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6"/>
  </p:notesMasterIdLst>
  <p:sldIdLst>
    <p:sldId id="346" r:id="rId2"/>
    <p:sldId id="345" r:id="rId3"/>
    <p:sldId id="347" r:id="rId4"/>
    <p:sldId id="350" r:id="rId5"/>
    <p:sldId id="351" r:id="rId6"/>
    <p:sldId id="359" r:id="rId7"/>
    <p:sldId id="360" r:id="rId8"/>
    <p:sldId id="361" r:id="rId9"/>
    <p:sldId id="362" r:id="rId10"/>
    <p:sldId id="256" r:id="rId11"/>
    <p:sldId id="332" r:id="rId12"/>
    <p:sldId id="339" r:id="rId13"/>
    <p:sldId id="335" r:id="rId14"/>
    <p:sldId id="353" r:id="rId15"/>
    <p:sldId id="352" r:id="rId16"/>
    <p:sldId id="340" r:id="rId17"/>
    <p:sldId id="355" r:id="rId18"/>
    <p:sldId id="354" r:id="rId19"/>
    <p:sldId id="341" r:id="rId20"/>
    <p:sldId id="342" r:id="rId21"/>
    <p:sldId id="357" r:id="rId22"/>
    <p:sldId id="314" r:id="rId23"/>
    <p:sldId id="330" r:id="rId24"/>
    <p:sldId id="3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A5"/>
    <a:srgbClr val="D8E5E5"/>
    <a:srgbClr val="008000"/>
    <a:srgbClr val="669900"/>
    <a:srgbClr val="7192A9"/>
    <a:srgbClr val="EF4B66"/>
    <a:srgbClr val="E0702A"/>
    <a:srgbClr val="F37D91"/>
    <a:srgbClr val="F26649"/>
    <a:srgbClr val="FB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3" d="100"/>
          <a:sy n="83" d="100"/>
        </p:scale>
        <p:origin x="259"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14/02/2024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77902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6664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24559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93415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45181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61479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434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43688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5992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73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35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14/02/2024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1326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14/02/2024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018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14/02/2024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7204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4639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7398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4935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14/02/2024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8191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14/02/2024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906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14/02/2024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438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14/02/2024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875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14/02/2024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795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14/02/2024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0169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14/02/2024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059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14/02/2024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409716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392074" y="1649323"/>
            <a:ext cx="9698713" cy="12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7200" b="1" dirty="0">
                <a:solidFill>
                  <a:srgbClr val="FF0000"/>
                </a:solidFill>
                <a:latin typeface="VNI-Ariston" pitchFamily="2" charset="0"/>
              </a:rPr>
              <a:t>Good morning class!!!</a:t>
            </a:r>
            <a:endParaRPr lang="en-US" sz="7200" b="1" dirty="0">
              <a:solidFill>
                <a:srgbClr val="FF0000"/>
              </a:solidFill>
              <a:latin typeface="VNI-Ariston" pitchFamily="2" charset="0"/>
            </a:endParaRPr>
          </a:p>
        </p:txBody>
      </p:sp>
    </p:spTree>
    <p:extLst>
      <p:ext uri="{BB962C8B-B14F-4D97-AF65-F5344CB8AC3E}">
        <p14:creationId xmlns:p14="http://schemas.microsoft.com/office/powerpoint/2010/main" val="25169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63353" y="1376648"/>
            <a:ext cx="5315175" cy="625641"/>
          </a:xfrm>
          <a:prstGeom prst="roundRect">
            <a:avLst>
              <a:gd name="adj" fmla="val 42661"/>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838310" y="1000936"/>
            <a:ext cx="1450088" cy="1377064"/>
          </a:xfrm>
          <a:prstGeom prst="rect">
            <a:avLst/>
          </a:prstGeom>
        </p:spPr>
      </p:pic>
      <p:sp>
        <p:nvSpPr>
          <p:cNvPr id="36" name="TextBox 35"/>
          <p:cNvSpPr txBox="1"/>
          <p:nvPr/>
        </p:nvSpPr>
        <p:spPr>
          <a:xfrm>
            <a:off x="4102542" y="1405315"/>
            <a:ext cx="4851063" cy="523220"/>
          </a:xfrm>
          <a:prstGeom prst="rect">
            <a:avLst/>
          </a:prstGeom>
          <a:noFill/>
        </p:spPr>
        <p:txBody>
          <a:bodyPr wrap="square" rtlCol="0">
            <a:spAutoFit/>
          </a:bodyPr>
          <a:lstStyle/>
          <a:p>
            <a:r>
              <a:rPr lang="en-US" sz="2400" b="1" dirty="0">
                <a:solidFill>
                  <a:srgbClr val="FFFF00"/>
                </a:solidFill>
              </a:rPr>
              <a:t>LESSON 4</a:t>
            </a:r>
            <a:r>
              <a:rPr lang="en-US" sz="2400" b="1" dirty="0" smtClean="0">
                <a:solidFill>
                  <a:srgbClr val="FFFF00"/>
                </a:solidFill>
              </a:rPr>
              <a:t>:  </a:t>
            </a:r>
            <a:r>
              <a:rPr lang="en-US" sz="2800" b="1" dirty="0" smtClean="0">
                <a:solidFill>
                  <a:srgbClr val="FFFF00"/>
                </a:solidFill>
              </a:rPr>
              <a:t>Communication</a:t>
            </a:r>
            <a:endParaRPr lang="en-US" sz="2800" b="1" dirty="0">
              <a:solidFill>
                <a:srgbClr val="FFFF00"/>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Hình ảnh 2">
            <a:extLst>
              <a:ext uri="{FF2B5EF4-FFF2-40B4-BE49-F238E27FC236}">
                <a16:creationId xmlns:a16="http://schemas.microsoft.com/office/drawing/2014/main" id="{925F5C85-91D0-D2F2-0A5E-BCCC8F130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955" y="2833635"/>
            <a:ext cx="3581530" cy="3581530"/>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666" t="21361" r="21229" b="19050"/>
          <a:stretch/>
        </p:blipFill>
        <p:spPr>
          <a:xfrm>
            <a:off x="9245253" y="1020196"/>
            <a:ext cx="2066192" cy="2118946"/>
          </a:xfrm>
          <a:prstGeom prst="rect">
            <a:avLst/>
          </a:prstGeom>
        </p:spPr>
      </p:pic>
      <p:sp>
        <p:nvSpPr>
          <p:cNvPr id="15" name="Rectangle 14"/>
          <p:cNvSpPr/>
          <p:nvPr/>
        </p:nvSpPr>
        <p:spPr>
          <a:xfrm>
            <a:off x="4385187" y="34590"/>
            <a:ext cx="2947728" cy="584775"/>
          </a:xfrm>
          <a:prstGeom prst="rect">
            <a:avLst/>
          </a:prstGeom>
          <a:solidFill>
            <a:schemeClr val="accent5">
              <a:lumMod val="75000"/>
            </a:schemeClr>
          </a:solidFill>
        </p:spPr>
        <p:txBody>
          <a:bodyPr wrap="square" lIns="91440" tIns="45720" rIns="91440" bIns="45720">
            <a:spAutoFit/>
          </a:bodyPr>
          <a:lstStyle/>
          <a:p>
            <a:pPr algn="ctr"/>
            <a:r>
              <a:rPr lang="en-US" sz="3200" b="1" dirty="0" smtClean="0">
                <a:ln w="6600">
                  <a:solidFill>
                    <a:schemeClr val="accent2"/>
                  </a:solidFill>
                  <a:prstDash val="solid"/>
                </a:ln>
                <a:solidFill>
                  <a:srgbClr val="FFFF00"/>
                </a:solidFill>
                <a:effectLst>
                  <a:outerShdw dist="38100" dir="2700000" algn="tl" rotWithShape="0">
                    <a:schemeClr val="accent2"/>
                  </a:outerShdw>
                </a:effectLst>
              </a:rPr>
              <a:t>CHATTING</a:t>
            </a:r>
            <a:endParaRPr lang="en-US" sz="32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Content Placeholder 2"/>
          <p:cNvSpPr>
            <a:spLocks noGrp="1"/>
          </p:cNvSpPr>
          <p:nvPr>
            <p:ph idx="1"/>
          </p:nvPr>
        </p:nvSpPr>
        <p:spPr>
          <a:xfrm>
            <a:off x="802724" y="1145050"/>
            <a:ext cx="7721844" cy="3263611"/>
          </a:xfrm>
        </p:spPr>
        <p:txBody>
          <a:bodyPr>
            <a:noAutofit/>
          </a:bodyPr>
          <a:lstStyle/>
          <a:p>
            <a:pPr>
              <a:lnSpc>
                <a:spcPct val="170000"/>
              </a:lnSpc>
            </a:pPr>
            <a:r>
              <a:rPr lang="en-US" sz="3200" dirty="0" smtClean="0"/>
              <a:t>Supposing you ordered a hat online, but when you got it, it didn’t have the same color as you ordered. What would you do in that case?</a:t>
            </a:r>
          </a:p>
          <a:p>
            <a:pPr marL="0" indent="0">
              <a:buNone/>
            </a:pPr>
            <a:endParaRPr lang="en-US" dirty="0"/>
          </a:p>
        </p:txBody>
      </p:sp>
      <p:sp>
        <p:nvSpPr>
          <p:cNvPr id="11" name="Rectangle 10"/>
          <p:cNvSpPr/>
          <p:nvPr/>
        </p:nvSpPr>
        <p:spPr>
          <a:xfrm>
            <a:off x="8147670" y="435421"/>
            <a:ext cx="3977372" cy="553998"/>
          </a:xfrm>
          <a:prstGeom prst="rect">
            <a:avLst/>
          </a:prstGeom>
          <a:noFill/>
        </p:spPr>
        <p:txBody>
          <a:bodyPr wrap="none" lIns="91440" tIns="45720" rIns="91440" bIns="45720">
            <a:spAutoFit/>
          </a:bodyPr>
          <a:lstStyle/>
          <a:p>
            <a:pPr algn="ctr"/>
            <a:r>
              <a:rPr lang="en-US" sz="3000" b="1" dirty="0" smtClean="0">
                <a:ln w="0"/>
                <a:solidFill>
                  <a:srgbClr val="F26649"/>
                </a:solidFill>
                <a:effectLst>
                  <a:outerShdw blurRad="38100" dist="19050" dir="2700000" algn="tl" rotWithShape="0">
                    <a:schemeClr val="dk1">
                      <a:alpha val="40000"/>
                    </a:schemeClr>
                  </a:outerShdw>
                </a:effectLst>
              </a:rPr>
              <a:t>The hat you ordered</a:t>
            </a:r>
            <a:endParaRPr lang="en-US" sz="3000" b="1" cap="none" spc="0" dirty="0">
              <a:ln w="0"/>
              <a:solidFill>
                <a:srgbClr val="F26649"/>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rotWithShape="1">
          <a:blip r:embed="rId3"/>
          <a:srcRect l="7588" t="19823" r="8330" b="18258"/>
          <a:stretch/>
        </p:blipFill>
        <p:spPr>
          <a:xfrm>
            <a:off x="8836114" y="4408661"/>
            <a:ext cx="2790338" cy="2054785"/>
          </a:xfrm>
          <a:prstGeom prst="rect">
            <a:avLst/>
          </a:prstGeom>
        </p:spPr>
      </p:pic>
      <p:sp>
        <p:nvSpPr>
          <p:cNvPr id="13" name="Rectangle 12"/>
          <p:cNvSpPr/>
          <p:nvPr/>
        </p:nvSpPr>
        <p:spPr>
          <a:xfrm>
            <a:off x="7883175" y="3763149"/>
            <a:ext cx="4241867" cy="553998"/>
          </a:xfrm>
          <a:prstGeom prst="rect">
            <a:avLst/>
          </a:prstGeom>
          <a:noFill/>
        </p:spPr>
        <p:txBody>
          <a:bodyPr wrap="none" lIns="91440" tIns="45720" rIns="91440" bIns="45720">
            <a:spAutoFit/>
          </a:bodyPr>
          <a:lstStyle/>
          <a:p>
            <a:pPr algn="ctr"/>
            <a:r>
              <a:rPr lang="en-US" sz="3000" b="1" dirty="0" smtClean="0">
                <a:ln w="0"/>
                <a:solidFill>
                  <a:srgbClr val="F26649"/>
                </a:solidFill>
                <a:effectLst>
                  <a:outerShdw blurRad="38100" dist="19050" dir="2700000" algn="tl" rotWithShape="0">
                    <a:schemeClr val="dk1">
                      <a:alpha val="40000"/>
                    </a:schemeClr>
                  </a:outerShdw>
                </a:effectLst>
              </a:rPr>
              <a:t>The hat you received </a:t>
            </a:r>
            <a:endParaRPr lang="en-US" sz="3000" b="1" cap="none" spc="0" dirty="0">
              <a:ln w="0"/>
              <a:solidFill>
                <a:srgbClr val="F26649"/>
              </a:solidFill>
              <a:effectLst>
                <a:outerShdw blurRad="38100" dist="19050" dir="2700000" algn="tl" rotWithShape="0">
                  <a:schemeClr val="dk1">
                    <a:alpha val="40000"/>
                  </a:schemeClr>
                </a:outerShdw>
              </a:effectLst>
            </a:endParaRPr>
          </a:p>
        </p:txBody>
      </p:sp>
      <p:sp>
        <p:nvSpPr>
          <p:cNvPr id="2" name="Rectangle 1"/>
          <p:cNvSpPr/>
          <p:nvPr/>
        </p:nvSpPr>
        <p:spPr>
          <a:xfrm>
            <a:off x="2513071" y="5258810"/>
            <a:ext cx="5089855" cy="646331"/>
          </a:xfrm>
          <a:prstGeom prst="rect">
            <a:avLst/>
          </a:prstGeom>
          <a:noFill/>
        </p:spPr>
        <p:txBody>
          <a:bodyPr wrap="none" lIns="91440" tIns="45720" rIns="91440" bIns="45720">
            <a:spAutoFit/>
          </a:bodyPr>
          <a:lstStyle/>
          <a:p>
            <a:pPr algn="ctr"/>
            <a:r>
              <a:rPr lang="en-US" sz="3600" b="1" i="1" dirty="0" smtClean="0">
                <a:ln w="9525">
                  <a:solidFill>
                    <a:schemeClr val="bg1"/>
                  </a:solidFill>
                  <a:prstDash val="solid"/>
                </a:ln>
                <a:effectLst>
                  <a:outerShdw blurRad="12700" dist="38100" dir="2700000" algn="tl" rotWithShape="0">
                    <a:schemeClr val="accent5">
                      <a:lumMod val="60000"/>
                      <a:lumOff val="40000"/>
                    </a:schemeClr>
                  </a:outerShdw>
                </a:effectLst>
              </a:rPr>
              <a:t>MAKING COMPLAINTS</a:t>
            </a:r>
            <a:endParaRPr lang="en-US" sz="3600" b="1" i="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7567" y="2063539"/>
            <a:ext cx="6208910"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444387" y="3953079"/>
            <a:ext cx="3091174"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1564782" y="7710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17567" y="668437"/>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6" name="TextBox 35"/>
          <p:cNvSpPr txBox="1"/>
          <p:nvPr/>
        </p:nvSpPr>
        <p:spPr>
          <a:xfrm>
            <a:off x="2728358" y="117702"/>
            <a:ext cx="5471965" cy="584775"/>
          </a:xfrm>
          <a:prstGeom prst="rect">
            <a:avLst/>
          </a:prstGeom>
          <a:noFill/>
          <a:effectLst/>
        </p:spPr>
        <p:txBody>
          <a:bodyPr wrap="square" rtlCol="0">
            <a:spAutoFit/>
          </a:bodyPr>
          <a:lstStyle/>
          <a:p>
            <a:r>
              <a:rPr lang="en-US" sz="3200" b="1" i="1" dirty="0" smtClean="0">
                <a:solidFill>
                  <a:srgbClr val="0070C0"/>
                </a:solidFill>
                <a:effectLst>
                  <a:glow rad="88900">
                    <a:schemeClr val="bg1"/>
                  </a:glow>
                </a:effectLst>
                <a:latin typeface="Arial" panose="020B0604020202020204" pitchFamily="34" charset="0"/>
                <a:cs typeface="Arial" panose="020B0604020202020204" pitchFamily="34" charset="0"/>
              </a:rPr>
              <a:t>* EVERYDAY ENGLISH</a:t>
            </a:r>
            <a:endParaRPr lang="en-US" sz="3200" b="1" i="1" dirty="0">
              <a:solidFill>
                <a:srgbClr val="0070C0"/>
              </a:solidFill>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0245562" y="4383510"/>
            <a:ext cx="1946438" cy="1946438"/>
          </a:xfrm>
          <a:prstGeom prst="rect">
            <a:avLst/>
          </a:prstGeom>
        </p:spPr>
      </p:pic>
      <p:pic>
        <p:nvPicPr>
          <p:cNvPr id="3" name="Picture 2"/>
          <p:cNvPicPr>
            <a:picLocks noChangeAspect="1"/>
          </p:cNvPicPr>
          <p:nvPr/>
        </p:nvPicPr>
        <p:blipFill>
          <a:blip r:embed="rId6"/>
          <a:stretch>
            <a:fillRect/>
          </a:stretch>
        </p:blipFill>
        <p:spPr>
          <a:xfrm>
            <a:off x="9862702" y="1415454"/>
            <a:ext cx="2167822" cy="2843044"/>
          </a:xfrm>
          <a:prstGeom prst="rect">
            <a:avLst/>
          </a:prstGeom>
        </p:spPr>
      </p:pic>
      <p:sp>
        <p:nvSpPr>
          <p:cNvPr id="16" name="TextBox 15"/>
          <p:cNvSpPr txBox="1"/>
          <p:nvPr/>
        </p:nvSpPr>
        <p:spPr>
          <a:xfrm>
            <a:off x="2067387" y="828777"/>
            <a:ext cx="9844995"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and read the conversation. Pay attention to the highlighted parts.</a:t>
            </a:r>
            <a:endParaRPr lang="en-US" sz="2400" b="1" dirty="0">
              <a:effectLst>
                <a:glow rad="88900">
                  <a:schemeClr val="bg1"/>
                </a:glow>
              </a:effectLst>
              <a:cs typeface="Arial" panose="020B0604020202020204" pitchFamily="34" charset="0"/>
            </a:endParaRPr>
          </a:p>
        </p:txBody>
      </p:sp>
      <p:sp>
        <p:nvSpPr>
          <p:cNvPr id="6" name="Content Placeholder 5"/>
          <p:cNvSpPr>
            <a:spLocks noGrp="1"/>
          </p:cNvSpPr>
          <p:nvPr>
            <p:ph idx="1"/>
          </p:nvPr>
        </p:nvSpPr>
        <p:spPr>
          <a:xfrm>
            <a:off x="629279" y="2030325"/>
            <a:ext cx="9139179" cy="2228173"/>
          </a:xfrm>
        </p:spPr>
        <p:txBody>
          <a:bodyPr>
            <a:noAutofit/>
          </a:bodyPr>
          <a:lstStyle/>
          <a:p>
            <a:pPr marL="0" indent="0" algn="just">
              <a:lnSpc>
                <a:spcPct val="110000"/>
              </a:lnSpc>
              <a:buNone/>
            </a:pPr>
            <a:r>
              <a:rPr lang="en-US" sz="2400" b="1" dirty="0" smtClean="0"/>
              <a:t>Tom</a:t>
            </a:r>
            <a:r>
              <a:rPr lang="en-US" sz="2400" dirty="0" smtClean="0"/>
              <a:t>: I’m calling to make a complaint about the SMART backpack I ordered from you last week. I got it this morning, and it’s smaller than the one you advertised online.</a:t>
            </a:r>
          </a:p>
          <a:p>
            <a:pPr marL="0" indent="0" algn="just">
              <a:lnSpc>
                <a:spcPct val="110000"/>
              </a:lnSpc>
              <a:buNone/>
            </a:pPr>
            <a:r>
              <a:rPr lang="en-US" sz="2400" b="1" dirty="0" err="1" smtClean="0"/>
              <a:t>Trang</a:t>
            </a:r>
            <a:r>
              <a:rPr lang="en-US" sz="2400" dirty="0" smtClean="0"/>
              <a:t>: Well … Let me check it.</a:t>
            </a:r>
          </a:p>
          <a:p>
            <a:pPr marL="0" indent="0" algn="just">
              <a:lnSpc>
                <a:spcPct val="110000"/>
              </a:lnSpc>
              <a:buNone/>
            </a:pPr>
            <a:r>
              <a:rPr lang="en-US" sz="2400" b="1" dirty="0" smtClean="0"/>
              <a:t>Tom</a:t>
            </a:r>
            <a:r>
              <a:rPr lang="en-US" sz="2400" dirty="0" smtClean="0"/>
              <a:t>: And I’m not happy with the </a:t>
            </a:r>
            <a:r>
              <a:rPr lang="en-US" sz="2400" dirty="0" err="1" smtClean="0"/>
              <a:t>colour</a:t>
            </a:r>
            <a:r>
              <a:rPr lang="en-US" sz="2400" dirty="0" smtClean="0"/>
              <a:t>, either. In your picture, it’s dark brown, and this one is yellowish brown.</a:t>
            </a:r>
          </a:p>
          <a:p>
            <a:pPr marL="0" indent="0" algn="just">
              <a:lnSpc>
                <a:spcPct val="110000"/>
              </a:lnSpc>
              <a:buNone/>
            </a:pPr>
            <a:r>
              <a:rPr lang="en-US" sz="2400" b="1" dirty="0" err="1" smtClean="0"/>
              <a:t>Trang</a:t>
            </a:r>
            <a:r>
              <a:rPr lang="en-US" sz="2400" dirty="0" smtClean="0"/>
              <a:t>: I’m sorry about that. I’ll send you another one.</a:t>
            </a:r>
            <a:endParaRPr lang="en-US" sz="2400" dirty="0"/>
          </a:p>
        </p:txBody>
      </p:sp>
      <p:pic>
        <p:nvPicPr>
          <p:cNvPr id="5" name="Track 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20924" y="247340"/>
            <a:ext cx="609600" cy="609600"/>
          </a:xfrm>
          <a:prstGeom prst="rect">
            <a:avLst/>
          </a:prstGeom>
        </p:spPr>
      </p:pic>
    </p:spTree>
    <p:extLst>
      <p:ext uri="{BB962C8B-B14F-4D97-AF65-F5344CB8AC3E}">
        <p14:creationId xmlns:p14="http://schemas.microsoft.com/office/powerpoint/2010/main" val="3866094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40852" y="1262565"/>
            <a:ext cx="10405342" cy="2182535"/>
          </a:xfrm>
          <a:solidFill>
            <a:srgbClr val="D8E5E5"/>
          </a:solidFill>
        </p:spPr>
        <p:txBody>
          <a:bodyPr>
            <a:normAutofit fontScale="92500"/>
          </a:bodyPr>
          <a:lstStyle/>
          <a:p>
            <a:pPr marL="0" indent="0">
              <a:lnSpc>
                <a:spcPct val="170000"/>
              </a:lnSpc>
              <a:buNone/>
            </a:pPr>
            <a:r>
              <a:rPr lang="en-US" sz="2800" b="1" dirty="0" smtClean="0"/>
              <a:t>1.The cans of fish you bought at the shop expired five days ago.</a:t>
            </a:r>
            <a:endParaRPr lang="en-US" sz="2800" b="1" dirty="0"/>
          </a:p>
          <a:p>
            <a:pPr marL="0" indent="0">
              <a:lnSpc>
                <a:spcPct val="170000"/>
              </a:lnSpc>
              <a:buNone/>
            </a:pPr>
            <a:r>
              <a:rPr lang="en-US" sz="2800" b="1" dirty="0" smtClean="0"/>
              <a:t>2. An assistant at the shop was not very helpful.</a:t>
            </a:r>
            <a:endParaRPr lang="en-US" sz="2800" dirty="0"/>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spTree>
    <p:extLst>
      <p:ext uri="{BB962C8B-B14F-4D97-AF65-F5344CB8AC3E}">
        <p14:creationId xmlns:p14="http://schemas.microsoft.com/office/powerpoint/2010/main" val="325811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43396" y="1682592"/>
            <a:ext cx="2696169" cy="1868132"/>
          </a:xfrm>
          <a:prstGeom prst="rect">
            <a:avLst/>
          </a:prstGeom>
        </p:spPr>
      </p:pic>
      <p:sp>
        <p:nvSpPr>
          <p:cNvPr id="6" name="Content Placeholder 5"/>
          <p:cNvSpPr>
            <a:spLocks noGrp="1"/>
          </p:cNvSpPr>
          <p:nvPr>
            <p:ph idx="1"/>
          </p:nvPr>
        </p:nvSpPr>
        <p:spPr>
          <a:xfrm>
            <a:off x="703441" y="977494"/>
            <a:ext cx="11272249" cy="998787"/>
          </a:xfrm>
        </p:spPr>
        <p:txBody>
          <a:bodyPr>
            <a:normAutofit fontScale="92500"/>
          </a:bodyPr>
          <a:lstStyle/>
          <a:p>
            <a:pPr marL="514350" indent="-514350">
              <a:lnSpc>
                <a:spcPct val="170000"/>
              </a:lnSpc>
              <a:buAutoNum type="arabicPeriod"/>
            </a:pPr>
            <a:r>
              <a:rPr lang="en-US" sz="2800" b="1" i="1" dirty="0" smtClean="0">
                <a:solidFill>
                  <a:srgbClr val="008000"/>
                </a:solidFill>
              </a:rPr>
              <a:t>The cans of fish you bought at the shop expired five days ago.</a:t>
            </a: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725193" y="1814475"/>
            <a:ext cx="2644949" cy="1574443"/>
          </a:xfrm>
          <a:prstGeom prst="rect">
            <a:avLst/>
          </a:prstGeom>
        </p:spPr>
      </p:pic>
      <p:sp>
        <p:nvSpPr>
          <p:cNvPr id="2" name="Rectangle 1"/>
          <p:cNvSpPr/>
          <p:nvPr/>
        </p:nvSpPr>
        <p:spPr>
          <a:xfrm>
            <a:off x="7613508" y="877371"/>
            <a:ext cx="1242648" cy="461665"/>
          </a:xfrm>
          <a:prstGeom prst="rect">
            <a:avLst/>
          </a:prstGeom>
        </p:spPr>
        <p:txBody>
          <a:bodyPr wrap="none">
            <a:spAutoFit/>
          </a:bodyPr>
          <a:lstStyle/>
          <a:p>
            <a:r>
              <a:rPr lang="en-US" sz="2400" i="1" dirty="0" err="1">
                <a:solidFill>
                  <a:srgbClr val="C00000"/>
                </a:solidFill>
                <a:latin typeface="Arial" panose="020B0604020202020204" pitchFamily="34" charset="0"/>
                <a:cs typeface="Arial" panose="020B0604020202020204" pitchFamily="34" charset="0"/>
              </a:rPr>
              <a:t>hết</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hạn</a:t>
            </a:r>
            <a:endParaRPr lang="en-US" sz="2400"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099115" y="3660340"/>
            <a:ext cx="9252155" cy="892552"/>
          </a:xfrm>
          <a:prstGeom prst="rect">
            <a:avLst/>
          </a:prstGeom>
        </p:spPr>
        <p:txBody>
          <a:bodyPr wrap="square">
            <a:spAutoFit/>
          </a:bodyPr>
          <a:lstStyle/>
          <a:p>
            <a:r>
              <a:rPr lang="en-US" sz="2600" b="1" dirty="0">
                <a:solidFill>
                  <a:srgbClr val="002060"/>
                </a:solidFill>
                <a:cs typeface="Mongolian Baiti" panose="03000500000000000000" pitchFamily="66" charset="0"/>
              </a:rPr>
              <a:t>A:</a:t>
            </a:r>
            <a:r>
              <a:rPr lang="en-US" sz="2600" dirty="0">
                <a:solidFill>
                  <a:srgbClr val="002060"/>
                </a:solidFill>
                <a:cs typeface="Mongolian Baiti" panose="03000500000000000000" pitchFamily="66" charset="0"/>
              </a:rPr>
              <a:t> I'm calling to make a complaint about the can of fish I bought at the shop. It expired five days ago</a:t>
            </a:r>
            <a:r>
              <a:rPr lang="en-US" sz="2600" dirty="0" smtClean="0">
                <a:solidFill>
                  <a:srgbClr val="002060"/>
                </a:solidFill>
                <a:cs typeface="Mongolian Baiti" panose="03000500000000000000" pitchFamily="66" charset="0"/>
              </a:rPr>
              <a:t>.</a:t>
            </a:r>
            <a:endParaRPr lang="en-US" sz="2600" dirty="0">
              <a:solidFill>
                <a:srgbClr val="002060"/>
              </a:solidFill>
              <a:cs typeface="Mongolian Baiti" panose="03000500000000000000" pitchFamily="66" charset="0"/>
            </a:endParaRPr>
          </a:p>
        </p:txBody>
      </p:sp>
      <p:sp>
        <p:nvSpPr>
          <p:cNvPr id="4" name="Rectangle 3"/>
          <p:cNvSpPr/>
          <p:nvPr/>
        </p:nvSpPr>
        <p:spPr>
          <a:xfrm>
            <a:off x="2132405" y="4605532"/>
            <a:ext cx="4275529" cy="492443"/>
          </a:xfrm>
          <a:prstGeom prst="rect">
            <a:avLst/>
          </a:prstGeom>
        </p:spPr>
        <p:txBody>
          <a:bodyPr wrap="none">
            <a:spAutoFit/>
          </a:bodyPr>
          <a:lstStyle/>
          <a:p>
            <a:r>
              <a:rPr lang="en-US" sz="2600" b="1" dirty="0">
                <a:solidFill>
                  <a:srgbClr val="008000"/>
                </a:solidFill>
              </a:rPr>
              <a:t>B: </a:t>
            </a:r>
            <a:r>
              <a:rPr lang="en-US" sz="2600" dirty="0">
                <a:solidFill>
                  <a:srgbClr val="002060"/>
                </a:solidFill>
              </a:rPr>
              <a:t>Well ... Let me check it.</a:t>
            </a:r>
          </a:p>
        </p:txBody>
      </p:sp>
      <p:sp>
        <p:nvSpPr>
          <p:cNvPr id="5" name="Rectangle 4"/>
          <p:cNvSpPr/>
          <p:nvPr/>
        </p:nvSpPr>
        <p:spPr>
          <a:xfrm>
            <a:off x="2132405" y="5017669"/>
            <a:ext cx="8653582" cy="892552"/>
          </a:xfrm>
          <a:prstGeom prst="rect">
            <a:avLst/>
          </a:prstGeom>
        </p:spPr>
        <p:txBody>
          <a:bodyPr wrap="square">
            <a:spAutoFit/>
          </a:bodyPr>
          <a:lstStyle/>
          <a:p>
            <a:r>
              <a:rPr lang="en-US" sz="2600" dirty="0"/>
              <a:t>A: I'm waiting</a:t>
            </a:r>
            <a:r>
              <a:rPr lang="en-US" sz="2600" dirty="0" smtClean="0"/>
              <a:t>.</a:t>
            </a:r>
            <a:endParaRPr lang="en-US" sz="2600" dirty="0"/>
          </a:p>
          <a:p>
            <a:r>
              <a:rPr lang="en-US" sz="2600" b="1" dirty="0">
                <a:solidFill>
                  <a:srgbClr val="008000"/>
                </a:solidFill>
              </a:rPr>
              <a:t>B: </a:t>
            </a:r>
            <a:r>
              <a:rPr lang="en-US" sz="2600" dirty="0"/>
              <a:t>I'm sorry about that. I'll send you another </a:t>
            </a:r>
            <a:r>
              <a:rPr lang="en-US" sz="2600" dirty="0" smtClean="0"/>
              <a:t>one.</a:t>
            </a:r>
          </a:p>
        </p:txBody>
      </p:sp>
    </p:spTree>
    <p:extLst>
      <p:ext uri="{BB962C8B-B14F-4D97-AF65-F5344CB8AC3E}">
        <p14:creationId xmlns:p14="http://schemas.microsoft.com/office/powerpoint/2010/main" val="8419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35652" y="790863"/>
            <a:ext cx="11429723" cy="1421396"/>
          </a:xfrm>
        </p:spPr>
        <p:txBody>
          <a:bodyPr>
            <a:normAutofit/>
          </a:bodyPr>
          <a:lstStyle/>
          <a:p>
            <a:pPr marL="0" indent="0" algn="just">
              <a:lnSpc>
                <a:spcPct val="170000"/>
              </a:lnSpc>
              <a:buNone/>
            </a:pPr>
            <a:r>
              <a:rPr lang="en-US" sz="2800" b="1" i="1" dirty="0" smtClean="0">
                <a:solidFill>
                  <a:srgbClr val="008000"/>
                </a:solidFill>
              </a:rPr>
              <a:t>2. An assistant at the shop was not very helpful.</a:t>
            </a:r>
            <a:endParaRPr lang="en-US" sz="2800" i="1" dirty="0">
              <a:solidFill>
                <a:srgbClr val="008000"/>
              </a:solidFill>
            </a:endParaRP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741530" y="1701601"/>
            <a:ext cx="2974176" cy="1981979"/>
          </a:xfrm>
          <a:prstGeom prst="rect">
            <a:avLst/>
          </a:prstGeom>
        </p:spPr>
      </p:pic>
      <p:sp>
        <p:nvSpPr>
          <p:cNvPr id="2" name="Rectangle 1"/>
          <p:cNvSpPr/>
          <p:nvPr/>
        </p:nvSpPr>
        <p:spPr>
          <a:xfrm>
            <a:off x="1474839" y="2247393"/>
            <a:ext cx="7030064" cy="830997"/>
          </a:xfrm>
          <a:prstGeom prst="rect">
            <a:avLst/>
          </a:prstGeom>
        </p:spPr>
        <p:txBody>
          <a:bodyPr wrap="square">
            <a:spAutoFit/>
          </a:bodyPr>
          <a:lstStyle/>
          <a:p>
            <a:r>
              <a:rPr lang="en-US" sz="2400" b="1" dirty="0" smtClean="0">
                <a:solidFill>
                  <a:srgbClr val="008000"/>
                </a:solidFill>
              </a:rPr>
              <a:t>A. </a:t>
            </a:r>
            <a:r>
              <a:rPr lang="en-US" sz="2400" b="1" dirty="0"/>
              <a:t>I’m not happy with an assistant at the shop. She was not very helpful.</a:t>
            </a:r>
          </a:p>
        </p:txBody>
      </p:sp>
      <p:sp>
        <p:nvSpPr>
          <p:cNvPr id="3" name="Rectangle 2"/>
          <p:cNvSpPr/>
          <p:nvPr/>
        </p:nvSpPr>
        <p:spPr>
          <a:xfrm>
            <a:off x="1406011" y="3177149"/>
            <a:ext cx="7531510" cy="830997"/>
          </a:xfrm>
          <a:prstGeom prst="rect">
            <a:avLst/>
          </a:prstGeom>
        </p:spPr>
        <p:txBody>
          <a:bodyPr wrap="square">
            <a:spAutoFit/>
          </a:bodyPr>
          <a:lstStyle/>
          <a:p>
            <a:r>
              <a:rPr lang="en-US" sz="2400" b="1" dirty="0">
                <a:solidFill>
                  <a:srgbClr val="C00000"/>
                </a:solidFill>
              </a:rPr>
              <a:t> </a:t>
            </a:r>
            <a:r>
              <a:rPr lang="en-US" sz="2400" b="1" dirty="0" smtClean="0">
                <a:solidFill>
                  <a:srgbClr val="C00000"/>
                </a:solidFill>
              </a:rPr>
              <a:t>B . </a:t>
            </a:r>
            <a:r>
              <a:rPr lang="en-US" sz="2400" b="1" dirty="0" smtClean="0"/>
              <a:t>I'm </a:t>
            </a:r>
            <a:r>
              <a:rPr lang="en-US" sz="2400" b="1" dirty="0"/>
              <a:t>really sorry to hear </a:t>
            </a:r>
            <a:r>
              <a:rPr lang="en-US" sz="2400" b="1" dirty="0" smtClean="0"/>
              <a:t>that. </a:t>
            </a:r>
            <a:r>
              <a:rPr lang="en-US" sz="2400" b="1" dirty="0"/>
              <a:t>Can you please provide me her </a:t>
            </a:r>
            <a:r>
              <a:rPr lang="en-US" sz="2400" b="1" dirty="0" smtClean="0"/>
              <a:t>name?</a:t>
            </a:r>
            <a:endParaRPr lang="en-US" sz="2400" b="1" dirty="0"/>
          </a:p>
        </p:txBody>
      </p:sp>
      <p:sp>
        <p:nvSpPr>
          <p:cNvPr id="4" name="Rectangle 3"/>
          <p:cNvSpPr/>
          <p:nvPr/>
        </p:nvSpPr>
        <p:spPr>
          <a:xfrm>
            <a:off x="1406011" y="4188206"/>
            <a:ext cx="9144001" cy="1569660"/>
          </a:xfrm>
          <a:prstGeom prst="rect">
            <a:avLst/>
          </a:prstGeom>
        </p:spPr>
        <p:txBody>
          <a:bodyPr wrap="square">
            <a:spAutoFit/>
          </a:bodyPr>
          <a:lstStyle/>
          <a:p>
            <a:r>
              <a:rPr lang="en-US" sz="2400" b="1" dirty="0"/>
              <a:t> </a:t>
            </a:r>
            <a:r>
              <a:rPr lang="en-US" sz="2400" b="1" dirty="0" smtClean="0"/>
              <a:t>A. I </a:t>
            </a:r>
            <a:r>
              <a:rPr lang="en-US" sz="2400" b="1" dirty="0"/>
              <a:t>don't know </a:t>
            </a:r>
            <a:r>
              <a:rPr lang="en-US" sz="2400" b="1" dirty="0" smtClean="0"/>
              <a:t>her </a:t>
            </a:r>
            <a:r>
              <a:rPr lang="en-US" sz="2400" b="1" dirty="0"/>
              <a:t>name but she / he has long curly hair and she / he wears glasses</a:t>
            </a:r>
            <a:r>
              <a:rPr lang="en-US" sz="2400" b="1" dirty="0" smtClean="0"/>
              <a:t>.</a:t>
            </a:r>
            <a:endParaRPr lang="en-US" sz="2400" b="1" dirty="0"/>
          </a:p>
          <a:p>
            <a:r>
              <a:rPr lang="en-US" sz="2400" b="1" dirty="0">
                <a:solidFill>
                  <a:srgbClr val="C00000"/>
                </a:solidFill>
              </a:rPr>
              <a:t>B: </a:t>
            </a:r>
            <a:r>
              <a:rPr lang="en-US" sz="2400" b="1" dirty="0"/>
              <a:t>Oh. I got it. I'm really sorry, I will solve this problem and it will definitely not happen again in the future</a:t>
            </a:r>
          </a:p>
        </p:txBody>
      </p:sp>
    </p:spTree>
    <p:extLst>
      <p:ext uri="{BB962C8B-B14F-4D97-AF65-F5344CB8AC3E}">
        <p14:creationId xmlns:p14="http://schemas.microsoft.com/office/powerpoint/2010/main" val="10291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1561499" y="1695897"/>
            <a:ext cx="7691071" cy="4686158"/>
          </a:xfrm>
          <a:prstGeom prst="rect">
            <a:avLst/>
          </a:prstGeom>
        </p:spPr>
      </p:pic>
      <p:sp>
        <p:nvSpPr>
          <p:cNvPr id="34" name="Rounded Rectangle 33"/>
          <p:cNvSpPr/>
          <p:nvPr/>
        </p:nvSpPr>
        <p:spPr>
          <a:xfrm>
            <a:off x="1631873" y="758955"/>
            <a:ext cx="502606" cy="556311"/>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84658" y="7100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6" name="TextBox 35"/>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39" name="TextBox 38"/>
          <p:cNvSpPr txBox="1"/>
          <p:nvPr/>
        </p:nvSpPr>
        <p:spPr>
          <a:xfrm>
            <a:off x="2260004" y="758955"/>
            <a:ext cx="9174912"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to three people talking about their favourite shopping places and tick the place they mention.</a:t>
            </a:r>
            <a:endParaRPr lang="en-US" sz="2000" b="1" dirty="0">
              <a:effectLst>
                <a:glow rad="88900">
                  <a:schemeClr val="bg1"/>
                </a:glow>
              </a:effectLst>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293" y="3351638"/>
            <a:ext cx="773418" cy="77341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1715" y="4338087"/>
            <a:ext cx="773418" cy="77341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3334" y="5314506"/>
            <a:ext cx="773418" cy="773418"/>
          </a:xfrm>
          <a:prstGeom prst="rect">
            <a:avLst/>
          </a:prstGeom>
        </p:spPr>
      </p:pic>
      <p:pic>
        <p:nvPicPr>
          <p:cNvPr id="5" name="Track 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4916" y="710020"/>
            <a:ext cx="609600" cy="609600"/>
          </a:xfrm>
          <a:prstGeom prst="rect">
            <a:avLst/>
          </a:prstGeom>
        </p:spPr>
      </p:pic>
    </p:spTree>
    <p:extLst>
      <p:ext uri="{BB962C8B-B14F-4D97-AF65-F5344CB8AC3E}">
        <p14:creationId xmlns:p14="http://schemas.microsoft.com/office/powerpoint/2010/main" val="19880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5302"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06" y="994949"/>
            <a:ext cx="9763433" cy="4893647"/>
          </a:xfrm>
          <a:prstGeom prst="rect">
            <a:avLst/>
          </a:prstGeom>
        </p:spPr>
        <p:txBody>
          <a:bodyPr wrap="square">
            <a:spAutoFit/>
          </a:bodyPr>
          <a:lstStyle/>
          <a:p>
            <a:pPr algn="just"/>
            <a:r>
              <a:rPr lang="en-US" sz="2400" b="1" dirty="0">
                <a:solidFill>
                  <a:srgbClr val="000000"/>
                </a:solidFill>
                <a:latin typeface="Open Sans"/>
              </a:rPr>
              <a:t>1</a:t>
            </a:r>
            <a:r>
              <a:rPr lang="en-US" sz="2400" b="1" dirty="0">
                <a:solidFill>
                  <a:srgbClr val="7030A0"/>
                </a:solidFill>
                <a:latin typeface="Open Sans"/>
              </a:rPr>
              <a:t>. Mai</a:t>
            </a:r>
          </a:p>
          <a:p>
            <a:pPr algn="just"/>
            <a:r>
              <a:rPr lang="en-US" sz="2400" i="1" dirty="0">
                <a:solidFill>
                  <a:srgbClr val="000000"/>
                </a:solidFill>
                <a:latin typeface="Open Sans"/>
              </a:rPr>
              <a:t>I often go to the open air market in my village. Most of the products there are home grown or homemade. The market goers know one another and they chat happily while selling and buying</a:t>
            </a:r>
            <a:r>
              <a:rPr lang="en-US" sz="2400" dirty="0">
                <a:solidFill>
                  <a:srgbClr val="000000"/>
                </a:solidFill>
                <a:latin typeface="Open Sans"/>
              </a:rPr>
              <a:t>.</a:t>
            </a:r>
          </a:p>
          <a:p>
            <a:pPr algn="just"/>
            <a:r>
              <a:rPr lang="en-US" sz="2400" b="1" dirty="0">
                <a:solidFill>
                  <a:srgbClr val="000000"/>
                </a:solidFill>
                <a:latin typeface="Open Sans"/>
              </a:rPr>
              <a:t>2. Nam</a:t>
            </a:r>
          </a:p>
          <a:p>
            <a:pPr algn="just"/>
            <a:r>
              <a:rPr lang="en-US" sz="2400" i="1" dirty="0">
                <a:solidFill>
                  <a:srgbClr val="000000"/>
                </a:solidFill>
                <a:latin typeface="Open Sans"/>
              </a:rPr>
              <a:t>When I need something, I go to a convenience store. They are easy to find because they are all over the place. The prices may be a bit higher than in supermarkets, but they can save you time</a:t>
            </a:r>
            <a:r>
              <a:rPr lang="en-US" sz="2400" i="1" dirty="0" smtClean="0">
                <a:solidFill>
                  <a:srgbClr val="000000"/>
                </a:solidFill>
                <a:latin typeface="Open Sans"/>
              </a:rPr>
              <a:t>.</a:t>
            </a:r>
          </a:p>
          <a:p>
            <a:pPr algn="just"/>
            <a:r>
              <a:rPr lang="en-US" sz="2400" b="1" dirty="0">
                <a:solidFill>
                  <a:srgbClr val="000000"/>
                </a:solidFill>
                <a:latin typeface="Open Sans"/>
              </a:rPr>
              <a:t>3. </a:t>
            </a:r>
            <a:r>
              <a:rPr lang="en-US" sz="2400" b="1" dirty="0">
                <a:solidFill>
                  <a:srgbClr val="C00000"/>
                </a:solidFill>
                <a:latin typeface="Open Sans"/>
              </a:rPr>
              <a:t>Alice</a:t>
            </a:r>
          </a:p>
          <a:p>
            <a:pPr algn="just"/>
            <a:r>
              <a:rPr lang="en-US" sz="2400" i="1" dirty="0">
                <a:solidFill>
                  <a:srgbClr val="000000"/>
                </a:solidFill>
                <a:latin typeface="Open Sans"/>
              </a:rPr>
              <a:t>I love shopping at discount shops. There is a wide range of goods there and everything is cheaper than at other places. Yesterday I bought a Christmas dress for half the price of one in a </a:t>
            </a:r>
            <a:r>
              <a:rPr lang="en-US" sz="2400" i="1" dirty="0" err="1">
                <a:solidFill>
                  <a:srgbClr val="000000"/>
                </a:solidFill>
                <a:latin typeface="Open Sans"/>
              </a:rPr>
              <a:t>speciality</a:t>
            </a:r>
            <a:r>
              <a:rPr lang="en-US" sz="2400" i="1" dirty="0">
                <a:solidFill>
                  <a:srgbClr val="000000"/>
                </a:solidFill>
                <a:latin typeface="Open Sans"/>
              </a:rPr>
              <a:t> shop.</a:t>
            </a:r>
          </a:p>
          <a:p>
            <a:pPr algn="just"/>
            <a:endParaRPr lang="en-US" sz="2400" b="0" i="1" dirty="0">
              <a:solidFill>
                <a:srgbClr val="000000"/>
              </a:solidFill>
              <a:effectLst/>
              <a:latin typeface="Open Sans"/>
            </a:endParaRPr>
          </a:p>
        </p:txBody>
      </p:sp>
      <p:sp>
        <p:nvSpPr>
          <p:cNvPr id="5" name="Flowchart: Process 4"/>
          <p:cNvSpPr/>
          <p:nvPr/>
        </p:nvSpPr>
        <p:spPr>
          <a:xfrm>
            <a:off x="5309419" y="403123"/>
            <a:ext cx="2074607" cy="491613"/>
          </a:xfrm>
          <a:prstGeom prst="flowChartProcess">
            <a:avLst/>
          </a:prstGeom>
          <a:solidFill>
            <a:srgbClr val="D8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C00000"/>
                </a:solidFill>
              </a:rPr>
              <a:t>Audio script</a:t>
            </a:r>
            <a:endParaRPr lang="en-US" b="1" i="1" dirty="0">
              <a:solidFill>
                <a:srgbClr val="C00000"/>
              </a:solidFill>
            </a:endParaRPr>
          </a:p>
        </p:txBody>
      </p:sp>
    </p:spTree>
    <p:extLst>
      <p:ext uri="{BB962C8B-B14F-4D97-AF65-F5344CB8AC3E}">
        <p14:creationId xmlns:p14="http://schemas.microsoft.com/office/powerpoint/2010/main" val="79718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42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65133" y="7001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17918" y="59752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267738" y="653010"/>
            <a:ext cx="10481809"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    Work in pairs. Take turns to ask and answer what each person in 3   likes about their shopping place.</a:t>
            </a:r>
            <a:endParaRPr lang="en-US" sz="2000" b="1" dirty="0">
              <a:effectLst>
                <a:glow rad="88900">
                  <a:schemeClr val="bg1"/>
                </a:glow>
              </a:effectLs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1181337"/>
              </p:ext>
            </p:extLst>
          </p:nvPr>
        </p:nvGraphicFramePr>
        <p:xfrm>
          <a:off x="1457898" y="1798358"/>
          <a:ext cx="10448968" cy="2414694"/>
        </p:xfrm>
        <a:graphic>
          <a:graphicData uri="http://schemas.openxmlformats.org/drawingml/2006/table">
            <a:tbl>
              <a:tblPr firstRow="1" bandRow="1">
                <a:tableStyleId>{5C22544A-7EE6-4342-B048-85BDC9FD1C3A}</a:tableStyleId>
              </a:tblPr>
              <a:tblGrid>
                <a:gridCol w="1767539">
                  <a:extLst>
                    <a:ext uri="{9D8B030D-6E8A-4147-A177-3AD203B41FA5}">
                      <a16:colId xmlns:a16="http://schemas.microsoft.com/office/drawing/2014/main" val="472349291"/>
                    </a:ext>
                  </a:extLst>
                </a:gridCol>
                <a:gridCol w="8681429">
                  <a:extLst>
                    <a:ext uri="{9D8B030D-6E8A-4147-A177-3AD203B41FA5}">
                      <a16:colId xmlns:a16="http://schemas.microsoft.com/office/drawing/2014/main" val="3988535208"/>
                    </a:ext>
                  </a:extLst>
                </a:gridCol>
              </a:tblGrid>
              <a:tr h="804898">
                <a:tc>
                  <a:txBody>
                    <a:bodyPr/>
                    <a:lstStyle/>
                    <a:p>
                      <a:pPr marL="0" indent="0">
                        <a:buNone/>
                      </a:pPr>
                      <a:r>
                        <a:rPr lang="en-US" sz="2800" b="1" dirty="0" smtClean="0">
                          <a:solidFill>
                            <a:schemeClr val="tx1"/>
                          </a:solidFill>
                        </a:rPr>
                        <a:t>1. Mai</a:t>
                      </a:r>
                      <a:endParaRPr lang="en-US" sz="2800" b="1" dirty="0">
                        <a:solidFill>
                          <a:schemeClr val="tx1"/>
                        </a:solidFill>
                      </a:endParaRPr>
                    </a:p>
                  </a:txBody>
                  <a:tcPr anchor="ctr">
                    <a:solidFill>
                      <a:srgbClr val="D8E5E5"/>
                    </a:solidFill>
                  </a:tcPr>
                </a:tc>
                <a:tc>
                  <a:txBody>
                    <a:bodyPr/>
                    <a:lstStyle/>
                    <a:p>
                      <a:endParaRPr lang="en-US" sz="2400" b="0" i="1" dirty="0">
                        <a:solidFill>
                          <a:srgbClr val="C00000"/>
                        </a:solidFill>
                        <a:latin typeface="Mongolian Baiti" panose="03000500000000000000" pitchFamily="66" charset="0"/>
                        <a:cs typeface="Mongolian Baiti" panose="03000500000000000000" pitchFamily="66" charset="0"/>
                      </a:endParaRPr>
                    </a:p>
                  </a:txBody>
                  <a:tcPr anchor="ctr">
                    <a:solidFill>
                      <a:srgbClr val="D8E5E5"/>
                    </a:solidFill>
                  </a:tcPr>
                </a:tc>
                <a:extLst>
                  <a:ext uri="{0D108BD9-81ED-4DB2-BD59-A6C34878D82A}">
                    <a16:rowId xmlns:a16="http://schemas.microsoft.com/office/drawing/2014/main" val="145308278"/>
                  </a:ext>
                </a:extLst>
              </a:tr>
              <a:tr h="804898">
                <a:tc>
                  <a:txBody>
                    <a:bodyPr/>
                    <a:lstStyle/>
                    <a:p>
                      <a:r>
                        <a:rPr lang="en-US" sz="2800" b="1" dirty="0" smtClean="0">
                          <a:solidFill>
                            <a:schemeClr val="tx1"/>
                          </a:solidFill>
                        </a:rPr>
                        <a:t>2. Nam</a:t>
                      </a:r>
                      <a:endParaRPr lang="en-US" sz="2800" b="1" dirty="0">
                        <a:solidFill>
                          <a:schemeClr val="tx1"/>
                        </a:solidFill>
                      </a:endParaRPr>
                    </a:p>
                  </a:txBody>
                  <a:tcPr anchor="ctr"/>
                </a:tc>
                <a:tc>
                  <a:txBody>
                    <a:bodyPr/>
                    <a:lstStyle/>
                    <a:p>
                      <a:endParaRPr lang="en-US" sz="2800" b="1" dirty="0">
                        <a:solidFill>
                          <a:schemeClr val="tx1"/>
                        </a:solidFill>
                      </a:endParaRPr>
                    </a:p>
                  </a:txBody>
                  <a:tcPr anchor="ctr"/>
                </a:tc>
                <a:extLst>
                  <a:ext uri="{0D108BD9-81ED-4DB2-BD59-A6C34878D82A}">
                    <a16:rowId xmlns:a16="http://schemas.microsoft.com/office/drawing/2014/main" val="3745280995"/>
                  </a:ext>
                </a:extLst>
              </a:tr>
              <a:tr h="804898">
                <a:tc>
                  <a:txBody>
                    <a:bodyPr/>
                    <a:lstStyle/>
                    <a:p>
                      <a:r>
                        <a:rPr lang="en-US" sz="2800" b="1" dirty="0" smtClean="0">
                          <a:solidFill>
                            <a:schemeClr val="tx1"/>
                          </a:solidFill>
                        </a:rPr>
                        <a:t>3. Alice</a:t>
                      </a:r>
                      <a:endParaRPr lang="en-US" sz="2800" b="1" dirty="0">
                        <a:solidFill>
                          <a:schemeClr val="tx1"/>
                        </a:solidFill>
                      </a:endParaRPr>
                    </a:p>
                  </a:txBody>
                  <a:tcPr anchor="ctr"/>
                </a:tc>
                <a:tc>
                  <a:txBody>
                    <a:bodyPr/>
                    <a:lstStyle/>
                    <a:p>
                      <a:endParaRPr lang="en-US" sz="2400" b="1" i="1" dirty="0">
                        <a:solidFill>
                          <a:srgbClr val="C00000"/>
                        </a:solidFill>
                      </a:endParaRPr>
                    </a:p>
                  </a:txBody>
                  <a:tcPr anchor="ctr"/>
                </a:tc>
                <a:extLst>
                  <a:ext uri="{0D108BD9-81ED-4DB2-BD59-A6C34878D82A}">
                    <a16:rowId xmlns:a16="http://schemas.microsoft.com/office/drawing/2014/main" val="2325731292"/>
                  </a:ext>
                </a:extLst>
              </a:tr>
            </a:tbl>
          </a:graphicData>
        </a:graphic>
      </p:graphicFrame>
      <p:sp>
        <p:nvSpPr>
          <p:cNvPr id="17" name="Content Placeholder 2"/>
          <p:cNvSpPr>
            <a:spLocks noGrp="1"/>
          </p:cNvSpPr>
          <p:nvPr>
            <p:ph idx="1"/>
          </p:nvPr>
        </p:nvSpPr>
        <p:spPr>
          <a:xfrm>
            <a:off x="1448065" y="4527403"/>
            <a:ext cx="10970404" cy="1927569"/>
          </a:xfrm>
        </p:spPr>
        <p:txBody>
          <a:bodyPr>
            <a:noAutofit/>
          </a:bodyPr>
          <a:lstStyle/>
          <a:p>
            <a:pPr algn="just">
              <a:lnSpc>
                <a:spcPct val="100000"/>
              </a:lnSpc>
            </a:pPr>
            <a:r>
              <a:rPr lang="en-US" sz="2800" b="1" i="1" dirty="0" smtClean="0"/>
              <a:t>Example: </a:t>
            </a:r>
          </a:p>
          <a:p>
            <a:pPr marL="0" indent="0" algn="just">
              <a:lnSpc>
                <a:spcPct val="100000"/>
              </a:lnSpc>
              <a:buNone/>
            </a:pPr>
            <a:r>
              <a:rPr lang="en-US" sz="2800" b="1" dirty="0" smtClean="0">
                <a:latin typeface="Mongolian Baiti" panose="03000500000000000000" pitchFamily="66" charset="0"/>
                <a:cs typeface="Mongolian Baiti" panose="03000500000000000000" pitchFamily="66" charset="0"/>
              </a:rPr>
              <a:t>A:</a:t>
            </a:r>
            <a:r>
              <a:rPr lang="en-US" sz="2800" dirty="0" smtClean="0">
                <a:latin typeface="Mongolian Baiti" panose="03000500000000000000" pitchFamily="66" charset="0"/>
                <a:cs typeface="Mongolian Baiti" panose="03000500000000000000" pitchFamily="66" charset="0"/>
              </a:rPr>
              <a:t>What does Nam like about shopping at a convenience store?</a:t>
            </a:r>
          </a:p>
          <a:p>
            <a:pPr marL="0" indent="0" algn="just">
              <a:lnSpc>
                <a:spcPct val="100000"/>
              </a:lnSpc>
              <a:buNone/>
            </a:pPr>
            <a:r>
              <a:rPr lang="en-US" sz="2800" dirty="0" smtClean="0">
                <a:solidFill>
                  <a:srgbClr val="7030A0"/>
                </a:solidFill>
                <a:latin typeface="Mongolian Baiti" panose="03000500000000000000" pitchFamily="66" charset="0"/>
                <a:cs typeface="Mongolian Baiti" panose="03000500000000000000" pitchFamily="66" charset="0"/>
              </a:rPr>
              <a:t>B: </a:t>
            </a:r>
            <a:r>
              <a:rPr lang="en-US" sz="2800" dirty="0" smtClean="0">
                <a:latin typeface="Mongolian Baiti" panose="03000500000000000000" pitchFamily="66" charset="0"/>
                <a:cs typeface="Mongolian Baiti" panose="03000500000000000000" pitchFamily="66" charset="0"/>
              </a:rPr>
              <a:t>It saves him time.</a:t>
            </a: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3254477" y="1744771"/>
            <a:ext cx="8298425"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 products are home-grown and home-made. The market goers know one another. They chat happily while selling and buying.</a:t>
            </a:r>
          </a:p>
        </p:txBody>
      </p:sp>
      <p:sp>
        <p:nvSpPr>
          <p:cNvPr id="4" name="Rectangle 3"/>
          <p:cNvSpPr/>
          <p:nvPr/>
        </p:nvSpPr>
        <p:spPr>
          <a:xfrm>
            <a:off x="3116669" y="2710943"/>
            <a:ext cx="8790197" cy="461665"/>
          </a:xfrm>
          <a:prstGeom prst="rect">
            <a:avLst/>
          </a:prstGeom>
        </p:spPr>
        <p:txBody>
          <a:bodyPr wrap="square">
            <a:spAutoFit/>
          </a:bodyPr>
          <a:lstStyle/>
          <a:p>
            <a:r>
              <a:rPr lang="en-US" sz="2400" i="1" dirty="0">
                <a:solidFill>
                  <a:srgbClr val="C00000"/>
                </a:solidFill>
                <a:latin typeface="Mongolian Baiti" panose="03000500000000000000" pitchFamily="66" charset="0"/>
                <a:cs typeface="Mongolian Baiti" panose="03000500000000000000" pitchFamily="66" charset="0"/>
              </a:rPr>
              <a:t>They are convenient because they are everywhere. You can save time.</a:t>
            </a:r>
          </a:p>
        </p:txBody>
      </p:sp>
      <p:sp>
        <p:nvSpPr>
          <p:cNvPr id="5" name="Rectangle 4"/>
          <p:cNvSpPr/>
          <p:nvPr/>
        </p:nvSpPr>
        <p:spPr>
          <a:xfrm>
            <a:off x="3254476" y="3431541"/>
            <a:ext cx="8652389"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There is a wide range of goods there. Everything is cheaper than at other places.</a:t>
            </a:r>
            <a:endParaRPr lang="en-US" sz="2400" b="1" i="1" dirty="0">
              <a:solidFill>
                <a:srgbClr val="C00000"/>
              </a:solidFill>
              <a:latin typeface="Mongolian Baiti" panose="03000500000000000000" pitchFamily="66" charset="0"/>
              <a:cs typeface="Mongolian Baiti" panose="03000500000000000000" pitchFamily="66" charset="0"/>
            </a:endParaRPr>
          </a:p>
        </p:txBody>
      </p:sp>
      <p:sp>
        <p:nvSpPr>
          <p:cNvPr id="6" name="Rectangle 5"/>
          <p:cNvSpPr/>
          <p:nvPr/>
        </p:nvSpPr>
        <p:spPr>
          <a:xfrm>
            <a:off x="1457898" y="4706357"/>
            <a:ext cx="9939050" cy="1569660"/>
          </a:xfrm>
          <a:prstGeom prst="rect">
            <a:avLst/>
          </a:prstGeom>
        </p:spPr>
        <p:txBody>
          <a:bodyPr wrap="square">
            <a:spAutoFit/>
          </a:bodyPr>
          <a:lstStyle/>
          <a:p>
            <a:pPr lvl="0"/>
            <a:r>
              <a:rPr lang="en-US" sz="2400" b="1" dirty="0">
                <a:solidFill>
                  <a:prstClr val="black"/>
                </a:solidFill>
              </a:rPr>
              <a:t>A: </a:t>
            </a:r>
            <a:r>
              <a:rPr lang="en-US" sz="2400" dirty="0">
                <a:solidFill>
                  <a:prstClr val="black"/>
                </a:solidFill>
              </a:rPr>
              <a:t>What does Mai like about shopping at an open-air market?</a:t>
            </a:r>
          </a:p>
          <a:p>
            <a:pPr lvl="0"/>
            <a:endParaRPr lang="en-US" sz="2400" b="1" dirty="0">
              <a:solidFill>
                <a:prstClr val="black"/>
              </a:solidFill>
            </a:endParaRPr>
          </a:p>
          <a:p>
            <a:pPr lvl="0"/>
            <a:r>
              <a:rPr lang="en-US" sz="2400" b="1" dirty="0">
                <a:solidFill>
                  <a:srgbClr val="C00000"/>
                </a:solidFill>
              </a:rPr>
              <a:t>B</a:t>
            </a:r>
            <a:r>
              <a:rPr lang="en-US" sz="2400" b="1" dirty="0">
                <a:solidFill>
                  <a:prstClr val="black"/>
                </a:solidFill>
              </a:rPr>
              <a:t>: </a:t>
            </a:r>
            <a:r>
              <a:rPr lang="en-US" sz="2400" dirty="0">
                <a:solidFill>
                  <a:prstClr val="black"/>
                </a:solidFill>
              </a:rPr>
              <a:t>She likes it because the shoppers know one another and chat happily while shopping. </a:t>
            </a:r>
          </a:p>
        </p:txBody>
      </p:sp>
      <p:sp>
        <p:nvSpPr>
          <p:cNvPr id="19" name="Rectangle 18"/>
          <p:cNvSpPr/>
          <p:nvPr/>
        </p:nvSpPr>
        <p:spPr>
          <a:xfrm>
            <a:off x="1681316" y="4006580"/>
            <a:ext cx="9271820" cy="2238113"/>
          </a:xfrm>
          <a:prstGeom prst="rect">
            <a:avLst/>
          </a:prstGeom>
        </p:spPr>
        <p:txBody>
          <a:bodyPr wrap="square">
            <a:spAutoFit/>
          </a:bodyPr>
          <a:lstStyle/>
          <a:p>
            <a:pPr>
              <a:lnSpc>
                <a:spcPct val="150000"/>
              </a:lnSpc>
            </a:pPr>
            <a:endParaRPr lang="en-US" sz="2400" dirty="0"/>
          </a:p>
          <a:p>
            <a:pPr>
              <a:lnSpc>
                <a:spcPct val="150000"/>
              </a:lnSpc>
            </a:pPr>
            <a:r>
              <a:rPr lang="en-US" sz="2400" b="1" dirty="0"/>
              <a:t>A: </a:t>
            </a:r>
            <a:r>
              <a:rPr lang="en-US" sz="2400" dirty="0"/>
              <a:t>What does Alice like about shopping at discount shops</a:t>
            </a:r>
            <a:r>
              <a:rPr lang="en-US" sz="2400" dirty="0" smtClean="0"/>
              <a:t>?</a:t>
            </a:r>
            <a:endParaRPr lang="en-US" sz="2400" dirty="0"/>
          </a:p>
          <a:p>
            <a:pPr>
              <a:lnSpc>
                <a:spcPct val="150000"/>
              </a:lnSpc>
            </a:pPr>
            <a:r>
              <a:rPr lang="en-US" sz="2400" b="1" dirty="0">
                <a:solidFill>
                  <a:srgbClr val="C00000"/>
                </a:solidFill>
              </a:rPr>
              <a:t>B: </a:t>
            </a:r>
            <a:r>
              <a:rPr lang="en-US" sz="2400" dirty="0"/>
              <a:t>She likes discount shops because everything is cheaper than at other places. </a:t>
            </a:r>
          </a:p>
        </p:txBody>
      </p:sp>
    </p:spTree>
    <p:extLst>
      <p:ext uri="{BB962C8B-B14F-4D97-AF65-F5344CB8AC3E}">
        <p14:creationId xmlns:p14="http://schemas.microsoft.com/office/powerpoint/2010/main" val="31475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17">
                                            <p:txEl>
                                              <p:pRg st="0" end="0"/>
                                            </p:txEl>
                                          </p:spTgt>
                                        </p:tgtEl>
                                      </p:cBhvr>
                                    </p:animEffect>
                                    <p:set>
                                      <p:cBhvr>
                                        <p:cTn id="35"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xEl>
                                              <p:pRg st="1" end="1"/>
                                            </p:txEl>
                                          </p:spTgt>
                                        </p:tgtEl>
                                      </p:cBhvr>
                                    </p:animEffect>
                                    <p:set>
                                      <p:cBhvr>
                                        <p:cTn id="40"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7">
                                            <p:txEl>
                                              <p:pRg st="2" end="2"/>
                                            </p:txEl>
                                          </p:spTgt>
                                        </p:tgtEl>
                                      </p:cBhvr>
                                    </p:animEffect>
                                    <p:set>
                                      <p:cBhvr>
                                        <p:cTn id="45"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1" nodeType="clickEffect">
                                  <p:stCondLst>
                                    <p:cond delay="0"/>
                                  </p:stCondLst>
                                  <p:childTnLst>
                                    <p:animEffect transition="out" filter="randombar(horizontal)">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2" grpId="0"/>
      <p:bldP spid="4" grpId="0"/>
      <p:bldP spid="5" grpId="0"/>
      <p:bldP spid="6" grpId="0"/>
      <p:bldP spid="6" grpId="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5" y="997234"/>
            <a:ext cx="4821966" cy="4821966"/>
          </a:xfrm>
          <a:prstGeom prst="ellipse">
            <a:avLst/>
          </a:prstGeom>
        </p:spPr>
      </p:pic>
      <p:sp>
        <p:nvSpPr>
          <p:cNvPr id="5" name="Pentagon 4"/>
          <p:cNvSpPr/>
          <p:nvPr/>
        </p:nvSpPr>
        <p:spPr>
          <a:xfrm>
            <a:off x="0" y="3195782"/>
            <a:ext cx="1154547" cy="212436"/>
          </a:xfrm>
          <a:prstGeom prst="homePlate">
            <a:avLst>
              <a:gd name="adj" fmla="val 136842"/>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4331" y="3052616"/>
            <a:ext cx="729673" cy="711200"/>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SPIN</a:t>
            </a:r>
            <a:endParaRPr lang="en-US" sz="1200" b="1" dirty="0">
              <a:solidFill>
                <a:srgbClr val="FF0000"/>
              </a:solidFill>
            </a:endParaRPr>
          </a:p>
        </p:txBody>
      </p:sp>
      <p:sp>
        <p:nvSpPr>
          <p:cNvPr id="2" name="TextBox 1"/>
          <p:cNvSpPr txBox="1"/>
          <p:nvPr/>
        </p:nvSpPr>
        <p:spPr>
          <a:xfrm>
            <a:off x="1779639" y="78658"/>
            <a:ext cx="2713703" cy="584775"/>
          </a:xfrm>
          <a:prstGeom prst="rect">
            <a:avLst/>
          </a:prstGeom>
          <a:noFill/>
        </p:spPr>
        <p:txBody>
          <a:bodyPr wrap="square" rtlCol="0">
            <a:spAutoFit/>
          </a:bodyPr>
          <a:lstStyle/>
          <a:p>
            <a:r>
              <a:rPr lang="en-US" sz="3200" b="1" dirty="0" smtClean="0">
                <a:solidFill>
                  <a:srgbClr val="7030A0"/>
                </a:solidFill>
              </a:rPr>
              <a:t>* Check - up</a:t>
            </a:r>
            <a:endParaRPr lang="en-US" sz="3200" b="1" dirty="0">
              <a:solidFill>
                <a:srgbClr val="7030A0"/>
              </a:solidFill>
            </a:endParaRPr>
          </a:p>
        </p:txBody>
      </p:sp>
      <p:sp>
        <p:nvSpPr>
          <p:cNvPr id="7" name="Flowchart: Off-page Connector 6">
            <a:hlinkClick r:id="rId3" action="ppaction://hlinksldjump"/>
          </p:cNvPr>
          <p:cNvSpPr/>
          <p:nvPr/>
        </p:nvSpPr>
        <p:spPr>
          <a:xfrm>
            <a:off x="4811848" y="39328"/>
            <a:ext cx="658761" cy="663433"/>
          </a:xfrm>
          <a:prstGeom prst="flowChartOffpage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7030A0"/>
                </a:solidFill>
                <a:latin typeface="Arial Black" panose="020B0A04020102020204" pitchFamily="34" charset="0"/>
              </a:rPr>
              <a:t>1</a:t>
            </a:r>
          </a:p>
        </p:txBody>
      </p:sp>
      <p:sp>
        <p:nvSpPr>
          <p:cNvPr id="9" name="Flowchart: Off-page Connector 8">
            <a:hlinkClick r:id="rId4" action="ppaction://hlinksldjump"/>
          </p:cNvPr>
          <p:cNvSpPr/>
          <p:nvPr/>
        </p:nvSpPr>
        <p:spPr>
          <a:xfrm>
            <a:off x="5935183" y="39327"/>
            <a:ext cx="658761" cy="663433"/>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anose="020B0A04020102020204" pitchFamily="34" charset="0"/>
              </a:rPr>
              <a:t>2</a:t>
            </a:r>
            <a:endParaRPr lang="en-US" sz="3600" b="1" dirty="0">
              <a:solidFill>
                <a:srgbClr val="FFFF00"/>
              </a:solidFill>
              <a:latin typeface="Arial Black" panose="020B0A04020102020204" pitchFamily="34" charset="0"/>
            </a:endParaRPr>
          </a:p>
        </p:txBody>
      </p:sp>
      <p:sp>
        <p:nvSpPr>
          <p:cNvPr id="10" name="Flowchart: Off-page Connector 9">
            <a:hlinkClick r:id="rId5" action="ppaction://hlinksldjump"/>
          </p:cNvPr>
          <p:cNvSpPr/>
          <p:nvPr/>
        </p:nvSpPr>
        <p:spPr>
          <a:xfrm>
            <a:off x="7029023" y="51250"/>
            <a:ext cx="658761" cy="663433"/>
          </a:xfrm>
          <a:prstGeom prst="flowChartOffpageConnector">
            <a:avLst/>
          </a:prstGeom>
          <a:solidFill>
            <a:srgbClr val="E07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Black" panose="020B0A04020102020204" pitchFamily="34" charset="0"/>
              </a:rPr>
              <a:t>3</a:t>
            </a:r>
            <a:endParaRPr lang="en-US" sz="3600" b="1" dirty="0">
              <a:latin typeface="Arial Black" panose="020B0A04020102020204" pitchFamily="34" charset="0"/>
            </a:endParaRPr>
          </a:p>
        </p:txBody>
      </p:sp>
      <p:sp>
        <p:nvSpPr>
          <p:cNvPr id="11" name="Flowchart: Off-page Connector 10">
            <a:hlinkClick r:id="rId6" action="ppaction://hlinksldjump"/>
          </p:cNvPr>
          <p:cNvSpPr/>
          <p:nvPr/>
        </p:nvSpPr>
        <p:spPr>
          <a:xfrm>
            <a:off x="8122863" y="51249"/>
            <a:ext cx="658761" cy="663433"/>
          </a:xfrm>
          <a:prstGeom prst="flowChartOffpage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anose="020B0A04020102020204" pitchFamily="34" charset="0"/>
              </a:rPr>
              <a:t>4</a:t>
            </a:r>
            <a:endParaRPr lang="en-US" sz="3600" b="1" dirty="0">
              <a:solidFill>
                <a:srgbClr val="FFFF00"/>
              </a:solidFill>
              <a:latin typeface="Arial Black" panose="020B0A04020102020204" pitchFamily="34" charset="0"/>
            </a:endParaRPr>
          </a:p>
        </p:txBody>
      </p:sp>
      <p:sp>
        <p:nvSpPr>
          <p:cNvPr id="12" name="Flowchart: Off-page Connector 11">
            <a:hlinkClick r:id="rId7" action="ppaction://hlinksldjump"/>
          </p:cNvPr>
          <p:cNvSpPr/>
          <p:nvPr/>
        </p:nvSpPr>
        <p:spPr>
          <a:xfrm>
            <a:off x="9246198" y="51248"/>
            <a:ext cx="658761" cy="663433"/>
          </a:xfrm>
          <a:prstGeom prst="flowChartOffpageConnector">
            <a:avLst/>
          </a:prstGeom>
          <a:solidFill>
            <a:srgbClr val="F7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Black" panose="020B0A04020102020204" pitchFamily="34" charset="0"/>
              </a:rPr>
              <a:t>5</a:t>
            </a:r>
            <a:endParaRPr lang="en-US" sz="3600" b="1" dirty="0">
              <a:latin typeface="Arial Black" panose="020B0A04020102020204" pitchFamily="34" charset="0"/>
            </a:endParaRPr>
          </a:p>
        </p:txBody>
      </p:sp>
      <p:sp>
        <p:nvSpPr>
          <p:cNvPr id="13" name="Flowchart: Off-page Connector 12">
            <a:hlinkClick r:id="rId8" action="ppaction://hlinksldjump"/>
          </p:cNvPr>
          <p:cNvSpPr/>
          <p:nvPr/>
        </p:nvSpPr>
        <p:spPr>
          <a:xfrm>
            <a:off x="10267491" y="28504"/>
            <a:ext cx="658761" cy="663433"/>
          </a:xfrm>
          <a:prstGeom prst="flowChartOffpage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Black" panose="020B0A04020102020204" pitchFamily="34" charset="0"/>
              </a:rPr>
              <a:t>6</a:t>
            </a:r>
            <a:endParaRPr lang="en-US" sz="3600" b="1" dirty="0">
              <a:latin typeface="Arial Black" panose="020B0A04020102020204" pitchFamily="34" charset="0"/>
            </a:endParaRPr>
          </a:p>
        </p:txBody>
      </p:sp>
      <p:sp>
        <p:nvSpPr>
          <p:cNvPr id="14" name="Flowchart: Off-page Connector 13">
            <a:hlinkClick r:id="rId9" action="ppaction://hlinksldjump"/>
          </p:cNvPr>
          <p:cNvSpPr/>
          <p:nvPr/>
        </p:nvSpPr>
        <p:spPr>
          <a:xfrm>
            <a:off x="11361331" y="28505"/>
            <a:ext cx="658761" cy="663433"/>
          </a:xfrm>
          <a:prstGeom prst="flowChartOffpage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Black" panose="020B0A04020102020204" pitchFamily="34" charset="0"/>
              </a:rPr>
              <a:t>7</a:t>
            </a:r>
            <a:endParaRPr lang="en-US" sz="3600" b="1" dirty="0">
              <a:latin typeface="Arial Black" panose="020B0A04020102020204" pitchFamily="34" charset="0"/>
            </a:endParaRPr>
          </a:p>
        </p:txBody>
      </p:sp>
      <p:sp>
        <p:nvSpPr>
          <p:cNvPr id="15" name="Action Button: Back or Previous 14">
            <a:hlinkClick r:id="rId10"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042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3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clickEffect">
                                  <p:stCondLst>
                                    <p:cond delay="0"/>
                                  </p:stCondLst>
                                  <p:childTnLst>
                                    <p:animEffect transition="out" filter="randombar(horizontal)">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99870" y="2743199"/>
            <a:ext cx="3153339" cy="2723536"/>
          </a:xfrm>
          <a:prstGeom prst="rect">
            <a:avLst/>
          </a:prstGeom>
        </p:spPr>
      </p:pic>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7" name="Content Placeholder 2"/>
          <p:cNvSpPr>
            <a:spLocks noGrp="1"/>
          </p:cNvSpPr>
          <p:nvPr>
            <p:ph idx="1"/>
          </p:nvPr>
        </p:nvSpPr>
        <p:spPr>
          <a:xfrm>
            <a:off x="1039222" y="2033283"/>
            <a:ext cx="8173605" cy="2590314"/>
          </a:xfrm>
        </p:spPr>
        <p:txBody>
          <a:bodyPr>
            <a:normAutofit/>
          </a:bodyPr>
          <a:lstStyle/>
          <a:p>
            <a:pPr algn="just">
              <a:lnSpc>
                <a:spcPct val="100000"/>
              </a:lnSpc>
            </a:pPr>
            <a:r>
              <a:rPr lang="en-US" sz="3600" b="1" i="1" dirty="0" smtClean="0">
                <a:solidFill>
                  <a:srgbClr val="C00000"/>
                </a:solidFill>
              </a:rPr>
              <a:t>You can include: </a:t>
            </a:r>
          </a:p>
          <a:p>
            <a:pPr algn="just">
              <a:lnSpc>
                <a:spcPct val="100000"/>
              </a:lnSpc>
              <a:buFontTx/>
              <a:buChar char="-"/>
            </a:pPr>
            <a:r>
              <a:rPr lang="en-US" sz="3200" dirty="0" smtClean="0"/>
              <a:t>The name of the place</a:t>
            </a:r>
          </a:p>
          <a:p>
            <a:pPr algn="just">
              <a:lnSpc>
                <a:spcPct val="100000"/>
              </a:lnSpc>
              <a:buFontTx/>
              <a:buChar char="-"/>
            </a:pPr>
            <a:r>
              <a:rPr lang="en-US" sz="3200" dirty="0" smtClean="0"/>
              <a:t>The reason(s) why you like it</a:t>
            </a:r>
          </a:p>
          <a:p>
            <a:pPr marL="0" indent="0">
              <a:buNone/>
            </a:pPr>
            <a:endParaRPr lang="en-US" sz="3200" dirty="0"/>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9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4752377" y="1834082"/>
            <a:ext cx="7154487" cy="3539430"/>
          </a:xfrm>
          <a:prstGeom prst="rect">
            <a:avLst/>
          </a:prstGeom>
          <a:solidFill>
            <a:schemeClr val="accent5">
              <a:lumMod val="40000"/>
              <a:lumOff val="60000"/>
            </a:schemeClr>
          </a:solidFill>
        </p:spPr>
        <p:txBody>
          <a:bodyPr wrap="square">
            <a:spAutoFit/>
          </a:bodyPr>
          <a:lstStyle/>
          <a:p>
            <a:r>
              <a:rPr lang="en-US" sz="2800" i="1" dirty="0">
                <a:latin typeface="Calibri" panose="020F0502020204030204" pitchFamily="34" charset="0"/>
                <a:ea typeface="Times New Roman" panose="02020603050405020304" pitchFamily="18" charset="0"/>
                <a:cs typeface="Times New Roman" panose="02020603050405020304" pitchFamily="18" charset="0"/>
              </a:rPr>
              <a:t>My favorite shopping place is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It is a shopping mall. I really like it because it has many stores with nice clothes, toys, and yummy food. When I go there, I feel happy seeing all the colorful things and the bright lights. There's a big play area where I can have fun, and my family can shop together.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is my favorite place to visit on weekends!</a:t>
            </a:r>
            <a:endParaRPr lang="en-US" sz="2800" dirty="0"/>
          </a:p>
        </p:txBody>
      </p:sp>
      <p:pic>
        <p:nvPicPr>
          <p:cNvPr id="5" name="Picture 4"/>
          <p:cNvPicPr>
            <a:picLocks noChangeAspect="1"/>
          </p:cNvPicPr>
          <p:nvPr/>
        </p:nvPicPr>
        <p:blipFill>
          <a:blip r:embed="rId3"/>
          <a:stretch>
            <a:fillRect/>
          </a:stretch>
        </p:blipFill>
        <p:spPr>
          <a:xfrm>
            <a:off x="272261" y="3243993"/>
            <a:ext cx="4188543" cy="3506035"/>
          </a:xfrm>
          <a:prstGeom prst="rect">
            <a:avLst/>
          </a:prstGeom>
        </p:spPr>
      </p:pic>
    </p:spTree>
    <p:extLst>
      <p:ext uri="{BB962C8B-B14F-4D97-AF65-F5344CB8AC3E}">
        <p14:creationId xmlns:p14="http://schemas.microsoft.com/office/powerpoint/2010/main" val="26460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79075" y="295733"/>
            <a:ext cx="4194771" cy="584775"/>
          </a:xfrm>
          <a:prstGeom prst="rect">
            <a:avLst/>
          </a:prstGeom>
          <a:solidFill>
            <a:srgbClr val="D8E5E5"/>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225929" y="1515313"/>
            <a:ext cx="9501065"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smtClean="0"/>
              <a:t>Making complaints</a:t>
            </a:r>
            <a:endParaRPr lang="en-US" sz="3600" dirty="0"/>
          </a:p>
          <a:p>
            <a:pPr marL="457200" indent="-457200">
              <a:lnSpc>
                <a:spcPct val="150000"/>
              </a:lnSpc>
              <a:buFont typeface="Wingdings" panose="05000000000000000000" pitchFamily="2" charset="2"/>
              <a:buChar char="ü"/>
            </a:pPr>
            <a:r>
              <a:rPr lang="en-US" sz="3600" dirty="0" smtClean="0"/>
              <a:t>Some favourite shopping places</a:t>
            </a:r>
            <a:endParaRPr lang="en-US" sz="36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895" y="245703"/>
            <a:ext cx="2268197" cy="18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08960" y="130289"/>
            <a:ext cx="2947014" cy="584775"/>
          </a:xfrm>
          <a:prstGeom prst="rect">
            <a:avLst/>
          </a:prstGeom>
          <a:solidFill>
            <a:schemeClr val="accent5"/>
          </a:solidFill>
          <a:effectLst/>
        </p:spPr>
        <p:txBody>
          <a:bodyPr wrap="square" rtlCol="0">
            <a:spAutoFit/>
          </a:bodyPr>
          <a:lstStyle/>
          <a:p>
            <a:r>
              <a:rPr lang="en-US" sz="3200" b="1" dirty="0" smtClean="0">
                <a:solidFill>
                  <a:srgbClr val="C00000"/>
                </a:solidFill>
                <a:effectLst>
                  <a:glow rad="88900">
                    <a:schemeClr val="bg1"/>
                  </a:glow>
                </a:effectLst>
                <a:cs typeface="Arial" panose="020B0604020202020204" pitchFamily="34" charset="0"/>
              </a:rPr>
              <a:t>* Homework</a:t>
            </a:r>
            <a:endParaRPr lang="en-US" sz="3200" b="1" dirty="0">
              <a:solidFill>
                <a:srgbClr val="C00000"/>
              </a:solidFill>
              <a:effectLst>
                <a:glow rad="88900">
                  <a:schemeClr val="bg1"/>
                </a:glow>
              </a:effectLst>
              <a:cs typeface="Arial" panose="020B0604020202020204" pitchFamily="34" charset="0"/>
            </a:endParaRPr>
          </a:p>
        </p:txBody>
      </p:sp>
      <p:sp>
        <p:nvSpPr>
          <p:cNvPr id="2" name="TextBox 1"/>
          <p:cNvSpPr txBox="1"/>
          <p:nvPr/>
        </p:nvSpPr>
        <p:spPr>
          <a:xfrm>
            <a:off x="731648" y="1096380"/>
            <a:ext cx="9897021" cy="3785652"/>
          </a:xfrm>
          <a:prstGeom prst="rect">
            <a:avLst/>
          </a:prstGeom>
          <a:noFill/>
        </p:spPr>
        <p:txBody>
          <a:bodyPr wrap="square" rtlCol="0">
            <a:spAutoFit/>
          </a:bodyPr>
          <a:lstStyle/>
          <a:p>
            <a:pPr marL="457200" indent="-457200">
              <a:lnSpc>
                <a:spcPct val="150000"/>
              </a:lnSpc>
              <a:buFontTx/>
              <a:buChar char="-"/>
            </a:pPr>
            <a:r>
              <a:rPr lang="en-US" sz="3200" dirty="0" smtClean="0"/>
              <a:t>Learn the ways to make complaints by heart.</a:t>
            </a:r>
          </a:p>
          <a:p>
            <a:pPr marL="457200" indent="-457200">
              <a:lnSpc>
                <a:spcPct val="150000"/>
              </a:lnSpc>
              <a:buFontTx/>
              <a:buChar char="-"/>
            </a:pPr>
            <a:r>
              <a:rPr lang="en-US" sz="3200" dirty="0" smtClean="0"/>
              <a:t>Write a paragraph of 50-70 words about your favourite shopping place.</a:t>
            </a:r>
          </a:p>
          <a:p>
            <a:pPr marL="457200" indent="-457200">
              <a:lnSpc>
                <a:spcPct val="150000"/>
              </a:lnSpc>
              <a:buFontTx/>
              <a:buChar char="-"/>
            </a:pPr>
            <a:r>
              <a:rPr lang="en-US" sz="3200" dirty="0" smtClean="0"/>
              <a:t>Do </a:t>
            </a:r>
            <a:r>
              <a:rPr lang="en-US" sz="3200" dirty="0"/>
              <a:t>exercise in the Workbook</a:t>
            </a:r>
          </a:p>
          <a:p>
            <a:pPr>
              <a:lnSpc>
                <a:spcPct val="150000"/>
              </a:lnSpc>
            </a:pPr>
            <a:endParaRPr lang="en-US" sz="3200" dirty="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8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029836" y="2453146"/>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2458064" y="1184786"/>
            <a:ext cx="8574599" cy="1327355"/>
          </a:xfrm>
        </p:spPr>
        <p:txBody>
          <a:bodyPr>
            <a:normAutofit/>
          </a:bodyPr>
          <a:lstStyle/>
          <a:p>
            <a:pPr marL="457200" indent="-457200">
              <a:buAutoNum type="arabicPeriod"/>
            </a:pPr>
            <a:r>
              <a:rPr lang="en-US" sz="2400" b="1" smtClean="0">
                <a:solidFill>
                  <a:srgbClr val="0070C0"/>
                </a:solidFill>
              </a:rPr>
              <a:t>Not once in his life has my father shopped online</a:t>
            </a:r>
            <a:r>
              <a:rPr lang="en-US" sz="2400" smtClean="0">
                <a:solidFill>
                  <a:schemeClr val="tx2"/>
                </a:solidFill>
              </a:rPr>
              <a:t>.</a:t>
            </a:r>
            <a:endParaRPr lang="en-US" sz="2400" dirty="0" smtClean="0">
              <a:solidFill>
                <a:schemeClr val="tx2"/>
              </a:solidFill>
            </a:endParaRPr>
          </a:p>
        </p:txBody>
      </p:sp>
      <p:sp>
        <p:nvSpPr>
          <p:cNvPr id="5" name="Rectangle 4"/>
          <p:cNvSpPr/>
          <p:nvPr/>
        </p:nvSpPr>
        <p:spPr>
          <a:xfrm>
            <a:off x="2990507" y="2362426"/>
            <a:ext cx="1641796" cy="523220"/>
          </a:xfrm>
          <a:prstGeom prst="rect">
            <a:avLst/>
          </a:prstGeom>
        </p:spPr>
        <p:txBody>
          <a:bodyPr wrap="none">
            <a:spAutoFit/>
          </a:bodyPr>
          <a:lstStyle/>
          <a:p>
            <a:pPr lvl="0" defTabSz="457200">
              <a:spcBef>
                <a:spcPts val="1000"/>
              </a:spcBef>
              <a:buClr>
                <a:srgbClr val="4A66AC"/>
              </a:buClr>
            </a:pPr>
            <a:r>
              <a:rPr lang="en-US" sz="2800" b="1" dirty="0">
                <a:solidFill>
                  <a:prstClr val="black"/>
                </a:solidFill>
              </a:rPr>
              <a:t>A. </a:t>
            </a:r>
            <a:r>
              <a:rPr lang="en-US" sz="2800" b="1" dirty="0" smtClean="0">
                <a:solidFill>
                  <a:prstClr val="black"/>
                </a:solidFill>
              </a:rPr>
              <a:t>never</a:t>
            </a:r>
            <a:endParaRPr lang="en-US" sz="2800" b="1" dirty="0">
              <a:solidFill>
                <a:srgbClr val="242852"/>
              </a:solidFill>
            </a:endParaRPr>
          </a:p>
        </p:txBody>
      </p:sp>
      <p:sp>
        <p:nvSpPr>
          <p:cNvPr id="6" name="Rectangle 5"/>
          <p:cNvSpPr/>
          <p:nvPr/>
        </p:nvSpPr>
        <p:spPr>
          <a:xfrm>
            <a:off x="5631917" y="2330541"/>
            <a:ext cx="2571538" cy="523220"/>
          </a:xfrm>
          <a:prstGeom prst="rect">
            <a:avLst/>
          </a:prstGeom>
        </p:spPr>
        <p:txBody>
          <a:bodyPr wrap="none">
            <a:spAutoFit/>
          </a:bodyPr>
          <a:lstStyle/>
          <a:p>
            <a:pPr lvl="0" defTabSz="457200">
              <a:spcBef>
                <a:spcPts val="1000"/>
              </a:spcBef>
              <a:buClr>
                <a:srgbClr val="4A66AC"/>
              </a:buClr>
            </a:pPr>
            <a:r>
              <a:rPr lang="en-US" sz="2800" b="1" dirty="0">
                <a:solidFill>
                  <a:srgbClr val="242852"/>
                </a:solidFill>
              </a:rPr>
              <a:t>B.  sometimes</a:t>
            </a:r>
          </a:p>
        </p:txBody>
      </p:sp>
      <p:sp>
        <p:nvSpPr>
          <p:cNvPr id="7" name="Action Button: Back or Previous 6">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53989" y="2342881"/>
            <a:ext cx="1760418" cy="523220"/>
          </a:xfrm>
          <a:prstGeom prst="rect">
            <a:avLst/>
          </a:prstGeom>
        </p:spPr>
        <p:txBody>
          <a:bodyPr wrap="none">
            <a:spAutoFit/>
          </a:bodyPr>
          <a:lstStyle/>
          <a:p>
            <a:pPr lvl="0" defTabSz="457200">
              <a:spcBef>
                <a:spcPts val="1000"/>
              </a:spcBef>
              <a:buClr>
                <a:srgbClr val="4A66AC"/>
              </a:buClr>
            </a:pPr>
            <a:r>
              <a:rPr lang="en-US" sz="2800" b="1" dirty="0" smtClean="0">
                <a:solidFill>
                  <a:srgbClr val="242852"/>
                </a:solidFill>
              </a:rPr>
              <a:t>C.  </a:t>
            </a:r>
            <a:r>
              <a:rPr lang="en-US" sz="2800" b="1" dirty="0">
                <a:solidFill>
                  <a:srgbClr val="242852"/>
                </a:solidFill>
              </a:rPr>
              <a:t>r</a:t>
            </a:r>
            <a:r>
              <a:rPr lang="en-US" sz="2800" b="1" dirty="0" smtClean="0">
                <a:solidFill>
                  <a:srgbClr val="242852"/>
                </a:solidFill>
              </a:rPr>
              <a:t>arely</a:t>
            </a:r>
            <a:endParaRPr lang="en-US" sz="2800" b="1" dirty="0">
              <a:solidFill>
                <a:srgbClr val="242852"/>
              </a:solidFill>
            </a:endParaRPr>
          </a:p>
        </p:txBody>
      </p:sp>
    </p:spTree>
    <p:extLst>
      <p:ext uri="{BB962C8B-B14F-4D97-AF65-F5344CB8AC3E}">
        <p14:creationId xmlns:p14="http://schemas.microsoft.com/office/powerpoint/2010/main" val="5903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175819" y="2895600"/>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2320413" y="1401096"/>
            <a:ext cx="9733936" cy="1327355"/>
          </a:xfrm>
        </p:spPr>
        <p:txBody>
          <a:bodyPr>
            <a:normAutofit/>
          </a:bodyPr>
          <a:lstStyle/>
          <a:p>
            <a:pPr marL="0" indent="0">
              <a:buNone/>
            </a:pPr>
            <a:r>
              <a:rPr lang="en-US" sz="2400" b="1" dirty="0" smtClean="0">
                <a:solidFill>
                  <a:srgbClr val="0070C0"/>
                </a:solidFill>
              </a:rPr>
              <a:t>2. </a:t>
            </a:r>
            <a:r>
              <a:rPr lang="en-US" sz="2400" b="1" dirty="0">
                <a:solidFill>
                  <a:srgbClr val="0070C0"/>
                </a:solidFill>
              </a:rPr>
              <a:t>T</a:t>
            </a:r>
            <a:r>
              <a:rPr lang="en-US" sz="2400" b="1" dirty="0" smtClean="0">
                <a:solidFill>
                  <a:srgbClr val="0070C0"/>
                </a:solidFill>
              </a:rPr>
              <a:t>he </a:t>
            </a:r>
            <a:r>
              <a:rPr lang="en-US" sz="2400" b="1" dirty="0">
                <a:solidFill>
                  <a:srgbClr val="0070C0"/>
                </a:solidFill>
              </a:rPr>
              <a:t>convenience shop opposite my house is open every day</a:t>
            </a:r>
            <a:r>
              <a:rPr lang="en-US" sz="2400" b="1" dirty="0" smtClean="0">
                <a:solidFill>
                  <a:srgbClr val="0070C0"/>
                </a:solidFill>
              </a:rPr>
              <a:t>.</a:t>
            </a:r>
            <a:endParaRPr lang="en-US" sz="2400" b="1" dirty="0">
              <a:solidFill>
                <a:srgbClr val="0070C0"/>
              </a:solidFill>
            </a:endParaRPr>
          </a:p>
        </p:txBody>
      </p:sp>
      <p:sp>
        <p:nvSpPr>
          <p:cNvPr id="6" name="Rectangle 5"/>
          <p:cNvSpPr/>
          <p:nvPr/>
        </p:nvSpPr>
        <p:spPr>
          <a:xfrm>
            <a:off x="3175819" y="2812026"/>
            <a:ext cx="1922321" cy="523220"/>
          </a:xfrm>
          <a:prstGeom prst="rect">
            <a:avLst/>
          </a:prstGeom>
        </p:spPr>
        <p:txBody>
          <a:bodyPr wrap="none">
            <a:spAutoFit/>
          </a:bodyPr>
          <a:lstStyle/>
          <a:p>
            <a:r>
              <a:rPr lang="en-US" sz="2800" b="1" dirty="0">
                <a:solidFill>
                  <a:srgbClr val="000000"/>
                </a:solidFill>
                <a:latin typeface="OpenSans"/>
              </a:rPr>
              <a:t>A. always </a:t>
            </a:r>
            <a:endParaRPr lang="en-US" sz="2800" dirty="0"/>
          </a:p>
        </p:txBody>
      </p:sp>
      <p:sp>
        <p:nvSpPr>
          <p:cNvPr id="7" name="Rectangle 6"/>
          <p:cNvSpPr/>
          <p:nvPr/>
        </p:nvSpPr>
        <p:spPr>
          <a:xfrm>
            <a:off x="5889415" y="2866104"/>
            <a:ext cx="2382383" cy="523220"/>
          </a:xfrm>
          <a:prstGeom prst="rect">
            <a:avLst/>
          </a:prstGeom>
        </p:spPr>
        <p:txBody>
          <a:bodyPr wrap="none">
            <a:spAutoFit/>
          </a:bodyPr>
          <a:lstStyle/>
          <a:p>
            <a:pPr lvl="0" defTabSz="457200">
              <a:spcBef>
                <a:spcPts val="1000"/>
              </a:spcBef>
              <a:buClr>
                <a:srgbClr val="4A66AC"/>
              </a:buClr>
            </a:pPr>
            <a:r>
              <a:rPr lang="en-US" sz="2800" b="1" dirty="0">
                <a:solidFill>
                  <a:srgbClr val="000000"/>
                </a:solidFill>
                <a:latin typeface="OpenSans"/>
              </a:rPr>
              <a:t>B. frequently</a:t>
            </a:r>
            <a:endParaRPr lang="en-US" sz="2800" b="1" dirty="0">
              <a:solidFill>
                <a:srgbClr val="242852"/>
              </a:solidFill>
            </a:endParaRPr>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04767" y="2895600"/>
            <a:ext cx="1523174" cy="523220"/>
          </a:xfrm>
          <a:prstGeom prst="rect">
            <a:avLst/>
          </a:prstGeom>
        </p:spPr>
        <p:txBody>
          <a:bodyPr wrap="none">
            <a:spAutoFit/>
          </a:bodyPr>
          <a:lstStyle/>
          <a:p>
            <a:pPr lvl="0" defTabSz="457200">
              <a:spcBef>
                <a:spcPts val="1000"/>
              </a:spcBef>
              <a:buClr>
                <a:srgbClr val="4A66AC"/>
              </a:buClr>
            </a:pPr>
            <a:r>
              <a:rPr lang="en-US" sz="2800" b="1" dirty="0" smtClean="0">
                <a:solidFill>
                  <a:srgbClr val="000000"/>
                </a:solidFill>
                <a:latin typeface="OpenSans"/>
              </a:rPr>
              <a:t>C. often</a:t>
            </a:r>
            <a:endParaRPr lang="en-US" sz="2800" b="1" dirty="0">
              <a:solidFill>
                <a:srgbClr val="242852"/>
              </a:solidFill>
            </a:endParaRPr>
          </a:p>
        </p:txBody>
      </p:sp>
    </p:spTree>
    <p:extLst>
      <p:ext uri="{BB962C8B-B14F-4D97-AF65-F5344CB8AC3E}">
        <p14:creationId xmlns:p14="http://schemas.microsoft.com/office/powerpoint/2010/main" val="31293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77500" lnSpcReduction="20000"/>
          </a:bodyPr>
          <a:lstStyle/>
          <a:p>
            <a:pPr marL="0" indent="0">
              <a:buNone/>
            </a:pPr>
            <a:r>
              <a:rPr lang="en-US" sz="3600" b="1" smtClean="0">
                <a:solidFill>
                  <a:srgbClr val="0070C0"/>
                </a:solidFill>
              </a:rPr>
              <a:t>3.</a:t>
            </a:r>
            <a:r>
              <a:rPr lang="en-US" sz="3600" smtClean="0">
                <a:solidFill>
                  <a:srgbClr val="000000"/>
                </a:solidFill>
                <a:latin typeface="OpenSans"/>
              </a:rPr>
              <a:t> </a:t>
            </a:r>
            <a:r>
              <a:rPr lang="en-US" sz="3000" smtClean="0">
                <a:solidFill>
                  <a:srgbClr val="0070C0"/>
                </a:solidFill>
                <a:latin typeface="OpenSans"/>
              </a:rPr>
              <a:t>I'm not interested in going shopping, so I just go a few times a year.</a:t>
            </a:r>
            <a:br>
              <a:rPr lang="en-US" sz="3000" smtClean="0">
                <a:solidFill>
                  <a:srgbClr val="0070C0"/>
                </a:solidFill>
                <a:latin typeface="OpenSans"/>
              </a:rPr>
            </a:br>
            <a:endParaRPr lang="en-US" sz="3000" b="1" dirty="0">
              <a:solidFill>
                <a:srgbClr val="0070C0"/>
              </a:solidFill>
            </a:endParaRPr>
          </a:p>
        </p:txBody>
      </p:sp>
      <p:sp>
        <p:nvSpPr>
          <p:cNvPr id="5" name="Flowchart: Connector 4"/>
          <p:cNvSpPr/>
          <p:nvPr/>
        </p:nvSpPr>
        <p:spPr>
          <a:xfrm>
            <a:off x="6862916" y="2317834"/>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887496" y="2317834"/>
            <a:ext cx="1622560" cy="523220"/>
          </a:xfrm>
          <a:prstGeom prst="rect">
            <a:avLst/>
          </a:prstGeom>
        </p:spPr>
        <p:txBody>
          <a:bodyPr wrap="none">
            <a:spAutoFit/>
          </a:bodyPr>
          <a:lstStyle/>
          <a:p>
            <a:r>
              <a:rPr lang="en-US" sz="2800" b="1" dirty="0" smtClean="0">
                <a:solidFill>
                  <a:srgbClr val="000000"/>
                </a:solidFill>
                <a:latin typeface="OpenSans"/>
              </a:rPr>
              <a:t>B. rarely</a:t>
            </a:r>
            <a:endParaRPr lang="en-US" sz="2800" b="1" dirty="0"/>
          </a:p>
        </p:txBody>
      </p:sp>
      <p:sp>
        <p:nvSpPr>
          <p:cNvPr id="7" name="Rectangle 6"/>
          <p:cNvSpPr/>
          <p:nvPr/>
        </p:nvSpPr>
        <p:spPr>
          <a:xfrm>
            <a:off x="3251552" y="2317834"/>
            <a:ext cx="2621230" cy="523220"/>
          </a:xfrm>
          <a:prstGeom prst="rect">
            <a:avLst/>
          </a:prstGeom>
        </p:spPr>
        <p:txBody>
          <a:bodyPr wrap="none">
            <a:spAutoFit/>
          </a:bodyPr>
          <a:lstStyle/>
          <a:p>
            <a:r>
              <a:rPr lang="en-US" sz="2800" b="1" dirty="0">
                <a:solidFill>
                  <a:srgbClr val="000000"/>
                </a:solidFill>
                <a:latin typeface="OpenSans"/>
              </a:rPr>
              <a:t>A. sometimes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6606" y="2382212"/>
            <a:ext cx="1702710" cy="523220"/>
          </a:xfrm>
          <a:prstGeom prst="rect">
            <a:avLst/>
          </a:prstGeom>
        </p:spPr>
        <p:txBody>
          <a:bodyPr wrap="none">
            <a:spAutoFit/>
          </a:bodyPr>
          <a:lstStyle/>
          <a:p>
            <a:r>
              <a:rPr lang="en-US" sz="2800" b="1" dirty="0">
                <a:solidFill>
                  <a:srgbClr val="000000"/>
                </a:solidFill>
                <a:latin typeface="OpenSans"/>
              </a:rPr>
              <a:t>C</a:t>
            </a:r>
            <a:r>
              <a:rPr lang="en-US" sz="2800" b="1" dirty="0" smtClean="0">
                <a:solidFill>
                  <a:srgbClr val="000000"/>
                </a:solidFill>
                <a:latin typeface="OpenSans"/>
              </a:rPr>
              <a:t>. never </a:t>
            </a:r>
            <a:endParaRPr lang="en-US" dirty="0"/>
          </a:p>
        </p:txBody>
      </p:sp>
    </p:spTree>
    <p:extLst>
      <p:ext uri="{BB962C8B-B14F-4D97-AF65-F5344CB8AC3E}">
        <p14:creationId xmlns:p14="http://schemas.microsoft.com/office/powerpoint/2010/main" val="2182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t>
            </a:r>
            <a:r>
              <a:rPr lang="en-US" sz="2400" b="1" dirty="0" smtClean="0">
                <a:solidFill>
                  <a:srgbClr val="C00000"/>
                </a:solidFill>
              </a:rPr>
              <a:t>answer</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77500" lnSpcReduction="20000"/>
          </a:bodyPr>
          <a:lstStyle/>
          <a:p>
            <a:pPr marL="0" indent="0">
              <a:buNone/>
            </a:pPr>
            <a:r>
              <a:rPr lang="en-US" sz="3600" b="1" dirty="0" smtClean="0">
                <a:solidFill>
                  <a:srgbClr val="0070C0"/>
                </a:solidFill>
              </a:rPr>
              <a:t>4.</a:t>
            </a:r>
            <a:r>
              <a:rPr lang="en-US" sz="3600" dirty="0" smtClean="0">
                <a:solidFill>
                  <a:srgbClr val="000000"/>
                </a:solidFill>
                <a:latin typeface="OpenSans"/>
              </a:rPr>
              <a:t> </a:t>
            </a:r>
            <a:r>
              <a:rPr lang="en-US" sz="3000" dirty="0" smtClean="0">
                <a:solidFill>
                  <a:srgbClr val="0070C0"/>
                </a:solidFill>
                <a:latin typeface="OpenSans"/>
              </a:rPr>
              <a:t>All the items at </a:t>
            </a:r>
            <a:r>
              <a:rPr lang="en-US" sz="3000" dirty="0" err="1" smtClean="0">
                <a:solidFill>
                  <a:srgbClr val="0070C0"/>
                </a:solidFill>
                <a:latin typeface="OpenSans"/>
              </a:rPr>
              <a:t>Timan</a:t>
            </a:r>
            <a:r>
              <a:rPr lang="en-US" sz="3000" dirty="0" smtClean="0">
                <a:solidFill>
                  <a:srgbClr val="0070C0"/>
                </a:solidFill>
                <a:latin typeface="OpenSans"/>
              </a:rPr>
              <a:t> shop are ___ for 2 days. Some of them are 50% off.</a:t>
            </a:r>
            <a:r>
              <a:rPr lang="en-US" sz="3000" dirty="0" smtClean="0">
                <a:solidFill>
                  <a:srgbClr val="0070C0"/>
                </a:solidFill>
                <a:latin typeface="OpenSans"/>
              </a:rPr>
              <a:t/>
            </a:r>
            <a:br>
              <a:rPr lang="en-US" sz="3000" dirty="0" smtClean="0">
                <a:solidFill>
                  <a:srgbClr val="0070C0"/>
                </a:solidFill>
                <a:latin typeface="OpenSans"/>
              </a:rPr>
            </a:br>
            <a:endParaRPr lang="en-US" sz="3000" b="1" dirty="0">
              <a:solidFill>
                <a:srgbClr val="0070C0"/>
              </a:solidFill>
            </a:endParaRPr>
          </a:p>
        </p:txBody>
      </p:sp>
      <p:sp>
        <p:nvSpPr>
          <p:cNvPr id="5" name="Flowchart: Connector 4"/>
          <p:cNvSpPr/>
          <p:nvPr/>
        </p:nvSpPr>
        <p:spPr>
          <a:xfrm>
            <a:off x="6286934" y="2444756"/>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370912" y="2444756"/>
            <a:ext cx="1941557" cy="523220"/>
          </a:xfrm>
          <a:prstGeom prst="rect">
            <a:avLst/>
          </a:prstGeom>
        </p:spPr>
        <p:txBody>
          <a:bodyPr wrap="none">
            <a:spAutoFit/>
          </a:bodyPr>
          <a:lstStyle/>
          <a:p>
            <a:r>
              <a:rPr lang="en-US" sz="2800" b="1" dirty="0" smtClean="0">
                <a:solidFill>
                  <a:srgbClr val="000000"/>
                </a:solidFill>
                <a:latin typeface="OpenSans"/>
              </a:rPr>
              <a:t>B. </a:t>
            </a:r>
            <a:r>
              <a:rPr lang="en-US" sz="2800" b="1" dirty="0" smtClean="0">
                <a:solidFill>
                  <a:srgbClr val="000000"/>
                </a:solidFill>
                <a:latin typeface="OpenSans"/>
              </a:rPr>
              <a:t>on sale</a:t>
            </a:r>
            <a:endParaRPr lang="en-US" sz="2800" b="1" dirty="0"/>
          </a:p>
        </p:txBody>
      </p:sp>
      <p:sp>
        <p:nvSpPr>
          <p:cNvPr id="7" name="Rectangle 6"/>
          <p:cNvSpPr/>
          <p:nvPr/>
        </p:nvSpPr>
        <p:spPr>
          <a:xfrm>
            <a:off x="2337152" y="2382212"/>
            <a:ext cx="1800493" cy="523220"/>
          </a:xfrm>
          <a:prstGeom prst="rect">
            <a:avLst/>
          </a:prstGeom>
        </p:spPr>
        <p:txBody>
          <a:bodyPr wrap="none">
            <a:spAutoFit/>
          </a:bodyPr>
          <a:lstStyle/>
          <a:p>
            <a:r>
              <a:rPr lang="en-US" sz="2800" b="1" dirty="0">
                <a:solidFill>
                  <a:srgbClr val="000000"/>
                </a:solidFill>
                <a:latin typeface="OpenSans"/>
              </a:rPr>
              <a:t>A. </a:t>
            </a:r>
            <a:r>
              <a:rPr lang="en-US" sz="2800" b="1" dirty="0" smtClean="0">
                <a:solidFill>
                  <a:srgbClr val="000000"/>
                </a:solidFill>
                <a:latin typeface="OpenSans"/>
              </a:rPr>
              <a:t>online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7152" y="3674533"/>
            <a:ext cx="2781531" cy="523220"/>
          </a:xfrm>
          <a:prstGeom prst="rect">
            <a:avLst/>
          </a:prstGeom>
        </p:spPr>
        <p:txBody>
          <a:bodyPr wrap="none">
            <a:spAutoFit/>
          </a:bodyPr>
          <a:lstStyle/>
          <a:p>
            <a:r>
              <a:rPr lang="en-US" sz="2800" b="1" dirty="0">
                <a:solidFill>
                  <a:srgbClr val="000000"/>
                </a:solidFill>
                <a:latin typeface="OpenSans"/>
              </a:rPr>
              <a:t>C</a:t>
            </a:r>
            <a:r>
              <a:rPr lang="en-US" sz="2800" b="1" dirty="0" smtClean="0">
                <a:solidFill>
                  <a:srgbClr val="000000"/>
                </a:solidFill>
                <a:latin typeface="OpenSans"/>
              </a:rPr>
              <a:t>. out of stock </a:t>
            </a:r>
            <a:endParaRPr lang="en-US" dirty="0"/>
          </a:p>
        </p:txBody>
      </p:sp>
      <p:sp>
        <p:nvSpPr>
          <p:cNvPr id="10" name="Rectangle 9"/>
          <p:cNvSpPr/>
          <p:nvPr/>
        </p:nvSpPr>
        <p:spPr>
          <a:xfrm>
            <a:off x="6370912" y="3674533"/>
            <a:ext cx="2483372" cy="523220"/>
          </a:xfrm>
          <a:prstGeom prst="rect">
            <a:avLst/>
          </a:prstGeom>
        </p:spPr>
        <p:txBody>
          <a:bodyPr wrap="none">
            <a:spAutoFit/>
          </a:bodyPr>
          <a:lstStyle/>
          <a:p>
            <a:r>
              <a:rPr lang="en-US" sz="2800" b="1" dirty="0" smtClean="0">
                <a:solidFill>
                  <a:srgbClr val="000000"/>
                </a:solidFill>
                <a:latin typeface="OpenSans"/>
              </a:rPr>
              <a:t>D</a:t>
            </a:r>
            <a:r>
              <a:rPr lang="en-US" sz="2800" b="1" dirty="0" smtClean="0">
                <a:solidFill>
                  <a:srgbClr val="000000"/>
                </a:solidFill>
                <a:latin typeface="OpenSans"/>
              </a:rPr>
              <a:t>. expensive </a:t>
            </a:r>
            <a:endParaRPr lang="en-US" dirty="0"/>
          </a:p>
        </p:txBody>
      </p:sp>
    </p:spTree>
    <p:extLst>
      <p:ext uri="{BB962C8B-B14F-4D97-AF65-F5344CB8AC3E}">
        <p14:creationId xmlns:p14="http://schemas.microsoft.com/office/powerpoint/2010/main" val="321230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t>
            </a:r>
            <a:r>
              <a:rPr lang="en-US" sz="2400" b="1" dirty="0" smtClean="0">
                <a:solidFill>
                  <a:srgbClr val="C00000"/>
                </a:solidFill>
              </a:rPr>
              <a:t>answer</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92500"/>
          </a:bodyPr>
          <a:lstStyle/>
          <a:p>
            <a:pPr marL="0" indent="0">
              <a:buNone/>
            </a:pPr>
            <a:r>
              <a:rPr lang="en-US" sz="3600" b="1" dirty="0" smtClean="0">
                <a:solidFill>
                  <a:srgbClr val="0070C0"/>
                </a:solidFill>
              </a:rPr>
              <a:t>5.</a:t>
            </a:r>
            <a:r>
              <a:rPr lang="en-US" sz="3600" dirty="0" smtClean="0">
                <a:solidFill>
                  <a:srgbClr val="000000"/>
                </a:solidFill>
                <a:latin typeface="OpenSans"/>
              </a:rPr>
              <a:t> </a:t>
            </a:r>
            <a:r>
              <a:rPr lang="en-US" sz="3000" dirty="0" smtClean="0">
                <a:solidFill>
                  <a:srgbClr val="0070C0"/>
                </a:solidFill>
                <a:latin typeface="OpenSans"/>
              </a:rPr>
              <a:t>Two examples of ___ shops are the florist’s and the bakery.</a:t>
            </a:r>
            <a:endParaRPr lang="en-US" sz="3000" b="1" dirty="0">
              <a:solidFill>
                <a:srgbClr val="0070C0"/>
              </a:solidFill>
            </a:endParaRPr>
          </a:p>
        </p:txBody>
      </p:sp>
      <p:sp>
        <p:nvSpPr>
          <p:cNvPr id="5" name="Flowchart: Connector 4"/>
          <p:cNvSpPr/>
          <p:nvPr/>
        </p:nvSpPr>
        <p:spPr>
          <a:xfrm>
            <a:off x="6319112" y="3727288"/>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370912" y="2444756"/>
            <a:ext cx="2823209" cy="523220"/>
          </a:xfrm>
          <a:prstGeom prst="rect">
            <a:avLst/>
          </a:prstGeom>
        </p:spPr>
        <p:txBody>
          <a:bodyPr wrap="none">
            <a:spAutoFit/>
          </a:bodyPr>
          <a:lstStyle/>
          <a:p>
            <a:r>
              <a:rPr lang="en-US" sz="2800" b="1" dirty="0" smtClean="0">
                <a:solidFill>
                  <a:srgbClr val="000000"/>
                </a:solidFill>
                <a:latin typeface="OpenSans"/>
              </a:rPr>
              <a:t>B. </a:t>
            </a:r>
            <a:r>
              <a:rPr lang="en-US" sz="2800" b="1" dirty="0" smtClean="0">
                <a:solidFill>
                  <a:srgbClr val="000000"/>
                </a:solidFill>
                <a:latin typeface="OpenSans"/>
              </a:rPr>
              <a:t>convenience</a:t>
            </a:r>
            <a:endParaRPr lang="en-US" sz="2800" b="1" dirty="0"/>
          </a:p>
        </p:txBody>
      </p:sp>
      <p:sp>
        <p:nvSpPr>
          <p:cNvPr id="7" name="Rectangle 6"/>
          <p:cNvSpPr/>
          <p:nvPr/>
        </p:nvSpPr>
        <p:spPr>
          <a:xfrm>
            <a:off x="2337152" y="2382212"/>
            <a:ext cx="1821332" cy="523220"/>
          </a:xfrm>
          <a:prstGeom prst="rect">
            <a:avLst/>
          </a:prstGeom>
        </p:spPr>
        <p:txBody>
          <a:bodyPr wrap="none">
            <a:spAutoFit/>
          </a:bodyPr>
          <a:lstStyle/>
          <a:p>
            <a:r>
              <a:rPr lang="en-US" sz="2800" b="1" dirty="0">
                <a:solidFill>
                  <a:srgbClr val="000000"/>
                </a:solidFill>
                <a:latin typeface="OpenSans"/>
              </a:rPr>
              <a:t>A. </a:t>
            </a:r>
            <a:r>
              <a:rPr lang="en-US" sz="2800" b="1" dirty="0" smtClean="0">
                <a:solidFill>
                  <a:srgbClr val="000000"/>
                </a:solidFill>
                <a:latin typeface="OpenSans"/>
              </a:rPr>
              <a:t>goods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7152" y="3674533"/>
            <a:ext cx="2141933" cy="523220"/>
          </a:xfrm>
          <a:prstGeom prst="rect">
            <a:avLst/>
          </a:prstGeom>
        </p:spPr>
        <p:txBody>
          <a:bodyPr wrap="none">
            <a:spAutoFit/>
          </a:bodyPr>
          <a:lstStyle/>
          <a:p>
            <a:r>
              <a:rPr lang="en-US" sz="2800" b="1" dirty="0">
                <a:solidFill>
                  <a:srgbClr val="000000"/>
                </a:solidFill>
                <a:latin typeface="OpenSans"/>
              </a:rPr>
              <a:t>C</a:t>
            </a:r>
            <a:r>
              <a:rPr lang="en-US" sz="2800" b="1" dirty="0" smtClean="0">
                <a:solidFill>
                  <a:srgbClr val="000000"/>
                </a:solidFill>
                <a:latin typeface="OpenSans"/>
              </a:rPr>
              <a:t>. discount</a:t>
            </a:r>
            <a:endParaRPr lang="en-US" dirty="0"/>
          </a:p>
        </p:txBody>
      </p:sp>
      <p:sp>
        <p:nvSpPr>
          <p:cNvPr id="10" name="Rectangle 9"/>
          <p:cNvSpPr/>
          <p:nvPr/>
        </p:nvSpPr>
        <p:spPr>
          <a:xfrm>
            <a:off x="6370912" y="3674533"/>
            <a:ext cx="2382383" cy="523220"/>
          </a:xfrm>
          <a:prstGeom prst="rect">
            <a:avLst/>
          </a:prstGeom>
        </p:spPr>
        <p:txBody>
          <a:bodyPr wrap="none">
            <a:spAutoFit/>
          </a:bodyPr>
          <a:lstStyle/>
          <a:p>
            <a:r>
              <a:rPr lang="en-US" sz="2800" b="1" dirty="0" smtClean="0">
                <a:solidFill>
                  <a:srgbClr val="000000"/>
                </a:solidFill>
                <a:latin typeface="OpenSans"/>
              </a:rPr>
              <a:t>D</a:t>
            </a:r>
            <a:r>
              <a:rPr lang="en-US" sz="2800" b="1" dirty="0" smtClean="0">
                <a:solidFill>
                  <a:srgbClr val="000000"/>
                </a:solidFill>
                <a:latin typeface="OpenSans"/>
              </a:rPr>
              <a:t>. </a:t>
            </a:r>
            <a:r>
              <a:rPr lang="en-US" sz="2800" b="1" dirty="0" err="1" smtClean="0">
                <a:solidFill>
                  <a:srgbClr val="000000"/>
                </a:solidFill>
                <a:latin typeface="OpenSans"/>
              </a:rPr>
              <a:t>speciality</a:t>
            </a:r>
            <a:r>
              <a:rPr lang="en-US" sz="2800" b="1" dirty="0" smtClean="0">
                <a:solidFill>
                  <a:srgbClr val="000000"/>
                </a:solidFill>
                <a:latin typeface="OpenSans"/>
              </a:rPr>
              <a:t> </a:t>
            </a:r>
            <a:endParaRPr lang="en-US" dirty="0"/>
          </a:p>
        </p:txBody>
      </p:sp>
    </p:spTree>
    <p:extLst>
      <p:ext uri="{BB962C8B-B14F-4D97-AF65-F5344CB8AC3E}">
        <p14:creationId xmlns:p14="http://schemas.microsoft.com/office/powerpoint/2010/main" val="2990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t>
            </a:r>
            <a:r>
              <a:rPr lang="en-US" sz="2400" b="1" dirty="0" smtClean="0">
                <a:solidFill>
                  <a:srgbClr val="C00000"/>
                </a:solidFill>
              </a:rPr>
              <a:t>answer</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92500"/>
          </a:bodyPr>
          <a:lstStyle/>
          <a:p>
            <a:pPr marL="0" indent="0">
              <a:buNone/>
            </a:pPr>
            <a:r>
              <a:rPr lang="en-US" sz="3600" b="1" dirty="0" smtClean="0">
                <a:solidFill>
                  <a:srgbClr val="0070C0"/>
                </a:solidFill>
              </a:rPr>
              <a:t>6.</a:t>
            </a:r>
            <a:r>
              <a:rPr lang="en-US" sz="3600" dirty="0" smtClean="0">
                <a:solidFill>
                  <a:srgbClr val="000000"/>
                </a:solidFill>
                <a:latin typeface="OpenSans"/>
              </a:rPr>
              <a:t> </a:t>
            </a:r>
            <a:r>
              <a:rPr lang="en-US" sz="3000" dirty="0" err="1" smtClean="0">
                <a:solidFill>
                  <a:srgbClr val="0070C0"/>
                </a:solidFill>
                <a:latin typeface="OpenSans"/>
              </a:rPr>
              <a:t>We___most</a:t>
            </a:r>
            <a:r>
              <a:rPr lang="en-US" sz="3000" dirty="0" smtClean="0">
                <a:solidFill>
                  <a:srgbClr val="0070C0"/>
                </a:solidFill>
                <a:latin typeface="OpenSans"/>
              </a:rPr>
              <a:t> of our grocery shopping at large supermarkets.</a:t>
            </a:r>
            <a:endParaRPr lang="en-US" sz="3000" b="1" dirty="0">
              <a:solidFill>
                <a:srgbClr val="0070C0"/>
              </a:solidFill>
            </a:endParaRPr>
          </a:p>
        </p:txBody>
      </p:sp>
      <p:sp>
        <p:nvSpPr>
          <p:cNvPr id="5" name="Flowchart: Connector 4"/>
          <p:cNvSpPr/>
          <p:nvPr/>
        </p:nvSpPr>
        <p:spPr>
          <a:xfrm>
            <a:off x="2245875" y="2372693"/>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370912" y="2444756"/>
            <a:ext cx="2306529" cy="523220"/>
          </a:xfrm>
          <a:prstGeom prst="rect">
            <a:avLst/>
          </a:prstGeom>
        </p:spPr>
        <p:txBody>
          <a:bodyPr wrap="none">
            <a:spAutoFit/>
          </a:bodyPr>
          <a:lstStyle/>
          <a:p>
            <a:r>
              <a:rPr lang="en-US" sz="2800" b="1" dirty="0" smtClean="0">
                <a:solidFill>
                  <a:srgbClr val="000000"/>
                </a:solidFill>
                <a:latin typeface="OpenSans"/>
              </a:rPr>
              <a:t>B. </a:t>
            </a:r>
            <a:r>
              <a:rPr lang="en-US" sz="2800" b="1" dirty="0" smtClean="0">
                <a:solidFill>
                  <a:srgbClr val="000000"/>
                </a:solidFill>
                <a:latin typeface="OpenSans"/>
              </a:rPr>
              <a:t>are doing</a:t>
            </a:r>
            <a:endParaRPr lang="en-US" sz="2800" b="1" dirty="0"/>
          </a:p>
        </p:txBody>
      </p:sp>
      <p:sp>
        <p:nvSpPr>
          <p:cNvPr id="7" name="Rectangle 6"/>
          <p:cNvSpPr/>
          <p:nvPr/>
        </p:nvSpPr>
        <p:spPr>
          <a:xfrm>
            <a:off x="2337152" y="2382212"/>
            <a:ext cx="1181734" cy="523220"/>
          </a:xfrm>
          <a:prstGeom prst="rect">
            <a:avLst/>
          </a:prstGeom>
        </p:spPr>
        <p:txBody>
          <a:bodyPr wrap="none">
            <a:spAutoFit/>
          </a:bodyPr>
          <a:lstStyle/>
          <a:p>
            <a:r>
              <a:rPr lang="en-US" sz="2800" b="1" dirty="0">
                <a:solidFill>
                  <a:srgbClr val="000000"/>
                </a:solidFill>
                <a:latin typeface="OpenSans"/>
              </a:rPr>
              <a:t>A. </a:t>
            </a:r>
            <a:r>
              <a:rPr lang="en-US" sz="2800" b="1" dirty="0" smtClean="0">
                <a:solidFill>
                  <a:srgbClr val="000000"/>
                </a:solidFill>
                <a:latin typeface="OpenSans"/>
              </a:rPr>
              <a:t>do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7152" y="3674533"/>
            <a:ext cx="1758815" cy="523220"/>
          </a:xfrm>
          <a:prstGeom prst="rect">
            <a:avLst/>
          </a:prstGeom>
        </p:spPr>
        <p:txBody>
          <a:bodyPr wrap="none">
            <a:spAutoFit/>
          </a:bodyPr>
          <a:lstStyle/>
          <a:p>
            <a:r>
              <a:rPr lang="en-US" sz="2800" b="1" dirty="0">
                <a:solidFill>
                  <a:srgbClr val="000000"/>
                </a:solidFill>
                <a:latin typeface="OpenSans"/>
              </a:rPr>
              <a:t>C</a:t>
            </a:r>
            <a:r>
              <a:rPr lang="en-US" sz="2800" b="1" dirty="0" smtClean="0">
                <a:solidFill>
                  <a:srgbClr val="000000"/>
                </a:solidFill>
                <a:latin typeface="OpenSans"/>
              </a:rPr>
              <a:t>. </a:t>
            </a:r>
            <a:r>
              <a:rPr lang="en-US" sz="2800" b="1" dirty="0">
                <a:solidFill>
                  <a:srgbClr val="000000"/>
                </a:solidFill>
                <a:latin typeface="OpenSans"/>
              </a:rPr>
              <a:t>w</a:t>
            </a:r>
            <a:r>
              <a:rPr lang="en-US" sz="2800" b="1" dirty="0" smtClean="0">
                <a:solidFill>
                  <a:srgbClr val="000000"/>
                </a:solidFill>
                <a:latin typeface="OpenSans"/>
              </a:rPr>
              <a:t>ill do</a:t>
            </a:r>
            <a:endParaRPr lang="en-US" dirty="0"/>
          </a:p>
        </p:txBody>
      </p:sp>
      <p:sp>
        <p:nvSpPr>
          <p:cNvPr id="10" name="Rectangle 9"/>
          <p:cNvSpPr/>
          <p:nvPr/>
        </p:nvSpPr>
        <p:spPr>
          <a:xfrm>
            <a:off x="6370912" y="3674533"/>
            <a:ext cx="2020105" cy="523220"/>
          </a:xfrm>
          <a:prstGeom prst="rect">
            <a:avLst/>
          </a:prstGeom>
        </p:spPr>
        <p:txBody>
          <a:bodyPr wrap="none">
            <a:spAutoFit/>
          </a:bodyPr>
          <a:lstStyle/>
          <a:p>
            <a:r>
              <a:rPr lang="en-US" sz="2800" b="1" dirty="0" smtClean="0">
                <a:solidFill>
                  <a:srgbClr val="000000"/>
                </a:solidFill>
                <a:latin typeface="OpenSans"/>
              </a:rPr>
              <a:t>D</a:t>
            </a:r>
            <a:r>
              <a:rPr lang="en-US" sz="2800" b="1" dirty="0" smtClean="0">
                <a:solidFill>
                  <a:srgbClr val="000000"/>
                </a:solidFill>
                <a:latin typeface="OpenSans"/>
              </a:rPr>
              <a:t>. </a:t>
            </a:r>
            <a:r>
              <a:rPr lang="en-US" sz="2800" b="1" dirty="0" smtClean="0">
                <a:solidFill>
                  <a:srgbClr val="000000"/>
                </a:solidFill>
                <a:latin typeface="OpenSans"/>
              </a:rPr>
              <a:t>is doing</a:t>
            </a:r>
            <a:endParaRPr lang="en-US" dirty="0"/>
          </a:p>
        </p:txBody>
      </p:sp>
    </p:spTree>
    <p:extLst>
      <p:ext uri="{BB962C8B-B14F-4D97-AF65-F5344CB8AC3E}">
        <p14:creationId xmlns:p14="http://schemas.microsoft.com/office/powerpoint/2010/main" val="16506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t>
            </a:r>
            <a:r>
              <a:rPr lang="en-US" sz="2400" b="1" dirty="0" smtClean="0">
                <a:solidFill>
                  <a:srgbClr val="C00000"/>
                </a:solidFill>
              </a:rPr>
              <a:t>answer</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92500" lnSpcReduction="20000"/>
          </a:bodyPr>
          <a:lstStyle/>
          <a:p>
            <a:pPr marL="0" indent="0">
              <a:buNone/>
            </a:pPr>
            <a:r>
              <a:rPr lang="en-US" sz="3600" b="1" dirty="0" smtClean="0">
                <a:solidFill>
                  <a:srgbClr val="0070C0"/>
                </a:solidFill>
              </a:rPr>
              <a:t>7.</a:t>
            </a:r>
            <a:r>
              <a:rPr lang="en-US" sz="3600" dirty="0" smtClean="0">
                <a:solidFill>
                  <a:srgbClr val="000000"/>
                </a:solidFill>
                <a:latin typeface="OpenSans"/>
              </a:rPr>
              <a:t> </a:t>
            </a:r>
            <a:r>
              <a:rPr lang="en-US" sz="3000" dirty="0" smtClean="0">
                <a:solidFill>
                  <a:srgbClr val="0070C0"/>
                </a:solidFill>
                <a:latin typeface="OpenSans"/>
              </a:rPr>
              <a:t>At 10 </a:t>
            </a:r>
            <a:r>
              <a:rPr lang="en-US" sz="3000" dirty="0" err="1" smtClean="0">
                <a:solidFill>
                  <a:srgbClr val="0070C0"/>
                </a:solidFill>
                <a:latin typeface="OpenSans"/>
              </a:rPr>
              <a:t>a.m</a:t>
            </a:r>
            <a:r>
              <a:rPr lang="en-US" sz="3000" dirty="0" smtClean="0">
                <a:solidFill>
                  <a:srgbClr val="0070C0"/>
                </a:solidFill>
                <a:latin typeface="OpenSans"/>
              </a:rPr>
              <a:t> tomorrow, the new bookshop in the corner___. Let’s go and visit it.</a:t>
            </a:r>
            <a:endParaRPr lang="en-US" sz="3000" b="1" dirty="0">
              <a:solidFill>
                <a:srgbClr val="0070C0"/>
              </a:solidFill>
            </a:endParaRPr>
          </a:p>
        </p:txBody>
      </p:sp>
      <p:sp>
        <p:nvSpPr>
          <p:cNvPr id="5" name="Flowchart: Connector 4"/>
          <p:cNvSpPr/>
          <p:nvPr/>
        </p:nvSpPr>
        <p:spPr>
          <a:xfrm>
            <a:off x="2245875" y="2372693"/>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370912" y="2444756"/>
            <a:ext cx="1922321" cy="523220"/>
          </a:xfrm>
          <a:prstGeom prst="rect">
            <a:avLst/>
          </a:prstGeom>
        </p:spPr>
        <p:txBody>
          <a:bodyPr wrap="none">
            <a:spAutoFit/>
          </a:bodyPr>
          <a:lstStyle/>
          <a:p>
            <a:r>
              <a:rPr lang="en-US" sz="2800" b="1" dirty="0" smtClean="0">
                <a:solidFill>
                  <a:srgbClr val="000000"/>
                </a:solidFill>
                <a:latin typeface="OpenSans"/>
              </a:rPr>
              <a:t>B. </a:t>
            </a:r>
            <a:r>
              <a:rPr lang="en-US" sz="2800" b="1" dirty="0" smtClean="0">
                <a:solidFill>
                  <a:srgbClr val="000000"/>
                </a:solidFill>
                <a:latin typeface="OpenSans"/>
              </a:rPr>
              <a:t>opened</a:t>
            </a:r>
            <a:endParaRPr lang="en-US" sz="2800" b="1" dirty="0"/>
          </a:p>
        </p:txBody>
      </p:sp>
      <p:sp>
        <p:nvSpPr>
          <p:cNvPr id="7" name="Rectangle 6"/>
          <p:cNvSpPr/>
          <p:nvPr/>
        </p:nvSpPr>
        <p:spPr>
          <a:xfrm>
            <a:off x="2337152" y="2382212"/>
            <a:ext cx="1802096" cy="523220"/>
          </a:xfrm>
          <a:prstGeom prst="rect">
            <a:avLst/>
          </a:prstGeom>
        </p:spPr>
        <p:txBody>
          <a:bodyPr wrap="none">
            <a:spAutoFit/>
          </a:bodyPr>
          <a:lstStyle/>
          <a:p>
            <a:r>
              <a:rPr lang="en-US" sz="2800" b="1" dirty="0">
                <a:solidFill>
                  <a:srgbClr val="000000"/>
                </a:solidFill>
                <a:latin typeface="OpenSans"/>
              </a:rPr>
              <a:t>A. </a:t>
            </a:r>
            <a:r>
              <a:rPr lang="en-US" sz="2800" b="1" dirty="0" smtClean="0">
                <a:solidFill>
                  <a:srgbClr val="000000"/>
                </a:solidFill>
                <a:latin typeface="OpenSans"/>
              </a:rPr>
              <a:t>opens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7152" y="3674533"/>
            <a:ext cx="2178802" cy="523220"/>
          </a:xfrm>
          <a:prstGeom prst="rect">
            <a:avLst/>
          </a:prstGeom>
        </p:spPr>
        <p:txBody>
          <a:bodyPr wrap="none">
            <a:spAutoFit/>
          </a:bodyPr>
          <a:lstStyle/>
          <a:p>
            <a:r>
              <a:rPr lang="en-US" sz="2800" b="1" dirty="0">
                <a:solidFill>
                  <a:srgbClr val="000000"/>
                </a:solidFill>
                <a:latin typeface="OpenSans"/>
              </a:rPr>
              <a:t>C</a:t>
            </a:r>
            <a:r>
              <a:rPr lang="en-US" sz="2800" b="1" dirty="0" smtClean="0">
                <a:solidFill>
                  <a:srgbClr val="000000"/>
                </a:solidFill>
                <a:latin typeface="OpenSans"/>
              </a:rPr>
              <a:t>. </a:t>
            </a:r>
            <a:r>
              <a:rPr lang="en-US" sz="2800" b="1" dirty="0">
                <a:solidFill>
                  <a:srgbClr val="000000"/>
                </a:solidFill>
                <a:latin typeface="OpenSans"/>
              </a:rPr>
              <a:t>w</a:t>
            </a:r>
            <a:r>
              <a:rPr lang="en-US" sz="2800" b="1" dirty="0" smtClean="0">
                <a:solidFill>
                  <a:srgbClr val="000000"/>
                </a:solidFill>
                <a:latin typeface="OpenSans"/>
              </a:rPr>
              <a:t>ill open</a:t>
            </a:r>
            <a:endParaRPr lang="en-US" dirty="0"/>
          </a:p>
        </p:txBody>
      </p:sp>
      <p:sp>
        <p:nvSpPr>
          <p:cNvPr id="10" name="Rectangle 9"/>
          <p:cNvSpPr/>
          <p:nvPr/>
        </p:nvSpPr>
        <p:spPr>
          <a:xfrm>
            <a:off x="6370912" y="3674533"/>
            <a:ext cx="2682145" cy="523220"/>
          </a:xfrm>
          <a:prstGeom prst="rect">
            <a:avLst/>
          </a:prstGeom>
        </p:spPr>
        <p:txBody>
          <a:bodyPr wrap="none">
            <a:spAutoFit/>
          </a:bodyPr>
          <a:lstStyle/>
          <a:p>
            <a:r>
              <a:rPr lang="en-US" sz="2800" b="1" dirty="0" smtClean="0">
                <a:solidFill>
                  <a:srgbClr val="000000"/>
                </a:solidFill>
                <a:latin typeface="OpenSans"/>
              </a:rPr>
              <a:t>D</a:t>
            </a:r>
            <a:r>
              <a:rPr lang="en-US" sz="2800" b="1" dirty="0" smtClean="0">
                <a:solidFill>
                  <a:srgbClr val="000000"/>
                </a:solidFill>
                <a:latin typeface="OpenSans"/>
              </a:rPr>
              <a:t>. </a:t>
            </a:r>
            <a:r>
              <a:rPr lang="en-US" sz="2800" b="1" dirty="0" smtClean="0">
                <a:solidFill>
                  <a:srgbClr val="000000"/>
                </a:solidFill>
                <a:latin typeface="OpenSans"/>
              </a:rPr>
              <a:t>has opened</a:t>
            </a:r>
            <a:endParaRPr lang="en-US" dirty="0"/>
          </a:p>
        </p:txBody>
      </p:sp>
    </p:spTree>
    <p:extLst>
      <p:ext uri="{BB962C8B-B14F-4D97-AF65-F5344CB8AC3E}">
        <p14:creationId xmlns:p14="http://schemas.microsoft.com/office/powerpoint/2010/main" val="26170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5580</TotalTime>
  <Words>1128</Words>
  <Application>Microsoft Office PowerPoint</Application>
  <PresentationFormat>Widescreen</PresentationFormat>
  <Paragraphs>141</Paragraphs>
  <Slides>24</Slides>
  <Notes>10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Arial Black</vt:lpstr>
      <vt:lpstr>Calibri</vt:lpstr>
      <vt:lpstr>Century Gothic</vt:lpstr>
      <vt:lpstr>Mongolian Baiti</vt:lpstr>
      <vt:lpstr>Myriad Pro</vt:lpstr>
      <vt:lpstr>Open Sans</vt:lpstr>
      <vt:lpstr>OpenSans</vt:lpstr>
      <vt:lpstr>Times New Roman</vt:lpstr>
      <vt:lpstr>VNI-Ariston</vt:lpstr>
      <vt:lpstr>Wingdings</vt:lpstr>
      <vt:lpstr>Wingdings 3</vt:lpstr>
      <vt:lpstr>Wisp</vt:lpstr>
      <vt:lpstr>PowerPoint Presentation</vt:lpstr>
      <vt:lpstr>PowerPoint Presentation</vt:lpstr>
      <vt:lpstr>* Choose the correct adverb of frequency to describe each activity</vt:lpstr>
      <vt:lpstr>* Choose the correct adverb of frequency to describe each activity</vt:lpstr>
      <vt:lpstr>* Choose the correct adverb of frequency to describe each activity</vt:lpstr>
      <vt:lpstr>* Choose the correct answer</vt:lpstr>
      <vt:lpstr>* Choose the correct answer</vt:lpstr>
      <vt:lpstr>* Choose the correct answer</vt:lpstr>
      <vt:lpstr>* Choose the correct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274</cp:revision>
  <dcterms:created xsi:type="dcterms:W3CDTF">2020-12-09T02:04:09Z</dcterms:created>
  <dcterms:modified xsi:type="dcterms:W3CDTF">2024-02-14T18:31:17Z</dcterms:modified>
</cp:coreProperties>
</file>