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350" r:id="rId2"/>
    <p:sldId id="339" r:id="rId3"/>
    <p:sldId id="354" r:id="rId4"/>
    <p:sldId id="355" r:id="rId5"/>
    <p:sldId id="356" r:id="rId6"/>
    <p:sldId id="357" r:id="rId7"/>
    <p:sldId id="358" r:id="rId8"/>
    <p:sldId id="359" r:id="rId9"/>
    <p:sldId id="360" r:id="rId10"/>
    <p:sldId id="361" r:id="rId11"/>
    <p:sldId id="363" r:id="rId12"/>
    <p:sldId id="347" r:id="rId13"/>
    <p:sldId id="256" r:id="rId14"/>
    <p:sldId id="331" r:id="rId15"/>
    <p:sldId id="333" r:id="rId16"/>
    <p:sldId id="334" r:id="rId17"/>
    <p:sldId id="337" r:id="rId18"/>
    <p:sldId id="276" r:id="rId19"/>
    <p:sldId id="298" r:id="rId20"/>
    <p:sldId id="335" r:id="rId21"/>
    <p:sldId id="365" r:id="rId22"/>
    <p:sldId id="325" r:id="rId23"/>
    <p:sldId id="336" r:id="rId24"/>
    <p:sldId id="314" r:id="rId25"/>
    <p:sldId id="330" r:id="rId26"/>
    <p:sldId id="366" r:id="rId27"/>
    <p:sldId id="36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3B87CD"/>
    <a:srgbClr val="F7A5A5"/>
    <a:srgbClr val="7192A9"/>
    <a:srgbClr val="E0702A"/>
    <a:srgbClr val="FBCDCD"/>
    <a:srgbClr val="F37D91"/>
    <a:srgbClr val="F26649"/>
    <a:srgbClr val="F3F6F6"/>
    <a:srgbClr val="D8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5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1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26</a:t>
            </a:fld>
            <a:endParaRPr lang="en-US" sz="1200" smtClean="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26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3394414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1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</a:t>
            </a:r>
            <a:r>
              <a:rPr lang="en-GB" sz="1200" b="0" i="1" u="none" strike="noStrike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video: </a:t>
            </a:r>
            <a:r>
              <a:rPr lang="en-GB" sz="1200" b="0" i="1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https://www.youtube.com/watch?v=d-jE5WJ7J28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94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413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11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50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40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7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87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Confessions%20of%20a%20Shopaholic%202009%20-%20Shopping%20addiction.web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Confessions%20of%20a%20Shopaholic%202009%20-%20Shopping%20addiction.web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" y="-22536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469881" y="1002408"/>
            <a:ext cx="7924800" cy="10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/>
          <a:p>
            <a:r>
              <a:rPr lang="en-GB" sz="5867" b="1" dirty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5867" b="1" dirty="0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087809" y="251139"/>
            <a:ext cx="7786777" cy="69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3" tIns="60952" rIns="121903" bIns="60952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SONG VE  SECONDARY SCHOOL</a:t>
            </a:r>
            <a:endParaRPr lang="vi-VN" sz="3733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9947876" y="6251385"/>
            <a:ext cx="2029815" cy="509657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NGUYỄN THỊ THU BA</a:t>
            </a:r>
            <a:endParaRPr lang="en-GB" sz="2000" b="1" i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2124" y="2446959"/>
            <a:ext cx="5080000" cy="3810000"/>
          </a:xfrm>
          <a:prstGeom prst="rect">
            <a:avLst/>
          </a:prstGeom>
          <a:noFill/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984124" y="3132759"/>
            <a:ext cx="1422400" cy="61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3" tIns="60952" rIns="121903" bIns="6095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1011224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446" y="678426"/>
            <a:ext cx="8128422" cy="546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74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0219" y="2379406"/>
            <a:ext cx="3539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smtClean="0">
                <a:solidFill>
                  <a:srgbClr val="EF4B66"/>
                </a:solidFill>
              </a:rPr>
              <a:t>The end</a:t>
            </a:r>
            <a:endParaRPr lang="en-US" sz="7200" b="1" i="1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39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62" r="12090"/>
          <a:stretch/>
        </p:blipFill>
        <p:spPr>
          <a:xfrm>
            <a:off x="3204366" y="352391"/>
            <a:ext cx="2813413" cy="1925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275" y="352392"/>
            <a:ext cx="3007144" cy="1925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85" y="352392"/>
            <a:ext cx="2964453" cy="1925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419" y="352391"/>
            <a:ext cx="2954946" cy="1925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4" y="2542980"/>
            <a:ext cx="2974285" cy="2068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0676" y="2566218"/>
            <a:ext cx="2862572" cy="2045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7275" y="2554599"/>
            <a:ext cx="2919090" cy="2045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9888" y="2566218"/>
            <a:ext cx="2980123" cy="204511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656874" y="5033205"/>
          <a:ext cx="4158609" cy="932374"/>
        </p:xfrm>
        <a:graphic>
          <a:graphicData uri="http://schemas.openxmlformats.org/drawingml/2006/table">
            <a:tbl>
              <a:tblPr firstRow="1" firstCol="1" bandRow="1"/>
              <a:tblGrid>
                <a:gridCol w="1999435">
                  <a:extLst>
                    <a:ext uri="{9D8B030D-6E8A-4147-A177-3AD203B41FA5}">
                      <a16:colId xmlns:a16="http://schemas.microsoft.com/office/drawing/2014/main" val="3541090292"/>
                    </a:ext>
                  </a:extLst>
                </a:gridCol>
                <a:gridCol w="2159174">
                  <a:extLst>
                    <a:ext uri="{9D8B030D-6E8A-4147-A177-3AD203B41FA5}">
                      <a16:colId xmlns:a16="http://schemas.microsoft.com/office/drawing/2014/main" val="442324726"/>
                    </a:ext>
                  </a:extLst>
                </a:gridCol>
              </a:tblGrid>
              <a:tr h="466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</a:t>
                      </a:r>
                      <a:r>
                        <a:rPr lang="en-US" sz="2000" b="1" dirty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store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Flower </a:t>
                      </a:r>
                      <a:r>
                        <a:rPr lang="en-US" sz="2000" b="1" dirty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shop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235753"/>
                  </a:ext>
                </a:extLst>
              </a:tr>
              <a:tr h="466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Clothes </a:t>
                      </a:r>
                      <a:r>
                        <a:rPr lang="en-US" sz="2000" b="1" dirty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shop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Market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39963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809135" y="4952729"/>
          <a:ext cx="4621598" cy="447633"/>
        </p:xfrm>
        <a:graphic>
          <a:graphicData uri="http://schemas.openxmlformats.org/drawingml/2006/table">
            <a:tbl>
              <a:tblPr firstRow="1" firstCol="1" bandRow="1"/>
              <a:tblGrid>
                <a:gridCol w="2222038">
                  <a:extLst>
                    <a:ext uri="{9D8B030D-6E8A-4147-A177-3AD203B41FA5}">
                      <a16:colId xmlns:a16="http://schemas.microsoft.com/office/drawing/2014/main" val="2917725634"/>
                    </a:ext>
                  </a:extLst>
                </a:gridCol>
                <a:gridCol w="2399560">
                  <a:extLst>
                    <a:ext uri="{9D8B030D-6E8A-4147-A177-3AD203B41FA5}">
                      <a16:colId xmlns:a16="http://schemas.microsoft.com/office/drawing/2014/main" val="3337732832"/>
                    </a:ext>
                  </a:extLst>
                </a:gridCol>
              </a:tblGrid>
              <a:tr h="447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Supermarket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Toy </a:t>
                      </a:r>
                      <a:r>
                        <a:rPr lang="en-US" sz="2000" b="1" dirty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shop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29369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809135" y="5517946"/>
          <a:ext cx="4621598" cy="447633"/>
        </p:xfrm>
        <a:graphic>
          <a:graphicData uri="http://schemas.openxmlformats.org/drawingml/2006/table">
            <a:tbl>
              <a:tblPr firstRow="1" firstCol="1" bandRow="1"/>
              <a:tblGrid>
                <a:gridCol w="2222038">
                  <a:extLst>
                    <a:ext uri="{9D8B030D-6E8A-4147-A177-3AD203B41FA5}">
                      <a16:colId xmlns:a16="http://schemas.microsoft.com/office/drawing/2014/main" val="2917725634"/>
                    </a:ext>
                  </a:extLst>
                </a:gridCol>
                <a:gridCol w="2399560">
                  <a:extLst>
                    <a:ext uri="{9D8B030D-6E8A-4147-A177-3AD203B41FA5}">
                      <a16:colId xmlns:a16="http://schemas.microsoft.com/office/drawing/2014/main" val="3337732832"/>
                    </a:ext>
                  </a:extLst>
                </a:gridCol>
              </a:tblGrid>
              <a:tr h="447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electronics</a:t>
                      </a:r>
                      <a:r>
                        <a:rPr lang="en-US" sz="2000" b="1" baseline="0" dirty="0" smtClean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shop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Watch</a:t>
                      </a:r>
                      <a:r>
                        <a:rPr lang="en-US" sz="2000" b="1" baseline="0" dirty="0" smtClean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shop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293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570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691173" y="1367308"/>
            <a:ext cx="4331950" cy="625641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73" y="1000936"/>
            <a:ext cx="1450088" cy="134663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07997" y="1465652"/>
            <a:ext cx="3680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LESSON </a:t>
            </a:r>
            <a:r>
              <a:rPr lang="en-US" sz="2400" b="1" dirty="0" smtClean="0"/>
              <a:t>2:  A closer look 1</a:t>
            </a:r>
            <a:endParaRPr lang="en-US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pic>
        <p:nvPicPr>
          <p:cNvPr id="16" name="Picture 15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/>
          <a:srcRect l="24969" r="21335" b="9215"/>
          <a:stretch/>
        </p:blipFill>
        <p:spPr>
          <a:xfrm>
            <a:off x="4100051" y="2413819"/>
            <a:ext cx="4130651" cy="361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124175" y="3016650"/>
            <a:ext cx="600792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smtClean="0">
                <a:solidFill>
                  <a:srgbClr val="AD4F0F"/>
                </a:solidFill>
              </a:rPr>
              <a:t>- shopaholic </a:t>
            </a:r>
            <a:r>
              <a:rPr lang="en-US" sz="5400" b="1" dirty="0" smtClean="0">
                <a:solidFill>
                  <a:srgbClr val="AD4F0F"/>
                </a:solidFill>
              </a:rPr>
              <a:t>(n)</a:t>
            </a:r>
            <a:endParaRPr lang="en-US" sz="5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9499" y="5283014"/>
            <a:ext cx="58619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 smtClean="0"/>
              <a:t>người</a:t>
            </a:r>
            <a:r>
              <a:rPr lang="en-US" sz="4400" dirty="0" smtClean="0"/>
              <a:t> </a:t>
            </a:r>
            <a:r>
              <a:rPr lang="en-US" sz="4400" dirty="0" err="1" smtClean="0"/>
              <a:t>nghiện</a:t>
            </a:r>
            <a:r>
              <a:rPr lang="en-US" sz="4400" dirty="0" smtClean="0"/>
              <a:t> </a:t>
            </a:r>
            <a:r>
              <a:rPr lang="en-US" sz="4400" dirty="0" err="1" smtClean="0"/>
              <a:t>mua</a:t>
            </a:r>
            <a:r>
              <a:rPr lang="en-US" sz="4400" dirty="0" smtClean="0"/>
              <a:t> </a:t>
            </a:r>
            <a:r>
              <a:rPr lang="en-US" sz="4400" dirty="0" err="1" smtClean="0"/>
              <a:t>sắm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1194067" y="4388703"/>
            <a:ext cx="4270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ʃɒpəˈhɒlɪk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9499" y="284451"/>
            <a:ext cx="320986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onfessions of a Shopaholic (2009) - IMD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531" y="456164"/>
            <a:ext cx="4118361" cy="592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hopaho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522" y="4110203"/>
            <a:ext cx="663221" cy="66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70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108353" y="1331081"/>
            <a:ext cx="363524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>
                <a:solidFill>
                  <a:srgbClr val="AD4F0F"/>
                </a:solidFill>
                <a:latin typeface="Calibri" panose="020F0502020204030204"/>
              </a:rPr>
              <a:t>o</a:t>
            </a:r>
            <a:r>
              <a:rPr kumimoji="0" lang="en-US" sz="8000" b="1" i="0" u="none" strike="noStrike" kern="1200" cap="none" spc="0" normalizeH="0" baseline="0" noProof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</a:rPr>
              <a:t>n sale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8726" y="4561112"/>
            <a:ext cx="44264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đ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ang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(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hạ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78681" y="3127149"/>
            <a:ext cx="3294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ɒn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seɪl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2050" name="Picture 2" descr="on saleとfor saleの意味の違い | ネイティブと英語について話したこと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608" y="1972925"/>
            <a:ext cx="6534687" cy="397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 s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750" y="3205044"/>
            <a:ext cx="675206" cy="6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2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509747" y="2227038"/>
            <a:ext cx="892305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5400" b="1" dirty="0">
                <a:solidFill>
                  <a:srgbClr val="AD4F0F"/>
                </a:solidFill>
                <a:latin typeface="Calibri" panose="020F0502020204030204"/>
              </a:rPr>
              <a:t>d</a:t>
            </a:r>
            <a:r>
              <a:rPr lang="en-US" sz="5400" b="1" noProof="0" dirty="0" err="1" smtClean="0">
                <a:solidFill>
                  <a:srgbClr val="AD4F0F"/>
                </a:solidFill>
                <a:latin typeface="Calibri" panose="020F0502020204030204"/>
              </a:rPr>
              <a:t>iscount</a:t>
            </a:r>
            <a:r>
              <a:rPr lang="en-US" sz="5400" b="1" noProof="0" dirty="0" smtClean="0">
                <a:solidFill>
                  <a:srgbClr val="AD4F0F"/>
                </a:solidFill>
                <a:latin typeface="Calibri" panose="020F0502020204030204"/>
              </a:rPr>
              <a:t> shop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7381" y="4373218"/>
            <a:ext cx="5697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</a:rPr>
              <a:t>c</a:t>
            </a:r>
            <a:r>
              <a:rPr lang="en-US" sz="4800" dirty="0" err="1" smtClean="0">
                <a:solidFill>
                  <a:prstClr val="black"/>
                </a:solidFill>
              </a:rPr>
              <a:t>ửa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hàng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hạ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giá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6940" y="3315679"/>
            <a:ext cx="3127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3600" b="1" dirty="0" err="1" smtClean="0">
                <a:solidFill>
                  <a:srgbClr val="4472C4">
                    <a:lumMod val="50000"/>
                  </a:srgbClr>
                </a:solidFill>
              </a:rPr>
              <a:t>dɪskaʊnt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600" b="1" dirty="0" err="1" smtClean="0">
                <a:solidFill>
                  <a:srgbClr val="4472C4">
                    <a:lumMod val="50000"/>
                  </a:srgbClr>
                </a:solidFill>
              </a:rPr>
              <a:t>ʃɒp</a:t>
            </a:r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059" t="14320" r="13900"/>
          <a:stretch/>
        </p:blipFill>
        <p:spPr>
          <a:xfrm>
            <a:off x="7160129" y="698091"/>
            <a:ext cx="3509590" cy="3870303"/>
          </a:xfrm>
          <a:prstGeom prst="rect">
            <a:avLst/>
          </a:prstGeom>
        </p:spPr>
      </p:pic>
      <p:pic>
        <p:nvPicPr>
          <p:cNvPr id="4" name="discount sh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161" y="3498995"/>
            <a:ext cx="675206" cy="6752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9499" y="284451"/>
            <a:ext cx="320986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26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653161"/>
              </p:ext>
            </p:extLst>
          </p:nvPr>
        </p:nvGraphicFramePr>
        <p:xfrm>
          <a:off x="1148412" y="1854246"/>
          <a:ext cx="10551974" cy="269493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33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7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0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shopaholic (n)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ʃɒpəˈhɒlɪk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US" sz="3200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nghiện mua sắm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 sale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ɒn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seɪl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đang</a:t>
                      </a:r>
                      <a:r>
                        <a:rPr lang="en-US" sz="3200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(được bán) hạ giá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discount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shop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dɪskaʊnt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ʃɒp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hạ</a:t>
                      </a:r>
                      <a:r>
                        <a:rPr lang="en-US" sz="32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208672547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4185563" y="548227"/>
            <a:ext cx="39752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shopaho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0138" y="2675663"/>
            <a:ext cx="487363" cy="487363"/>
          </a:xfrm>
          <a:prstGeom prst="rect">
            <a:avLst/>
          </a:prstGeom>
        </p:spPr>
      </p:pic>
      <p:pic>
        <p:nvPicPr>
          <p:cNvPr id="15" name="on sa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0138" y="3331934"/>
            <a:ext cx="487363" cy="487363"/>
          </a:xfrm>
          <a:prstGeom prst="rect">
            <a:avLst/>
          </a:prstGeom>
        </p:spPr>
      </p:pic>
      <p:pic>
        <p:nvPicPr>
          <p:cNvPr id="16" name="discount sho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0139" y="3988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79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98487" y="754986"/>
            <a:ext cx="954913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and phrases under the correct pictures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95882" y="74661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667" y="6439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9239" y="92519"/>
            <a:ext cx="299355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667" y="1347128"/>
            <a:ext cx="10815315" cy="746421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9405" y="1467196"/>
            <a:ext cx="1829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shopaholic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20609" y="1467195"/>
            <a:ext cx="1596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browsing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88802" y="1467195"/>
            <a:ext cx="245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Internet access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68835" y="1458728"/>
            <a:ext cx="1466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price tag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83785" y="1458728"/>
            <a:ext cx="1343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o</a:t>
            </a:r>
            <a:r>
              <a:rPr lang="en-US" sz="2800" b="1" dirty="0" smtClean="0">
                <a:solidFill>
                  <a:srgbClr val="7030A0"/>
                </a:solidFill>
              </a:rPr>
              <a:t>n sale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53" y="2317556"/>
            <a:ext cx="2476572" cy="1641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82" y="4621679"/>
            <a:ext cx="2541954" cy="1759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590" y="2297874"/>
            <a:ext cx="2595037" cy="3820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592" y="2289168"/>
            <a:ext cx="2582127" cy="1672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0592" y="4458345"/>
            <a:ext cx="2582127" cy="167251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87067" y="3989489"/>
            <a:ext cx="2871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E0702A"/>
                </a:solidFill>
              </a:rPr>
              <a:t>1. </a:t>
            </a:r>
            <a:r>
              <a:rPr lang="en-US" sz="2800" smtClean="0">
                <a:solidFill>
                  <a:prstClr val="black"/>
                </a:solidFill>
              </a:rPr>
              <a:t>_____________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87590" y="6143649"/>
            <a:ext cx="2871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E0702A"/>
                </a:solidFill>
              </a:rPr>
              <a:t>2.</a:t>
            </a:r>
            <a:r>
              <a:rPr lang="en-US" sz="2800" smtClean="0">
                <a:solidFill>
                  <a:prstClr val="black"/>
                </a:solidFill>
              </a:rPr>
              <a:t> _____________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7067" y="6332859"/>
            <a:ext cx="2871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E0702A"/>
                </a:solidFill>
              </a:rPr>
              <a:t>3.</a:t>
            </a:r>
            <a:r>
              <a:rPr lang="en-US" sz="2800" smtClean="0">
                <a:solidFill>
                  <a:prstClr val="black"/>
                </a:solidFill>
              </a:rPr>
              <a:t> _____________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75857" y="3937658"/>
            <a:ext cx="2871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E0702A"/>
                </a:solidFill>
              </a:rPr>
              <a:t>4.</a:t>
            </a:r>
            <a:r>
              <a:rPr lang="en-US" sz="2800" smtClean="0">
                <a:solidFill>
                  <a:prstClr val="black"/>
                </a:solidFill>
              </a:rPr>
              <a:t> _____________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08939" y="6143649"/>
            <a:ext cx="2871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E0702A"/>
                </a:solidFill>
              </a:rPr>
              <a:t>5.</a:t>
            </a:r>
            <a:r>
              <a:rPr lang="en-US" sz="2800" smtClean="0">
                <a:solidFill>
                  <a:prstClr val="black"/>
                </a:solidFill>
              </a:rPr>
              <a:t> _____________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32252 0.36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33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30976 0.67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3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70351 0.70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82" y="3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57 -3.33333E-6 L 0.43841 0.355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93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09531 0.6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3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45935" y="82452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8541" y="860820"/>
            <a:ext cx="810193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shopping places with their characteristics.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8721" y="7218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029788"/>
              </p:ext>
            </p:extLst>
          </p:nvPr>
        </p:nvGraphicFramePr>
        <p:xfrm>
          <a:off x="346902" y="1631873"/>
          <a:ext cx="11494385" cy="5113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918">
                  <a:extLst>
                    <a:ext uri="{9D8B030D-6E8A-4147-A177-3AD203B41FA5}">
                      <a16:colId xmlns:a16="http://schemas.microsoft.com/office/drawing/2014/main" val="3124325429"/>
                    </a:ext>
                  </a:extLst>
                </a:gridCol>
                <a:gridCol w="2406272">
                  <a:extLst>
                    <a:ext uri="{9D8B030D-6E8A-4147-A177-3AD203B41FA5}">
                      <a16:colId xmlns:a16="http://schemas.microsoft.com/office/drawing/2014/main" val="1250737039"/>
                    </a:ext>
                  </a:extLst>
                </a:gridCol>
                <a:gridCol w="5619195">
                  <a:extLst>
                    <a:ext uri="{9D8B030D-6E8A-4147-A177-3AD203B41FA5}">
                      <a16:colId xmlns:a16="http://schemas.microsoft.com/office/drawing/2014/main" val="2069901171"/>
                    </a:ext>
                  </a:extLst>
                </a:gridCol>
              </a:tblGrid>
              <a:tr h="857001">
                <a:tc>
                  <a:txBody>
                    <a:bodyPr/>
                    <a:lstStyle/>
                    <a:p>
                      <a:r>
                        <a:rPr lang="en-US" sz="2600" b="0" dirty="0" smtClean="0">
                          <a:solidFill>
                            <a:schemeClr val="tx1"/>
                          </a:solidFill>
                        </a:rPr>
                        <a:t>1. a</a:t>
                      </a:r>
                      <a:r>
                        <a:rPr lang="en-US" sz="2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baseline="0" dirty="0" err="1" smtClean="0">
                          <a:solidFill>
                            <a:schemeClr val="tx1"/>
                          </a:solidFill>
                        </a:rPr>
                        <a:t>speciality</a:t>
                      </a:r>
                      <a:r>
                        <a:rPr lang="en-US" sz="2600" b="0" baseline="0" dirty="0" smtClean="0">
                          <a:solidFill>
                            <a:schemeClr val="tx1"/>
                          </a:solidFill>
                        </a:rPr>
                        <a:t> shop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 smtClean="0">
                          <a:solidFill>
                            <a:schemeClr val="tx1"/>
                          </a:solidFill>
                        </a:rPr>
                        <a:t> a. It</a:t>
                      </a:r>
                      <a:r>
                        <a:rPr lang="en-US" sz="2600" b="0" baseline="0" dirty="0" smtClean="0">
                          <a:solidFill>
                            <a:schemeClr val="tx1"/>
                          </a:solidFill>
                        </a:rPr>
                        <a:t> offers lower prices on all products.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373814"/>
                  </a:ext>
                </a:extLst>
              </a:tr>
              <a:tr h="857001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1"/>
                          </a:solidFill>
                        </a:rPr>
                        <a:t>2. a discount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</a:rPr>
                        <a:t> shop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1"/>
                          </a:solidFill>
                        </a:rPr>
                        <a:t> b. It uses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</a:rPr>
                        <a:t> the Internet to sell goods and services.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040392"/>
                  </a:ext>
                </a:extLst>
              </a:tr>
              <a:tr h="1208629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1"/>
                          </a:solidFill>
                        </a:rPr>
                        <a:t>3. a supermarket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1"/>
                          </a:solidFill>
                        </a:rPr>
                        <a:t> c. It is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</a:rPr>
                        <a:t> often outdoor and offers a wide range of goods. Buyers can bargain.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215443"/>
                  </a:ext>
                </a:extLst>
              </a:tr>
              <a:tr h="1244034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1"/>
                          </a:solidFill>
                        </a:rPr>
                        <a:t>4. an online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</a:rPr>
                        <a:t> shop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1"/>
                          </a:solidFill>
                        </a:rPr>
                        <a:t> d. It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</a:rPr>
                        <a:t> is a large indoor shopping place with mixed prices for all the items offered.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046812"/>
                  </a:ext>
                </a:extLst>
              </a:tr>
              <a:tr h="857001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1"/>
                          </a:solidFill>
                        </a:rPr>
                        <a:t>5. an open-air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</a:rPr>
                        <a:t> market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1"/>
                          </a:solidFill>
                        </a:rPr>
                        <a:t>e. It offers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</a:rPr>
                        <a:t> one or two specific kinds of goods.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572738"/>
                  </a:ext>
                </a:extLst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3813464" y="2063470"/>
            <a:ext cx="2411490" cy="425819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813464" y="1989921"/>
            <a:ext cx="2411490" cy="100571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13464" y="3905631"/>
            <a:ext cx="2411490" cy="1399848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813464" y="2883877"/>
            <a:ext cx="2411490" cy="242160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813464" y="3905630"/>
            <a:ext cx="2411490" cy="245621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7067" y="186930"/>
            <a:ext cx="345566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72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823674" y="1803337"/>
            <a:ext cx="5717847" cy="94179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6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Game: Kim’s game</a:t>
            </a:r>
            <a:endParaRPr lang="en-US" sz="4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17603" y="3047688"/>
            <a:ext cx="7354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F4B66"/>
                </a:solidFill>
              </a:rPr>
              <a:t>W</a:t>
            </a:r>
            <a:r>
              <a:rPr lang="en-US" sz="4000" b="1" dirty="0" smtClean="0">
                <a:solidFill>
                  <a:srgbClr val="EF4B66"/>
                </a:solidFill>
              </a:rPr>
              <a:t>rite </a:t>
            </a:r>
            <a:r>
              <a:rPr lang="en-US" sz="4000" b="1" dirty="0">
                <a:solidFill>
                  <a:srgbClr val="EF4B66"/>
                </a:solidFill>
              </a:rPr>
              <a:t>the names of shops (stores)</a:t>
            </a:r>
          </a:p>
        </p:txBody>
      </p:sp>
    </p:spTree>
    <p:extLst>
      <p:ext uri="{BB962C8B-B14F-4D97-AF65-F5344CB8AC3E}">
        <p14:creationId xmlns:p14="http://schemas.microsoft.com/office/powerpoint/2010/main" val="238361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96386" y="833260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93781" y="81279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66" y="71015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7067" y="1345845"/>
            <a:ext cx="11294624" cy="591427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3632" y="1364559"/>
            <a:ext cx="2003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7030A0"/>
                </a:solidFill>
              </a:rPr>
              <a:t>shopaholic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97823" y="1359053"/>
            <a:ext cx="14657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7030A0"/>
                </a:solidFill>
              </a:rPr>
              <a:t>bargain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09315" y="1355136"/>
            <a:ext cx="2734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7030A0"/>
                </a:solidFill>
              </a:rPr>
              <a:t>s</a:t>
            </a:r>
            <a:r>
              <a:rPr lang="en-US" sz="3000" b="1" dirty="0" err="1" smtClean="0">
                <a:solidFill>
                  <a:srgbClr val="7030A0"/>
                </a:solidFill>
              </a:rPr>
              <a:t>peciality</a:t>
            </a:r>
            <a:r>
              <a:rPr lang="en-US" sz="3000" b="1" dirty="0" smtClean="0">
                <a:solidFill>
                  <a:srgbClr val="7030A0"/>
                </a:solidFill>
              </a:rPr>
              <a:t> shops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56810" y="1351625"/>
            <a:ext cx="1722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7030A0"/>
                </a:solidFill>
              </a:rPr>
              <a:t>browsing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19666" y="1351625"/>
            <a:ext cx="2986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7030A0"/>
                </a:solidFill>
              </a:rPr>
              <a:t>r</a:t>
            </a:r>
            <a:r>
              <a:rPr lang="en-US" sz="3000" b="1" dirty="0" smtClean="0">
                <a:solidFill>
                  <a:srgbClr val="7030A0"/>
                </a:solidFill>
              </a:rPr>
              <a:t>ange of products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75449" y="2148784"/>
            <a:ext cx="1218904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rgbClr val="E0702A"/>
                </a:solidFill>
              </a:rPr>
              <a:t>1. </a:t>
            </a:r>
            <a:r>
              <a:rPr lang="en-US" sz="3200" smtClean="0"/>
              <a:t>There </a:t>
            </a:r>
            <a:r>
              <a:rPr lang="en-US" sz="3200" dirty="0" smtClean="0"/>
              <a:t>are </a:t>
            </a:r>
            <a:r>
              <a:rPr lang="en-US" sz="3200" smtClean="0"/>
              <a:t>many _____________ in </a:t>
            </a:r>
            <a:r>
              <a:rPr lang="en-US" sz="3200" dirty="0" smtClean="0"/>
              <a:t>a shopping </a:t>
            </a:r>
            <a:r>
              <a:rPr lang="en-US" sz="3200" dirty="0" err="1" smtClean="0"/>
              <a:t>centre</a:t>
            </a:r>
            <a:r>
              <a:rPr lang="en-US" sz="3200" dirty="0" smtClean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rgbClr val="E0702A"/>
                </a:solidFill>
              </a:rPr>
              <a:t>2. </a:t>
            </a:r>
            <a:r>
              <a:rPr lang="en-US" sz="3200" smtClean="0"/>
              <a:t>I </a:t>
            </a:r>
            <a:r>
              <a:rPr lang="en-US" sz="3200" dirty="0" smtClean="0"/>
              <a:t>spent the whole morning </a:t>
            </a:r>
            <a:r>
              <a:rPr lang="en-US" sz="3200" smtClean="0"/>
              <a:t>just ________online </a:t>
            </a:r>
            <a:r>
              <a:rPr lang="en-US" sz="3200" dirty="0" smtClean="0"/>
              <a:t>for clothes, but I didn’t buy anything.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rgbClr val="E0702A"/>
                </a:solidFill>
              </a:rPr>
              <a:t>3.</a:t>
            </a:r>
            <a:r>
              <a:rPr lang="en-US" sz="3200" smtClean="0"/>
              <a:t> Alice </a:t>
            </a:r>
            <a:r>
              <a:rPr lang="en-US" sz="3200" dirty="0" smtClean="0"/>
              <a:t>doesn’t know how </a:t>
            </a:r>
            <a:r>
              <a:rPr lang="en-US" sz="3200" smtClean="0"/>
              <a:t>to _______, </a:t>
            </a:r>
            <a:r>
              <a:rPr lang="en-US" sz="3200" dirty="0" smtClean="0"/>
              <a:t>so she paid too much for </a:t>
            </a:r>
            <a:r>
              <a:rPr lang="en-US" sz="3200" smtClean="0"/>
              <a:t>her </a:t>
            </a:r>
            <a:br>
              <a:rPr lang="en-US" sz="3200" smtClean="0"/>
            </a:br>
            <a:r>
              <a:rPr lang="en-US" sz="3200" smtClean="0"/>
              <a:t>T-shirt</a:t>
            </a:r>
            <a:r>
              <a:rPr lang="en-US" sz="3200" dirty="0" smtClean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rgbClr val="E0702A"/>
                </a:solidFill>
              </a:rPr>
              <a:t>4.</a:t>
            </a:r>
            <a:r>
              <a:rPr lang="en-US" sz="3200" smtClean="0"/>
              <a:t> Both </a:t>
            </a:r>
            <a:r>
              <a:rPr lang="en-US" sz="3200" dirty="0" smtClean="0"/>
              <a:t>online and offline supermarkets offer </a:t>
            </a:r>
            <a:r>
              <a:rPr lang="en-US" sz="3200" smtClean="0"/>
              <a:t>a wide ______________.</a:t>
            </a:r>
            <a:endParaRPr lang="en-US" sz="32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rgbClr val="E0702A"/>
                </a:solidFill>
              </a:rPr>
              <a:t>5.</a:t>
            </a:r>
            <a:r>
              <a:rPr lang="en-US" sz="3200" smtClean="0"/>
              <a:t> She’s a __________. </a:t>
            </a:r>
            <a:r>
              <a:rPr lang="en-US" sz="3200" dirty="0" smtClean="0"/>
              <a:t>She spends too much time and money shopping</a:t>
            </a:r>
            <a:r>
              <a:rPr lang="en-US" sz="3200" smtClean="0"/>
              <a:t>. </a:t>
            </a:r>
            <a:endParaRPr lang="en-US" sz="3200" dirty="0" smtClean="0"/>
          </a:p>
          <a:p>
            <a:pPr marL="514350" indent="-514350">
              <a:buAutoNum type="arabicPeriod"/>
            </a:pP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487067" y="186930"/>
            <a:ext cx="294439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19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08671 0.11227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10248 0.20463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18138 0.36134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01614 0.5252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9037 0.61181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56176" y="0"/>
            <a:ext cx="413269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9436" y="499007"/>
            <a:ext cx="2112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</a:t>
            </a:r>
            <a:r>
              <a:rPr lang="en-US" sz="2800" b="1" i="1" dirty="0" err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</a:t>
            </a:r>
            <a:r>
              <a:rPr lang="en-US" sz="28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8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</a:t>
            </a:r>
            <a:r>
              <a:rPr lang="en-US" sz="2800" b="1" i="1" dirty="0" err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</a:t>
            </a:r>
            <a:r>
              <a:rPr lang="en-US" sz="2800" b="1" i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</a:t>
            </a:r>
            <a:endParaRPr lang="en-US" sz="2800" b="1" i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3057" y="496444"/>
            <a:ext cx="8632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How to pronounce words that contain the sounds: </a:t>
            </a:r>
            <a:endParaRPr lang="en-US" dirty="0"/>
          </a:p>
        </p:txBody>
      </p:sp>
      <p:pic>
        <p:nvPicPr>
          <p:cNvPr id="7" name="Y2meta.app-HƯỚNG DẪN PHÁT ÂM LỚP 8 - Unit 8_ Shopping - _sp_ and _st_-(10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439" y="1081219"/>
            <a:ext cx="11031792" cy="56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15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142871"/>
            <a:ext cx="9172996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</a:t>
            </a:r>
            <a:r>
              <a:rPr lang="en-US" sz="2800" b="1" dirty="0" err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and /</a:t>
            </a:r>
            <a:r>
              <a:rPr lang="en-US" sz="2800" b="1" dirty="0" err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400627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rac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4215" y="125794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356" y="2250460"/>
            <a:ext cx="7217752" cy="40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7" y="932557"/>
            <a:ext cx="931367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to the underlined words.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6" y="88238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1" y="77974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39851" y="1868226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3200" b="1" dirty="0" smtClean="0">
                <a:solidFill>
                  <a:srgbClr val="E0702A"/>
                </a:solidFill>
              </a:rPr>
              <a:t>1.</a:t>
            </a:r>
            <a:r>
              <a:rPr lang="en-US" sz="3200" dirty="0" smtClean="0"/>
              <a:t> There </a:t>
            </a:r>
            <a:r>
              <a:rPr lang="en-US" sz="3200" dirty="0"/>
              <a:t>is a three-</a:t>
            </a:r>
            <a:r>
              <a:rPr lang="en-US" sz="3200" u="sng" dirty="0" err="1"/>
              <a:t>storey</a:t>
            </a:r>
            <a:r>
              <a:rPr lang="en-US" sz="3200" dirty="0"/>
              <a:t> </a:t>
            </a:r>
            <a:r>
              <a:rPr lang="en-US" sz="3200" u="sng" dirty="0" smtClean="0"/>
              <a:t>sports</a:t>
            </a:r>
            <a:r>
              <a:rPr lang="en-US" sz="3200" dirty="0" smtClean="0"/>
              <a:t> </a:t>
            </a:r>
            <a:r>
              <a:rPr lang="en-US" sz="3200" dirty="0" err="1"/>
              <a:t>centre</a:t>
            </a:r>
            <a:r>
              <a:rPr lang="en-US" sz="3200" dirty="0"/>
              <a:t> in my </a:t>
            </a:r>
            <a:r>
              <a:rPr lang="en-US" sz="3200" dirty="0" err="1"/>
              <a:t>neighbourhood</a:t>
            </a:r>
            <a:r>
              <a:rPr lang="en-US" sz="3200" dirty="0"/>
              <a:t>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3200" b="1" dirty="0" smtClean="0">
                <a:solidFill>
                  <a:srgbClr val="E0702A"/>
                </a:solidFill>
              </a:rPr>
              <a:t>2.</a:t>
            </a:r>
            <a:r>
              <a:rPr lang="en-US" sz="3200" dirty="0" smtClean="0"/>
              <a:t> The </a:t>
            </a:r>
            <a:r>
              <a:rPr lang="en-US" sz="3200" u="sng" dirty="0" smtClean="0"/>
              <a:t>assistant</a:t>
            </a:r>
            <a:r>
              <a:rPr lang="en-US" sz="3200" dirty="0" smtClean="0"/>
              <a:t> </a:t>
            </a:r>
            <a:r>
              <a:rPr lang="en-US" sz="3200" dirty="0"/>
              <a:t>at her shop always gives us </a:t>
            </a:r>
            <a:r>
              <a:rPr lang="en-US" sz="3200" u="sng" dirty="0"/>
              <a:t>special</a:t>
            </a:r>
            <a:r>
              <a:rPr lang="en-US" sz="3200" dirty="0"/>
              <a:t> attention.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3200" b="1" dirty="0" smtClean="0">
                <a:solidFill>
                  <a:srgbClr val="E0702A"/>
                </a:solidFill>
              </a:rPr>
              <a:t>3. </a:t>
            </a:r>
            <a:r>
              <a:rPr lang="en-US" sz="3200" dirty="0" smtClean="0"/>
              <a:t>The </a:t>
            </a:r>
            <a:r>
              <a:rPr lang="en-US" sz="3200" dirty="0"/>
              <a:t>shop owner treats his </a:t>
            </a:r>
            <a:r>
              <a:rPr lang="en-US" sz="3200" u="sng" dirty="0"/>
              <a:t>customers</a:t>
            </a:r>
            <a:r>
              <a:rPr lang="en-US" sz="3200" dirty="0"/>
              <a:t> with a lot of </a:t>
            </a:r>
            <a:r>
              <a:rPr lang="en-US" sz="3200" u="sng" dirty="0"/>
              <a:t>respect</a:t>
            </a:r>
            <a:r>
              <a:rPr lang="en-US" sz="3200" dirty="0"/>
              <a:t>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3200" b="1" dirty="0" smtClean="0">
                <a:solidFill>
                  <a:srgbClr val="E0702A"/>
                </a:solidFill>
              </a:rPr>
              <a:t>4.</a:t>
            </a:r>
            <a:r>
              <a:rPr lang="en-US" sz="3200" dirty="0" smtClean="0"/>
              <a:t> The </a:t>
            </a:r>
            <a:r>
              <a:rPr lang="en-US" sz="3200" dirty="0"/>
              <a:t>food at that </a:t>
            </a:r>
            <a:r>
              <a:rPr lang="en-US" sz="3200" u="sng" dirty="0"/>
              <a:t>restaurant</a:t>
            </a:r>
            <a:r>
              <a:rPr lang="en-US" sz="3200" dirty="0"/>
              <a:t> is too </a:t>
            </a:r>
            <a:r>
              <a:rPr lang="en-US" sz="3200" u="sng" dirty="0"/>
              <a:t>spicy</a:t>
            </a:r>
            <a:r>
              <a:rPr lang="en-US" sz="3200" dirty="0"/>
              <a:t> for me.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3200" b="1" dirty="0" smtClean="0">
                <a:solidFill>
                  <a:srgbClr val="E0702A"/>
                </a:solidFill>
              </a:rPr>
              <a:t>5.</a:t>
            </a:r>
            <a:r>
              <a:rPr lang="en-US" sz="3200" dirty="0" smtClean="0"/>
              <a:t> Tom </a:t>
            </a:r>
            <a:r>
              <a:rPr lang="en-US" sz="3200" u="sng" dirty="0" smtClean="0"/>
              <a:t>spent</a:t>
            </a:r>
            <a:r>
              <a:rPr lang="en-US" sz="3200" dirty="0" smtClean="0"/>
              <a:t> </a:t>
            </a:r>
            <a:r>
              <a:rPr lang="en-US" sz="3200" dirty="0"/>
              <a:t>half of his savings in that music </a:t>
            </a:r>
            <a:r>
              <a:rPr lang="en-US" sz="3200" u="sng" dirty="0"/>
              <a:t>store</a:t>
            </a:r>
            <a:r>
              <a:rPr lang="en-US" sz="3200" dirty="0"/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066" y="194965"/>
            <a:ext cx="411443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451" y="1017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8923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638219"/>
            <a:ext cx="9770226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Shopping places and their characteristics.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2 sounds /</a:t>
            </a:r>
            <a:r>
              <a:rPr lang="en-US" sz="3600" dirty="0" err="1" smtClean="0"/>
              <a:t>sp</a:t>
            </a:r>
            <a:r>
              <a:rPr lang="en-US" sz="3600" dirty="0" smtClean="0"/>
              <a:t>/ vs /</a:t>
            </a:r>
            <a:r>
              <a:rPr lang="en-US" sz="3600" dirty="0" err="1" smtClean="0"/>
              <a:t>st</a:t>
            </a:r>
            <a:r>
              <a:rPr lang="en-US" sz="3600" dirty="0" smtClean="0"/>
              <a:t>/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083050" y="297718"/>
            <a:ext cx="364510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7946" y="1782221"/>
            <a:ext cx="9049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Name a list of shopping places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Find 5 more words with the sounds /</a:t>
            </a:r>
            <a:r>
              <a:rPr lang="en-US" sz="3200" dirty="0" err="1" smtClean="0"/>
              <a:t>st</a:t>
            </a:r>
            <a:r>
              <a:rPr lang="en-US" sz="3200" dirty="0" smtClean="0"/>
              <a:t>/ and /</a:t>
            </a:r>
            <a:r>
              <a:rPr lang="en-US" sz="3200" dirty="0" err="1" smtClean="0"/>
              <a:t>sp</a:t>
            </a:r>
            <a:r>
              <a:rPr lang="en-US" sz="3200" dirty="0" smtClean="0"/>
              <a:t>/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smtClean="0"/>
              <a:t>Do exercise in the Workbook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365" y="3583179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44604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l="24969" r="21335" b="1104"/>
          <a:stretch/>
        </p:blipFill>
        <p:spPr>
          <a:xfrm>
            <a:off x="6620719" y="1077098"/>
            <a:ext cx="5341999" cy="575448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" y="1905"/>
            <a:ext cx="12190095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ectangle 8"/>
          <p:cNvSpPr/>
          <p:nvPr/>
        </p:nvSpPr>
        <p:spPr>
          <a:xfrm>
            <a:off x="300941" y="1995963"/>
            <a:ext cx="6319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3200" b="1" dirty="0">
                <a:solidFill>
                  <a:srgbClr val="00B050"/>
                </a:solidFill>
              </a:rPr>
              <a:t>It’s Confessions of a </a:t>
            </a:r>
            <a:r>
              <a:rPr lang="en-US" sz="3200" b="1" dirty="0" smtClean="0">
                <a:solidFill>
                  <a:srgbClr val="00B050"/>
                </a:solidFill>
              </a:rPr>
              <a:t>Shopaholic.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0941" y="3415733"/>
            <a:ext cx="66901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3200" b="1" dirty="0">
                <a:solidFill>
                  <a:srgbClr val="00B050"/>
                </a:solidFill>
              </a:rPr>
              <a:t>It’s </a:t>
            </a:r>
            <a:r>
              <a:rPr lang="en-US" sz="3200" b="1" dirty="0" smtClean="0">
                <a:solidFill>
                  <a:srgbClr val="00B050"/>
                </a:solidFill>
              </a:rPr>
              <a:t>about a girl who is addicted to shopping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1255" y="5087187"/>
            <a:ext cx="3909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F4B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SHOPAHOLIC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F4B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89876" y="1425619"/>
            <a:ext cx="5262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>
              <a:buFontTx/>
              <a:buChar char="-"/>
            </a:pPr>
            <a:r>
              <a:rPr lang="en-US" sz="3200" b="1" dirty="0"/>
              <a:t>Do you know the film?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562206" y="2751779"/>
            <a:ext cx="5262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>
              <a:buFontTx/>
              <a:buChar char="-"/>
            </a:pPr>
            <a:r>
              <a:rPr lang="en-US" sz="3200" b="1" dirty="0" smtClean="0"/>
              <a:t>What is it about?</a:t>
            </a:r>
            <a:endParaRPr lang="en-US" sz="3200" b="1" dirty="0"/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CLIP WATCHING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3668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462" r="12090"/>
          <a:stretch/>
        </p:blipFill>
        <p:spPr>
          <a:xfrm>
            <a:off x="1789470" y="845575"/>
            <a:ext cx="8622891" cy="5476566"/>
          </a:xfrm>
          <a:prstGeom prst="rect">
            <a:avLst/>
          </a:prstGeom>
        </p:spPr>
      </p:pic>
      <p:pic>
        <p:nvPicPr>
          <p:cNvPr id="7" name="cheerful-playful-musical-rhythms-for-video-vlog-life-hacks-38-sec-1804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2052" y="128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74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562" y="855408"/>
            <a:ext cx="7226710" cy="496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8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446" y="855406"/>
            <a:ext cx="8111611" cy="527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25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916" y="924232"/>
            <a:ext cx="7403689" cy="51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476" y="924233"/>
            <a:ext cx="8367253" cy="52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1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52" y="698089"/>
            <a:ext cx="8554064" cy="53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1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297" y="835742"/>
            <a:ext cx="8514736" cy="543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64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3923</TotalTime>
  <Words>594</Words>
  <Application>Microsoft Office PowerPoint</Application>
  <PresentationFormat>Widescreen</PresentationFormat>
  <Paragraphs>131</Paragraphs>
  <Slides>27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Bahnschrift Condensed</vt:lpstr>
      <vt:lpstr>Calibri</vt:lpstr>
      <vt:lpstr>Calibri Light</vt:lpstr>
      <vt:lpstr>Myriad Pro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259</cp:revision>
  <dcterms:created xsi:type="dcterms:W3CDTF">2020-12-09T02:04:09Z</dcterms:created>
  <dcterms:modified xsi:type="dcterms:W3CDTF">2024-01-11T06:18:58Z</dcterms:modified>
</cp:coreProperties>
</file>