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29"/>
  </p:notesMasterIdLst>
  <p:sldIdLst>
    <p:sldId id="273" r:id="rId2"/>
    <p:sldId id="257" r:id="rId3"/>
    <p:sldId id="259" r:id="rId4"/>
    <p:sldId id="260" r:id="rId5"/>
    <p:sldId id="261" r:id="rId6"/>
    <p:sldId id="262" r:id="rId7"/>
    <p:sldId id="271" r:id="rId8"/>
    <p:sldId id="269" r:id="rId9"/>
    <p:sldId id="286" r:id="rId10"/>
    <p:sldId id="263" r:id="rId11"/>
    <p:sldId id="277" r:id="rId12"/>
    <p:sldId id="280" r:id="rId13"/>
    <p:sldId id="282" r:id="rId14"/>
    <p:sldId id="283" r:id="rId15"/>
    <p:sldId id="284" r:id="rId16"/>
    <p:sldId id="281" r:id="rId17"/>
    <p:sldId id="276" r:id="rId18"/>
    <p:sldId id="278" r:id="rId19"/>
    <p:sldId id="279" r:id="rId20"/>
    <p:sldId id="285" r:id="rId21"/>
    <p:sldId id="264" r:id="rId22"/>
    <p:sldId id="265" r:id="rId23"/>
    <p:sldId id="272" r:id="rId24"/>
    <p:sldId id="266" r:id="rId25"/>
    <p:sldId id="275" r:id="rId26"/>
    <p:sldId id="274" r:id="rId27"/>
    <p:sldId id="287" r:id="rId28"/>
  </p:sldIdLst>
  <p:sldSz cx="12192000" cy="6858000"/>
  <p:notesSz cx="6858000" cy="9144000"/>
  <p:embeddedFontLst>
    <p:embeddedFont>
      <p:font typeface=".VnBahamasB" panose="020BE200000000000000" pitchFamily="34" charset="0"/>
      <p:bold r:id="rId30"/>
    </p:embeddedFont>
    <p:embeddedFont>
      <p:font typeface="Algerian" panose="04020705040A02060702" pitchFamily="82" charset="0"/>
      <p:regular r:id="rId31"/>
    </p:embeddedFont>
    <p:embeddedFont>
      <p:font typeface="Arial Black" panose="020B0A04020102020204" pitchFamily="34" charset="0"/>
      <p:bold r:id="rId32"/>
    </p:embeddedFont>
    <p:embeddedFont>
      <p:font typeface="Arial Narrow" panose="020B0606020202030204" pitchFamily="34" charset="0"/>
      <p:regular r:id="rId33"/>
      <p:bold r:id="rId34"/>
      <p:italic r:id="rId35"/>
      <p:boldItalic r:id="rId36"/>
    </p:embeddedFont>
    <p:embeddedFont>
      <p:font typeface="Arial Rounded MT Bold" panose="020F0704030504030204" pitchFamily="34" charset="0"/>
      <p:regular r:id="rId37"/>
    </p:embeddedFon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Open Sans" panose="020B0604020202020204" charset="0"/>
      <p:regular r:id="rId42"/>
      <p:bold r:id="rId43"/>
      <p:italic r:id="rId44"/>
      <p:boldItalic r:id="rId45"/>
    </p:embeddedFont>
    <p:embeddedFont>
      <p:font typeface="Tw Cen MT" panose="020B0602020104020603" pitchFamily="34" charset="0"/>
      <p:regular r:id="rId46"/>
      <p:bold r:id="rId47"/>
      <p:italic r:id="rId48"/>
      <p:boldItalic r:id="rId49"/>
    </p:embeddedFont>
    <p:embeddedFont>
      <p:font typeface="VNI-Ariston" pitchFamily="2" charset="0"/>
      <p:boldItalic r:id="rId5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1" roundtripDataSignature="AMtx7miN+DLKV54VyUImvuB+8AlBLExB/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>
    <p:extLst>
      <p:ext uri="{19B8F6BF-5375-455C-9EA6-DF929625EA0E}">
        <p15:presenceInfo xmlns:p15="http://schemas.microsoft.com/office/powerpoint/2012/main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6699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778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47" Type="http://schemas.openxmlformats.org/officeDocument/2006/relationships/font" Target="fonts/font18.fntdata"/><Relationship Id="rId50" Type="http://schemas.openxmlformats.org/officeDocument/2006/relationships/font" Target="fonts/font21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font" Target="fonts/font1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font" Target="fonts/font12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font" Target="fonts/font16.fntdata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49" Type="http://schemas.openxmlformats.org/officeDocument/2006/relationships/font" Target="fonts/font2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4" Type="http://schemas.openxmlformats.org/officeDocument/2006/relationships/font" Target="fonts/font15.fntdata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font" Target="fonts/font14.fntdata"/><Relationship Id="rId48" Type="http://schemas.openxmlformats.org/officeDocument/2006/relationships/font" Target="fonts/font19.fntdata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customschemas.google.com/relationships/presentationmetadata" Target="meta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6" name="Google Shape;21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572211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6" name="Google Shape;21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492014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6" name="Google Shape;21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62153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6" name="Google Shape;21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44739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6" name="Google Shape;21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189159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6" name="Google Shape;23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5" name="Google Shape;255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0" name="Google Shape;270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" name="Google Shape;15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7800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" name="Google Shape;15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2" name="Google Shape;18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2" name="Google Shape;20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2" name="Google Shape;20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982680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" name="Google Shape;15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421074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6" name="Google Shape;21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6" name="Google Shape;21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7606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775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43816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03118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15200367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31080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44281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333549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2743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797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303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328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422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044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727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11976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181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868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326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slide" Target="slide14.xml"/><Relationship Id="rId7" Type="http://schemas.openxmlformats.org/officeDocument/2006/relationships/slide" Target="slide13.xml"/><Relationship Id="rId12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11" Type="http://schemas.openxmlformats.org/officeDocument/2006/relationships/image" Target="../media/image8.png"/><Relationship Id="rId5" Type="http://schemas.openxmlformats.org/officeDocument/2006/relationships/slide" Target="slide16.xml"/><Relationship Id="rId10" Type="http://schemas.openxmlformats.org/officeDocument/2006/relationships/slide" Target="slide19.xml"/><Relationship Id="rId4" Type="http://schemas.openxmlformats.org/officeDocument/2006/relationships/slide" Target="slide15.xml"/><Relationship Id="rId9" Type="http://schemas.openxmlformats.org/officeDocument/2006/relationships/slide" Target="slide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11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slide" Target="slide11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slide" Target="slide11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gif"/><Relationship Id="rId5" Type="http://schemas.openxmlformats.org/officeDocument/2006/relationships/image" Target="../media/image21.gif"/><Relationship Id="rId4" Type="http://schemas.openxmlformats.org/officeDocument/2006/relationships/image" Target="../media/image20.gi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453809" y="1286384"/>
            <a:ext cx="5284381" cy="7694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 lIns="91427" tIns="45714" rIns="91427" bIns="45714">
            <a:spAutoFit/>
          </a:bodyPr>
          <a:lstStyle/>
          <a:p>
            <a:r>
              <a:rPr lang="en-GB" sz="4400" b="1" dirty="0">
                <a:solidFill>
                  <a:srgbClr val="0000FF"/>
                </a:solidFill>
                <a:latin typeface="VNI-Ariston" pitchFamily="2" charset="0"/>
              </a:rPr>
              <a:t>Hello everyone !!!</a:t>
            </a:r>
            <a:endParaRPr lang="en-US" sz="4400" b="1" dirty="0">
              <a:solidFill>
                <a:srgbClr val="0000FF"/>
              </a:solidFill>
              <a:latin typeface="VNI-Aristo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35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8"/>
          <p:cNvSpPr/>
          <p:nvPr/>
        </p:nvSpPr>
        <p:spPr>
          <a:xfrm>
            <a:off x="334106" y="328260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EF4B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8"/>
          <p:cNvSpPr txBox="1"/>
          <p:nvPr/>
        </p:nvSpPr>
        <p:spPr>
          <a:xfrm>
            <a:off x="386891" y="225620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6" name="Google Shape;226;p8"/>
          <p:cNvSpPr txBox="1"/>
          <p:nvPr/>
        </p:nvSpPr>
        <p:spPr>
          <a:xfrm>
            <a:off x="836711" y="353940"/>
            <a:ext cx="977764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Give the correct tense of the verbs in brackets, using the first conditional.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7" name="Google Shape;227;p8"/>
          <p:cNvSpPr txBox="1"/>
          <p:nvPr/>
        </p:nvSpPr>
        <p:spPr>
          <a:xfrm>
            <a:off x="109566" y="967414"/>
            <a:ext cx="11806593" cy="4508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﻿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1.</a:t>
            </a:r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If you (eat) ______ an apple every day, you will stay healthy.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2. 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Will Dan wear a kilt if he (go) ______ to Scotland?</a:t>
            </a: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3. 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He (have) _________ sore eyes if he spends too much time on the computer.</a:t>
            </a: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4.</a:t>
            </a:r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If you (not do) _________ anything bad, you won’t get into trouble.</a:t>
            </a: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5. 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_____she (be) ____ able to eat the soup if I put some </a:t>
            </a:r>
            <a:r>
              <a:rPr lang="en-US" sz="3200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chillies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in it?</a:t>
            </a:r>
            <a:endParaRPr sz="32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" name="Oval Callout 1"/>
          <p:cNvSpPr/>
          <p:nvPr/>
        </p:nvSpPr>
        <p:spPr>
          <a:xfrm>
            <a:off x="4130652" y="6002651"/>
            <a:ext cx="1749153" cy="564701"/>
          </a:xfrm>
          <a:prstGeom prst="wedgeEllipseCallou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Arial Black" panose="020B0A04020102020204" pitchFamily="34" charset="0"/>
              </a:rPr>
              <a:t>Game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488877" y="175952"/>
            <a:ext cx="6716063" cy="737387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21885" tIns="60943" rIns="121885" bIns="60943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en-US" sz="6000" b="1" dirty="0">
                <a:solidFill>
                  <a:srgbClr val="0070C0"/>
                </a:solidFill>
              </a:rPr>
              <a:t>LUCKY NUMBERS</a:t>
            </a:r>
          </a:p>
        </p:txBody>
      </p:sp>
      <p:sp>
        <p:nvSpPr>
          <p:cNvPr id="52" name="Rectangl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311945" y="1837323"/>
            <a:ext cx="1595967" cy="1281112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10666" b="1" dirty="0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53" name="Rectangle 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134391" y="1835738"/>
            <a:ext cx="1625600" cy="1281113"/>
          </a:xfrm>
          <a:prstGeom prst="rect">
            <a:avLst/>
          </a:prstGeom>
          <a:solidFill>
            <a:srgbClr val="FF99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10666" b="1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54" name="Rectangle 6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958957" y="1830972"/>
            <a:ext cx="1625600" cy="1281112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10666" b="1" dirty="0">
                <a:solidFill>
                  <a:srgbClr val="FF6600"/>
                </a:solidFill>
              </a:rPr>
              <a:t>3</a:t>
            </a:r>
          </a:p>
        </p:txBody>
      </p:sp>
      <p:sp>
        <p:nvSpPr>
          <p:cNvPr id="55" name="Rectangle 7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7783524" y="1837323"/>
            <a:ext cx="1625600" cy="1281112"/>
          </a:xfrm>
          <a:prstGeom prst="rect">
            <a:avLst/>
          </a:prstGeom>
          <a:solidFill>
            <a:srgbClr val="66FF33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10666" b="1" dirty="0">
                <a:solidFill>
                  <a:srgbClr val="666699"/>
                </a:solidFill>
              </a:rPr>
              <a:t>4</a:t>
            </a:r>
          </a:p>
        </p:txBody>
      </p:sp>
      <p:sp>
        <p:nvSpPr>
          <p:cNvPr id="57" name="Rectangle 9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2311940" y="3300999"/>
            <a:ext cx="1625600" cy="12811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GB" sz="10666" b="1" dirty="0"/>
              <a:t>5</a:t>
            </a:r>
            <a:endParaRPr lang="en-US" sz="10666" b="1" dirty="0"/>
          </a:p>
        </p:txBody>
      </p:sp>
      <p:sp>
        <p:nvSpPr>
          <p:cNvPr id="58" name="Rectangle 10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134391" y="3300999"/>
            <a:ext cx="1625600" cy="1281112"/>
          </a:xfrm>
          <a:prstGeom prst="rect">
            <a:avLst/>
          </a:prstGeom>
          <a:solidFill>
            <a:srgbClr val="80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GB" sz="10666" b="1" dirty="0">
                <a:solidFill>
                  <a:srgbClr val="66FFCC"/>
                </a:solidFill>
              </a:rPr>
              <a:t>6</a:t>
            </a:r>
            <a:endParaRPr lang="en-US" sz="10666" b="1" dirty="0">
              <a:solidFill>
                <a:srgbClr val="66FFCC"/>
              </a:solidFill>
            </a:endParaRPr>
          </a:p>
        </p:txBody>
      </p:sp>
      <p:sp>
        <p:nvSpPr>
          <p:cNvPr id="59" name="Rectangle 1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5958957" y="3313699"/>
            <a:ext cx="1625600" cy="1281112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GB" sz="10666" b="1" dirty="0">
                <a:solidFill>
                  <a:srgbClr val="FFFF00"/>
                </a:solidFill>
              </a:rPr>
              <a:t>7</a:t>
            </a:r>
            <a:endParaRPr lang="en-US" sz="10666" b="1" dirty="0">
              <a:solidFill>
                <a:srgbClr val="FFFF00"/>
              </a:solidFill>
            </a:endParaRPr>
          </a:p>
        </p:txBody>
      </p:sp>
      <p:sp>
        <p:nvSpPr>
          <p:cNvPr id="60" name="Rectangle 8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7791991" y="3313699"/>
            <a:ext cx="1625600" cy="1268412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GB" sz="10666" b="1" dirty="0">
                <a:solidFill>
                  <a:srgbClr val="002060"/>
                </a:solidFill>
              </a:rPr>
              <a:t>8</a:t>
            </a:r>
            <a:endParaRPr lang="en-US" sz="10666" b="1" dirty="0">
              <a:solidFill>
                <a:srgbClr val="002060"/>
              </a:solidFill>
            </a:endParaRPr>
          </a:p>
        </p:txBody>
      </p:sp>
      <p:sp>
        <p:nvSpPr>
          <p:cNvPr id="35853" name="AutoShape 16"/>
          <p:cNvSpPr>
            <a:spLocks noChangeArrowheads="1"/>
          </p:cNvSpPr>
          <p:nvPr/>
        </p:nvSpPr>
        <p:spPr bwMode="auto">
          <a:xfrm>
            <a:off x="578391" y="5194944"/>
            <a:ext cx="15240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 dirty="0">
                <a:solidFill>
                  <a:srgbClr val="0000CC"/>
                </a:solidFill>
                <a:latin typeface="Arial" charset="0"/>
              </a:rPr>
              <a:t>GA</a:t>
            </a:r>
          </a:p>
        </p:txBody>
      </p:sp>
      <p:sp>
        <p:nvSpPr>
          <p:cNvPr id="35854" name="AutoShape 17"/>
          <p:cNvSpPr>
            <a:spLocks noChangeArrowheads="1"/>
          </p:cNvSpPr>
          <p:nvPr/>
        </p:nvSpPr>
        <p:spPr bwMode="auto">
          <a:xfrm>
            <a:off x="578391" y="5728344"/>
            <a:ext cx="15240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 dirty="0">
                <a:solidFill>
                  <a:srgbClr val="FF0000"/>
                </a:solidFill>
                <a:latin typeface="Arial" charset="0"/>
              </a:rPr>
              <a:t>GB</a:t>
            </a:r>
          </a:p>
        </p:txBody>
      </p:sp>
      <p:sp>
        <p:nvSpPr>
          <p:cNvPr id="35858" name="AutoShape 18"/>
          <p:cNvSpPr>
            <a:spLocks noChangeArrowheads="1"/>
          </p:cNvSpPr>
          <p:nvPr/>
        </p:nvSpPr>
        <p:spPr bwMode="auto">
          <a:xfrm>
            <a:off x="2203991" y="5194944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 dirty="0">
                <a:latin typeface="Arial" charset="0"/>
              </a:rPr>
              <a:t>2</a:t>
            </a:r>
          </a:p>
        </p:txBody>
      </p:sp>
      <p:sp>
        <p:nvSpPr>
          <p:cNvPr id="35859" name="AutoShape 19"/>
          <p:cNvSpPr>
            <a:spLocks noChangeArrowheads="1"/>
          </p:cNvSpPr>
          <p:nvPr/>
        </p:nvSpPr>
        <p:spPr bwMode="auto">
          <a:xfrm>
            <a:off x="2203991" y="5728344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solidFill>
                  <a:srgbClr val="FF0000"/>
                </a:solidFill>
                <a:latin typeface="Arial" charset="0"/>
              </a:rPr>
              <a:t>2</a:t>
            </a:r>
          </a:p>
        </p:txBody>
      </p:sp>
      <p:sp>
        <p:nvSpPr>
          <p:cNvPr id="35860" name="AutoShape 20"/>
          <p:cNvSpPr>
            <a:spLocks noChangeArrowheads="1"/>
          </p:cNvSpPr>
          <p:nvPr/>
        </p:nvSpPr>
        <p:spPr bwMode="auto">
          <a:xfrm>
            <a:off x="3524791" y="5194944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latin typeface="Arial" charset="0"/>
              </a:rPr>
              <a:t>4</a:t>
            </a:r>
          </a:p>
        </p:txBody>
      </p:sp>
      <p:sp>
        <p:nvSpPr>
          <p:cNvPr id="35861" name="AutoShape 21"/>
          <p:cNvSpPr>
            <a:spLocks noChangeArrowheads="1"/>
          </p:cNvSpPr>
          <p:nvPr/>
        </p:nvSpPr>
        <p:spPr bwMode="auto">
          <a:xfrm>
            <a:off x="4845591" y="5194944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latin typeface="Arial" charset="0"/>
              </a:rPr>
              <a:t>6</a:t>
            </a:r>
          </a:p>
        </p:txBody>
      </p:sp>
      <p:sp>
        <p:nvSpPr>
          <p:cNvPr id="35862" name="AutoShape 22"/>
          <p:cNvSpPr>
            <a:spLocks noChangeArrowheads="1"/>
          </p:cNvSpPr>
          <p:nvPr/>
        </p:nvSpPr>
        <p:spPr bwMode="auto">
          <a:xfrm>
            <a:off x="6166391" y="5194944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latin typeface="Arial" charset="0"/>
              </a:rPr>
              <a:t>8</a:t>
            </a:r>
          </a:p>
        </p:txBody>
      </p:sp>
      <p:sp>
        <p:nvSpPr>
          <p:cNvPr id="35863" name="AutoShape 23"/>
          <p:cNvSpPr>
            <a:spLocks noChangeArrowheads="1"/>
          </p:cNvSpPr>
          <p:nvPr/>
        </p:nvSpPr>
        <p:spPr bwMode="auto">
          <a:xfrm>
            <a:off x="7487191" y="5194944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latin typeface="Arial" charset="0"/>
              </a:rPr>
              <a:t>10</a:t>
            </a:r>
          </a:p>
        </p:txBody>
      </p:sp>
      <p:sp>
        <p:nvSpPr>
          <p:cNvPr id="35864" name="AutoShape 24"/>
          <p:cNvSpPr>
            <a:spLocks noChangeArrowheads="1"/>
          </p:cNvSpPr>
          <p:nvPr/>
        </p:nvSpPr>
        <p:spPr bwMode="auto">
          <a:xfrm>
            <a:off x="8807991" y="5194944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latin typeface="Arial" charset="0"/>
              </a:rPr>
              <a:t>12</a:t>
            </a:r>
          </a:p>
        </p:txBody>
      </p:sp>
      <p:sp>
        <p:nvSpPr>
          <p:cNvPr id="35865" name="AutoShape 25"/>
          <p:cNvSpPr>
            <a:spLocks noChangeArrowheads="1"/>
          </p:cNvSpPr>
          <p:nvPr/>
        </p:nvSpPr>
        <p:spPr bwMode="auto">
          <a:xfrm>
            <a:off x="10128791" y="5194944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latin typeface="Arial" charset="0"/>
              </a:rPr>
              <a:t>14</a:t>
            </a:r>
          </a:p>
        </p:txBody>
      </p:sp>
      <p:sp>
        <p:nvSpPr>
          <p:cNvPr id="35866" name="AutoShape 26"/>
          <p:cNvSpPr>
            <a:spLocks noChangeArrowheads="1"/>
          </p:cNvSpPr>
          <p:nvPr/>
        </p:nvSpPr>
        <p:spPr bwMode="auto">
          <a:xfrm>
            <a:off x="10128791" y="5728344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solidFill>
                  <a:srgbClr val="FF0000"/>
                </a:solidFill>
                <a:latin typeface="Arial" charset="0"/>
              </a:rPr>
              <a:t>14</a:t>
            </a:r>
          </a:p>
        </p:txBody>
      </p:sp>
      <p:sp>
        <p:nvSpPr>
          <p:cNvPr id="35867" name="AutoShape 27"/>
          <p:cNvSpPr>
            <a:spLocks noChangeArrowheads="1"/>
          </p:cNvSpPr>
          <p:nvPr/>
        </p:nvSpPr>
        <p:spPr bwMode="auto">
          <a:xfrm>
            <a:off x="8807991" y="5728344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solidFill>
                  <a:srgbClr val="FF0000"/>
                </a:solidFill>
                <a:latin typeface="Arial" charset="0"/>
              </a:rPr>
              <a:t>12</a:t>
            </a:r>
          </a:p>
        </p:txBody>
      </p:sp>
      <p:sp>
        <p:nvSpPr>
          <p:cNvPr id="35868" name="AutoShape 28"/>
          <p:cNvSpPr>
            <a:spLocks noChangeArrowheads="1"/>
          </p:cNvSpPr>
          <p:nvPr/>
        </p:nvSpPr>
        <p:spPr bwMode="auto">
          <a:xfrm>
            <a:off x="7487191" y="5728344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solidFill>
                  <a:srgbClr val="FF0000"/>
                </a:solidFill>
                <a:latin typeface="Arial" charset="0"/>
              </a:rPr>
              <a:t>10</a:t>
            </a:r>
          </a:p>
        </p:txBody>
      </p:sp>
      <p:sp>
        <p:nvSpPr>
          <p:cNvPr id="35869" name="AutoShape 29"/>
          <p:cNvSpPr>
            <a:spLocks noChangeArrowheads="1"/>
          </p:cNvSpPr>
          <p:nvPr/>
        </p:nvSpPr>
        <p:spPr bwMode="auto">
          <a:xfrm>
            <a:off x="6166391" y="5728344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solidFill>
                  <a:srgbClr val="FF0000"/>
                </a:solidFill>
                <a:latin typeface="Arial" charset="0"/>
              </a:rPr>
              <a:t>8</a:t>
            </a:r>
          </a:p>
        </p:txBody>
      </p:sp>
      <p:sp>
        <p:nvSpPr>
          <p:cNvPr id="35870" name="AutoShape 30"/>
          <p:cNvSpPr>
            <a:spLocks noChangeArrowheads="1"/>
          </p:cNvSpPr>
          <p:nvPr/>
        </p:nvSpPr>
        <p:spPr bwMode="auto">
          <a:xfrm>
            <a:off x="4845591" y="5728344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solidFill>
                  <a:srgbClr val="FF0000"/>
                </a:solidFill>
                <a:latin typeface="Arial" charset="0"/>
              </a:rPr>
              <a:t>6</a:t>
            </a:r>
          </a:p>
        </p:txBody>
      </p:sp>
      <p:sp>
        <p:nvSpPr>
          <p:cNvPr id="35871" name="AutoShape 31"/>
          <p:cNvSpPr>
            <a:spLocks noChangeArrowheads="1"/>
          </p:cNvSpPr>
          <p:nvPr/>
        </p:nvSpPr>
        <p:spPr bwMode="auto">
          <a:xfrm>
            <a:off x="3524791" y="5728344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solidFill>
                  <a:srgbClr val="FF0000"/>
                </a:solidFill>
                <a:latin typeface="Arial" charset="0"/>
              </a:rPr>
              <a:t>4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5602" y="0"/>
            <a:ext cx="2402958" cy="1849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526" y="28678"/>
            <a:ext cx="2689403" cy="1937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88316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 nodeType="clickPar">
                      <p:stCondLst>
                        <p:cond delay="0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3" dur="1"/>
                                        <p:tgtEl>
                                          <p:spTgt spid="5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9" dur="1"/>
                                        <p:tgtEl>
                                          <p:spTgt spid="5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 nodeType="clickPar">
                      <p:stCondLst>
                        <p:cond delay="0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75" dur="1"/>
                                        <p:tgtEl>
                                          <p:spTgt spid="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 nodeType="clickPar">
                      <p:stCondLst>
                        <p:cond delay="0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81" dur="1"/>
                                        <p:tgtEl>
                                          <p:spTgt spid="5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 nodeType="clickPar">
                      <p:stCondLst>
                        <p:cond delay="0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87" dur="1"/>
                                        <p:tgtEl>
                                          <p:spTgt spid="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 nodeType="clickPar">
                      <p:stCondLst>
                        <p:cond delay="0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93" dur="1"/>
                                        <p:tgtEl>
                                          <p:spTgt spid="5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 nodeType="clickPar">
                      <p:stCondLst>
                        <p:cond delay="0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9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 nodeType="clickPar">
                      <p:stCondLst>
                        <p:cond delay="0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05" dur="1"/>
                                        <p:tgtEl>
                                          <p:spTgt spid="6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358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 nodeType="clickPar">
                      <p:stCondLst>
                        <p:cond delay="0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1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118" dur="1000"/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58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358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 nodeType="clickPar">
                      <p:stCondLst>
                        <p:cond delay="0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131" dur="1000"/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5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358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 nodeType="clickPar">
                      <p:stCondLst>
                        <p:cond delay="0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144" dur="1000"/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0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58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 nodeType="clickPar">
                      <p:stCondLst>
                        <p:cond delay="0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1" dur="1000"/>
                                        <p:tgtEl>
                                          <p:spTgt spid="35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5" dur="1000"/>
                                        <p:tgtEl>
                                          <p:spTgt spid="35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1000"/>
                                        <p:tgtEl>
                                          <p:spTgt spid="35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1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358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 nodeType="clickPar">
                      <p:stCondLst>
                        <p:cond delay="0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21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170" dur="1000"/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2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358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 nodeType="clickPar">
                      <p:stCondLst>
                        <p:cond delay="0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1000" fill="hold"/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1000" fill="hold"/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 nodeType="clickPar">
                      <p:stCondLst>
                        <p:cond delay="indefinite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2" dur="1000"/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1000"/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3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358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 nodeType="clickPar">
                      <p:stCondLst>
                        <p:cond delay="0"/>
                      </p:stCondLst>
                      <p:childTnLst>
                        <p:par>
                          <p:cTn id="1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 nodeType="clickPar">
                      <p:stCondLst>
                        <p:cond delay="indefinite"/>
                      </p:stCondLst>
                      <p:childTnLst>
                        <p:par>
                          <p:cTn id="1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2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93" dur="1"/>
                                        <p:tgtEl>
                                          <p:spTgt spid="358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4"/>
                  </p:tgtEl>
                </p:cond>
              </p:nextCondLst>
            </p:seq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358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 nodeType="clickPar">
                      <p:stCondLst>
                        <p:cond delay="0"/>
                      </p:stCondLst>
                      <p:childTnLst>
                        <p:par>
                          <p:cTn id="1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0" dur="1000"/>
                                        <p:tgtEl>
                                          <p:spTgt spid="35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 nodeType="clickPar">
                      <p:stCondLst>
                        <p:cond delay="indefinite"/>
                      </p:stCondLst>
                      <p:childTnLst>
                        <p:par>
                          <p:cTn id="2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3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04" dur="1000"/>
                                        <p:tgtEl>
                                          <p:spTgt spid="35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59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358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 nodeType="clickPar">
                      <p:stCondLst>
                        <p:cond delay="0"/>
                      </p:stCondLst>
                      <p:childTnLst>
                        <p:par>
                          <p:cTn id="2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 nodeType="clickPar">
                      <p:stCondLst>
                        <p:cond delay="indefinite"/>
                      </p:stCondLst>
                      <p:childTnLst>
                        <p:par>
                          <p:cTn id="2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18" dur="1000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1000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71"/>
                  </p:tgtEl>
                </p:cond>
              </p:nextCondLst>
            </p:seq>
            <p:seq concurrent="1" nextAc="seek">
              <p:cTn id="221" restart="whenNotActive" fill="hold" evtFilter="cancelBubble" nodeType="interactiveSeq">
                <p:stCondLst>
                  <p:cond evt="onClick" delay="0">
                    <p:tgtEl>
                      <p:spTgt spid="358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2" fill="hold" nodeType="clickPar">
                      <p:stCondLst>
                        <p:cond delay="0"/>
                      </p:stCondLst>
                      <p:childTnLst>
                        <p:par>
                          <p:cTn id="2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6" dur="1000" fill="hold"/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7" dur="1000" fill="hold"/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 nodeType="clickPar">
                      <p:stCondLst>
                        <p:cond delay="indefinite"/>
                      </p:stCondLst>
                      <p:childTnLst>
                        <p:par>
                          <p:cTn id="2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1" dur="1000"/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1000"/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70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58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 nodeType="clickPar">
                      <p:stCondLst>
                        <p:cond delay="0"/>
                      </p:stCondLst>
                      <p:childTnLst>
                        <p:par>
                          <p:cTn id="2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 nodeType="clickPar">
                      <p:stCondLst>
                        <p:cond delay="indefinite"/>
                      </p:stCondLst>
                      <p:childTnLst>
                        <p:par>
                          <p:cTn id="2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4" dur="1000"/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5" dur="1000"/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9"/>
                  </p:tgtEl>
                </p:cond>
              </p:nextCondLst>
            </p:seq>
            <p:seq concurrent="1" nextAc="seek">
              <p:cTn id="247" restart="whenNotActive" fill="hold" evtFilter="cancelBubble" nodeType="interactiveSeq">
                <p:stCondLst>
                  <p:cond evt="onClick" delay="0">
                    <p:tgtEl>
                      <p:spTgt spid="358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8" fill="hold" nodeType="clickPar">
                      <p:stCondLst>
                        <p:cond delay="0"/>
                      </p:stCondLst>
                      <p:childTnLst>
                        <p:par>
                          <p:cTn id="2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 nodeType="clickPar">
                      <p:stCondLst>
                        <p:cond delay="indefinite"/>
                      </p:stCondLst>
                      <p:childTnLst>
                        <p:par>
                          <p:cTn id="2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7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58" dur="1000"/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9" dur="1000"/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8"/>
                  </p:tgtEl>
                </p:cond>
              </p:nextCondLst>
            </p:seq>
            <p:seq concurrent="1" nextAc="seek">
              <p:cTn id="261" restart="whenNotActive" fill="hold" evtFilter="cancelBubble" nodeType="interactiveSeq">
                <p:stCondLst>
                  <p:cond evt="onClick" delay="0">
                    <p:tgtEl>
                      <p:spTgt spid="358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2" fill="hold" nodeType="clickPar">
                      <p:stCondLst>
                        <p:cond delay="0"/>
                      </p:stCondLst>
                      <p:childTnLst>
                        <p:par>
                          <p:cTn id="2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9" dur="1000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 nodeType="clickPar">
                      <p:stCondLst>
                        <p:cond delay="indefinite"/>
                      </p:stCondLst>
                      <p:childTnLst>
                        <p:par>
                          <p:cTn id="2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2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73" dur="1000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4" dur="1000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7"/>
                  </p:tgtEl>
                </p:cond>
              </p:nextCondLst>
            </p:seq>
            <p:seq concurrent="1" nextAc="seek">
              <p:cTn id="276" restart="whenNotActive" fill="hold" evtFilter="cancelBubble" nodeType="interactiveSeq">
                <p:stCondLst>
                  <p:cond evt="onClick" delay="0">
                    <p:tgtEl>
                      <p:spTgt spid="358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7" fill="hold" nodeType="clickPar">
                      <p:stCondLst>
                        <p:cond delay="0"/>
                      </p:stCondLst>
                      <p:childTnLst>
                        <p:par>
                          <p:cTn id="2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1" dur="1000" fill="hold"/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2" dur="1000" fill="hold"/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 nodeType="clickPar">
                      <p:stCondLst>
                        <p:cond delay="indefinite"/>
                      </p:stCondLst>
                      <p:childTnLst>
                        <p:par>
                          <p:cTn id="2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6" dur="1000"/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7" dur="1000"/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6"/>
                  </p:tgtEl>
                </p:cond>
              </p:nextCondLst>
            </p:seq>
          </p:childTnLst>
        </p:cTn>
      </p:par>
    </p:tnLst>
    <p:bldLst>
      <p:bldP spid="4" grpId="0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8"/>
          <p:cNvSpPr/>
          <p:nvPr/>
        </p:nvSpPr>
        <p:spPr>
          <a:xfrm>
            <a:off x="334106" y="328260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EF4B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8"/>
          <p:cNvSpPr txBox="1"/>
          <p:nvPr/>
        </p:nvSpPr>
        <p:spPr>
          <a:xfrm>
            <a:off x="386891" y="225620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6" name="Google Shape;226;p8"/>
          <p:cNvSpPr txBox="1"/>
          <p:nvPr/>
        </p:nvSpPr>
        <p:spPr>
          <a:xfrm>
            <a:off x="836711" y="353940"/>
            <a:ext cx="977764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Give the correct tense of the verbs in brackets, using the first conditional.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7" name="Google Shape;227;p8"/>
          <p:cNvSpPr txBox="1"/>
          <p:nvPr/>
        </p:nvSpPr>
        <p:spPr>
          <a:xfrm>
            <a:off x="585408" y="1998772"/>
            <a:ext cx="11806593" cy="815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﻿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1.</a:t>
            </a:r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If you (eat) ______ an apple every day, you will stay healthy.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8" name="Google Shape;228;p8"/>
          <p:cNvSpPr txBox="1"/>
          <p:nvPr/>
        </p:nvSpPr>
        <p:spPr>
          <a:xfrm>
            <a:off x="3121805" y="1938822"/>
            <a:ext cx="96396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eat</a:t>
            </a:r>
            <a:endParaRPr sz="18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Action Button: Home 3">
            <a:hlinkClick r:id="rId3" action="ppaction://hlinksldjump" highlightClick="1"/>
          </p:cNvPr>
          <p:cNvSpPr/>
          <p:nvPr/>
        </p:nvSpPr>
        <p:spPr>
          <a:xfrm>
            <a:off x="5167423" y="6368902"/>
            <a:ext cx="558112" cy="414670"/>
          </a:xfrm>
          <a:prstGeom prst="actionButtonHome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604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8"/>
          <p:cNvSpPr/>
          <p:nvPr/>
        </p:nvSpPr>
        <p:spPr>
          <a:xfrm>
            <a:off x="334106" y="328260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EF4B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8"/>
          <p:cNvSpPr txBox="1"/>
          <p:nvPr/>
        </p:nvSpPr>
        <p:spPr>
          <a:xfrm>
            <a:off x="386891" y="225620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6" name="Google Shape;226;p8"/>
          <p:cNvSpPr txBox="1"/>
          <p:nvPr/>
        </p:nvSpPr>
        <p:spPr>
          <a:xfrm>
            <a:off x="836711" y="353940"/>
            <a:ext cx="977764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Give the correct tense of the verbs in brackets, using the first conditional.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7" name="Google Shape;227;p8"/>
          <p:cNvSpPr txBox="1"/>
          <p:nvPr/>
        </p:nvSpPr>
        <p:spPr>
          <a:xfrm>
            <a:off x="553510" y="1360818"/>
            <a:ext cx="11806593" cy="1154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32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2. 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Will Dan wear a kilt if he (go) ______ to Scotland?</a:t>
            </a:r>
          </a:p>
        </p:txBody>
      </p:sp>
      <p:sp>
        <p:nvSpPr>
          <p:cNvPr id="229" name="Google Shape;229;p8"/>
          <p:cNvSpPr txBox="1"/>
          <p:nvPr/>
        </p:nvSpPr>
        <p:spPr>
          <a:xfrm>
            <a:off x="5921135" y="1930205"/>
            <a:ext cx="1380727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goes</a:t>
            </a:r>
            <a:endParaRPr sz="18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Action Button: Home 12">
            <a:hlinkClick r:id="rId3" action="ppaction://hlinksldjump" highlightClick="1"/>
          </p:cNvPr>
          <p:cNvSpPr/>
          <p:nvPr/>
        </p:nvSpPr>
        <p:spPr>
          <a:xfrm>
            <a:off x="5167423" y="6368902"/>
            <a:ext cx="558112" cy="414670"/>
          </a:xfrm>
          <a:prstGeom prst="actionButtonHome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695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8"/>
          <p:cNvSpPr/>
          <p:nvPr/>
        </p:nvSpPr>
        <p:spPr>
          <a:xfrm>
            <a:off x="334106" y="328260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EF4B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8"/>
          <p:cNvSpPr txBox="1"/>
          <p:nvPr/>
        </p:nvSpPr>
        <p:spPr>
          <a:xfrm>
            <a:off x="386891" y="225620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6" name="Google Shape;226;p8"/>
          <p:cNvSpPr txBox="1"/>
          <p:nvPr/>
        </p:nvSpPr>
        <p:spPr>
          <a:xfrm>
            <a:off x="836711" y="353940"/>
            <a:ext cx="977764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Give the correct tense of the verbs in brackets, using the first conditional.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7" name="Google Shape;227;p8"/>
          <p:cNvSpPr txBox="1"/>
          <p:nvPr/>
        </p:nvSpPr>
        <p:spPr>
          <a:xfrm>
            <a:off x="585408" y="1514822"/>
            <a:ext cx="10748899" cy="1461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3. 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He (have) _________ sore eyes if he spends too much time </a:t>
            </a: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on the computer.</a:t>
            </a:r>
          </a:p>
        </p:txBody>
      </p:sp>
      <p:sp>
        <p:nvSpPr>
          <p:cNvPr id="230" name="Google Shape;230;p8"/>
          <p:cNvSpPr txBox="1"/>
          <p:nvPr/>
        </p:nvSpPr>
        <p:spPr>
          <a:xfrm>
            <a:off x="2830748" y="1791097"/>
            <a:ext cx="171917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will have</a:t>
            </a:r>
            <a:endParaRPr sz="18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Action Button: Home 12">
            <a:hlinkClick r:id="rId3" action="ppaction://hlinksldjump" highlightClick="1"/>
          </p:cNvPr>
          <p:cNvSpPr/>
          <p:nvPr/>
        </p:nvSpPr>
        <p:spPr>
          <a:xfrm>
            <a:off x="5167423" y="6368902"/>
            <a:ext cx="558112" cy="414670"/>
          </a:xfrm>
          <a:prstGeom prst="actionButtonHome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571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8"/>
          <p:cNvSpPr/>
          <p:nvPr/>
        </p:nvSpPr>
        <p:spPr>
          <a:xfrm>
            <a:off x="334106" y="328260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EF4B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8"/>
          <p:cNvSpPr txBox="1"/>
          <p:nvPr/>
        </p:nvSpPr>
        <p:spPr>
          <a:xfrm>
            <a:off x="386891" y="225620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6" name="Google Shape;226;p8"/>
          <p:cNvSpPr txBox="1"/>
          <p:nvPr/>
        </p:nvSpPr>
        <p:spPr>
          <a:xfrm>
            <a:off x="836711" y="353940"/>
            <a:ext cx="977764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Give the correct tense of the verbs in brackets, using the first conditional.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7" name="Google Shape;227;p8"/>
          <p:cNvSpPr txBox="1"/>
          <p:nvPr/>
        </p:nvSpPr>
        <p:spPr>
          <a:xfrm>
            <a:off x="334106" y="1001896"/>
            <a:ext cx="11806593" cy="1461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﻿</a:t>
            </a:r>
            <a:endParaRPr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4.</a:t>
            </a:r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If you (not do) _________ anything bad, you won’t get into trouble.</a:t>
            </a: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1" name="Google Shape;231;p8"/>
          <p:cNvSpPr txBox="1"/>
          <p:nvPr/>
        </p:nvSpPr>
        <p:spPr>
          <a:xfrm>
            <a:off x="3316706" y="1546804"/>
            <a:ext cx="1651357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don’t do</a:t>
            </a:r>
            <a:endParaRPr sz="18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Action Button: Home 12">
            <a:hlinkClick r:id="rId3" action="ppaction://hlinksldjump" highlightClick="1"/>
          </p:cNvPr>
          <p:cNvSpPr/>
          <p:nvPr/>
        </p:nvSpPr>
        <p:spPr>
          <a:xfrm>
            <a:off x="5167423" y="6368902"/>
            <a:ext cx="558112" cy="414670"/>
          </a:xfrm>
          <a:prstGeom prst="actionButtonHome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916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8"/>
          <p:cNvSpPr/>
          <p:nvPr/>
        </p:nvSpPr>
        <p:spPr>
          <a:xfrm>
            <a:off x="334106" y="328260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EF4B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8"/>
          <p:cNvSpPr txBox="1"/>
          <p:nvPr/>
        </p:nvSpPr>
        <p:spPr>
          <a:xfrm>
            <a:off x="386891" y="225620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6" name="Google Shape;226;p8"/>
          <p:cNvSpPr txBox="1"/>
          <p:nvPr/>
        </p:nvSpPr>
        <p:spPr>
          <a:xfrm>
            <a:off x="836711" y="353940"/>
            <a:ext cx="977764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Give the correct tense of the verbs in brackets, using the first conditional.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7" name="Google Shape;227;p8"/>
          <p:cNvSpPr txBox="1"/>
          <p:nvPr/>
        </p:nvSpPr>
        <p:spPr>
          <a:xfrm>
            <a:off x="471073" y="1299757"/>
            <a:ext cx="11806593" cy="1154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﻿</a:t>
            </a:r>
            <a:endParaRPr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5. 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_____she (be) ____ able to eat the soup if I put some </a:t>
            </a:r>
            <a:r>
              <a:rPr lang="en-US" sz="3200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chillies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in it?</a:t>
            </a:r>
            <a:endParaRPr sz="32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32" name="Google Shape;232;p8"/>
          <p:cNvSpPr txBox="1"/>
          <p:nvPr/>
        </p:nvSpPr>
        <p:spPr>
          <a:xfrm>
            <a:off x="944231" y="1876818"/>
            <a:ext cx="1111839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Will</a:t>
            </a:r>
            <a:endParaRPr sz="18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3" name="Google Shape;233;p8"/>
          <p:cNvSpPr txBox="1"/>
          <p:nvPr/>
        </p:nvSpPr>
        <p:spPr>
          <a:xfrm>
            <a:off x="3388733" y="1872981"/>
            <a:ext cx="831575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be</a:t>
            </a:r>
            <a:endParaRPr sz="18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Action Button: Home 12">
            <a:hlinkClick r:id="rId3" action="ppaction://hlinksldjump" highlightClick="1"/>
          </p:cNvPr>
          <p:cNvSpPr/>
          <p:nvPr/>
        </p:nvSpPr>
        <p:spPr>
          <a:xfrm>
            <a:off x="5167423" y="6368902"/>
            <a:ext cx="558112" cy="414670"/>
          </a:xfrm>
          <a:prstGeom prst="actionButtonHome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69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uyển chọn 500+ hình ảnh icon buồn hot nhất hiện nay - Wikiped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3153" y="1542477"/>
            <a:ext cx="4838955" cy="410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64148" y="133817"/>
            <a:ext cx="6379853" cy="830997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i="1" dirty="0">
                <a:solidFill>
                  <a:schemeClr val="tx1"/>
                </a:solidFill>
              </a:rPr>
              <a:t>UNLUCKY NUMBER </a:t>
            </a:r>
          </a:p>
        </p:txBody>
      </p:sp>
      <p:pic>
        <p:nvPicPr>
          <p:cNvPr id="5" name="Tieng-bao-sai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42186" y="4"/>
            <a:ext cx="649817" cy="649817"/>
          </a:xfrm>
          <a:prstGeom prst="rect">
            <a:avLst/>
          </a:prstGeom>
        </p:spPr>
      </p:pic>
      <p:sp>
        <p:nvSpPr>
          <p:cNvPr id="6" name="Action Button: Home 5">
            <a:hlinkClick r:id="rId6" action="ppaction://hlinksldjump" highlightClick="1"/>
          </p:cNvPr>
          <p:cNvSpPr/>
          <p:nvPr/>
        </p:nvSpPr>
        <p:spPr>
          <a:xfrm>
            <a:off x="5167423" y="6368902"/>
            <a:ext cx="558112" cy="414670"/>
          </a:xfrm>
          <a:prstGeom prst="actionButtonHome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105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08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700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842" y="2483894"/>
            <a:ext cx="4949588" cy="3152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12252" y="464024"/>
            <a:ext cx="8997113" cy="1009933"/>
          </a:xfrm>
          <a:prstGeom prst="rect">
            <a:avLst/>
          </a:prstGeom>
          <a:noFill/>
          <a:ln w="34925"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21903" tIns="60952" rIns="121903" bIns="60952" numCol="1" rtlCol="0">
            <a:prstTxWarp prst="textWave1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defTabSz="1219170">
              <a:buClrTx/>
              <a:defRPr/>
            </a:pPr>
            <a:r>
              <a:rPr lang="en-US" sz="8000" b="1" cap="all" dirty="0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.VnBahamasB" pitchFamily="34" charset="0"/>
              </a:rPr>
              <a:t>LUCKY NUMBER!</a:t>
            </a:r>
          </a:p>
        </p:txBody>
      </p:sp>
      <p:sp>
        <p:nvSpPr>
          <p:cNvPr id="7" name="Oval 6"/>
          <p:cNvSpPr/>
          <p:nvPr/>
        </p:nvSpPr>
        <p:spPr>
          <a:xfrm>
            <a:off x="4404054" y="5869089"/>
            <a:ext cx="2947161" cy="681287"/>
          </a:xfrm>
          <a:prstGeom prst="ellipse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867" b="1" dirty="0">
                <a:solidFill>
                  <a:srgbClr val="FF0000"/>
                </a:solidFill>
              </a:rPr>
              <a:t>you get 2 plus points</a:t>
            </a:r>
            <a:endParaRPr lang="en-US" sz="1867" b="1" dirty="0">
              <a:solidFill>
                <a:srgbClr val="FF0000"/>
              </a:solidFill>
            </a:endParaRPr>
          </a:p>
        </p:txBody>
      </p:sp>
      <p:sp>
        <p:nvSpPr>
          <p:cNvPr id="8" name="Action Button: Home 7">
            <a:hlinkClick r:id="rId5" action="ppaction://hlinksldjump" highlightClick="1"/>
          </p:cNvPr>
          <p:cNvSpPr/>
          <p:nvPr/>
        </p:nvSpPr>
        <p:spPr>
          <a:xfrm>
            <a:off x="8208335" y="6078028"/>
            <a:ext cx="558112" cy="414670"/>
          </a:xfrm>
          <a:prstGeom prst="actionButtonHome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90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700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842" y="2483894"/>
            <a:ext cx="4949588" cy="3152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12252" y="464024"/>
            <a:ext cx="8997113" cy="1009933"/>
          </a:xfrm>
          <a:prstGeom prst="rect">
            <a:avLst/>
          </a:prstGeom>
          <a:noFill/>
          <a:ln w="34925"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21903" tIns="60952" rIns="121903" bIns="60952" numCol="1" rtlCol="0">
            <a:prstTxWarp prst="textWave1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defTabSz="1219170">
              <a:buClrTx/>
              <a:defRPr/>
            </a:pPr>
            <a:r>
              <a:rPr lang="en-US" sz="8000" b="1" cap="all" dirty="0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.VnBahamasB" pitchFamily="34" charset="0"/>
              </a:rPr>
              <a:t>LUCKY NUMBER!</a:t>
            </a:r>
          </a:p>
        </p:txBody>
      </p:sp>
      <p:sp>
        <p:nvSpPr>
          <p:cNvPr id="7" name="Oval 6"/>
          <p:cNvSpPr/>
          <p:nvPr/>
        </p:nvSpPr>
        <p:spPr>
          <a:xfrm>
            <a:off x="4404054" y="5869089"/>
            <a:ext cx="2947161" cy="681287"/>
          </a:xfrm>
          <a:prstGeom prst="ellipse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867" b="1" dirty="0">
                <a:solidFill>
                  <a:srgbClr val="FF0000"/>
                </a:solidFill>
              </a:rPr>
              <a:t>you get 2 plus points</a:t>
            </a:r>
            <a:endParaRPr lang="en-US" sz="1867" b="1" dirty="0">
              <a:solidFill>
                <a:srgbClr val="FF0000"/>
              </a:solidFill>
            </a:endParaRPr>
          </a:p>
        </p:txBody>
      </p:sp>
      <p:sp>
        <p:nvSpPr>
          <p:cNvPr id="8" name="Action Button: Home 7">
            <a:hlinkClick r:id="rId5" action="ppaction://hlinksldjump" highlightClick="1"/>
          </p:cNvPr>
          <p:cNvSpPr/>
          <p:nvPr/>
        </p:nvSpPr>
        <p:spPr>
          <a:xfrm>
            <a:off x="8208335" y="6078028"/>
            <a:ext cx="558112" cy="414670"/>
          </a:xfrm>
          <a:prstGeom prst="actionButtonHome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727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oogle Shape;94;p2"/>
          <p:cNvGrpSpPr/>
          <p:nvPr/>
        </p:nvGrpSpPr>
        <p:grpSpPr>
          <a:xfrm>
            <a:off x="7620" y="1103428"/>
            <a:ext cx="12192000" cy="1083309"/>
            <a:chOff x="0" y="-3"/>
            <a:chExt cx="12192000" cy="1083309"/>
          </a:xfrm>
          <a:solidFill>
            <a:schemeClr val="accent4">
              <a:lumMod val="75000"/>
            </a:schemeClr>
          </a:solidFill>
        </p:grpSpPr>
        <p:sp>
          <p:nvSpPr>
            <p:cNvPr id="95" name="Google Shape;95;p2"/>
            <p:cNvSpPr/>
            <p:nvPr/>
          </p:nvSpPr>
          <p:spPr>
            <a:xfrm rot="10800000" flipH="1">
              <a:off x="0" y="1741"/>
              <a:ext cx="12192000" cy="1081565"/>
            </a:xfrm>
            <a:prstGeom prst="round1Rect">
              <a:avLst>
                <a:gd name="adj" fmla="val 16667"/>
              </a:avLst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2"/>
            <p:cNvSpPr/>
            <p:nvPr/>
          </p:nvSpPr>
          <p:spPr>
            <a:xfrm rot="10800000" flipH="1">
              <a:off x="0" y="-3"/>
              <a:ext cx="12109450" cy="996951"/>
            </a:xfrm>
            <a:prstGeom prst="round1Rect">
              <a:avLst>
                <a:gd name="adj" fmla="val 16667"/>
              </a:avLst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2"/>
            <p:cNvSpPr/>
            <p:nvPr/>
          </p:nvSpPr>
          <p:spPr>
            <a:xfrm rot="10800000" flipH="1">
              <a:off x="0" y="-3"/>
              <a:ext cx="12014200" cy="914401"/>
            </a:xfrm>
            <a:prstGeom prst="round1Rect">
              <a:avLst>
                <a:gd name="adj" fmla="val 16667"/>
              </a:avLst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1" name="Google Shape;101;p2"/>
          <p:cNvSpPr/>
          <p:nvPr/>
        </p:nvSpPr>
        <p:spPr>
          <a:xfrm>
            <a:off x="3905880" y="2397080"/>
            <a:ext cx="7401217" cy="625641"/>
          </a:xfrm>
          <a:prstGeom prst="roundRect">
            <a:avLst>
              <a:gd name="adj" fmla="val 42661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" name="Google Shape;10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08786" y="2228684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"/>
          <p:cNvSpPr txBox="1"/>
          <p:nvPr/>
        </p:nvSpPr>
        <p:spPr>
          <a:xfrm>
            <a:off x="4273237" y="2509845"/>
            <a:ext cx="703386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tx2"/>
                </a:solidFill>
                <a:latin typeface="Arial Rounded MT Bold" panose="020F0704030504030204" pitchFamily="34" charset="0"/>
                <a:ea typeface="Calibri"/>
                <a:cs typeface="Calibri"/>
                <a:sym typeface="Calibri"/>
              </a:rPr>
              <a:t>LESSON 3: A CLOSER LOOK 2 (P. 63)</a:t>
            </a:r>
            <a:endParaRPr sz="1800" b="1" dirty="0">
              <a:solidFill>
                <a:schemeClr val="tx2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04" name="Google Shape;104;p2"/>
          <p:cNvSpPr txBox="1"/>
          <p:nvPr/>
        </p:nvSpPr>
        <p:spPr>
          <a:xfrm>
            <a:off x="1646119" y="1237482"/>
            <a:ext cx="4951326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err="1">
                <a:solidFill>
                  <a:srgbClr val="FFFF00"/>
                </a:solidFill>
                <a:latin typeface="Open Sans"/>
                <a:ea typeface="Open Sans"/>
                <a:cs typeface="Open Sans"/>
                <a:sym typeface="Open Sans"/>
              </a:rPr>
              <a:t>Priod</a:t>
            </a:r>
            <a:r>
              <a:rPr lang="en-US" sz="4000" b="1" dirty="0">
                <a:solidFill>
                  <a:srgbClr val="FFFF00"/>
                </a:solidFill>
                <a:latin typeface="Open Sans"/>
                <a:ea typeface="Open Sans"/>
                <a:cs typeface="Open Sans"/>
                <a:sym typeface="Open Sans"/>
              </a:rPr>
              <a:t> 42. Unit 6.</a:t>
            </a:r>
            <a:endParaRPr dirty="0">
              <a:solidFill>
                <a:srgbClr val="FFFF00"/>
              </a:solidFill>
            </a:endParaRPr>
          </a:p>
        </p:txBody>
      </p:sp>
      <p:sp>
        <p:nvSpPr>
          <p:cNvPr id="105" name="Google Shape;105;p2"/>
          <p:cNvSpPr txBox="1"/>
          <p:nvPr/>
        </p:nvSpPr>
        <p:spPr>
          <a:xfrm>
            <a:off x="6229522" y="1217202"/>
            <a:ext cx="3335609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FFFF00"/>
                </a:solidFill>
                <a:latin typeface="Open Sans"/>
                <a:ea typeface="Open Sans"/>
                <a:cs typeface="Open Sans"/>
                <a:sym typeface="Open Sans"/>
              </a:rPr>
              <a:t>LIFESTYLES</a:t>
            </a:r>
            <a:endParaRPr sz="4400" dirty="0">
              <a:solidFill>
                <a:srgbClr val="FFFF00"/>
              </a:solidFill>
            </a:endParaRPr>
          </a:p>
        </p:txBody>
      </p:sp>
      <p:pic>
        <p:nvPicPr>
          <p:cNvPr id="107" name="Google Shape;107;p2" descr="A picture containing text, vector graphic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t="17819"/>
          <a:stretch/>
        </p:blipFill>
        <p:spPr>
          <a:xfrm>
            <a:off x="3157870" y="3429000"/>
            <a:ext cx="5117607" cy="311002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8">
            <a:extLst>
              <a:ext uri="{FF2B5EF4-FFF2-40B4-BE49-F238E27FC236}">
                <a16:creationId xmlns:a16="http://schemas.microsoft.com/office/drawing/2014/main" id="{0BF9C214-8C6B-446E-8545-F621FA24BA5C}"/>
              </a:ext>
            </a:extLst>
          </p:cNvPr>
          <p:cNvSpPr txBox="1"/>
          <p:nvPr/>
        </p:nvSpPr>
        <p:spPr>
          <a:xfrm>
            <a:off x="3050446" y="203693"/>
            <a:ext cx="85491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3D1DD74-912C-4BD9-BFB2-9144CFB73BD9}" type="datetime2">
              <a:rPr lang="en-US" altLang="vi-VN" sz="4000" b="1" smtClean="0">
                <a:solidFill>
                  <a:srgbClr val="FF0000"/>
                </a:solidFill>
                <a:latin typeface="Arial" panose="020B0604020202020204" pitchFamily="34" charset="0"/>
              </a:rPr>
              <a:pPr/>
              <a:t>Monday, July 22, 2024</a:t>
            </a:fld>
            <a:endParaRPr lang="vi-VN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8"/>
          <p:cNvSpPr/>
          <p:nvPr/>
        </p:nvSpPr>
        <p:spPr>
          <a:xfrm>
            <a:off x="334106" y="328260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EF4B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8"/>
          <p:cNvSpPr txBox="1"/>
          <p:nvPr/>
        </p:nvSpPr>
        <p:spPr>
          <a:xfrm>
            <a:off x="386891" y="225620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6" name="Google Shape;226;p8"/>
          <p:cNvSpPr txBox="1"/>
          <p:nvPr/>
        </p:nvSpPr>
        <p:spPr>
          <a:xfrm>
            <a:off x="836711" y="353940"/>
            <a:ext cx="977764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Give the correct tense of the verbs in brackets, using the first conditional.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7" name="Google Shape;227;p8"/>
          <p:cNvSpPr txBox="1"/>
          <p:nvPr/>
        </p:nvSpPr>
        <p:spPr>
          <a:xfrm>
            <a:off x="404533" y="967414"/>
            <a:ext cx="11806593" cy="5001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﻿</a:t>
            </a:r>
            <a:r>
              <a:rPr lang="en-US" sz="32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1.</a:t>
            </a:r>
            <a:r>
              <a:rPr lang="en-US" sz="32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If you (eat) ______ an apple every day, you will stay healthy.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2. </a:t>
            </a:r>
            <a:r>
              <a:rPr lang="en-US" sz="32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Will Dan wear a kilt if he (go) ______ to Scotland?</a:t>
            </a: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5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3. </a:t>
            </a:r>
            <a:r>
              <a:rPr lang="en-US" sz="32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He (have) _________ sore eyes if he spends too much time on the computer.</a:t>
            </a: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5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4.</a:t>
            </a:r>
            <a:r>
              <a:rPr lang="en-US" sz="32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If you (not do) _________ anything bad, you won’t get into trouble.</a:t>
            </a: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5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5. </a:t>
            </a:r>
            <a:r>
              <a:rPr lang="en-US" sz="32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_____she (be) ____ able to eat the soup if I put some </a:t>
            </a:r>
            <a:r>
              <a:rPr lang="en-US" sz="3200" b="1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chillies</a:t>
            </a:r>
            <a:r>
              <a:rPr lang="en-US" sz="32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in it?</a:t>
            </a:r>
            <a:endParaRPr sz="32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28" name="Google Shape;228;p8"/>
          <p:cNvSpPr txBox="1"/>
          <p:nvPr/>
        </p:nvSpPr>
        <p:spPr>
          <a:xfrm>
            <a:off x="2885144" y="985240"/>
            <a:ext cx="96396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eat</a:t>
            </a:r>
            <a:endParaRPr sz="18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9" name="Google Shape;229;p8"/>
          <p:cNvSpPr txBox="1"/>
          <p:nvPr/>
        </p:nvSpPr>
        <p:spPr>
          <a:xfrm>
            <a:off x="5833330" y="1771943"/>
            <a:ext cx="1380727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goes</a:t>
            </a:r>
            <a:endParaRPr sz="18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0" name="Google Shape;230;p8"/>
          <p:cNvSpPr txBox="1"/>
          <p:nvPr/>
        </p:nvSpPr>
        <p:spPr>
          <a:xfrm>
            <a:off x="2604719" y="2641702"/>
            <a:ext cx="171917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will have</a:t>
            </a:r>
            <a:endParaRPr sz="1800" b="1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1" name="Google Shape;231;p8"/>
          <p:cNvSpPr txBox="1"/>
          <p:nvPr/>
        </p:nvSpPr>
        <p:spPr>
          <a:xfrm>
            <a:off x="3367124" y="4012854"/>
            <a:ext cx="1651357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don’t do</a:t>
            </a:r>
            <a:endParaRPr sz="1800" b="1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2" name="Google Shape;232;p8"/>
          <p:cNvSpPr txBox="1"/>
          <p:nvPr/>
        </p:nvSpPr>
        <p:spPr>
          <a:xfrm>
            <a:off x="934055" y="5305851"/>
            <a:ext cx="1111839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Will</a:t>
            </a:r>
            <a:endParaRPr sz="1800" b="1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3" name="Google Shape;233;p8"/>
          <p:cNvSpPr txBox="1"/>
          <p:nvPr/>
        </p:nvSpPr>
        <p:spPr>
          <a:xfrm>
            <a:off x="3492314" y="5288025"/>
            <a:ext cx="831575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be</a:t>
            </a:r>
            <a:endParaRPr sz="18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548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9"/>
          <p:cNvSpPr/>
          <p:nvPr/>
        </p:nvSpPr>
        <p:spPr>
          <a:xfrm>
            <a:off x="444536" y="258722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EF4B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9"/>
          <p:cNvSpPr txBox="1"/>
          <p:nvPr/>
        </p:nvSpPr>
        <p:spPr>
          <a:xfrm>
            <a:off x="497321" y="156082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6" name="Google Shape;246;p9"/>
          <p:cNvSpPr txBox="1"/>
          <p:nvPr/>
        </p:nvSpPr>
        <p:spPr>
          <a:xfrm>
            <a:off x="1023928" y="307240"/>
            <a:ext cx="1052903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Fill in each blank with IF or UNLESS.</a:t>
            </a:r>
            <a:endParaRPr sz="2400" b="1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47" name="Google Shape;247;p9"/>
          <p:cNvSpPr txBox="1"/>
          <p:nvPr/>
        </p:nvSpPr>
        <p:spPr>
          <a:xfrm>
            <a:off x="486545" y="1735838"/>
            <a:ext cx="11764925" cy="4154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﻿</a:t>
            </a:r>
            <a:r>
              <a:rPr lang="en-US" sz="32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1.</a:t>
            </a:r>
            <a:r>
              <a:rPr lang="en-US" sz="32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_______ we eat lunch now, we won’t arrive at the cinema on time.</a:t>
            </a:r>
            <a:endParaRPr sz="15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2.</a:t>
            </a:r>
            <a:r>
              <a:rPr lang="en-US" sz="32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The teacher will be furious _____ you don’t do the homework.</a:t>
            </a:r>
            <a:endParaRPr sz="15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3.</a:t>
            </a:r>
            <a:r>
              <a:rPr lang="en-US" sz="32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I won’t eat kimchi when I go to Korea ________ I have to.</a:t>
            </a:r>
            <a:endParaRPr sz="15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4.</a:t>
            </a:r>
            <a:r>
              <a:rPr lang="en-US" sz="32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_____ you turn on the light, you will be able to see better.</a:t>
            </a: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5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5.</a:t>
            </a:r>
            <a:r>
              <a:rPr lang="en-US" sz="32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You won’t be able to find the house ________ you use your GPS. There’s no one around.</a:t>
            </a:r>
            <a:endParaRPr sz="32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48" name="Google Shape;248;p9"/>
          <p:cNvSpPr txBox="1"/>
          <p:nvPr/>
        </p:nvSpPr>
        <p:spPr>
          <a:xfrm>
            <a:off x="977544" y="1744185"/>
            <a:ext cx="1421938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Unless</a:t>
            </a:r>
            <a:endParaRPr lang="en-US" sz="16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9" name="Google Shape;249;p9"/>
          <p:cNvSpPr txBox="1"/>
          <p:nvPr/>
        </p:nvSpPr>
        <p:spPr>
          <a:xfrm>
            <a:off x="5784780" y="2689945"/>
            <a:ext cx="503664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if</a:t>
            </a:r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0" name="Google Shape;250;p9"/>
          <p:cNvSpPr txBox="1"/>
          <p:nvPr/>
        </p:nvSpPr>
        <p:spPr>
          <a:xfrm>
            <a:off x="7347785" y="3333677"/>
            <a:ext cx="1640193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unless</a:t>
            </a:r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1" name="Google Shape;251;p9"/>
          <p:cNvSpPr txBox="1"/>
          <p:nvPr/>
        </p:nvSpPr>
        <p:spPr>
          <a:xfrm>
            <a:off x="1184849" y="3813309"/>
            <a:ext cx="503664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</a:t>
            </a:r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2" name="Google Shape;252;p9"/>
          <p:cNvSpPr txBox="1"/>
          <p:nvPr/>
        </p:nvSpPr>
        <p:spPr>
          <a:xfrm>
            <a:off x="7347785" y="4698034"/>
            <a:ext cx="1340758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unless</a:t>
            </a:r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81539" y="761328"/>
            <a:ext cx="861535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70C0"/>
                </a:solidFill>
                <a:latin typeface="OpenSans"/>
              </a:rPr>
              <a:t>If + S + V: </a:t>
            </a:r>
            <a:r>
              <a:rPr lang="en-US" sz="2800" b="1" i="1" dirty="0" err="1">
                <a:solidFill>
                  <a:srgbClr val="0070C0"/>
                </a:solidFill>
                <a:latin typeface="OpenSans"/>
              </a:rPr>
              <a:t>nếu</a:t>
            </a:r>
            <a:endParaRPr lang="en-US" sz="2800" b="1" dirty="0">
              <a:solidFill>
                <a:srgbClr val="0070C0"/>
              </a:solidFill>
              <a:latin typeface="OpenSan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70C0"/>
                </a:solidFill>
                <a:latin typeface="OpenSans"/>
              </a:rPr>
              <a:t>Unless + S + V:</a:t>
            </a:r>
            <a:r>
              <a:rPr lang="en-US" sz="2800" b="1" i="1" dirty="0">
                <a:solidFill>
                  <a:srgbClr val="0070C0"/>
                </a:solidFill>
                <a:latin typeface="OpenSans"/>
              </a:rPr>
              <a:t> </a:t>
            </a:r>
            <a:r>
              <a:rPr lang="en-US" sz="2800" b="1" i="1" dirty="0" err="1">
                <a:solidFill>
                  <a:srgbClr val="0070C0"/>
                </a:solidFill>
                <a:latin typeface="OpenSans"/>
              </a:rPr>
              <a:t>nếu</a:t>
            </a:r>
            <a:r>
              <a:rPr lang="en-US" sz="2800" b="1" i="1" dirty="0">
                <a:solidFill>
                  <a:srgbClr val="0070C0"/>
                </a:solidFill>
                <a:latin typeface="OpenSans"/>
              </a:rPr>
              <a:t> ...... </a:t>
            </a:r>
            <a:r>
              <a:rPr lang="en-US" sz="2800" b="1" i="1" dirty="0" err="1">
                <a:solidFill>
                  <a:srgbClr val="0070C0"/>
                </a:solidFill>
                <a:latin typeface="OpenSans"/>
              </a:rPr>
              <a:t>Không</a:t>
            </a:r>
            <a:r>
              <a:rPr lang="en-US" sz="2800" b="1" i="1" dirty="0">
                <a:solidFill>
                  <a:srgbClr val="0070C0"/>
                </a:solidFill>
                <a:latin typeface="OpenSans"/>
              </a:rPr>
              <a:t>, </a:t>
            </a:r>
            <a:r>
              <a:rPr lang="en-US" sz="2800" b="1" i="1" dirty="0" err="1">
                <a:solidFill>
                  <a:srgbClr val="0070C0"/>
                </a:solidFill>
                <a:latin typeface="OpenSans"/>
              </a:rPr>
              <a:t>trừ</a:t>
            </a:r>
            <a:r>
              <a:rPr lang="en-US" sz="2800" b="1" i="1" dirty="0">
                <a:solidFill>
                  <a:srgbClr val="0070C0"/>
                </a:solidFill>
                <a:latin typeface="OpenSans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OpenSans"/>
              </a:rPr>
              <a:t>khi</a:t>
            </a:r>
            <a:endParaRPr lang="en-US" sz="2800" b="1" dirty="0">
              <a:solidFill>
                <a:srgbClr val="0070C0"/>
              </a:solidFill>
              <a:latin typeface="Open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Google Shape;267;p10" descr="What is a Group Discussion (GD) - Authentic Journey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50181" y="3505066"/>
            <a:ext cx="5541819" cy="3117273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10"/>
          <p:cNvSpPr/>
          <p:nvPr/>
        </p:nvSpPr>
        <p:spPr>
          <a:xfrm>
            <a:off x="487066" y="948286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EF4B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10"/>
          <p:cNvSpPr txBox="1"/>
          <p:nvPr/>
        </p:nvSpPr>
        <p:spPr>
          <a:xfrm>
            <a:off x="539851" y="845646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5" name="Google Shape;265;p10"/>
          <p:cNvSpPr txBox="1"/>
          <p:nvPr/>
        </p:nvSpPr>
        <p:spPr>
          <a:xfrm>
            <a:off x="1042458" y="890871"/>
            <a:ext cx="1054290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﻿Complete the following sentences to make them true for you. Then share your answers with a partner.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6" name="Google Shape;266;p10"/>
          <p:cNvSpPr txBox="1"/>
          <p:nvPr/>
        </p:nvSpPr>
        <p:spPr>
          <a:xfrm>
            <a:off x="280923" y="1593105"/>
            <a:ext cx="8758048" cy="5016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﻿</a:t>
            </a:r>
            <a:r>
              <a:rPr lang="en-US" sz="32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1.</a:t>
            </a:r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If it rains tomorrow, ______.</a:t>
            </a:r>
            <a:endParaRPr sz="32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2.</a:t>
            </a:r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Unless I get good marks, ______.</a:t>
            </a:r>
            <a:endParaRPr sz="32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3.</a:t>
            </a:r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If I have free time this weekend, ______.</a:t>
            </a:r>
            <a:endParaRPr sz="32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4.</a:t>
            </a:r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If I study harder, ______.</a:t>
            </a:r>
            <a:endParaRPr sz="32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5.</a:t>
            </a:r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Unless I go to bed early, ______.</a:t>
            </a:r>
            <a:endParaRPr sz="320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02079" y="84185"/>
            <a:ext cx="3353633" cy="646331"/>
          </a:xfrm>
          <a:prstGeom prst="rect">
            <a:avLst/>
          </a:prstGeom>
          <a:solidFill>
            <a:schemeClr val="accent4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4550" y="804947"/>
            <a:ext cx="11844670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vi-VN" sz="3000" dirty="0">
                <a:latin typeface="+mj-lt"/>
              </a:rPr>
              <a:t>If it rains tomorrow, </a:t>
            </a:r>
            <a:r>
              <a:rPr lang="en-US" sz="3000" dirty="0">
                <a:latin typeface="+mj-lt"/>
              </a:rPr>
              <a:t>…………………………….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latin typeface="+mj-lt"/>
              </a:rPr>
              <a:t>2. </a:t>
            </a:r>
            <a:r>
              <a:rPr lang="vi-VN" sz="3000" dirty="0">
                <a:latin typeface="+mj-lt"/>
              </a:rPr>
              <a:t>Unless I get good marks,</a:t>
            </a:r>
            <a:r>
              <a:rPr lang="en-US" sz="3000" dirty="0">
                <a:latin typeface="+mj-lt"/>
              </a:rPr>
              <a:t>……………………………..</a:t>
            </a:r>
            <a:r>
              <a:rPr lang="vi-VN" sz="3000" b="1" dirty="0">
                <a:latin typeface="+mj-lt"/>
              </a:rPr>
              <a:t> </a:t>
            </a:r>
            <a:endParaRPr lang="en-US" sz="3000" b="1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vi-VN" sz="3000" dirty="0">
                <a:latin typeface="+mj-lt"/>
              </a:rPr>
              <a:t>3.</a:t>
            </a:r>
            <a:r>
              <a:rPr lang="en-US" sz="3000" dirty="0">
                <a:latin typeface="+mj-lt"/>
              </a:rPr>
              <a:t> </a:t>
            </a:r>
            <a:r>
              <a:rPr lang="vi-VN" sz="3000" dirty="0">
                <a:latin typeface="+mj-lt"/>
              </a:rPr>
              <a:t>If I have free time this weekend, </a:t>
            </a:r>
            <a:r>
              <a:rPr lang="en-US" sz="3000" dirty="0">
                <a:latin typeface="+mj-lt"/>
              </a:rPr>
              <a:t>………………………………………..</a:t>
            </a:r>
            <a:endParaRPr lang="vi-VN" sz="3000" dirty="0">
              <a:solidFill>
                <a:srgbClr val="FF0000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vi-VN" sz="3000" dirty="0">
                <a:latin typeface="+mj-lt"/>
              </a:rPr>
              <a:t>4. If I study harder, </a:t>
            </a:r>
            <a:r>
              <a:rPr lang="en-US" sz="3000" dirty="0">
                <a:latin typeface="+mj-lt"/>
              </a:rPr>
              <a:t>……………………………….</a:t>
            </a:r>
          </a:p>
          <a:p>
            <a:pPr>
              <a:lnSpc>
                <a:spcPct val="150000"/>
              </a:lnSpc>
            </a:pPr>
            <a:r>
              <a:rPr lang="vi-VN" sz="3000" dirty="0">
                <a:latin typeface="+mj-lt"/>
              </a:rPr>
              <a:t>5. Unless I go to bed early, </a:t>
            </a:r>
            <a:r>
              <a:rPr lang="en-US" sz="3000" dirty="0">
                <a:latin typeface="+mj-lt"/>
              </a:rPr>
              <a:t>………………………………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02079" y="84185"/>
            <a:ext cx="3683242" cy="646331"/>
          </a:xfrm>
          <a:prstGeom prst="rect">
            <a:avLst/>
          </a:prstGeom>
          <a:solidFill>
            <a:schemeClr val="accent4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4025389" y="730516"/>
            <a:ext cx="4398961" cy="7018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vi-VN" sz="30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we won't go to th</a:t>
            </a:r>
            <a:r>
              <a:rPr lang="en-US" sz="3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cinema</a:t>
            </a:r>
            <a:r>
              <a:rPr lang="vi-VN" sz="30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.</a:t>
            </a:r>
            <a:endParaRPr lang="vi-VN" sz="3000" i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01116" y="1403428"/>
            <a:ext cx="7588103" cy="701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vi-VN" sz="30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my mum won't buy me a new phone</a:t>
            </a:r>
            <a:r>
              <a:rPr lang="vi-VN" sz="3000" i="1" dirty="0">
                <a:solidFill>
                  <a:srgbClr val="C0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5569270" y="2298387"/>
            <a:ext cx="698777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I will play badminton with my best friends</a:t>
            </a:r>
            <a:r>
              <a:rPr lang="vi-VN" sz="3000" dirty="0">
                <a:solidFill>
                  <a:srgbClr val="C00000"/>
                </a:solidFill>
                <a:latin typeface="Times New Roman" panose="02020603050405020304" pitchFamily="18" charset="0"/>
              </a:rPr>
              <a:t>.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50724" y="2756313"/>
            <a:ext cx="4031873" cy="7018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vi-VN" sz="3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I will get a good marks</a:t>
            </a:r>
            <a:r>
              <a:rPr lang="vi-VN" sz="3000" dirty="0">
                <a:solidFill>
                  <a:srgbClr val="C0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4423459" y="3458172"/>
            <a:ext cx="3360215" cy="7018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vi-VN" sz="30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I won't get up early</a:t>
            </a:r>
            <a:r>
              <a:rPr lang="vi-VN" sz="3000" i="1" dirty="0">
                <a:solidFill>
                  <a:srgbClr val="C00000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46600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1"/>
          <p:cNvSpPr txBox="1"/>
          <p:nvPr/>
        </p:nvSpPr>
        <p:spPr>
          <a:xfrm>
            <a:off x="3198369" y="122604"/>
            <a:ext cx="4031771" cy="58473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 CONSOLIDATION</a:t>
            </a:r>
            <a:endParaRPr sz="32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1" name="Google Shape;281;p11" descr="Recruiting Action Plan Wrap-Up – firecracker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70509" y="257935"/>
            <a:ext cx="2756074" cy="1521721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11"/>
          <p:cNvSpPr txBox="1"/>
          <p:nvPr/>
        </p:nvSpPr>
        <p:spPr>
          <a:xfrm>
            <a:off x="866827" y="657658"/>
            <a:ext cx="10345348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What have we learnt in this lesson?</a:t>
            </a:r>
            <a:endParaRPr sz="32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Google Shape;167;p5"/>
          <p:cNvSpPr/>
          <p:nvPr/>
        </p:nvSpPr>
        <p:spPr>
          <a:xfrm>
            <a:off x="1185462" y="2682423"/>
            <a:ext cx="526473" cy="526473"/>
          </a:xfrm>
          <a:prstGeom prst="ellipse">
            <a:avLst/>
          </a:prstGeom>
          <a:solidFill>
            <a:schemeClr val="accent4"/>
          </a:solidFill>
          <a:ln w="12700" cap="flat" cmpd="sng">
            <a:solidFill>
              <a:srgbClr val="7192A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endParaRPr sz="1800" dirty="0"/>
          </a:p>
        </p:txBody>
      </p:sp>
      <p:sp>
        <p:nvSpPr>
          <p:cNvPr id="13" name="Google Shape;168;p5"/>
          <p:cNvSpPr/>
          <p:nvPr/>
        </p:nvSpPr>
        <p:spPr>
          <a:xfrm>
            <a:off x="1185463" y="3574693"/>
            <a:ext cx="526473" cy="526473"/>
          </a:xfrm>
          <a:prstGeom prst="ellipse">
            <a:avLst/>
          </a:prstGeom>
          <a:solidFill>
            <a:schemeClr val="accent4"/>
          </a:solidFill>
          <a:ln w="12700" cap="flat" cmpd="sng">
            <a:solidFill>
              <a:srgbClr val="7192A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⎯</a:t>
            </a:r>
            <a:endParaRPr sz="1800" dirty="0"/>
          </a:p>
        </p:txBody>
      </p:sp>
      <p:sp>
        <p:nvSpPr>
          <p:cNvPr id="14" name="Google Shape;169;p5"/>
          <p:cNvSpPr/>
          <p:nvPr/>
        </p:nvSpPr>
        <p:spPr>
          <a:xfrm>
            <a:off x="1185462" y="4503259"/>
            <a:ext cx="526473" cy="526473"/>
          </a:xfrm>
          <a:prstGeom prst="ellipse">
            <a:avLst/>
          </a:prstGeom>
          <a:solidFill>
            <a:schemeClr val="accent4"/>
          </a:solidFill>
          <a:ln w="12700" cap="flat" cmpd="sng">
            <a:solidFill>
              <a:srgbClr val="7192A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800" dirty="0"/>
          </a:p>
        </p:txBody>
      </p:sp>
      <p:sp>
        <p:nvSpPr>
          <p:cNvPr id="15" name="Google Shape;170;p5"/>
          <p:cNvSpPr/>
          <p:nvPr/>
        </p:nvSpPr>
        <p:spPr>
          <a:xfrm>
            <a:off x="2044445" y="2682422"/>
            <a:ext cx="4017818" cy="526473"/>
          </a:xfrm>
          <a:prstGeom prst="roundRect">
            <a:avLst>
              <a:gd name="adj" fmla="val 16667"/>
            </a:avLst>
          </a:prstGeom>
          <a:solidFill>
            <a:schemeClr val="accent3">
              <a:lumMod val="20000"/>
              <a:lumOff val="80000"/>
            </a:schemeClr>
          </a:solidFill>
          <a:ln w="12700" cap="flat" cmpd="sng">
            <a:solidFill>
              <a:srgbClr val="7192A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 + will + Vo/be+ …</a:t>
            </a:r>
            <a:endParaRPr sz="1800" b="1" dirty="0"/>
          </a:p>
        </p:txBody>
      </p:sp>
      <p:sp>
        <p:nvSpPr>
          <p:cNvPr id="16" name="Google Shape;171;p5"/>
          <p:cNvSpPr/>
          <p:nvPr/>
        </p:nvSpPr>
        <p:spPr>
          <a:xfrm>
            <a:off x="2044446" y="3574693"/>
            <a:ext cx="4017818" cy="526473"/>
          </a:xfrm>
          <a:prstGeom prst="roundRect">
            <a:avLst>
              <a:gd name="adj" fmla="val 16667"/>
            </a:avLst>
          </a:prstGeom>
          <a:solidFill>
            <a:schemeClr val="accent3">
              <a:lumMod val="20000"/>
              <a:lumOff val="80000"/>
            </a:schemeClr>
          </a:solidFill>
          <a:ln w="12700" cap="flat" cmpd="sng">
            <a:solidFill>
              <a:srgbClr val="7192A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 + won’t + Vo/be + …</a:t>
            </a:r>
            <a:endParaRPr sz="1800" b="1" dirty="0"/>
          </a:p>
        </p:txBody>
      </p:sp>
      <p:sp>
        <p:nvSpPr>
          <p:cNvPr id="17" name="Google Shape;172;p5"/>
          <p:cNvSpPr/>
          <p:nvPr/>
        </p:nvSpPr>
        <p:spPr>
          <a:xfrm>
            <a:off x="2021683" y="4503259"/>
            <a:ext cx="4017818" cy="526473"/>
          </a:xfrm>
          <a:prstGeom prst="roundRect">
            <a:avLst>
              <a:gd name="adj" fmla="val 16667"/>
            </a:avLst>
          </a:prstGeom>
          <a:solidFill>
            <a:schemeClr val="accent3">
              <a:lumMod val="20000"/>
              <a:lumOff val="80000"/>
            </a:schemeClr>
          </a:solidFill>
          <a:ln w="12700" cap="flat" cmpd="sng">
            <a:solidFill>
              <a:srgbClr val="7192A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Will + S + Vo/be + …?</a:t>
            </a:r>
            <a:endParaRPr sz="1800" b="1" dirty="0"/>
          </a:p>
        </p:txBody>
      </p:sp>
      <p:sp>
        <p:nvSpPr>
          <p:cNvPr id="2" name="Rectangle 1"/>
          <p:cNvSpPr/>
          <p:nvPr/>
        </p:nvSpPr>
        <p:spPr>
          <a:xfrm>
            <a:off x="1005354" y="1285158"/>
            <a:ext cx="92444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150000"/>
              </a:lnSpc>
              <a:buClr>
                <a:prstClr val="black"/>
              </a:buClr>
              <a:buSzPts val="2800"/>
              <a:buFont typeface="Noto Sans Symbols"/>
              <a:buChar char="✔"/>
            </a:pPr>
            <a:r>
              <a:rPr lang="en-US" sz="3200" b="1" i="1" dirty="0">
                <a:solidFill>
                  <a:srgbClr val="C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How to use future simple and first conditional</a:t>
            </a:r>
            <a:endParaRPr lang="en-US" sz="3200" b="1" i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05354" y="2070179"/>
            <a:ext cx="36327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1. the future simple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90096" y="5020905"/>
            <a:ext cx="34435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2. First conditional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414F89-9F33-4C20-A63B-2586A0CAF621}"/>
              </a:ext>
            </a:extLst>
          </p:cNvPr>
          <p:cNvSpPr/>
          <p:nvPr/>
        </p:nvSpPr>
        <p:spPr>
          <a:xfrm>
            <a:off x="2625211" y="5579789"/>
            <a:ext cx="840733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+  S + </a:t>
            </a:r>
            <a:r>
              <a:rPr lang="en-US" sz="2800" b="1" u="sng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Vs/es 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 O, S </a:t>
            </a:r>
            <a:r>
              <a:rPr lang="en-US" sz="2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+ </a:t>
            </a:r>
            <a:r>
              <a:rPr lang="en-US" sz="2800" b="1" u="sng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will/ can + Vo/ be </a:t>
            </a:r>
          </a:p>
          <a:p>
            <a:pPr lvl="0" algn="ctr"/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Hiện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tại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đ</a:t>
            </a:r>
            <a:r>
              <a:rPr lang="vi-VN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ơ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n,         t</a:t>
            </a:r>
            <a:r>
              <a:rPr lang="vi-VN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ư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ơng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lai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đ</a:t>
            </a:r>
            <a:r>
              <a:rPr lang="vi-VN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ơ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endParaRPr lang="en-US" sz="2800" b="1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B093811-35B6-47AC-A517-6725F7D669D9}"/>
              </a:ext>
            </a:extLst>
          </p:cNvPr>
          <p:cNvSpPr/>
          <p:nvPr/>
        </p:nvSpPr>
        <p:spPr>
          <a:xfrm>
            <a:off x="2595715" y="5559704"/>
            <a:ext cx="8436828" cy="98322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" grpId="0"/>
      <p:bldP spid="3" grpId="0"/>
      <p:bldP spid="4" grpId="0"/>
      <p:bldP spid="18" grpId="0"/>
      <p:bldP spid="1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63" descr="FLOWR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11142663" y="5053013"/>
            <a:ext cx="1016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63" descr="FLOWR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10904539" y="5281613"/>
            <a:ext cx="1016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63" descr="FLOWR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11142663" y="5434013"/>
            <a:ext cx="1016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3" descr="FLOWR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10599739" y="5662613"/>
            <a:ext cx="1016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63" descr="FLOWR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11142663" y="5891213"/>
            <a:ext cx="1016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63" descr="FLOWR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10294939" y="5891213"/>
            <a:ext cx="1016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63" descr="FLOWR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10802939" y="5815013"/>
            <a:ext cx="1016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6" name="TextBox 13"/>
          <p:cNvSpPr txBox="1">
            <a:spLocks noChangeArrowheads="1"/>
          </p:cNvSpPr>
          <p:nvPr/>
        </p:nvSpPr>
        <p:spPr bwMode="auto">
          <a:xfrm>
            <a:off x="1364822" y="1832522"/>
            <a:ext cx="9753600" cy="2154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3" tIns="60952" rIns="121903" bIns="60952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Blip>
                <a:blip r:embed="rId3"/>
              </a:buBlip>
            </a:pPr>
            <a:r>
              <a:rPr lang="en-US" altLang="vi-VN" sz="4400" dirty="0">
                <a:latin typeface="Calibri" pitchFamily="34" charset="0"/>
              </a:rPr>
              <a:t> Revise the grammars .</a:t>
            </a:r>
          </a:p>
          <a:p>
            <a:pPr>
              <a:buBlip>
                <a:blip r:embed="rId3"/>
              </a:buBlip>
            </a:pP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Do ex 3.4.5 (P. </a:t>
            </a:r>
            <a:r>
              <a:rPr lang="en-US" sz="4400">
                <a:latin typeface="Calibri" panose="020F0502020204030204" pitchFamily="34" charset="0"/>
                <a:cs typeface="Calibri" panose="020F0502020204030204" pitchFamily="34" charset="0"/>
              </a:rPr>
              <a:t>45,46) 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in the workbook.</a:t>
            </a:r>
            <a:endParaRPr lang="en-US" altLang="vi-VN" sz="4400" dirty="0">
              <a:latin typeface="Calibri" pitchFamily="34" charset="0"/>
            </a:endParaRPr>
          </a:p>
          <a:p>
            <a:pPr>
              <a:buFontTx/>
              <a:buBlip>
                <a:blip r:embed="rId3"/>
              </a:buBlip>
            </a:pPr>
            <a:r>
              <a:rPr lang="en-US" altLang="vi-VN" sz="4400" dirty="0">
                <a:latin typeface="Calibri" pitchFamily="34" charset="0"/>
              </a:rPr>
              <a:t>Prepare lesson 4 (communication).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117600" y="1600200"/>
            <a:ext cx="9956800" cy="2590800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3" tIns="60952" rIns="121903" bIns="60952" anchor="ctr"/>
          <a:lstStyle/>
          <a:p>
            <a:pPr algn="ctr">
              <a:defRPr/>
            </a:pPr>
            <a:endParaRPr lang="en-US" sz="1867"/>
          </a:p>
        </p:txBody>
      </p:sp>
      <p:sp>
        <p:nvSpPr>
          <p:cNvPr id="15" name="Rectangle 14"/>
          <p:cNvSpPr/>
          <p:nvPr/>
        </p:nvSpPr>
        <p:spPr>
          <a:xfrm>
            <a:off x="2032000" y="429685"/>
            <a:ext cx="7924800" cy="954091"/>
          </a:xfrm>
          <a:prstGeom prst="rect">
            <a:avLst/>
          </a:prstGeom>
          <a:noFill/>
        </p:spPr>
        <p:txBody>
          <a:bodyPr lIns="121903" tIns="60952" rIns="121903" bIns="60952">
            <a:spAutoFit/>
          </a:bodyPr>
          <a:lstStyle/>
          <a:p>
            <a:pPr algn="ctr">
              <a:defRPr/>
            </a:pP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* homework</a:t>
            </a:r>
          </a:p>
        </p:txBody>
      </p:sp>
      <p:pic>
        <p:nvPicPr>
          <p:cNvPr id="14" name="Picture 63" descr="FLOWR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70937">
            <a:off x="609600" y="5157177"/>
            <a:ext cx="1016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3" descr="FLOWR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70937">
            <a:off x="371476" y="5385777"/>
            <a:ext cx="1016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63" descr="FLOWR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70937">
            <a:off x="609600" y="5538177"/>
            <a:ext cx="1016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63" descr="FLOWR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70937">
            <a:off x="66676" y="5766777"/>
            <a:ext cx="1016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63" descr="FLOWR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70937">
            <a:off x="609600" y="5995377"/>
            <a:ext cx="1016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63" descr="FLOWR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70937">
            <a:off x="269876" y="5919177"/>
            <a:ext cx="1016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95224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Hình ảnh có liên qu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Kết quả hình ảnh cho The E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568" y="1265790"/>
            <a:ext cx="4224003" cy="2118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1" descr="z27260797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7535" y="60055"/>
            <a:ext cx="6218409" cy="74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1" descr="z27260797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5261" y="94996"/>
            <a:ext cx="6218409" cy="74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ình ảnh có liên quan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073561" y="5015151"/>
            <a:ext cx="857251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ình ảnh có liên quan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00125" y="4538679"/>
            <a:ext cx="857251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Kết quả hình ảnh cho Chữ Thank you động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330" y="2587424"/>
            <a:ext cx="7823473" cy="3407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ình ảnh có liên quan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0334625" y="4997839"/>
            <a:ext cx="857251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ình ảnh có liên quan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204093" y="4586526"/>
            <a:ext cx="857251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267530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5"/>
          <p:cNvSpPr txBox="1"/>
          <p:nvPr/>
        </p:nvSpPr>
        <p:spPr>
          <a:xfrm>
            <a:off x="444325" y="1127908"/>
            <a:ext cx="11125499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﻿We use the future simple to describe future possibilities or conditions. </a:t>
            </a:r>
            <a:r>
              <a:rPr lang="en-US" sz="24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vi-VN" sz="24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Chúng ta sử dụng thì tương lai đơn để miêu tả những khả năng </a:t>
            </a:r>
            <a:r>
              <a:rPr lang="en-US" sz="2400" b="1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hoặc</a:t>
            </a:r>
            <a:r>
              <a:rPr lang="vi-VN" sz="24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điều kiện trong tương lai</a:t>
            </a:r>
            <a:r>
              <a:rPr lang="en-US" sz="24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lang="vi-VN" sz="2400" b="1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5"/>
          <p:cNvSpPr/>
          <p:nvPr/>
        </p:nvSpPr>
        <p:spPr>
          <a:xfrm>
            <a:off x="1227992" y="2651444"/>
            <a:ext cx="526473" cy="526473"/>
          </a:xfrm>
          <a:prstGeom prst="ellipse">
            <a:avLst/>
          </a:prstGeom>
          <a:solidFill>
            <a:schemeClr val="accent4"/>
          </a:solidFill>
          <a:ln w="12700" cap="flat" cmpd="sng">
            <a:solidFill>
              <a:srgbClr val="7192A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endParaRPr sz="1800" dirty="0"/>
          </a:p>
        </p:txBody>
      </p:sp>
      <p:sp>
        <p:nvSpPr>
          <p:cNvPr id="168" name="Google Shape;168;p5"/>
          <p:cNvSpPr/>
          <p:nvPr/>
        </p:nvSpPr>
        <p:spPr>
          <a:xfrm>
            <a:off x="1227993" y="3543714"/>
            <a:ext cx="526473" cy="526473"/>
          </a:xfrm>
          <a:prstGeom prst="ellipse">
            <a:avLst/>
          </a:prstGeom>
          <a:solidFill>
            <a:schemeClr val="accent4"/>
          </a:solidFill>
          <a:ln w="12700" cap="flat" cmpd="sng">
            <a:solidFill>
              <a:srgbClr val="7192A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⎯</a:t>
            </a:r>
            <a:endParaRPr sz="1800" dirty="0"/>
          </a:p>
        </p:txBody>
      </p:sp>
      <p:sp>
        <p:nvSpPr>
          <p:cNvPr id="169" name="Google Shape;169;p5"/>
          <p:cNvSpPr/>
          <p:nvPr/>
        </p:nvSpPr>
        <p:spPr>
          <a:xfrm>
            <a:off x="1227992" y="4472280"/>
            <a:ext cx="526473" cy="526473"/>
          </a:xfrm>
          <a:prstGeom prst="ellipse">
            <a:avLst/>
          </a:prstGeom>
          <a:solidFill>
            <a:schemeClr val="accent4"/>
          </a:solidFill>
          <a:ln w="12700" cap="flat" cmpd="sng">
            <a:solidFill>
              <a:srgbClr val="7192A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800"/>
          </a:p>
        </p:txBody>
      </p:sp>
      <p:sp>
        <p:nvSpPr>
          <p:cNvPr id="170" name="Google Shape;170;p5"/>
          <p:cNvSpPr/>
          <p:nvPr/>
        </p:nvSpPr>
        <p:spPr>
          <a:xfrm>
            <a:off x="2086975" y="2651443"/>
            <a:ext cx="4017818" cy="526473"/>
          </a:xfrm>
          <a:prstGeom prst="roundRect">
            <a:avLst>
              <a:gd name="adj" fmla="val 16667"/>
            </a:avLst>
          </a:prstGeom>
          <a:solidFill>
            <a:schemeClr val="accent3">
              <a:lumMod val="20000"/>
              <a:lumOff val="80000"/>
            </a:schemeClr>
          </a:solidFill>
          <a:ln w="12700" cap="flat" cmpd="sng">
            <a:solidFill>
              <a:srgbClr val="7192A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 + will + Vo/be + …</a:t>
            </a:r>
            <a:endParaRPr sz="1800" b="1" dirty="0"/>
          </a:p>
        </p:txBody>
      </p:sp>
      <p:sp>
        <p:nvSpPr>
          <p:cNvPr id="171" name="Google Shape;171;p5"/>
          <p:cNvSpPr/>
          <p:nvPr/>
        </p:nvSpPr>
        <p:spPr>
          <a:xfrm>
            <a:off x="2086976" y="3543714"/>
            <a:ext cx="4017818" cy="526473"/>
          </a:xfrm>
          <a:prstGeom prst="roundRect">
            <a:avLst>
              <a:gd name="adj" fmla="val 16667"/>
            </a:avLst>
          </a:prstGeom>
          <a:solidFill>
            <a:schemeClr val="accent3">
              <a:lumMod val="20000"/>
              <a:lumOff val="80000"/>
            </a:schemeClr>
          </a:solidFill>
          <a:ln w="12700" cap="flat" cmpd="sng">
            <a:solidFill>
              <a:srgbClr val="7192A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 + won’t + Vo/be + …</a:t>
            </a:r>
            <a:endParaRPr sz="1800" b="1" dirty="0"/>
          </a:p>
        </p:txBody>
      </p:sp>
      <p:sp>
        <p:nvSpPr>
          <p:cNvPr id="172" name="Google Shape;172;p5"/>
          <p:cNvSpPr/>
          <p:nvPr/>
        </p:nvSpPr>
        <p:spPr>
          <a:xfrm>
            <a:off x="2064213" y="4472280"/>
            <a:ext cx="4017818" cy="526473"/>
          </a:xfrm>
          <a:prstGeom prst="roundRect">
            <a:avLst>
              <a:gd name="adj" fmla="val 16667"/>
            </a:avLst>
          </a:prstGeom>
          <a:solidFill>
            <a:schemeClr val="accent3">
              <a:lumMod val="20000"/>
              <a:lumOff val="80000"/>
            </a:schemeClr>
          </a:solidFill>
          <a:ln w="12700" cap="flat" cmpd="sng">
            <a:solidFill>
              <a:srgbClr val="7192A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Will + S + Vo/be + …?</a:t>
            </a:r>
            <a:endParaRPr sz="1800" b="1" dirty="0"/>
          </a:p>
        </p:txBody>
      </p:sp>
      <p:sp>
        <p:nvSpPr>
          <p:cNvPr id="173" name="Google Shape;173;p5"/>
          <p:cNvSpPr txBox="1"/>
          <p:nvPr/>
        </p:nvSpPr>
        <p:spPr>
          <a:xfrm>
            <a:off x="6437302" y="2651443"/>
            <a:ext cx="5518723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I </a:t>
            </a:r>
            <a:r>
              <a:rPr lang="en-US" sz="3200" b="1" i="1" u="sng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will buy </a:t>
            </a:r>
            <a:r>
              <a:rPr lang="en-US" sz="3200" b="1" i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 boat </a:t>
            </a:r>
            <a:r>
              <a:rPr lang="en-US" sz="3200" b="1" i="1" u="sng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next</a:t>
            </a:r>
            <a:r>
              <a:rPr lang="en-US" sz="3200" b="1" i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month.</a:t>
            </a:r>
            <a:endParaRPr sz="1800" b="1" dirty="0">
              <a:solidFill>
                <a:srgbClr val="0070C0"/>
              </a:solidFill>
            </a:endParaRPr>
          </a:p>
        </p:txBody>
      </p:sp>
      <p:sp>
        <p:nvSpPr>
          <p:cNvPr id="174" name="Google Shape;174;p5"/>
          <p:cNvSpPr txBox="1"/>
          <p:nvPr/>
        </p:nvSpPr>
        <p:spPr>
          <a:xfrm>
            <a:off x="6437303" y="3543714"/>
            <a:ext cx="530099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I </a:t>
            </a:r>
            <a:r>
              <a:rPr lang="en-US" sz="3200" b="1" i="1" u="sng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won’t buy </a:t>
            </a:r>
            <a:r>
              <a:rPr lang="en-US" sz="3200" b="1" i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 watch.</a:t>
            </a:r>
            <a:endParaRPr sz="1800" b="1" dirty="0">
              <a:solidFill>
                <a:srgbClr val="0070C0"/>
              </a:solidFill>
            </a:endParaRPr>
          </a:p>
        </p:txBody>
      </p:sp>
      <p:sp>
        <p:nvSpPr>
          <p:cNvPr id="175" name="Google Shape;175;p5"/>
          <p:cNvSpPr txBox="1"/>
          <p:nvPr/>
        </p:nvSpPr>
        <p:spPr>
          <a:xfrm>
            <a:off x="6414540" y="4469027"/>
            <a:ext cx="577746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1" u="sng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Will </a:t>
            </a:r>
            <a:r>
              <a:rPr lang="en-US" sz="3200" b="1" i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you </a:t>
            </a:r>
            <a:r>
              <a:rPr lang="en-US" sz="3200" b="1" i="1" u="sng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buy</a:t>
            </a:r>
            <a:r>
              <a:rPr lang="en-US" sz="3200" b="1" i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a helicopter? </a:t>
            </a:r>
            <a:endParaRPr sz="1800" b="1" dirty="0">
              <a:solidFill>
                <a:srgbClr val="0070C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6141" y="704981"/>
            <a:ext cx="10048613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*THE FUTURE SIMPLE  </a:t>
            </a:r>
            <a:r>
              <a:rPr lang="en-US" sz="2000" b="1" i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 </a:t>
            </a:r>
            <a:r>
              <a:rPr lang="en-US" sz="2000" b="1" i="1" dirty="0" err="1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000" b="1" i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tương</a:t>
            </a:r>
            <a:r>
              <a:rPr lang="en-US" sz="2000" b="1" i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lai</a:t>
            </a:r>
            <a:r>
              <a:rPr lang="en-US" sz="2000" b="1" i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2000" b="1" i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455042" y="156649"/>
            <a:ext cx="2849525" cy="46166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I. GRAMMAR: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C664561-7FB0-49B2-90C2-B7C3243EAE5F}"/>
              </a:ext>
            </a:extLst>
          </p:cNvPr>
          <p:cNvSpPr/>
          <p:nvPr/>
        </p:nvSpPr>
        <p:spPr>
          <a:xfrm>
            <a:off x="553395" y="5253038"/>
            <a:ext cx="108815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1714500" algn="l"/>
                <a:tab pos="3429000" algn="l"/>
                <a:tab pos="5143500" algn="l"/>
              </a:tabLst>
            </a:pPr>
            <a:r>
              <a:rPr lang="vi-VN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- soon </a:t>
            </a:r>
            <a:r>
              <a:rPr lang="vi-VN" sz="2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(sắp)</a:t>
            </a:r>
            <a:r>
              <a:rPr lang="vi-VN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, tomorrow </a:t>
            </a:r>
            <a:r>
              <a:rPr lang="vi-VN" sz="2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(ngày mai)</a:t>
            </a:r>
            <a:r>
              <a:rPr lang="vi-VN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, in the future</a:t>
            </a:r>
            <a:r>
              <a:rPr lang="vi-VN" sz="2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(trong tương lai)</a:t>
            </a:r>
            <a:r>
              <a:rPr lang="vi-VN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, next week/ month/ year. </a:t>
            </a:r>
            <a:r>
              <a:rPr lang="vi-VN" sz="2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(tuần/ tháng/ năm tới)</a:t>
            </a:r>
            <a:r>
              <a:rPr lang="vi-VN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I think, in +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thời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gian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…</a:t>
            </a:r>
            <a:endParaRPr lang="vi-VN" sz="36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491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4"/>
          <p:cNvSpPr/>
          <p:nvPr/>
        </p:nvSpPr>
        <p:spPr>
          <a:xfrm>
            <a:off x="0" y="91440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4"/>
          <p:cNvSpPr/>
          <p:nvPr/>
        </p:nvSpPr>
        <p:spPr>
          <a:xfrm>
            <a:off x="0" y="137160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4"/>
          <p:cNvSpPr/>
          <p:nvPr/>
        </p:nvSpPr>
        <p:spPr>
          <a:xfrm>
            <a:off x="0" y="182880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4"/>
          <p:cNvSpPr/>
          <p:nvPr/>
        </p:nvSpPr>
        <p:spPr>
          <a:xfrm>
            <a:off x="0" y="228600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4"/>
          <p:cNvSpPr/>
          <p:nvPr/>
        </p:nvSpPr>
        <p:spPr>
          <a:xfrm>
            <a:off x="2940055" y="334381"/>
            <a:ext cx="5449033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006699"/>
                </a:solidFill>
                <a:latin typeface="Calibri"/>
                <a:cs typeface="Calibri"/>
                <a:sym typeface="Calibri"/>
              </a:rPr>
              <a:t>Answer the question:</a:t>
            </a:r>
            <a:endParaRPr sz="3600" dirty="0">
              <a:solidFill>
                <a:srgbClr val="006699"/>
              </a:solidFill>
            </a:endParaRPr>
          </a:p>
        </p:txBody>
      </p:sp>
      <p:pic>
        <p:nvPicPr>
          <p:cNvPr id="154" name="Google Shape;154;p4" descr="500,000 Vietnamese Dong Banknote VND - IN STOCK | Vietnamese dong, Vietnam,  Bank notes"/>
          <p:cNvPicPr preferRelativeResize="0"/>
          <p:nvPr/>
        </p:nvPicPr>
        <p:blipFill rotWithShape="1">
          <a:blip r:embed="rId3">
            <a:alphaModFix/>
          </a:blip>
          <a:srcRect t="21946" b="24528"/>
          <a:stretch/>
        </p:blipFill>
        <p:spPr>
          <a:xfrm>
            <a:off x="2007113" y="1848772"/>
            <a:ext cx="7814929" cy="3822856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4"/>
          <p:cNvSpPr txBox="1"/>
          <p:nvPr/>
        </p:nvSpPr>
        <p:spPr>
          <a:xfrm>
            <a:off x="728480" y="1054683"/>
            <a:ext cx="11382003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What will you buy if you have </a:t>
            </a:r>
            <a:r>
              <a:rPr lang="en-US" sz="4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1.000.000 VND</a:t>
            </a:r>
            <a:r>
              <a:rPr lang="en-US" sz="40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800" dirty="0">
              <a:solidFill>
                <a:srgbClr val="FF000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106327" y="46299"/>
            <a:ext cx="2371060" cy="1029591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rgbClr val="006699"/>
              </a:solidFill>
              <a:latin typeface="Algerian" panose="04020705040A02060702" pitchFamily="82" charset="0"/>
            </a:endParaRPr>
          </a:p>
          <a:p>
            <a:pPr algn="ctr"/>
            <a:r>
              <a:rPr lang="en-US" sz="2400" b="1" dirty="0">
                <a:solidFill>
                  <a:srgbClr val="006699"/>
                </a:solidFill>
                <a:latin typeface="Algerian" panose="04020705040A02060702" pitchFamily="82" charset="0"/>
              </a:rPr>
              <a:t>WARM  UP</a:t>
            </a:r>
          </a:p>
          <a:p>
            <a:pPr algn="ctr"/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5"/>
          <p:cNvSpPr txBox="1"/>
          <p:nvPr/>
        </p:nvSpPr>
        <p:spPr>
          <a:xfrm>
            <a:off x="444325" y="1127908"/>
            <a:ext cx="11125499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﻿We use the future simple to describe future possibilities or conditions. </a:t>
            </a:r>
            <a:r>
              <a:rPr lang="en-US" sz="24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vi-VN" sz="24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Chúng ta sử dụng thì tương lai đơn để miêu tả những khả năng </a:t>
            </a:r>
            <a:r>
              <a:rPr lang="en-US" sz="2400" b="1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hoặc</a:t>
            </a:r>
            <a:r>
              <a:rPr lang="vi-VN" sz="24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điều kiện trong tương lai</a:t>
            </a:r>
            <a:r>
              <a:rPr lang="en-US" sz="24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lang="vi-VN" sz="2400" b="1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5"/>
          <p:cNvSpPr/>
          <p:nvPr/>
        </p:nvSpPr>
        <p:spPr>
          <a:xfrm>
            <a:off x="6493334" y="2651444"/>
            <a:ext cx="526473" cy="526473"/>
          </a:xfrm>
          <a:prstGeom prst="ellipse">
            <a:avLst/>
          </a:prstGeom>
          <a:solidFill>
            <a:schemeClr val="accent4"/>
          </a:solidFill>
          <a:ln w="12700" cap="flat" cmpd="sng">
            <a:solidFill>
              <a:srgbClr val="7192A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endParaRPr sz="1800" dirty="0"/>
          </a:p>
        </p:txBody>
      </p:sp>
      <p:sp>
        <p:nvSpPr>
          <p:cNvPr id="168" name="Google Shape;168;p5"/>
          <p:cNvSpPr/>
          <p:nvPr/>
        </p:nvSpPr>
        <p:spPr>
          <a:xfrm>
            <a:off x="6493335" y="3543714"/>
            <a:ext cx="526473" cy="526473"/>
          </a:xfrm>
          <a:prstGeom prst="ellipse">
            <a:avLst/>
          </a:prstGeom>
          <a:solidFill>
            <a:schemeClr val="accent4"/>
          </a:solidFill>
          <a:ln w="12700" cap="flat" cmpd="sng">
            <a:solidFill>
              <a:srgbClr val="7192A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⎯</a:t>
            </a:r>
            <a:endParaRPr sz="1800" dirty="0"/>
          </a:p>
        </p:txBody>
      </p:sp>
      <p:sp>
        <p:nvSpPr>
          <p:cNvPr id="169" name="Google Shape;169;p5"/>
          <p:cNvSpPr/>
          <p:nvPr/>
        </p:nvSpPr>
        <p:spPr>
          <a:xfrm>
            <a:off x="6493334" y="4472280"/>
            <a:ext cx="526473" cy="526473"/>
          </a:xfrm>
          <a:prstGeom prst="ellipse">
            <a:avLst/>
          </a:prstGeom>
          <a:solidFill>
            <a:schemeClr val="accent4"/>
          </a:solidFill>
          <a:ln w="12700" cap="flat" cmpd="sng">
            <a:solidFill>
              <a:srgbClr val="7192A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800" dirty="0"/>
          </a:p>
        </p:txBody>
      </p:sp>
      <p:sp>
        <p:nvSpPr>
          <p:cNvPr id="170" name="Google Shape;170;p5"/>
          <p:cNvSpPr/>
          <p:nvPr/>
        </p:nvSpPr>
        <p:spPr>
          <a:xfrm>
            <a:off x="7352317" y="2651443"/>
            <a:ext cx="4017818" cy="526473"/>
          </a:xfrm>
          <a:prstGeom prst="roundRect">
            <a:avLst>
              <a:gd name="adj" fmla="val 16667"/>
            </a:avLst>
          </a:prstGeom>
          <a:solidFill>
            <a:schemeClr val="accent3">
              <a:lumMod val="20000"/>
              <a:lumOff val="80000"/>
            </a:schemeClr>
          </a:solidFill>
          <a:ln w="12700" cap="flat" cmpd="sng">
            <a:solidFill>
              <a:srgbClr val="7192A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 + will + Vo/be + …</a:t>
            </a:r>
            <a:endParaRPr sz="1800" b="1" dirty="0"/>
          </a:p>
        </p:txBody>
      </p:sp>
      <p:sp>
        <p:nvSpPr>
          <p:cNvPr id="171" name="Google Shape;171;p5"/>
          <p:cNvSpPr/>
          <p:nvPr/>
        </p:nvSpPr>
        <p:spPr>
          <a:xfrm>
            <a:off x="7352318" y="3543714"/>
            <a:ext cx="4017818" cy="526473"/>
          </a:xfrm>
          <a:prstGeom prst="roundRect">
            <a:avLst>
              <a:gd name="adj" fmla="val 16667"/>
            </a:avLst>
          </a:prstGeom>
          <a:solidFill>
            <a:schemeClr val="accent3">
              <a:lumMod val="20000"/>
              <a:lumOff val="80000"/>
            </a:schemeClr>
          </a:solidFill>
          <a:ln w="12700" cap="flat" cmpd="sng">
            <a:solidFill>
              <a:srgbClr val="7192A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 + won’t + Vo/be + …</a:t>
            </a:r>
            <a:endParaRPr sz="1800" b="1" dirty="0"/>
          </a:p>
        </p:txBody>
      </p:sp>
      <p:sp>
        <p:nvSpPr>
          <p:cNvPr id="172" name="Google Shape;172;p5"/>
          <p:cNvSpPr/>
          <p:nvPr/>
        </p:nvSpPr>
        <p:spPr>
          <a:xfrm>
            <a:off x="7329555" y="4472280"/>
            <a:ext cx="4017818" cy="526473"/>
          </a:xfrm>
          <a:prstGeom prst="roundRect">
            <a:avLst>
              <a:gd name="adj" fmla="val 16667"/>
            </a:avLst>
          </a:prstGeom>
          <a:solidFill>
            <a:schemeClr val="accent3">
              <a:lumMod val="20000"/>
              <a:lumOff val="80000"/>
            </a:schemeClr>
          </a:solidFill>
          <a:ln w="12700" cap="flat" cmpd="sng">
            <a:solidFill>
              <a:srgbClr val="7192A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Will + S + Vo/be + …?</a:t>
            </a:r>
            <a:endParaRPr sz="1800" b="1" dirty="0"/>
          </a:p>
        </p:txBody>
      </p:sp>
      <p:sp>
        <p:nvSpPr>
          <p:cNvPr id="173" name="Google Shape;173;p5"/>
          <p:cNvSpPr txBox="1"/>
          <p:nvPr/>
        </p:nvSpPr>
        <p:spPr>
          <a:xfrm>
            <a:off x="859835" y="2620117"/>
            <a:ext cx="5872561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+:  I  </a:t>
            </a:r>
            <a:r>
              <a:rPr lang="en-US" sz="3200" b="1" i="1" u="sng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will buy </a:t>
            </a:r>
            <a:r>
              <a:rPr lang="en-US" sz="3200" b="1" i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 boat </a:t>
            </a:r>
            <a:r>
              <a:rPr lang="en-US" sz="3200" b="1" i="1" u="sng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next</a:t>
            </a:r>
            <a:r>
              <a:rPr lang="en-US" sz="3200" b="1" i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month.</a:t>
            </a:r>
            <a:endParaRPr sz="1800" b="1" dirty="0">
              <a:solidFill>
                <a:srgbClr val="0070C0"/>
              </a:solidFill>
            </a:endParaRPr>
          </a:p>
        </p:txBody>
      </p:sp>
      <p:sp>
        <p:nvSpPr>
          <p:cNvPr id="174" name="Google Shape;174;p5"/>
          <p:cNvSpPr txBox="1"/>
          <p:nvPr/>
        </p:nvSpPr>
        <p:spPr>
          <a:xfrm>
            <a:off x="749526" y="3411824"/>
            <a:ext cx="5872561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3200" b="1" i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- : I </a:t>
            </a:r>
            <a:r>
              <a:rPr lang="en-US" sz="3200" b="1" i="1" u="sng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won’t buy </a:t>
            </a:r>
            <a:r>
              <a:rPr lang="en-US" sz="3200" b="1" i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 boat </a:t>
            </a:r>
            <a:r>
              <a:rPr lang="en-US" sz="3200" b="1" i="1" u="sng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next</a:t>
            </a:r>
            <a:r>
              <a:rPr lang="en-US" sz="3200" b="1" i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month.</a:t>
            </a:r>
            <a:endParaRPr sz="1800" b="1" dirty="0">
              <a:solidFill>
                <a:srgbClr val="0070C0"/>
              </a:solidFill>
            </a:endParaRPr>
          </a:p>
        </p:txBody>
      </p:sp>
      <p:sp>
        <p:nvSpPr>
          <p:cNvPr id="175" name="Google Shape;175;p5"/>
          <p:cNvSpPr txBox="1"/>
          <p:nvPr/>
        </p:nvSpPr>
        <p:spPr>
          <a:xfrm>
            <a:off x="844627" y="4212694"/>
            <a:ext cx="5777460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3200" b="1" i="1" u="sng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?:  Will </a:t>
            </a:r>
            <a:r>
              <a:rPr lang="en-US" sz="3200" b="1" i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you </a:t>
            </a:r>
            <a:r>
              <a:rPr lang="en-US" sz="3200" b="1" i="1" u="sng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buy</a:t>
            </a:r>
            <a:r>
              <a:rPr lang="en-US" sz="3200" b="1" i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sz="3200" b="1" i="1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US" sz="3200" b="1" i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boat </a:t>
            </a:r>
            <a:r>
              <a:rPr lang="en-US" sz="3200" b="1" i="1" u="sng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next</a:t>
            </a:r>
            <a:r>
              <a:rPr lang="en-US" sz="3200" b="1" i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month? </a:t>
            </a:r>
            <a:endParaRPr sz="1800" b="1" dirty="0">
              <a:solidFill>
                <a:srgbClr val="0070C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6141" y="704981"/>
            <a:ext cx="10048613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*THE FUTURE SIMPLE  </a:t>
            </a:r>
            <a:r>
              <a:rPr lang="en-US" sz="2000" b="1" i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 </a:t>
            </a:r>
            <a:r>
              <a:rPr lang="en-US" sz="2000" b="1" i="1" dirty="0" err="1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000" b="1" i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tương</a:t>
            </a:r>
            <a:r>
              <a:rPr lang="en-US" sz="2000" b="1" i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lai</a:t>
            </a:r>
            <a:r>
              <a:rPr lang="en-US" sz="2000" b="1" i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2000" b="1" i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455042" y="156649"/>
            <a:ext cx="2849525" cy="46166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I. GRAMMAR: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C664561-7FB0-49B2-90C2-B7C3243EAE5F}"/>
              </a:ext>
            </a:extLst>
          </p:cNvPr>
          <p:cNvSpPr/>
          <p:nvPr/>
        </p:nvSpPr>
        <p:spPr>
          <a:xfrm>
            <a:off x="566291" y="5484650"/>
            <a:ext cx="108815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1714500" algn="l"/>
                <a:tab pos="3429000" algn="l"/>
                <a:tab pos="5143500" algn="l"/>
              </a:tabLst>
            </a:pPr>
            <a:r>
              <a:rPr lang="vi-VN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- soon </a:t>
            </a:r>
            <a:r>
              <a:rPr lang="vi-VN" sz="2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(sắp)</a:t>
            </a:r>
            <a:r>
              <a:rPr lang="vi-VN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, tomorrow </a:t>
            </a:r>
            <a:r>
              <a:rPr lang="vi-VN" sz="2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(ngày mai)</a:t>
            </a:r>
            <a:r>
              <a:rPr lang="vi-VN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, in the future</a:t>
            </a:r>
            <a:r>
              <a:rPr lang="vi-VN" sz="2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(trong tương lai)</a:t>
            </a:r>
            <a:r>
              <a:rPr lang="vi-VN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, next week/ month/ year. </a:t>
            </a:r>
            <a:r>
              <a:rPr lang="vi-VN" sz="2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(tuần/ tháng/ năm tới)</a:t>
            </a:r>
            <a:r>
              <a:rPr lang="vi-VN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I think, in +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thời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gian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…</a:t>
            </a:r>
            <a:endParaRPr lang="vi-VN" sz="36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" grpId="0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/>
      <p:bldP spid="174" grpId="0"/>
      <p:bldP spid="22" grpId="0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6"/>
          <p:cNvSpPr/>
          <p:nvPr/>
        </p:nvSpPr>
        <p:spPr>
          <a:xfrm>
            <a:off x="571523" y="854144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EF4B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6"/>
          <p:cNvSpPr txBox="1"/>
          <p:nvPr/>
        </p:nvSpPr>
        <p:spPr>
          <a:xfrm>
            <a:off x="624308" y="751504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2" name="Google Shape;192;p6"/>
          <p:cNvSpPr txBox="1"/>
          <p:nvPr/>
        </p:nvSpPr>
        <p:spPr>
          <a:xfrm>
            <a:off x="1074128" y="906414"/>
            <a:ext cx="1093141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﻿Use the verbs from the box with will or won’t to complete these dialogues.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3" name="Google Shape;193;p6"/>
          <p:cNvSpPr/>
          <p:nvPr/>
        </p:nvSpPr>
        <p:spPr>
          <a:xfrm>
            <a:off x="624308" y="1470419"/>
            <a:ext cx="10836664" cy="620304"/>
          </a:xfrm>
          <a:prstGeom prst="roundRect">
            <a:avLst>
              <a:gd name="adj" fmla="val 16667"/>
            </a:avLst>
          </a:prstGeom>
          <a:solidFill>
            <a:srgbClr val="FBCDCD"/>
          </a:solidFill>
          <a:ln w="12700" cap="flat" cmpd="sng">
            <a:solidFill>
              <a:srgbClr val="7192A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﻿</a:t>
            </a:r>
            <a:r>
              <a:rPr lang="en-US" sz="2800" b="1" strike="sngStrik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take</a:t>
            </a:r>
            <a:r>
              <a:rPr lang="en-US" sz="2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	</a:t>
            </a:r>
            <a:r>
              <a:rPr lang="en-US" sz="28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	have		tell		join		attend		do</a:t>
            </a:r>
            <a:endParaRPr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" name="Google Shape;194;p6"/>
          <p:cNvSpPr txBox="1"/>
          <p:nvPr/>
        </p:nvSpPr>
        <p:spPr>
          <a:xfrm>
            <a:off x="430845" y="2262042"/>
            <a:ext cx="11761155" cy="417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﻿</a:t>
            </a:r>
            <a:r>
              <a:rPr lang="en-US" sz="30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1.</a:t>
            </a:r>
            <a:r>
              <a:rPr lang="en-US" sz="30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000" b="1" i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Alice:</a:t>
            </a:r>
            <a:r>
              <a:rPr lang="en-US" sz="30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Are you taking exams next week, </a:t>
            </a:r>
            <a:r>
              <a:rPr lang="en-US" sz="3000" b="1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Phong</a:t>
            </a:r>
            <a:r>
              <a:rPr lang="en-US" sz="30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?</a:t>
            </a:r>
            <a:endParaRPr sz="3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   </a:t>
            </a:r>
            <a:r>
              <a:rPr lang="en-US" sz="3000" b="1" i="1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Phong</a:t>
            </a:r>
            <a:r>
              <a:rPr lang="en-US" sz="3000" b="1" i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: </a:t>
            </a:r>
            <a:r>
              <a:rPr lang="en-US" sz="30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I’m not sure. The teacher _________ us tomorrow.</a:t>
            </a:r>
            <a:endParaRPr sz="3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2.</a:t>
            </a:r>
            <a:r>
              <a:rPr lang="en-US" sz="30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000" b="1" i="1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Linh</a:t>
            </a:r>
            <a:r>
              <a:rPr lang="en-US" sz="3000" b="1" i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: </a:t>
            </a:r>
            <a:r>
              <a:rPr lang="en-US" sz="30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Where are you going on the holiday, </a:t>
            </a:r>
            <a:r>
              <a:rPr lang="en-US" sz="30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30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hris?</a:t>
            </a:r>
            <a:endParaRPr sz="3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   </a:t>
            </a:r>
            <a:r>
              <a:rPr lang="en-US" sz="3000" b="1" i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Chris:</a:t>
            </a:r>
            <a:r>
              <a:rPr lang="en-US" sz="30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We’re planning to visit Ta Ho Village. We ___________ the local</a:t>
            </a:r>
            <a:br>
              <a:rPr lang="en-US" sz="30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</a:br>
            <a:r>
              <a:rPr lang="en-US" sz="30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   festival, but we _________ the tribal dance as it is late in the evening.</a:t>
            </a:r>
            <a:endParaRPr sz="3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3.</a:t>
            </a:r>
            <a:r>
              <a:rPr lang="en-US" sz="30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000" b="1" i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Dad:</a:t>
            </a:r>
            <a:r>
              <a:rPr lang="en-US" sz="30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Are you having online lessons tomorrow?</a:t>
            </a:r>
            <a:endParaRPr sz="3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   </a:t>
            </a:r>
            <a:r>
              <a:rPr lang="en-US" sz="3000" b="1" i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Daughter: </a:t>
            </a:r>
            <a:r>
              <a:rPr lang="en-US" sz="30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No. We __________ lessons, but we ______ experiments</a:t>
            </a:r>
            <a:br>
              <a:rPr lang="en-US" sz="30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</a:br>
            <a:r>
              <a:rPr lang="en-US" sz="30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   in the lab.</a:t>
            </a:r>
            <a:endParaRPr sz="3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5" name="Google Shape;195;p6"/>
          <p:cNvSpPr txBox="1"/>
          <p:nvPr/>
        </p:nvSpPr>
        <p:spPr>
          <a:xfrm>
            <a:off x="6089651" y="2777659"/>
            <a:ext cx="1552474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will tell</a:t>
            </a:r>
            <a:endParaRPr sz="30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6" name="Google Shape;196;p6"/>
          <p:cNvSpPr txBox="1"/>
          <p:nvPr/>
        </p:nvSpPr>
        <p:spPr>
          <a:xfrm>
            <a:off x="3264041" y="4321676"/>
            <a:ext cx="1893578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won’t join</a:t>
            </a:r>
            <a:endParaRPr sz="300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7" name="Google Shape;197;p6"/>
          <p:cNvSpPr txBox="1"/>
          <p:nvPr/>
        </p:nvSpPr>
        <p:spPr>
          <a:xfrm>
            <a:off x="8235349" y="3875753"/>
            <a:ext cx="1995430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will attend</a:t>
            </a:r>
            <a:endParaRPr sz="300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8" name="Google Shape;198;p6"/>
          <p:cNvSpPr txBox="1"/>
          <p:nvPr/>
        </p:nvSpPr>
        <p:spPr>
          <a:xfrm>
            <a:off x="3739822" y="5392654"/>
            <a:ext cx="1980504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won’t have</a:t>
            </a:r>
            <a:endParaRPr sz="30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9" name="Google Shape;199;p6"/>
          <p:cNvSpPr txBox="1"/>
          <p:nvPr/>
        </p:nvSpPr>
        <p:spPr>
          <a:xfrm>
            <a:off x="8145422" y="5392653"/>
            <a:ext cx="1267672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will do</a:t>
            </a:r>
            <a:endParaRPr sz="300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65148" y="166729"/>
            <a:ext cx="2800740" cy="584775"/>
          </a:xfrm>
          <a:prstGeom prst="rect">
            <a:avLst/>
          </a:prstGeom>
          <a:solidFill>
            <a:schemeClr val="accent4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PRACTICE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7"/>
          <p:cNvSpPr/>
          <p:nvPr/>
        </p:nvSpPr>
        <p:spPr>
          <a:xfrm>
            <a:off x="571522" y="396944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EF4B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7"/>
          <p:cNvSpPr txBox="1"/>
          <p:nvPr/>
        </p:nvSpPr>
        <p:spPr>
          <a:xfrm>
            <a:off x="624307" y="294304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2" name="Google Shape;212;p7"/>
          <p:cNvSpPr txBox="1"/>
          <p:nvPr/>
        </p:nvSpPr>
        <p:spPr>
          <a:xfrm>
            <a:off x="1126913" y="463210"/>
            <a:ext cx="11065087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Arrange these words and phrases in the correct order to form meaningful sentences.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3" name="Google Shape;213;p7"/>
          <p:cNvSpPr txBox="1"/>
          <p:nvPr/>
        </p:nvSpPr>
        <p:spPr>
          <a:xfrm>
            <a:off x="611706" y="1059496"/>
            <a:ext cx="10931412" cy="5001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﻿</a:t>
            </a:r>
            <a:r>
              <a:rPr lang="en-US" sz="32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1.</a:t>
            </a:r>
            <a:r>
              <a:rPr lang="en-US" sz="32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We / first-term exams / our / will take / very soon /.</a:t>
            </a:r>
            <a:endParaRPr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﻿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→ We will take our first-term exams very soon.</a:t>
            </a: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2.</a:t>
            </a:r>
            <a:r>
              <a:rPr lang="en-US" sz="32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Alaska / they / in an igloo / stay / when / visit / Will they / ?</a:t>
            </a:r>
            <a:endParaRPr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→ ﻿Will they stay in an igloo when they visit Alaska?</a:t>
            </a: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3.</a:t>
            </a:r>
            <a:r>
              <a:rPr lang="en-US" sz="32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She / the tribal groups / to help them / will work with / revive their culture /.</a:t>
            </a:r>
            <a:endParaRPr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→ ﻿She will work with the tribal groups to help them revive their culture.</a:t>
            </a:r>
            <a:endParaRPr sz="18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7"/>
          <p:cNvSpPr/>
          <p:nvPr/>
        </p:nvSpPr>
        <p:spPr>
          <a:xfrm>
            <a:off x="476434" y="226824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EF4B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7"/>
          <p:cNvSpPr txBox="1"/>
          <p:nvPr/>
        </p:nvSpPr>
        <p:spPr>
          <a:xfrm>
            <a:off x="529219" y="124184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2" name="Google Shape;212;p7"/>
          <p:cNvSpPr txBox="1"/>
          <p:nvPr/>
        </p:nvSpPr>
        <p:spPr>
          <a:xfrm>
            <a:off x="1031825" y="293090"/>
            <a:ext cx="11065087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Arrange these words and phrases in the correct order to form meaningful sentences.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3" name="Google Shape;213;p7"/>
          <p:cNvSpPr txBox="1"/>
          <p:nvPr/>
        </p:nvSpPr>
        <p:spPr>
          <a:xfrm>
            <a:off x="576481" y="1570076"/>
            <a:ext cx="10931412" cy="3185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spcBef>
                <a:spcPts val="600"/>
              </a:spcBef>
            </a:pPr>
            <a:r>
              <a:rPr lang="en-US" sz="32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﻿</a:t>
            </a:r>
            <a:r>
              <a:rPr lang="en-US" sz="32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</a:t>
            </a:r>
            <a:r>
              <a:rPr lang="en-US" sz="32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online learning / in / I won’t choose / the second semester /.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spcBef>
                <a:spcPts val="600"/>
              </a:spcBef>
            </a:pP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 ﻿I won't choose online learning in the second semester.</a:t>
            </a:r>
          </a:p>
          <a:p>
            <a:pPr lvl="0">
              <a:spcBef>
                <a:spcPts val="600"/>
              </a:spcBef>
            </a:pPr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spcBef>
                <a:spcPts val="600"/>
              </a:spcBef>
            </a:pPr>
            <a:r>
              <a:rPr lang="en-US" sz="32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</a:t>
            </a:r>
            <a:r>
              <a:rPr lang="en-US" sz="32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I’ll come / to / I go / to London / if / this summer / see you / .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spcBef>
                <a:spcPts val="600"/>
              </a:spcBef>
            </a:pP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 ﻿I’ll come to see you if I go to London this summer.</a:t>
            </a:r>
          </a:p>
        </p:txBody>
      </p:sp>
    </p:spTree>
    <p:extLst>
      <p:ext uri="{BB962C8B-B14F-4D97-AF65-F5344CB8AC3E}">
        <p14:creationId xmlns:p14="http://schemas.microsoft.com/office/powerpoint/2010/main" val="1405708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5"/>
          <p:cNvSpPr txBox="1"/>
          <p:nvPr/>
        </p:nvSpPr>
        <p:spPr>
          <a:xfrm>
            <a:off x="357136" y="641416"/>
            <a:ext cx="11131460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﻿- We use first conditional to talk about things which are possible in the present or the future. </a:t>
            </a:r>
            <a:endParaRPr sz="3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5"/>
          <p:cNvSpPr txBox="1"/>
          <p:nvPr/>
        </p:nvSpPr>
        <p:spPr>
          <a:xfrm>
            <a:off x="703404" y="2349408"/>
            <a:ext cx="9532727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she </a:t>
            </a:r>
            <a:r>
              <a:rPr lang="en-US" sz="3200" b="1" i="1" u="sng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gets up</a:t>
            </a:r>
            <a:r>
              <a:rPr lang="en-US" sz="3200" b="1" i="1" u="sng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i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early</a:t>
            </a:r>
            <a:r>
              <a:rPr lang="en-US" sz="32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 she </a:t>
            </a:r>
            <a:r>
              <a:rPr lang="en-US" sz="3200" b="1" i="1" u="sng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will be </a:t>
            </a:r>
            <a:r>
              <a:rPr lang="en-US" sz="3200" b="1" i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on time</a:t>
            </a:r>
            <a:r>
              <a:rPr lang="en-US" sz="32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800" b="1" dirty="0"/>
          </a:p>
        </p:txBody>
      </p:sp>
      <p:sp>
        <p:nvSpPr>
          <p:cNvPr id="179" name="Google Shape;179;p5"/>
          <p:cNvSpPr txBox="1"/>
          <p:nvPr/>
        </p:nvSpPr>
        <p:spPr>
          <a:xfrm>
            <a:off x="980979" y="4271203"/>
            <a:ext cx="9532727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﻿</a:t>
            </a:r>
            <a:r>
              <a:rPr lang="en-US" sz="3000" b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- We can also use </a:t>
            </a:r>
            <a:r>
              <a:rPr lang="en-US" sz="3000" b="1" u="sng" dirty="0">
                <a:solidFill>
                  <a:srgbClr val="FF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unless</a:t>
            </a:r>
            <a:r>
              <a:rPr lang="en-US" sz="3000" b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in conditional sentences. </a:t>
            </a:r>
            <a:r>
              <a:rPr lang="en-US" sz="3000" b="1" u="sng" dirty="0">
                <a:solidFill>
                  <a:srgbClr val="FF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Unless</a:t>
            </a:r>
            <a:r>
              <a:rPr lang="en-US" sz="3000" b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means “</a:t>
            </a:r>
            <a:r>
              <a:rPr lang="en-US" sz="3000" b="1" u="sng" dirty="0">
                <a:solidFill>
                  <a:srgbClr val="FF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if … not</a:t>
            </a:r>
            <a:r>
              <a:rPr lang="en-US" sz="3000" b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” or “</a:t>
            </a:r>
            <a:r>
              <a:rPr lang="en-US" sz="3000" b="1" u="sng" dirty="0">
                <a:solidFill>
                  <a:srgbClr val="FF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except if </a:t>
            </a:r>
            <a:r>
              <a:rPr lang="en-US" sz="3000" b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…”.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03404" y="241159"/>
            <a:ext cx="981030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*FIRST CONDITIONAL    </a:t>
            </a:r>
            <a:r>
              <a:rPr lang="en-US" sz="2400" b="1" i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( </a:t>
            </a:r>
            <a:r>
              <a:rPr lang="en-US" sz="2400" b="1" i="1" dirty="0" err="1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câu</a:t>
            </a:r>
            <a:r>
              <a:rPr lang="en-US" sz="2400" b="1" i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điều</a:t>
            </a:r>
            <a:r>
              <a:rPr lang="en-US" sz="2400" b="1" i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kiện</a:t>
            </a:r>
            <a:r>
              <a:rPr lang="en-US" sz="2400" b="1" i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loại</a:t>
            </a:r>
            <a:r>
              <a:rPr lang="en-US" sz="2400" b="1" i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 1)</a:t>
            </a:r>
          </a:p>
        </p:txBody>
      </p:sp>
      <p:sp>
        <p:nvSpPr>
          <p:cNvPr id="2" name="Rectangle 1"/>
          <p:cNvSpPr/>
          <p:nvPr/>
        </p:nvSpPr>
        <p:spPr>
          <a:xfrm>
            <a:off x="407726" y="1583442"/>
            <a:ext cx="112494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i="1" dirty="0">
                <a:solidFill>
                  <a:srgbClr val="000099"/>
                </a:solidFill>
              </a:rPr>
              <a:t>- Chúng ta dùng câu điều kiện loại 1 để nói về những điều có thể xảy ra ở hiện tại hoặc tương lai.</a:t>
            </a:r>
          </a:p>
        </p:txBody>
      </p:sp>
      <p:sp>
        <p:nvSpPr>
          <p:cNvPr id="3" name="Rectangle 2"/>
          <p:cNvSpPr/>
          <p:nvPr/>
        </p:nvSpPr>
        <p:spPr>
          <a:xfrm>
            <a:off x="836051" y="5603671"/>
            <a:ext cx="105198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/>
              <a:t>(</a:t>
            </a:r>
            <a:r>
              <a:rPr lang="en-US" sz="2000" b="1" i="1" dirty="0" err="1"/>
              <a:t>Chúng</a:t>
            </a:r>
            <a:r>
              <a:rPr lang="en-US" sz="2000" b="1" i="1" dirty="0"/>
              <a:t> ta </a:t>
            </a:r>
            <a:r>
              <a:rPr lang="en-US" sz="2000" b="1" i="1" dirty="0" err="1"/>
              <a:t>có</a:t>
            </a:r>
            <a:r>
              <a:rPr lang="en-US" sz="2000" b="1" i="1" dirty="0"/>
              <a:t> </a:t>
            </a:r>
            <a:r>
              <a:rPr lang="en-US" sz="2000" b="1" i="1" dirty="0" err="1"/>
              <a:t>thể</a:t>
            </a:r>
            <a:r>
              <a:rPr lang="en-US" sz="2000" b="1" i="1" dirty="0"/>
              <a:t> </a:t>
            </a:r>
            <a:r>
              <a:rPr lang="en-US" sz="2000" b="1" i="1" dirty="0" err="1"/>
              <a:t>sử</a:t>
            </a:r>
            <a:r>
              <a:rPr lang="en-US" sz="2000" b="1" i="1" dirty="0"/>
              <a:t> </a:t>
            </a:r>
            <a:r>
              <a:rPr lang="en-US" sz="2000" b="1" i="1" dirty="0" err="1"/>
              <a:t>dụng</a:t>
            </a:r>
            <a:r>
              <a:rPr lang="en-US" sz="2000" b="1" i="1" dirty="0"/>
              <a:t> “</a:t>
            </a:r>
            <a:r>
              <a:rPr lang="en-US" sz="2000" b="1" i="1" dirty="0">
                <a:solidFill>
                  <a:srgbClr val="FF0000"/>
                </a:solidFill>
              </a:rPr>
              <a:t>unless” </a:t>
            </a:r>
            <a:r>
              <a:rPr lang="en-US" sz="1800" b="1" i="1" dirty="0" err="1"/>
              <a:t>trong</a:t>
            </a:r>
            <a:r>
              <a:rPr lang="en-US" sz="2000" b="1" i="1" dirty="0"/>
              <a:t> </a:t>
            </a:r>
            <a:r>
              <a:rPr lang="en-US" sz="2000" b="1" i="1" dirty="0" err="1"/>
              <a:t>câu</a:t>
            </a:r>
            <a:r>
              <a:rPr lang="en-US" sz="2000" b="1" i="1" dirty="0"/>
              <a:t> </a:t>
            </a:r>
            <a:r>
              <a:rPr lang="en-US" sz="2000" b="1" i="1" dirty="0" err="1"/>
              <a:t>điều</a:t>
            </a:r>
            <a:r>
              <a:rPr lang="en-US" sz="2000" b="1" i="1" dirty="0"/>
              <a:t> </a:t>
            </a:r>
            <a:r>
              <a:rPr lang="en-US" sz="2000" b="1" i="1" dirty="0" err="1"/>
              <a:t>kiện</a:t>
            </a:r>
            <a:r>
              <a:rPr lang="en-US" sz="2000" b="1" i="1" dirty="0"/>
              <a:t>. </a:t>
            </a:r>
            <a:r>
              <a:rPr lang="en-US" sz="2000" b="1" i="1" dirty="0">
                <a:solidFill>
                  <a:srgbClr val="FF0000"/>
                </a:solidFill>
              </a:rPr>
              <a:t>“Unless</a:t>
            </a:r>
            <a:r>
              <a:rPr lang="en-US" sz="2000" b="1" i="1" dirty="0"/>
              <a:t>” </a:t>
            </a:r>
            <a:r>
              <a:rPr lang="en-US" sz="2000" b="1" i="1" dirty="0" err="1"/>
              <a:t>có</a:t>
            </a:r>
            <a:r>
              <a:rPr lang="en-US" sz="2000" b="1" i="1" dirty="0"/>
              <a:t> </a:t>
            </a:r>
            <a:r>
              <a:rPr lang="en-US" sz="2000" b="1" i="1" dirty="0" err="1"/>
              <a:t>nghĩa</a:t>
            </a:r>
            <a:r>
              <a:rPr lang="en-US" sz="2000" b="1" i="1" dirty="0"/>
              <a:t> “</a:t>
            </a:r>
            <a:r>
              <a:rPr lang="en-US" sz="2000" b="1" i="1" dirty="0" err="1">
                <a:solidFill>
                  <a:srgbClr val="FF0000"/>
                </a:solidFill>
              </a:rPr>
              <a:t>nếu</a:t>
            </a:r>
            <a:r>
              <a:rPr lang="en-US" sz="2000" b="1" i="1" dirty="0">
                <a:solidFill>
                  <a:srgbClr val="FF0000"/>
                </a:solidFill>
              </a:rPr>
              <a:t>…</a:t>
            </a:r>
            <a:r>
              <a:rPr lang="en-US" sz="2000" b="1" i="1" dirty="0" err="1">
                <a:solidFill>
                  <a:srgbClr val="FF0000"/>
                </a:solidFill>
              </a:rPr>
              <a:t>không</a:t>
            </a:r>
            <a:r>
              <a:rPr lang="en-US" sz="2000" b="1" i="1" dirty="0"/>
              <a:t>…” </a:t>
            </a:r>
            <a:r>
              <a:rPr lang="en-US" sz="2000" b="1" i="1" dirty="0" err="1"/>
              <a:t>hoặc</a:t>
            </a:r>
            <a:r>
              <a:rPr lang="en-US" sz="2000" b="1" i="1" dirty="0"/>
              <a:t> </a:t>
            </a:r>
            <a:r>
              <a:rPr lang="en-US" sz="2000" b="1" i="1" dirty="0">
                <a:solidFill>
                  <a:srgbClr val="FF0000"/>
                </a:solidFill>
              </a:rPr>
              <a:t>“</a:t>
            </a:r>
            <a:r>
              <a:rPr lang="en-US" sz="2000" b="1" i="1" dirty="0" err="1">
                <a:solidFill>
                  <a:srgbClr val="FF0000"/>
                </a:solidFill>
              </a:rPr>
              <a:t>trừ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khi</a:t>
            </a:r>
            <a:r>
              <a:rPr lang="en-US" sz="2000" b="1" i="1" dirty="0">
                <a:solidFill>
                  <a:srgbClr val="FF0000"/>
                </a:solidFill>
              </a:rPr>
              <a:t>…”.)  Unless = if… not 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DE616CB-5D12-4960-97BE-62C668ABC033}"/>
              </a:ext>
            </a:extLst>
          </p:cNvPr>
          <p:cNvSpPr/>
          <p:nvPr/>
        </p:nvSpPr>
        <p:spPr>
          <a:xfrm>
            <a:off x="1828799" y="3146743"/>
            <a:ext cx="840733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+  S + </a:t>
            </a:r>
            <a:r>
              <a:rPr lang="en-US" sz="2800" b="1" u="sng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Vs/es 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 O, S </a:t>
            </a:r>
            <a:r>
              <a:rPr lang="en-US" sz="2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+ </a:t>
            </a:r>
            <a:r>
              <a:rPr lang="en-US" sz="2800" b="1" u="sng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will/ can + Vo/ be </a:t>
            </a:r>
          </a:p>
          <a:p>
            <a:pPr lvl="0" algn="ctr"/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Hiện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tại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đ</a:t>
            </a:r>
            <a:r>
              <a:rPr lang="vi-VN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ơ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n,         t</a:t>
            </a:r>
            <a:r>
              <a:rPr lang="vi-VN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ư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ơng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lai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đ</a:t>
            </a:r>
            <a:r>
              <a:rPr lang="vi-VN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ơ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endParaRPr lang="en-US" sz="2800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3D3C7E8-2681-4C4B-8813-D841FFB5EC7D}"/>
              </a:ext>
            </a:extLst>
          </p:cNvPr>
          <p:cNvSpPr/>
          <p:nvPr/>
        </p:nvSpPr>
        <p:spPr>
          <a:xfrm>
            <a:off x="1799303" y="3126658"/>
            <a:ext cx="8436828" cy="98322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45701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867CE2C-8243-48A1-9A63-4782CCF75BD4}"/>
              </a:ext>
            </a:extLst>
          </p:cNvPr>
          <p:cNvSpPr/>
          <p:nvPr/>
        </p:nvSpPr>
        <p:spPr>
          <a:xfrm>
            <a:off x="953087" y="433590"/>
            <a:ext cx="94676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i="1" u="sng" dirty="0">
                <a:solidFill>
                  <a:srgbClr val="0070C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Example</a:t>
            </a:r>
            <a:r>
              <a:rPr lang="en-US" sz="3200" b="1" i="1" dirty="0">
                <a:solidFill>
                  <a:srgbClr val="0070C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:</a:t>
            </a:r>
            <a:r>
              <a:rPr lang="en-US" sz="3200" b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3200" b="1" i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You will fail the test </a:t>
            </a:r>
            <a:r>
              <a:rPr lang="en-US" sz="3200" b="1" i="1" u="sng" dirty="0">
                <a:solidFill>
                  <a:srgbClr val="FF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unless</a:t>
            </a:r>
            <a:r>
              <a:rPr lang="en-US" sz="3200" b="1" i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you study harder.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362E4A-4A9B-45A3-87CE-23EA49689149}"/>
              </a:ext>
            </a:extLst>
          </p:cNvPr>
          <p:cNvSpPr/>
          <p:nvPr/>
        </p:nvSpPr>
        <p:spPr>
          <a:xfrm>
            <a:off x="840016" y="1677371"/>
            <a:ext cx="82654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i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= You will fail the test </a:t>
            </a:r>
            <a:r>
              <a:rPr lang="en-US" sz="3200" b="1" i="1" u="sng" dirty="0">
                <a:solidFill>
                  <a:srgbClr val="FF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if</a:t>
            </a:r>
            <a:r>
              <a:rPr lang="en-US" sz="3200" b="1" i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you </a:t>
            </a:r>
            <a:r>
              <a:rPr lang="en-US" sz="3200" b="1" i="1" u="sng" dirty="0">
                <a:solidFill>
                  <a:srgbClr val="FF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don’t </a:t>
            </a:r>
            <a:r>
              <a:rPr lang="en-US" sz="3200" b="1" i="1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study </a:t>
            </a:r>
            <a:r>
              <a:rPr lang="en-US" sz="3200" b="1" i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harder.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09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283</TotalTime>
  <Words>1721</Words>
  <Application>Microsoft Office PowerPoint</Application>
  <PresentationFormat>Widescreen</PresentationFormat>
  <Paragraphs>232</Paragraphs>
  <Slides>27</Slides>
  <Notes>18</Notes>
  <HiddenSlides>0</HiddenSlides>
  <MMClips>1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41" baseType="lpstr">
      <vt:lpstr>OpenSans</vt:lpstr>
      <vt:lpstr>VNI-Ariston</vt:lpstr>
      <vt:lpstr>Arial Rounded MT Bold</vt:lpstr>
      <vt:lpstr>Open Sans</vt:lpstr>
      <vt:lpstr>Arial Black</vt:lpstr>
      <vt:lpstr>.VnBahamasB</vt:lpstr>
      <vt:lpstr>Tw Cen MT</vt:lpstr>
      <vt:lpstr>Calibri</vt:lpstr>
      <vt:lpstr>Arial</vt:lpstr>
      <vt:lpstr>Algerian</vt:lpstr>
      <vt:lpstr>Noto Sans Symbols</vt:lpstr>
      <vt:lpstr>Times New Roman</vt:lpstr>
      <vt:lpstr>Arial Narrow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Administrator</cp:lastModifiedBy>
  <cp:revision>44</cp:revision>
  <dcterms:created xsi:type="dcterms:W3CDTF">2020-12-09T02:04:09Z</dcterms:created>
  <dcterms:modified xsi:type="dcterms:W3CDTF">2024-07-22T09:57:37Z</dcterms:modified>
</cp:coreProperties>
</file>