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1050" r:id="rId2"/>
    <p:sldId id="1035" r:id="rId3"/>
    <p:sldId id="1075" r:id="rId4"/>
    <p:sldId id="1081" r:id="rId5"/>
    <p:sldId id="1079" r:id="rId6"/>
    <p:sldId id="1076" r:id="rId7"/>
    <p:sldId id="1077" r:id="rId8"/>
    <p:sldId id="1080" r:id="rId9"/>
    <p:sldId id="1089" r:id="rId10"/>
    <p:sldId id="1037" r:id="rId11"/>
    <p:sldId id="1082" r:id="rId12"/>
    <p:sldId id="1090" r:id="rId13"/>
    <p:sldId id="1048" r:id="rId14"/>
  </p:sldIdLst>
  <p:sldSz cx="12192000" cy="6858000"/>
  <p:notesSz cx="6858000" cy="9144000"/>
  <p:embeddedFontLst>
    <p:embeddedFont>
      <p:font typeface="#9Slide03 SFU Futura_05" panose="020B0604020202020204" charset="0"/>
      <p:bold r:id="rId16"/>
    </p:embeddedFont>
    <p:embeddedFont>
      <p:font typeface="#9Slide03 SFU Futura_12"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ạm Trang" initials="PT" lastIdx="1" clrIdx="0">
    <p:extLst>
      <p:ext uri="{19B8F6BF-5375-455C-9EA6-DF929625EA0E}">
        <p15:presenceInfo xmlns:p15="http://schemas.microsoft.com/office/powerpoint/2012/main" userId="S::phamtrang@c2kl.onmicrosoft.com::4e706872-a0ef-4a7c-8e3c-1c70ce6dec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0EA"/>
    <a:srgbClr val="0154D4"/>
    <a:srgbClr val="1DB051"/>
    <a:srgbClr val="5D44EF"/>
    <a:srgbClr val="FFFFFF"/>
    <a:srgbClr val="ED1D24"/>
    <a:srgbClr val="24ADE9"/>
    <a:srgbClr val="27ADE4"/>
    <a:srgbClr val="D4DDF1"/>
    <a:srgbClr val="AFC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5165" autoAdjust="0"/>
  </p:normalViewPr>
  <p:slideViewPr>
    <p:cSldViewPr snapToGrid="0">
      <p:cViewPr varScale="1">
        <p:scale>
          <a:sx n="59" d="100"/>
          <a:sy n="59" d="100"/>
        </p:scale>
        <p:origin x="109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1/2/2025</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1/2/2025</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A9461D9C-C434-04AE-1663-6FC26716F0C0}"/>
              </a:ext>
            </a:extLst>
          </p:cNvPr>
          <p:cNvPicPr>
            <a:picLocks noChangeAspect="1"/>
          </p:cNvPicPr>
          <p:nvPr/>
        </p:nvPicPr>
        <p:blipFill>
          <a:blip r:embed="rId2"/>
          <a:srcRect l="11514" r="8389" b="-2"/>
          <a:stretch/>
        </p:blipFill>
        <p:spPr>
          <a:xfrm>
            <a:off x="5063087" y="0"/>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
        <p:nvSpPr>
          <p:cNvPr id="4" name="TextBox 3">
            <a:extLst>
              <a:ext uri="{FF2B5EF4-FFF2-40B4-BE49-F238E27FC236}">
                <a16:creationId xmlns:a16="http://schemas.microsoft.com/office/drawing/2014/main" id="{44547538-3CEB-E907-9ABE-3B3FD68AB3BA}"/>
              </a:ext>
            </a:extLst>
          </p:cNvPr>
          <p:cNvSpPr txBox="1"/>
          <p:nvPr/>
        </p:nvSpPr>
        <p:spPr>
          <a:xfrm>
            <a:off x="-666973" y="1298164"/>
            <a:ext cx="6217920" cy="4257127"/>
          </a:xfrm>
          <a:prstGeom prst="rect">
            <a:avLst/>
          </a:prstGeom>
          <a:noFill/>
        </p:spPr>
        <p:txBody>
          <a:bodyPr wrap="square">
            <a:spAutoFit/>
          </a:bodyPr>
          <a:lstStyle/>
          <a:p>
            <a:pPr algn="ctr">
              <a:lnSpc>
                <a:spcPct val="150000"/>
              </a:lnSpc>
              <a:spcAft>
                <a:spcPts val="600"/>
              </a:spcAft>
            </a:pPr>
            <a:r>
              <a:rPr lang="en-US" sz="3600" dirty="0" err="1">
                <a:solidFill>
                  <a:srgbClr val="009900"/>
                </a:solidFill>
                <a:effectLst/>
                <a:latin typeface="#9Slide03 SFU Futura_05" panose="00000800000000000000" pitchFamily="2" charset="0"/>
              </a:rPr>
              <a:t>Bài</a:t>
            </a:r>
            <a:r>
              <a:rPr lang="en-US" sz="3600" dirty="0">
                <a:solidFill>
                  <a:srgbClr val="009900"/>
                </a:solidFill>
                <a:effectLst/>
                <a:latin typeface="#9Slide03 SFU Futura_05" panose="00000800000000000000" pitchFamily="2" charset="0"/>
              </a:rPr>
              <a:t> 12: </a:t>
            </a:r>
          </a:p>
          <a:p>
            <a:pPr algn="ctr">
              <a:lnSpc>
                <a:spcPct val="150000"/>
              </a:lnSpc>
              <a:spcAft>
                <a:spcPts val="600"/>
              </a:spcAft>
            </a:pPr>
            <a:r>
              <a:rPr lang="en-US" sz="4800" dirty="0">
                <a:solidFill>
                  <a:srgbClr val="FF0000"/>
                </a:solidFill>
                <a:latin typeface="#9Slide03 SFU Futura_05" panose="00000800000000000000" pitchFamily="2" charset="0"/>
              </a:rPr>
              <a:t>VÙNG </a:t>
            </a:r>
          </a:p>
          <a:p>
            <a:pPr algn="ctr">
              <a:lnSpc>
                <a:spcPct val="150000"/>
              </a:lnSpc>
              <a:spcAft>
                <a:spcPts val="600"/>
              </a:spcAft>
            </a:pPr>
            <a:r>
              <a:rPr lang="en-US" sz="4800" dirty="0">
                <a:solidFill>
                  <a:srgbClr val="FF0000"/>
                </a:solidFill>
                <a:latin typeface="#9Slide03 SFU Futura_05" panose="00000800000000000000" pitchFamily="2" charset="0"/>
              </a:rPr>
              <a:t>ĐỒNG BẰNG SÔNG HỒNG</a:t>
            </a:r>
            <a:endParaRPr lang="en-US" sz="4800" dirty="0">
              <a:solidFill>
                <a:srgbClr val="FF0000"/>
              </a:solidFill>
              <a:effectLst/>
              <a:latin typeface="#9Slide03 SFU Futura_05" panose="00000800000000000000" pitchFamily="2" charset="0"/>
            </a:endParaRPr>
          </a:p>
        </p:txBody>
      </p:sp>
    </p:spTree>
    <p:extLst>
      <p:ext uri="{BB962C8B-B14F-4D97-AF65-F5344CB8AC3E}">
        <p14:creationId xmlns:p14="http://schemas.microsoft.com/office/powerpoint/2010/main" val="250784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66A205-B739-51C9-DAD9-584EC65E33A4}"/>
              </a:ext>
            </a:extLst>
          </p:cNvPr>
          <p:cNvSpPr txBox="1"/>
          <p:nvPr/>
        </p:nvSpPr>
        <p:spPr>
          <a:xfrm>
            <a:off x="192528" y="812328"/>
            <a:ext cx="5673990" cy="5749523"/>
          </a:xfrm>
          <a:prstGeom prst="rect">
            <a:avLst/>
          </a:prstGeom>
          <a:solidFill>
            <a:schemeClr val="bg1"/>
          </a:solidFill>
        </p:spPr>
        <p:txBody>
          <a:bodyPr wrap="square">
            <a:spAutoFit/>
          </a:bodyPr>
          <a:lstStyle/>
          <a:p>
            <a:pPr marR="0" indent="-635" algn="just">
              <a:lnSpc>
                <a:spcPct val="115000"/>
              </a:lnSpc>
              <a:spcBef>
                <a:spcPts val="0"/>
              </a:spcBef>
              <a:spcAft>
                <a:spcPts val="600"/>
              </a:spcAft>
            </a:pPr>
            <a:r>
              <a:rPr lang="en-US" sz="2400" b="1" dirty="0">
                <a:solidFill>
                  <a:srgbClr val="FF0000"/>
                </a:solidFill>
                <a:latin typeface="#9Slide03 SFU Futura_12" panose="00000400000000000000" pitchFamily="2" charset="0"/>
                <a:ea typeface="Times New Roman" panose="02020603050405020304" pitchFamily="18" charset="0"/>
              </a:rPr>
              <a:t>c) </a:t>
            </a:r>
            <a:r>
              <a:rPr lang="en-US" sz="2400" b="1" dirty="0" err="1">
                <a:solidFill>
                  <a:srgbClr val="FF0000"/>
                </a:solidFill>
                <a:effectLst/>
                <a:latin typeface="#9Slide03 SFU Futura_12" panose="00000400000000000000" pitchFamily="2" charset="0"/>
                <a:ea typeface="Times New Roman" panose="02020603050405020304" pitchFamily="18" charset="0"/>
              </a:rPr>
              <a:t>Dịch</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vụ</a:t>
            </a:r>
            <a:endParaRPr lang="en-US" sz="2400" dirty="0">
              <a:solidFill>
                <a:srgbClr val="FF0000"/>
              </a:solidFill>
              <a:effectLst/>
              <a:latin typeface="#9Slide03 SFU Futura_12" panose="00000400000000000000" pitchFamily="2" charset="0"/>
              <a:ea typeface="Times New Roman" panose="02020603050405020304" pitchFamily="18" charset="0"/>
            </a:endParaRPr>
          </a:p>
          <a:p>
            <a:pPr marL="342265" marR="0" indent="-342900" algn="just">
              <a:lnSpc>
                <a:spcPct val="115000"/>
              </a:lnSpc>
              <a:spcBef>
                <a:spcPts val="0"/>
              </a:spcBef>
              <a:spcAft>
                <a:spcPts val="600"/>
              </a:spcAft>
              <a:buFontTx/>
              <a:buChar char="-"/>
            </a:pPr>
            <a:r>
              <a:rPr lang="en-US" sz="2400" dirty="0">
                <a:latin typeface="#9Slide03 SFU Futura_12" panose="00000400000000000000" pitchFamily="2" charset="0"/>
              </a:rPr>
              <a:t>C</a:t>
            </a:r>
            <a:r>
              <a:rPr lang="vi-VN" sz="2400" dirty="0">
                <a:latin typeface="#9Slide03 SFU Futura_12" panose="00000400000000000000" pitchFamily="2" charset="0"/>
              </a:rPr>
              <a:t>hiếm tỉ trọng cao trong cơ cấu GRDP của vùng (chiếm 42,1% năm 2021) và đang phát triển theo hướng hiện đại, đa dạng.</a:t>
            </a:r>
          </a:p>
          <a:p>
            <a:pPr marL="342265" marR="0" indent="-342900" algn="just">
              <a:lnSpc>
                <a:spcPct val="115000"/>
              </a:lnSpc>
              <a:spcBef>
                <a:spcPts val="0"/>
              </a:spcBef>
              <a:spcAft>
                <a:spcPts val="600"/>
              </a:spcAft>
              <a:buFontTx/>
              <a:buChar char="-"/>
            </a:pPr>
            <a:r>
              <a:rPr lang="vi-VN" sz="2400" dirty="0">
                <a:latin typeface="#9Slide03 SFU Futura_12" panose="00000400000000000000" pitchFamily="2" charset="0"/>
              </a:rPr>
              <a:t>Thương mại</a:t>
            </a:r>
          </a:p>
          <a:p>
            <a:pPr marR="0" algn="just">
              <a:lnSpc>
                <a:spcPct val="115000"/>
              </a:lnSpc>
              <a:spcBef>
                <a:spcPts val="0"/>
              </a:spcBef>
              <a:spcAft>
                <a:spcPts val="600"/>
              </a:spcAft>
            </a:pPr>
            <a:r>
              <a:rPr lang="en-US" sz="2000" dirty="0">
                <a:latin typeface="#9Slide03 SFU Futura_12" panose="00000400000000000000" pitchFamily="2" charset="0"/>
              </a:rPr>
              <a:t>+ N</a:t>
            </a:r>
            <a:r>
              <a:rPr lang="vi-VN" sz="2000" dirty="0">
                <a:latin typeface="#9Slide03 SFU Futura_12" panose="00000400000000000000" pitchFamily="2" charset="0"/>
              </a:rPr>
              <a:t>ội thượng phát triển khắp các địa phương, hàng hoá đa dạng, hình thức mua bán phong phú, hiện đại</a:t>
            </a:r>
            <a:r>
              <a:rPr lang="en-US" sz="2000" dirty="0">
                <a:latin typeface="#9Slide03 SFU Futura_12" panose="00000400000000000000" pitchFamily="2" charset="0"/>
              </a:rPr>
              <a:t>. </a:t>
            </a:r>
            <a:r>
              <a:rPr lang="vi-VN" sz="2000" dirty="0">
                <a:latin typeface="#9Slide03 SFU Futura_12" panose="00000400000000000000" pitchFamily="2" charset="0"/>
              </a:rPr>
              <a:t>Hà Nội là trung tâm thương mại lớn nhất của vùng.</a:t>
            </a:r>
          </a:p>
          <a:p>
            <a:pPr marR="0" algn="just">
              <a:lnSpc>
                <a:spcPct val="115000"/>
              </a:lnSpc>
              <a:spcBef>
                <a:spcPts val="0"/>
              </a:spcBef>
              <a:spcAft>
                <a:spcPts val="600"/>
              </a:spcAft>
            </a:pPr>
            <a:r>
              <a:rPr lang="vi-VN" sz="2000" dirty="0">
                <a:latin typeface="#9Slide03 SFU Futura_12" panose="00000400000000000000" pitchFamily="2" charset="0"/>
              </a:rPr>
              <a:t>+ </a:t>
            </a:r>
            <a:r>
              <a:rPr lang="en-US" sz="2000" dirty="0">
                <a:latin typeface="#9Slide03 SFU Futura_12" panose="00000400000000000000" pitchFamily="2" charset="0"/>
              </a:rPr>
              <a:t>N</a:t>
            </a:r>
            <a:r>
              <a:rPr lang="vi-VN" sz="2000" dirty="0">
                <a:latin typeface="#9Slide03 SFU Futura_12" panose="00000400000000000000" pitchFamily="2" charset="0"/>
              </a:rPr>
              <a:t>goại thương: </a:t>
            </a:r>
            <a:r>
              <a:rPr lang="en-US" sz="2000" dirty="0" err="1">
                <a:latin typeface="#9Slide03 SFU Futura_12" panose="00000400000000000000" pitchFamily="2" charset="0"/>
              </a:rPr>
              <a:t>Chiếm</a:t>
            </a:r>
            <a:r>
              <a:rPr lang="en-US" sz="2000" dirty="0">
                <a:latin typeface="#9Slide03 SFU Futura_12" panose="00000400000000000000" pitchFamily="2" charset="0"/>
              </a:rPr>
              <a:t> t</a:t>
            </a:r>
            <a:r>
              <a:rPr lang="vi-VN" sz="2000" dirty="0">
                <a:latin typeface="#9Slide03 SFU Futura_12" panose="00000400000000000000" pitchFamily="2" charset="0"/>
              </a:rPr>
              <a:t>ỉ trọng </a:t>
            </a:r>
            <a:r>
              <a:rPr lang="en-US" sz="2000" dirty="0" err="1">
                <a:latin typeface="#9Slide03 SFU Futura_12" panose="00000400000000000000" pitchFamily="2" charset="0"/>
              </a:rPr>
              <a:t>cao</a:t>
            </a:r>
            <a:r>
              <a:rPr lang="en-US" sz="2000" dirty="0">
                <a:latin typeface="#9Slide03 SFU Futura_12" panose="00000400000000000000" pitchFamily="2" charset="0"/>
              </a:rPr>
              <a:t>. </a:t>
            </a:r>
            <a:r>
              <a:rPr lang="vi-VN" sz="2000" dirty="0">
                <a:latin typeface="#9Slide03 SFU Futura_12" panose="00000400000000000000" pitchFamily="2" charset="0"/>
              </a:rPr>
              <a:t>Cảng biển Hải Phòng, Quảng Ninh và cửa khẩu Móng Cái (Quảng Ninh) là những nơi diễn ra hoạt động xuất, nhập khẩu chủ yếu của cả vùng.</a:t>
            </a:r>
          </a:p>
        </p:txBody>
      </p:sp>
      <p:pic>
        <p:nvPicPr>
          <p:cNvPr id="2050" name="Picture 2" descr="Lấy lại đà tăng trưởng xuất khẩu - Nhịp sống kinh tế Việt Nam &amp; Thế giới">
            <a:extLst>
              <a:ext uri="{FF2B5EF4-FFF2-40B4-BE49-F238E27FC236}">
                <a16:creationId xmlns:a16="http://schemas.microsoft.com/office/drawing/2014/main" id="{9DB89491-6096-A25D-D99B-EDBBC5D2ED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10"/>
          <a:stretch/>
        </p:blipFill>
        <p:spPr bwMode="auto">
          <a:xfrm>
            <a:off x="5866518" y="812328"/>
            <a:ext cx="5572246" cy="360403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EBB5D946-0045-22A9-55FC-BB8F317F3023}"/>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8C475F92-11DD-A87F-C6D3-F521D26237B0}"/>
                </a:ext>
              </a:extLst>
            </p:cNvPr>
            <p:cNvGrpSpPr/>
            <p:nvPr/>
          </p:nvGrpSpPr>
          <p:grpSpPr>
            <a:xfrm>
              <a:off x="36224" y="22964"/>
              <a:ext cx="12155775" cy="593814"/>
              <a:chOff x="-2717606" y="-7552"/>
              <a:chExt cx="8296957" cy="724282"/>
            </a:xfrm>
          </p:grpSpPr>
          <p:sp>
            <p:nvSpPr>
              <p:cNvPr id="11" name="Rectangle: Rounded Corners 17">
                <a:extLst>
                  <a:ext uri="{FF2B5EF4-FFF2-40B4-BE49-F238E27FC236}">
                    <a16:creationId xmlns:a16="http://schemas.microsoft.com/office/drawing/2014/main" id="{E9B478B4-F21F-46EF-C041-7D59D63FD137}"/>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2" name="TextBox 11">
                <a:extLst>
                  <a:ext uri="{FF2B5EF4-FFF2-40B4-BE49-F238E27FC236}">
                    <a16:creationId xmlns:a16="http://schemas.microsoft.com/office/drawing/2014/main" id="{BEDE1951-58ED-CEF3-DA17-CBD8AB6D90F8}"/>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0"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CB668650-5F04-D46C-5FFA-4E204D56352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33337A83-F31C-6A63-3CC3-1DEA89F2A9ED}"/>
              </a:ext>
            </a:extLst>
          </p:cNvPr>
          <p:cNvSpPr txBox="1"/>
          <p:nvPr/>
        </p:nvSpPr>
        <p:spPr>
          <a:xfrm>
            <a:off x="6114111" y="4483710"/>
            <a:ext cx="5650624" cy="701987"/>
          </a:xfrm>
          <a:prstGeom prst="rect">
            <a:avLst/>
          </a:prstGeom>
          <a:solidFill>
            <a:schemeClr val="accent4">
              <a:lumMod val="20000"/>
              <a:lumOff val="80000"/>
            </a:schemeClr>
          </a:solidFill>
        </p:spPr>
        <p:txBody>
          <a:bodyPr wrap="square">
            <a:spAutoFit/>
          </a:bodyPr>
          <a:lstStyle/>
          <a:p>
            <a:pPr marR="0" algn="just">
              <a:lnSpc>
                <a:spcPct val="115000"/>
              </a:lnSpc>
              <a:spcBef>
                <a:spcPts val="0"/>
              </a:spcBef>
              <a:spcAft>
                <a:spcPts val="600"/>
              </a:spcAft>
            </a:pPr>
            <a:r>
              <a:rPr lang="en-US" dirty="0">
                <a:latin typeface="#9Slide03 SFU Futura_12" panose="00000400000000000000" pitchFamily="2" charset="0"/>
              </a:rPr>
              <a:t>- C</a:t>
            </a:r>
            <a:r>
              <a:rPr lang="vi-VN" dirty="0">
                <a:latin typeface="#9Slide03 SFU Futura_12" panose="00000400000000000000" pitchFamily="2" charset="0"/>
              </a:rPr>
              <a:t>ảng hàng không quốc tế Nội Bài (Hà Nội), Cát Bi (Hải Phòng), Vân Đồn (Quảng Ninh); </a:t>
            </a:r>
          </a:p>
        </p:txBody>
      </p:sp>
      <p:sp>
        <p:nvSpPr>
          <p:cNvPr id="6" name="TextBox 5">
            <a:extLst>
              <a:ext uri="{FF2B5EF4-FFF2-40B4-BE49-F238E27FC236}">
                <a16:creationId xmlns:a16="http://schemas.microsoft.com/office/drawing/2014/main" id="{6E6237B7-2890-1F57-C947-335578EC4ABF}"/>
              </a:ext>
            </a:extLst>
          </p:cNvPr>
          <p:cNvSpPr txBox="1"/>
          <p:nvPr/>
        </p:nvSpPr>
        <p:spPr>
          <a:xfrm>
            <a:off x="6114111" y="5225614"/>
            <a:ext cx="5650624" cy="646331"/>
          </a:xfrm>
          <a:prstGeom prst="rect">
            <a:avLst/>
          </a:prstGeom>
          <a:solidFill>
            <a:schemeClr val="accent4">
              <a:lumMod val="20000"/>
              <a:lumOff val="80000"/>
            </a:schemeClr>
          </a:solidFill>
        </p:spPr>
        <p:txBody>
          <a:bodyPr wrap="square">
            <a:spAutoFit/>
          </a:bodyPr>
          <a:lstStyle/>
          <a:p>
            <a:pPr algn="just"/>
            <a:r>
              <a:rPr lang="en-US" dirty="0">
                <a:latin typeface="#9Slide03 SFU Futura_12" panose="00000400000000000000" pitchFamily="2" charset="0"/>
              </a:rPr>
              <a:t>- T</a:t>
            </a:r>
            <a:r>
              <a:rPr lang="vi-VN" dirty="0">
                <a:latin typeface="#9Slide03 SFU Futura_12" panose="00000400000000000000" pitchFamily="2" charset="0"/>
              </a:rPr>
              <a:t>ổng mức bán lẻ hàng hoá và doanh thu dịch vụ tiêu dùng của vùng chiếm khoảng 26% cả nước (năm 2021). </a:t>
            </a:r>
            <a:endParaRPr lang="en-US" dirty="0"/>
          </a:p>
        </p:txBody>
      </p:sp>
      <p:sp>
        <p:nvSpPr>
          <p:cNvPr id="13" name="TextBox 12">
            <a:extLst>
              <a:ext uri="{FF2B5EF4-FFF2-40B4-BE49-F238E27FC236}">
                <a16:creationId xmlns:a16="http://schemas.microsoft.com/office/drawing/2014/main" id="{DD44FD2A-D5EB-4C57-229E-3BE5418B1F2A}"/>
              </a:ext>
            </a:extLst>
          </p:cNvPr>
          <p:cNvSpPr txBox="1"/>
          <p:nvPr/>
        </p:nvSpPr>
        <p:spPr>
          <a:xfrm>
            <a:off x="6090745" y="5911706"/>
            <a:ext cx="5673990" cy="923330"/>
          </a:xfrm>
          <a:prstGeom prst="rect">
            <a:avLst/>
          </a:prstGeom>
          <a:solidFill>
            <a:schemeClr val="accent4">
              <a:lumMod val="20000"/>
              <a:lumOff val="80000"/>
            </a:schemeClr>
          </a:solidFill>
        </p:spPr>
        <p:txBody>
          <a:bodyPr wrap="square">
            <a:spAutoFit/>
          </a:bodyPr>
          <a:lstStyle/>
          <a:p>
            <a:pPr algn="just"/>
            <a:r>
              <a:rPr lang="en-US" dirty="0">
                <a:latin typeface="#9Slide03 SFU Futura_12" panose="00000400000000000000" pitchFamily="2" charset="0"/>
              </a:rPr>
              <a:t>- T</a:t>
            </a:r>
            <a:r>
              <a:rPr lang="vi-VN" dirty="0">
                <a:latin typeface="#9Slide03 SFU Futura_12" panose="00000400000000000000" pitchFamily="2" charset="0"/>
              </a:rPr>
              <a:t>rị giá xuất, nhập khẩu của vùng chiếm tới 36% của cả nước (năm 2021). </a:t>
            </a:r>
            <a:r>
              <a:rPr lang="en-US" dirty="0" err="1">
                <a:latin typeface="#9Slide03 SFU Futura_12" panose="00000400000000000000" pitchFamily="2" charset="0"/>
              </a:rPr>
              <a:t>Chủ</a:t>
            </a:r>
            <a:r>
              <a:rPr lang="en-US" dirty="0">
                <a:latin typeface="#9Slide03 SFU Futura_12" panose="00000400000000000000" pitchFamily="2" charset="0"/>
              </a:rPr>
              <a:t> </a:t>
            </a:r>
            <a:r>
              <a:rPr lang="en-US" dirty="0" err="1">
                <a:latin typeface="#9Slide03 SFU Futura_12" panose="00000400000000000000" pitchFamily="2" charset="0"/>
              </a:rPr>
              <a:t>yếu</a:t>
            </a:r>
            <a:r>
              <a:rPr lang="en-US" dirty="0">
                <a:latin typeface="#9Slide03 SFU Futura_12" panose="00000400000000000000" pitchFamily="2" charset="0"/>
              </a:rPr>
              <a:t> ở</a:t>
            </a:r>
            <a:r>
              <a:rPr lang="vi-VN" dirty="0">
                <a:latin typeface="#9Slide03 SFU Futura_12" panose="00000400000000000000" pitchFamily="2" charset="0"/>
              </a:rPr>
              <a:t> Bắc Ninh, Hà Nội, Hải Phòng,…</a:t>
            </a:r>
            <a:endParaRPr lang="en-US" dirty="0"/>
          </a:p>
        </p:txBody>
      </p:sp>
    </p:spTree>
    <p:extLst>
      <p:ext uri="{BB962C8B-B14F-4D97-AF65-F5344CB8AC3E}">
        <p14:creationId xmlns:p14="http://schemas.microsoft.com/office/powerpoint/2010/main" val="424887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66A205-B739-51C9-DAD9-584EC65E33A4}"/>
              </a:ext>
            </a:extLst>
          </p:cNvPr>
          <p:cNvSpPr txBox="1"/>
          <p:nvPr/>
        </p:nvSpPr>
        <p:spPr>
          <a:xfrm>
            <a:off x="295306" y="687372"/>
            <a:ext cx="6517576" cy="4032194"/>
          </a:xfrm>
          <a:prstGeom prst="rect">
            <a:avLst/>
          </a:prstGeom>
          <a:solidFill>
            <a:schemeClr val="bg1"/>
          </a:solidFill>
        </p:spPr>
        <p:txBody>
          <a:bodyPr wrap="square">
            <a:spAutoFit/>
          </a:bodyPr>
          <a:lstStyle/>
          <a:p>
            <a:pPr marR="0" indent="-635" algn="just">
              <a:lnSpc>
                <a:spcPct val="115000"/>
              </a:lnSpc>
              <a:spcBef>
                <a:spcPts val="0"/>
              </a:spcBef>
              <a:spcAft>
                <a:spcPts val="600"/>
              </a:spcAft>
            </a:pPr>
            <a:r>
              <a:rPr lang="en-US" sz="2400" b="1" dirty="0">
                <a:solidFill>
                  <a:srgbClr val="FF0000"/>
                </a:solidFill>
                <a:latin typeface="#9Slide03 SFU Futura_12" panose="00000400000000000000" pitchFamily="2" charset="0"/>
                <a:ea typeface="Times New Roman" panose="02020603050405020304" pitchFamily="18" charset="0"/>
              </a:rPr>
              <a:t>c) </a:t>
            </a:r>
            <a:r>
              <a:rPr lang="en-US" sz="2400" b="1" dirty="0" err="1">
                <a:solidFill>
                  <a:srgbClr val="FF0000"/>
                </a:solidFill>
                <a:effectLst/>
                <a:latin typeface="#9Slide03 SFU Futura_12" panose="00000400000000000000" pitchFamily="2" charset="0"/>
                <a:ea typeface="Times New Roman" panose="02020603050405020304" pitchFamily="18" charset="0"/>
              </a:rPr>
              <a:t>Dịch</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vụ</a:t>
            </a:r>
            <a:endParaRPr lang="en-US" sz="2400" dirty="0">
              <a:solidFill>
                <a:srgbClr val="FF0000"/>
              </a:solidFill>
              <a:effectLst/>
              <a:latin typeface="#9Slide03 SFU Futura_12" panose="00000400000000000000" pitchFamily="2" charset="0"/>
              <a:ea typeface="Times New Roman" panose="02020603050405020304" pitchFamily="18" charset="0"/>
            </a:endParaRPr>
          </a:p>
          <a:p>
            <a:pPr marL="342265" marR="0" indent="-342900" algn="just">
              <a:lnSpc>
                <a:spcPct val="115000"/>
              </a:lnSpc>
              <a:spcBef>
                <a:spcPts val="0"/>
              </a:spcBef>
              <a:spcAft>
                <a:spcPts val="600"/>
              </a:spcAft>
              <a:buFontTx/>
              <a:buChar char="-"/>
            </a:pPr>
            <a:r>
              <a:rPr lang="vi-VN" sz="2400" b="1" dirty="0">
                <a:solidFill>
                  <a:srgbClr val="2F10EA"/>
                </a:solidFill>
                <a:latin typeface="#9Slide03 SFU Futura_12" panose="00000400000000000000" pitchFamily="2" charset="0"/>
              </a:rPr>
              <a:t>Giao thông vận tải </a:t>
            </a:r>
            <a:r>
              <a:rPr lang="vi-VN" sz="2400" dirty="0">
                <a:latin typeface="#9Slide03 SFU Futura_12" panose="00000400000000000000" pitchFamily="2" charset="0"/>
              </a:rPr>
              <a:t>ngày càng hiện đại, với nhiều loại hình. Hà Nội và Hải Phòng là hai đầu mối giao thông vận tải quan trọng nhất ở vùng.</a:t>
            </a:r>
            <a:endParaRPr lang="en-US" sz="2400" dirty="0">
              <a:latin typeface="#9Slide03 SFU Futura_12" panose="00000400000000000000" pitchFamily="2" charset="0"/>
            </a:endParaRPr>
          </a:p>
          <a:p>
            <a:pPr marL="342265" marR="0" indent="-342900" algn="just">
              <a:lnSpc>
                <a:spcPct val="115000"/>
              </a:lnSpc>
              <a:spcBef>
                <a:spcPts val="0"/>
              </a:spcBef>
              <a:spcAft>
                <a:spcPts val="600"/>
              </a:spcAft>
              <a:buFontTx/>
              <a:buChar char="-"/>
            </a:pPr>
            <a:r>
              <a:rPr lang="vi-VN" sz="2400" b="1" dirty="0">
                <a:solidFill>
                  <a:srgbClr val="2F10EA"/>
                </a:solidFill>
                <a:latin typeface="#9Slide03 SFU Futura_12" panose="00000400000000000000" pitchFamily="2" charset="0"/>
              </a:rPr>
              <a:t>Tài chính ngân hàng: </a:t>
            </a:r>
            <a:r>
              <a:rPr lang="vi-VN" sz="2400" dirty="0">
                <a:latin typeface="#9Slide03 SFU Futura_12" panose="00000400000000000000" pitchFamily="2" charset="0"/>
              </a:rPr>
              <a:t>phát triển rộng khắp để hỗ trợ cho các hoạt động sản xuất và kinh doanh. Hà Nội là một trong hai trung tâm tài chính ngân hàng lớn nhất cả nước.</a:t>
            </a:r>
          </a:p>
        </p:txBody>
      </p:sp>
      <p:grpSp>
        <p:nvGrpSpPr>
          <p:cNvPr id="8" name="Group 7">
            <a:extLst>
              <a:ext uri="{FF2B5EF4-FFF2-40B4-BE49-F238E27FC236}">
                <a16:creationId xmlns:a16="http://schemas.microsoft.com/office/drawing/2014/main" id="{EBB5D946-0045-22A9-55FC-BB8F317F3023}"/>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8C475F92-11DD-A87F-C6D3-F521D26237B0}"/>
                </a:ext>
              </a:extLst>
            </p:cNvPr>
            <p:cNvGrpSpPr/>
            <p:nvPr/>
          </p:nvGrpSpPr>
          <p:grpSpPr>
            <a:xfrm>
              <a:off x="36224" y="22964"/>
              <a:ext cx="12155775" cy="593814"/>
              <a:chOff x="-2717606" y="-7552"/>
              <a:chExt cx="8296957" cy="724282"/>
            </a:xfrm>
          </p:grpSpPr>
          <p:sp>
            <p:nvSpPr>
              <p:cNvPr id="11" name="Rectangle: Rounded Corners 17">
                <a:extLst>
                  <a:ext uri="{FF2B5EF4-FFF2-40B4-BE49-F238E27FC236}">
                    <a16:creationId xmlns:a16="http://schemas.microsoft.com/office/drawing/2014/main" id="{E9B478B4-F21F-46EF-C041-7D59D63FD137}"/>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2" name="TextBox 11">
                <a:extLst>
                  <a:ext uri="{FF2B5EF4-FFF2-40B4-BE49-F238E27FC236}">
                    <a16:creationId xmlns:a16="http://schemas.microsoft.com/office/drawing/2014/main" id="{BEDE1951-58ED-CEF3-DA17-CBD8AB6D90F8}"/>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0"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CB668650-5F04-D46C-5FFA-4E204D56352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30C3DC78-F099-07DA-A1FF-E5ACCF11AEB9}"/>
              </a:ext>
            </a:extLst>
          </p:cNvPr>
          <p:cNvPicPr>
            <a:picLocks noChangeAspect="1"/>
          </p:cNvPicPr>
          <p:nvPr/>
        </p:nvPicPr>
        <p:blipFill>
          <a:blip r:embed="rId4"/>
          <a:stretch>
            <a:fillRect/>
          </a:stretch>
        </p:blipFill>
        <p:spPr>
          <a:xfrm>
            <a:off x="7839542" y="641975"/>
            <a:ext cx="3678040" cy="3678040"/>
          </a:xfrm>
          <a:prstGeom prst="rect">
            <a:avLst/>
          </a:prstGeom>
        </p:spPr>
      </p:pic>
      <p:sp>
        <p:nvSpPr>
          <p:cNvPr id="14" name="TextBox 13">
            <a:extLst>
              <a:ext uri="{FF2B5EF4-FFF2-40B4-BE49-F238E27FC236}">
                <a16:creationId xmlns:a16="http://schemas.microsoft.com/office/drawing/2014/main" id="{4F580767-3BC8-335B-3B1B-6BA537C89C09}"/>
              </a:ext>
            </a:extLst>
          </p:cNvPr>
          <p:cNvSpPr txBox="1"/>
          <p:nvPr/>
        </p:nvSpPr>
        <p:spPr>
          <a:xfrm>
            <a:off x="7018729" y="4456118"/>
            <a:ext cx="4877965" cy="2308324"/>
          </a:xfrm>
          <a:prstGeom prst="rect">
            <a:avLst/>
          </a:prstGeom>
          <a:solidFill>
            <a:schemeClr val="accent4">
              <a:lumMod val="20000"/>
              <a:lumOff val="80000"/>
            </a:schemeClr>
          </a:solidFill>
        </p:spPr>
        <p:txBody>
          <a:bodyPr wrap="square">
            <a:spAutoFit/>
          </a:bodyPr>
          <a:lstStyle/>
          <a:p>
            <a:pPr algn="just"/>
            <a:r>
              <a:rPr lang="en-US" sz="1800" dirty="0">
                <a:latin typeface="#9Slide03 SFU Futura_12" panose="00000400000000000000" pitchFamily="2" charset="0"/>
              </a:rPr>
              <a:t>- </a:t>
            </a:r>
            <a:r>
              <a:rPr lang="vi-VN" dirty="0">
                <a:latin typeface="#9Slide03 SFU Futura_12" panose="00000400000000000000" pitchFamily="2" charset="0"/>
              </a:rPr>
              <a:t>Trong vùng có các tuyến đường ô tô quan trọng như quốc lộ 1, 5, 18, cao tốc Hà Nội – Hải Phòng,; tuyến đường sắt Thống Nhất, Hà Nội – Hải Phòng,..; các cảng hàng không quốc tế Nội Bài, Cát Bi, Vân Đồn; các cảng biển Hải Phòng, Quảng Ninh,... đảm nhiệm việc vận chuyển số lượng lớn về hàng hoá và hành khách. </a:t>
            </a:r>
            <a:endParaRPr lang="en-US" sz="1800" dirty="0">
              <a:latin typeface="#9Slide03 SFU Futura_12" panose="00000400000000000000" pitchFamily="2" charset="0"/>
            </a:endParaRPr>
          </a:p>
        </p:txBody>
      </p:sp>
      <p:pic>
        <p:nvPicPr>
          <p:cNvPr id="17" name="Picture 16">
            <a:extLst>
              <a:ext uri="{FF2B5EF4-FFF2-40B4-BE49-F238E27FC236}">
                <a16:creationId xmlns:a16="http://schemas.microsoft.com/office/drawing/2014/main" id="{817A965B-0EC7-6C2D-7F46-D88F5FE2E9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9444" r="92500">
                        <a14:foregroundMark x1="81944" y1="29167" x2="81944" y2="29167"/>
                        <a14:foregroundMark x1="80278" y1="28611" x2="80278" y2="42778"/>
                        <a14:foregroundMark x1="80278" y1="42778" x2="79444" y2="45556"/>
                        <a14:foregroundMark x1="92500" y1="43333" x2="92500" y2="43333"/>
                        <a14:foregroundMark x1="9444" y1="43889" x2="9444" y2="43889"/>
                      </a14:backgroundRemoval>
                    </a14:imgEffect>
                  </a14:imgLayer>
                </a14:imgProps>
              </a:ext>
            </a:extLst>
          </a:blip>
          <a:srcRect t="13410" b="14866"/>
          <a:stretch/>
        </p:blipFill>
        <p:spPr>
          <a:xfrm>
            <a:off x="976298" y="4678552"/>
            <a:ext cx="3038654" cy="2179448"/>
          </a:xfrm>
          <a:prstGeom prst="rect">
            <a:avLst/>
          </a:prstGeom>
        </p:spPr>
      </p:pic>
    </p:spTree>
    <p:extLst>
      <p:ext uri="{BB962C8B-B14F-4D97-AF65-F5344CB8AC3E}">
        <p14:creationId xmlns:p14="http://schemas.microsoft.com/office/powerpoint/2010/main" val="303349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66A205-B739-51C9-DAD9-584EC65E33A4}"/>
              </a:ext>
            </a:extLst>
          </p:cNvPr>
          <p:cNvSpPr txBox="1"/>
          <p:nvPr/>
        </p:nvSpPr>
        <p:spPr>
          <a:xfrm>
            <a:off x="295306" y="687372"/>
            <a:ext cx="6517576" cy="5808065"/>
          </a:xfrm>
          <a:prstGeom prst="rect">
            <a:avLst/>
          </a:prstGeom>
          <a:solidFill>
            <a:schemeClr val="bg1"/>
          </a:solidFill>
        </p:spPr>
        <p:txBody>
          <a:bodyPr wrap="square">
            <a:spAutoFit/>
          </a:bodyPr>
          <a:lstStyle/>
          <a:p>
            <a:pPr marR="0" indent="-635" algn="just">
              <a:lnSpc>
                <a:spcPct val="115000"/>
              </a:lnSpc>
              <a:spcBef>
                <a:spcPts val="0"/>
              </a:spcBef>
              <a:spcAft>
                <a:spcPts val="600"/>
              </a:spcAft>
            </a:pPr>
            <a:r>
              <a:rPr lang="en-US" sz="2400" b="1" dirty="0">
                <a:solidFill>
                  <a:srgbClr val="FF0000"/>
                </a:solidFill>
                <a:latin typeface="#9Slide03 SFU Futura_12" panose="00000400000000000000" pitchFamily="2" charset="0"/>
                <a:ea typeface="Times New Roman" panose="02020603050405020304" pitchFamily="18" charset="0"/>
              </a:rPr>
              <a:t>c) </a:t>
            </a:r>
            <a:r>
              <a:rPr lang="en-US" sz="2400" b="1" dirty="0" err="1">
                <a:solidFill>
                  <a:srgbClr val="FF0000"/>
                </a:solidFill>
                <a:effectLst/>
                <a:latin typeface="#9Slide03 SFU Futura_12" panose="00000400000000000000" pitchFamily="2" charset="0"/>
                <a:ea typeface="Times New Roman" panose="02020603050405020304" pitchFamily="18" charset="0"/>
              </a:rPr>
              <a:t>Dịch</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vụ</a:t>
            </a:r>
            <a:endParaRPr lang="en-US" sz="2400" dirty="0">
              <a:solidFill>
                <a:srgbClr val="FF0000"/>
              </a:solidFill>
              <a:effectLst/>
              <a:latin typeface="#9Slide03 SFU Futura_12" panose="00000400000000000000" pitchFamily="2" charset="0"/>
              <a:ea typeface="Times New Roman" panose="02020603050405020304" pitchFamily="18" charset="0"/>
            </a:endParaRPr>
          </a:p>
          <a:p>
            <a:pPr marL="342265" marR="0" indent="-342900" algn="just">
              <a:lnSpc>
                <a:spcPct val="115000"/>
              </a:lnSpc>
              <a:spcBef>
                <a:spcPts val="0"/>
              </a:spcBef>
              <a:spcAft>
                <a:spcPts val="600"/>
              </a:spcAft>
              <a:buFontTx/>
              <a:buChar char="-"/>
            </a:pPr>
            <a:r>
              <a:rPr lang="en-US" sz="2400" b="1" dirty="0">
                <a:solidFill>
                  <a:srgbClr val="2F10EA"/>
                </a:solidFill>
                <a:latin typeface="#9Slide03 SFU Futura_12" panose="00000400000000000000" pitchFamily="2" charset="0"/>
              </a:rPr>
              <a:t>Du </a:t>
            </a:r>
            <a:r>
              <a:rPr lang="en-US" sz="2400" b="1" dirty="0" err="1">
                <a:solidFill>
                  <a:srgbClr val="2F10EA"/>
                </a:solidFill>
                <a:latin typeface="#9Slide03 SFU Futura_12" panose="00000400000000000000" pitchFamily="2" charset="0"/>
              </a:rPr>
              <a:t>lịch</a:t>
            </a:r>
            <a:r>
              <a:rPr lang="en-US" sz="2400" b="1" dirty="0">
                <a:solidFill>
                  <a:srgbClr val="2F10EA"/>
                </a:solidFill>
                <a:latin typeface="#9Slide03 SFU Futura_12" panose="00000400000000000000" pitchFamily="2" charset="0"/>
              </a:rPr>
              <a:t>: </a:t>
            </a:r>
            <a:r>
              <a:rPr lang="en-US" sz="2400" b="1" dirty="0">
                <a:latin typeface="#9Slide03 SFU Futura_12" panose="00000400000000000000" pitchFamily="2" charset="0"/>
              </a:rPr>
              <a:t>n</a:t>
            </a:r>
            <a:r>
              <a:rPr lang="vi-VN" sz="2400" b="1" dirty="0">
                <a:latin typeface="#9Slide03 SFU Futura_12" panose="00000400000000000000" pitchFamily="2" charset="0"/>
              </a:rPr>
              <a:t>hiều tiềm năng phát triển, đang dần trở thành ngành kinh tế mũi nhọn của vùng. </a:t>
            </a:r>
          </a:p>
          <a:p>
            <a:pPr marL="342265" marR="0" indent="-342900" algn="just">
              <a:lnSpc>
                <a:spcPct val="115000"/>
              </a:lnSpc>
              <a:spcBef>
                <a:spcPts val="0"/>
              </a:spcBef>
              <a:spcAft>
                <a:spcPts val="600"/>
              </a:spcAft>
              <a:buFontTx/>
              <a:buChar char="-"/>
            </a:pPr>
            <a:r>
              <a:rPr lang="vi-VN" sz="2400" b="1" dirty="0">
                <a:latin typeface="#9Slide03 SFU Futura_12" panose="00000400000000000000" pitchFamily="2" charset="0"/>
              </a:rPr>
              <a:t>Ngoài ra, các lĩnh vực dịch vụ khác như bưu chính viễn thông, logistics, giáo dục - đào tạo, y tế,... cũng phát triển mạnh mẽ.</a:t>
            </a:r>
          </a:p>
          <a:p>
            <a:pPr marL="342265" marR="0" indent="-342900" algn="just">
              <a:lnSpc>
                <a:spcPct val="115000"/>
              </a:lnSpc>
              <a:spcBef>
                <a:spcPts val="0"/>
              </a:spcBef>
              <a:spcAft>
                <a:spcPts val="600"/>
              </a:spcAft>
              <a:buFontTx/>
              <a:buChar char="-"/>
            </a:pPr>
            <a:r>
              <a:rPr lang="vi-VN" sz="2400" b="1" dirty="0">
                <a:solidFill>
                  <a:srgbClr val="2F10EA"/>
                </a:solidFill>
                <a:latin typeface="#9Slide03 SFU Futura_12" panose="00000400000000000000" pitchFamily="2" charset="0"/>
              </a:rPr>
              <a:t>Định hướng phát triển của vùng Đồng bằng sông Hồng là trở thành trung tâm dịch vụ hiện đại của khu vực Đông Nam Á; trong đó, Thủ đô Hà Nội trở thành trung tâm tài chính, thương mại, du lịch mang tầm khu vực và quốc tế; thành phố Hải Phòng trở thành trung tâm logistics quốc tế hiện đại.</a:t>
            </a:r>
          </a:p>
        </p:txBody>
      </p:sp>
      <p:grpSp>
        <p:nvGrpSpPr>
          <p:cNvPr id="8" name="Group 7">
            <a:extLst>
              <a:ext uri="{FF2B5EF4-FFF2-40B4-BE49-F238E27FC236}">
                <a16:creationId xmlns:a16="http://schemas.microsoft.com/office/drawing/2014/main" id="{EBB5D946-0045-22A9-55FC-BB8F317F3023}"/>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8C475F92-11DD-A87F-C6D3-F521D26237B0}"/>
                </a:ext>
              </a:extLst>
            </p:cNvPr>
            <p:cNvGrpSpPr/>
            <p:nvPr/>
          </p:nvGrpSpPr>
          <p:grpSpPr>
            <a:xfrm>
              <a:off x="36224" y="22964"/>
              <a:ext cx="12155775" cy="593814"/>
              <a:chOff x="-2717606" y="-7552"/>
              <a:chExt cx="8296957" cy="724282"/>
            </a:xfrm>
          </p:grpSpPr>
          <p:sp>
            <p:nvSpPr>
              <p:cNvPr id="11" name="Rectangle: Rounded Corners 17">
                <a:extLst>
                  <a:ext uri="{FF2B5EF4-FFF2-40B4-BE49-F238E27FC236}">
                    <a16:creationId xmlns:a16="http://schemas.microsoft.com/office/drawing/2014/main" id="{E9B478B4-F21F-46EF-C041-7D59D63FD137}"/>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2" name="TextBox 11">
                <a:extLst>
                  <a:ext uri="{FF2B5EF4-FFF2-40B4-BE49-F238E27FC236}">
                    <a16:creationId xmlns:a16="http://schemas.microsoft.com/office/drawing/2014/main" id="{BEDE1951-58ED-CEF3-DA17-CBD8AB6D90F8}"/>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0"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CB668650-5F04-D46C-5FFA-4E204D56352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4F580767-3BC8-335B-3B1B-6BA537C89C09}"/>
              </a:ext>
            </a:extLst>
          </p:cNvPr>
          <p:cNvSpPr txBox="1"/>
          <p:nvPr/>
        </p:nvSpPr>
        <p:spPr>
          <a:xfrm>
            <a:off x="7533006" y="3959742"/>
            <a:ext cx="4363688" cy="2308324"/>
          </a:xfrm>
          <a:prstGeom prst="rect">
            <a:avLst/>
          </a:prstGeom>
          <a:solidFill>
            <a:schemeClr val="accent4">
              <a:lumMod val="20000"/>
              <a:lumOff val="80000"/>
            </a:schemeClr>
          </a:solidFill>
        </p:spPr>
        <p:txBody>
          <a:bodyPr wrap="square">
            <a:spAutoFit/>
          </a:bodyPr>
          <a:lstStyle/>
          <a:p>
            <a:pPr marL="285750" indent="-285750" algn="just">
              <a:buFontTx/>
              <a:buChar char="-"/>
            </a:pPr>
            <a:r>
              <a:rPr lang="vi-VN" dirty="0">
                <a:latin typeface="#9Slide03 SFU Futura_12" panose="00000400000000000000" pitchFamily="2" charset="0"/>
              </a:rPr>
              <a:t>Doanh thu du lịch lữ hành chiếm hơn 51% tổng doanh thu cả nước (năm 2021). Một số điểm du lịch nổi tiếng là vịnh Hạ Long và quần đảo Cát Bà, Tràng An, Cúc Phương, Tam Đảo,... Hà Nội, Hải Phòng, Hạ Long, Ninh Bình là những trung tâm du lịch lớn của vùng và cả nước.</a:t>
            </a:r>
            <a:endParaRPr lang="en-US" dirty="0">
              <a:latin typeface="#9Slide03 SFU Futura_12" panose="00000400000000000000" pitchFamily="2" charset="0"/>
            </a:endParaRPr>
          </a:p>
        </p:txBody>
      </p:sp>
      <p:pic>
        <p:nvPicPr>
          <p:cNvPr id="17" name="Picture 16">
            <a:extLst>
              <a:ext uri="{FF2B5EF4-FFF2-40B4-BE49-F238E27FC236}">
                <a16:creationId xmlns:a16="http://schemas.microsoft.com/office/drawing/2014/main" id="{817A965B-0EC7-6C2D-7F46-D88F5FE2E9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9444" r="92500">
                        <a14:foregroundMark x1="81944" y1="29167" x2="81944" y2="29167"/>
                        <a14:foregroundMark x1="80278" y1="28611" x2="80278" y2="42778"/>
                        <a14:foregroundMark x1="80278" y1="42778" x2="79444" y2="45556"/>
                        <a14:foregroundMark x1="92500" y1="43333" x2="92500" y2="43333"/>
                        <a14:foregroundMark x1="9444" y1="43889" x2="9444" y2="43889"/>
                      </a14:backgroundRemoval>
                    </a14:imgEffect>
                  </a14:imgLayer>
                </a14:imgProps>
              </a:ext>
            </a:extLst>
          </a:blip>
          <a:srcRect t="13410" b="14866"/>
          <a:stretch/>
        </p:blipFill>
        <p:spPr>
          <a:xfrm>
            <a:off x="7533006" y="709930"/>
            <a:ext cx="4363688" cy="3129817"/>
          </a:xfrm>
          <a:prstGeom prst="rect">
            <a:avLst/>
          </a:prstGeom>
        </p:spPr>
      </p:pic>
    </p:spTree>
    <p:extLst>
      <p:ext uri="{BB962C8B-B14F-4D97-AF65-F5344CB8AC3E}">
        <p14:creationId xmlns:p14="http://schemas.microsoft.com/office/powerpoint/2010/main" val="23032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Shape 308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Thank You Sticker - Royalty-Free GIF - Animated Sticker - Free PNG -  Animated Icon">
            <a:extLst>
              <a:ext uri="{FF2B5EF4-FFF2-40B4-BE49-F238E27FC236}">
                <a16:creationId xmlns:a16="http://schemas.microsoft.com/office/drawing/2014/main" id="{82172248-04B0-ABD4-97DD-FDC213B7C5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5469" y="-165374"/>
            <a:ext cx="6550572" cy="655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66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17CC87-110D-B41A-6400-BC7F96A67F62}"/>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1F0B1B5A-21F0-D1DB-A084-F924789174A0}"/>
                </a:ext>
              </a:extLst>
            </p:cNvPr>
            <p:cNvGrpSpPr/>
            <p:nvPr/>
          </p:nvGrpSpPr>
          <p:grpSpPr>
            <a:xfrm>
              <a:off x="36224" y="22964"/>
              <a:ext cx="12155775" cy="593814"/>
              <a:chOff x="-2717606" y="-7552"/>
              <a:chExt cx="8296957" cy="724282"/>
            </a:xfrm>
          </p:grpSpPr>
          <p:sp>
            <p:nvSpPr>
              <p:cNvPr id="13" name="Rectangle: Rounded Corners 17">
                <a:extLst>
                  <a:ext uri="{FF2B5EF4-FFF2-40B4-BE49-F238E27FC236}">
                    <a16:creationId xmlns:a16="http://schemas.microsoft.com/office/drawing/2014/main" id="{113D1995-3CAC-CE4B-CF8A-06B54751DE73}"/>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4" name="TextBox 13">
                <a:extLst>
                  <a:ext uri="{FF2B5EF4-FFF2-40B4-BE49-F238E27FC236}">
                    <a16:creationId xmlns:a16="http://schemas.microsoft.com/office/drawing/2014/main" id="{065F146E-664F-B71E-7D75-306240C50AD5}"/>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2"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A2B4C150-011E-CFE3-56E5-604176280A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4442BB63-E303-4985-D857-F87B6B369717}"/>
              </a:ext>
            </a:extLst>
          </p:cNvPr>
          <p:cNvSpPr txBox="1"/>
          <p:nvPr/>
        </p:nvSpPr>
        <p:spPr>
          <a:xfrm>
            <a:off x="537668" y="729242"/>
            <a:ext cx="3339007" cy="545149"/>
          </a:xfrm>
          <a:prstGeom prst="rect">
            <a:avLst/>
          </a:prstGeom>
          <a:noFill/>
        </p:spPr>
        <p:txBody>
          <a:bodyPr wrap="square">
            <a:spAutoFit/>
          </a:bodyPr>
          <a:lstStyle/>
          <a:p>
            <a:pPr marR="0" indent="-635" algn="just">
              <a:lnSpc>
                <a:spcPct val="115000"/>
              </a:lnSpc>
              <a:spcBef>
                <a:spcPts val="0"/>
              </a:spcBef>
              <a:spcAft>
                <a:spcPts val="600"/>
              </a:spcAft>
            </a:pPr>
            <a:r>
              <a:rPr lang="en-US" sz="2800" b="1" u="sng" dirty="0">
                <a:solidFill>
                  <a:srgbClr val="ED1D24"/>
                </a:solidFill>
                <a:effectLst/>
                <a:latin typeface="#9Slide03 SFU Futura_12" panose="00000400000000000000" pitchFamily="2" charset="0"/>
                <a:ea typeface="Times New Roman" panose="02020603050405020304" pitchFamily="18" charset="0"/>
              </a:rPr>
              <a:t>* </a:t>
            </a:r>
            <a:r>
              <a:rPr lang="en-US" sz="2800" b="1" u="sng" dirty="0" err="1">
                <a:solidFill>
                  <a:srgbClr val="ED1D24"/>
                </a:solidFill>
                <a:effectLst/>
                <a:latin typeface="#9Slide03 SFU Futura_12" panose="00000400000000000000" pitchFamily="2" charset="0"/>
                <a:ea typeface="Times New Roman" panose="02020603050405020304" pitchFamily="18" charset="0"/>
              </a:rPr>
              <a:t>Khát</a:t>
            </a:r>
            <a:r>
              <a:rPr lang="en-US" sz="2800" b="1" u="sng" dirty="0">
                <a:solidFill>
                  <a:srgbClr val="ED1D24"/>
                </a:solidFill>
                <a:effectLst/>
                <a:latin typeface="#9Slide03 SFU Futura_12" panose="00000400000000000000" pitchFamily="2" charset="0"/>
                <a:ea typeface="Times New Roman" panose="02020603050405020304" pitchFamily="18" charset="0"/>
              </a:rPr>
              <a:t> </a:t>
            </a:r>
            <a:r>
              <a:rPr lang="en-US" sz="2800" b="1" u="sng" dirty="0" err="1">
                <a:solidFill>
                  <a:srgbClr val="ED1D24"/>
                </a:solidFill>
                <a:effectLst/>
                <a:latin typeface="#9Slide03 SFU Futura_12" panose="00000400000000000000" pitchFamily="2" charset="0"/>
                <a:ea typeface="Times New Roman" panose="02020603050405020304" pitchFamily="18" charset="0"/>
              </a:rPr>
              <a:t>quát</a:t>
            </a:r>
            <a:r>
              <a:rPr lang="en-US" sz="2800" b="1" u="sng" dirty="0">
                <a:solidFill>
                  <a:srgbClr val="ED1D24"/>
                </a:solidFill>
                <a:effectLst/>
                <a:latin typeface="#9Slide03 SFU Futura_12" panose="00000400000000000000" pitchFamily="2" charset="0"/>
                <a:ea typeface="Times New Roman" panose="02020603050405020304" pitchFamily="18" charset="0"/>
              </a:rPr>
              <a:t> </a:t>
            </a:r>
            <a:r>
              <a:rPr lang="en-US" sz="2800" b="1" u="sng" dirty="0" err="1">
                <a:solidFill>
                  <a:srgbClr val="ED1D24"/>
                </a:solidFill>
                <a:effectLst/>
                <a:latin typeface="#9Slide03 SFU Futura_12" panose="00000400000000000000" pitchFamily="2" charset="0"/>
                <a:ea typeface="Times New Roman" panose="02020603050405020304" pitchFamily="18" charset="0"/>
              </a:rPr>
              <a:t>chung</a:t>
            </a:r>
            <a:endParaRPr lang="en-US" sz="2400" u="sng" dirty="0">
              <a:solidFill>
                <a:srgbClr val="ED1D24"/>
              </a:solidFill>
              <a:effectLst/>
              <a:latin typeface="#9Slide03 SFU Futura_12" panose="00000400000000000000" pitchFamily="2" charset="0"/>
              <a:ea typeface="Times New Roman" panose="02020603050405020304" pitchFamily="18" charset="0"/>
            </a:endParaRPr>
          </a:p>
        </p:txBody>
      </p:sp>
      <p:pic>
        <p:nvPicPr>
          <p:cNvPr id="10" name="Picture 9">
            <a:extLst>
              <a:ext uri="{FF2B5EF4-FFF2-40B4-BE49-F238E27FC236}">
                <a16:creationId xmlns:a16="http://schemas.microsoft.com/office/drawing/2014/main" id="{7913613F-D1F9-9CE3-29AA-F4A7EE22EC63}"/>
              </a:ext>
            </a:extLst>
          </p:cNvPr>
          <p:cNvPicPr>
            <a:picLocks noChangeAspect="1"/>
          </p:cNvPicPr>
          <p:nvPr/>
        </p:nvPicPr>
        <p:blipFill>
          <a:blip r:embed="rId4"/>
          <a:stretch>
            <a:fillRect/>
          </a:stretch>
        </p:blipFill>
        <p:spPr>
          <a:xfrm>
            <a:off x="4769074" y="918751"/>
            <a:ext cx="7251971" cy="5287151"/>
          </a:xfrm>
          <a:prstGeom prst="rect">
            <a:avLst/>
          </a:prstGeom>
        </p:spPr>
      </p:pic>
      <p:sp>
        <p:nvSpPr>
          <p:cNvPr id="15" name="TextBox 14">
            <a:extLst>
              <a:ext uri="{FF2B5EF4-FFF2-40B4-BE49-F238E27FC236}">
                <a16:creationId xmlns:a16="http://schemas.microsoft.com/office/drawing/2014/main" id="{D977467E-4592-56A7-DA23-586267C458DC}"/>
              </a:ext>
            </a:extLst>
          </p:cNvPr>
          <p:cNvSpPr txBox="1"/>
          <p:nvPr/>
        </p:nvSpPr>
        <p:spPr>
          <a:xfrm>
            <a:off x="5961993" y="6350052"/>
            <a:ext cx="5126420" cy="369332"/>
          </a:xfrm>
          <a:prstGeom prst="rect">
            <a:avLst/>
          </a:prstGeom>
          <a:noFill/>
        </p:spPr>
        <p:txBody>
          <a:bodyPr wrap="square">
            <a:spAutoFit/>
          </a:bodyPr>
          <a:lstStyle/>
          <a:p>
            <a:r>
              <a:rPr lang="vi-VN" sz="1800" b="1" dirty="0">
                <a:latin typeface="#9Slide03 SFU Futura_12" panose="00000400000000000000" pitchFamily="2" charset="0"/>
                <a:ea typeface="Times New Roman" panose="02020603050405020304" pitchFamily="18" charset="0"/>
              </a:rPr>
              <a:t>Cơ cấu </a:t>
            </a:r>
            <a:r>
              <a:rPr lang="en-US" sz="1800" b="1" dirty="0">
                <a:latin typeface="#9Slide03 SFU Futura_12" panose="00000400000000000000" pitchFamily="2" charset="0"/>
                <a:ea typeface="Times New Roman" panose="02020603050405020304" pitchFamily="18" charset="0"/>
              </a:rPr>
              <a:t>GRDP </a:t>
            </a:r>
            <a:r>
              <a:rPr lang="en-US" sz="1800" b="1" dirty="0" err="1">
                <a:latin typeface="#9Slide03 SFU Futura_12" panose="00000400000000000000" pitchFamily="2" charset="0"/>
                <a:ea typeface="Times New Roman" panose="02020603050405020304" pitchFamily="18" charset="0"/>
              </a:rPr>
              <a:t>của</a:t>
            </a:r>
            <a:r>
              <a:rPr lang="en-US" sz="1800" b="1" dirty="0">
                <a:latin typeface="#9Slide03 SFU Futura_12" panose="00000400000000000000" pitchFamily="2" charset="0"/>
                <a:ea typeface="Times New Roman" panose="02020603050405020304" pitchFamily="18" charset="0"/>
              </a:rPr>
              <a:t> ĐBSH </a:t>
            </a:r>
            <a:r>
              <a:rPr lang="en-US" sz="1800" b="1" dirty="0" err="1">
                <a:latin typeface="#9Slide03 SFU Futura_12" panose="00000400000000000000" pitchFamily="2" charset="0"/>
                <a:ea typeface="Times New Roman" panose="02020603050405020304" pitchFamily="18" charset="0"/>
              </a:rPr>
              <a:t>năm</a:t>
            </a:r>
            <a:r>
              <a:rPr lang="en-US" sz="1800" b="1" dirty="0">
                <a:latin typeface="#9Slide03 SFU Futura_12" panose="00000400000000000000" pitchFamily="2" charset="0"/>
                <a:ea typeface="Times New Roman" panose="02020603050405020304" pitchFamily="18" charset="0"/>
              </a:rPr>
              <a:t> 2020 </a:t>
            </a:r>
            <a:r>
              <a:rPr lang="en-US" sz="1800" b="1" dirty="0" err="1">
                <a:latin typeface="#9Slide03 SFU Futura_12" panose="00000400000000000000" pitchFamily="2" charset="0"/>
                <a:ea typeface="Times New Roman" panose="02020603050405020304" pitchFamily="18" charset="0"/>
              </a:rPr>
              <a:t>và</a:t>
            </a:r>
            <a:r>
              <a:rPr lang="en-US" sz="1800" b="1" dirty="0">
                <a:latin typeface="#9Slide03 SFU Futura_12" panose="00000400000000000000" pitchFamily="2" charset="0"/>
                <a:ea typeface="Times New Roman" panose="02020603050405020304" pitchFamily="18" charset="0"/>
              </a:rPr>
              <a:t> 2021 (%)</a:t>
            </a:r>
            <a:endParaRPr lang="en-US" dirty="0"/>
          </a:p>
        </p:txBody>
      </p:sp>
      <p:sp>
        <p:nvSpPr>
          <p:cNvPr id="6" name="TextBox 5">
            <a:extLst>
              <a:ext uri="{FF2B5EF4-FFF2-40B4-BE49-F238E27FC236}">
                <a16:creationId xmlns:a16="http://schemas.microsoft.com/office/drawing/2014/main" id="{E9147DEE-D62D-D3E9-C0BB-42E1BF479824}"/>
              </a:ext>
            </a:extLst>
          </p:cNvPr>
          <p:cNvSpPr txBox="1"/>
          <p:nvPr/>
        </p:nvSpPr>
        <p:spPr>
          <a:xfrm>
            <a:off x="105754" y="1386855"/>
            <a:ext cx="4728521" cy="5306389"/>
          </a:xfrm>
          <a:prstGeom prst="rect">
            <a:avLst/>
          </a:prstGeom>
          <a:noFill/>
        </p:spPr>
        <p:txBody>
          <a:bodyPr wrap="square">
            <a:spAutoFit/>
          </a:bodyPr>
          <a:lstStyle/>
          <a:p>
            <a:pPr indent="-1270" algn="just">
              <a:lnSpc>
                <a:spcPct val="115000"/>
              </a:lnSpc>
              <a:spcAft>
                <a:spcPts val="600"/>
              </a:spcAft>
            </a:pPr>
            <a:r>
              <a:rPr lang="en-US" sz="2400" b="1" dirty="0">
                <a:solidFill>
                  <a:srgbClr val="0000CC"/>
                </a:solidFill>
                <a:latin typeface="#9Slide03 SFU Futura_12" panose="00000400000000000000" pitchFamily="2" charset="0"/>
                <a:ea typeface="Times New Roman" panose="02020603050405020304" pitchFamily="18" charset="0"/>
              </a:rPr>
              <a:t>- ĐBSH </a:t>
            </a:r>
            <a:r>
              <a:rPr lang="vi-VN" sz="2400" b="1" dirty="0">
                <a:solidFill>
                  <a:srgbClr val="0000CC"/>
                </a:solidFill>
                <a:latin typeface="#9Slide03 SFU Futura_12" panose="00000400000000000000" pitchFamily="2" charset="0"/>
                <a:ea typeface="Times New Roman" panose="02020603050405020304" pitchFamily="18" charset="0"/>
              </a:rPr>
              <a:t>là địa bàn chiến lược đặc biệt quan trọng về chính trị, kinh tế, quốc phòng an ninh, đối ngoại của cả nước.</a:t>
            </a:r>
            <a:endParaRPr lang="en-US" sz="2400" b="1" dirty="0">
              <a:solidFill>
                <a:srgbClr val="0000CC"/>
              </a:solidFill>
              <a:latin typeface="#9Slide03 SFU Futura_12" panose="00000400000000000000" pitchFamily="2" charset="0"/>
              <a:ea typeface="Times New Roman" panose="02020603050405020304" pitchFamily="18" charset="0"/>
            </a:endParaRPr>
          </a:p>
          <a:p>
            <a:pPr indent="-1270" algn="just">
              <a:lnSpc>
                <a:spcPct val="115000"/>
              </a:lnSpc>
              <a:spcAft>
                <a:spcPts val="600"/>
              </a:spcAft>
            </a:pPr>
            <a:r>
              <a:rPr lang="en-US" sz="2400" b="1" dirty="0">
                <a:solidFill>
                  <a:srgbClr val="0000CC"/>
                </a:solidFill>
                <a:latin typeface="#9Slide03 SFU Futura_12" panose="00000400000000000000" pitchFamily="2" charset="0"/>
                <a:ea typeface="Times New Roman" panose="02020603050405020304" pitchFamily="18" charset="0"/>
              </a:rPr>
              <a:t>- </a:t>
            </a:r>
            <a:r>
              <a:rPr lang="vi-VN" sz="2400" b="1" dirty="0">
                <a:solidFill>
                  <a:srgbClr val="0000CC"/>
                </a:solidFill>
                <a:latin typeface="#9Slide03 SFU Futura_12" panose="00000400000000000000" pitchFamily="2" charset="0"/>
                <a:ea typeface="Times New Roman" panose="02020603050405020304" pitchFamily="18" charset="0"/>
              </a:rPr>
              <a:t>Tổng sản phẩm trên địa bàn của</a:t>
            </a:r>
            <a:r>
              <a:rPr lang="en-US" sz="2400" b="1" dirty="0">
                <a:solidFill>
                  <a:srgbClr val="0000CC"/>
                </a:solidFill>
                <a:latin typeface="#9Slide03 SFU Futura_12" panose="00000400000000000000" pitchFamily="2" charset="0"/>
                <a:ea typeface="Times New Roman" panose="02020603050405020304" pitchFamily="18" charset="0"/>
              </a:rPr>
              <a:t> </a:t>
            </a:r>
            <a:r>
              <a:rPr lang="en-US" sz="2400" b="1" dirty="0" err="1">
                <a:solidFill>
                  <a:srgbClr val="0000CC"/>
                </a:solidFill>
                <a:latin typeface="#9Slide03 SFU Futura_12" panose="00000400000000000000" pitchFamily="2" charset="0"/>
                <a:ea typeface="Times New Roman" panose="02020603050405020304" pitchFamily="18" charset="0"/>
              </a:rPr>
              <a:t>vùng</a:t>
            </a:r>
            <a:r>
              <a:rPr lang="vi-VN" sz="2400" b="1" dirty="0">
                <a:solidFill>
                  <a:srgbClr val="0000CC"/>
                </a:solidFill>
                <a:latin typeface="#9Slide03 SFU Futura_12" panose="00000400000000000000" pitchFamily="2" charset="0"/>
                <a:ea typeface="Times New Roman" panose="02020603050405020304" pitchFamily="18" charset="0"/>
              </a:rPr>
              <a:t> tăng nhanh, chiếm khoảng 30% GDP của cả nước (năm 2021). </a:t>
            </a:r>
            <a:endParaRPr lang="en-US" sz="2400" b="1" dirty="0">
              <a:solidFill>
                <a:srgbClr val="0000CC"/>
              </a:solidFill>
              <a:latin typeface="#9Slide03 SFU Futura_12" panose="00000400000000000000" pitchFamily="2" charset="0"/>
              <a:ea typeface="Times New Roman" panose="02020603050405020304" pitchFamily="18" charset="0"/>
            </a:endParaRPr>
          </a:p>
          <a:p>
            <a:pPr indent="-1270" algn="just">
              <a:lnSpc>
                <a:spcPct val="115000"/>
              </a:lnSpc>
              <a:spcAft>
                <a:spcPts val="600"/>
              </a:spcAft>
            </a:pPr>
            <a:r>
              <a:rPr lang="en-US" sz="2400" b="1" dirty="0">
                <a:solidFill>
                  <a:srgbClr val="0000CC"/>
                </a:solidFill>
                <a:latin typeface="#9Slide03 SFU Futura_12" panose="00000400000000000000" pitchFamily="2" charset="0"/>
                <a:ea typeface="Times New Roman" panose="02020603050405020304" pitchFamily="18" charset="0"/>
              </a:rPr>
              <a:t>- </a:t>
            </a:r>
            <a:r>
              <a:rPr lang="vi-VN" sz="2400" b="1" dirty="0">
                <a:solidFill>
                  <a:srgbClr val="0000CC"/>
                </a:solidFill>
                <a:latin typeface="#9Slide03 SFU Futura_12" panose="00000400000000000000" pitchFamily="2" charset="0"/>
                <a:ea typeface="Times New Roman" panose="02020603050405020304" pitchFamily="18" charset="0"/>
              </a:rPr>
              <a:t>Cơ cấu ngành kinh tế chuyển dịch tích cực, khu vực công nghiệp và xây dựng, dịch vụ chiếm tỉ trọng cao.</a:t>
            </a:r>
            <a:endParaRPr lang="en-US" sz="2400" dirty="0">
              <a:effectLst/>
              <a:latin typeface="#9Slide03 SFU Futura_12" panose="00000400000000000000" pitchFamily="2" charset="0"/>
              <a:ea typeface="Times New Roman" panose="02020603050405020304" pitchFamily="18" charset="0"/>
            </a:endParaRPr>
          </a:p>
        </p:txBody>
      </p:sp>
      <p:pic>
        <p:nvPicPr>
          <p:cNvPr id="7" name="Picture 6">
            <a:extLst>
              <a:ext uri="{FF2B5EF4-FFF2-40B4-BE49-F238E27FC236}">
                <a16:creationId xmlns:a16="http://schemas.microsoft.com/office/drawing/2014/main" id="{51E84E8F-88BC-204F-159B-7E4B7F7EB41E}"/>
              </a:ext>
            </a:extLst>
          </p:cNvPr>
          <p:cNvPicPr>
            <a:picLocks noChangeAspect="1"/>
          </p:cNvPicPr>
          <p:nvPr/>
        </p:nvPicPr>
        <p:blipFill>
          <a:blip r:embed="rId5"/>
          <a:stretch>
            <a:fillRect/>
          </a:stretch>
        </p:blipFill>
        <p:spPr>
          <a:xfrm>
            <a:off x="4899477" y="5278713"/>
            <a:ext cx="1116698" cy="1116698"/>
          </a:xfrm>
          <a:prstGeom prst="rect">
            <a:avLst/>
          </a:prstGeom>
        </p:spPr>
      </p:pic>
    </p:spTree>
    <p:extLst>
      <p:ext uri="{BB962C8B-B14F-4D97-AF65-F5344CB8AC3E}">
        <p14:creationId xmlns:p14="http://schemas.microsoft.com/office/powerpoint/2010/main" val="33895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47DEE-D62D-D3E9-C0BB-42E1BF479824}"/>
              </a:ext>
            </a:extLst>
          </p:cNvPr>
          <p:cNvSpPr txBox="1"/>
          <p:nvPr/>
        </p:nvSpPr>
        <p:spPr>
          <a:xfrm>
            <a:off x="257285" y="2928034"/>
            <a:ext cx="4266393" cy="3607462"/>
          </a:xfrm>
          <a:prstGeom prst="rect">
            <a:avLst/>
          </a:prstGeom>
          <a:noFill/>
        </p:spPr>
        <p:txBody>
          <a:bodyPr wrap="square">
            <a:spAutoFit/>
          </a:bodyPr>
          <a:lstStyle/>
          <a:p>
            <a:pPr indent="-1270"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Hà Nội, Thái Bình, Nam Định, Hải Dương,... là những địa phương trồng nhiều lúa nhất vùng</a:t>
            </a:r>
            <a:r>
              <a:rPr lang="en-US" sz="2400" b="1" dirty="0">
                <a:latin typeface="#9Slide03 SFU Futura_12" panose="00000400000000000000" pitchFamily="2" charset="0"/>
                <a:ea typeface="Times New Roman" panose="02020603050405020304" pitchFamily="18" charset="0"/>
              </a:rPr>
              <a:t>.</a:t>
            </a:r>
          </a:p>
          <a:p>
            <a:pPr indent="-1270"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S</a:t>
            </a:r>
            <a:r>
              <a:rPr lang="vi-VN" sz="2400" b="1" dirty="0">
                <a:latin typeface="#9Slide03 SFU Futura_12" panose="00000400000000000000" pitchFamily="2" charset="0"/>
                <a:ea typeface="Times New Roman" panose="02020603050405020304" pitchFamily="18" charset="0"/>
              </a:rPr>
              <a:t>ản xuất cây thực phẩm nhất là rau vụ đông</a:t>
            </a:r>
            <a:r>
              <a:rPr lang="en-US" sz="2400" b="1" dirty="0">
                <a:latin typeface="#9Slide03 SFU Futura_12" panose="00000400000000000000" pitchFamily="2" charset="0"/>
                <a:ea typeface="Times New Roman" panose="02020603050405020304" pitchFamily="18" charset="0"/>
              </a:rPr>
              <a:t>.</a:t>
            </a:r>
          </a:p>
          <a:p>
            <a:pPr indent="-1270"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Cây ăn quả có xu hướng mở rộng về diện tích</a:t>
            </a:r>
            <a:r>
              <a:rPr lang="en-US" sz="2400" b="1" dirty="0">
                <a:latin typeface="#9Slide03 SFU Futura_12" panose="00000400000000000000" pitchFamily="2" charset="0"/>
                <a:ea typeface="Times New Roman" panose="02020603050405020304" pitchFamily="18" charset="0"/>
              </a:rPr>
              <a:t>.</a:t>
            </a:r>
            <a:endParaRPr lang="vi-VN" sz="2400" b="1" dirty="0">
              <a:latin typeface="#9Slide03 SFU Futura_12" panose="00000400000000000000"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8BCD2955-D2E1-C4F6-C6FA-AD83FAB41075}"/>
              </a:ext>
            </a:extLst>
          </p:cNvPr>
          <p:cNvSpPr txBox="1"/>
          <p:nvPr/>
        </p:nvSpPr>
        <p:spPr>
          <a:xfrm>
            <a:off x="257285" y="729709"/>
            <a:ext cx="6099716" cy="480453"/>
          </a:xfrm>
          <a:prstGeom prst="rect">
            <a:avLst/>
          </a:prstGeom>
          <a:noFill/>
        </p:spPr>
        <p:txBody>
          <a:bodyPr wrap="square">
            <a:spAutoFit/>
          </a:bodyPr>
          <a:lstStyle/>
          <a:p>
            <a:pPr marR="0" indent="-635" algn="just">
              <a:lnSpc>
                <a:spcPct val="115000"/>
              </a:lnSpc>
              <a:spcBef>
                <a:spcPts val="0"/>
              </a:spcBef>
              <a:spcAft>
                <a:spcPts val="600"/>
              </a:spcAft>
            </a:pPr>
            <a:r>
              <a:rPr lang="en-US" sz="2400" b="1" dirty="0">
                <a:solidFill>
                  <a:srgbClr val="FF0000"/>
                </a:solidFill>
                <a:effectLst/>
                <a:latin typeface="#9Slide03 SFU Futura_12" panose="00000400000000000000" pitchFamily="2" charset="0"/>
                <a:ea typeface="Times New Roman" panose="02020603050405020304" pitchFamily="18" charset="0"/>
              </a:rPr>
              <a:t>a) </a:t>
            </a:r>
            <a:r>
              <a:rPr lang="en-US" sz="2400" b="1" dirty="0" err="1">
                <a:solidFill>
                  <a:srgbClr val="FF0000"/>
                </a:solidFill>
                <a:effectLst/>
                <a:latin typeface="#9Slide03 SFU Futura_12" panose="00000400000000000000" pitchFamily="2" charset="0"/>
                <a:ea typeface="Times New Roman" panose="02020603050405020304" pitchFamily="18" charset="0"/>
              </a:rPr>
              <a:t>Nông</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lâm</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latin typeface="#9Slide03 SFU Futura_12" panose="00000400000000000000" pitchFamily="2" charset="0"/>
                <a:ea typeface="Times New Roman" panose="02020603050405020304" pitchFamily="18" charset="0"/>
              </a:rPr>
              <a:t> </a:t>
            </a:r>
            <a:r>
              <a:rPr lang="en-US" sz="2400" b="1" dirty="0" err="1">
                <a:solidFill>
                  <a:srgbClr val="FF0000"/>
                </a:solidFill>
                <a:latin typeface="#9Slide03 SFU Futura_12" panose="00000400000000000000" pitchFamily="2" charset="0"/>
                <a:ea typeface="Times New Roman" panose="02020603050405020304" pitchFamily="18" charset="0"/>
              </a:rPr>
              <a:t>và</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thủy</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sản</a:t>
            </a:r>
            <a:endParaRPr lang="en-US" sz="2000" dirty="0">
              <a:solidFill>
                <a:srgbClr val="FF0000"/>
              </a:solidFill>
              <a:effectLst/>
              <a:latin typeface="#9Slide03 SFU Futura_12" panose="00000400000000000000" pitchFamily="2" charset="0"/>
              <a:ea typeface="Times New Roman" panose="02020603050405020304" pitchFamily="18" charset="0"/>
            </a:endParaRPr>
          </a:p>
        </p:txBody>
      </p:sp>
      <p:grpSp>
        <p:nvGrpSpPr>
          <p:cNvPr id="2" name="Group 1">
            <a:extLst>
              <a:ext uri="{FF2B5EF4-FFF2-40B4-BE49-F238E27FC236}">
                <a16:creationId xmlns:a16="http://schemas.microsoft.com/office/drawing/2014/main" id="{3417CC87-110D-B41A-6400-BC7F96A67F62}"/>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1F0B1B5A-21F0-D1DB-A084-F924789174A0}"/>
                </a:ext>
              </a:extLst>
            </p:cNvPr>
            <p:cNvGrpSpPr/>
            <p:nvPr/>
          </p:nvGrpSpPr>
          <p:grpSpPr>
            <a:xfrm>
              <a:off x="36224" y="22964"/>
              <a:ext cx="12155775" cy="593814"/>
              <a:chOff x="-2717606" y="-7552"/>
              <a:chExt cx="8296957" cy="724282"/>
            </a:xfrm>
          </p:grpSpPr>
          <p:sp>
            <p:nvSpPr>
              <p:cNvPr id="13" name="Rectangle: Rounded Corners 17">
                <a:extLst>
                  <a:ext uri="{FF2B5EF4-FFF2-40B4-BE49-F238E27FC236}">
                    <a16:creationId xmlns:a16="http://schemas.microsoft.com/office/drawing/2014/main" id="{113D1995-3CAC-CE4B-CF8A-06B54751DE73}"/>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4" name="TextBox 13">
                <a:extLst>
                  <a:ext uri="{FF2B5EF4-FFF2-40B4-BE49-F238E27FC236}">
                    <a16:creationId xmlns:a16="http://schemas.microsoft.com/office/drawing/2014/main" id="{065F146E-664F-B71E-7D75-306240C50AD5}"/>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2"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A2B4C150-011E-CFE3-56E5-604176280A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76FC20E3-26DC-945F-A0A2-5D4CFB4AA4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6750" l="1250" r="98667">
                        <a14:foregroundMark x1="5750" y1="64500" x2="7000" y2="90125"/>
                        <a14:foregroundMark x1="10833" y1="89750" x2="77583" y2="91000"/>
                        <a14:foregroundMark x1="77583" y1="91000" x2="78667" y2="90875"/>
                        <a14:foregroundMark x1="93250" y1="67125" x2="95917" y2="96750"/>
                        <a14:foregroundMark x1="97417" y1="22750" x2="94917" y2="35750"/>
                        <a14:foregroundMark x1="64083" y1="20250" x2="67167" y2="39625"/>
                        <a14:foregroundMark x1="4667" y1="20250" x2="8833" y2="40625"/>
                        <a14:foregroundMark x1="2750" y1="69250" x2="1750" y2="91625"/>
                        <a14:foregroundMark x1="4000" y1="53250" x2="3167" y2="62750"/>
                        <a14:foregroundMark x1="1250" y1="53375" x2="2083" y2="62500"/>
                        <a14:foregroundMark x1="46083" y1="55500" x2="46583" y2="59000"/>
                        <a14:foregroundMark x1="45333" y1="50250" x2="46083" y2="55500"/>
                        <a14:foregroundMark x1="90436" y1="52625" x2="90333" y2="53000"/>
                        <a14:foregroundMark x1="90917" y1="50875" x2="90436" y2="52625"/>
                        <a14:foregroundMark x1="98083" y1="46750" x2="98667" y2="47625"/>
                        <a14:backgroundMark x1="44917" y1="55500" x2="44917" y2="55500"/>
                        <a14:backgroundMark x1="55417" y1="52375" x2="55417" y2="52375"/>
                        <a14:backgroundMark x1="91333" y1="59875" x2="91333" y2="59875"/>
                        <a14:backgroundMark x1="90167" y1="56250" x2="90167" y2="56250"/>
                        <a14:backgroundMark x1="90667" y1="52625" x2="90667" y2="52625"/>
                        <a14:backgroundMark x1="75167" y1="53625" x2="75167" y2="53625"/>
                        <a14:backgroundMark x1="76500" y1="51250" x2="76500" y2="51250"/>
                        <a14:backgroundMark x1="7583" y1="49875" x2="7583" y2="49875"/>
                        <a14:backgroundMark x1="4500" y1="51250" x2="4500" y2="51250"/>
                        <a14:backgroundMark x1="4083" y1="62625" x2="4083" y2="62625"/>
                        <a14:backgroundMark x1="17833" y1="63625" x2="17833" y2="63625"/>
                      </a14:backgroundRemoval>
                    </a14:imgEffect>
                  </a14:imgLayer>
                </a14:imgProps>
              </a:ext>
            </a:extLst>
          </a:blip>
          <a:stretch>
            <a:fillRect/>
          </a:stretch>
        </p:blipFill>
        <p:spPr>
          <a:xfrm>
            <a:off x="4523678" y="1684995"/>
            <a:ext cx="7668321" cy="5112214"/>
          </a:xfrm>
          <a:prstGeom prst="rect">
            <a:avLst/>
          </a:prstGeom>
        </p:spPr>
      </p:pic>
      <p:sp>
        <p:nvSpPr>
          <p:cNvPr id="15" name="TextBox 14">
            <a:extLst>
              <a:ext uri="{FF2B5EF4-FFF2-40B4-BE49-F238E27FC236}">
                <a16:creationId xmlns:a16="http://schemas.microsoft.com/office/drawing/2014/main" id="{7316C9AD-00A5-D8C3-99A3-A41AF97485F7}"/>
              </a:ext>
            </a:extLst>
          </p:cNvPr>
          <p:cNvSpPr txBox="1"/>
          <p:nvPr/>
        </p:nvSpPr>
        <p:spPr>
          <a:xfrm>
            <a:off x="257285" y="1902862"/>
            <a:ext cx="10463842" cy="982128"/>
          </a:xfrm>
          <a:prstGeom prst="rect">
            <a:avLst/>
          </a:prstGeom>
          <a:noFill/>
        </p:spPr>
        <p:txBody>
          <a:bodyPr wrap="square">
            <a:spAutoFit/>
          </a:bodyPr>
          <a:lstStyle/>
          <a:p>
            <a:pPr indent="-1270"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V</a:t>
            </a:r>
            <a:r>
              <a:rPr lang="vi-VN" sz="2400" b="1" dirty="0">
                <a:latin typeface="#9Slide03 SFU Futura_12" panose="00000400000000000000" pitchFamily="2" charset="0"/>
                <a:ea typeface="Times New Roman" panose="02020603050405020304" pitchFamily="18" charset="0"/>
              </a:rPr>
              <a:t>ùng trọng điểm sản xuất lương thực – thực phẩm </a:t>
            </a:r>
            <a:r>
              <a:rPr lang="en-US" sz="2400" b="1" dirty="0">
                <a:latin typeface="#9Slide03 SFU Futura_12" panose="00000400000000000000" pitchFamily="2" charset="0"/>
                <a:ea typeface="Times New Roman" panose="02020603050405020304" pitchFamily="18" charset="0"/>
              </a:rPr>
              <a:t>(</a:t>
            </a:r>
            <a:r>
              <a:rPr lang="vi-VN" sz="2400" b="1" dirty="0">
                <a:latin typeface="#9Slide03 SFU Futura_12" panose="00000400000000000000" pitchFamily="2" charset="0"/>
                <a:ea typeface="Times New Roman" panose="02020603050405020304" pitchFamily="18" charset="0"/>
              </a:rPr>
              <a:t>thứ </a:t>
            </a:r>
            <a:r>
              <a:rPr lang="en-US" sz="2400" b="1" dirty="0">
                <a:latin typeface="#9Slide03 SFU Futura_12" panose="00000400000000000000" pitchFamily="2" charset="0"/>
                <a:ea typeface="Times New Roman" panose="02020603050405020304" pitchFamily="18" charset="0"/>
              </a:rPr>
              <a:t>2</a:t>
            </a:r>
            <a:r>
              <a:rPr lang="vi-VN" sz="2400" b="1" dirty="0">
                <a:latin typeface="#9Slide03 SFU Futura_12" panose="00000400000000000000" pitchFamily="2" charset="0"/>
                <a:ea typeface="Times New Roman" panose="02020603050405020304" pitchFamily="18" charset="0"/>
              </a:rPr>
              <a:t>, sau </a:t>
            </a:r>
            <a:r>
              <a:rPr lang="en-US" sz="2400" b="1" dirty="0">
                <a:latin typeface="#9Slide03 SFU Futura_12" panose="00000400000000000000" pitchFamily="2" charset="0"/>
                <a:ea typeface="Times New Roman" panose="02020603050405020304" pitchFamily="18" charset="0"/>
              </a:rPr>
              <a:t>ĐBSCL) </a:t>
            </a:r>
          </a:p>
          <a:p>
            <a:pPr indent="-1270"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G</a:t>
            </a:r>
            <a:r>
              <a:rPr lang="vi-VN" sz="2400" b="1" dirty="0">
                <a:latin typeface="#9Slide03 SFU Futura_12" panose="00000400000000000000" pitchFamily="2" charset="0"/>
                <a:ea typeface="Times New Roman" panose="02020603050405020304" pitchFamily="18" charset="0"/>
              </a:rPr>
              <a:t>ần đây, diện tích trồng lúa giảm do chuyển đổi mục đích sử dụng đất. </a:t>
            </a:r>
            <a:endParaRPr lang="en-US" sz="1800" b="1" dirty="0">
              <a:latin typeface="#9Slide03 SFU Futura_12" panose="00000400000000000000" pitchFamily="2" charset="0"/>
              <a:ea typeface="Times New Roman" panose="02020603050405020304" pitchFamily="18" charset="0"/>
            </a:endParaRPr>
          </a:p>
        </p:txBody>
      </p:sp>
      <p:sp>
        <p:nvSpPr>
          <p:cNvPr id="7" name="TextBox 6">
            <a:extLst>
              <a:ext uri="{FF2B5EF4-FFF2-40B4-BE49-F238E27FC236}">
                <a16:creationId xmlns:a16="http://schemas.microsoft.com/office/drawing/2014/main" id="{5C26475C-E656-C97D-27BE-9E8501EFE408}"/>
              </a:ext>
            </a:extLst>
          </p:cNvPr>
          <p:cNvSpPr txBox="1"/>
          <p:nvPr/>
        </p:nvSpPr>
        <p:spPr>
          <a:xfrm>
            <a:off x="5253114" y="1420353"/>
            <a:ext cx="1721993" cy="369332"/>
          </a:xfrm>
          <a:prstGeom prst="rect">
            <a:avLst/>
          </a:prstGeom>
          <a:solidFill>
            <a:schemeClr val="accent4">
              <a:lumMod val="20000"/>
              <a:lumOff val="80000"/>
            </a:schemeClr>
          </a:solidFill>
        </p:spPr>
        <p:txBody>
          <a:bodyPr wrap="square">
            <a:spAutoFit/>
          </a:bodyPr>
          <a:lstStyle/>
          <a:p>
            <a:r>
              <a:rPr lang="en-US" sz="1800" b="1" dirty="0">
                <a:latin typeface="#9Slide03 SFU Futura_12" panose="00000400000000000000" pitchFamily="2" charset="0"/>
                <a:ea typeface="Times New Roman" panose="02020603050405020304" pitchFamily="18" charset="0"/>
              </a:rPr>
              <a:t>TRỒNG TRỌT</a:t>
            </a:r>
            <a:endParaRPr lang="en-US" dirty="0"/>
          </a:p>
        </p:txBody>
      </p:sp>
      <p:sp>
        <p:nvSpPr>
          <p:cNvPr id="11" name="TextBox 10">
            <a:extLst>
              <a:ext uri="{FF2B5EF4-FFF2-40B4-BE49-F238E27FC236}">
                <a16:creationId xmlns:a16="http://schemas.microsoft.com/office/drawing/2014/main" id="{2496CFD7-DC7B-5C07-4025-7B15165B943F}"/>
              </a:ext>
            </a:extLst>
          </p:cNvPr>
          <p:cNvSpPr txBox="1"/>
          <p:nvPr/>
        </p:nvSpPr>
        <p:spPr>
          <a:xfrm>
            <a:off x="366697" y="1291952"/>
            <a:ext cx="2624153" cy="480453"/>
          </a:xfrm>
          <a:prstGeom prst="rect">
            <a:avLst/>
          </a:prstGeom>
          <a:noFill/>
        </p:spPr>
        <p:txBody>
          <a:bodyPr wrap="square">
            <a:spAutoFit/>
          </a:bodyPr>
          <a:lstStyle/>
          <a:p>
            <a:pPr indent="-1270" algn="just">
              <a:lnSpc>
                <a:spcPct val="115000"/>
              </a:lnSpc>
              <a:spcAft>
                <a:spcPts val="600"/>
              </a:spcAft>
            </a:pPr>
            <a:r>
              <a:rPr lang="en-US" sz="2400" b="1" dirty="0">
                <a:solidFill>
                  <a:srgbClr val="0070C0"/>
                </a:solidFill>
                <a:latin typeface="#9Slide03 SFU Futura_12" panose="00000400000000000000" pitchFamily="2" charset="0"/>
                <a:ea typeface="Times New Roman" panose="02020603050405020304" pitchFamily="18" charset="0"/>
              </a:rPr>
              <a:t>- </a:t>
            </a:r>
            <a:r>
              <a:rPr lang="vi-VN" sz="2400" b="1" dirty="0">
                <a:solidFill>
                  <a:srgbClr val="0070C0"/>
                </a:solidFill>
                <a:latin typeface="#9Slide03 SFU Futura_12" panose="00000400000000000000" pitchFamily="2" charset="0"/>
                <a:ea typeface="Times New Roman" panose="02020603050405020304" pitchFamily="18" charset="0"/>
              </a:rPr>
              <a:t>Nông nghiệp:</a:t>
            </a:r>
            <a:endParaRPr lang="en-US" sz="2400" b="1" dirty="0">
              <a:solidFill>
                <a:srgbClr val="0070C0"/>
              </a:solidFill>
              <a:latin typeface="#9Slide03 SFU Futura_12" panose="00000400000000000000" pitchFamily="2" charset="0"/>
              <a:ea typeface="Times New Roman" panose="02020603050405020304" pitchFamily="18" charset="0"/>
            </a:endParaRPr>
          </a:p>
        </p:txBody>
      </p:sp>
    </p:spTree>
    <p:extLst>
      <p:ext uri="{BB962C8B-B14F-4D97-AF65-F5344CB8AC3E}">
        <p14:creationId xmlns:p14="http://schemas.microsoft.com/office/powerpoint/2010/main" val="20529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19CCE-0E7E-F45E-9D13-677A4B841F56}"/>
              </a:ext>
            </a:extLst>
          </p:cNvPr>
          <p:cNvPicPr>
            <a:picLocks noChangeAspect="1"/>
          </p:cNvPicPr>
          <p:nvPr/>
        </p:nvPicPr>
        <p:blipFill>
          <a:blip r:embed="rId2"/>
          <a:stretch>
            <a:fillRect/>
          </a:stretch>
        </p:blipFill>
        <p:spPr>
          <a:xfrm>
            <a:off x="205844" y="2673709"/>
            <a:ext cx="11396569" cy="3338208"/>
          </a:xfrm>
          <a:prstGeom prst="rect">
            <a:avLst/>
          </a:prstGeom>
        </p:spPr>
      </p:pic>
      <p:sp>
        <p:nvSpPr>
          <p:cNvPr id="4" name="TextBox 3">
            <a:extLst>
              <a:ext uri="{FF2B5EF4-FFF2-40B4-BE49-F238E27FC236}">
                <a16:creationId xmlns:a16="http://schemas.microsoft.com/office/drawing/2014/main" id="{5803F967-073E-994F-A58E-E9098ACC6D8F}"/>
              </a:ext>
            </a:extLst>
          </p:cNvPr>
          <p:cNvSpPr txBox="1"/>
          <p:nvPr/>
        </p:nvSpPr>
        <p:spPr>
          <a:xfrm>
            <a:off x="366697" y="846083"/>
            <a:ext cx="6099716" cy="480453"/>
          </a:xfrm>
          <a:prstGeom prst="rect">
            <a:avLst/>
          </a:prstGeom>
          <a:noFill/>
        </p:spPr>
        <p:txBody>
          <a:bodyPr wrap="square">
            <a:spAutoFit/>
          </a:bodyPr>
          <a:lstStyle/>
          <a:p>
            <a:pPr marR="0" indent="-635" algn="just">
              <a:lnSpc>
                <a:spcPct val="115000"/>
              </a:lnSpc>
              <a:spcBef>
                <a:spcPts val="0"/>
              </a:spcBef>
              <a:spcAft>
                <a:spcPts val="600"/>
              </a:spcAft>
            </a:pPr>
            <a:r>
              <a:rPr lang="en-US" sz="2400" b="1" dirty="0">
                <a:solidFill>
                  <a:srgbClr val="FF0000"/>
                </a:solidFill>
                <a:effectLst/>
                <a:latin typeface="#9Slide03 SFU Futura_12" panose="00000400000000000000" pitchFamily="2" charset="0"/>
                <a:ea typeface="Times New Roman" panose="02020603050405020304" pitchFamily="18" charset="0"/>
              </a:rPr>
              <a:t>a) </a:t>
            </a:r>
            <a:r>
              <a:rPr lang="en-US" sz="2400" b="1" dirty="0" err="1">
                <a:solidFill>
                  <a:srgbClr val="FF0000"/>
                </a:solidFill>
                <a:effectLst/>
                <a:latin typeface="#9Slide03 SFU Futura_12" panose="00000400000000000000" pitchFamily="2" charset="0"/>
                <a:ea typeface="Times New Roman" panose="02020603050405020304" pitchFamily="18" charset="0"/>
              </a:rPr>
              <a:t>Nông</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lâm</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thủy</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sản</a:t>
            </a:r>
            <a:endParaRPr lang="en-US" sz="2000" dirty="0">
              <a:solidFill>
                <a:srgbClr val="FF0000"/>
              </a:solidFill>
              <a:effectLst/>
              <a:latin typeface="#9Slide03 SFU Futura_12" panose="00000400000000000000" pitchFamily="2" charset="0"/>
              <a:ea typeface="Times New Roman" panose="02020603050405020304" pitchFamily="18" charset="0"/>
            </a:endParaRPr>
          </a:p>
        </p:txBody>
      </p:sp>
      <p:grpSp>
        <p:nvGrpSpPr>
          <p:cNvPr id="5" name="Group 4">
            <a:extLst>
              <a:ext uri="{FF2B5EF4-FFF2-40B4-BE49-F238E27FC236}">
                <a16:creationId xmlns:a16="http://schemas.microsoft.com/office/drawing/2014/main" id="{025DDB05-232F-E755-5EA8-9B989B17094E}"/>
              </a:ext>
            </a:extLst>
          </p:cNvPr>
          <p:cNvGrpSpPr/>
          <p:nvPr/>
        </p:nvGrpSpPr>
        <p:grpSpPr>
          <a:xfrm>
            <a:off x="36224" y="4431"/>
            <a:ext cx="12155775" cy="612347"/>
            <a:chOff x="36224" y="4431"/>
            <a:chExt cx="12155775" cy="612347"/>
          </a:xfrm>
        </p:grpSpPr>
        <p:grpSp>
          <p:nvGrpSpPr>
            <p:cNvPr id="6" name="Group 5">
              <a:extLst>
                <a:ext uri="{FF2B5EF4-FFF2-40B4-BE49-F238E27FC236}">
                  <a16:creationId xmlns:a16="http://schemas.microsoft.com/office/drawing/2014/main" id="{B1C14562-FC29-B414-05F8-55233E55F763}"/>
                </a:ext>
              </a:extLst>
            </p:cNvPr>
            <p:cNvGrpSpPr/>
            <p:nvPr/>
          </p:nvGrpSpPr>
          <p:grpSpPr>
            <a:xfrm>
              <a:off x="36224" y="22964"/>
              <a:ext cx="12155775" cy="593814"/>
              <a:chOff x="-2717606" y="-7552"/>
              <a:chExt cx="8296957" cy="724282"/>
            </a:xfrm>
          </p:grpSpPr>
          <p:sp>
            <p:nvSpPr>
              <p:cNvPr id="8" name="Rectangle: Rounded Corners 17">
                <a:extLst>
                  <a:ext uri="{FF2B5EF4-FFF2-40B4-BE49-F238E27FC236}">
                    <a16:creationId xmlns:a16="http://schemas.microsoft.com/office/drawing/2014/main" id="{9F19FEE6-21F9-CD2B-D06C-4C904410B3C9}"/>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9" name="TextBox 8">
                <a:extLst>
                  <a:ext uri="{FF2B5EF4-FFF2-40B4-BE49-F238E27FC236}">
                    <a16:creationId xmlns:a16="http://schemas.microsoft.com/office/drawing/2014/main" id="{F6DB8696-0604-E47D-803A-AF6607C82267}"/>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7"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09A4EFCB-F640-C700-0C23-461BD1FB377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43365621-67C7-B9BD-58E8-594D11B20892}"/>
              </a:ext>
            </a:extLst>
          </p:cNvPr>
          <p:cNvSpPr txBox="1"/>
          <p:nvPr/>
        </p:nvSpPr>
        <p:spPr>
          <a:xfrm>
            <a:off x="452422" y="1418438"/>
            <a:ext cx="2717143" cy="480453"/>
          </a:xfrm>
          <a:prstGeom prst="rect">
            <a:avLst/>
          </a:prstGeom>
          <a:noFill/>
        </p:spPr>
        <p:txBody>
          <a:bodyPr wrap="square">
            <a:spAutoFit/>
          </a:bodyPr>
          <a:lstStyle/>
          <a:p>
            <a:pPr indent="-1270" algn="just">
              <a:lnSpc>
                <a:spcPct val="115000"/>
              </a:lnSpc>
              <a:spcAft>
                <a:spcPts val="600"/>
              </a:spcAft>
            </a:pPr>
            <a:r>
              <a:rPr lang="en-US" sz="2400" b="1" dirty="0">
                <a:solidFill>
                  <a:srgbClr val="0070C0"/>
                </a:solidFill>
                <a:latin typeface="#9Slide03 SFU Futura_12" panose="00000400000000000000" pitchFamily="2" charset="0"/>
                <a:ea typeface="Times New Roman" panose="02020603050405020304" pitchFamily="18" charset="0"/>
              </a:rPr>
              <a:t>- </a:t>
            </a:r>
            <a:r>
              <a:rPr lang="vi-VN" sz="2400" b="1" dirty="0">
                <a:solidFill>
                  <a:srgbClr val="0070C0"/>
                </a:solidFill>
                <a:latin typeface="#9Slide03 SFU Futura_12" panose="00000400000000000000" pitchFamily="2" charset="0"/>
                <a:ea typeface="Times New Roman" panose="02020603050405020304" pitchFamily="18" charset="0"/>
              </a:rPr>
              <a:t>Nông nghiệp:</a:t>
            </a:r>
            <a:endParaRPr lang="en-US" sz="2400" b="1" dirty="0">
              <a:solidFill>
                <a:srgbClr val="0070C0"/>
              </a:solidFill>
              <a:latin typeface="#9Slide03 SFU Futura_12" panose="00000400000000000000" pitchFamily="2" charset="0"/>
              <a:ea typeface="Times New Roman" panose="02020603050405020304" pitchFamily="18" charset="0"/>
            </a:endParaRPr>
          </a:p>
        </p:txBody>
      </p:sp>
    </p:spTree>
    <p:extLst>
      <p:ext uri="{BB962C8B-B14F-4D97-AF65-F5344CB8AC3E}">
        <p14:creationId xmlns:p14="http://schemas.microsoft.com/office/powerpoint/2010/main" val="3662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47DEE-D62D-D3E9-C0BB-42E1BF479824}"/>
              </a:ext>
            </a:extLst>
          </p:cNvPr>
          <p:cNvSpPr txBox="1"/>
          <p:nvPr/>
        </p:nvSpPr>
        <p:spPr>
          <a:xfrm>
            <a:off x="276419" y="1290678"/>
            <a:ext cx="2671563" cy="480453"/>
          </a:xfrm>
          <a:prstGeom prst="rect">
            <a:avLst/>
          </a:prstGeom>
          <a:noFill/>
        </p:spPr>
        <p:txBody>
          <a:bodyPr wrap="square">
            <a:spAutoFit/>
          </a:bodyPr>
          <a:lstStyle/>
          <a:p>
            <a:pPr indent="-1270" algn="just">
              <a:lnSpc>
                <a:spcPct val="115000"/>
              </a:lnSpc>
              <a:spcAft>
                <a:spcPts val="600"/>
              </a:spcAft>
            </a:pPr>
            <a:r>
              <a:rPr lang="en-US" sz="2400" b="1" dirty="0">
                <a:solidFill>
                  <a:srgbClr val="0070C0"/>
                </a:solidFill>
                <a:latin typeface="#9Slide03 SFU Futura_12" panose="00000400000000000000" pitchFamily="2" charset="0"/>
                <a:ea typeface="Times New Roman" panose="02020603050405020304" pitchFamily="18" charset="0"/>
              </a:rPr>
              <a:t>- </a:t>
            </a:r>
            <a:r>
              <a:rPr lang="vi-VN" sz="2400" b="1" dirty="0">
                <a:solidFill>
                  <a:srgbClr val="0070C0"/>
                </a:solidFill>
                <a:latin typeface="#9Slide03 SFU Futura_12" panose="00000400000000000000" pitchFamily="2" charset="0"/>
                <a:ea typeface="Times New Roman" panose="02020603050405020304" pitchFamily="18" charset="0"/>
              </a:rPr>
              <a:t>Nông nghiệp:</a:t>
            </a:r>
            <a:endParaRPr lang="en-US" sz="2400" b="1" dirty="0">
              <a:solidFill>
                <a:srgbClr val="0070C0"/>
              </a:solidFill>
              <a:latin typeface="#9Slide03 SFU Futura_12" panose="00000400000000000000" pitchFamily="2" charset="0"/>
              <a:ea typeface="Times New Roman" panose="02020603050405020304" pitchFamily="18" charset="0"/>
            </a:endParaRPr>
          </a:p>
        </p:txBody>
      </p:sp>
      <p:grpSp>
        <p:nvGrpSpPr>
          <p:cNvPr id="2" name="Group 1">
            <a:extLst>
              <a:ext uri="{FF2B5EF4-FFF2-40B4-BE49-F238E27FC236}">
                <a16:creationId xmlns:a16="http://schemas.microsoft.com/office/drawing/2014/main" id="{3417CC87-110D-B41A-6400-BC7F96A67F62}"/>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1F0B1B5A-21F0-D1DB-A084-F924789174A0}"/>
                </a:ext>
              </a:extLst>
            </p:cNvPr>
            <p:cNvGrpSpPr/>
            <p:nvPr/>
          </p:nvGrpSpPr>
          <p:grpSpPr>
            <a:xfrm>
              <a:off x="36224" y="22964"/>
              <a:ext cx="12155775" cy="593814"/>
              <a:chOff x="-2717606" y="-7552"/>
              <a:chExt cx="8296957" cy="724282"/>
            </a:xfrm>
          </p:grpSpPr>
          <p:sp>
            <p:nvSpPr>
              <p:cNvPr id="13" name="Rectangle: Rounded Corners 17">
                <a:extLst>
                  <a:ext uri="{FF2B5EF4-FFF2-40B4-BE49-F238E27FC236}">
                    <a16:creationId xmlns:a16="http://schemas.microsoft.com/office/drawing/2014/main" id="{113D1995-3CAC-CE4B-CF8A-06B54751DE73}"/>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4" name="TextBox 13">
                <a:extLst>
                  <a:ext uri="{FF2B5EF4-FFF2-40B4-BE49-F238E27FC236}">
                    <a16:creationId xmlns:a16="http://schemas.microsoft.com/office/drawing/2014/main" id="{065F146E-664F-B71E-7D75-306240C50AD5}"/>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2"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A2B4C150-011E-CFE3-56E5-604176280A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148F089B-4174-4D89-0344-6BBB5FB1634D}"/>
              </a:ext>
            </a:extLst>
          </p:cNvPr>
          <p:cNvSpPr txBox="1"/>
          <p:nvPr/>
        </p:nvSpPr>
        <p:spPr>
          <a:xfrm>
            <a:off x="310174" y="2002565"/>
            <a:ext cx="5275615" cy="3607462"/>
          </a:xfrm>
          <a:prstGeom prst="rect">
            <a:avLst/>
          </a:prstGeom>
          <a:noFill/>
        </p:spPr>
        <p:txBody>
          <a:bodyPr wrap="square">
            <a:spAutoFit/>
          </a:bodyPr>
          <a:lstStyle/>
          <a:p>
            <a:pPr indent="-1270" algn="just">
              <a:lnSpc>
                <a:spcPct val="115000"/>
              </a:lnSpc>
              <a:spcAft>
                <a:spcPts val="600"/>
              </a:spcAft>
            </a:pPr>
            <a:r>
              <a:rPr lang="vi-VN" sz="2400" b="1" dirty="0">
                <a:latin typeface="#9Slide03 SFU Futura_12" panose="00000400000000000000" pitchFamily="2" charset="0"/>
                <a:ea typeface="Times New Roman" panose="02020603050405020304" pitchFamily="18" charset="0"/>
              </a:rPr>
              <a:t>+ Chăn nuôi được chú trọng phát triển, phương thức chăn nuôi hiện đại, quy mô lớn ngày càng phổ biến. </a:t>
            </a:r>
            <a:endParaRPr lang="en-US" sz="2400" b="1" dirty="0">
              <a:latin typeface="#9Slide03 SFU Futura_12" panose="00000400000000000000" pitchFamily="2" charset="0"/>
              <a:ea typeface="Times New Roman" panose="02020603050405020304" pitchFamily="18" charset="0"/>
            </a:endParaRPr>
          </a:p>
          <a:p>
            <a:pPr indent="-1270"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Lợn và gia cầm là những vật nuôi quan trọng của vùng. </a:t>
            </a:r>
            <a:endParaRPr lang="en-US" sz="2400" b="1" dirty="0">
              <a:latin typeface="#9Slide03 SFU Futura_12" panose="00000400000000000000" pitchFamily="2" charset="0"/>
              <a:ea typeface="Times New Roman" panose="02020603050405020304" pitchFamily="18" charset="0"/>
            </a:endParaRPr>
          </a:p>
          <a:p>
            <a:pPr indent="-1270"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Các địa phương nuôi nhiều lợn và gia cầm là Hà Nội, Hải Dương, Thái Bình, Nam Định,...</a:t>
            </a:r>
          </a:p>
        </p:txBody>
      </p:sp>
      <p:pic>
        <p:nvPicPr>
          <p:cNvPr id="6" name="Picture 5">
            <a:extLst>
              <a:ext uri="{FF2B5EF4-FFF2-40B4-BE49-F238E27FC236}">
                <a16:creationId xmlns:a16="http://schemas.microsoft.com/office/drawing/2014/main" id="{CEAD66DE-249F-8F50-CEE8-0D9B0636AA93}"/>
              </a:ext>
            </a:extLst>
          </p:cNvPr>
          <p:cNvPicPr>
            <a:picLocks noChangeAspect="1"/>
          </p:cNvPicPr>
          <p:nvPr/>
        </p:nvPicPr>
        <p:blipFill rotWithShape="1">
          <a:blip r:embed="rId4"/>
          <a:srcRect t="30711"/>
          <a:stretch/>
        </p:blipFill>
        <p:spPr>
          <a:xfrm>
            <a:off x="8764545" y="740925"/>
            <a:ext cx="2854423" cy="1977818"/>
          </a:xfrm>
          <a:prstGeom prst="rect">
            <a:avLst/>
          </a:prstGeom>
        </p:spPr>
      </p:pic>
      <p:pic>
        <p:nvPicPr>
          <p:cNvPr id="15" name="Picture 14">
            <a:extLst>
              <a:ext uri="{FF2B5EF4-FFF2-40B4-BE49-F238E27FC236}">
                <a16:creationId xmlns:a16="http://schemas.microsoft.com/office/drawing/2014/main" id="{AB703AE5-2A01-CE2E-7DCE-709382732B04}"/>
              </a:ext>
            </a:extLst>
          </p:cNvPr>
          <p:cNvPicPr>
            <a:picLocks noChangeAspect="1"/>
          </p:cNvPicPr>
          <p:nvPr/>
        </p:nvPicPr>
        <p:blipFill>
          <a:blip r:embed="rId5"/>
          <a:stretch>
            <a:fillRect/>
          </a:stretch>
        </p:blipFill>
        <p:spPr>
          <a:xfrm>
            <a:off x="5847421" y="2735731"/>
            <a:ext cx="2776993" cy="4028711"/>
          </a:xfrm>
          <a:prstGeom prst="rect">
            <a:avLst/>
          </a:prstGeom>
        </p:spPr>
      </p:pic>
      <p:sp>
        <p:nvSpPr>
          <p:cNvPr id="16" name="TextBox 15">
            <a:extLst>
              <a:ext uri="{FF2B5EF4-FFF2-40B4-BE49-F238E27FC236}">
                <a16:creationId xmlns:a16="http://schemas.microsoft.com/office/drawing/2014/main" id="{E4DEEDFC-D502-4071-A269-FB256AB5058E}"/>
              </a:ext>
            </a:extLst>
          </p:cNvPr>
          <p:cNvSpPr txBox="1"/>
          <p:nvPr/>
        </p:nvSpPr>
        <p:spPr>
          <a:xfrm>
            <a:off x="9014094" y="3349907"/>
            <a:ext cx="2604874" cy="1976182"/>
          </a:xfrm>
          <a:prstGeom prst="rect">
            <a:avLst/>
          </a:prstGeom>
          <a:solidFill>
            <a:schemeClr val="accent4">
              <a:lumMod val="20000"/>
              <a:lumOff val="80000"/>
            </a:schemeClr>
          </a:solidFill>
        </p:spPr>
        <p:txBody>
          <a:bodyPr wrap="square">
            <a:spAutoFit/>
          </a:bodyPr>
          <a:lstStyle/>
          <a:p>
            <a:pPr indent="-1270" algn="just">
              <a:lnSpc>
                <a:spcPct val="115000"/>
              </a:lnSpc>
              <a:spcAft>
                <a:spcPts val="600"/>
              </a:spcAft>
            </a:pPr>
            <a:r>
              <a:rPr lang="vi-VN" b="1" dirty="0">
                <a:solidFill>
                  <a:srgbClr val="7030A0"/>
                </a:solidFill>
                <a:latin typeface="#9Slide03 SFU Futura_12" panose="00000400000000000000" pitchFamily="2" charset="0"/>
                <a:ea typeface="Times New Roman" panose="02020603050405020304" pitchFamily="18" charset="0"/>
              </a:rPr>
              <a:t>Đàn lợn chiếm khoảng 1/5 tổng số lượng lợn, đàn gia cầm chiếm khoảng 1/4 tổng số lượng gia cầm cả nước (năm 2021). </a:t>
            </a:r>
            <a:endParaRPr lang="vi-VN" sz="1800" b="1" dirty="0">
              <a:solidFill>
                <a:srgbClr val="7030A0"/>
              </a:solidFill>
              <a:latin typeface="#9Slide03 SFU Futura_12" panose="00000400000000000000" pitchFamily="2" charset="0"/>
              <a:ea typeface="Times New Roman" panose="02020603050405020304" pitchFamily="18" charset="0"/>
            </a:endParaRPr>
          </a:p>
        </p:txBody>
      </p:sp>
      <p:sp>
        <p:nvSpPr>
          <p:cNvPr id="4" name="TextBox 3">
            <a:extLst>
              <a:ext uri="{FF2B5EF4-FFF2-40B4-BE49-F238E27FC236}">
                <a16:creationId xmlns:a16="http://schemas.microsoft.com/office/drawing/2014/main" id="{3FFC9896-3FC5-2439-2AD3-7365F7F993E8}"/>
              </a:ext>
            </a:extLst>
          </p:cNvPr>
          <p:cNvSpPr txBox="1"/>
          <p:nvPr/>
        </p:nvSpPr>
        <p:spPr>
          <a:xfrm>
            <a:off x="257285" y="729709"/>
            <a:ext cx="6099716" cy="480453"/>
          </a:xfrm>
          <a:prstGeom prst="rect">
            <a:avLst/>
          </a:prstGeom>
          <a:noFill/>
        </p:spPr>
        <p:txBody>
          <a:bodyPr wrap="square">
            <a:spAutoFit/>
          </a:bodyPr>
          <a:lstStyle/>
          <a:p>
            <a:pPr marR="0" indent="-635" algn="just">
              <a:lnSpc>
                <a:spcPct val="115000"/>
              </a:lnSpc>
              <a:spcBef>
                <a:spcPts val="0"/>
              </a:spcBef>
              <a:spcAft>
                <a:spcPts val="600"/>
              </a:spcAft>
            </a:pPr>
            <a:r>
              <a:rPr lang="en-US" sz="2400" b="1" dirty="0">
                <a:solidFill>
                  <a:srgbClr val="FF0000"/>
                </a:solidFill>
                <a:effectLst/>
                <a:latin typeface="#9Slide03 SFU Futura_12" panose="00000400000000000000" pitchFamily="2" charset="0"/>
                <a:ea typeface="Times New Roman" panose="02020603050405020304" pitchFamily="18" charset="0"/>
              </a:rPr>
              <a:t>a) </a:t>
            </a:r>
            <a:r>
              <a:rPr lang="en-US" sz="2400" b="1" dirty="0" err="1">
                <a:solidFill>
                  <a:srgbClr val="FF0000"/>
                </a:solidFill>
                <a:effectLst/>
                <a:latin typeface="#9Slide03 SFU Futura_12" panose="00000400000000000000" pitchFamily="2" charset="0"/>
                <a:ea typeface="Times New Roman" panose="02020603050405020304" pitchFamily="18" charset="0"/>
              </a:rPr>
              <a:t>Nông</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lâm</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latin typeface="#9Slide03 SFU Futura_12" panose="00000400000000000000" pitchFamily="2" charset="0"/>
                <a:ea typeface="Times New Roman" panose="02020603050405020304" pitchFamily="18" charset="0"/>
              </a:rPr>
              <a:t> </a:t>
            </a:r>
            <a:r>
              <a:rPr lang="en-US" sz="2400" b="1" dirty="0" err="1">
                <a:solidFill>
                  <a:srgbClr val="FF0000"/>
                </a:solidFill>
                <a:latin typeface="#9Slide03 SFU Futura_12" panose="00000400000000000000" pitchFamily="2" charset="0"/>
                <a:ea typeface="Times New Roman" panose="02020603050405020304" pitchFamily="18" charset="0"/>
              </a:rPr>
              <a:t>và</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thủy</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sản</a:t>
            </a:r>
            <a:endParaRPr lang="en-US" sz="2000" dirty="0">
              <a:solidFill>
                <a:srgbClr val="FF0000"/>
              </a:solidFill>
              <a:effectLst/>
              <a:latin typeface="#9Slide03 SFU Futura_12" panose="00000400000000000000" pitchFamily="2" charset="0"/>
              <a:ea typeface="Times New Roman" panose="02020603050405020304" pitchFamily="18" charset="0"/>
            </a:endParaRPr>
          </a:p>
        </p:txBody>
      </p:sp>
      <p:sp>
        <p:nvSpPr>
          <p:cNvPr id="8" name="TextBox 7">
            <a:extLst>
              <a:ext uri="{FF2B5EF4-FFF2-40B4-BE49-F238E27FC236}">
                <a16:creationId xmlns:a16="http://schemas.microsoft.com/office/drawing/2014/main" id="{B0D3B2FB-F893-EF6D-DE41-2C2D227177A8}"/>
              </a:ext>
            </a:extLst>
          </p:cNvPr>
          <p:cNvSpPr txBox="1"/>
          <p:nvPr/>
        </p:nvSpPr>
        <p:spPr>
          <a:xfrm>
            <a:off x="5307457" y="1258718"/>
            <a:ext cx="1721993" cy="369332"/>
          </a:xfrm>
          <a:prstGeom prst="rect">
            <a:avLst/>
          </a:prstGeom>
          <a:solidFill>
            <a:schemeClr val="accent4">
              <a:lumMod val="20000"/>
              <a:lumOff val="80000"/>
            </a:schemeClr>
          </a:solidFill>
        </p:spPr>
        <p:txBody>
          <a:bodyPr wrap="square">
            <a:spAutoFit/>
          </a:bodyPr>
          <a:lstStyle/>
          <a:p>
            <a:r>
              <a:rPr lang="en-US" sz="1800" b="1" dirty="0">
                <a:latin typeface="#9Slide03 SFU Futura_12" panose="00000400000000000000" pitchFamily="2" charset="0"/>
                <a:ea typeface="Times New Roman" panose="02020603050405020304" pitchFamily="18" charset="0"/>
              </a:rPr>
              <a:t>CHĂN NUÔI</a:t>
            </a:r>
            <a:endParaRPr lang="en-US" dirty="0"/>
          </a:p>
        </p:txBody>
      </p:sp>
    </p:spTree>
    <p:extLst>
      <p:ext uri="{BB962C8B-B14F-4D97-AF65-F5344CB8AC3E}">
        <p14:creationId xmlns:p14="http://schemas.microsoft.com/office/powerpoint/2010/main" val="173118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47DEE-D62D-D3E9-C0BB-42E1BF479824}"/>
              </a:ext>
            </a:extLst>
          </p:cNvPr>
          <p:cNvSpPr txBox="1"/>
          <p:nvPr/>
        </p:nvSpPr>
        <p:spPr>
          <a:xfrm>
            <a:off x="366697" y="1650239"/>
            <a:ext cx="6099716" cy="4256871"/>
          </a:xfrm>
          <a:prstGeom prst="rect">
            <a:avLst/>
          </a:prstGeom>
          <a:noFill/>
        </p:spPr>
        <p:txBody>
          <a:bodyPr wrap="square">
            <a:spAutoFit/>
          </a:bodyPr>
          <a:lstStyle/>
          <a:p>
            <a:pPr marL="341630" indent="-342900" algn="just">
              <a:lnSpc>
                <a:spcPct val="115000"/>
              </a:lnSpc>
              <a:spcAft>
                <a:spcPts val="600"/>
              </a:spcAft>
              <a:buFontTx/>
              <a:buChar char="-"/>
            </a:pPr>
            <a:r>
              <a:rPr lang="vi-VN" sz="2800" b="1" dirty="0">
                <a:solidFill>
                  <a:srgbClr val="0070C0"/>
                </a:solidFill>
                <a:latin typeface="#9Slide03 SFU Futura_12" panose="00000400000000000000" pitchFamily="2" charset="0"/>
                <a:ea typeface="Times New Roman" panose="02020603050405020304" pitchFamily="18" charset="0"/>
              </a:rPr>
              <a:t>Thuỷ sản: </a:t>
            </a:r>
            <a:endParaRPr lang="en-US" sz="2800" b="1" dirty="0">
              <a:solidFill>
                <a:srgbClr val="0070C0"/>
              </a:solidFill>
              <a:latin typeface="#9Slide03 SFU Futura_12" panose="00000400000000000000" pitchFamily="2" charset="0"/>
              <a:ea typeface="Times New Roman" panose="02020603050405020304" pitchFamily="18" charset="0"/>
            </a:endParaRPr>
          </a:p>
          <a:p>
            <a:pPr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Hoạt động khai thác và nuôi trồng thuỷ sản của vùng được đẩy mạnh. </a:t>
            </a:r>
            <a:endParaRPr lang="en-US" sz="2400" b="1" dirty="0">
              <a:latin typeface="#9Slide03 SFU Futura_12" panose="00000400000000000000" pitchFamily="2" charset="0"/>
              <a:ea typeface="Times New Roman" panose="02020603050405020304" pitchFamily="18" charset="0"/>
            </a:endParaRPr>
          </a:p>
          <a:p>
            <a:pPr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Sản lượng thuỷ sản tăng liên tục. </a:t>
            </a:r>
            <a:endParaRPr lang="en-US" sz="2400" b="1" dirty="0">
              <a:latin typeface="#9Slide03 SFU Futura_12" panose="00000400000000000000" pitchFamily="2" charset="0"/>
              <a:ea typeface="Times New Roman" panose="02020603050405020304" pitchFamily="18" charset="0"/>
            </a:endParaRPr>
          </a:p>
          <a:p>
            <a:pPr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Phương tiện khai thác ngày càng hiện đại, nuôi trồng theo hình thức công nghiệp ngày càng phổ biến. </a:t>
            </a:r>
            <a:endParaRPr lang="en-US" sz="2400" b="1" dirty="0">
              <a:latin typeface="#9Slide03 SFU Futura_12" panose="00000400000000000000" pitchFamily="2" charset="0"/>
              <a:ea typeface="Times New Roman" panose="02020603050405020304" pitchFamily="18" charset="0"/>
            </a:endParaRPr>
          </a:p>
          <a:p>
            <a:pPr algn="just">
              <a:lnSpc>
                <a:spcPct val="115000"/>
              </a:lnSpc>
              <a:spcAft>
                <a:spcPts val="600"/>
              </a:spcAft>
            </a:pPr>
            <a:r>
              <a:rPr lang="en-US" sz="2400" b="1" dirty="0">
                <a:latin typeface="#9Slide03 SFU Futura_12" panose="00000400000000000000" pitchFamily="2" charset="0"/>
                <a:ea typeface="Times New Roman" panose="02020603050405020304" pitchFamily="18" charset="0"/>
              </a:rPr>
              <a:t>+ </a:t>
            </a:r>
            <a:r>
              <a:rPr lang="en-US" sz="2400" b="1" dirty="0" err="1">
                <a:latin typeface="#9Slide03 SFU Futura_12" panose="00000400000000000000" pitchFamily="2" charset="0"/>
                <a:ea typeface="Times New Roman" panose="02020603050405020304" pitchFamily="18" charset="0"/>
              </a:rPr>
              <a:t>Phân</a:t>
            </a:r>
            <a:r>
              <a:rPr lang="en-US" sz="2400" b="1" dirty="0">
                <a:latin typeface="#9Slide03 SFU Futura_12" panose="00000400000000000000" pitchFamily="2" charset="0"/>
                <a:ea typeface="Times New Roman" panose="02020603050405020304" pitchFamily="18" charset="0"/>
              </a:rPr>
              <a:t> </a:t>
            </a:r>
            <a:r>
              <a:rPr lang="en-US" sz="2400" b="1" dirty="0" err="1">
                <a:latin typeface="#9Slide03 SFU Futura_12" panose="00000400000000000000" pitchFamily="2" charset="0"/>
                <a:ea typeface="Times New Roman" panose="02020603050405020304" pitchFamily="18" charset="0"/>
              </a:rPr>
              <a:t>bố</a:t>
            </a:r>
            <a:r>
              <a:rPr lang="en-US" sz="2400" b="1" dirty="0">
                <a:latin typeface="#9Slide03 SFU Futura_12" panose="00000400000000000000" pitchFamily="2" charset="0"/>
                <a:ea typeface="Times New Roman" panose="02020603050405020304" pitchFamily="18" charset="0"/>
              </a:rPr>
              <a:t>: </a:t>
            </a:r>
            <a:r>
              <a:rPr lang="en-US" sz="2400" b="1" dirty="0" err="1">
                <a:latin typeface="#9Slide03 SFU Futura_12" panose="00000400000000000000" pitchFamily="2" charset="0"/>
                <a:ea typeface="Times New Roman" panose="02020603050405020304" pitchFamily="18" charset="0"/>
              </a:rPr>
              <a:t>chủ</a:t>
            </a:r>
            <a:r>
              <a:rPr lang="en-US" sz="2400" b="1" dirty="0">
                <a:latin typeface="#9Slide03 SFU Futura_12" panose="00000400000000000000" pitchFamily="2" charset="0"/>
                <a:ea typeface="Times New Roman" panose="02020603050405020304" pitchFamily="18" charset="0"/>
              </a:rPr>
              <a:t> </a:t>
            </a:r>
            <a:r>
              <a:rPr lang="en-US" sz="2400" b="1" dirty="0" err="1">
                <a:latin typeface="#9Slide03 SFU Futura_12" panose="00000400000000000000" pitchFamily="2" charset="0"/>
                <a:ea typeface="Times New Roman" panose="02020603050405020304" pitchFamily="18" charset="0"/>
              </a:rPr>
              <a:t>yếu</a:t>
            </a:r>
            <a:r>
              <a:rPr lang="en-US" sz="2400" b="1" dirty="0">
                <a:latin typeface="#9Slide03 SFU Futura_12" panose="00000400000000000000" pitchFamily="2" charset="0"/>
                <a:ea typeface="Times New Roman" panose="02020603050405020304" pitchFamily="18" charset="0"/>
              </a:rPr>
              <a:t> ở </a:t>
            </a:r>
            <a:r>
              <a:rPr lang="vi-VN" sz="2400" b="1" dirty="0">
                <a:latin typeface="#9Slide03 SFU Futura_12" panose="00000400000000000000" pitchFamily="2" charset="0"/>
                <a:ea typeface="Times New Roman" panose="02020603050405020304" pitchFamily="18" charset="0"/>
              </a:rPr>
              <a:t>Quảng Ninh, Thái Bình, Nam Định, Hải Phòng</a:t>
            </a:r>
            <a:r>
              <a:rPr lang="en-US" sz="2400" b="1" dirty="0">
                <a:latin typeface="#9Slide03 SFU Futura_12" panose="00000400000000000000" pitchFamily="2" charset="0"/>
                <a:ea typeface="Times New Roman" panose="02020603050405020304" pitchFamily="18" charset="0"/>
              </a:rPr>
              <a:t>.</a:t>
            </a:r>
            <a:endParaRPr lang="vi-VN" sz="2400" b="1" dirty="0">
              <a:latin typeface="#9Slide03 SFU Futura_12" panose="00000400000000000000"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8BCD2955-D2E1-C4F6-C6FA-AD83FAB41075}"/>
              </a:ext>
            </a:extLst>
          </p:cNvPr>
          <p:cNvSpPr txBox="1"/>
          <p:nvPr/>
        </p:nvSpPr>
        <p:spPr>
          <a:xfrm>
            <a:off x="289126" y="823656"/>
            <a:ext cx="6099716" cy="480453"/>
          </a:xfrm>
          <a:prstGeom prst="rect">
            <a:avLst/>
          </a:prstGeom>
          <a:noFill/>
        </p:spPr>
        <p:txBody>
          <a:bodyPr wrap="square">
            <a:spAutoFit/>
          </a:bodyPr>
          <a:lstStyle/>
          <a:p>
            <a:pPr marR="0" indent="-635" algn="just">
              <a:lnSpc>
                <a:spcPct val="115000"/>
              </a:lnSpc>
              <a:spcBef>
                <a:spcPts val="0"/>
              </a:spcBef>
              <a:spcAft>
                <a:spcPts val="600"/>
              </a:spcAft>
            </a:pPr>
            <a:r>
              <a:rPr lang="en-US" sz="2400" b="1" dirty="0">
                <a:solidFill>
                  <a:srgbClr val="FF0000"/>
                </a:solidFill>
                <a:effectLst/>
                <a:latin typeface="#9Slide03 SFU Futura_12" panose="00000400000000000000" pitchFamily="2" charset="0"/>
                <a:ea typeface="Times New Roman" panose="02020603050405020304" pitchFamily="18" charset="0"/>
              </a:rPr>
              <a:t>a) </a:t>
            </a:r>
            <a:r>
              <a:rPr lang="en-US" sz="2400" b="1" dirty="0" err="1">
                <a:solidFill>
                  <a:srgbClr val="FF0000"/>
                </a:solidFill>
                <a:effectLst/>
                <a:latin typeface="#9Slide03 SFU Futura_12" panose="00000400000000000000" pitchFamily="2" charset="0"/>
                <a:ea typeface="Times New Roman" panose="02020603050405020304" pitchFamily="18" charset="0"/>
              </a:rPr>
              <a:t>Nông</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lâm</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thủy</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sản</a:t>
            </a:r>
            <a:endParaRPr lang="en-US" sz="2000" dirty="0">
              <a:solidFill>
                <a:srgbClr val="FF0000"/>
              </a:solidFill>
              <a:effectLst/>
              <a:latin typeface="#9Slide03 SFU Futura_12" panose="00000400000000000000" pitchFamily="2" charset="0"/>
              <a:ea typeface="Times New Roman" panose="02020603050405020304" pitchFamily="18" charset="0"/>
            </a:endParaRPr>
          </a:p>
        </p:txBody>
      </p:sp>
      <p:grpSp>
        <p:nvGrpSpPr>
          <p:cNvPr id="2" name="Group 1">
            <a:extLst>
              <a:ext uri="{FF2B5EF4-FFF2-40B4-BE49-F238E27FC236}">
                <a16:creationId xmlns:a16="http://schemas.microsoft.com/office/drawing/2014/main" id="{3417CC87-110D-B41A-6400-BC7F96A67F62}"/>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1F0B1B5A-21F0-D1DB-A084-F924789174A0}"/>
                </a:ext>
              </a:extLst>
            </p:cNvPr>
            <p:cNvGrpSpPr/>
            <p:nvPr/>
          </p:nvGrpSpPr>
          <p:grpSpPr>
            <a:xfrm>
              <a:off x="36224" y="22964"/>
              <a:ext cx="12155775" cy="593814"/>
              <a:chOff x="-2717606" y="-7552"/>
              <a:chExt cx="8296957" cy="724282"/>
            </a:xfrm>
          </p:grpSpPr>
          <p:sp>
            <p:nvSpPr>
              <p:cNvPr id="13" name="Rectangle: Rounded Corners 17">
                <a:extLst>
                  <a:ext uri="{FF2B5EF4-FFF2-40B4-BE49-F238E27FC236}">
                    <a16:creationId xmlns:a16="http://schemas.microsoft.com/office/drawing/2014/main" id="{113D1995-3CAC-CE4B-CF8A-06B54751DE73}"/>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4" name="TextBox 13">
                <a:extLst>
                  <a:ext uri="{FF2B5EF4-FFF2-40B4-BE49-F238E27FC236}">
                    <a16:creationId xmlns:a16="http://schemas.microsoft.com/office/drawing/2014/main" id="{065F146E-664F-B71E-7D75-306240C50AD5}"/>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2"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A2B4C150-011E-CFE3-56E5-604176280A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EB2F7DDD-CF6B-313B-43AF-1113D6B5F589}"/>
              </a:ext>
            </a:extLst>
          </p:cNvPr>
          <p:cNvPicPr>
            <a:picLocks noChangeAspect="1"/>
          </p:cNvPicPr>
          <p:nvPr/>
        </p:nvPicPr>
        <p:blipFill>
          <a:blip r:embed="rId4"/>
          <a:stretch>
            <a:fillRect/>
          </a:stretch>
        </p:blipFill>
        <p:spPr>
          <a:xfrm>
            <a:off x="7867045" y="768928"/>
            <a:ext cx="4035829" cy="4035829"/>
          </a:xfrm>
          <a:prstGeom prst="rect">
            <a:avLst/>
          </a:prstGeom>
        </p:spPr>
      </p:pic>
      <p:sp>
        <p:nvSpPr>
          <p:cNvPr id="7" name="TextBox 6">
            <a:extLst>
              <a:ext uri="{FF2B5EF4-FFF2-40B4-BE49-F238E27FC236}">
                <a16:creationId xmlns:a16="http://schemas.microsoft.com/office/drawing/2014/main" id="{1F62A4F5-0FE3-1FCD-CCF0-26B8B314B1CA}"/>
              </a:ext>
            </a:extLst>
          </p:cNvPr>
          <p:cNvSpPr txBox="1"/>
          <p:nvPr/>
        </p:nvSpPr>
        <p:spPr>
          <a:xfrm>
            <a:off x="7954344" y="4983750"/>
            <a:ext cx="3870959" cy="1477328"/>
          </a:xfrm>
          <a:prstGeom prst="rect">
            <a:avLst/>
          </a:prstGeom>
          <a:solidFill>
            <a:schemeClr val="accent4">
              <a:lumMod val="20000"/>
              <a:lumOff val="80000"/>
            </a:schemeClr>
          </a:solidFill>
        </p:spPr>
        <p:txBody>
          <a:bodyPr wrap="square">
            <a:spAutoFit/>
          </a:bodyPr>
          <a:lstStyle/>
          <a:p>
            <a:pPr algn="just"/>
            <a:r>
              <a:rPr lang="vi-VN" sz="1800" b="1" dirty="0">
                <a:latin typeface="#9Slide03 SFU Futura_12" panose="00000400000000000000" pitchFamily="2" charset="0"/>
                <a:ea typeface="Times New Roman" panose="02020603050405020304" pitchFamily="18" charset="0"/>
              </a:rPr>
              <a:t>Năm 2021, vùng chiếm 12,6% diện tích và chiếm 17,4% sản lượng thuỷ sản nuôi trồng cả nước. Thuỷ sản khai thác chiếm 9,1% sản lượng khai thác cả nước</a:t>
            </a:r>
            <a:r>
              <a:rPr lang="en-US" sz="1800" b="1" dirty="0">
                <a:latin typeface="#9Slide03 SFU Futura_12" panose="00000400000000000000" pitchFamily="2" charset="0"/>
                <a:ea typeface="Times New Roman" panose="02020603050405020304" pitchFamily="18" charset="0"/>
              </a:rPr>
              <a:t>.</a:t>
            </a:r>
            <a:endParaRPr lang="en-US" dirty="0"/>
          </a:p>
        </p:txBody>
      </p:sp>
    </p:spTree>
    <p:extLst>
      <p:ext uri="{BB962C8B-B14F-4D97-AF65-F5344CB8AC3E}">
        <p14:creationId xmlns:p14="http://schemas.microsoft.com/office/powerpoint/2010/main" val="37067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47DEE-D62D-D3E9-C0BB-42E1BF479824}"/>
              </a:ext>
            </a:extLst>
          </p:cNvPr>
          <p:cNvSpPr txBox="1"/>
          <p:nvPr/>
        </p:nvSpPr>
        <p:spPr>
          <a:xfrm>
            <a:off x="351267" y="1234788"/>
            <a:ext cx="7408719" cy="5035546"/>
          </a:xfrm>
          <a:prstGeom prst="rect">
            <a:avLst/>
          </a:prstGeom>
          <a:noFill/>
        </p:spPr>
        <p:txBody>
          <a:bodyPr wrap="square">
            <a:spAutoFit/>
          </a:bodyPr>
          <a:lstStyle/>
          <a:p>
            <a:pPr indent="-1270" algn="just">
              <a:lnSpc>
                <a:spcPct val="115000"/>
              </a:lnSpc>
              <a:spcAft>
                <a:spcPts val="600"/>
              </a:spcAft>
            </a:pPr>
            <a:r>
              <a:rPr lang="en-US" sz="2400" b="1" dirty="0">
                <a:solidFill>
                  <a:srgbClr val="0070C0"/>
                </a:solidFill>
                <a:latin typeface="#9Slide03 SFU Futura_12" panose="00000400000000000000" pitchFamily="2" charset="0"/>
                <a:ea typeface="Times New Roman" panose="02020603050405020304" pitchFamily="18" charset="0"/>
              </a:rPr>
              <a:t>-</a:t>
            </a:r>
            <a:r>
              <a:rPr lang="vi-VN" sz="2400" b="1" dirty="0">
                <a:solidFill>
                  <a:srgbClr val="0070C0"/>
                </a:solidFill>
                <a:latin typeface="#9Slide03 SFU Futura_12" panose="00000400000000000000" pitchFamily="2" charset="0"/>
                <a:ea typeface="Times New Roman" panose="02020603050405020304" pitchFamily="18" charset="0"/>
              </a:rPr>
              <a:t> Lâm nghiệp: </a:t>
            </a:r>
            <a:endParaRPr lang="en-US" sz="2400" b="1" dirty="0">
              <a:solidFill>
                <a:srgbClr val="0070C0"/>
              </a:solidFill>
              <a:latin typeface="#9Slide03 SFU Futura_12" panose="00000400000000000000" pitchFamily="2" charset="0"/>
              <a:ea typeface="Times New Roman" panose="02020603050405020304" pitchFamily="18" charset="0"/>
            </a:endParaRPr>
          </a:p>
          <a:p>
            <a:pPr marL="341630" indent="-342900" algn="just">
              <a:lnSpc>
                <a:spcPct val="115000"/>
              </a:lnSpc>
              <a:spcAft>
                <a:spcPts val="600"/>
              </a:spcAft>
              <a:buFontTx/>
              <a:buChar char="-"/>
            </a:pPr>
            <a:r>
              <a:rPr lang="vi-VN" sz="2400" b="1" dirty="0">
                <a:latin typeface="#9Slide03 SFU Futura_12" panose="00000400000000000000" pitchFamily="2" charset="0"/>
                <a:ea typeface="Times New Roman" panose="02020603050405020304" pitchFamily="18" charset="0"/>
              </a:rPr>
              <a:t>Diện tích rừng và sản lượng gỗ khai thác còn ít</a:t>
            </a:r>
            <a:r>
              <a:rPr lang="en-US" sz="2400" b="1" dirty="0">
                <a:latin typeface="#9Slide03 SFU Futura_12" panose="00000400000000000000" pitchFamily="2" charset="0"/>
                <a:ea typeface="Times New Roman" panose="02020603050405020304" pitchFamily="18" charset="0"/>
              </a:rPr>
              <a:t> (</a:t>
            </a:r>
            <a:r>
              <a:rPr lang="vi-VN" sz="2400" b="1" dirty="0">
                <a:latin typeface="#9Slide03 SFU Futura_12" panose="00000400000000000000" pitchFamily="2" charset="0"/>
                <a:ea typeface="Times New Roman" panose="02020603050405020304" pitchFamily="18" charset="0"/>
              </a:rPr>
              <a:t>Quảng Ninh </a:t>
            </a:r>
            <a:r>
              <a:rPr lang="en-US" sz="2400" b="1" dirty="0" err="1">
                <a:latin typeface="#9Slide03 SFU Futura_12" panose="00000400000000000000" pitchFamily="2" charset="0"/>
                <a:ea typeface="Times New Roman" panose="02020603050405020304" pitchFamily="18" charset="0"/>
              </a:rPr>
              <a:t>lớn</a:t>
            </a:r>
            <a:r>
              <a:rPr lang="en-US" sz="2400" b="1" dirty="0">
                <a:latin typeface="#9Slide03 SFU Futura_12" panose="00000400000000000000" pitchFamily="2" charset="0"/>
                <a:ea typeface="Times New Roman" panose="02020603050405020304" pitchFamily="18" charset="0"/>
              </a:rPr>
              <a:t> </a:t>
            </a:r>
            <a:r>
              <a:rPr lang="en-US" sz="2400" b="1" dirty="0" err="1">
                <a:latin typeface="#9Slide03 SFU Futura_12" panose="00000400000000000000" pitchFamily="2" charset="0"/>
                <a:ea typeface="Times New Roman" panose="02020603050405020304" pitchFamily="18" charset="0"/>
              </a:rPr>
              <a:t>nhất</a:t>
            </a:r>
            <a:r>
              <a:rPr lang="en-US" sz="2400" b="1" dirty="0">
                <a:latin typeface="#9Slide03 SFU Futura_12" panose="00000400000000000000" pitchFamily="2" charset="0"/>
                <a:ea typeface="Times New Roman" panose="02020603050405020304" pitchFamily="18" charset="0"/>
              </a:rPr>
              <a:t>).</a:t>
            </a:r>
          </a:p>
          <a:p>
            <a:pPr marL="341630" indent="-342900" algn="just">
              <a:lnSpc>
                <a:spcPct val="115000"/>
              </a:lnSpc>
              <a:spcAft>
                <a:spcPts val="600"/>
              </a:spcAft>
              <a:buFontTx/>
              <a:buChar char="-"/>
            </a:pPr>
            <a:r>
              <a:rPr lang="vi-VN" sz="2400" b="1" dirty="0">
                <a:latin typeface="#9Slide03 SFU Futura_12" panose="00000400000000000000" pitchFamily="2" charset="0"/>
                <a:ea typeface="Times New Roman" panose="02020603050405020304" pitchFamily="18" charset="0"/>
              </a:rPr>
              <a:t>Gỗ được khai thác ở trong các rừng trồng sản xuất, chủ yếu phục vụ khai thác mỏ. </a:t>
            </a:r>
            <a:endParaRPr lang="en-US" sz="2400" b="1" dirty="0">
              <a:latin typeface="#9Slide03 SFU Futura_12" panose="00000400000000000000" pitchFamily="2" charset="0"/>
              <a:ea typeface="Times New Roman" panose="02020603050405020304" pitchFamily="18" charset="0"/>
            </a:endParaRPr>
          </a:p>
          <a:p>
            <a:pPr marL="341630" indent="-342900" algn="just">
              <a:lnSpc>
                <a:spcPct val="115000"/>
              </a:lnSpc>
              <a:spcAft>
                <a:spcPts val="600"/>
              </a:spcAft>
              <a:buFontTx/>
              <a:buChar char="-"/>
            </a:pPr>
            <a:r>
              <a:rPr lang="vi-VN" sz="2400" b="1" dirty="0">
                <a:latin typeface="#9Slide03 SFU Futura_12" panose="00000400000000000000" pitchFamily="2" charset="0"/>
                <a:ea typeface="Times New Roman" panose="02020603050405020304" pitchFamily="18" charset="0"/>
              </a:rPr>
              <a:t>Rừng được chú trọng bảo vệ, nhất là ở các vườn quốc gia, các khu dự trữ sinh quyển. Rừng phòng hộ ven biển và rừng sản xuất được mở rộng.... </a:t>
            </a:r>
            <a:endParaRPr lang="en-US" sz="2400" b="1" dirty="0">
              <a:latin typeface="#9Slide03 SFU Futura_12" panose="00000400000000000000" pitchFamily="2" charset="0"/>
              <a:ea typeface="Times New Roman" panose="02020603050405020304" pitchFamily="18" charset="0"/>
            </a:endParaRPr>
          </a:p>
          <a:p>
            <a:pPr marL="341630" indent="-342900" algn="just">
              <a:lnSpc>
                <a:spcPct val="115000"/>
              </a:lnSpc>
              <a:spcAft>
                <a:spcPts val="600"/>
              </a:spcAft>
              <a:buFontTx/>
              <a:buChar char="-"/>
            </a:pPr>
            <a:r>
              <a:rPr lang="vi-VN" sz="2400" b="1" dirty="0">
                <a:latin typeface="#9Slide03 SFU Futura_12" panose="00000400000000000000" pitchFamily="2" charset="0"/>
                <a:ea typeface="Times New Roman" panose="02020603050405020304" pitchFamily="18" charset="0"/>
              </a:rPr>
              <a:t>Nghề trồng dược liệu ở khu vực đồi núi ngày càng phát triển, đem lại nguồn thu nhập cho người dân ở khu vực này</a:t>
            </a:r>
            <a:r>
              <a:rPr lang="en-US" sz="2400" b="1" dirty="0">
                <a:latin typeface="#9Slide03 SFU Futura_12" panose="00000400000000000000" pitchFamily="2" charset="0"/>
                <a:ea typeface="Times New Roman" panose="02020603050405020304" pitchFamily="18" charset="0"/>
              </a:rPr>
              <a:t>.</a:t>
            </a:r>
            <a:endParaRPr lang="vi-VN" sz="2400" b="1" dirty="0">
              <a:latin typeface="#9Slide03 SFU Futura_12" panose="00000400000000000000"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8BCD2955-D2E1-C4F6-C6FA-AD83FAB41075}"/>
              </a:ext>
            </a:extLst>
          </p:cNvPr>
          <p:cNvSpPr txBox="1"/>
          <p:nvPr/>
        </p:nvSpPr>
        <p:spPr>
          <a:xfrm>
            <a:off x="351267" y="687372"/>
            <a:ext cx="6099716" cy="480453"/>
          </a:xfrm>
          <a:prstGeom prst="rect">
            <a:avLst/>
          </a:prstGeom>
          <a:noFill/>
        </p:spPr>
        <p:txBody>
          <a:bodyPr wrap="square">
            <a:spAutoFit/>
          </a:bodyPr>
          <a:lstStyle/>
          <a:p>
            <a:pPr marR="0" indent="-635" algn="just">
              <a:lnSpc>
                <a:spcPct val="115000"/>
              </a:lnSpc>
              <a:spcBef>
                <a:spcPts val="0"/>
              </a:spcBef>
              <a:spcAft>
                <a:spcPts val="600"/>
              </a:spcAft>
            </a:pPr>
            <a:r>
              <a:rPr lang="en-US" sz="2400" b="1" dirty="0">
                <a:solidFill>
                  <a:srgbClr val="FF0000"/>
                </a:solidFill>
                <a:effectLst/>
                <a:latin typeface="#9Slide03 SFU Futura_12" panose="00000400000000000000" pitchFamily="2" charset="0"/>
                <a:ea typeface="Times New Roman" panose="02020603050405020304" pitchFamily="18" charset="0"/>
              </a:rPr>
              <a:t>a) </a:t>
            </a:r>
            <a:r>
              <a:rPr lang="en-US" sz="2400" b="1" dirty="0" err="1">
                <a:solidFill>
                  <a:srgbClr val="FF0000"/>
                </a:solidFill>
                <a:effectLst/>
                <a:latin typeface="#9Slide03 SFU Futura_12" panose="00000400000000000000" pitchFamily="2" charset="0"/>
                <a:ea typeface="Times New Roman" panose="02020603050405020304" pitchFamily="18" charset="0"/>
              </a:rPr>
              <a:t>Nông</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lâm</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thủy</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sản</a:t>
            </a:r>
            <a:endParaRPr lang="en-US" sz="2000" dirty="0">
              <a:solidFill>
                <a:srgbClr val="FF0000"/>
              </a:solidFill>
              <a:effectLst/>
              <a:latin typeface="#9Slide03 SFU Futura_12" panose="00000400000000000000" pitchFamily="2" charset="0"/>
              <a:ea typeface="Times New Roman" panose="02020603050405020304" pitchFamily="18" charset="0"/>
            </a:endParaRPr>
          </a:p>
        </p:txBody>
      </p:sp>
      <p:pic>
        <p:nvPicPr>
          <p:cNvPr id="25602" name="Picture 2" descr="Hình ảnh Hoạt Hình Vẽ Minh Họa Cho Bài Hát Trong Rừng Các Vector.,tự  Nhiên,xinh PNG Miễn Phí Tải Về - Lovepik">
            <a:extLst>
              <a:ext uri="{FF2B5EF4-FFF2-40B4-BE49-F238E27FC236}">
                <a16:creationId xmlns:a16="http://schemas.microsoft.com/office/drawing/2014/main" id="{4F4DC1E6-D6FB-67AA-BFC1-AF95D6BF172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628" r="99186">
                        <a14:foregroundMark x1="6279" y1="31163" x2="1744" y2="67674"/>
                        <a14:foregroundMark x1="1744" y1="67674" x2="1744" y2="67674"/>
                        <a14:foregroundMark x1="96279" y1="54651" x2="99186" y2="76395"/>
                        <a14:foregroundMark x1="77674" y1="21279" x2="78721" y2="22907"/>
                        <a14:foregroundMark x1="79767" y1="17209" x2="79302" y2="26512"/>
                        <a14:foregroundMark x1="79302" y1="26512" x2="78023" y2="22558"/>
                      </a14:backgroundRemoval>
                    </a14:imgEffect>
                  </a14:imgLayer>
                </a14:imgProps>
              </a:ext>
              <a:ext uri="{28A0092B-C50C-407E-A947-70E740481C1C}">
                <a14:useLocalDpi xmlns:a14="http://schemas.microsoft.com/office/drawing/2010/main" val="0"/>
              </a:ext>
            </a:extLst>
          </a:blip>
          <a:srcRect t="12358" b="22602"/>
          <a:stretch/>
        </p:blipFill>
        <p:spPr bwMode="auto">
          <a:xfrm>
            <a:off x="8209013" y="4253283"/>
            <a:ext cx="3969446" cy="25817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417CC87-110D-B41A-6400-BC7F96A67F62}"/>
              </a:ext>
            </a:extLst>
          </p:cNvPr>
          <p:cNvGrpSpPr/>
          <p:nvPr/>
        </p:nvGrpSpPr>
        <p:grpSpPr>
          <a:xfrm>
            <a:off x="36224" y="4431"/>
            <a:ext cx="12155775" cy="612347"/>
            <a:chOff x="36224" y="4431"/>
            <a:chExt cx="12155775" cy="612347"/>
          </a:xfrm>
        </p:grpSpPr>
        <p:grpSp>
          <p:nvGrpSpPr>
            <p:cNvPr id="9" name="Group 8">
              <a:extLst>
                <a:ext uri="{FF2B5EF4-FFF2-40B4-BE49-F238E27FC236}">
                  <a16:creationId xmlns:a16="http://schemas.microsoft.com/office/drawing/2014/main" id="{1F0B1B5A-21F0-D1DB-A084-F924789174A0}"/>
                </a:ext>
              </a:extLst>
            </p:cNvPr>
            <p:cNvGrpSpPr/>
            <p:nvPr/>
          </p:nvGrpSpPr>
          <p:grpSpPr>
            <a:xfrm>
              <a:off x="36224" y="22964"/>
              <a:ext cx="12155775" cy="593814"/>
              <a:chOff x="-2717606" y="-7552"/>
              <a:chExt cx="8296957" cy="724282"/>
            </a:xfrm>
          </p:grpSpPr>
          <p:sp>
            <p:nvSpPr>
              <p:cNvPr id="13" name="Rectangle: Rounded Corners 17">
                <a:extLst>
                  <a:ext uri="{FF2B5EF4-FFF2-40B4-BE49-F238E27FC236}">
                    <a16:creationId xmlns:a16="http://schemas.microsoft.com/office/drawing/2014/main" id="{113D1995-3CAC-CE4B-CF8A-06B54751DE73}"/>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4" name="TextBox 13">
                <a:extLst>
                  <a:ext uri="{FF2B5EF4-FFF2-40B4-BE49-F238E27FC236}">
                    <a16:creationId xmlns:a16="http://schemas.microsoft.com/office/drawing/2014/main" id="{065F146E-664F-B71E-7D75-306240C50AD5}"/>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2"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A2B4C150-011E-CFE3-56E5-604176280A4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8EABF942-8361-ED70-033F-AB7D5D7B6BB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984500" y="258824"/>
            <a:ext cx="4418473" cy="4418473"/>
          </a:xfrm>
          <a:prstGeom prst="rect">
            <a:avLst/>
          </a:prstGeom>
        </p:spPr>
      </p:pic>
    </p:spTree>
    <p:extLst>
      <p:ext uri="{BB962C8B-B14F-4D97-AF65-F5344CB8AC3E}">
        <p14:creationId xmlns:p14="http://schemas.microsoft.com/office/powerpoint/2010/main" val="13437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5602"/>
                                        </p:tgtEl>
                                        <p:attrNameLst>
                                          <p:attrName>style.visibility</p:attrName>
                                        </p:attrNameLst>
                                      </p:cBhvr>
                                      <p:to>
                                        <p:strVal val="visible"/>
                                      </p:to>
                                    </p:set>
                                    <p:animEffect transition="in" filter="fade">
                                      <p:cBhvr>
                                        <p:cTn id="10" dur="500"/>
                                        <p:tgtEl>
                                          <p:spTgt spid="2560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3B54C67-63A0-C260-D598-430A553C7F8E}"/>
              </a:ext>
            </a:extLst>
          </p:cNvPr>
          <p:cNvGrpSpPr/>
          <p:nvPr/>
        </p:nvGrpSpPr>
        <p:grpSpPr>
          <a:xfrm>
            <a:off x="36224" y="4431"/>
            <a:ext cx="12155775" cy="612347"/>
            <a:chOff x="36224" y="4431"/>
            <a:chExt cx="12155775" cy="612347"/>
          </a:xfrm>
        </p:grpSpPr>
        <p:grpSp>
          <p:nvGrpSpPr>
            <p:cNvPr id="10" name="Group 9">
              <a:extLst>
                <a:ext uri="{FF2B5EF4-FFF2-40B4-BE49-F238E27FC236}">
                  <a16:creationId xmlns:a16="http://schemas.microsoft.com/office/drawing/2014/main" id="{7E6AB9C8-F410-5EEA-3925-A107F54167E9}"/>
                </a:ext>
              </a:extLst>
            </p:cNvPr>
            <p:cNvGrpSpPr/>
            <p:nvPr/>
          </p:nvGrpSpPr>
          <p:grpSpPr>
            <a:xfrm>
              <a:off x="36224" y="22964"/>
              <a:ext cx="12155775" cy="593814"/>
              <a:chOff x="-2717606" y="-7552"/>
              <a:chExt cx="8296957" cy="724282"/>
            </a:xfrm>
          </p:grpSpPr>
          <p:sp>
            <p:nvSpPr>
              <p:cNvPr id="12" name="Rectangle: Rounded Corners 17">
                <a:extLst>
                  <a:ext uri="{FF2B5EF4-FFF2-40B4-BE49-F238E27FC236}">
                    <a16:creationId xmlns:a16="http://schemas.microsoft.com/office/drawing/2014/main" id="{E41F561F-E2A2-8A77-E367-AF4EC9FCFBBA}"/>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3" name="TextBox 12">
                <a:extLst>
                  <a:ext uri="{FF2B5EF4-FFF2-40B4-BE49-F238E27FC236}">
                    <a16:creationId xmlns:a16="http://schemas.microsoft.com/office/drawing/2014/main" id="{6384BC00-FC4E-25FA-56CA-EA40E56524BA}"/>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1"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6287AD0A-2B0E-22A8-26F9-846AABE1352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4CFAB9B1-D955-40D7-5A65-C68C72E97768}"/>
              </a:ext>
            </a:extLst>
          </p:cNvPr>
          <p:cNvPicPr>
            <a:picLocks noChangeAspect="1"/>
          </p:cNvPicPr>
          <p:nvPr/>
        </p:nvPicPr>
        <p:blipFill>
          <a:blip r:embed="rId4"/>
          <a:stretch>
            <a:fillRect/>
          </a:stretch>
        </p:blipFill>
        <p:spPr>
          <a:xfrm>
            <a:off x="6442532" y="687372"/>
            <a:ext cx="5666549" cy="6080848"/>
          </a:xfrm>
          <a:prstGeom prst="rect">
            <a:avLst/>
          </a:prstGeom>
        </p:spPr>
      </p:pic>
      <p:sp>
        <p:nvSpPr>
          <p:cNvPr id="2" name="TextBox 1">
            <a:extLst>
              <a:ext uri="{FF2B5EF4-FFF2-40B4-BE49-F238E27FC236}">
                <a16:creationId xmlns:a16="http://schemas.microsoft.com/office/drawing/2014/main" id="{7C8E134D-FF8D-E647-2508-42BE73DF40CD}"/>
              </a:ext>
            </a:extLst>
          </p:cNvPr>
          <p:cNvSpPr txBox="1"/>
          <p:nvPr/>
        </p:nvSpPr>
        <p:spPr>
          <a:xfrm>
            <a:off x="366697" y="687372"/>
            <a:ext cx="5729303" cy="4533870"/>
          </a:xfrm>
          <a:prstGeom prst="rect">
            <a:avLst/>
          </a:prstGeom>
          <a:noFill/>
        </p:spPr>
        <p:txBody>
          <a:bodyPr wrap="square">
            <a:spAutoFit/>
          </a:bodyPr>
          <a:lstStyle/>
          <a:p>
            <a:pPr marR="0" indent="-635" algn="just">
              <a:lnSpc>
                <a:spcPct val="115000"/>
              </a:lnSpc>
              <a:spcBef>
                <a:spcPts val="0"/>
              </a:spcBef>
              <a:spcAft>
                <a:spcPts val="600"/>
              </a:spcAft>
            </a:pPr>
            <a:r>
              <a:rPr lang="en-US" sz="2400" b="1" dirty="0">
                <a:solidFill>
                  <a:srgbClr val="FF0000"/>
                </a:solidFill>
                <a:latin typeface="#9Slide03 SFU Futura_12" panose="00000400000000000000" pitchFamily="2" charset="0"/>
                <a:ea typeface="Times New Roman" panose="02020603050405020304" pitchFamily="18" charset="0"/>
              </a:rPr>
              <a:t>b) </a:t>
            </a:r>
            <a:r>
              <a:rPr lang="en-US" sz="2400" b="1" dirty="0" err="1">
                <a:solidFill>
                  <a:srgbClr val="FF0000"/>
                </a:solidFill>
                <a:effectLst/>
                <a:latin typeface="#9Slide03 SFU Futura_12" panose="00000400000000000000" pitchFamily="2" charset="0"/>
                <a:ea typeface="Times New Roman" panose="02020603050405020304" pitchFamily="18" charset="0"/>
              </a:rPr>
              <a:t>Công</a:t>
            </a:r>
            <a:r>
              <a:rPr lang="en-US" sz="2400" b="1" dirty="0">
                <a:solidFill>
                  <a:srgbClr val="FF0000"/>
                </a:solidFill>
                <a:effectLst/>
                <a:latin typeface="#9Slide03 SFU Futura_12" panose="00000400000000000000" pitchFamily="2" charset="0"/>
                <a:ea typeface="Times New Roman" panose="02020603050405020304" pitchFamily="18" charset="0"/>
              </a:rPr>
              <a:t> </a:t>
            </a:r>
            <a:r>
              <a:rPr lang="en-US" sz="2400" b="1" dirty="0" err="1">
                <a:solidFill>
                  <a:srgbClr val="FF0000"/>
                </a:solidFill>
                <a:effectLst/>
                <a:latin typeface="#9Slide03 SFU Futura_12" panose="00000400000000000000" pitchFamily="2" charset="0"/>
                <a:ea typeface="Times New Roman" panose="02020603050405020304" pitchFamily="18" charset="0"/>
              </a:rPr>
              <a:t>nghiệp</a:t>
            </a:r>
            <a:endParaRPr lang="en-US" sz="2000" b="1" dirty="0">
              <a:solidFill>
                <a:srgbClr val="FF0000"/>
              </a:solidFill>
              <a:effectLst/>
              <a:latin typeface="#9Slide03 SFU Futura_12" panose="00000400000000000000" pitchFamily="2" charset="0"/>
              <a:ea typeface="Times New Roman" panose="02020603050405020304" pitchFamily="18" charset="0"/>
            </a:endParaRPr>
          </a:p>
          <a:p>
            <a:pPr marR="0" algn="just">
              <a:lnSpc>
                <a:spcPct val="115000"/>
              </a:lnSpc>
              <a:spcBef>
                <a:spcPts val="0"/>
              </a:spcBef>
              <a:spcAft>
                <a:spcPts val="600"/>
              </a:spcAft>
            </a:pPr>
            <a:r>
              <a:rPr lang="en-US" sz="2400" dirty="0">
                <a:latin typeface="#9Slide03 SFU Futura_12" panose="00000400000000000000" pitchFamily="2" charset="0"/>
                <a:ea typeface="Times New Roman" panose="02020603050405020304" pitchFamily="18" charset="0"/>
              </a:rPr>
              <a:t>- H</a:t>
            </a:r>
            <a:r>
              <a:rPr lang="vi-VN" sz="2400" dirty="0">
                <a:latin typeface="#9Slide03 SFU Futura_12" panose="00000400000000000000" pitchFamily="2" charset="0"/>
                <a:ea typeface="Times New Roman" panose="02020603050405020304" pitchFamily="18" charset="0"/>
              </a:rPr>
              <a:t>ình thành sớm nhất cả nước và phát triển mạnh trong thời kì đất nước thực hiện công nghiệp hoá, hiện đại hoá. </a:t>
            </a:r>
            <a:endParaRPr lang="en-US" sz="2400" dirty="0">
              <a:latin typeface="#9Slide03 SFU Futura_12" panose="00000400000000000000" pitchFamily="2" charset="0"/>
              <a:ea typeface="Times New Roman" panose="02020603050405020304" pitchFamily="18" charset="0"/>
            </a:endParaRPr>
          </a:p>
          <a:p>
            <a:pPr marR="0" algn="just">
              <a:lnSpc>
                <a:spcPct val="115000"/>
              </a:lnSpc>
              <a:spcBef>
                <a:spcPts val="0"/>
              </a:spcBef>
              <a:spcAft>
                <a:spcPts val="600"/>
              </a:spcAft>
            </a:pPr>
            <a:r>
              <a:rPr lang="en-US" sz="2400" dirty="0">
                <a:latin typeface="#9Slide03 SFU Futura_12" panose="00000400000000000000" pitchFamily="2" charset="0"/>
                <a:ea typeface="Times New Roman" panose="02020603050405020304" pitchFamily="18" charset="0"/>
              </a:rPr>
              <a:t>- </a:t>
            </a:r>
            <a:r>
              <a:rPr lang="vi-VN" sz="2400" dirty="0">
                <a:latin typeface="#9Slide03 SFU Futura_12" panose="00000400000000000000" pitchFamily="2" charset="0"/>
                <a:ea typeface="Times New Roman" panose="02020603050405020304" pitchFamily="18" charset="0"/>
              </a:rPr>
              <a:t>Cơ cấu ngành công nghiệp đa dạng, nổi bật là công nghiệp sản xuất, chế biến thực phẩm</a:t>
            </a:r>
            <a:r>
              <a:rPr lang="en-US" sz="2400" dirty="0">
                <a:latin typeface="#9Slide03 SFU Futura_12" panose="00000400000000000000" pitchFamily="2" charset="0"/>
                <a:ea typeface="Times New Roman" panose="02020603050405020304" pitchFamily="18" charset="0"/>
              </a:rPr>
              <a:t>.</a:t>
            </a:r>
          </a:p>
          <a:p>
            <a:pPr marR="0" algn="just">
              <a:lnSpc>
                <a:spcPct val="115000"/>
              </a:lnSpc>
              <a:spcBef>
                <a:spcPts val="0"/>
              </a:spcBef>
              <a:spcAft>
                <a:spcPts val="600"/>
              </a:spcAft>
            </a:pPr>
            <a:r>
              <a:rPr lang="en-US" sz="2400" dirty="0">
                <a:latin typeface="#9Slide03 SFU Futura_12" panose="00000400000000000000" pitchFamily="2" charset="0"/>
                <a:ea typeface="Times New Roman" panose="02020603050405020304" pitchFamily="18" charset="0"/>
              </a:rPr>
              <a:t>- M</a:t>
            </a:r>
            <a:r>
              <a:rPr lang="vi-VN" sz="2400" dirty="0">
                <a:latin typeface="#9Slide03 SFU Futura_12" panose="00000400000000000000" pitchFamily="2" charset="0"/>
                <a:ea typeface="Times New Roman" panose="02020603050405020304" pitchFamily="18" charset="0"/>
              </a:rPr>
              <a:t>ức độ tập trung công nghiệp vào loại cao nhất cả nước, thu hút vốn đầu tư nước ngoài</a:t>
            </a:r>
            <a:r>
              <a:rPr lang="en-US" sz="2400" dirty="0">
                <a:latin typeface="#9Slide03 SFU Futura_12" panose="00000400000000000000" pitchFamily="2" charset="0"/>
                <a:ea typeface="Times New Roman" panose="02020603050405020304" pitchFamily="18" charset="0"/>
              </a:rPr>
              <a:t>.</a:t>
            </a:r>
          </a:p>
        </p:txBody>
      </p:sp>
      <p:sp>
        <p:nvSpPr>
          <p:cNvPr id="5" name="TextBox 4">
            <a:extLst>
              <a:ext uri="{FF2B5EF4-FFF2-40B4-BE49-F238E27FC236}">
                <a16:creationId xmlns:a16="http://schemas.microsoft.com/office/drawing/2014/main" id="{2686C84D-A19F-20D5-2719-33641AD15322}"/>
              </a:ext>
            </a:extLst>
          </p:cNvPr>
          <p:cNvSpPr txBox="1"/>
          <p:nvPr/>
        </p:nvSpPr>
        <p:spPr>
          <a:xfrm>
            <a:off x="2709549" y="5647402"/>
            <a:ext cx="3559717" cy="1020536"/>
          </a:xfrm>
          <a:prstGeom prst="rect">
            <a:avLst/>
          </a:prstGeom>
          <a:solidFill>
            <a:schemeClr val="accent4">
              <a:lumMod val="20000"/>
              <a:lumOff val="80000"/>
            </a:schemeClr>
          </a:solidFill>
        </p:spPr>
        <p:txBody>
          <a:bodyPr wrap="square">
            <a:spAutoFit/>
          </a:bodyPr>
          <a:lstStyle/>
          <a:p>
            <a:pPr marR="0" algn="just">
              <a:lnSpc>
                <a:spcPct val="115000"/>
              </a:lnSpc>
              <a:spcBef>
                <a:spcPts val="0"/>
              </a:spcBef>
              <a:spcAft>
                <a:spcPts val="600"/>
              </a:spcAft>
            </a:pPr>
            <a:r>
              <a:rPr lang="vi-VN" dirty="0">
                <a:latin typeface="#9Slide03 SFU Futura_12" panose="00000400000000000000" pitchFamily="2" charset="0"/>
                <a:ea typeface="Times New Roman" panose="02020603050405020304" pitchFamily="18" charset="0"/>
              </a:rPr>
              <a:t>Năm 2021, tổng sản phẩm ngành công nghiệp đóng góp khoảng 35% vào GRDP của vùng.</a:t>
            </a:r>
            <a:endParaRPr lang="en-US" dirty="0">
              <a:latin typeface="#9Slide03 SFU Futura_12" panose="00000400000000000000" pitchFamily="2" charset="0"/>
              <a:ea typeface="Times New Roman" panose="02020603050405020304" pitchFamily="18" charset="0"/>
            </a:endParaRPr>
          </a:p>
        </p:txBody>
      </p:sp>
      <p:pic>
        <p:nvPicPr>
          <p:cNvPr id="1026" name="Picture 2" descr="Gỡ nút thắt năng suất lao động - CafeLand.Vn">
            <a:extLst>
              <a:ext uri="{FF2B5EF4-FFF2-40B4-BE49-F238E27FC236}">
                <a16:creationId xmlns:a16="http://schemas.microsoft.com/office/drawing/2014/main" id="{912D7780-9CE6-4456-DBC4-8F7784C2AA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32" t="7104" r="9421" b="10887"/>
          <a:stretch/>
        </p:blipFill>
        <p:spPr bwMode="auto">
          <a:xfrm>
            <a:off x="434025" y="5300931"/>
            <a:ext cx="2093655" cy="136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0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3B54C67-63A0-C260-D598-430A553C7F8E}"/>
              </a:ext>
            </a:extLst>
          </p:cNvPr>
          <p:cNvGrpSpPr/>
          <p:nvPr/>
        </p:nvGrpSpPr>
        <p:grpSpPr>
          <a:xfrm>
            <a:off x="36224" y="4431"/>
            <a:ext cx="12155775" cy="612347"/>
            <a:chOff x="36224" y="4431"/>
            <a:chExt cx="12155775" cy="612347"/>
          </a:xfrm>
        </p:grpSpPr>
        <p:grpSp>
          <p:nvGrpSpPr>
            <p:cNvPr id="10" name="Group 9">
              <a:extLst>
                <a:ext uri="{FF2B5EF4-FFF2-40B4-BE49-F238E27FC236}">
                  <a16:creationId xmlns:a16="http://schemas.microsoft.com/office/drawing/2014/main" id="{7E6AB9C8-F410-5EEA-3925-A107F54167E9}"/>
                </a:ext>
              </a:extLst>
            </p:cNvPr>
            <p:cNvGrpSpPr/>
            <p:nvPr/>
          </p:nvGrpSpPr>
          <p:grpSpPr>
            <a:xfrm>
              <a:off x="36224" y="22964"/>
              <a:ext cx="12155775" cy="593814"/>
              <a:chOff x="-2717606" y="-7552"/>
              <a:chExt cx="8296957" cy="724282"/>
            </a:xfrm>
          </p:grpSpPr>
          <p:sp>
            <p:nvSpPr>
              <p:cNvPr id="12" name="Rectangle: Rounded Corners 17">
                <a:extLst>
                  <a:ext uri="{FF2B5EF4-FFF2-40B4-BE49-F238E27FC236}">
                    <a16:creationId xmlns:a16="http://schemas.microsoft.com/office/drawing/2014/main" id="{E41F561F-E2A2-8A77-E367-AF4EC9FCFBBA}"/>
                  </a:ext>
                </a:extLst>
              </p:cNvPr>
              <p:cNvSpPr/>
              <p:nvPr/>
            </p:nvSpPr>
            <p:spPr>
              <a:xfrm>
                <a:off x="-2717606" y="-7552"/>
                <a:ext cx="8296957" cy="691541"/>
              </a:xfrm>
              <a:prstGeom prst="roundRect">
                <a:avLst>
                  <a:gd name="adj" fmla="val 42559"/>
                </a:avLst>
              </a:prstGeom>
              <a:solidFill>
                <a:srgbClr val="0033CC"/>
              </a:solidFill>
              <a:ln w="1270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180E"/>
                  </a:solidFill>
                  <a:effectLst/>
                  <a:uLnTx/>
                  <a:uFillTx/>
                  <a:latin typeface="#9Slide03 SFU Futura_12" panose="00000400000000000000" pitchFamily="2" charset="0"/>
                </a:endParaRPr>
              </a:p>
            </p:txBody>
          </p:sp>
          <p:sp>
            <p:nvSpPr>
              <p:cNvPr id="13" name="TextBox 12">
                <a:extLst>
                  <a:ext uri="{FF2B5EF4-FFF2-40B4-BE49-F238E27FC236}">
                    <a16:creationId xmlns:a16="http://schemas.microsoft.com/office/drawing/2014/main" id="{6384BC00-FC4E-25FA-56CA-EA40E56524BA}"/>
                  </a:ext>
                </a:extLst>
              </p:cNvPr>
              <p:cNvSpPr txBox="1"/>
              <p:nvPr/>
            </p:nvSpPr>
            <p:spPr>
              <a:xfrm>
                <a:off x="-2375344" y="78552"/>
                <a:ext cx="6017752" cy="6381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9Slide03 SFU Futura_05" panose="00000800000000000000" pitchFamily="2" charset="0"/>
                  </a:rPr>
                  <a:t>5. SỰ PHÁT TRIỂN VÀ PHÂN BỐ KINH TẾ </a:t>
                </a:r>
                <a:endParaRPr kumimoji="0" lang="vi-VN" sz="2800" b="1" i="0" u="none" strike="noStrike" kern="1200" cap="none" spc="0" normalizeH="0" baseline="0" noProof="0" dirty="0">
                  <a:ln>
                    <a:noFill/>
                  </a:ln>
                  <a:solidFill>
                    <a:schemeClr val="bg1"/>
                  </a:solidFill>
                  <a:effectLst/>
                  <a:uLnTx/>
                  <a:uFillTx/>
                  <a:latin typeface="#9Slide03 SFU Futura_05" panose="00000800000000000000" pitchFamily="2" charset="0"/>
                </a:endParaRPr>
              </a:p>
            </p:txBody>
          </p:sp>
        </p:grpSp>
        <p:pic>
          <p:nvPicPr>
            <p:cNvPr id="11" name="Picture 2" descr="Nền kinh tế thế giới kinh Tế phát triển Kinh tế Máy tính Biểu tượng - những  người khác png tải về - Miễn phí trong suốt Nền Kinh Tế Thế Giới">
              <a:extLst>
                <a:ext uri="{FF2B5EF4-FFF2-40B4-BE49-F238E27FC236}">
                  <a16:creationId xmlns:a16="http://schemas.microsoft.com/office/drawing/2014/main" id="{6287AD0A-2B0E-22A8-26F9-846AABE1352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167" b="98833" l="10000" r="90000">
                          <a14:foregroundMark x1="32667" y1="60000" x2="31444" y2="72500"/>
                          <a14:foregroundMark x1="20333" y1="30667" x2="20333" y2="30667"/>
                          <a14:foregroundMark x1="20333" y1="30667" x2="42889" y2="51000"/>
                          <a14:foregroundMark x1="41222" y1="19333" x2="75556" y2="51500"/>
                          <a14:foregroundMark x1="75778" y1="21833" x2="78222" y2="30333"/>
                          <a14:foregroundMark x1="78222" y1="30333" x2="78333" y2="66167"/>
                          <a14:foregroundMark x1="78333" y1="66167" x2="58667" y2="88000"/>
                          <a14:foregroundMark x1="58667" y1="88000" x2="38222" y2="65667"/>
                          <a14:foregroundMark x1="38222" y1="65667" x2="41000" y2="37667"/>
                          <a14:foregroundMark x1="41000" y1="37667" x2="58889" y2="47167"/>
                          <a14:foregroundMark x1="58889" y1="47167" x2="59556" y2="54667"/>
                          <a14:foregroundMark x1="27667" y1="40333" x2="32778" y2="27500"/>
                          <a14:foregroundMark x1="32778" y1="27500" x2="64556" y2="21500"/>
                          <a14:foregroundMark x1="64556" y1="21500" x2="77000" y2="47333"/>
                          <a14:foregroundMark x1="77000" y1="47333" x2="77222" y2="49833"/>
                          <a14:foregroundMark x1="74222" y1="25333" x2="41667" y2="8333"/>
                          <a14:foregroundMark x1="41667" y1="8333" x2="32778" y2="13667"/>
                          <a14:foregroundMark x1="32778" y1="13667" x2="26556" y2="34333"/>
                          <a14:foregroundMark x1="26556" y1="34333" x2="28667" y2="63167"/>
                          <a14:foregroundMark x1="28667" y1="63167" x2="35889" y2="84167"/>
                          <a14:foregroundMark x1="35889" y1="84167" x2="36556" y2="84833"/>
                          <a14:foregroundMark x1="48333" y1="85000" x2="49889" y2="62833"/>
                          <a14:foregroundMark x1="49889" y1="62833" x2="55889" y2="49333"/>
                          <a14:foregroundMark x1="55889" y1="49333" x2="57444" y2="48500"/>
                          <a14:foregroundMark x1="61778" y1="52167" x2="58333" y2="68167"/>
                          <a14:foregroundMark x1="58333" y1="68167" x2="50000" y2="72667"/>
                          <a14:foregroundMark x1="50000" y1="72667" x2="50333" y2="65000"/>
                          <a14:foregroundMark x1="71111" y1="13667" x2="51111" y2="7500"/>
                          <a14:foregroundMark x1="51111" y1="7500" x2="49556" y2="7500"/>
                          <a14:foregroundMark x1="49444" y1="2500" x2="53667" y2="3333"/>
                          <a14:foregroundMark x1="22000" y1="41833" x2="27778" y2="69333"/>
                          <a14:foregroundMark x1="22444" y1="61333" x2="29000" y2="82333"/>
                          <a14:foregroundMark x1="34444" y1="84833" x2="54000" y2="95000"/>
                          <a14:foregroundMark x1="54000" y1="95000" x2="55222" y2="95000"/>
                          <a14:foregroundMark x1="46444" y1="1333" x2="51778" y2="1667"/>
                          <a14:foregroundMark x1="23778" y1="20667" x2="30778" y2="15333"/>
                          <a14:foregroundMark x1="30778" y1="15333" x2="30778" y2="15167"/>
                          <a14:foregroundMark x1="19444" y1="35000" x2="18778" y2="45667"/>
                          <a14:foregroundMark x1="19000" y1="65500" x2="22222" y2="73333"/>
                          <a14:foregroundMark x1="22222" y1="73333" x2="22222" y2="73333"/>
                          <a14:foregroundMark x1="25556" y1="83000" x2="32333" y2="89833"/>
                          <a14:foregroundMark x1="47222" y1="98667" x2="53000" y2="98833"/>
                        </a14:backgroundRemoval>
                      </a14:imgEffect>
                    </a14:imgLayer>
                  </a14:imgProps>
                </a:ext>
                <a:ext uri="{28A0092B-C50C-407E-A947-70E740481C1C}">
                  <a14:useLocalDpi xmlns:a14="http://schemas.microsoft.com/office/drawing/2010/main" val="0"/>
                </a:ext>
              </a:extLst>
            </a:blip>
            <a:srcRect l="14198" r="13844"/>
            <a:stretch/>
          </p:blipFill>
          <p:spPr bwMode="auto">
            <a:xfrm>
              <a:off x="36224" y="4431"/>
              <a:ext cx="660946" cy="61234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4CFAB9B1-D955-40D7-5A65-C68C72E97768}"/>
              </a:ext>
            </a:extLst>
          </p:cNvPr>
          <p:cNvPicPr>
            <a:picLocks noChangeAspect="1"/>
          </p:cNvPicPr>
          <p:nvPr/>
        </p:nvPicPr>
        <p:blipFill>
          <a:blip r:embed="rId4"/>
          <a:stretch>
            <a:fillRect/>
          </a:stretch>
        </p:blipFill>
        <p:spPr>
          <a:xfrm>
            <a:off x="6442532" y="687372"/>
            <a:ext cx="5666549" cy="6080848"/>
          </a:xfrm>
          <a:prstGeom prst="rect">
            <a:avLst/>
          </a:prstGeom>
        </p:spPr>
      </p:pic>
      <p:sp>
        <p:nvSpPr>
          <p:cNvPr id="2" name="TextBox 1">
            <a:extLst>
              <a:ext uri="{FF2B5EF4-FFF2-40B4-BE49-F238E27FC236}">
                <a16:creationId xmlns:a16="http://schemas.microsoft.com/office/drawing/2014/main" id="{7C8E134D-FF8D-E647-2508-42BE73DF40CD}"/>
              </a:ext>
            </a:extLst>
          </p:cNvPr>
          <p:cNvSpPr txBox="1"/>
          <p:nvPr/>
        </p:nvSpPr>
        <p:spPr>
          <a:xfrm>
            <a:off x="366697" y="687372"/>
            <a:ext cx="5729303" cy="3832075"/>
          </a:xfrm>
          <a:prstGeom prst="rect">
            <a:avLst/>
          </a:prstGeom>
          <a:noFill/>
        </p:spPr>
        <p:txBody>
          <a:bodyPr wrap="square">
            <a:spAutoFit/>
          </a:bodyPr>
          <a:lstStyle/>
          <a:p>
            <a:pPr marR="0" indent="-635" algn="just">
              <a:lnSpc>
                <a:spcPct val="115000"/>
              </a:lnSpc>
              <a:spcBef>
                <a:spcPts val="0"/>
              </a:spcBef>
              <a:spcAft>
                <a:spcPts val="600"/>
              </a:spcAft>
            </a:pPr>
            <a:r>
              <a:rPr lang="en-US" sz="2000" b="1" dirty="0">
                <a:solidFill>
                  <a:srgbClr val="FF0000"/>
                </a:solidFill>
                <a:latin typeface="#9Slide03 SFU Futura_12" panose="00000400000000000000" pitchFamily="2" charset="0"/>
                <a:ea typeface="Times New Roman" panose="02020603050405020304" pitchFamily="18" charset="0"/>
              </a:rPr>
              <a:t>b) </a:t>
            </a:r>
            <a:r>
              <a:rPr lang="en-US" sz="2000" b="1" dirty="0" err="1">
                <a:solidFill>
                  <a:srgbClr val="FF0000"/>
                </a:solidFill>
                <a:effectLst/>
                <a:latin typeface="#9Slide03 SFU Futura_12" panose="00000400000000000000" pitchFamily="2" charset="0"/>
                <a:ea typeface="Times New Roman" panose="02020603050405020304" pitchFamily="18" charset="0"/>
              </a:rPr>
              <a:t>Công</a:t>
            </a:r>
            <a:r>
              <a:rPr lang="en-US" sz="2000" b="1" dirty="0">
                <a:solidFill>
                  <a:srgbClr val="FF0000"/>
                </a:solidFill>
                <a:effectLst/>
                <a:latin typeface="#9Slide03 SFU Futura_12" panose="00000400000000000000" pitchFamily="2" charset="0"/>
                <a:ea typeface="Times New Roman" panose="02020603050405020304" pitchFamily="18" charset="0"/>
              </a:rPr>
              <a:t> </a:t>
            </a:r>
            <a:r>
              <a:rPr lang="en-US" sz="2000" b="1" dirty="0" err="1">
                <a:solidFill>
                  <a:srgbClr val="FF0000"/>
                </a:solidFill>
                <a:effectLst/>
                <a:latin typeface="#9Slide03 SFU Futura_12" panose="00000400000000000000" pitchFamily="2" charset="0"/>
                <a:ea typeface="Times New Roman" panose="02020603050405020304" pitchFamily="18" charset="0"/>
              </a:rPr>
              <a:t>nghiệp</a:t>
            </a:r>
            <a:endParaRPr lang="en-US" b="1" dirty="0">
              <a:solidFill>
                <a:srgbClr val="FF0000"/>
              </a:solidFill>
              <a:effectLst/>
              <a:latin typeface="#9Slide03 SFU Futura_12" panose="00000400000000000000" pitchFamily="2" charset="0"/>
              <a:ea typeface="Times New Roman" panose="02020603050405020304" pitchFamily="18" charset="0"/>
            </a:endParaRPr>
          </a:p>
          <a:p>
            <a:pPr marR="0" algn="just">
              <a:lnSpc>
                <a:spcPct val="115000"/>
              </a:lnSpc>
              <a:spcBef>
                <a:spcPts val="0"/>
              </a:spcBef>
              <a:spcAft>
                <a:spcPts val="600"/>
              </a:spcAft>
            </a:pPr>
            <a:r>
              <a:rPr lang="en-US" sz="2000" dirty="0">
                <a:latin typeface="#9Slide03 SFU Futura_12" panose="00000400000000000000" pitchFamily="2" charset="0"/>
                <a:ea typeface="Times New Roman" panose="02020603050405020304" pitchFamily="18" charset="0"/>
              </a:rPr>
              <a:t>- </a:t>
            </a:r>
            <a:r>
              <a:rPr lang="vi-VN" sz="2000" dirty="0">
                <a:latin typeface="#9Slide03 SFU Futura_12" panose="00000400000000000000" pitchFamily="2" charset="0"/>
                <a:ea typeface="Times New Roman" panose="02020603050405020304" pitchFamily="18" charset="0"/>
              </a:rPr>
              <a:t>Hà Nội, Bắc Ninh, Hải Phòng là những trung tâm công nghiệp lớn của vùng.</a:t>
            </a:r>
            <a:endParaRPr lang="en-US" sz="2000" dirty="0">
              <a:latin typeface="#9Slide03 SFU Futura_12" panose="00000400000000000000" pitchFamily="2" charset="0"/>
              <a:ea typeface="Times New Roman" panose="02020603050405020304" pitchFamily="18" charset="0"/>
            </a:endParaRPr>
          </a:p>
          <a:p>
            <a:pPr marR="0" algn="just">
              <a:lnSpc>
                <a:spcPct val="115000"/>
              </a:lnSpc>
              <a:spcBef>
                <a:spcPts val="0"/>
              </a:spcBef>
              <a:spcAft>
                <a:spcPts val="600"/>
              </a:spcAft>
            </a:pPr>
            <a:r>
              <a:rPr lang="en-US" sz="2000" dirty="0">
                <a:latin typeface="#9Slide03 SFU Futura_12" panose="00000400000000000000" pitchFamily="2" charset="0"/>
                <a:ea typeface="Times New Roman" panose="02020603050405020304" pitchFamily="18" charset="0"/>
              </a:rPr>
              <a:t>- </a:t>
            </a:r>
            <a:r>
              <a:rPr lang="vi-VN" sz="2000" dirty="0">
                <a:latin typeface="#9Slide03 SFU Futura_12" panose="00000400000000000000" pitchFamily="2" charset="0"/>
                <a:ea typeface="Times New Roman" panose="02020603050405020304" pitchFamily="18" charset="0"/>
              </a:rPr>
              <a:t>Hiện nay, công nghiệp của vùng đang phát triển theo hướng hiện đại, công nghệ cao, ít phát thải khí nhà kính, có khả năng cạnh tranh</a:t>
            </a:r>
            <a:r>
              <a:rPr lang="en-US" sz="2000" dirty="0">
                <a:latin typeface="#9Slide03 SFU Futura_12" panose="00000400000000000000" pitchFamily="2" charset="0"/>
                <a:ea typeface="Times New Roman" panose="02020603050405020304" pitchFamily="18" charset="0"/>
              </a:rPr>
              <a:t>.</a:t>
            </a:r>
            <a:endParaRPr lang="vi-VN" sz="2000" dirty="0">
              <a:latin typeface="#9Slide03 SFU Futura_12" panose="00000400000000000000" pitchFamily="2" charset="0"/>
              <a:ea typeface="Times New Roman" panose="02020603050405020304" pitchFamily="18" charset="0"/>
            </a:endParaRPr>
          </a:p>
          <a:p>
            <a:pPr marR="0" algn="just">
              <a:lnSpc>
                <a:spcPct val="115000"/>
              </a:lnSpc>
              <a:spcBef>
                <a:spcPts val="0"/>
              </a:spcBef>
              <a:spcAft>
                <a:spcPts val="600"/>
              </a:spcAft>
            </a:pPr>
            <a:r>
              <a:rPr lang="en-US" sz="2000" dirty="0">
                <a:solidFill>
                  <a:srgbClr val="2F10EA"/>
                </a:solidFill>
                <a:latin typeface="#9Slide03 SFU Futura_12" panose="00000400000000000000" pitchFamily="2" charset="0"/>
                <a:ea typeface="Times New Roman" panose="02020603050405020304" pitchFamily="18" charset="0"/>
                <a:sym typeface="Wingdings" panose="05000000000000000000" pitchFamily="2" charset="2"/>
              </a:rPr>
              <a:t> </a:t>
            </a:r>
            <a:r>
              <a:rPr lang="vi-VN" sz="2000" dirty="0">
                <a:solidFill>
                  <a:srgbClr val="2F10EA"/>
                </a:solidFill>
                <a:latin typeface="#9Slide03 SFU Futura_12" panose="00000400000000000000" pitchFamily="2" charset="0"/>
                <a:ea typeface="Times New Roman" panose="02020603050405020304" pitchFamily="18" charset="0"/>
              </a:rPr>
              <a:t>Sự phát triển công nghiệp đã làm cho kinh tế của vùng Đồng bằng sông Hồng thay đổi tích cực, tuy nhiên cũng dẫn đến nguy cơ suy giảm tài nguyên, ô nhiễm môi trường,... </a:t>
            </a:r>
          </a:p>
        </p:txBody>
      </p:sp>
      <p:pic>
        <p:nvPicPr>
          <p:cNvPr id="3" name="Picture 2" descr="Gỡ nút thắt năng suất lao động - CafeLand.Vn">
            <a:extLst>
              <a:ext uri="{FF2B5EF4-FFF2-40B4-BE49-F238E27FC236}">
                <a16:creationId xmlns:a16="http://schemas.microsoft.com/office/drawing/2014/main" id="{17DC2042-4797-8316-1568-9A6257F251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32" t="7104" r="9421" b="10887"/>
          <a:stretch/>
        </p:blipFill>
        <p:spPr bwMode="auto">
          <a:xfrm>
            <a:off x="1430595" y="4782749"/>
            <a:ext cx="3143201" cy="205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1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10192</TotalTime>
  <Words>1402</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 Light</vt:lpstr>
      <vt:lpstr>#9Slide03 SFU Futura_05</vt:lpstr>
      <vt:lpstr>#9Slide03 SFU Futura_12</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Anh Nguyen</cp:lastModifiedBy>
  <cp:revision>256</cp:revision>
  <dcterms:created xsi:type="dcterms:W3CDTF">2021-07-21T02:55:04Z</dcterms:created>
  <dcterms:modified xsi:type="dcterms:W3CDTF">2025-01-02T03:50:29Z</dcterms:modified>
</cp:coreProperties>
</file>