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1050" r:id="rId2"/>
    <p:sldId id="1026" r:id="rId3"/>
    <p:sldId id="1056" r:id="rId4"/>
    <p:sldId id="1057" r:id="rId5"/>
    <p:sldId id="1058" r:id="rId6"/>
    <p:sldId id="1059" r:id="rId7"/>
    <p:sldId id="1060" r:id="rId8"/>
    <p:sldId id="1061" r:id="rId9"/>
    <p:sldId id="1062" r:id="rId10"/>
    <p:sldId id="1063" r:id="rId11"/>
    <p:sldId id="1027" r:id="rId12"/>
    <p:sldId id="1065" r:id="rId13"/>
    <p:sldId id="1064" r:id="rId14"/>
    <p:sldId id="1066" r:id="rId15"/>
    <p:sldId id="1029" r:id="rId16"/>
    <p:sldId id="1069" r:id="rId17"/>
    <p:sldId id="1070" r:id="rId18"/>
    <p:sldId id="1030" r:id="rId19"/>
    <p:sldId id="1087" r:id="rId20"/>
  </p:sldIdLst>
  <p:sldSz cx="12192000" cy="6858000"/>
  <p:notesSz cx="6858000" cy="9144000"/>
  <p:embeddedFontLst>
    <p:embeddedFont>
      <p:font typeface="#9Slide03 SFU Futura_05" panose="020B0604020202020204" charset="0"/>
      <p:bold r:id="rId22"/>
    </p:embeddedFont>
    <p:embeddedFont>
      <p:font typeface="#9Slide03 SFU Futura_12" panose="020B0604020202020204" charset="0"/>
      <p:regular r:id="rId23"/>
    </p:embeddedFont>
    <p:embeddedFont>
      <p:font typeface="#9Slide05 SVNUT Triumph" panose="00000500000000000000" charset="0"/>
      <p:italic r:id="rId24"/>
    </p:embeddedFont>
    <p:embeddedFont>
      <p:font typeface="#9Slide07 IcielKoni" panose="020B0604020202020204"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0EA"/>
    <a:srgbClr val="0154D4"/>
    <a:srgbClr val="1DB051"/>
    <a:srgbClr val="5D44EF"/>
    <a:srgbClr val="FFFFFF"/>
    <a:srgbClr val="ED1D24"/>
    <a:srgbClr val="24ADE9"/>
    <a:srgbClr val="27ADE4"/>
    <a:srgbClr val="D4DDF1"/>
    <a:srgbClr val="AFC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5165" autoAdjust="0"/>
  </p:normalViewPr>
  <p:slideViewPr>
    <p:cSldViewPr snapToGrid="0">
      <p:cViewPr varScale="1">
        <p:scale>
          <a:sx n="59" d="100"/>
          <a:sy n="59" d="100"/>
        </p:scale>
        <p:origin x="10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NÔNG DÂN + THÔN XÓM</a:t>
            </a:r>
          </a:p>
        </p:txBody>
      </p:sp>
      <p:sp>
        <p:nvSpPr>
          <p:cNvPr id="4" name="Slide Number Placeholder 3"/>
          <p:cNvSpPr>
            <a:spLocks noGrp="1"/>
          </p:cNvSpPr>
          <p:nvPr>
            <p:ph type="sldNum" sz="quarter" idx="5"/>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66236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DÂY ĐỒNG + BẰNG LÁI</a:t>
            </a:r>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146080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HÀ MÃ + NỘI THẤT</a:t>
            </a:r>
          </a:p>
        </p:txBody>
      </p:sp>
      <p:sp>
        <p:nvSpPr>
          <p:cNvPr id="4" name="Slide Number Placeholder 3"/>
          <p:cNvSpPr>
            <a:spLocks noGrp="1"/>
          </p:cNvSpPr>
          <p:nvPr>
            <p:ph type="sldNum" sz="quarter" idx="5"/>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60696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61476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899445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54117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1/2/2025</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1/2/2025</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8.wdp"/><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5.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microsoft.com/office/2007/relationships/hdphoto" Target="../media/hdphoto6.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9461D9C-C434-04AE-1663-6FC26716F0C0}"/>
              </a:ext>
            </a:extLst>
          </p:cNvPr>
          <p:cNvPicPr>
            <a:picLocks noChangeAspect="1"/>
          </p:cNvPicPr>
          <p:nvPr/>
        </p:nvPicPr>
        <p:blipFill>
          <a:blip r:embed="rId2"/>
          <a:srcRect l="11514" r="8389" b="-2"/>
          <a:stretch/>
        </p:blipFill>
        <p:spPr>
          <a:xfrm>
            <a:off x="5063087" y="0"/>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44547538-3CEB-E907-9ABE-3B3FD68AB3BA}"/>
              </a:ext>
            </a:extLst>
          </p:cNvPr>
          <p:cNvSpPr txBox="1"/>
          <p:nvPr/>
        </p:nvSpPr>
        <p:spPr>
          <a:xfrm>
            <a:off x="-666973" y="1298164"/>
            <a:ext cx="6217920" cy="4257127"/>
          </a:xfrm>
          <a:prstGeom prst="rect">
            <a:avLst/>
          </a:prstGeom>
          <a:noFill/>
        </p:spPr>
        <p:txBody>
          <a:bodyPr wrap="square">
            <a:spAutoFit/>
          </a:bodyPr>
          <a:lstStyle/>
          <a:p>
            <a:pPr algn="ctr">
              <a:lnSpc>
                <a:spcPct val="150000"/>
              </a:lnSpc>
              <a:spcAft>
                <a:spcPts val="600"/>
              </a:spcAft>
            </a:pPr>
            <a:r>
              <a:rPr lang="en-US" sz="3600" dirty="0" err="1">
                <a:solidFill>
                  <a:srgbClr val="009900"/>
                </a:solidFill>
                <a:effectLst/>
                <a:latin typeface="#9Slide03 SFU Futura_05" panose="00000800000000000000" pitchFamily="2" charset="0"/>
              </a:rPr>
              <a:t>Bài</a:t>
            </a:r>
            <a:r>
              <a:rPr lang="en-US" sz="3600" dirty="0">
                <a:solidFill>
                  <a:srgbClr val="009900"/>
                </a:solidFill>
                <a:effectLst/>
                <a:latin typeface="#9Slide03 SFU Futura_05" panose="00000800000000000000" pitchFamily="2" charset="0"/>
              </a:rPr>
              <a:t> 12: </a:t>
            </a:r>
          </a:p>
          <a:p>
            <a:pPr algn="ctr">
              <a:lnSpc>
                <a:spcPct val="150000"/>
              </a:lnSpc>
              <a:spcAft>
                <a:spcPts val="600"/>
              </a:spcAft>
            </a:pPr>
            <a:r>
              <a:rPr lang="en-US" sz="4800" dirty="0">
                <a:solidFill>
                  <a:srgbClr val="FF0000"/>
                </a:solidFill>
                <a:latin typeface="#9Slide03 SFU Futura_05" panose="00000800000000000000" pitchFamily="2" charset="0"/>
              </a:rPr>
              <a:t>VÙNG </a:t>
            </a:r>
          </a:p>
          <a:p>
            <a:pPr algn="ctr">
              <a:lnSpc>
                <a:spcPct val="150000"/>
              </a:lnSpc>
              <a:spcAft>
                <a:spcPts val="600"/>
              </a:spcAft>
            </a:pPr>
            <a:r>
              <a:rPr lang="en-US" sz="4800" dirty="0">
                <a:solidFill>
                  <a:srgbClr val="FF0000"/>
                </a:solidFill>
                <a:latin typeface="#9Slide03 SFU Futura_05" panose="00000800000000000000" pitchFamily="2" charset="0"/>
              </a:rPr>
              <a:t>ĐỒNG BẰNG SÔNG HỒNG</a:t>
            </a:r>
            <a:endParaRPr lang="en-US" sz="48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250784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604345" y="5681898"/>
            <a:ext cx="1098331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TRUNG TÂM HÀNG ĐẦU</a:t>
            </a:r>
          </a:p>
        </p:txBody>
      </p:sp>
      <p:pic>
        <p:nvPicPr>
          <p:cNvPr id="6" name="Picture 5">
            <a:extLst>
              <a:ext uri="{FF2B5EF4-FFF2-40B4-BE49-F238E27FC236}">
                <a16:creationId xmlns:a16="http://schemas.microsoft.com/office/drawing/2014/main" id="{528477B1-64CB-3B8E-30DB-ADB99C1F4478}"/>
              </a:ext>
            </a:extLst>
          </p:cNvPr>
          <p:cNvPicPr>
            <a:picLocks noChangeAspect="1"/>
          </p:cNvPicPr>
          <p:nvPr/>
        </p:nvPicPr>
        <p:blipFill>
          <a:blip r:embed="rId4"/>
          <a:stretch>
            <a:fillRect/>
          </a:stretch>
        </p:blipFill>
        <p:spPr>
          <a:xfrm>
            <a:off x="175500" y="1248412"/>
            <a:ext cx="3795379" cy="3787472"/>
          </a:xfrm>
          <a:prstGeom prst="rect">
            <a:avLst/>
          </a:prstGeom>
        </p:spPr>
      </p:pic>
      <p:pic>
        <p:nvPicPr>
          <p:cNvPr id="7" name="Picture 6">
            <a:extLst>
              <a:ext uri="{FF2B5EF4-FFF2-40B4-BE49-F238E27FC236}">
                <a16:creationId xmlns:a16="http://schemas.microsoft.com/office/drawing/2014/main" id="{8C5D2166-1C29-CE7A-BCB9-19619C69E2A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556" b="91556" l="45750" r="94000">
                        <a14:foregroundMark x1="45875" y1="88667" x2="84750" y2="91556"/>
                        <a14:foregroundMark x1="84750" y1="91556" x2="91875" y2="86667"/>
                        <a14:foregroundMark x1="69125" y1="15111" x2="69750" y2="18000"/>
                        <a14:foregroundMark x1="69750" y1="13556" x2="68250" y2="16000"/>
                        <a14:foregroundMark x1="49000" y1="80444" x2="46750" y2="90222"/>
                        <a14:foregroundMark x1="45750" y1="89333" x2="57750" y2="89556"/>
                        <a14:foregroundMark x1="93750" y1="88444" x2="93750" y2="90889"/>
                        <a14:foregroundMark x1="93750" y1="90444" x2="87000" y2="90444"/>
                        <a14:foregroundMark x1="68750" y1="16444" x2="46125" y2="88667"/>
                        <a14:foregroundMark x1="70250" y1="15333" x2="91375" y2="82444"/>
                        <a14:foregroundMark x1="91375" y1="82444" x2="94000" y2="86889"/>
                        <a14:foregroundMark x1="92750" y1="85111" x2="72125" y2="17556"/>
                        <a14:foregroundMark x1="70375" y1="14889" x2="70375" y2="14889"/>
                      </a14:backgroundRemoval>
                    </a14:imgEffect>
                  </a14:imgLayer>
                </a14:imgProps>
              </a:ext>
            </a:extLst>
          </a:blip>
          <a:srcRect l="45033" t="12181" r="6001" b="9461"/>
          <a:stretch/>
        </p:blipFill>
        <p:spPr>
          <a:xfrm>
            <a:off x="4048333" y="1403013"/>
            <a:ext cx="3849158" cy="3464808"/>
          </a:xfrm>
          <a:prstGeom prst="rect">
            <a:avLst/>
          </a:prstGeom>
        </p:spPr>
      </p:pic>
      <p:pic>
        <p:nvPicPr>
          <p:cNvPr id="8" name="Picture 7">
            <a:extLst>
              <a:ext uri="{FF2B5EF4-FFF2-40B4-BE49-F238E27FC236}">
                <a16:creationId xmlns:a16="http://schemas.microsoft.com/office/drawing/2014/main" id="{0CE2467C-BB06-E3CC-C6C0-965BFC27B077}"/>
              </a:ext>
            </a:extLst>
          </p:cNvPr>
          <p:cNvPicPr>
            <a:picLocks noChangeAspect="1"/>
          </p:cNvPicPr>
          <p:nvPr/>
        </p:nvPicPr>
        <p:blipFill>
          <a:blip r:embed="rId7"/>
          <a:stretch>
            <a:fillRect/>
          </a:stretch>
        </p:blipFill>
        <p:spPr>
          <a:xfrm>
            <a:off x="7974945" y="1248412"/>
            <a:ext cx="3849158" cy="3849158"/>
          </a:xfrm>
          <a:prstGeom prst="rect">
            <a:avLst/>
          </a:prstGeom>
        </p:spPr>
      </p:pic>
      <p:pic>
        <p:nvPicPr>
          <p:cNvPr id="2" name="Đồng hồ đếm ngược 5 phút - 5 Minutes">
            <a:hlinkClick r:id="" action="ppaction://media"/>
            <a:extLst>
              <a:ext uri="{FF2B5EF4-FFF2-40B4-BE49-F238E27FC236}">
                <a16:creationId xmlns:a16="http://schemas.microsoft.com/office/drawing/2014/main" id="{E7A75723-4E8E-86C3-7F24-47144B8664BC}"/>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255155" y="4243117"/>
            <a:ext cx="2007776" cy="1331112"/>
          </a:xfrm>
          <a:prstGeom prst="rect">
            <a:avLst/>
          </a:prstGeom>
        </p:spPr>
      </p:pic>
    </p:spTree>
    <p:extLst>
      <p:ext uri="{BB962C8B-B14F-4D97-AF65-F5344CB8AC3E}">
        <p14:creationId xmlns:p14="http://schemas.microsoft.com/office/powerpoint/2010/main" val="16258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FD5A40-7C4C-6023-9020-E22DA740F328}"/>
              </a:ext>
            </a:extLst>
          </p:cNvPr>
          <p:cNvSpPr/>
          <p:nvPr/>
        </p:nvSpPr>
        <p:spPr>
          <a:xfrm>
            <a:off x="460689" y="1059156"/>
            <a:ext cx="2596662"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Từ</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khóa</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sp>
        <p:nvSpPr>
          <p:cNvPr id="16" name="TextBox 15">
            <a:extLst>
              <a:ext uri="{FF2B5EF4-FFF2-40B4-BE49-F238E27FC236}">
                <a16:creationId xmlns:a16="http://schemas.microsoft.com/office/drawing/2014/main" id="{303A4C88-FEC6-5C92-5E2F-6658814814AF}"/>
              </a:ext>
            </a:extLst>
          </p:cNvPr>
          <p:cNvSpPr txBox="1"/>
          <p:nvPr/>
        </p:nvSpPr>
        <p:spPr>
          <a:xfrm>
            <a:off x="329638" y="2028183"/>
            <a:ext cx="5323576" cy="5136150"/>
          </a:xfrm>
          <a:prstGeom prst="rect">
            <a:avLst/>
          </a:prstGeom>
          <a:noFill/>
        </p:spPr>
        <p:txBody>
          <a:bodyPr wrap="square">
            <a:spAutoFit/>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Đông</a:t>
            </a:r>
            <a:r>
              <a:rPr lang="en-US" sz="3200" b="1" dirty="0">
                <a:latin typeface="#9Slide03 SFU Futura_05" panose="00000800000000000000" pitchFamily="2" charset="0"/>
              </a:rPr>
              <a:t> </a:t>
            </a:r>
            <a:r>
              <a:rPr lang="en-US" sz="3200" b="1" dirty="0" err="1">
                <a:latin typeface="#9Slide03 SFU Futura_05" panose="00000800000000000000" pitchFamily="2" charset="0"/>
              </a:rPr>
              <a:t>dân</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solidFill>
                  <a:srgbClr val="00B050"/>
                </a:solidFill>
                <a:latin typeface="#9Slide03 SFU Futura_05" panose="00000800000000000000" pitchFamily="2" charset="0"/>
              </a:rPr>
              <a:t>Lao </a:t>
            </a:r>
            <a:r>
              <a:rPr lang="en-US" sz="3200" b="1" dirty="0" err="1">
                <a:solidFill>
                  <a:srgbClr val="00B050"/>
                </a:solidFill>
                <a:latin typeface="#9Slide03 SFU Futura_05" panose="00000800000000000000" pitchFamily="2" charset="0"/>
              </a:rPr>
              <a:t>động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dồi</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dào</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Nông</a:t>
            </a:r>
            <a:r>
              <a:rPr lang="en-US" sz="3200" b="1" dirty="0">
                <a:latin typeface="#9Slide03 SFU Futura_05" panose="00000800000000000000" pitchFamily="2" charset="0"/>
              </a:rPr>
              <a:t> </a:t>
            </a:r>
            <a:r>
              <a:rPr lang="en-US" sz="3200" b="1" dirty="0" err="1">
                <a:latin typeface="#9Slide03 SFU Futura_05" panose="00000800000000000000" pitchFamily="2" charset="0"/>
              </a:rPr>
              <a:t>thôn</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solidFill>
                  <a:srgbClr val="00B050"/>
                </a:solidFill>
                <a:latin typeface="#9Slide03 SFU Futura_05" panose="00000800000000000000" pitchFamily="2" charset="0"/>
              </a:rPr>
              <a:t>Đồng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bằng</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Trình</a:t>
            </a:r>
            <a:r>
              <a:rPr lang="en-US" sz="3200" b="1" dirty="0">
                <a:latin typeface="#9Slide03 SFU Futura_05" panose="00000800000000000000" pitchFamily="2" charset="0"/>
              </a:rPr>
              <a:t> </a:t>
            </a:r>
            <a:r>
              <a:rPr lang="en-US" sz="3200" b="1" dirty="0" err="1">
                <a:latin typeface="#9Slide03 SFU Futura_05" panose="00000800000000000000" pitchFamily="2" charset="0"/>
              </a:rPr>
              <a:t>độ</a:t>
            </a:r>
            <a:r>
              <a:rPr lang="en-US" sz="3200" b="1" dirty="0">
                <a:latin typeface="#9Slide03 SFU Futura_05" panose="00000800000000000000" pitchFamily="2" charset="0"/>
              </a:rPr>
              <a:t> </a:t>
            </a:r>
            <a:r>
              <a:rPr lang="en-US" sz="3200" b="1" dirty="0" err="1">
                <a:latin typeface="#9Slide03 SFU Futura_05" panose="00000800000000000000" pitchFamily="2" charset="0"/>
              </a:rPr>
              <a:t>cao</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solidFill>
                  <a:srgbClr val="00B050"/>
                </a:solidFill>
                <a:latin typeface="#9Slide03 SFU Futura_05" panose="00000800000000000000" pitchFamily="2" charset="0"/>
              </a:rPr>
              <a:t>Thất</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nghiệp</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latin typeface="#9Slide03 SFU Futura_05" panose="00000800000000000000" pitchFamily="2" charset="0"/>
              </a:rPr>
              <a:t>Hà </a:t>
            </a:r>
            <a:r>
              <a:rPr lang="en-US" sz="3200" b="1" dirty="0" err="1">
                <a:latin typeface="#9Slide03 SFU Futura_05" panose="00000800000000000000" pitchFamily="2" charset="0"/>
              </a:rPr>
              <a:t>Nội</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solidFill>
                  <a:srgbClr val="00B050"/>
                </a:solidFill>
                <a:latin typeface="#9Slide03 SFU Futura_05" panose="00000800000000000000" pitchFamily="2" charset="0"/>
              </a:rPr>
              <a:t>Trung </a:t>
            </a:r>
            <a:r>
              <a:rPr lang="en-US" sz="3200" b="1" dirty="0" err="1">
                <a:solidFill>
                  <a:srgbClr val="00B050"/>
                </a:solidFill>
                <a:latin typeface="#9Slide03 SFU Futura_05" panose="00000800000000000000" pitchFamily="2" charset="0"/>
              </a:rPr>
              <a:t>tâm</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hàng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đầu</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endParaRPr lang="en-US" sz="3200" b="1" dirty="0">
              <a:latin typeface="#9Slide03 SFU Futura_05" panose="00000800000000000000" pitchFamily="2" charset="0"/>
            </a:endParaRPr>
          </a:p>
        </p:txBody>
      </p:sp>
      <p:pic>
        <p:nvPicPr>
          <p:cNvPr id="17" name="Picture 2" descr="Hình ảnh Cô Giáo PNG, Vector, PSD, và biểu tượng để tải về miễn phí |  pngtree">
            <a:extLst>
              <a:ext uri="{FF2B5EF4-FFF2-40B4-BE49-F238E27FC236}">
                <a16:creationId xmlns:a16="http://schemas.microsoft.com/office/drawing/2014/main" id="{E13878A6-400E-0BCE-710D-A89C3BFA40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8000" y1="59917" x2="18250" y2="65417"/>
                        <a14:foregroundMark x1="52583" y1="32000" x2="51667" y2="34500"/>
                        <a14:foregroundMark x1="44000" y1="43833" x2="44000" y2="43333"/>
                        <a14:foregroundMark x1="40833" y1="40500" x2="44750" y2="40583"/>
                        <a14:foregroundMark x1="35417" y1="33250" x2="39750" y2="37083"/>
                      </a14:backgroundRemoval>
                    </a14:imgEffect>
                  </a14:imgLayer>
                </a14:imgProps>
              </a:ext>
              <a:ext uri="{28A0092B-C50C-407E-A947-70E740481C1C}">
                <a14:useLocalDpi xmlns:a14="http://schemas.microsoft.com/office/drawing/2010/main" val="0"/>
              </a:ext>
            </a:extLst>
          </a:blip>
          <a:srcRect l="12912" t="8122" r="26858" b="8353"/>
          <a:stretch/>
        </p:blipFill>
        <p:spPr bwMode="auto">
          <a:xfrm>
            <a:off x="10264950" y="4185627"/>
            <a:ext cx="1927050" cy="2672373"/>
          </a:xfrm>
          <a:prstGeom prst="rect">
            <a:avLst/>
          </a:prstGeom>
          <a:noFill/>
          <a:extLst>
            <a:ext uri="{909E8E84-426E-40DD-AFC4-6F175D3DCCD1}">
              <a14:hiddenFill xmlns:a14="http://schemas.microsoft.com/office/drawing/2010/main">
                <a:solidFill>
                  <a:srgbClr val="FFFFFF"/>
                </a:solidFill>
              </a14:hiddenFill>
            </a:ext>
          </a:extLst>
        </p:spPr>
      </p:pic>
      <p:sp>
        <p:nvSpPr>
          <p:cNvPr id="18" name="Thought Bubble: Cloud 17">
            <a:extLst>
              <a:ext uri="{FF2B5EF4-FFF2-40B4-BE49-F238E27FC236}">
                <a16:creationId xmlns:a16="http://schemas.microsoft.com/office/drawing/2014/main" id="{77B7FF2F-0FD5-EE8D-249C-59D892F7183F}"/>
              </a:ext>
            </a:extLst>
          </p:cNvPr>
          <p:cNvSpPr/>
          <p:nvPr/>
        </p:nvSpPr>
        <p:spPr>
          <a:xfrm>
            <a:off x="4919842" y="1108785"/>
            <a:ext cx="5674586" cy="4478812"/>
          </a:xfrm>
          <a:prstGeom prst="cloudCallout">
            <a:avLst>
              <a:gd name="adj1" fmla="val 49320"/>
              <a:gd name="adj2" fmla="val 4960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8090EF3-6118-9C68-9D75-2D6FA4B30880}"/>
              </a:ext>
            </a:extLst>
          </p:cNvPr>
          <p:cNvSpPr txBox="1"/>
          <p:nvPr/>
        </p:nvSpPr>
        <p:spPr>
          <a:xfrm>
            <a:off x="5178617" y="2017580"/>
            <a:ext cx="4874100" cy="2677656"/>
          </a:xfrm>
          <a:prstGeom prst="rect">
            <a:avLst/>
          </a:prstGeom>
          <a:noFill/>
        </p:spPr>
        <p:txBody>
          <a:bodyPr wrap="square">
            <a:spAutoFit/>
          </a:bodyPr>
          <a:lstStyle/>
          <a:p>
            <a:pPr algn="ctr"/>
            <a:r>
              <a:rPr lang="en-US" sz="2400" b="1" dirty="0">
                <a:solidFill>
                  <a:srgbClr val="FF0000"/>
                </a:solidFill>
                <a:latin typeface="#9Slide03 SFU Futura_12" panose="020B0604020202020204" charset="0"/>
                <a:cs typeface="Arial" panose="020B0604020202020204" pitchFamily="34" charset="0"/>
              </a:rPr>
              <a:t>Liên </a:t>
            </a:r>
            <a:r>
              <a:rPr lang="en-US" sz="2400" b="1" dirty="0" err="1">
                <a:solidFill>
                  <a:srgbClr val="FF0000"/>
                </a:solidFill>
                <a:latin typeface="#9Slide03 SFU Futura_12" panose="020B0604020202020204" charset="0"/>
                <a:cs typeface="Arial" panose="020B0604020202020204" pitchFamily="34" charset="0"/>
              </a:rPr>
              <a:t>kết</a:t>
            </a:r>
            <a:r>
              <a:rPr lang="en-US" sz="2400" b="1" dirty="0">
                <a:solidFill>
                  <a:srgbClr val="FF0000"/>
                </a:solidFill>
                <a:latin typeface="#9Slide03 SFU Futura_12" panose="020B0604020202020204" charset="0"/>
                <a:cs typeface="Arial" panose="020B0604020202020204" pitchFamily="34" charset="0"/>
              </a:rPr>
              <a:t> </a:t>
            </a:r>
            <a:r>
              <a:rPr lang="vi-VN" sz="2400" b="1" dirty="0">
                <a:solidFill>
                  <a:srgbClr val="FF0000"/>
                </a:solidFill>
                <a:latin typeface="#9Slide03 SFU Futura_12" panose="020B0604020202020204" charset="0"/>
                <a:cs typeface="Arial" panose="020B0604020202020204" pitchFamily="34" charset="0"/>
              </a:rPr>
              <a:t>các từ khóa để phân tích các đặc điểm dân cư, nguồn lao động và ảnh hưởng của các nhân tố này đến sự phát triển kinh tế – xã hội của vùng; đồng thời phân tích vấn đề đô thị hoá ở Đồng bằng sông Hồng</a:t>
            </a:r>
            <a:r>
              <a:rPr lang="en-US" sz="2400" b="1" dirty="0">
                <a:solidFill>
                  <a:srgbClr val="FF0000"/>
                </a:solidFill>
                <a:latin typeface="#9Slide03 SFU Futura_12" panose="020B0604020202020204" charset="0"/>
                <a:cs typeface="Arial" panose="020B0604020202020204" pitchFamily="34" charset="0"/>
              </a:rPr>
              <a:t>.</a:t>
            </a:r>
          </a:p>
        </p:txBody>
      </p:sp>
      <p:grpSp>
        <p:nvGrpSpPr>
          <p:cNvPr id="8" name="Group 7">
            <a:extLst>
              <a:ext uri="{FF2B5EF4-FFF2-40B4-BE49-F238E27FC236}">
                <a16:creationId xmlns:a16="http://schemas.microsoft.com/office/drawing/2014/main" id="{56B03797-561B-ECDB-EE97-26D4CB56E887}"/>
              </a:ext>
            </a:extLst>
          </p:cNvPr>
          <p:cNvGrpSpPr/>
          <p:nvPr/>
        </p:nvGrpSpPr>
        <p:grpSpPr>
          <a:xfrm>
            <a:off x="18113" y="-20510"/>
            <a:ext cx="12155775" cy="890224"/>
            <a:chOff x="18113" y="-20510"/>
            <a:chExt cx="12155775" cy="890224"/>
          </a:xfrm>
        </p:grpSpPr>
        <p:grpSp>
          <p:nvGrpSpPr>
            <p:cNvPr id="9" name="Group 8">
              <a:extLst>
                <a:ext uri="{FF2B5EF4-FFF2-40B4-BE49-F238E27FC236}">
                  <a16:creationId xmlns:a16="http://schemas.microsoft.com/office/drawing/2014/main" id="{31D4FEDC-3811-08A2-9E8B-CBCC289DF228}"/>
                </a:ext>
              </a:extLst>
            </p:cNvPr>
            <p:cNvGrpSpPr/>
            <p:nvPr/>
          </p:nvGrpSpPr>
          <p:grpSpPr>
            <a:xfrm>
              <a:off x="18113" y="17146"/>
              <a:ext cx="12155775" cy="707886"/>
              <a:chOff x="-2729968" y="-14648"/>
              <a:chExt cx="8296957" cy="863418"/>
            </a:xfrm>
          </p:grpSpPr>
          <p:sp>
            <p:nvSpPr>
              <p:cNvPr id="11" name="Rectangle: Rounded Corners 17">
                <a:extLst>
                  <a:ext uri="{FF2B5EF4-FFF2-40B4-BE49-F238E27FC236}">
                    <a16:creationId xmlns:a16="http://schemas.microsoft.com/office/drawing/2014/main" id="{016EF415-B412-DF63-D561-B091D4C21BD7}"/>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9F095DA1-EC04-7BF7-1452-A464FCA5FE2A}"/>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Group Icon png images | PNGWing">
              <a:extLst>
                <a:ext uri="{FF2B5EF4-FFF2-40B4-BE49-F238E27FC236}">
                  <a16:creationId xmlns:a16="http://schemas.microsoft.com/office/drawing/2014/main" id="{E066E0ED-CC4C-E9A2-E052-012B32C21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65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25D11D4-A8D7-C81F-71E5-C17C84DAD8EC}"/>
              </a:ext>
            </a:extLst>
          </p:cNvPr>
          <p:cNvGrpSpPr/>
          <p:nvPr/>
        </p:nvGrpSpPr>
        <p:grpSpPr>
          <a:xfrm>
            <a:off x="102102" y="1065611"/>
            <a:ext cx="5470693" cy="5623521"/>
            <a:chOff x="299487" y="872359"/>
            <a:chExt cx="5470693" cy="5623521"/>
          </a:xfrm>
        </p:grpSpPr>
        <p:grpSp>
          <p:nvGrpSpPr>
            <p:cNvPr id="5" name="Group 4">
              <a:extLst>
                <a:ext uri="{FF2B5EF4-FFF2-40B4-BE49-F238E27FC236}">
                  <a16:creationId xmlns:a16="http://schemas.microsoft.com/office/drawing/2014/main" id="{70F40C85-2315-2C2C-B2B4-D8F2E2B745E0}"/>
                </a:ext>
              </a:extLst>
            </p:cNvPr>
            <p:cNvGrpSpPr/>
            <p:nvPr/>
          </p:nvGrpSpPr>
          <p:grpSpPr>
            <a:xfrm>
              <a:off x="299487" y="872359"/>
              <a:ext cx="5470693" cy="5623521"/>
              <a:chOff x="299487" y="872359"/>
              <a:chExt cx="5470693" cy="5623521"/>
            </a:xfrm>
          </p:grpSpPr>
          <p:pic>
            <p:nvPicPr>
              <p:cNvPr id="3" name="Picture 2">
                <a:extLst>
                  <a:ext uri="{FF2B5EF4-FFF2-40B4-BE49-F238E27FC236}">
                    <a16:creationId xmlns:a16="http://schemas.microsoft.com/office/drawing/2014/main" id="{A3A3C82F-940B-0D19-0549-FAA92AEFD2E3}"/>
                  </a:ext>
                </a:extLst>
              </p:cNvPr>
              <p:cNvPicPr>
                <a:picLocks noChangeAspect="1"/>
              </p:cNvPicPr>
              <p:nvPr/>
            </p:nvPicPr>
            <p:blipFill>
              <a:blip r:embed="rId2"/>
              <a:stretch>
                <a:fillRect/>
              </a:stretch>
            </p:blipFill>
            <p:spPr>
              <a:xfrm>
                <a:off x="496683" y="1329072"/>
                <a:ext cx="5273497" cy="5166808"/>
              </a:xfrm>
              <a:prstGeom prst="rect">
                <a:avLst/>
              </a:prstGeom>
            </p:spPr>
          </p:pic>
          <p:sp>
            <p:nvSpPr>
              <p:cNvPr id="4" name="Freeform: Shape 3">
                <a:extLst>
                  <a:ext uri="{FF2B5EF4-FFF2-40B4-BE49-F238E27FC236}">
                    <a16:creationId xmlns:a16="http://schemas.microsoft.com/office/drawing/2014/main" id="{F15D33D4-F4AE-03C4-A44F-2AD00C0B86AC}"/>
                  </a:ext>
                </a:extLst>
              </p:cNvPr>
              <p:cNvSpPr/>
              <p:nvPr/>
            </p:nvSpPr>
            <p:spPr>
              <a:xfrm>
                <a:off x="299487" y="872359"/>
                <a:ext cx="2454430" cy="1419702"/>
              </a:xfrm>
              <a:custGeom>
                <a:avLst/>
                <a:gdLst>
                  <a:gd name="connsiteX0" fmla="*/ 2254527 w 2454430"/>
                  <a:gd name="connsiteY0" fmla="*/ 462455 h 1419702"/>
                  <a:gd name="connsiteX1" fmla="*/ 1991768 w 2454430"/>
                  <a:gd name="connsiteY1" fmla="*/ 515007 h 1419702"/>
                  <a:gd name="connsiteX2" fmla="*/ 1886665 w 2454430"/>
                  <a:gd name="connsiteY2" fmla="*/ 557048 h 1419702"/>
                  <a:gd name="connsiteX3" fmla="*/ 1750030 w 2454430"/>
                  <a:gd name="connsiteY3" fmla="*/ 630620 h 1419702"/>
                  <a:gd name="connsiteX4" fmla="*/ 1665947 w 2454430"/>
                  <a:gd name="connsiteY4" fmla="*/ 662151 h 1419702"/>
                  <a:gd name="connsiteX5" fmla="*/ 1571354 w 2454430"/>
                  <a:gd name="connsiteY5" fmla="*/ 725213 h 1419702"/>
                  <a:gd name="connsiteX6" fmla="*/ 1529313 w 2454430"/>
                  <a:gd name="connsiteY6" fmla="*/ 756744 h 1419702"/>
                  <a:gd name="connsiteX7" fmla="*/ 1424210 w 2454430"/>
                  <a:gd name="connsiteY7" fmla="*/ 798786 h 1419702"/>
                  <a:gd name="connsiteX8" fmla="*/ 1350637 w 2454430"/>
                  <a:gd name="connsiteY8" fmla="*/ 840827 h 1419702"/>
                  <a:gd name="connsiteX9" fmla="*/ 1287575 w 2454430"/>
                  <a:gd name="connsiteY9" fmla="*/ 882869 h 1419702"/>
                  <a:gd name="connsiteX10" fmla="*/ 1161451 w 2454430"/>
                  <a:gd name="connsiteY10" fmla="*/ 956441 h 1419702"/>
                  <a:gd name="connsiteX11" fmla="*/ 1119410 w 2454430"/>
                  <a:gd name="connsiteY11" fmla="*/ 998482 h 1419702"/>
                  <a:gd name="connsiteX12" fmla="*/ 1077368 w 2454430"/>
                  <a:gd name="connsiteY12" fmla="*/ 1030013 h 1419702"/>
                  <a:gd name="connsiteX13" fmla="*/ 1045837 w 2454430"/>
                  <a:gd name="connsiteY13" fmla="*/ 1072055 h 1419702"/>
                  <a:gd name="connsiteX14" fmla="*/ 961754 w 2454430"/>
                  <a:gd name="connsiteY14" fmla="*/ 1135117 h 1419702"/>
                  <a:gd name="connsiteX15" fmla="*/ 898692 w 2454430"/>
                  <a:gd name="connsiteY15" fmla="*/ 1187669 h 1419702"/>
                  <a:gd name="connsiteX16" fmla="*/ 867161 w 2454430"/>
                  <a:gd name="connsiteY16" fmla="*/ 1219200 h 1419702"/>
                  <a:gd name="connsiteX17" fmla="*/ 825120 w 2454430"/>
                  <a:gd name="connsiteY17" fmla="*/ 1250731 h 1419702"/>
                  <a:gd name="connsiteX18" fmla="*/ 772568 w 2454430"/>
                  <a:gd name="connsiteY18" fmla="*/ 1313793 h 1419702"/>
                  <a:gd name="connsiteX19" fmla="*/ 656954 w 2454430"/>
                  <a:gd name="connsiteY19" fmla="*/ 1376855 h 1419702"/>
                  <a:gd name="connsiteX20" fmla="*/ 593892 w 2454430"/>
                  <a:gd name="connsiteY20" fmla="*/ 1387365 h 1419702"/>
                  <a:gd name="connsiteX21" fmla="*/ 415216 w 2454430"/>
                  <a:gd name="connsiteY21" fmla="*/ 1418896 h 1419702"/>
                  <a:gd name="connsiteX22" fmla="*/ 215520 w 2454430"/>
                  <a:gd name="connsiteY22" fmla="*/ 1408386 h 1419702"/>
                  <a:gd name="connsiteX23" fmla="*/ 141947 w 2454430"/>
                  <a:gd name="connsiteY23" fmla="*/ 1334813 h 1419702"/>
                  <a:gd name="connsiteX24" fmla="*/ 120927 w 2454430"/>
                  <a:gd name="connsiteY24" fmla="*/ 1271751 h 1419702"/>
                  <a:gd name="connsiteX25" fmla="*/ 78885 w 2454430"/>
                  <a:gd name="connsiteY25" fmla="*/ 1198179 h 1419702"/>
                  <a:gd name="connsiteX26" fmla="*/ 5313 w 2454430"/>
                  <a:gd name="connsiteY26" fmla="*/ 903889 h 1419702"/>
                  <a:gd name="connsiteX27" fmla="*/ 15823 w 2454430"/>
                  <a:gd name="connsiteY27" fmla="*/ 430924 h 1419702"/>
                  <a:gd name="connsiteX28" fmla="*/ 120927 w 2454430"/>
                  <a:gd name="connsiteY28" fmla="*/ 315310 h 1419702"/>
                  <a:gd name="connsiteX29" fmla="*/ 320623 w 2454430"/>
                  <a:gd name="connsiteY29" fmla="*/ 178675 h 1419702"/>
                  <a:gd name="connsiteX30" fmla="*/ 930223 w 2454430"/>
                  <a:gd name="connsiteY30" fmla="*/ 0 h 1419702"/>
                  <a:gd name="connsiteX31" fmla="*/ 1834113 w 2454430"/>
                  <a:gd name="connsiteY31" fmla="*/ 63062 h 1419702"/>
                  <a:gd name="connsiteX32" fmla="*/ 2086361 w 2454430"/>
                  <a:gd name="connsiteY32" fmla="*/ 105103 h 1419702"/>
                  <a:gd name="connsiteX33" fmla="*/ 2349120 w 2454430"/>
                  <a:gd name="connsiteY33" fmla="*/ 136634 h 1419702"/>
                  <a:gd name="connsiteX34" fmla="*/ 2454223 w 2454430"/>
                  <a:gd name="connsiteY34" fmla="*/ 199696 h 1419702"/>
                  <a:gd name="connsiteX35" fmla="*/ 2307079 w 2454430"/>
                  <a:gd name="connsiteY35" fmla="*/ 346841 h 1419702"/>
                  <a:gd name="connsiteX36" fmla="*/ 2222996 w 2454430"/>
                  <a:gd name="connsiteY36" fmla="*/ 399393 h 1419702"/>
                  <a:gd name="connsiteX37" fmla="*/ 2159934 w 2454430"/>
                  <a:gd name="connsiteY37" fmla="*/ 493986 h 1419702"/>
                  <a:gd name="connsiteX38" fmla="*/ 2170444 w 2454430"/>
                  <a:gd name="connsiteY38" fmla="*/ 493986 h 14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54430" h="1419702">
                    <a:moveTo>
                      <a:pt x="2254527" y="462455"/>
                    </a:moveTo>
                    <a:cubicBezTo>
                      <a:pt x="2085068" y="518941"/>
                      <a:pt x="2172588" y="501097"/>
                      <a:pt x="1991768" y="515007"/>
                    </a:cubicBezTo>
                    <a:cubicBezTo>
                      <a:pt x="1956734" y="529021"/>
                      <a:pt x="1919021" y="537635"/>
                      <a:pt x="1886665" y="557048"/>
                    </a:cubicBezTo>
                    <a:cubicBezTo>
                      <a:pt x="1825775" y="593582"/>
                      <a:pt x="1823957" y="596500"/>
                      <a:pt x="1750030" y="630620"/>
                    </a:cubicBezTo>
                    <a:cubicBezTo>
                      <a:pt x="1717344" y="645706"/>
                      <a:pt x="1697671" y="651577"/>
                      <a:pt x="1665947" y="662151"/>
                    </a:cubicBezTo>
                    <a:cubicBezTo>
                      <a:pt x="1634416" y="683172"/>
                      <a:pt x="1601670" y="702476"/>
                      <a:pt x="1571354" y="725213"/>
                    </a:cubicBezTo>
                    <a:cubicBezTo>
                      <a:pt x="1557340" y="735723"/>
                      <a:pt x="1544981" y="748910"/>
                      <a:pt x="1529313" y="756744"/>
                    </a:cubicBezTo>
                    <a:cubicBezTo>
                      <a:pt x="1434962" y="803920"/>
                      <a:pt x="1497684" y="752865"/>
                      <a:pt x="1424210" y="798786"/>
                    </a:cubicBezTo>
                    <a:cubicBezTo>
                      <a:pt x="1351492" y="844235"/>
                      <a:pt x="1412582" y="820179"/>
                      <a:pt x="1350637" y="840827"/>
                    </a:cubicBezTo>
                    <a:cubicBezTo>
                      <a:pt x="1274541" y="916923"/>
                      <a:pt x="1360585" y="840280"/>
                      <a:pt x="1287575" y="882869"/>
                    </a:cubicBezTo>
                    <a:cubicBezTo>
                      <a:pt x="1149165" y="963609"/>
                      <a:pt x="1239048" y="930576"/>
                      <a:pt x="1161451" y="956441"/>
                    </a:cubicBezTo>
                    <a:cubicBezTo>
                      <a:pt x="1147437" y="970455"/>
                      <a:pt x="1134325" y="985432"/>
                      <a:pt x="1119410" y="998482"/>
                    </a:cubicBezTo>
                    <a:cubicBezTo>
                      <a:pt x="1106227" y="1010017"/>
                      <a:pt x="1089755" y="1017626"/>
                      <a:pt x="1077368" y="1030013"/>
                    </a:cubicBezTo>
                    <a:cubicBezTo>
                      <a:pt x="1064981" y="1042400"/>
                      <a:pt x="1058799" y="1060271"/>
                      <a:pt x="1045837" y="1072055"/>
                    </a:cubicBezTo>
                    <a:cubicBezTo>
                      <a:pt x="1019914" y="1095622"/>
                      <a:pt x="986527" y="1110344"/>
                      <a:pt x="961754" y="1135117"/>
                    </a:cubicBezTo>
                    <a:cubicBezTo>
                      <a:pt x="869636" y="1227235"/>
                      <a:pt x="986489" y="1114505"/>
                      <a:pt x="898692" y="1187669"/>
                    </a:cubicBezTo>
                    <a:cubicBezTo>
                      <a:pt x="887273" y="1197185"/>
                      <a:pt x="878446" y="1209527"/>
                      <a:pt x="867161" y="1219200"/>
                    </a:cubicBezTo>
                    <a:cubicBezTo>
                      <a:pt x="853861" y="1230600"/>
                      <a:pt x="837506" y="1238345"/>
                      <a:pt x="825120" y="1250731"/>
                    </a:cubicBezTo>
                    <a:cubicBezTo>
                      <a:pt x="805772" y="1270079"/>
                      <a:pt x="792907" y="1295488"/>
                      <a:pt x="772568" y="1313793"/>
                    </a:cubicBezTo>
                    <a:cubicBezTo>
                      <a:pt x="759148" y="1325871"/>
                      <a:pt x="670084" y="1372478"/>
                      <a:pt x="656954" y="1376855"/>
                    </a:cubicBezTo>
                    <a:cubicBezTo>
                      <a:pt x="636737" y="1383594"/>
                      <a:pt x="614838" y="1383438"/>
                      <a:pt x="593892" y="1387365"/>
                    </a:cubicBezTo>
                    <a:cubicBezTo>
                      <a:pt x="428261" y="1418421"/>
                      <a:pt x="549283" y="1399744"/>
                      <a:pt x="415216" y="1418896"/>
                    </a:cubicBezTo>
                    <a:cubicBezTo>
                      <a:pt x="348651" y="1415393"/>
                      <a:pt x="279230" y="1427989"/>
                      <a:pt x="215520" y="1408386"/>
                    </a:cubicBezTo>
                    <a:cubicBezTo>
                      <a:pt x="182371" y="1398186"/>
                      <a:pt x="141947" y="1334813"/>
                      <a:pt x="141947" y="1334813"/>
                    </a:cubicBezTo>
                    <a:cubicBezTo>
                      <a:pt x="134940" y="1313792"/>
                      <a:pt x="130212" y="1291869"/>
                      <a:pt x="120927" y="1271751"/>
                    </a:cubicBezTo>
                    <a:cubicBezTo>
                      <a:pt x="109090" y="1246105"/>
                      <a:pt x="88940" y="1224574"/>
                      <a:pt x="78885" y="1198179"/>
                    </a:cubicBezTo>
                    <a:cubicBezTo>
                      <a:pt x="46988" y="1114450"/>
                      <a:pt x="24006" y="991124"/>
                      <a:pt x="5313" y="903889"/>
                    </a:cubicBezTo>
                    <a:cubicBezTo>
                      <a:pt x="8816" y="746234"/>
                      <a:pt x="-14572" y="585661"/>
                      <a:pt x="15823" y="430924"/>
                    </a:cubicBezTo>
                    <a:cubicBezTo>
                      <a:pt x="25862" y="379818"/>
                      <a:pt x="80803" y="348516"/>
                      <a:pt x="120927" y="315310"/>
                    </a:cubicBezTo>
                    <a:cubicBezTo>
                      <a:pt x="183063" y="263887"/>
                      <a:pt x="247910" y="213577"/>
                      <a:pt x="320623" y="178675"/>
                    </a:cubicBezTo>
                    <a:cubicBezTo>
                      <a:pt x="535222" y="75667"/>
                      <a:pt x="704255" y="50215"/>
                      <a:pt x="930223" y="0"/>
                    </a:cubicBezTo>
                    <a:lnTo>
                      <a:pt x="1834113" y="63062"/>
                    </a:lnTo>
                    <a:cubicBezTo>
                      <a:pt x="2442724" y="110332"/>
                      <a:pt x="1783046" y="57710"/>
                      <a:pt x="2086361" y="105103"/>
                    </a:cubicBezTo>
                    <a:cubicBezTo>
                      <a:pt x="2173518" y="118721"/>
                      <a:pt x="2261534" y="126124"/>
                      <a:pt x="2349120" y="136634"/>
                    </a:cubicBezTo>
                    <a:cubicBezTo>
                      <a:pt x="2361445" y="141564"/>
                      <a:pt x="2459535" y="174907"/>
                      <a:pt x="2454223" y="199696"/>
                    </a:cubicBezTo>
                    <a:cubicBezTo>
                      <a:pt x="2438228" y="274337"/>
                      <a:pt x="2360246" y="308175"/>
                      <a:pt x="2307079" y="346841"/>
                    </a:cubicBezTo>
                    <a:cubicBezTo>
                      <a:pt x="2234576" y="399570"/>
                      <a:pt x="2281389" y="379927"/>
                      <a:pt x="2222996" y="399393"/>
                    </a:cubicBezTo>
                    <a:cubicBezTo>
                      <a:pt x="2175226" y="435220"/>
                      <a:pt x="2171317" y="425688"/>
                      <a:pt x="2159934" y="493986"/>
                    </a:cubicBezTo>
                    <a:cubicBezTo>
                      <a:pt x="2159358" y="497442"/>
                      <a:pt x="2166941" y="493986"/>
                      <a:pt x="2170444" y="493986"/>
                    </a:cubicBez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71E8AEEA-B734-1EED-D84F-5EECDA865A8C}"/>
                </a:ext>
              </a:extLst>
            </p:cNvPr>
            <p:cNvSpPr/>
            <p:nvPr/>
          </p:nvSpPr>
          <p:spPr>
            <a:xfrm>
              <a:off x="1313793" y="1902372"/>
              <a:ext cx="420414" cy="294289"/>
            </a:xfrm>
            <a:custGeom>
              <a:avLst/>
              <a:gdLst>
                <a:gd name="connsiteX0" fmla="*/ 484945 w 484945"/>
                <a:gd name="connsiteY0" fmla="*/ 241738 h 304800"/>
                <a:gd name="connsiteX1" fmla="*/ 432393 w 484945"/>
                <a:gd name="connsiteY1" fmla="*/ 199697 h 304800"/>
                <a:gd name="connsiteX2" fmla="*/ 421883 w 484945"/>
                <a:gd name="connsiteY2" fmla="*/ 157656 h 304800"/>
                <a:gd name="connsiteX3" fmla="*/ 390352 w 484945"/>
                <a:gd name="connsiteY3" fmla="*/ 115614 h 304800"/>
                <a:gd name="connsiteX4" fmla="*/ 337800 w 484945"/>
                <a:gd name="connsiteY4" fmla="*/ 21021 h 304800"/>
                <a:gd name="connsiteX5" fmla="*/ 295759 w 484945"/>
                <a:gd name="connsiteY5" fmla="*/ 0 h 304800"/>
                <a:gd name="connsiteX6" fmla="*/ 201166 w 484945"/>
                <a:gd name="connsiteY6" fmla="*/ 31531 h 304800"/>
                <a:gd name="connsiteX7" fmla="*/ 75041 w 484945"/>
                <a:gd name="connsiteY7" fmla="*/ 73573 h 304800"/>
                <a:gd name="connsiteX8" fmla="*/ 33000 w 484945"/>
                <a:gd name="connsiteY8" fmla="*/ 189187 h 304800"/>
                <a:gd name="connsiteX9" fmla="*/ 11979 w 484945"/>
                <a:gd name="connsiteY9" fmla="*/ 273269 h 304800"/>
                <a:gd name="connsiteX10" fmla="*/ 64531 w 484945"/>
                <a:gd name="connsiteY10" fmla="*/ 283780 h 304800"/>
                <a:gd name="connsiteX11" fmla="*/ 190655 w 484945"/>
                <a:gd name="connsiteY11" fmla="*/ 304800 h 304800"/>
                <a:gd name="connsiteX12" fmla="*/ 484945 w 484945"/>
                <a:gd name="connsiteY12" fmla="*/ 24173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45" h="304800">
                  <a:moveTo>
                    <a:pt x="484945" y="241738"/>
                  </a:moveTo>
                  <a:cubicBezTo>
                    <a:pt x="467428" y="227724"/>
                    <a:pt x="445853" y="217643"/>
                    <a:pt x="432393" y="199697"/>
                  </a:cubicBezTo>
                  <a:cubicBezTo>
                    <a:pt x="423726" y="188141"/>
                    <a:pt x="428343" y="170576"/>
                    <a:pt x="421883" y="157656"/>
                  </a:cubicBezTo>
                  <a:cubicBezTo>
                    <a:pt x="414049" y="141988"/>
                    <a:pt x="400862" y="129628"/>
                    <a:pt x="390352" y="115614"/>
                  </a:cubicBezTo>
                  <a:cubicBezTo>
                    <a:pt x="380305" y="85474"/>
                    <a:pt x="366710" y="35477"/>
                    <a:pt x="337800" y="21021"/>
                  </a:cubicBezTo>
                  <a:lnTo>
                    <a:pt x="295759" y="0"/>
                  </a:lnTo>
                  <a:lnTo>
                    <a:pt x="201166" y="31531"/>
                  </a:lnTo>
                  <a:cubicBezTo>
                    <a:pt x="82640" y="73364"/>
                    <a:pt x="156217" y="53278"/>
                    <a:pt x="75041" y="73573"/>
                  </a:cubicBezTo>
                  <a:cubicBezTo>
                    <a:pt x="61027" y="112111"/>
                    <a:pt x="49436" y="151618"/>
                    <a:pt x="33000" y="189187"/>
                  </a:cubicBezTo>
                  <a:cubicBezTo>
                    <a:pt x="28306" y="199916"/>
                    <a:pt x="-22637" y="250192"/>
                    <a:pt x="11979" y="273269"/>
                  </a:cubicBezTo>
                  <a:cubicBezTo>
                    <a:pt x="26843" y="283178"/>
                    <a:pt x="46939" y="280675"/>
                    <a:pt x="64531" y="283780"/>
                  </a:cubicBezTo>
                  <a:lnTo>
                    <a:pt x="190655" y="304800"/>
                  </a:lnTo>
                  <a:lnTo>
                    <a:pt x="484945" y="241738"/>
                  </a:lnTo>
                  <a:close/>
                </a:path>
              </a:pathLst>
            </a:custGeom>
            <a:solidFill>
              <a:srgbClr val="ED1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FD8C60F-6F82-363B-21A3-939C4AC1A720}"/>
                </a:ext>
              </a:extLst>
            </p:cNvPr>
            <p:cNvSpPr/>
            <p:nvPr/>
          </p:nvSpPr>
          <p:spPr>
            <a:xfrm>
              <a:off x="1618593" y="1439917"/>
              <a:ext cx="1023946" cy="756744"/>
            </a:xfrm>
            <a:custGeom>
              <a:avLst/>
              <a:gdLst>
                <a:gd name="connsiteX0" fmla="*/ 1008994 w 1013436"/>
                <a:gd name="connsiteY0" fmla="*/ 536736 h 644992"/>
                <a:gd name="connsiteX1" fmla="*/ 935421 w 1013436"/>
                <a:gd name="connsiteY1" fmla="*/ 463164 h 644992"/>
                <a:gd name="connsiteX2" fmla="*/ 903890 w 1013436"/>
                <a:gd name="connsiteY2" fmla="*/ 452653 h 644992"/>
                <a:gd name="connsiteX3" fmla="*/ 788276 w 1013436"/>
                <a:gd name="connsiteY3" fmla="*/ 473674 h 644992"/>
                <a:gd name="connsiteX4" fmla="*/ 767256 w 1013436"/>
                <a:gd name="connsiteY4" fmla="*/ 505205 h 644992"/>
                <a:gd name="connsiteX5" fmla="*/ 777766 w 1013436"/>
                <a:gd name="connsiteY5" fmla="*/ 473674 h 644992"/>
                <a:gd name="connsiteX6" fmla="*/ 746235 w 1013436"/>
                <a:gd name="connsiteY6" fmla="*/ 452653 h 644992"/>
                <a:gd name="connsiteX7" fmla="*/ 651642 w 1013436"/>
                <a:gd name="connsiteY7" fmla="*/ 463164 h 644992"/>
                <a:gd name="connsiteX8" fmla="*/ 630621 w 1013436"/>
                <a:gd name="connsiteY8" fmla="*/ 505205 h 644992"/>
                <a:gd name="connsiteX9" fmla="*/ 609600 w 1013436"/>
                <a:gd name="connsiteY9" fmla="*/ 578777 h 644992"/>
                <a:gd name="connsiteX10" fmla="*/ 504497 w 1013436"/>
                <a:gd name="connsiteY10" fmla="*/ 641839 h 644992"/>
                <a:gd name="connsiteX11" fmla="*/ 199697 w 1013436"/>
                <a:gd name="connsiteY11" fmla="*/ 620819 h 644992"/>
                <a:gd name="connsiteX12" fmla="*/ 157656 w 1013436"/>
                <a:gd name="connsiteY12" fmla="*/ 599798 h 644992"/>
                <a:gd name="connsiteX13" fmla="*/ 105104 w 1013436"/>
                <a:gd name="connsiteY13" fmla="*/ 515715 h 644992"/>
                <a:gd name="connsiteX14" fmla="*/ 73573 w 1013436"/>
                <a:gd name="connsiteY14" fmla="*/ 473674 h 644992"/>
                <a:gd name="connsiteX15" fmla="*/ 63063 w 1013436"/>
                <a:gd name="connsiteY15" fmla="*/ 442143 h 644992"/>
                <a:gd name="connsiteX16" fmla="*/ 42042 w 1013436"/>
                <a:gd name="connsiteY16" fmla="*/ 410612 h 644992"/>
                <a:gd name="connsiteX17" fmla="*/ 31531 w 1013436"/>
                <a:gd name="connsiteY17" fmla="*/ 368570 h 644992"/>
                <a:gd name="connsiteX18" fmla="*/ 10511 w 1013436"/>
                <a:gd name="connsiteY18" fmla="*/ 337039 h 644992"/>
                <a:gd name="connsiteX19" fmla="*/ 0 w 1013436"/>
                <a:gd name="connsiteY19" fmla="*/ 305508 h 644992"/>
                <a:gd name="connsiteX20" fmla="*/ 63063 w 1013436"/>
                <a:gd name="connsiteY20" fmla="*/ 284488 h 644992"/>
                <a:gd name="connsiteX21" fmla="*/ 178676 w 1013436"/>
                <a:gd name="connsiteY21" fmla="*/ 221426 h 644992"/>
                <a:gd name="connsiteX22" fmla="*/ 252249 w 1013436"/>
                <a:gd name="connsiteY22" fmla="*/ 200405 h 644992"/>
                <a:gd name="connsiteX23" fmla="*/ 378373 w 1013436"/>
                <a:gd name="connsiteY23" fmla="*/ 137343 h 644992"/>
                <a:gd name="connsiteX24" fmla="*/ 430925 w 1013436"/>
                <a:gd name="connsiteY24" fmla="*/ 105812 h 644992"/>
                <a:gd name="connsiteX25" fmla="*/ 536028 w 1013436"/>
                <a:gd name="connsiteY25" fmla="*/ 74281 h 644992"/>
                <a:gd name="connsiteX26" fmla="*/ 557049 w 1013436"/>
                <a:gd name="connsiteY26" fmla="*/ 11219 h 644992"/>
                <a:gd name="connsiteX27" fmla="*/ 620111 w 1013436"/>
                <a:gd name="connsiteY27" fmla="*/ 708 h 644992"/>
                <a:gd name="connsiteX28" fmla="*/ 872359 w 1013436"/>
                <a:gd name="connsiteY28" fmla="*/ 21729 h 644992"/>
                <a:gd name="connsiteX29" fmla="*/ 903890 w 1013436"/>
                <a:gd name="connsiteY29" fmla="*/ 200405 h 644992"/>
                <a:gd name="connsiteX30" fmla="*/ 924911 w 1013436"/>
                <a:gd name="connsiteY30" fmla="*/ 252957 h 644992"/>
                <a:gd name="connsiteX31" fmla="*/ 987973 w 1013436"/>
                <a:gd name="connsiteY31" fmla="*/ 358060 h 644992"/>
                <a:gd name="connsiteX32" fmla="*/ 1008994 w 1013436"/>
                <a:gd name="connsiteY32" fmla="*/ 536736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3436" h="644992">
                  <a:moveTo>
                    <a:pt x="1008994" y="536736"/>
                  </a:moveTo>
                  <a:cubicBezTo>
                    <a:pt x="1000235" y="554253"/>
                    <a:pt x="974464" y="482686"/>
                    <a:pt x="935421" y="463164"/>
                  </a:cubicBezTo>
                  <a:cubicBezTo>
                    <a:pt x="925512" y="458209"/>
                    <a:pt x="914400" y="456157"/>
                    <a:pt x="903890" y="452653"/>
                  </a:cubicBezTo>
                  <a:cubicBezTo>
                    <a:pt x="865352" y="459660"/>
                    <a:pt x="824835" y="459613"/>
                    <a:pt x="788276" y="473674"/>
                  </a:cubicBezTo>
                  <a:cubicBezTo>
                    <a:pt x="776486" y="478209"/>
                    <a:pt x="779888" y="505205"/>
                    <a:pt x="767256" y="505205"/>
                  </a:cubicBezTo>
                  <a:cubicBezTo>
                    <a:pt x="756177" y="505205"/>
                    <a:pt x="774263" y="484184"/>
                    <a:pt x="777766" y="473674"/>
                  </a:cubicBezTo>
                  <a:cubicBezTo>
                    <a:pt x="767256" y="466667"/>
                    <a:pt x="758823" y="453702"/>
                    <a:pt x="746235" y="452653"/>
                  </a:cubicBezTo>
                  <a:cubicBezTo>
                    <a:pt x="714620" y="450018"/>
                    <a:pt x="680523" y="450036"/>
                    <a:pt x="651642" y="463164"/>
                  </a:cubicBezTo>
                  <a:cubicBezTo>
                    <a:pt x="637379" y="469647"/>
                    <a:pt x="635975" y="490481"/>
                    <a:pt x="630621" y="505205"/>
                  </a:cubicBezTo>
                  <a:cubicBezTo>
                    <a:pt x="621905" y="529175"/>
                    <a:pt x="626900" y="560036"/>
                    <a:pt x="609600" y="578777"/>
                  </a:cubicBezTo>
                  <a:cubicBezTo>
                    <a:pt x="581888" y="608799"/>
                    <a:pt x="504497" y="641839"/>
                    <a:pt x="504497" y="641839"/>
                  </a:cubicBezTo>
                  <a:cubicBezTo>
                    <a:pt x="457237" y="640021"/>
                    <a:pt x="288894" y="659046"/>
                    <a:pt x="199697" y="620819"/>
                  </a:cubicBezTo>
                  <a:cubicBezTo>
                    <a:pt x="185296" y="614647"/>
                    <a:pt x="171670" y="606805"/>
                    <a:pt x="157656" y="599798"/>
                  </a:cubicBezTo>
                  <a:cubicBezTo>
                    <a:pt x="139243" y="569109"/>
                    <a:pt x="125327" y="544027"/>
                    <a:pt x="105104" y="515715"/>
                  </a:cubicBezTo>
                  <a:cubicBezTo>
                    <a:pt x="94922" y="501461"/>
                    <a:pt x="84083" y="487688"/>
                    <a:pt x="73573" y="473674"/>
                  </a:cubicBezTo>
                  <a:cubicBezTo>
                    <a:pt x="70070" y="463164"/>
                    <a:pt x="68018" y="452052"/>
                    <a:pt x="63063" y="442143"/>
                  </a:cubicBezTo>
                  <a:cubicBezTo>
                    <a:pt x="57414" y="430845"/>
                    <a:pt x="47018" y="422223"/>
                    <a:pt x="42042" y="410612"/>
                  </a:cubicBezTo>
                  <a:cubicBezTo>
                    <a:pt x="36352" y="397335"/>
                    <a:pt x="37221" y="381847"/>
                    <a:pt x="31531" y="368570"/>
                  </a:cubicBezTo>
                  <a:cubicBezTo>
                    <a:pt x="26555" y="356960"/>
                    <a:pt x="16160" y="348337"/>
                    <a:pt x="10511" y="337039"/>
                  </a:cubicBezTo>
                  <a:cubicBezTo>
                    <a:pt x="5556" y="327130"/>
                    <a:pt x="3504" y="316018"/>
                    <a:pt x="0" y="305508"/>
                  </a:cubicBezTo>
                  <a:cubicBezTo>
                    <a:pt x="21021" y="298501"/>
                    <a:pt x="44627" y="296779"/>
                    <a:pt x="63063" y="284488"/>
                  </a:cubicBezTo>
                  <a:cubicBezTo>
                    <a:pt x="101444" y="258900"/>
                    <a:pt x="130981" y="237325"/>
                    <a:pt x="178676" y="221426"/>
                  </a:cubicBezTo>
                  <a:cubicBezTo>
                    <a:pt x="223911" y="206347"/>
                    <a:pt x="199459" y="213602"/>
                    <a:pt x="252249" y="200405"/>
                  </a:cubicBezTo>
                  <a:cubicBezTo>
                    <a:pt x="339687" y="112967"/>
                    <a:pt x="197218" y="246035"/>
                    <a:pt x="378373" y="137343"/>
                  </a:cubicBezTo>
                  <a:cubicBezTo>
                    <a:pt x="395890" y="126833"/>
                    <a:pt x="412328" y="114265"/>
                    <a:pt x="430925" y="105812"/>
                  </a:cubicBezTo>
                  <a:cubicBezTo>
                    <a:pt x="462203" y="91595"/>
                    <a:pt x="502145" y="82752"/>
                    <a:pt x="536028" y="74281"/>
                  </a:cubicBezTo>
                  <a:cubicBezTo>
                    <a:pt x="543035" y="53260"/>
                    <a:pt x="540374" y="25810"/>
                    <a:pt x="557049" y="11219"/>
                  </a:cubicBezTo>
                  <a:cubicBezTo>
                    <a:pt x="573087" y="-2814"/>
                    <a:pt x="598812" y="-2"/>
                    <a:pt x="620111" y="708"/>
                  </a:cubicBezTo>
                  <a:cubicBezTo>
                    <a:pt x="704438" y="3519"/>
                    <a:pt x="788276" y="14722"/>
                    <a:pt x="872359" y="21729"/>
                  </a:cubicBezTo>
                  <a:cubicBezTo>
                    <a:pt x="919850" y="140456"/>
                    <a:pt x="867659" y="-4907"/>
                    <a:pt x="903890" y="200405"/>
                  </a:cubicBezTo>
                  <a:cubicBezTo>
                    <a:pt x="907169" y="218985"/>
                    <a:pt x="917104" y="235781"/>
                    <a:pt x="924911" y="252957"/>
                  </a:cubicBezTo>
                  <a:cubicBezTo>
                    <a:pt x="955192" y="319575"/>
                    <a:pt x="949111" y="306245"/>
                    <a:pt x="987973" y="358060"/>
                  </a:cubicBezTo>
                  <a:cubicBezTo>
                    <a:pt x="1014942" y="465935"/>
                    <a:pt x="1017753" y="519219"/>
                    <a:pt x="1008994" y="536736"/>
                  </a:cubicBezTo>
                  <a:close/>
                </a:path>
              </a:pathLst>
            </a:custGeom>
            <a:solidFill>
              <a:srgbClr val="24A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9F396F0-684C-C95B-C3EC-EC9BDA18CBF9}"/>
              </a:ext>
            </a:extLst>
          </p:cNvPr>
          <p:cNvSpPr txBox="1"/>
          <p:nvPr/>
        </p:nvSpPr>
        <p:spPr>
          <a:xfrm>
            <a:off x="5176344" y="1754307"/>
            <a:ext cx="4621855" cy="707886"/>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Cơ</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cấu</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dân</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số</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theo</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nhóm</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tuổi</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của</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vùng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Đồng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bằng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sông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Hồng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năm</a:t>
            </a:r>
            <a:r>
              <a:rPr lang="en-US" sz="2000" b="1" dirty="0">
                <a:latin typeface="#9Slide03 SFU Futura_12" panose="020B0604020202020204" charset="0"/>
                <a:cs typeface="Arial" panose="020B0604020202020204" pitchFamily="34" charset="0"/>
              </a:rPr>
              <a:t> 2021</a:t>
            </a:r>
            <a:endParaRPr lang="en-US" sz="2000" dirty="0"/>
          </a:p>
        </p:txBody>
      </p:sp>
      <p:sp>
        <p:nvSpPr>
          <p:cNvPr id="11" name="Rectangle 10">
            <a:extLst>
              <a:ext uri="{FF2B5EF4-FFF2-40B4-BE49-F238E27FC236}">
                <a16:creationId xmlns:a16="http://schemas.microsoft.com/office/drawing/2014/main" id="{194066FE-7122-2D5A-6F7F-C10A891BB830}"/>
              </a:ext>
            </a:extLst>
          </p:cNvPr>
          <p:cNvSpPr/>
          <p:nvPr/>
        </p:nvSpPr>
        <p:spPr>
          <a:xfrm>
            <a:off x="6096000" y="3047028"/>
            <a:ext cx="817110" cy="473772"/>
          </a:xfrm>
          <a:prstGeom prst="rect">
            <a:avLst/>
          </a:prstGeom>
          <a:solidFill>
            <a:srgbClr val="1DB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4E891E-5EBE-D33A-E573-E5C77812A726}"/>
              </a:ext>
            </a:extLst>
          </p:cNvPr>
          <p:cNvSpPr txBox="1"/>
          <p:nvPr/>
        </p:nvSpPr>
        <p:spPr>
          <a:xfrm>
            <a:off x="6913110" y="3085374"/>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0 – 14 </a:t>
            </a:r>
            <a:r>
              <a:rPr lang="en-US" sz="2000" b="1" dirty="0" err="1">
                <a:latin typeface="#9Slide03 SFU Futura_12" panose="020B0604020202020204" charset="0"/>
                <a:cs typeface="Arial" panose="020B0604020202020204" pitchFamily="34" charset="0"/>
              </a:rPr>
              <a:t>tuổi</a:t>
            </a:r>
            <a:endParaRPr lang="en-US" sz="2000" dirty="0"/>
          </a:p>
        </p:txBody>
      </p:sp>
      <p:sp>
        <p:nvSpPr>
          <p:cNvPr id="13" name="TextBox 12">
            <a:extLst>
              <a:ext uri="{FF2B5EF4-FFF2-40B4-BE49-F238E27FC236}">
                <a16:creationId xmlns:a16="http://schemas.microsoft.com/office/drawing/2014/main" id="{5F64E640-3F7E-12CD-E421-3AC71E1F489A}"/>
              </a:ext>
            </a:extLst>
          </p:cNvPr>
          <p:cNvSpPr txBox="1"/>
          <p:nvPr/>
        </p:nvSpPr>
        <p:spPr>
          <a:xfrm>
            <a:off x="6913110" y="3768432"/>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15 – 64 </a:t>
            </a:r>
            <a:r>
              <a:rPr lang="en-US" sz="2000" b="1" dirty="0" err="1">
                <a:latin typeface="#9Slide03 SFU Futura_12" panose="020B0604020202020204" charset="0"/>
                <a:cs typeface="Arial" panose="020B0604020202020204" pitchFamily="34" charset="0"/>
              </a:rPr>
              <a:t>tuổi</a:t>
            </a:r>
            <a:endParaRPr lang="en-US" sz="2000" dirty="0"/>
          </a:p>
        </p:txBody>
      </p:sp>
      <p:sp>
        <p:nvSpPr>
          <p:cNvPr id="14" name="TextBox 13">
            <a:extLst>
              <a:ext uri="{FF2B5EF4-FFF2-40B4-BE49-F238E27FC236}">
                <a16:creationId xmlns:a16="http://schemas.microsoft.com/office/drawing/2014/main" id="{41F0A789-B81E-1077-8B9B-211EBF273CA3}"/>
              </a:ext>
            </a:extLst>
          </p:cNvPr>
          <p:cNvSpPr txBox="1"/>
          <p:nvPr/>
        </p:nvSpPr>
        <p:spPr>
          <a:xfrm>
            <a:off x="6913110" y="4437748"/>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65 </a:t>
            </a:r>
            <a:r>
              <a:rPr lang="en-US" sz="2000" b="1" dirty="0" err="1">
                <a:latin typeface="#9Slide03 SFU Futura_12" panose="020B0604020202020204" charset="0"/>
                <a:cs typeface="Arial" panose="020B0604020202020204" pitchFamily="34" charset="0"/>
              </a:rPr>
              <a:t>tuổi</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trở</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lên</a:t>
            </a:r>
            <a:endParaRPr lang="en-US" sz="2000" dirty="0"/>
          </a:p>
        </p:txBody>
      </p:sp>
      <p:sp>
        <p:nvSpPr>
          <p:cNvPr id="15" name="Rectangle 14">
            <a:extLst>
              <a:ext uri="{FF2B5EF4-FFF2-40B4-BE49-F238E27FC236}">
                <a16:creationId xmlns:a16="http://schemas.microsoft.com/office/drawing/2014/main" id="{EFB3C917-E92E-0D14-F23F-608254B9DC66}"/>
              </a:ext>
            </a:extLst>
          </p:cNvPr>
          <p:cNvSpPr/>
          <p:nvPr/>
        </p:nvSpPr>
        <p:spPr>
          <a:xfrm>
            <a:off x="6096000" y="3718831"/>
            <a:ext cx="817110" cy="473772"/>
          </a:xfrm>
          <a:prstGeom prst="rect">
            <a:avLst/>
          </a:prstGeom>
          <a:solidFill>
            <a:srgbClr val="ED1D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9EA53A-AF01-38C9-F19B-60BA4DFCA45F}"/>
              </a:ext>
            </a:extLst>
          </p:cNvPr>
          <p:cNvSpPr/>
          <p:nvPr/>
        </p:nvSpPr>
        <p:spPr>
          <a:xfrm>
            <a:off x="6096069" y="4413687"/>
            <a:ext cx="817110" cy="473772"/>
          </a:xfrm>
          <a:prstGeom prst="rect">
            <a:avLst/>
          </a:prstGeom>
          <a:solidFill>
            <a:srgbClr val="27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35E9041-5D8D-C66A-592C-A3E515205DC1}"/>
              </a:ext>
            </a:extLst>
          </p:cNvPr>
          <p:cNvGrpSpPr/>
          <p:nvPr/>
        </p:nvGrpSpPr>
        <p:grpSpPr>
          <a:xfrm>
            <a:off x="18113" y="-20510"/>
            <a:ext cx="12155775" cy="890224"/>
            <a:chOff x="18113" y="-20510"/>
            <a:chExt cx="12155775" cy="890224"/>
          </a:xfrm>
        </p:grpSpPr>
        <p:grpSp>
          <p:nvGrpSpPr>
            <p:cNvPr id="26" name="Group 25">
              <a:extLst>
                <a:ext uri="{FF2B5EF4-FFF2-40B4-BE49-F238E27FC236}">
                  <a16:creationId xmlns:a16="http://schemas.microsoft.com/office/drawing/2014/main" id="{B4780F3E-E402-C09D-5F96-E34ED6E537A7}"/>
                </a:ext>
              </a:extLst>
            </p:cNvPr>
            <p:cNvGrpSpPr/>
            <p:nvPr/>
          </p:nvGrpSpPr>
          <p:grpSpPr>
            <a:xfrm>
              <a:off x="18113" y="17146"/>
              <a:ext cx="12155775" cy="707886"/>
              <a:chOff x="-2729968" y="-14648"/>
              <a:chExt cx="8296957" cy="863418"/>
            </a:xfrm>
          </p:grpSpPr>
          <p:sp>
            <p:nvSpPr>
              <p:cNvPr id="28" name="Rectangle: Rounded Corners 17">
                <a:extLst>
                  <a:ext uri="{FF2B5EF4-FFF2-40B4-BE49-F238E27FC236}">
                    <a16:creationId xmlns:a16="http://schemas.microsoft.com/office/drawing/2014/main" id="{802629AD-9CB5-B0F7-AB01-B4D1EE958DC9}"/>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9" name="TextBox 28">
                <a:extLst>
                  <a:ext uri="{FF2B5EF4-FFF2-40B4-BE49-F238E27FC236}">
                    <a16:creationId xmlns:a16="http://schemas.microsoft.com/office/drawing/2014/main" id="{92AD78C8-2C9A-4BC5-1D3A-4FA0FF6D4445}"/>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27" name="Picture 2" descr="Group Icon png images | PNGWing">
              <a:extLst>
                <a:ext uri="{FF2B5EF4-FFF2-40B4-BE49-F238E27FC236}">
                  <a16:creationId xmlns:a16="http://schemas.microsoft.com/office/drawing/2014/main" id="{720CB8B9-22EE-131D-BA22-423C78B70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933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Đã có hơn 76.000 lao động tại Hà Nội nhận trợ cấp thất nghiệp">
            <a:extLst>
              <a:ext uri="{FF2B5EF4-FFF2-40B4-BE49-F238E27FC236}">
                <a16:creationId xmlns:a16="http://schemas.microsoft.com/office/drawing/2014/main" id="{C18F5B20-0CB7-D8D3-665E-5E2DE356B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000" y="223559"/>
            <a:ext cx="5803813" cy="3855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0B27A8A-AE73-D57F-54BB-821A5AB530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335" y="223558"/>
            <a:ext cx="5785275" cy="385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FB66511-235B-0A7E-56BE-4B25F1D0DDB1}"/>
              </a:ext>
            </a:extLst>
          </p:cNvPr>
          <p:cNvSpPr txBox="1"/>
          <p:nvPr/>
        </p:nvSpPr>
        <p:spPr>
          <a:xfrm>
            <a:off x="172378" y="4303455"/>
            <a:ext cx="11550869" cy="2554545"/>
          </a:xfrm>
          <a:prstGeom prst="rect">
            <a:avLst/>
          </a:prstGeom>
          <a:noFill/>
        </p:spPr>
        <p:txBody>
          <a:bodyPr wrap="square">
            <a:spAutoFit/>
          </a:bodyPr>
          <a:lstStyle/>
          <a:p>
            <a:r>
              <a:rPr lang="vi-VN" sz="2000" dirty="0">
                <a:highlight>
                  <a:srgbClr val="FFFF00"/>
                </a:highlight>
                <a:latin typeface="#9Slide03 SFU Futura_12" panose="00000400000000000000" pitchFamily="2" charset="0"/>
              </a:rPr>
              <a:t>So với cùng kỳ năm 2022, số lao động hưởng BHTN năm 2023 trên địa bàn Thành phố Hà Nội tăng hơn 10.000 người (11 tháng năm 2022, chi trả chế độ cho gần 65.000 người hưởng).</a:t>
            </a:r>
            <a:r>
              <a:rPr lang="en-US" sz="2000" dirty="0">
                <a:highlight>
                  <a:srgbClr val="FFFF00"/>
                </a:highlight>
                <a:latin typeface="#9Slide03 SFU Futura_12" panose="00000400000000000000" pitchFamily="2" charset="0"/>
              </a:rPr>
              <a:t> </a:t>
            </a:r>
            <a:r>
              <a:rPr lang="vi-VN" sz="2000" dirty="0">
                <a:highlight>
                  <a:srgbClr val="FFFF00"/>
                </a:highlight>
                <a:latin typeface="#9Slide03 SFU Futura_12" panose="00000400000000000000" pitchFamily="2" charset="0"/>
              </a:rPr>
              <a:t>Số lượng người hưởng BHTN tăng phần nào cho thấy sự khó khăn về công tác giải quyết, duy trì việc làm cho người lao động trong năm 2023.</a:t>
            </a:r>
          </a:p>
          <a:p>
            <a:r>
              <a:rPr lang="vi-VN" sz="2000" dirty="0">
                <a:highlight>
                  <a:srgbClr val="FFFF00"/>
                </a:highlight>
                <a:latin typeface="#9Slide03 SFU Futura_12" panose="00000400000000000000" pitchFamily="2" charset="0"/>
              </a:rPr>
              <a:t>Nhằm bảo đảm đời sống, an sinh cho người lao động, một mặt các cơ quan chức năng Thành phố Hà Nội phối hợp triển khai nhiều giải pháp giữ ổn định về việc làm cho người lao động vào thời điểm cuối năm 2023; đồng thời tạo ra nhiều vị trí việc làm mới, giúp nhóm lao động thất nghiệp sớm trở lại thị trường lao động.</a:t>
            </a:r>
          </a:p>
        </p:txBody>
      </p:sp>
    </p:spTree>
    <p:extLst>
      <p:ext uri="{BB962C8B-B14F-4D97-AF65-F5344CB8AC3E}">
        <p14:creationId xmlns:p14="http://schemas.microsoft.com/office/powerpoint/2010/main" val="425671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à Nội: Cấm xe máy, mỗi người mua 1 ô tô chạy là hết kẹt xe">
            <a:extLst>
              <a:ext uri="{FF2B5EF4-FFF2-40B4-BE49-F238E27FC236}">
                <a16:creationId xmlns:a16="http://schemas.microsoft.com/office/drawing/2014/main" id="{5D919987-A6D6-44DA-FBEC-6445ED54F207}"/>
              </a:ext>
            </a:extLst>
          </p:cNvPr>
          <p:cNvPicPr>
            <a:picLocks noChangeAspect="1"/>
          </p:cNvPicPr>
          <p:nvPr/>
        </p:nvPicPr>
        <p:blipFill>
          <a:blip r:embed="rId2">
            <a:extLst>
              <a:ext uri="{28A0092B-C50C-407E-A947-70E740481C1C}">
                <a14:useLocalDpi xmlns:a14="http://schemas.microsoft.com/office/drawing/2010/main" val="0"/>
              </a:ext>
            </a:extLst>
          </a:blip>
          <a:srcRect t="14471" r="-3" b="-3"/>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p:spPr>
      </p:pic>
      <p:pic>
        <p:nvPicPr>
          <p:cNvPr id="3" name="Picture 2" descr="nguoi-chen-chuc-nhu-kien-vi-ket-xe-o-ha-noi-1">
            <a:extLst>
              <a:ext uri="{FF2B5EF4-FFF2-40B4-BE49-F238E27FC236}">
                <a16:creationId xmlns:a16="http://schemas.microsoft.com/office/drawing/2014/main" id="{E92EB87B-EDE9-30D4-892F-9F945FED4D8B}"/>
              </a:ext>
            </a:extLst>
          </p:cNvPr>
          <p:cNvPicPr>
            <a:picLocks noChangeAspect="1"/>
          </p:cNvPicPr>
          <p:nvPr/>
        </p:nvPicPr>
        <p:blipFill>
          <a:blip r:embed="rId3">
            <a:extLst>
              <a:ext uri="{28A0092B-C50C-407E-A947-70E740481C1C}">
                <a14:useLocalDpi xmlns:a14="http://schemas.microsoft.com/office/drawing/2010/main" val="0"/>
              </a:ext>
            </a:extLst>
          </a:blip>
          <a:srcRect t="26645" b="2391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p:spPr>
      </p:pic>
      <p:pic>
        <p:nvPicPr>
          <p:cNvPr id="2" name="Picture 1" descr="hang-nghin-nguoi-chen-chuc-nhu-kien-vi-ket-xe-ha-noi-2">
            <a:extLst>
              <a:ext uri="{FF2B5EF4-FFF2-40B4-BE49-F238E27FC236}">
                <a16:creationId xmlns:a16="http://schemas.microsoft.com/office/drawing/2014/main" id="{BDDCB222-E724-CA04-4B34-0C64A8418DD1}"/>
              </a:ext>
            </a:extLst>
          </p:cNvPr>
          <p:cNvPicPr>
            <a:picLocks noChangeAspect="1"/>
          </p:cNvPicPr>
          <p:nvPr/>
        </p:nvPicPr>
        <p:blipFill>
          <a:blip r:embed="rId4">
            <a:extLst>
              <a:ext uri="{28A0092B-C50C-407E-A947-70E740481C1C}">
                <a14:useLocalDpi xmlns:a14="http://schemas.microsoft.com/office/drawing/2010/main" val="0"/>
              </a:ext>
            </a:extLst>
          </a:blip>
          <a:srcRect t="24129" r="-1" b="731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
        <p:nvSpPr>
          <p:cNvPr id="6" name="TextBox 5">
            <a:extLst>
              <a:ext uri="{FF2B5EF4-FFF2-40B4-BE49-F238E27FC236}">
                <a16:creationId xmlns:a16="http://schemas.microsoft.com/office/drawing/2014/main" id="{E49329E1-0A9C-47EF-E19A-6772124037E6}"/>
              </a:ext>
            </a:extLst>
          </p:cNvPr>
          <p:cNvSpPr txBox="1"/>
          <p:nvPr/>
        </p:nvSpPr>
        <p:spPr>
          <a:xfrm>
            <a:off x="4455111" y="6189857"/>
            <a:ext cx="6096000" cy="584775"/>
          </a:xfrm>
          <a:prstGeom prst="rect">
            <a:avLst/>
          </a:prstGeom>
          <a:noFill/>
        </p:spPr>
        <p:txBody>
          <a:bodyPr wrap="square">
            <a:spAutoFit/>
          </a:bodyPr>
          <a:lstStyle/>
          <a:p>
            <a:r>
              <a:rPr lang="en-US" sz="3200" dirty="0" err="1">
                <a:highlight>
                  <a:srgbClr val="FFFF00"/>
                </a:highlight>
                <a:latin typeface="#9Slide03 SFU Futura_12" panose="00000400000000000000" pitchFamily="2" charset="0"/>
              </a:rPr>
              <a:t>Kẹt</a:t>
            </a:r>
            <a:r>
              <a:rPr lang="en-US" sz="3200" dirty="0">
                <a:highlight>
                  <a:srgbClr val="FFFF00"/>
                </a:highlight>
                <a:latin typeface="#9Slide03 SFU Futura_12" panose="00000400000000000000" pitchFamily="2" charset="0"/>
              </a:rPr>
              <a:t> </a:t>
            </a:r>
            <a:r>
              <a:rPr lang="en-US" sz="3200" dirty="0" err="1">
                <a:highlight>
                  <a:srgbClr val="FFFF00"/>
                </a:highlight>
                <a:latin typeface="#9Slide03 SFU Futura_12" panose="00000400000000000000" pitchFamily="2" charset="0"/>
              </a:rPr>
              <a:t>xe</a:t>
            </a:r>
            <a:r>
              <a:rPr lang="en-US" sz="3200" dirty="0">
                <a:highlight>
                  <a:srgbClr val="FFFF00"/>
                </a:highlight>
                <a:latin typeface="#9Slide03 SFU Futura_12" panose="00000400000000000000" pitchFamily="2" charset="0"/>
              </a:rPr>
              <a:t> ở Hà </a:t>
            </a:r>
            <a:r>
              <a:rPr lang="en-US" sz="3200" dirty="0" err="1">
                <a:highlight>
                  <a:srgbClr val="FFFF00"/>
                </a:highlight>
                <a:latin typeface="#9Slide03 SFU Futura_12" panose="00000400000000000000" pitchFamily="2" charset="0"/>
              </a:rPr>
              <a:t>Nội</a:t>
            </a:r>
            <a:endParaRPr lang="en-US" sz="3200" dirty="0"/>
          </a:p>
        </p:txBody>
      </p:sp>
    </p:spTree>
    <p:extLst>
      <p:ext uri="{BB962C8B-B14F-4D97-AF65-F5344CB8AC3E}">
        <p14:creationId xmlns:p14="http://schemas.microsoft.com/office/powerpoint/2010/main" val="180751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337751" y="869714"/>
            <a:ext cx="3136246" cy="480453"/>
          </a:xfrm>
          <a:prstGeom prst="rect">
            <a:avLst/>
          </a:prstGeom>
          <a:noFill/>
        </p:spPr>
        <p:txBody>
          <a:bodyPr wrap="square">
            <a:spAutoFit/>
          </a:bodyPr>
          <a:lstStyle/>
          <a:p>
            <a:pPr marL="0" marR="0" indent="-1270"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Dân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cư</a:t>
            </a:r>
            <a:endParaRPr lang="en-US" sz="2400" dirty="0">
              <a:solidFill>
                <a:srgbClr val="FF0000"/>
              </a:solidFill>
              <a:effectLst/>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278898" y="1350167"/>
            <a:ext cx="6862668" cy="5401735"/>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a:t>
            </a:r>
            <a:r>
              <a:rPr lang="en-US" sz="2000" b="1" dirty="0">
                <a:solidFill>
                  <a:srgbClr val="0000CC"/>
                </a:solidFill>
                <a:latin typeface="#9Slide03 SFU Futura_12" panose="00000400000000000000" pitchFamily="2" charset="0"/>
                <a:ea typeface="Times New Roman" panose="02020603050405020304" pitchFamily="18" charset="0"/>
              </a:rPr>
              <a:t>Q</a:t>
            </a:r>
            <a:r>
              <a:rPr lang="vi-VN" sz="2000" b="1" dirty="0">
                <a:solidFill>
                  <a:srgbClr val="0000CC"/>
                </a:solidFill>
                <a:latin typeface="#9Slide03 SFU Futura_12" panose="00000400000000000000" pitchFamily="2" charset="0"/>
                <a:ea typeface="Times New Roman" panose="02020603050405020304" pitchFamily="18" charset="0"/>
              </a:rPr>
              <a:t>uy mô dân số lớn</a:t>
            </a:r>
            <a:r>
              <a:rPr lang="en-US" sz="2000" b="1" dirty="0">
                <a:solidFill>
                  <a:srgbClr val="0000CC"/>
                </a:solidFill>
                <a:latin typeface="#9Slide03 SFU Futura_12" panose="00000400000000000000" pitchFamily="2" charset="0"/>
                <a:ea typeface="Times New Roman" panose="02020603050405020304" pitchFamily="18" charset="0"/>
              </a:rPr>
              <a:t> </a:t>
            </a:r>
            <a:r>
              <a:rPr lang="en-US" sz="2000" b="1" dirty="0" err="1">
                <a:solidFill>
                  <a:srgbClr val="0000CC"/>
                </a:solidFill>
                <a:latin typeface="#9Slide03 SFU Futura_12" panose="00000400000000000000" pitchFamily="2" charset="0"/>
                <a:ea typeface="Times New Roman" panose="02020603050405020304" pitchFamily="18" charset="0"/>
              </a:rPr>
              <a:t>và</a:t>
            </a: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tăng do tỉ lệ tăng dân số tự nhiên còn</a:t>
            </a:r>
            <a:r>
              <a:rPr lang="en-US" sz="2000" b="1" dirty="0">
                <a:solidFill>
                  <a:srgbClr val="0000CC"/>
                </a:solidFill>
                <a:latin typeface="#9Slide03 SFU Futura_12" panose="00000400000000000000" pitchFamily="2" charset="0"/>
                <a:ea typeface="Times New Roman" panose="02020603050405020304" pitchFamily="18" charset="0"/>
              </a:rPr>
              <a:t> </a:t>
            </a:r>
            <a:r>
              <a:rPr lang="en-US" sz="2000" b="1" dirty="0" err="1">
                <a:solidFill>
                  <a:srgbClr val="0000CC"/>
                </a:solidFill>
                <a:latin typeface="#9Slide03 SFU Futura_12" panose="00000400000000000000" pitchFamily="2" charset="0"/>
                <a:ea typeface="Times New Roman" panose="02020603050405020304" pitchFamily="18" charset="0"/>
              </a:rPr>
              <a:t>cao</a:t>
            </a:r>
            <a:r>
              <a:rPr lang="vi-VN" sz="2000" b="1" dirty="0">
                <a:solidFill>
                  <a:srgbClr val="0000CC"/>
                </a:solidFill>
                <a:latin typeface="#9Slide03 SFU Futura_12" panose="00000400000000000000" pitchFamily="2" charset="0"/>
                <a:ea typeface="Times New Roman" panose="02020603050405020304" pitchFamily="18" charset="0"/>
              </a:rPr>
              <a:t> và thu hút người nhập cư.</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Cơ cấu dân số: Nhóm người dưới 15 tuổi chiếm khoảng 25%, nhóm người từ 15 đến 64 tuổi chiếm khoảng 65% và người từ 65 tuổi trở lên chiếm khoảng 10% số dân của vùng (năm 2021).</a:t>
            </a:r>
            <a:endParaRPr lang="en-US" sz="2000" b="1" dirty="0">
              <a:solidFill>
                <a:srgbClr val="0000CC"/>
              </a:solidFill>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M</a:t>
            </a:r>
            <a:r>
              <a:rPr lang="vi-VN" sz="2000" b="1" dirty="0">
                <a:solidFill>
                  <a:srgbClr val="0000CC"/>
                </a:solidFill>
                <a:latin typeface="#9Slide03 SFU Futura_12" panose="00000400000000000000" pitchFamily="2" charset="0"/>
                <a:ea typeface="Times New Roman" panose="02020603050405020304" pitchFamily="18" charset="0"/>
              </a:rPr>
              <a:t>ật độ dân số </a:t>
            </a:r>
            <a:r>
              <a:rPr lang="en-US" sz="2000" b="1" dirty="0" err="1">
                <a:solidFill>
                  <a:srgbClr val="0000CC"/>
                </a:solidFill>
                <a:latin typeface="#9Slide03 SFU Futura_12" panose="00000400000000000000" pitchFamily="2" charset="0"/>
                <a:ea typeface="Times New Roman" panose="02020603050405020304" pitchFamily="18" charset="0"/>
              </a:rPr>
              <a:t>cao</a:t>
            </a:r>
            <a:r>
              <a:rPr lang="en-US" sz="2000" b="1" dirty="0">
                <a:solidFill>
                  <a:srgbClr val="0000CC"/>
                </a:solidFill>
                <a:latin typeface="#9Slide03 SFU Futura_12" panose="00000400000000000000" pitchFamily="2" charset="0"/>
                <a:ea typeface="Times New Roman" panose="02020603050405020304" pitchFamily="18" charset="0"/>
              </a:rPr>
              <a:t>.</a:t>
            </a:r>
            <a:endParaRPr lang="vi-VN" sz="2000" b="1" dirty="0">
              <a:solidFill>
                <a:srgbClr val="0000CC"/>
              </a:solidFill>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Phân bố dân cư: Dân cư sinh sống ở khu vực nông thôn nhiều hơn thành thị.</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Thành phần dân tộc: Trong vùng có các dân tộc cùng chung sống là Kinh, Dao, Tày, Sán Dìu, Sán Chay, Mường,...</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000" b="1" dirty="0">
                <a:solidFill>
                  <a:srgbClr val="0000CC"/>
                </a:solidFill>
                <a:latin typeface="#9Slide03 SFU Futura_12" panose="00000400000000000000" pitchFamily="2" charset="0"/>
                <a:ea typeface="Times New Roman" panose="02020603050405020304" pitchFamily="18" charset="0"/>
              </a:rPr>
              <a:t>Dân số đông tạo nên thị trường tiêu thụ lớn, thúc đẩy các ngành kinh tế phát triển. Tuy nhiên, dân số đông cũng gây sức ép tới chỗ ở, giáo dục, y tế, môi trường... trong vùng. </a:t>
            </a:r>
          </a:p>
        </p:txBody>
      </p:sp>
      <p:sp>
        <p:nvSpPr>
          <p:cNvPr id="9" name="TextBox 8">
            <a:extLst>
              <a:ext uri="{FF2B5EF4-FFF2-40B4-BE49-F238E27FC236}">
                <a16:creationId xmlns:a16="http://schemas.microsoft.com/office/drawing/2014/main" id="{6387FEA7-17C3-AE1C-07ED-E204AECB40D4}"/>
              </a:ext>
            </a:extLst>
          </p:cNvPr>
          <p:cNvSpPr txBox="1"/>
          <p:nvPr/>
        </p:nvSpPr>
        <p:spPr>
          <a:xfrm>
            <a:off x="7413722" y="4051672"/>
            <a:ext cx="4499380" cy="2640916"/>
          </a:xfrm>
          <a:prstGeom prst="rect">
            <a:avLst/>
          </a:prstGeom>
          <a:solidFill>
            <a:schemeClr val="accent4">
              <a:lumMod val="20000"/>
              <a:lumOff val="80000"/>
            </a:schemeClr>
          </a:solidFill>
        </p:spPr>
        <p:txBody>
          <a:bodyPr wrap="square">
            <a:spAutoFit/>
          </a:bodyPr>
          <a:lstStyle/>
          <a:p>
            <a:pPr marL="285750" marR="0" indent="-285750" algn="just">
              <a:lnSpc>
                <a:spcPct val="115000"/>
              </a:lnSpc>
              <a:spcBef>
                <a:spcPts val="0"/>
              </a:spcBef>
              <a:spcAft>
                <a:spcPts val="600"/>
              </a:spcAft>
              <a:buFontTx/>
              <a:buChar char="-"/>
            </a:pPr>
            <a:r>
              <a:rPr lang="fr-FR" sz="1600" b="1" dirty="0" err="1">
                <a:latin typeface="#9Slide03 SFU Futura_12" panose="00000400000000000000" pitchFamily="2" charset="0"/>
                <a:ea typeface="Times New Roman" panose="02020603050405020304" pitchFamily="18" charset="0"/>
              </a:rPr>
              <a:t>Dân</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số</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năm</a:t>
            </a:r>
            <a:r>
              <a:rPr lang="fr-FR" sz="1600" b="1" dirty="0">
                <a:latin typeface="#9Slide03 SFU Futura_12" panose="00000400000000000000" pitchFamily="2" charset="0"/>
                <a:ea typeface="Times New Roman" panose="02020603050405020304" pitchFamily="18" charset="0"/>
              </a:rPr>
              <a:t> 2021 là 23,2 </a:t>
            </a:r>
            <a:r>
              <a:rPr lang="fr-FR" sz="1600" b="1" dirty="0" err="1">
                <a:latin typeface="#9Slide03 SFU Futura_12" panose="00000400000000000000" pitchFamily="2" charset="0"/>
                <a:ea typeface="Times New Roman" panose="02020603050405020304" pitchFamily="18" charset="0"/>
              </a:rPr>
              <a:t>triệu</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người</a:t>
            </a:r>
            <a:r>
              <a:rPr lang="fr-FR" sz="1600" b="1" dirty="0">
                <a:latin typeface="#9Slide03 SFU Futura_12" panose="00000400000000000000" pitchFamily="2" charset="0"/>
                <a:ea typeface="Times New Roman" panose="02020603050405020304" pitchFamily="18" charset="0"/>
              </a:rPr>
              <a:t>, </a:t>
            </a:r>
            <a:r>
              <a:rPr lang="en-US" sz="1600" b="1" dirty="0">
                <a:latin typeface="#9Slide03 SFU Futura_12" panose="00000400000000000000" pitchFamily="2" charset="0"/>
                <a:ea typeface="Times New Roman" panose="02020603050405020304" pitchFamily="18" charset="0"/>
              </a:rPr>
              <a:t>c</a:t>
            </a:r>
            <a:r>
              <a:rPr lang="vi-VN" sz="1600" b="1" dirty="0">
                <a:latin typeface="#9Slide03 SFU Futura_12" panose="00000400000000000000" pitchFamily="2" charset="0"/>
                <a:ea typeface="Times New Roman" panose="02020603050405020304" pitchFamily="18" charset="0"/>
              </a:rPr>
              <a:t>hiếm 23,6% số dân cả nước</a:t>
            </a:r>
            <a:r>
              <a:rPr lang="en-US" sz="1600" b="1" dirty="0">
                <a:latin typeface="#9Slide03 SFU Futura_12" panose="00000400000000000000" pitchFamily="2" charset="0"/>
                <a:ea typeface="Times New Roman" panose="02020603050405020304" pitchFamily="18" charset="0"/>
              </a:rPr>
              <a:t>.</a:t>
            </a:r>
          </a:p>
          <a:p>
            <a:pPr marL="285750" marR="0" indent="-285750" algn="just">
              <a:lnSpc>
                <a:spcPct val="115000"/>
              </a:lnSpc>
              <a:spcBef>
                <a:spcPts val="0"/>
              </a:spcBef>
              <a:spcAft>
                <a:spcPts val="600"/>
              </a:spcAft>
              <a:buFontTx/>
              <a:buChar char="-"/>
            </a:pPr>
            <a:r>
              <a:rPr lang="en-US" sz="1600" b="1" dirty="0">
                <a:latin typeface="#9Slide03 SFU Futura_12" panose="00000400000000000000" pitchFamily="2" charset="0"/>
                <a:ea typeface="Times New Roman" panose="02020603050405020304" pitchFamily="18" charset="0"/>
              </a:rPr>
              <a:t>T</a:t>
            </a:r>
            <a:r>
              <a:rPr lang="vi-VN" sz="1600" b="1" dirty="0">
                <a:latin typeface="#9Slide03 SFU Futura_12" panose="00000400000000000000" pitchFamily="2" charset="0"/>
                <a:ea typeface="Times New Roman" panose="02020603050405020304" pitchFamily="18" charset="0"/>
              </a:rPr>
              <a:t>ỉ lệ gia tăng dân số tự nhiên</a:t>
            </a:r>
            <a:r>
              <a:rPr lang="en-US" sz="1600" b="1" dirty="0">
                <a:latin typeface="#9Slide03 SFU Futura_12" panose="00000400000000000000" pitchFamily="2" charset="0"/>
                <a:ea typeface="Times New Roman" panose="02020603050405020304" pitchFamily="18" charset="0"/>
              </a:rPr>
              <a:t> </a:t>
            </a:r>
            <a:r>
              <a:rPr lang="vi-VN" sz="1600" b="1" dirty="0">
                <a:latin typeface="#9Slide03 SFU Futura_12" panose="00000400000000000000" pitchFamily="2" charset="0"/>
                <a:ea typeface="Times New Roman" panose="02020603050405020304" pitchFamily="18" charset="0"/>
              </a:rPr>
              <a:t>khoảng 1,07%</a:t>
            </a:r>
            <a:r>
              <a:rPr lang="en-US" sz="1600" b="1" dirty="0">
                <a:latin typeface="#9Slide03 SFU Futura_12" panose="00000400000000000000" pitchFamily="2" charset="0"/>
                <a:ea typeface="Times New Roman" panose="02020603050405020304" pitchFamily="18" charset="0"/>
              </a:rPr>
              <a:t>.</a:t>
            </a:r>
          </a:p>
          <a:p>
            <a:pPr marL="285750" indent="-285750" algn="just">
              <a:lnSpc>
                <a:spcPct val="115000"/>
              </a:lnSpc>
              <a:spcAft>
                <a:spcPts val="600"/>
              </a:spcAft>
              <a:buFontTx/>
              <a:buChar char="-"/>
            </a:pPr>
            <a:r>
              <a:rPr lang="en-US" sz="1600" b="1" dirty="0">
                <a:latin typeface="#9Slide03 SFU Futura_12" panose="00000400000000000000" pitchFamily="2" charset="0"/>
                <a:ea typeface="Times New Roman" panose="02020603050405020304" pitchFamily="18" charset="0"/>
              </a:rPr>
              <a:t>MĐDS: </a:t>
            </a:r>
            <a:r>
              <a:rPr lang="vi-VN" sz="1600" b="1" dirty="0">
                <a:latin typeface="#9Slide03 SFU Futura_12" panose="00000400000000000000" pitchFamily="2" charset="0"/>
                <a:ea typeface="Times New Roman" panose="02020603050405020304" pitchFamily="18" charset="0"/>
              </a:rPr>
              <a:t>1091 người/km</a:t>
            </a:r>
            <a:r>
              <a:rPr lang="vi-VN" sz="1600" b="1" baseline="30000" dirty="0">
                <a:latin typeface="#9Slide03 SFU Futura_12" panose="00000400000000000000" pitchFamily="2" charset="0"/>
                <a:ea typeface="Times New Roman" panose="02020603050405020304" pitchFamily="18" charset="0"/>
              </a:rPr>
              <a:t>2</a:t>
            </a:r>
            <a:r>
              <a:rPr lang="vi-VN" sz="1600" b="1" dirty="0">
                <a:latin typeface="#9Slide03 SFU Futura_12" panose="00000400000000000000" pitchFamily="2" charset="0"/>
                <a:ea typeface="Times New Roman" panose="02020603050405020304" pitchFamily="18" charset="0"/>
              </a:rPr>
              <a:t>, gấp 3,7 lần mức trung bình cả nước. </a:t>
            </a:r>
            <a:endParaRPr lang="en-US" sz="1600" b="1" dirty="0">
              <a:latin typeface="#9Slide03 SFU Futura_12" panose="00000400000000000000" pitchFamily="2" charset="0"/>
              <a:ea typeface="Times New Roman" panose="02020603050405020304" pitchFamily="18" charset="0"/>
            </a:endParaRPr>
          </a:p>
          <a:p>
            <a:pPr marL="285750" indent="-285750" algn="just">
              <a:lnSpc>
                <a:spcPct val="115000"/>
              </a:lnSpc>
              <a:spcAft>
                <a:spcPts val="600"/>
              </a:spcAft>
              <a:buFontTx/>
              <a:buChar char="-"/>
            </a:pPr>
            <a:r>
              <a:rPr lang="vi-VN" sz="1600" b="1" dirty="0">
                <a:latin typeface="#9Slide03 SFU Futura_12" panose="00000400000000000000" pitchFamily="2" charset="0"/>
                <a:ea typeface="Times New Roman" panose="02020603050405020304" pitchFamily="18" charset="0"/>
              </a:rPr>
              <a:t>Các thành phố đông dân của vùng là Hà Nội, Hải Phòng, Hạ Long.</a:t>
            </a:r>
            <a:endParaRPr lang="en-US" sz="1600" b="1" dirty="0">
              <a:latin typeface="#9Slide03 SFU Futura_12" panose="00000400000000000000" pitchFamily="2" charset="0"/>
              <a:ea typeface="Times New Roman" panose="02020603050405020304" pitchFamily="18" charset="0"/>
            </a:endParaRPr>
          </a:p>
          <a:p>
            <a:pPr marL="285750" indent="-285750" algn="just">
              <a:lnSpc>
                <a:spcPct val="115000"/>
              </a:lnSpc>
              <a:spcAft>
                <a:spcPts val="600"/>
              </a:spcAft>
              <a:buFontTx/>
              <a:buChar char="-"/>
            </a:pPr>
            <a:r>
              <a:rPr lang="vi-VN" sz="1600" b="1" dirty="0">
                <a:latin typeface="#9Slide03 SFU Futura_12" panose="00000400000000000000" pitchFamily="2" charset="0"/>
                <a:ea typeface="Times New Roman" panose="02020603050405020304" pitchFamily="18" charset="0"/>
              </a:rPr>
              <a:t>Người Kinh chiếm hơn 89% số dân của vùng</a:t>
            </a:r>
            <a:r>
              <a:rPr lang="en-US" sz="1600" b="1" dirty="0">
                <a:latin typeface="#9Slide03 SFU Futura_12" panose="00000400000000000000" pitchFamily="2" charset="0"/>
                <a:ea typeface="Times New Roman" panose="02020603050405020304" pitchFamily="18" charset="0"/>
              </a:rPr>
              <a:t>.</a:t>
            </a:r>
            <a:endParaRPr lang="vi-VN" sz="1600" b="1" dirty="0">
              <a:latin typeface="#9Slide03 SFU Futura_12" panose="00000400000000000000" pitchFamily="2" charset="0"/>
              <a:ea typeface="Times New Roman" panose="02020603050405020304" pitchFamily="18" charset="0"/>
            </a:endParaRPr>
          </a:p>
        </p:txBody>
      </p:sp>
      <p:pic>
        <p:nvPicPr>
          <p:cNvPr id="4098" name="Picture 2" descr="Hình ảnh Dân Số PNG, Vector, PSD, và biểu tượng để tải về miễn phí | pngtree">
            <a:extLst>
              <a:ext uri="{FF2B5EF4-FFF2-40B4-BE49-F238E27FC236}">
                <a16:creationId xmlns:a16="http://schemas.microsoft.com/office/drawing/2014/main" id="{974B8D4D-5A41-B7C5-B80F-9322DA65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264" y="960807"/>
            <a:ext cx="4636297" cy="30908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F820E9-031F-2B88-51F4-529920395E0A}"/>
              </a:ext>
            </a:extLst>
          </p:cNvPr>
          <p:cNvGrpSpPr/>
          <p:nvPr/>
        </p:nvGrpSpPr>
        <p:grpSpPr>
          <a:xfrm>
            <a:off x="18113" y="-20510"/>
            <a:ext cx="12155775" cy="890224"/>
            <a:chOff x="18113" y="-20510"/>
            <a:chExt cx="12155775" cy="890224"/>
          </a:xfrm>
        </p:grpSpPr>
        <p:grpSp>
          <p:nvGrpSpPr>
            <p:cNvPr id="16" name="Group 15">
              <a:extLst>
                <a:ext uri="{FF2B5EF4-FFF2-40B4-BE49-F238E27FC236}">
                  <a16:creationId xmlns:a16="http://schemas.microsoft.com/office/drawing/2014/main" id="{2A2DF91C-9EA6-5223-74CA-C9DCE22AF653}"/>
                </a:ext>
              </a:extLst>
            </p:cNvPr>
            <p:cNvGrpSpPr/>
            <p:nvPr/>
          </p:nvGrpSpPr>
          <p:grpSpPr>
            <a:xfrm>
              <a:off x="18113" y="17146"/>
              <a:ext cx="12155775" cy="707886"/>
              <a:chOff x="-2729968" y="-14648"/>
              <a:chExt cx="8296957" cy="863418"/>
            </a:xfrm>
          </p:grpSpPr>
          <p:sp>
            <p:nvSpPr>
              <p:cNvPr id="18" name="Rectangle: Rounded Corners 17">
                <a:extLst>
                  <a:ext uri="{FF2B5EF4-FFF2-40B4-BE49-F238E27FC236}">
                    <a16:creationId xmlns:a16="http://schemas.microsoft.com/office/drawing/2014/main" id="{F2D8B3A2-ACAC-2320-0172-D251EFBEBEE4}"/>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9" name="TextBox 18">
                <a:extLst>
                  <a:ext uri="{FF2B5EF4-FFF2-40B4-BE49-F238E27FC236}">
                    <a16:creationId xmlns:a16="http://schemas.microsoft.com/office/drawing/2014/main" id="{26A2D9CB-7B08-30DF-16D9-BDEEE6FF4988}"/>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7" name="Picture 2" descr="Group Icon png images | PNGWing">
              <a:extLst>
                <a:ext uri="{FF2B5EF4-FFF2-40B4-BE49-F238E27FC236}">
                  <a16:creationId xmlns:a16="http://schemas.microsoft.com/office/drawing/2014/main" id="{9A196F11-8676-5110-2363-D0D490776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279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163676" y="887157"/>
            <a:ext cx="4930146"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b) </a:t>
            </a:r>
            <a:r>
              <a:rPr lang="en-US" sz="2400" b="1" dirty="0" err="1">
                <a:solidFill>
                  <a:srgbClr val="FF0000"/>
                </a:solidFill>
                <a:latin typeface="#9Slide03 SFU Futura_12" panose="00000400000000000000" pitchFamily="2" charset="0"/>
                <a:ea typeface="Times New Roman" panose="02020603050405020304" pitchFamily="18" charset="0"/>
              </a:rPr>
              <a:t>Nguồn</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lao</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động</a:t>
            </a:r>
            <a:endParaRPr lang="en-US" sz="2400" b="1" dirty="0">
              <a:solidFill>
                <a:srgbClr val="FF0000"/>
              </a:solidFill>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243496" y="1367610"/>
            <a:ext cx="6162949" cy="5350952"/>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 Số lượng: nguồn lao động dồi dào. </a:t>
            </a:r>
          </a:p>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Chất lượng: ngày càng nâng cao, tỉ lệ lao động đã qua đào tạo đứng đầu cả nước.</a:t>
            </a:r>
          </a:p>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Phân bố: Tỉ lệ lao động ở khu vực công nghiệp và xây dựng, dịch vụ ngày càng t</a:t>
            </a:r>
            <a:r>
              <a:rPr lang="en-US" sz="2200" b="1" dirty="0">
                <a:solidFill>
                  <a:srgbClr val="0000CC"/>
                </a:solidFill>
                <a:latin typeface="#9Slide03 SFU Futura_12" panose="00000400000000000000" pitchFamily="2" charset="0"/>
                <a:ea typeface="Times New Roman" panose="02020603050405020304" pitchFamily="18" charset="0"/>
              </a:rPr>
              <a:t>ă</a:t>
            </a:r>
            <a:r>
              <a:rPr lang="vi-VN" sz="2200" b="1" dirty="0">
                <a:solidFill>
                  <a:srgbClr val="0000CC"/>
                </a:solidFill>
                <a:latin typeface="#9Slide03 SFU Futura_12" panose="00000400000000000000" pitchFamily="2" charset="0"/>
                <a:ea typeface="Times New Roman" panose="02020603050405020304" pitchFamily="18" charset="0"/>
              </a:rPr>
              <a:t>ng (chiếm khoảng 86% tổng số lao động toàn vùng năm 2021) tập trung ở các đô thị, nhất là Hà Nội và Hải Phòng.</a:t>
            </a:r>
          </a:p>
          <a:p>
            <a:pPr marR="0" algn="just">
              <a:lnSpc>
                <a:spcPct val="115000"/>
              </a:lnSpc>
              <a:spcBef>
                <a:spcPts val="0"/>
              </a:spcBef>
              <a:spcAft>
                <a:spcPts val="600"/>
              </a:spcAft>
            </a:pPr>
            <a:r>
              <a:rPr lang="en-US" sz="22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200" b="1" dirty="0">
                <a:solidFill>
                  <a:srgbClr val="0000CC"/>
                </a:solidFill>
                <a:latin typeface="#9Slide03 SFU Futura_12" panose="00000400000000000000" pitchFamily="2" charset="0"/>
                <a:ea typeface="Times New Roman" panose="02020603050405020304" pitchFamily="18" charset="0"/>
              </a:rPr>
              <a:t>Nguồn lao động dồi dào và có trình độ cao là cơ sở thu hút đầu tư, tạo động lực phát triển kinh tế. Tuy nhiên, lao động tập trung đông ở các thành phố cũng gây khó khăn cho vấn đề giải quyết việc làm.</a:t>
            </a:r>
          </a:p>
        </p:txBody>
      </p:sp>
      <p:sp>
        <p:nvSpPr>
          <p:cNvPr id="9" name="TextBox 8">
            <a:extLst>
              <a:ext uri="{FF2B5EF4-FFF2-40B4-BE49-F238E27FC236}">
                <a16:creationId xmlns:a16="http://schemas.microsoft.com/office/drawing/2014/main" id="{E8C9CFEE-84D2-861A-2642-DC5597CCFFC1}"/>
              </a:ext>
            </a:extLst>
          </p:cNvPr>
          <p:cNvSpPr txBox="1"/>
          <p:nvPr/>
        </p:nvSpPr>
        <p:spPr>
          <a:xfrm>
            <a:off x="6906688" y="4780998"/>
            <a:ext cx="4722241" cy="923330"/>
          </a:xfrm>
          <a:prstGeom prst="rect">
            <a:avLst/>
          </a:prstGeom>
          <a:solidFill>
            <a:schemeClr val="accent4">
              <a:lumMod val="20000"/>
              <a:lumOff val="80000"/>
            </a:schemeClr>
          </a:solidFill>
        </p:spPr>
        <p:txBody>
          <a:bodyPr wrap="square">
            <a:spAutoFit/>
          </a:bodyPr>
          <a:lstStyle/>
          <a:p>
            <a:pPr algn="just"/>
            <a:r>
              <a:rPr lang="vi-VN" sz="1800" b="1" dirty="0">
                <a:latin typeface="#9Slide03 SFU Futura_12" panose="00000400000000000000" pitchFamily="2" charset="0"/>
                <a:ea typeface="Times New Roman" panose="02020603050405020304" pitchFamily="18" charset="0"/>
              </a:rPr>
              <a:t>Lực lượng lao động từ 15 tuổi trở lên có khoảng 11,4 triệu người, chiếm gần 50% tổng số dân toàn vùng (năm 2021). </a:t>
            </a:r>
            <a:endParaRPr lang="en-US" dirty="0"/>
          </a:p>
        </p:txBody>
      </p:sp>
      <p:pic>
        <p:nvPicPr>
          <p:cNvPr id="6146" name="Picture 2" descr="Lao động là gì? Chính sách của Nhà nước về lao động">
            <a:extLst>
              <a:ext uri="{FF2B5EF4-FFF2-40B4-BE49-F238E27FC236}">
                <a16:creationId xmlns:a16="http://schemas.microsoft.com/office/drawing/2014/main" id="{7875C127-615C-B04B-8900-BE0C42492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04" b="7120"/>
          <a:stretch/>
        </p:blipFill>
        <p:spPr bwMode="auto">
          <a:xfrm>
            <a:off x="6406445" y="1720825"/>
            <a:ext cx="5665884" cy="3008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CAB1537-B101-A615-CEE6-643D2D4F1991}"/>
              </a:ext>
            </a:extLst>
          </p:cNvPr>
          <p:cNvGrpSpPr/>
          <p:nvPr/>
        </p:nvGrpSpPr>
        <p:grpSpPr>
          <a:xfrm>
            <a:off x="18113" y="-20510"/>
            <a:ext cx="12155775" cy="890224"/>
            <a:chOff x="18113" y="-20510"/>
            <a:chExt cx="12155775" cy="890224"/>
          </a:xfrm>
        </p:grpSpPr>
        <p:grpSp>
          <p:nvGrpSpPr>
            <p:cNvPr id="16" name="Group 15">
              <a:extLst>
                <a:ext uri="{FF2B5EF4-FFF2-40B4-BE49-F238E27FC236}">
                  <a16:creationId xmlns:a16="http://schemas.microsoft.com/office/drawing/2014/main" id="{4139913D-EBBB-73D8-D925-256FC28D62C4}"/>
                </a:ext>
              </a:extLst>
            </p:cNvPr>
            <p:cNvGrpSpPr/>
            <p:nvPr/>
          </p:nvGrpSpPr>
          <p:grpSpPr>
            <a:xfrm>
              <a:off x="18113" y="17146"/>
              <a:ext cx="12155775" cy="707886"/>
              <a:chOff x="-2729968" y="-14648"/>
              <a:chExt cx="8296957" cy="863418"/>
            </a:xfrm>
          </p:grpSpPr>
          <p:sp>
            <p:nvSpPr>
              <p:cNvPr id="18" name="Rectangle: Rounded Corners 17">
                <a:extLst>
                  <a:ext uri="{FF2B5EF4-FFF2-40B4-BE49-F238E27FC236}">
                    <a16:creationId xmlns:a16="http://schemas.microsoft.com/office/drawing/2014/main" id="{73D22AC7-25A4-8749-9F87-7AD9D525768E}"/>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9" name="TextBox 18">
                <a:extLst>
                  <a:ext uri="{FF2B5EF4-FFF2-40B4-BE49-F238E27FC236}">
                    <a16:creationId xmlns:a16="http://schemas.microsoft.com/office/drawing/2014/main" id="{009DBFB7-C73B-F016-BA7C-899A68FBDA06}"/>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7" name="Picture 2" descr="Group Icon png images | PNGWing">
              <a:extLst>
                <a:ext uri="{FF2B5EF4-FFF2-40B4-BE49-F238E27FC236}">
                  <a16:creationId xmlns:a16="http://schemas.microsoft.com/office/drawing/2014/main" id="{4837D302-EB07-7427-032D-7CA3D0DF4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669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481336" y="779225"/>
            <a:ext cx="3169430"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c) </a:t>
            </a:r>
            <a:r>
              <a:rPr lang="en-US" sz="2400" b="1" dirty="0" err="1">
                <a:solidFill>
                  <a:srgbClr val="FF0000"/>
                </a:solidFill>
                <a:latin typeface="#9Slide03 SFU Futura_12" panose="00000400000000000000" pitchFamily="2" charset="0"/>
                <a:ea typeface="Times New Roman" panose="02020603050405020304" pitchFamily="18" charset="0"/>
              </a:rPr>
              <a:t>Đô</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thị</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hoá</a:t>
            </a:r>
            <a:endParaRPr lang="en-US" sz="2400" b="1" dirty="0">
              <a:solidFill>
                <a:srgbClr val="FF0000"/>
              </a:solidFill>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170418" y="1313871"/>
            <a:ext cx="8215553" cy="5324791"/>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Đô thị ở vùng được hình thành từ rất sớm. Tuy nhiên, suốt một thời gian dài, quá trình đô thị hoá diễn ra chậm, trình độ đô thị hoá thấp.</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Từ khi Đổi mới đất nước, do tác động của công nghiệp hoá, hiện đại hoá nên quá trình đô thị hoá ở </a:t>
            </a:r>
            <a:r>
              <a:rPr lang="en-US" sz="2000" b="1" dirty="0" err="1">
                <a:solidFill>
                  <a:srgbClr val="0000CC"/>
                </a:solidFill>
                <a:latin typeface="#9Slide03 SFU Futura_12" panose="00000400000000000000" pitchFamily="2" charset="0"/>
                <a:ea typeface="Times New Roman" panose="02020603050405020304" pitchFamily="18" charset="0"/>
              </a:rPr>
              <a:t>vùng</a:t>
            </a: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diễn ra nhanh. Tỉ lệ dân thành thị của vùng tăng và cao hơn so với trung bình cả nước. Vùng có mạng lưới đô thị dày đặc, quy mô đô thị mở rộng; trong vùng có Hà Nội là đô thị đặc biệt.</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Xu hướng đô thị hoá của vùng là hình thành các đô thị hiện đại, đô thị thông minh, đô thị xanh, đô thị vệ tinh, vùng đô thị... chú trọng phát triển các đô thị hai bên bờ sông Hồng.</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000" b="1" dirty="0">
                <a:solidFill>
                  <a:srgbClr val="0000CC"/>
                </a:solidFill>
                <a:latin typeface="#9Slide03 SFU Futura_12" panose="00000400000000000000" pitchFamily="2" charset="0"/>
                <a:ea typeface="Times New Roman" panose="02020603050405020304" pitchFamily="18" charset="0"/>
              </a:rPr>
              <a:t>góp phần thúc đẩy quá trình sản xuất hàng hoá, chuyển dịch cơ cấu lao động và cơ cấu kinh tế theo hướng tích cực, nâng cao đời sống người dân trong vùng,...</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Tuy nhiên, sự tập trung đông dân cư vào các đô thị lớn cũng gây một số khó khăn cần giải quyết như ô nhiễm môi trường, ùn tắc giao thông.</a:t>
            </a:r>
          </a:p>
        </p:txBody>
      </p:sp>
      <p:pic>
        <p:nvPicPr>
          <p:cNvPr id="7" name="Picture 6">
            <a:extLst>
              <a:ext uri="{FF2B5EF4-FFF2-40B4-BE49-F238E27FC236}">
                <a16:creationId xmlns:a16="http://schemas.microsoft.com/office/drawing/2014/main" id="{727733B4-9027-7C25-C089-9AB90029EFA0}"/>
              </a:ext>
            </a:extLst>
          </p:cNvPr>
          <p:cNvPicPr>
            <a:picLocks noChangeAspect="1"/>
          </p:cNvPicPr>
          <p:nvPr/>
        </p:nvPicPr>
        <p:blipFill>
          <a:blip r:embed="rId3"/>
          <a:stretch>
            <a:fillRect/>
          </a:stretch>
        </p:blipFill>
        <p:spPr>
          <a:xfrm>
            <a:off x="8471696" y="869714"/>
            <a:ext cx="3549886" cy="3549886"/>
          </a:xfrm>
          <a:prstGeom prst="rect">
            <a:avLst/>
          </a:prstGeom>
        </p:spPr>
      </p:pic>
      <p:sp>
        <p:nvSpPr>
          <p:cNvPr id="10" name="TextBox 9">
            <a:extLst>
              <a:ext uri="{FF2B5EF4-FFF2-40B4-BE49-F238E27FC236}">
                <a16:creationId xmlns:a16="http://schemas.microsoft.com/office/drawing/2014/main" id="{B4F952E5-880C-56CD-B5DC-79898D14D8ED}"/>
              </a:ext>
            </a:extLst>
          </p:cNvPr>
          <p:cNvSpPr txBox="1"/>
          <p:nvPr/>
        </p:nvSpPr>
        <p:spPr>
          <a:xfrm>
            <a:off x="8610600" y="4856792"/>
            <a:ext cx="3410982" cy="1754326"/>
          </a:xfrm>
          <a:prstGeom prst="rect">
            <a:avLst/>
          </a:prstGeom>
          <a:solidFill>
            <a:schemeClr val="accent4">
              <a:lumMod val="20000"/>
              <a:lumOff val="80000"/>
            </a:schemeClr>
          </a:solidFill>
        </p:spPr>
        <p:txBody>
          <a:bodyPr wrap="square">
            <a:spAutoFit/>
          </a:bodyPr>
          <a:lstStyle/>
          <a:p>
            <a:pPr algn="just"/>
            <a:r>
              <a:rPr lang="en-US" sz="1800" b="1" dirty="0">
                <a:latin typeface="#9Slide03 SFU Futura_12" panose="00000400000000000000" pitchFamily="2" charset="0"/>
                <a:ea typeface="Times New Roman" panose="02020603050405020304" pitchFamily="18" charset="0"/>
              </a:rPr>
              <a:t>- </a:t>
            </a:r>
            <a:r>
              <a:rPr lang="vi-VN" sz="1800" b="1" dirty="0">
                <a:latin typeface="#9Slide03 SFU Futura_12" panose="00000400000000000000" pitchFamily="2" charset="0"/>
                <a:ea typeface="Times New Roman" panose="02020603050405020304" pitchFamily="18" charset="0"/>
              </a:rPr>
              <a:t>Năm 2009, tỉ lệ dân số đô thị chiếm 28,6%, đến năm 2021 tăng lên 37,6%. </a:t>
            </a:r>
            <a:endParaRPr lang="en-US" sz="1800" b="1" dirty="0">
              <a:latin typeface="#9Slide03 SFU Futura_12" panose="00000400000000000000" pitchFamily="2" charset="0"/>
              <a:ea typeface="Times New Roman" panose="02020603050405020304" pitchFamily="18" charset="0"/>
            </a:endParaRPr>
          </a:p>
          <a:p>
            <a:pPr algn="just"/>
            <a:r>
              <a:rPr lang="vi-VN" sz="1800" b="1" dirty="0">
                <a:latin typeface="#9Slide03 SFU Futura_12" panose="00000400000000000000" pitchFamily="2" charset="0"/>
                <a:ea typeface="Times New Roman" panose="02020603050405020304" pitchFamily="18" charset="0"/>
              </a:rPr>
              <a:t>- Hà Nội là đô thị đặc biệt (8,3 triệu người) và hàng chục đô thị các cấp khác. </a:t>
            </a:r>
          </a:p>
        </p:txBody>
      </p:sp>
      <p:grpSp>
        <p:nvGrpSpPr>
          <p:cNvPr id="16" name="Group 15">
            <a:extLst>
              <a:ext uri="{FF2B5EF4-FFF2-40B4-BE49-F238E27FC236}">
                <a16:creationId xmlns:a16="http://schemas.microsoft.com/office/drawing/2014/main" id="{3A3BD828-1386-DCD2-6841-F418BCC3C521}"/>
              </a:ext>
            </a:extLst>
          </p:cNvPr>
          <p:cNvGrpSpPr/>
          <p:nvPr/>
        </p:nvGrpSpPr>
        <p:grpSpPr>
          <a:xfrm>
            <a:off x="18113" y="-20510"/>
            <a:ext cx="12155775" cy="890224"/>
            <a:chOff x="18113" y="-20510"/>
            <a:chExt cx="12155775" cy="890224"/>
          </a:xfrm>
        </p:grpSpPr>
        <p:grpSp>
          <p:nvGrpSpPr>
            <p:cNvPr id="17" name="Group 16">
              <a:extLst>
                <a:ext uri="{FF2B5EF4-FFF2-40B4-BE49-F238E27FC236}">
                  <a16:creationId xmlns:a16="http://schemas.microsoft.com/office/drawing/2014/main" id="{380FE595-FDEB-1C9B-41FD-DC85B79F036C}"/>
                </a:ext>
              </a:extLst>
            </p:cNvPr>
            <p:cNvGrpSpPr/>
            <p:nvPr/>
          </p:nvGrpSpPr>
          <p:grpSpPr>
            <a:xfrm>
              <a:off x="18113" y="17146"/>
              <a:ext cx="12155775" cy="707886"/>
              <a:chOff x="-2729968" y="-14648"/>
              <a:chExt cx="8296957" cy="863418"/>
            </a:xfrm>
          </p:grpSpPr>
          <p:sp>
            <p:nvSpPr>
              <p:cNvPr id="19" name="Rectangle: Rounded Corners 17">
                <a:extLst>
                  <a:ext uri="{FF2B5EF4-FFF2-40B4-BE49-F238E27FC236}">
                    <a16:creationId xmlns:a16="http://schemas.microsoft.com/office/drawing/2014/main" id="{D586B91A-9317-FEF3-D034-8ABDBEE938C9}"/>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E9B4CC64-E9FE-5F16-F05A-A3314BA691E2}"/>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8" name="Picture 2" descr="Group Icon png images | PNGWing">
              <a:extLst>
                <a:ext uri="{FF2B5EF4-FFF2-40B4-BE49-F238E27FC236}">
                  <a16:creationId xmlns:a16="http://schemas.microsoft.com/office/drawing/2014/main" id="{4A2861B1-9DAE-E5BB-AF45-749D96778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510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35D84B-2052-C53A-A7A6-45F3F39BB1D0}"/>
              </a:ext>
            </a:extLst>
          </p:cNvPr>
          <p:cNvPicPr>
            <a:picLocks noChangeAspect="1"/>
          </p:cNvPicPr>
          <p:nvPr/>
        </p:nvPicPr>
        <p:blipFill>
          <a:blip r:embed="rId2"/>
          <a:stretch>
            <a:fillRect/>
          </a:stretch>
        </p:blipFill>
        <p:spPr>
          <a:xfrm>
            <a:off x="36224" y="1319889"/>
            <a:ext cx="12155776" cy="5538111"/>
          </a:xfrm>
          <a:prstGeom prst="rect">
            <a:avLst/>
          </a:prstGeom>
        </p:spPr>
      </p:pic>
      <p:sp>
        <p:nvSpPr>
          <p:cNvPr id="12" name="TextBox 11">
            <a:extLst>
              <a:ext uri="{FF2B5EF4-FFF2-40B4-BE49-F238E27FC236}">
                <a16:creationId xmlns:a16="http://schemas.microsoft.com/office/drawing/2014/main" id="{F0EE2A5E-8415-8587-0452-D421C2E7C423}"/>
              </a:ext>
            </a:extLst>
          </p:cNvPr>
          <p:cNvSpPr txBox="1"/>
          <p:nvPr/>
        </p:nvSpPr>
        <p:spPr>
          <a:xfrm>
            <a:off x="237815" y="997652"/>
            <a:ext cx="11716369" cy="1330429"/>
          </a:xfrm>
          <a:custGeom>
            <a:avLst/>
            <a:gdLst>
              <a:gd name="connsiteX0" fmla="*/ 0 w 11716369"/>
              <a:gd name="connsiteY0" fmla="*/ 0 h 1330429"/>
              <a:gd name="connsiteX1" fmla="*/ 11716369 w 11716369"/>
              <a:gd name="connsiteY1" fmla="*/ 0 h 1330429"/>
              <a:gd name="connsiteX2" fmla="*/ 11716369 w 11716369"/>
              <a:gd name="connsiteY2" fmla="*/ 1330429 h 1330429"/>
              <a:gd name="connsiteX3" fmla="*/ 0 w 11716369"/>
              <a:gd name="connsiteY3" fmla="*/ 1330429 h 1330429"/>
              <a:gd name="connsiteX4" fmla="*/ 0 w 11716369"/>
              <a:gd name="connsiteY4" fmla="*/ 0 h 13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6369" h="1330429" fill="none" extrusionOk="0">
                <a:moveTo>
                  <a:pt x="0" y="0"/>
                </a:moveTo>
                <a:cubicBezTo>
                  <a:pt x="4939013" y="-33775"/>
                  <a:pt x="8442933" y="138873"/>
                  <a:pt x="11716369" y="0"/>
                </a:cubicBezTo>
                <a:cubicBezTo>
                  <a:pt x="11734223" y="323266"/>
                  <a:pt x="11724257" y="685570"/>
                  <a:pt x="11716369" y="1330429"/>
                </a:cubicBezTo>
                <a:cubicBezTo>
                  <a:pt x="7518521" y="1193099"/>
                  <a:pt x="5572148" y="1192573"/>
                  <a:pt x="0" y="1330429"/>
                </a:cubicBezTo>
                <a:cubicBezTo>
                  <a:pt x="26092" y="672123"/>
                  <a:pt x="-80696" y="316060"/>
                  <a:pt x="0" y="0"/>
                </a:cubicBezTo>
                <a:close/>
              </a:path>
              <a:path w="11716369" h="1330429" stroke="0" extrusionOk="0">
                <a:moveTo>
                  <a:pt x="0" y="0"/>
                </a:moveTo>
                <a:cubicBezTo>
                  <a:pt x="4579062" y="-101487"/>
                  <a:pt x="9163962" y="-162162"/>
                  <a:pt x="11716369" y="0"/>
                </a:cubicBezTo>
                <a:cubicBezTo>
                  <a:pt x="11772273" y="577824"/>
                  <a:pt x="11743631" y="851315"/>
                  <a:pt x="11716369" y="1330429"/>
                </a:cubicBezTo>
                <a:cubicBezTo>
                  <a:pt x="9764734" y="1380494"/>
                  <a:pt x="3253814" y="1171980"/>
                  <a:pt x="0" y="1330429"/>
                </a:cubicBezTo>
                <a:cubicBezTo>
                  <a:pt x="28303" y="971853"/>
                  <a:pt x="80180" y="649234"/>
                  <a:pt x="0" y="0"/>
                </a:cubicBezTo>
                <a:close/>
              </a:path>
            </a:pathLst>
          </a:custGeom>
          <a:solidFill>
            <a:schemeClr val="bg1"/>
          </a:solidFill>
          <a:ln w="12700">
            <a:solidFill>
              <a:schemeClr val="tx1"/>
            </a:solidFill>
            <a:prstDash val="sysDash"/>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a:spAutoFit/>
          </a:bodyPr>
          <a:lstStyle/>
          <a:p>
            <a:pPr marL="0" marR="0" indent="-1270" algn="just">
              <a:lnSpc>
                <a:spcPct val="115000"/>
              </a:lnSpc>
              <a:spcBef>
                <a:spcPts val="0"/>
              </a:spcBef>
              <a:spcAft>
                <a:spcPts val="600"/>
              </a:spcAft>
            </a:pPr>
            <a:r>
              <a:rPr lang="en-US" sz="2400" dirty="0" err="1">
                <a:latin typeface="#9Slide03 SFU Futura_12" panose="00000400000000000000" pitchFamily="2" charset="0"/>
                <a:ea typeface="Times New Roman" panose="02020603050405020304" pitchFamily="18" charset="0"/>
              </a:rPr>
              <a:t>Đọc</a:t>
            </a:r>
            <a:r>
              <a:rPr lang="en-US" sz="2400" dirty="0">
                <a:latin typeface="#9Slide03 SFU Futura_12" panose="00000400000000000000" pitchFamily="2" charset="0"/>
                <a:ea typeface="Times New Roman" panose="02020603050405020304" pitchFamily="18" charset="0"/>
              </a:rPr>
              <a:t> SGK </a:t>
            </a:r>
            <a:r>
              <a:rPr lang="en-US" sz="2400" dirty="0" err="1">
                <a:latin typeface="#9Slide03 SFU Futura_12" panose="00000400000000000000" pitchFamily="2" charset="0"/>
                <a:ea typeface="Times New Roman" panose="02020603050405020304" pitchFamily="18" charset="0"/>
              </a:rPr>
              <a:t>hoặc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tư</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liệu</a:t>
            </a:r>
            <a:r>
              <a:rPr lang="en-US" sz="2400" dirty="0">
                <a:latin typeface="#9Slide03 SFU Futura_12" panose="00000400000000000000" pitchFamily="2" charset="0"/>
                <a:ea typeface="Times New Roman" panose="02020603050405020304" pitchFamily="18" charset="0"/>
              </a:rPr>
              <a:t> ở slide </a:t>
            </a:r>
            <a:r>
              <a:rPr lang="en-US" sz="2400" dirty="0" err="1">
                <a:latin typeface="#9Slide03 SFU Futura_12" panose="00000400000000000000" pitchFamily="2" charset="0"/>
                <a:ea typeface="Times New Roman" panose="02020603050405020304" pitchFamily="18" charset="0"/>
              </a:rPr>
              <a:t>sau</a:t>
            </a:r>
            <a:r>
              <a:rPr lang="en-US" sz="2400"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tìm</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và</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gạch</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chân</a:t>
            </a:r>
            <a:r>
              <a:rPr lang="en-US" sz="2400" u="sng"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các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từ</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khóa</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thể</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hiện</a:t>
            </a:r>
            <a:r>
              <a:rPr lang="en-US" sz="2400"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vị</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thế</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của</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thủ</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đô</a:t>
            </a:r>
            <a:r>
              <a:rPr lang="en-US" sz="2400" u="sng" dirty="0">
                <a:latin typeface="#9Slide03 SFU Futura_12" panose="00000400000000000000" pitchFamily="2" charset="0"/>
                <a:ea typeface="Times New Roman" panose="02020603050405020304" pitchFamily="18" charset="0"/>
              </a:rPr>
              <a:t> Hà </a:t>
            </a:r>
            <a:r>
              <a:rPr lang="en-US" sz="2400" u="sng" dirty="0" err="1">
                <a:latin typeface="#9Slide03 SFU Futura_12" panose="00000400000000000000" pitchFamily="2" charset="0"/>
                <a:ea typeface="Times New Roman" panose="02020603050405020304" pitchFamily="18" charset="0"/>
              </a:rPr>
              <a:t>Nội</a:t>
            </a:r>
            <a:r>
              <a:rPr lang="en-US" sz="2400" u="sng"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trong</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phút</a:t>
            </a:r>
            <a:r>
              <a:rPr lang="en-US" sz="2400" dirty="0">
                <a:latin typeface="#9Slide03 SFU Futura_12" panose="00000400000000000000" pitchFamily="2" charset="0"/>
                <a:ea typeface="Times New Roman" panose="02020603050405020304" pitchFamily="18" charset="0"/>
              </a:rPr>
              <a:t>. Sau </a:t>
            </a:r>
            <a:r>
              <a:rPr lang="en-US" sz="2400" dirty="0" err="1">
                <a:latin typeface="#9Slide03 SFU Futura_12" panose="00000400000000000000" pitchFamily="2" charset="0"/>
                <a:ea typeface="Times New Roman" panose="02020603050405020304" pitchFamily="18" charset="0"/>
              </a:rPr>
              <a:t>đó</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gấp</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sách</a:t>
            </a:r>
            <a:r>
              <a:rPr lang="en-US" sz="2400" dirty="0">
                <a:latin typeface="#9Slide03 SFU Futura_12" panose="00000400000000000000" pitchFamily="2" charset="0"/>
                <a:ea typeface="Times New Roman" panose="02020603050405020304" pitchFamily="18" charset="0"/>
              </a:rPr>
              <a:t>, GV </a:t>
            </a:r>
            <a:r>
              <a:rPr lang="en-US" sz="2400" dirty="0" err="1">
                <a:latin typeface="#9Slide03 SFU Futura_12" panose="00000400000000000000" pitchFamily="2" charset="0"/>
                <a:ea typeface="Times New Roman" panose="02020603050405020304" pitchFamily="18" charset="0"/>
              </a:rPr>
              <a:t>gọi</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bạn</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bất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kì</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lên</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bảng</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trong</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phút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thi</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viết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các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từ</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khóa</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đã</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tìm</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được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xem</a:t>
            </a:r>
            <a:r>
              <a:rPr lang="en-US" sz="2400" dirty="0">
                <a:latin typeface="#9Slide03 SFU Futura_12" panose="00000400000000000000" pitchFamily="2" charset="0"/>
                <a:ea typeface="Times New Roman" panose="02020603050405020304" pitchFamily="18" charset="0"/>
              </a:rPr>
              <a:t> ai </a:t>
            </a:r>
            <a:r>
              <a:rPr lang="en-US" sz="2400" dirty="0" err="1">
                <a:latin typeface="#9Slide03 SFU Futura_12" panose="00000400000000000000" pitchFamily="2" charset="0"/>
                <a:ea typeface="Times New Roman" panose="02020603050405020304" pitchFamily="18" charset="0"/>
              </a:rPr>
              <a:t>viết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được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nhiều</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nhất</a:t>
            </a:r>
            <a:r>
              <a:rPr lang="en-US" sz="2400" dirty="0">
                <a:latin typeface="#9Slide03 SFU Futura_12" panose="00000400000000000000" pitchFamily="2" charset="0"/>
                <a:ea typeface="Times New Roman" panose="02020603050405020304" pitchFamily="18" charset="0"/>
              </a:rPr>
              <a:t> </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latin typeface="#9Slide03 SFU Futura_12" panose="00000400000000000000" pitchFamily="2" charset="0"/>
                <a:ea typeface="Times New Roman" panose="02020603050405020304" pitchFamily="18" charset="0"/>
                <a:sym typeface="Wingdings" panose="05000000000000000000" pitchFamily="2" charset="2"/>
              </a:rPr>
              <a:t>điểm</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latin typeface="#9Slide03 SFU Futura_12" panose="00000400000000000000" pitchFamily="2" charset="0"/>
                <a:ea typeface="Times New Roman" panose="02020603050405020304" pitchFamily="18" charset="0"/>
                <a:sym typeface="Wingdings" panose="05000000000000000000" pitchFamily="2" charset="2"/>
              </a:rPr>
              <a:t>cộng</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endParaRPr lang="en-US" sz="2400" dirty="0">
              <a:effectLst/>
              <a:latin typeface="#9Slide03 SFU Futura_12" panose="00000400000000000000" pitchFamily="2" charset="0"/>
              <a:ea typeface="Times New Roman" panose="02020603050405020304" pitchFamily="18" charset="0"/>
            </a:endParaRPr>
          </a:p>
        </p:txBody>
      </p:sp>
      <p:grpSp>
        <p:nvGrpSpPr>
          <p:cNvPr id="11" name="Group 10">
            <a:extLst>
              <a:ext uri="{FF2B5EF4-FFF2-40B4-BE49-F238E27FC236}">
                <a16:creationId xmlns:a16="http://schemas.microsoft.com/office/drawing/2014/main" id="{734377C9-91A1-D52D-A4A8-D47A134C25B7}"/>
              </a:ext>
            </a:extLst>
          </p:cNvPr>
          <p:cNvGrpSpPr/>
          <p:nvPr/>
        </p:nvGrpSpPr>
        <p:grpSpPr>
          <a:xfrm>
            <a:off x="36224" y="22964"/>
            <a:ext cx="12155775" cy="727506"/>
            <a:chOff x="-2717606" y="-7552"/>
            <a:chExt cx="8296957" cy="887348"/>
          </a:xfrm>
        </p:grpSpPr>
        <p:sp>
          <p:nvSpPr>
            <p:cNvPr id="13" name="Rectangle: Rounded Corners 17">
              <a:extLst>
                <a:ext uri="{FF2B5EF4-FFF2-40B4-BE49-F238E27FC236}">
                  <a16:creationId xmlns:a16="http://schemas.microsoft.com/office/drawing/2014/main" id="{B1A55F11-2BAF-8944-D5BA-4303A3A3B7BC}"/>
                </a:ext>
              </a:extLst>
            </p:cNvPr>
            <p:cNvSpPr/>
            <p:nvPr/>
          </p:nvSpPr>
          <p:spPr>
            <a:xfrm>
              <a:off x="-2717606" y="-7552"/>
              <a:ext cx="8296957" cy="887348"/>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3E08101-5F1D-805B-9A11-D32A2E8025B2}"/>
                </a:ext>
              </a:extLst>
            </p:cNvPr>
            <p:cNvSpPr txBox="1"/>
            <p:nvPr/>
          </p:nvSpPr>
          <p:spPr>
            <a:xfrm>
              <a:off x="-2375344" y="91379"/>
              <a:ext cx="7871692" cy="788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9Slide03 SFU Futura_05" panose="00000800000000000000" pitchFamily="2" charset="0"/>
                </a:rPr>
                <a:t>4. </a:t>
              </a:r>
              <a:r>
                <a:rPr kumimoji="0" lang="vi-VN" sz="3600" b="1" i="0" u="none" strike="noStrike" kern="1200" cap="none" spc="0" normalizeH="0" baseline="0" noProof="0" dirty="0">
                  <a:ln>
                    <a:noFill/>
                  </a:ln>
                  <a:solidFill>
                    <a:schemeClr val="bg1"/>
                  </a:solidFill>
                  <a:effectLst/>
                  <a:uLnTx/>
                  <a:uFillTx/>
                  <a:latin typeface="#9Slide03 SFU Futura_05" panose="00000800000000000000" pitchFamily="2" charset="0"/>
                </a:rPr>
                <a:t>VỊ THẾ CỦA THỦ ĐÔ HÀ NỘI</a:t>
              </a:r>
            </a:p>
          </p:txBody>
        </p:sp>
      </p:grpSp>
    </p:spTree>
    <p:extLst>
      <p:ext uri="{BB962C8B-B14F-4D97-AF65-F5344CB8AC3E}">
        <p14:creationId xmlns:p14="http://schemas.microsoft.com/office/powerpoint/2010/main" val="41954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35D84B-2052-C53A-A7A6-45F3F39BB1D0}"/>
              </a:ext>
            </a:extLst>
          </p:cNvPr>
          <p:cNvPicPr>
            <a:picLocks noChangeAspect="1"/>
          </p:cNvPicPr>
          <p:nvPr/>
        </p:nvPicPr>
        <p:blipFill>
          <a:blip r:embed="rId2"/>
          <a:stretch>
            <a:fillRect/>
          </a:stretch>
        </p:blipFill>
        <p:spPr>
          <a:xfrm>
            <a:off x="36224" y="1319889"/>
            <a:ext cx="12155776" cy="5538111"/>
          </a:xfrm>
          <a:prstGeom prst="rect">
            <a:avLst/>
          </a:prstGeom>
        </p:spPr>
      </p:pic>
      <p:sp>
        <p:nvSpPr>
          <p:cNvPr id="6" name="TextBox 5">
            <a:extLst>
              <a:ext uri="{FF2B5EF4-FFF2-40B4-BE49-F238E27FC236}">
                <a16:creationId xmlns:a16="http://schemas.microsoft.com/office/drawing/2014/main" id="{7DA1DF24-9D8E-9DB0-5845-DE14270740F1}"/>
              </a:ext>
            </a:extLst>
          </p:cNvPr>
          <p:cNvSpPr txBox="1"/>
          <p:nvPr/>
        </p:nvSpPr>
        <p:spPr>
          <a:xfrm>
            <a:off x="627995" y="909207"/>
            <a:ext cx="5152695" cy="1200329"/>
          </a:xfrm>
          <a:prstGeom prst="rect">
            <a:avLst/>
          </a:prstGeom>
          <a:noFill/>
        </p:spPr>
        <p:txBody>
          <a:bodyPr wrap="square">
            <a:spAutoFit/>
          </a:bodyPr>
          <a:lstStyle/>
          <a:p>
            <a:pPr algn="just"/>
            <a:r>
              <a:rPr lang="en-US" sz="2400" b="1" dirty="0">
                <a:solidFill>
                  <a:srgbClr val="2F10EA"/>
                </a:solidFill>
                <a:latin typeface="#9Slide03 SFU Futura_12" panose="00000400000000000000" pitchFamily="2" charset="0"/>
                <a:ea typeface="Times New Roman" panose="02020603050405020304" pitchFamily="18" charset="0"/>
              </a:rPr>
              <a:t>T</a:t>
            </a:r>
            <a:r>
              <a:rPr lang="en-US" sz="2400" b="1" dirty="0">
                <a:solidFill>
                  <a:srgbClr val="2F10EA"/>
                </a:solidFill>
                <a:effectLst/>
                <a:latin typeface="#9Slide03 SFU Futura_12" panose="00000400000000000000" pitchFamily="2" charset="0"/>
                <a:ea typeface="Times New Roman" panose="02020603050405020304" pitchFamily="18" charset="0"/>
              </a:rPr>
              <a:t>rung </a:t>
            </a:r>
            <a:r>
              <a:rPr lang="en-US" sz="2400" b="1" dirty="0" err="1">
                <a:solidFill>
                  <a:srgbClr val="2F10EA"/>
                </a:solidFill>
                <a:effectLst/>
                <a:latin typeface="#9Slide03 SFU Futura_12" panose="00000400000000000000" pitchFamily="2" charset="0"/>
                <a:ea typeface="Times New Roman" panose="02020603050405020304" pitchFamily="18" charset="0"/>
              </a:rPr>
              <a:t>tâm</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chính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trị</a:t>
            </a:r>
            <a:r>
              <a:rPr lang="en-US" sz="2400" b="1" dirty="0">
                <a:solidFill>
                  <a:srgbClr val="2F10EA"/>
                </a:solidFill>
                <a:effectLst/>
                <a:latin typeface="#9Slide03 SFU Futura_12" panose="00000400000000000000" pitchFamily="2" charset="0"/>
                <a:ea typeface="Times New Roman" panose="02020603050405020304" pitchFamily="18" charset="0"/>
              </a:rPr>
              <a:t> – </a:t>
            </a:r>
            <a:r>
              <a:rPr lang="en-US" sz="2400" b="1" dirty="0" err="1">
                <a:solidFill>
                  <a:srgbClr val="2F10EA"/>
                </a:solidFill>
                <a:effectLst/>
                <a:latin typeface="#9Slide03 SFU Futura_12" panose="00000400000000000000" pitchFamily="2" charset="0"/>
                <a:ea typeface="Times New Roman" panose="02020603050405020304" pitchFamily="18" charset="0"/>
              </a:rPr>
              <a:t>hành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chính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dirty="0" err="1">
                <a:solidFill>
                  <a:srgbClr val="2F10EA"/>
                </a:solidFill>
                <a:effectLst/>
                <a:latin typeface="#9Slide03 SFU Futura_12" panose="00000400000000000000" pitchFamily="2" charset="0"/>
                <a:ea typeface="Times New Roman" panose="02020603050405020304" pitchFamily="18" charset="0"/>
              </a:rPr>
              <a:t>quốc</a:t>
            </a:r>
            <a:r>
              <a:rPr lang="en-US" sz="2400" dirty="0">
                <a:solidFill>
                  <a:srgbClr val="2F10EA"/>
                </a:solidFill>
                <a:effectLst/>
                <a:latin typeface="#9Slide03 SFU Futura_12" panose="00000400000000000000" pitchFamily="2" charset="0"/>
                <a:ea typeface="Times New Roman" panose="02020603050405020304" pitchFamily="18" charset="0"/>
              </a:rPr>
              <a:t> </a:t>
            </a:r>
            <a:r>
              <a:rPr lang="en-US" sz="2400" dirty="0" err="1">
                <a:solidFill>
                  <a:srgbClr val="2F10EA"/>
                </a:solidFill>
                <a:effectLst/>
                <a:latin typeface="#9Slide03 SFU Futura_12" panose="00000400000000000000" pitchFamily="2" charset="0"/>
                <a:ea typeface="Times New Roman" panose="02020603050405020304" pitchFamily="18" charset="0"/>
              </a:rPr>
              <a:t>gia</a:t>
            </a:r>
            <a:r>
              <a:rPr lang="en-US" sz="2400"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trung</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tâm</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giao</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dịch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quốc</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tế</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kinh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tế</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văn</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hoá</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giáo</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dục</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hàng</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đầu</a:t>
            </a:r>
            <a:r>
              <a:rPr lang="en-US" sz="2400" b="1" dirty="0">
                <a:solidFill>
                  <a:srgbClr val="2F10EA"/>
                </a:solidFill>
                <a:effectLst/>
                <a:latin typeface="#9Slide03 SFU Futura_12" panose="00000400000000000000" pitchFamily="2" charset="0"/>
                <a:ea typeface="Times New Roman" panose="02020603050405020304" pitchFamily="18" charset="0"/>
              </a:rPr>
              <a:t>.</a:t>
            </a:r>
            <a:endParaRPr lang="en-US" sz="2400" dirty="0">
              <a:solidFill>
                <a:srgbClr val="2F10EA"/>
              </a:solidFill>
            </a:endParaRPr>
          </a:p>
        </p:txBody>
      </p:sp>
      <p:sp>
        <p:nvSpPr>
          <p:cNvPr id="8" name="TextBox 7">
            <a:extLst>
              <a:ext uri="{FF2B5EF4-FFF2-40B4-BE49-F238E27FC236}">
                <a16:creationId xmlns:a16="http://schemas.microsoft.com/office/drawing/2014/main" id="{11BD0500-0D1F-8A74-5364-039E87156AE1}"/>
              </a:ext>
            </a:extLst>
          </p:cNvPr>
          <p:cNvSpPr txBox="1"/>
          <p:nvPr/>
        </p:nvSpPr>
        <p:spPr>
          <a:xfrm>
            <a:off x="6705600" y="909207"/>
            <a:ext cx="3781097" cy="461665"/>
          </a:xfrm>
          <a:prstGeom prst="rect">
            <a:avLst/>
          </a:prstGeom>
          <a:noFill/>
        </p:spPr>
        <p:txBody>
          <a:bodyPr wrap="square">
            <a:spAutoFit/>
          </a:bodyPr>
          <a:lstStyle/>
          <a:p>
            <a:pPr algn="just"/>
            <a:r>
              <a:rPr lang="en-US" sz="2400" b="1" dirty="0">
                <a:solidFill>
                  <a:srgbClr val="C00000"/>
                </a:solidFill>
                <a:latin typeface="#9Slide03 SFU Futura_12" panose="00000400000000000000" pitchFamily="2" charset="0"/>
                <a:ea typeface="Times New Roman" panose="02020603050405020304" pitchFamily="18" charset="0"/>
              </a:rPr>
              <a:t>T</a:t>
            </a:r>
            <a:r>
              <a:rPr lang="en-US" sz="2400" b="1" dirty="0">
                <a:solidFill>
                  <a:srgbClr val="C00000"/>
                </a:solidFill>
                <a:effectLst/>
                <a:latin typeface="#9Slide03 SFU Futura_12" panose="00000400000000000000" pitchFamily="2" charset="0"/>
                <a:ea typeface="Times New Roman" panose="02020603050405020304" pitchFamily="18" charset="0"/>
              </a:rPr>
              <a:t>rung </a:t>
            </a:r>
            <a:r>
              <a:rPr lang="en-US" sz="2400" b="1" dirty="0" err="1">
                <a:solidFill>
                  <a:srgbClr val="C00000"/>
                </a:solidFill>
                <a:effectLst/>
                <a:latin typeface="#9Slide03 SFU Futura_12" panose="00000400000000000000" pitchFamily="2" charset="0"/>
                <a:ea typeface="Times New Roman" panose="02020603050405020304" pitchFamily="18" charset="0"/>
              </a:rPr>
              <a:t>tâm</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thương</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mại</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lớn</a:t>
            </a:r>
            <a:r>
              <a:rPr lang="en-US" sz="2400" b="1" dirty="0">
                <a:solidFill>
                  <a:srgbClr val="C00000"/>
                </a:solidFill>
                <a:latin typeface="#9Slide03 SFU Futura_12" panose="00000400000000000000" pitchFamily="2" charset="0"/>
                <a:ea typeface="Times New Roman" panose="02020603050405020304" pitchFamily="18" charset="0"/>
              </a:rPr>
              <a:t>.</a:t>
            </a:r>
            <a:endParaRPr lang="en-US" sz="2400" dirty="0">
              <a:solidFill>
                <a:srgbClr val="C00000"/>
              </a:solidFill>
            </a:endParaRPr>
          </a:p>
        </p:txBody>
      </p:sp>
      <p:sp>
        <p:nvSpPr>
          <p:cNvPr id="14" name="TextBox 13">
            <a:extLst>
              <a:ext uri="{FF2B5EF4-FFF2-40B4-BE49-F238E27FC236}">
                <a16:creationId xmlns:a16="http://schemas.microsoft.com/office/drawing/2014/main" id="{11C28F6E-626E-3264-EE24-2C146B387F86}"/>
              </a:ext>
            </a:extLst>
          </p:cNvPr>
          <p:cNvSpPr txBox="1"/>
          <p:nvPr/>
        </p:nvSpPr>
        <p:spPr>
          <a:xfrm>
            <a:off x="6705599" y="1509371"/>
            <a:ext cx="3781097" cy="830997"/>
          </a:xfrm>
          <a:prstGeom prst="rect">
            <a:avLst/>
          </a:prstGeom>
          <a:noFill/>
        </p:spPr>
        <p:txBody>
          <a:bodyPr wrap="square">
            <a:spAutoFit/>
          </a:bodyPr>
          <a:lstStyle/>
          <a:p>
            <a:pPr algn="just"/>
            <a:r>
              <a:rPr lang="en-US" sz="2400" b="1" dirty="0">
                <a:solidFill>
                  <a:srgbClr val="00B050"/>
                </a:solidFill>
                <a:latin typeface="#9Slide03 SFU Futura_12" panose="00000400000000000000" pitchFamily="2" charset="0"/>
                <a:ea typeface="Times New Roman" panose="02020603050405020304" pitchFamily="18" charset="0"/>
              </a:rPr>
              <a:t>T</a:t>
            </a:r>
            <a:r>
              <a:rPr lang="en-US" sz="2400" b="1" dirty="0">
                <a:solidFill>
                  <a:srgbClr val="00B050"/>
                </a:solidFill>
                <a:effectLst/>
                <a:latin typeface="#9Slide03 SFU Futura_12" panose="00000400000000000000" pitchFamily="2" charset="0"/>
                <a:ea typeface="Times New Roman" panose="02020603050405020304" pitchFamily="18" charset="0"/>
              </a:rPr>
              <a:t>rung </a:t>
            </a:r>
            <a:r>
              <a:rPr lang="en-US" sz="2400" b="1" dirty="0" err="1">
                <a:solidFill>
                  <a:srgbClr val="00B050"/>
                </a:solidFill>
                <a:effectLst/>
                <a:latin typeface="#9Slide03 SFU Futura_12" panose="00000400000000000000" pitchFamily="2" charset="0"/>
                <a:ea typeface="Times New Roman" panose="02020603050405020304" pitchFamily="18" charset="0"/>
              </a:rPr>
              <a:t>tâm</a:t>
            </a:r>
            <a:r>
              <a:rPr lang="en-US" sz="2400" b="1" dirty="0">
                <a:solidFill>
                  <a:srgbClr val="00B050"/>
                </a:solidFill>
                <a:effectLst/>
                <a:latin typeface="#9Slide03 SFU Futura_12" panose="00000400000000000000" pitchFamily="2" charset="0"/>
                <a:ea typeface="Times New Roman" panose="02020603050405020304" pitchFamily="18" charset="0"/>
              </a:rPr>
              <a:t> khoa </a:t>
            </a:r>
            <a:r>
              <a:rPr lang="en-US" sz="2400" b="1" dirty="0" err="1">
                <a:solidFill>
                  <a:srgbClr val="00B050"/>
                </a:solidFill>
                <a:effectLst/>
                <a:latin typeface="#9Slide03 SFU Futura_12" panose="00000400000000000000" pitchFamily="2" charset="0"/>
                <a:ea typeface="Times New Roman" panose="02020603050405020304" pitchFamily="18" charset="0"/>
              </a:rPr>
              <a:t>học</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công</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nghệ</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hàng</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đầu</a:t>
            </a:r>
            <a:r>
              <a:rPr lang="en-US" sz="2400" b="1" dirty="0">
                <a:solidFill>
                  <a:srgbClr val="00B050"/>
                </a:solidFill>
                <a:latin typeface="#9Slide03 SFU Futura_12" panose="00000400000000000000" pitchFamily="2" charset="0"/>
                <a:ea typeface="Times New Roman" panose="02020603050405020304" pitchFamily="18" charset="0"/>
              </a:rPr>
              <a:t>.</a:t>
            </a:r>
            <a:endParaRPr lang="en-US" sz="2400" dirty="0">
              <a:solidFill>
                <a:srgbClr val="00B050"/>
              </a:solidFill>
            </a:endParaRPr>
          </a:p>
        </p:txBody>
      </p:sp>
      <p:grpSp>
        <p:nvGrpSpPr>
          <p:cNvPr id="2" name="Group 1">
            <a:extLst>
              <a:ext uri="{FF2B5EF4-FFF2-40B4-BE49-F238E27FC236}">
                <a16:creationId xmlns:a16="http://schemas.microsoft.com/office/drawing/2014/main" id="{CF0F0D46-377E-97C4-10A5-F38D9D84A496}"/>
              </a:ext>
            </a:extLst>
          </p:cNvPr>
          <p:cNvGrpSpPr/>
          <p:nvPr/>
        </p:nvGrpSpPr>
        <p:grpSpPr>
          <a:xfrm>
            <a:off x="36224" y="22964"/>
            <a:ext cx="12155775" cy="727506"/>
            <a:chOff x="-2717606" y="-7552"/>
            <a:chExt cx="8296957" cy="887348"/>
          </a:xfrm>
        </p:grpSpPr>
        <p:sp>
          <p:nvSpPr>
            <p:cNvPr id="7" name="Rectangle: Rounded Corners 17">
              <a:extLst>
                <a:ext uri="{FF2B5EF4-FFF2-40B4-BE49-F238E27FC236}">
                  <a16:creationId xmlns:a16="http://schemas.microsoft.com/office/drawing/2014/main" id="{CBD1F734-2F80-64DC-23AF-DC8BB0BAF99D}"/>
                </a:ext>
              </a:extLst>
            </p:cNvPr>
            <p:cNvSpPr/>
            <p:nvPr/>
          </p:nvSpPr>
          <p:spPr>
            <a:xfrm>
              <a:off x="-2717606" y="-7552"/>
              <a:ext cx="8296957" cy="887348"/>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9" name="TextBox 8">
              <a:extLst>
                <a:ext uri="{FF2B5EF4-FFF2-40B4-BE49-F238E27FC236}">
                  <a16:creationId xmlns:a16="http://schemas.microsoft.com/office/drawing/2014/main" id="{69EEA425-4BCC-B4AE-BDFB-1789474F5047}"/>
                </a:ext>
              </a:extLst>
            </p:cNvPr>
            <p:cNvSpPr txBox="1"/>
            <p:nvPr/>
          </p:nvSpPr>
          <p:spPr>
            <a:xfrm>
              <a:off x="-2375344" y="91379"/>
              <a:ext cx="7871692"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4.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VỊ THẾ CỦA THỦ ĐÔ HÀ NỘI</a:t>
              </a:r>
            </a:p>
          </p:txBody>
        </p:sp>
      </p:grpSp>
    </p:spTree>
    <p:extLst>
      <p:ext uri="{BB962C8B-B14F-4D97-AF65-F5344CB8AC3E}">
        <p14:creationId xmlns:p14="http://schemas.microsoft.com/office/powerpoint/2010/main" val="8646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477567" y="1215122"/>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8883827" y="1279205"/>
            <a:ext cx="2502039" cy="110405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lớp</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BE55959A-1F2C-46C2-9FCD-F989F5DD87B7}"/>
              </a:ext>
            </a:extLst>
          </p:cNvPr>
          <p:cNvSpPr/>
          <p:nvPr/>
        </p:nvSpPr>
        <p:spPr>
          <a:xfrm>
            <a:off x="8917212" y="2740604"/>
            <a:ext cx="2502039" cy="224127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Nhìn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nối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để</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tìm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khóa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phù</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hợp</a:t>
            </a:r>
            <a:endParaRPr lang="en-US" sz="2800" b="1" dirty="0">
              <a:solidFill>
                <a:schemeClr val="tx1"/>
              </a:solidFill>
              <a:latin typeface="#9Slide03 SFU Futura_12" panose="000004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C2BF46B8-98F4-86BC-5A3D-AE0F4FD64C64}"/>
              </a:ext>
            </a:extLst>
          </p:cNvPr>
          <p:cNvGrpSpPr/>
          <p:nvPr/>
        </p:nvGrpSpPr>
        <p:grpSpPr>
          <a:xfrm>
            <a:off x="18113" y="-20510"/>
            <a:ext cx="12155775" cy="890224"/>
            <a:chOff x="18113" y="-20510"/>
            <a:chExt cx="12155775" cy="890224"/>
          </a:xfrm>
        </p:grpSpPr>
        <p:grpSp>
          <p:nvGrpSpPr>
            <p:cNvPr id="3" name="Group 2">
              <a:extLst>
                <a:ext uri="{FF2B5EF4-FFF2-40B4-BE49-F238E27FC236}">
                  <a16:creationId xmlns:a16="http://schemas.microsoft.com/office/drawing/2014/main" id="{1C0D1319-1C5E-554E-8299-8279C2440F0F}"/>
                </a:ext>
              </a:extLst>
            </p:cNvPr>
            <p:cNvGrpSpPr/>
            <p:nvPr/>
          </p:nvGrpSpPr>
          <p:grpSpPr>
            <a:xfrm>
              <a:off x="18113" y="17146"/>
              <a:ext cx="12155775" cy="707886"/>
              <a:chOff x="-2729968" y="-14648"/>
              <a:chExt cx="8296957" cy="863418"/>
            </a:xfrm>
          </p:grpSpPr>
          <p:sp>
            <p:nvSpPr>
              <p:cNvPr id="4" name="Rectangle: Rounded Corners 17">
                <a:extLst>
                  <a:ext uri="{FF2B5EF4-FFF2-40B4-BE49-F238E27FC236}">
                    <a16:creationId xmlns:a16="http://schemas.microsoft.com/office/drawing/2014/main" id="{8371300B-F7DD-BC3A-AAB6-69A6176C07AE}"/>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 name="TextBox 4">
                <a:extLst>
                  <a:ext uri="{FF2B5EF4-FFF2-40B4-BE49-F238E27FC236}">
                    <a16:creationId xmlns:a16="http://schemas.microsoft.com/office/drawing/2014/main" id="{883EA0CD-EF1D-4E9C-57B7-0D8C6739C070}"/>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6" name="Picture 2" descr="Group Icon png images | PNGWing">
              <a:extLst>
                <a:ext uri="{FF2B5EF4-FFF2-40B4-BE49-F238E27FC236}">
                  <a16:creationId xmlns:a16="http://schemas.microsoft.com/office/drawing/2014/main" id="{46BC1AB0-7960-40BE-ED96-2E6173465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7" name="Picture 6" descr="Search keyword icon Royalty Free Vector Image - VectorStock">
            <a:extLst>
              <a:ext uri="{FF2B5EF4-FFF2-40B4-BE49-F238E27FC236}">
                <a16:creationId xmlns:a16="http://schemas.microsoft.com/office/drawing/2014/main" id="{1221E253-85B6-DAF9-0195-8D10A3B94635}"/>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0794479" y="2131487"/>
            <a:ext cx="835168" cy="9028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9811DC7-3919-B548-2B0A-A74E6763A0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7667187" y="3656043"/>
            <a:ext cx="740105" cy="749929"/>
          </a:xfrm>
          <a:prstGeom prst="rect">
            <a:avLst/>
          </a:prstGeom>
        </p:spPr>
      </p:pic>
      <p:grpSp>
        <p:nvGrpSpPr>
          <p:cNvPr id="18" name="Group 17">
            <a:extLst>
              <a:ext uri="{FF2B5EF4-FFF2-40B4-BE49-F238E27FC236}">
                <a16:creationId xmlns:a16="http://schemas.microsoft.com/office/drawing/2014/main" id="{AA8C8743-052C-995F-F10E-CFEDD140ABD1}"/>
              </a:ext>
            </a:extLst>
          </p:cNvPr>
          <p:cNvGrpSpPr/>
          <p:nvPr/>
        </p:nvGrpSpPr>
        <p:grpSpPr>
          <a:xfrm>
            <a:off x="-71074" y="2006542"/>
            <a:ext cx="8806465" cy="4224411"/>
            <a:chOff x="-99649" y="1922459"/>
            <a:chExt cx="8806465" cy="4224411"/>
          </a:xfrm>
        </p:grpSpPr>
        <p:pic>
          <p:nvPicPr>
            <p:cNvPr id="16" name="Picture 15">
              <a:extLst>
                <a:ext uri="{FF2B5EF4-FFF2-40B4-BE49-F238E27FC236}">
                  <a16:creationId xmlns:a16="http://schemas.microsoft.com/office/drawing/2014/main" id="{E5A3DD0A-94F3-BFAF-3DF8-209DBF43306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7" b="65506" l="2228" r="98515">
                          <a14:foregroundMark x1="9901" y1="45570" x2="21782" y2="59810"/>
                          <a14:foregroundMark x1="5198" y1="45253" x2="5941" y2="47785"/>
                          <a14:foregroundMark x1="38119" y1="12658" x2="39356" y2="14873"/>
                          <a14:foregroundMark x1="92327" y1="42089" x2="86634" y2="54430"/>
                          <a14:foregroundMark x1="96535" y1="42405" x2="97030" y2="43354"/>
                          <a14:foregroundMark x1="80446" y1="60443" x2="85644" y2="61392"/>
                          <a14:foregroundMark x1="54950" y1="37342" x2="54950" y2="42722"/>
                          <a14:foregroundMark x1="17574" y1="63291" x2="24505" y2="62342"/>
                          <a14:foregroundMark x1="32426" y1="60127" x2="33911" y2="59810"/>
                          <a14:foregroundMark x1="3465" y1="48418" x2="10149" y2="62658"/>
                          <a14:foregroundMark x1="2228" y1="47152" x2="4950" y2="38924"/>
                          <a14:foregroundMark x1="4950" y1="38924" x2="10149" y2="31962"/>
                          <a14:foregroundMark x1="24010" y1="22785" x2="22772" y2="32278"/>
                          <a14:foregroundMark x1="23515" y1="22785" x2="37624" y2="10759"/>
                          <a14:foregroundMark x1="38119" y1="12658" x2="45792" y2="17405"/>
                          <a14:foregroundMark x1="45792" y1="17405" x2="47525" y2="19304"/>
                          <a14:foregroundMark x1="48515" y1="20253" x2="56188" y2="15823"/>
                          <a14:foregroundMark x1="56188" y1="15823" x2="62871" y2="21835"/>
                          <a14:foregroundMark x1="62871" y1="21835" x2="70050" y2="20253"/>
                          <a14:foregroundMark x1="70050" y1="20253" x2="85396" y2="25316"/>
                          <a14:foregroundMark x1="85396" y1="25316" x2="89109" y2="31962"/>
                          <a14:foregroundMark x1="89109" y1="31962" x2="95297" y2="34494"/>
                          <a14:foregroundMark x1="95297" y1="34494" x2="98515" y2="43671"/>
                          <a14:foregroundMark x1="98515" y1="43671" x2="86881" y2="62342"/>
                          <a14:foregroundMark x1="85149" y1="62975" x2="79950" y2="64241"/>
                          <a14:foregroundMark x1="10891" y1="30696" x2="21535" y2="32911"/>
                          <a14:foregroundMark x1="10891" y1="31013" x2="9158" y2="32278"/>
                          <a14:foregroundMark x1="10891" y1="64557" x2="12624" y2="65190"/>
                          <a14:foregroundMark x1="15099" y1="65506" x2="21535" y2="65506"/>
                          <a14:foregroundMark x1="84901" y1="64873" x2="79455" y2="65506"/>
                          <a14:foregroundMark x1="76980" y1="63608" x2="46782" y2="57911"/>
                          <a14:foregroundMark x1="46782" y1="57911" x2="25990" y2="62658"/>
                        </a14:backgroundRemoval>
                      </a14:imgEffect>
                    </a14:imgLayer>
                  </a14:imgProps>
                </a:ext>
              </a:extLst>
            </a:blip>
            <a:srcRect t="9553" b="34155"/>
            <a:stretch/>
          </p:blipFill>
          <p:spPr>
            <a:xfrm>
              <a:off x="-99649" y="1922459"/>
              <a:ext cx="8806465" cy="3877568"/>
            </a:xfrm>
            <a:prstGeom prst="rect">
              <a:avLst/>
            </a:prstGeom>
          </p:spPr>
        </p:pic>
        <p:sp>
          <p:nvSpPr>
            <p:cNvPr id="17" name="Oval 16">
              <a:extLst>
                <a:ext uri="{FF2B5EF4-FFF2-40B4-BE49-F238E27FC236}">
                  <a16:creationId xmlns:a16="http://schemas.microsoft.com/office/drawing/2014/main" id="{20FBDE6D-72DB-6E6A-35B3-A094017CEC4E}"/>
                </a:ext>
              </a:extLst>
            </p:cNvPr>
            <p:cNvSpPr/>
            <p:nvPr/>
          </p:nvSpPr>
          <p:spPr>
            <a:xfrm>
              <a:off x="2264575" y="5327063"/>
              <a:ext cx="4167755" cy="819807"/>
            </a:xfrm>
            <a:prstGeom prst="ellipse">
              <a:avLst/>
            </a:prstGeom>
            <a:solidFill>
              <a:srgbClr val="B1E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Rounded Corners 7">
            <a:extLst>
              <a:ext uri="{FF2B5EF4-FFF2-40B4-BE49-F238E27FC236}">
                <a16:creationId xmlns:a16="http://schemas.microsoft.com/office/drawing/2014/main" id="{2A0E2505-B264-0184-CEAE-11B58F9FAAA3}"/>
              </a:ext>
            </a:extLst>
          </p:cNvPr>
          <p:cNvSpPr/>
          <p:nvPr/>
        </p:nvSpPr>
        <p:spPr>
          <a:xfrm>
            <a:off x="8917212" y="5337970"/>
            <a:ext cx="2502039" cy="110405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mỗi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10 </a:t>
            </a:r>
            <a:r>
              <a:rPr lang="en-US" sz="2800" b="1" dirty="0" err="1">
                <a:solidFill>
                  <a:schemeClr val="tx1"/>
                </a:solidFill>
                <a:latin typeface="#9Slide03 SFU Futura_12" panose="00000400000000000000" pitchFamily="2" charset="0"/>
                <a:cs typeface="Arial" panose="020B0604020202020204" pitchFamily="34" charset="0"/>
              </a:rPr>
              <a:t>giây</a:t>
            </a:r>
            <a:endParaRPr lang="en-US" sz="28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912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B4C9D-8E52-46F2-791E-6F854778D3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72" b="95082" l="21455" r="81091">
                        <a14:foregroundMark x1="50909" y1="39344" x2="50909" y2="39344"/>
                        <a14:foregroundMark x1="34545" y1="56284" x2="34545" y2="56284"/>
                        <a14:foregroundMark x1="34909" y1="41530" x2="34909" y2="41530"/>
                        <a14:foregroundMark x1="66182" y1="45902" x2="66182" y2="45902"/>
                        <a14:foregroundMark x1="68364" y1="66120" x2="68364" y2="66120"/>
                        <a14:foregroundMark x1="79273" y1="67213" x2="79273" y2="67213"/>
                        <a14:foregroundMark x1="25818" y1="22404" x2="25818" y2="22404"/>
                        <a14:foregroundMark x1="52727" y1="5464" x2="52727" y2="5464"/>
                        <a14:foregroundMark x1="22909" y1="69945" x2="22909" y2="69945"/>
                        <a14:foregroundMark x1="53818" y1="95082" x2="53818" y2="95082"/>
                        <a14:foregroundMark x1="21818" y1="43169" x2="21455" y2="53552"/>
                        <a14:foregroundMark x1="81091" y1="46995" x2="80364" y2="54645"/>
                      </a14:backgroundRemoval>
                    </a14:imgEffect>
                  </a14:imgLayer>
                </a14:imgProps>
              </a:ext>
            </a:extLst>
          </a:blip>
          <a:srcRect l="18197" r="16734"/>
          <a:stretch/>
        </p:blipFill>
        <p:spPr>
          <a:xfrm>
            <a:off x="6282462" y="1102460"/>
            <a:ext cx="3943042" cy="4032524"/>
          </a:xfrm>
          <a:prstGeom prst="rect">
            <a:avLst/>
          </a:prstGeom>
        </p:spPr>
      </p:pic>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2890345" y="5755470"/>
            <a:ext cx="609600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ĐÔNG DÂN</a:t>
            </a:r>
          </a:p>
        </p:txBody>
      </p:sp>
      <p:grpSp>
        <p:nvGrpSpPr>
          <p:cNvPr id="27" name="Group 26">
            <a:extLst>
              <a:ext uri="{FF2B5EF4-FFF2-40B4-BE49-F238E27FC236}">
                <a16:creationId xmlns:a16="http://schemas.microsoft.com/office/drawing/2014/main" id="{EEDF2E15-A238-A5BB-47D0-1931FB6AD943}"/>
              </a:ext>
            </a:extLst>
          </p:cNvPr>
          <p:cNvGrpSpPr/>
          <p:nvPr/>
        </p:nvGrpSpPr>
        <p:grpSpPr>
          <a:xfrm>
            <a:off x="1966496" y="1201289"/>
            <a:ext cx="3745683" cy="3834865"/>
            <a:chOff x="1966496" y="1201289"/>
            <a:chExt cx="3745683" cy="3834865"/>
          </a:xfrm>
        </p:grpSpPr>
        <p:pic>
          <p:nvPicPr>
            <p:cNvPr id="2" name="Picture 1">
              <a:extLst>
                <a:ext uri="{FF2B5EF4-FFF2-40B4-BE49-F238E27FC236}">
                  <a16:creationId xmlns:a16="http://schemas.microsoft.com/office/drawing/2014/main" id="{F72F0D6B-239A-5181-7769-73D91D18DA5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837" b="90000" l="10000" r="93837">
                          <a14:foregroundMark x1="21977" y1="72791" x2="60930" y2="83953"/>
                          <a14:foregroundMark x1="60930" y1="83953" x2="61744" y2="82907"/>
                          <a14:foregroundMark x1="92093" y1="45814" x2="92558" y2="64419"/>
                          <a14:foregroundMark x1="86047" y1="62558" x2="46163" y2="64651"/>
                          <a14:foregroundMark x1="46163" y1="64651" x2="46163" y2="64651"/>
                          <a14:foregroundMark x1="18372" y1="66163" x2="93953" y2="67907"/>
                          <a14:foregroundMark x1="86744" y1="62093" x2="83140" y2="68372"/>
                          <a14:foregroundMark x1="83140" y1="68372" x2="80349" y2="70930"/>
                          <a14:foregroundMark x1="57093" y1="8837" x2="39302" y2="9651"/>
                          <a14:foregroundMark x1="77093" y1="15349" x2="77907" y2="17209"/>
                        </a14:backgroundRemoval>
                      </a14:imgEffect>
                    </a14:imgLayer>
                  </a14:imgProps>
                </a:ext>
              </a:extLst>
            </a:blip>
            <a:srcRect l="6620" t="4498" r="6184" b="6228"/>
            <a:stretch/>
          </p:blipFill>
          <p:spPr>
            <a:xfrm>
              <a:off x="1966496" y="1201289"/>
              <a:ext cx="3745683" cy="3834865"/>
            </a:xfrm>
            <a:prstGeom prst="rect">
              <a:avLst/>
            </a:prstGeom>
          </p:spPr>
        </p:pic>
        <p:sp>
          <p:nvSpPr>
            <p:cNvPr id="14" name="Freeform: Shape 13">
              <a:extLst>
                <a:ext uri="{FF2B5EF4-FFF2-40B4-BE49-F238E27FC236}">
                  <a16:creationId xmlns:a16="http://schemas.microsoft.com/office/drawing/2014/main" id="{A45C47B9-D8EC-DB2E-1B60-0B9479FB2690}"/>
                </a:ext>
              </a:extLst>
            </p:cNvPr>
            <p:cNvSpPr/>
            <p:nvPr/>
          </p:nvSpPr>
          <p:spPr>
            <a:xfrm>
              <a:off x="3447393" y="1292736"/>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DEE301C-C1C1-A377-908D-D378C531789F}"/>
                </a:ext>
              </a:extLst>
            </p:cNvPr>
            <p:cNvSpPr/>
            <p:nvPr/>
          </p:nvSpPr>
          <p:spPr>
            <a:xfrm>
              <a:off x="2086304" y="2222901"/>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916C77-1E3E-0DC2-9592-25DEDC73A9D2}"/>
                </a:ext>
              </a:extLst>
            </p:cNvPr>
            <p:cNvSpPr/>
            <p:nvPr/>
          </p:nvSpPr>
          <p:spPr>
            <a:xfrm>
              <a:off x="3599793" y="1445136"/>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74AF1DB-0ACA-91DD-704B-B9E4F71BE97B}"/>
                </a:ext>
              </a:extLst>
            </p:cNvPr>
            <p:cNvSpPr/>
            <p:nvPr/>
          </p:nvSpPr>
          <p:spPr>
            <a:xfrm>
              <a:off x="3447393" y="2165049"/>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DDAB4FB-8DA5-D406-21B8-0667A72AB0D0}"/>
                </a:ext>
              </a:extLst>
            </p:cNvPr>
            <p:cNvSpPr/>
            <p:nvPr/>
          </p:nvSpPr>
          <p:spPr>
            <a:xfrm>
              <a:off x="4872906" y="2234348"/>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5B5228-EF09-E76B-D6D4-2151C511D2A3}"/>
                </a:ext>
              </a:extLst>
            </p:cNvPr>
            <p:cNvSpPr/>
            <p:nvPr/>
          </p:nvSpPr>
          <p:spPr>
            <a:xfrm>
              <a:off x="2108687" y="3176577"/>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0F27F73-5592-CE15-3C93-7A1AB6F2024B}"/>
                </a:ext>
              </a:extLst>
            </p:cNvPr>
            <p:cNvSpPr/>
            <p:nvPr/>
          </p:nvSpPr>
          <p:spPr>
            <a:xfrm>
              <a:off x="3447392" y="4241831"/>
              <a:ext cx="630621" cy="504845"/>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38C6F35-3E2B-CBC7-858B-E03DD847BAC6}"/>
                </a:ext>
              </a:extLst>
            </p:cNvPr>
            <p:cNvSpPr/>
            <p:nvPr/>
          </p:nvSpPr>
          <p:spPr>
            <a:xfrm rot="20299052">
              <a:off x="2431139" y="4111734"/>
              <a:ext cx="282921" cy="339873"/>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B56CFCC-9301-694D-3991-CD35678C974E}"/>
                </a:ext>
              </a:extLst>
            </p:cNvPr>
            <p:cNvSpPr/>
            <p:nvPr/>
          </p:nvSpPr>
          <p:spPr>
            <a:xfrm rot="20299052">
              <a:off x="5091035" y="3285822"/>
              <a:ext cx="325161" cy="286353"/>
            </a:xfrm>
            <a:custGeom>
              <a:avLst/>
              <a:gdLst>
                <a:gd name="connsiteX0" fmla="*/ 273269 w 630621"/>
                <a:gd name="connsiteY0" fmla="*/ 31567 h 504845"/>
                <a:gd name="connsiteX1" fmla="*/ 220717 w 630621"/>
                <a:gd name="connsiteY1" fmla="*/ 115650 h 504845"/>
                <a:gd name="connsiteX2" fmla="*/ 168166 w 630621"/>
                <a:gd name="connsiteY2" fmla="*/ 168202 h 504845"/>
                <a:gd name="connsiteX3" fmla="*/ 73573 w 630621"/>
                <a:gd name="connsiteY3" fmla="*/ 304836 h 504845"/>
                <a:gd name="connsiteX4" fmla="*/ 31531 w 630621"/>
                <a:gd name="connsiteY4" fmla="*/ 378409 h 504845"/>
                <a:gd name="connsiteX5" fmla="*/ 0 w 630621"/>
                <a:gd name="connsiteY5" fmla="*/ 494023 h 504845"/>
                <a:gd name="connsiteX6" fmla="*/ 430924 w 630621"/>
                <a:gd name="connsiteY6" fmla="*/ 473002 h 504845"/>
                <a:gd name="connsiteX7" fmla="*/ 483476 w 630621"/>
                <a:gd name="connsiteY7" fmla="*/ 441471 h 504845"/>
                <a:gd name="connsiteX8" fmla="*/ 578069 w 630621"/>
                <a:gd name="connsiteY8" fmla="*/ 304836 h 504845"/>
                <a:gd name="connsiteX9" fmla="*/ 620110 w 630621"/>
                <a:gd name="connsiteY9" fmla="*/ 168202 h 504845"/>
                <a:gd name="connsiteX10" fmla="*/ 630621 w 630621"/>
                <a:gd name="connsiteY10" fmla="*/ 94630 h 504845"/>
                <a:gd name="connsiteX11" fmla="*/ 599090 w 630621"/>
                <a:gd name="connsiteY11" fmla="*/ 31567 h 504845"/>
                <a:gd name="connsiteX12" fmla="*/ 567559 w 630621"/>
                <a:gd name="connsiteY12" fmla="*/ 21057 h 504845"/>
                <a:gd name="connsiteX13" fmla="*/ 536028 w 630621"/>
                <a:gd name="connsiteY13" fmla="*/ 36 h 504845"/>
                <a:gd name="connsiteX14" fmla="*/ 273269 w 630621"/>
                <a:gd name="connsiteY14" fmla="*/ 31567 h 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621" h="504845">
                  <a:moveTo>
                    <a:pt x="273269" y="31567"/>
                  </a:moveTo>
                  <a:cubicBezTo>
                    <a:pt x="220717" y="50836"/>
                    <a:pt x="240869" y="89452"/>
                    <a:pt x="220717" y="115650"/>
                  </a:cubicBezTo>
                  <a:cubicBezTo>
                    <a:pt x="205613" y="135286"/>
                    <a:pt x="183375" y="148647"/>
                    <a:pt x="168166" y="168202"/>
                  </a:cubicBezTo>
                  <a:cubicBezTo>
                    <a:pt x="134157" y="211928"/>
                    <a:pt x="104956" y="259189"/>
                    <a:pt x="73573" y="304836"/>
                  </a:cubicBezTo>
                  <a:cubicBezTo>
                    <a:pt x="55435" y="331218"/>
                    <a:pt x="43844" y="347626"/>
                    <a:pt x="31531" y="378409"/>
                  </a:cubicBezTo>
                  <a:cubicBezTo>
                    <a:pt x="10194" y="431751"/>
                    <a:pt x="10555" y="441244"/>
                    <a:pt x="0" y="494023"/>
                  </a:cubicBezTo>
                  <a:cubicBezTo>
                    <a:pt x="194403" y="506173"/>
                    <a:pt x="209476" y="517292"/>
                    <a:pt x="430924" y="473002"/>
                  </a:cubicBezTo>
                  <a:cubicBezTo>
                    <a:pt x="450956" y="468996"/>
                    <a:pt x="465959" y="451981"/>
                    <a:pt x="483476" y="441471"/>
                  </a:cubicBezTo>
                  <a:cubicBezTo>
                    <a:pt x="556255" y="332303"/>
                    <a:pt x="523801" y="377195"/>
                    <a:pt x="578069" y="304836"/>
                  </a:cubicBezTo>
                  <a:cubicBezTo>
                    <a:pt x="588532" y="273446"/>
                    <a:pt x="612681" y="209063"/>
                    <a:pt x="620110" y="168202"/>
                  </a:cubicBezTo>
                  <a:cubicBezTo>
                    <a:pt x="624542" y="143829"/>
                    <a:pt x="627117" y="119154"/>
                    <a:pt x="630621" y="94630"/>
                  </a:cubicBezTo>
                  <a:cubicBezTo>
                    <a:pt x="623697" y="73860"/>
                    <a:pt x="617611" y="46384"/>
                    <a:pt x="599090" y="31567"/>
                  </a:cubicBezTo>
                  <a:cubicBezTo>
                    <a:pt x="590439" y="24646"/>
                    <a:pt x="578069" y="24560"/>
                    <a:pt x="567559" y="21057"/>
                  </a:cubicBezTo>
                  <a:cubicBezTo>
                    <a:pt x="557049" y="14050"/>
                    <a:pt x="548630" y="-833"/>
                    <a:pt x="536028" y="36"/>
                  </a:cubicBezTo>
                  <a:cubicBezTo>
                    <a:pt x="259296" y="19121"/>
                    <a:pt x="325821" y="12298"/>
                    <a:pt x="273269" y="31567"/>
                  </a:cubicBezTo>
                  <a:close/>
                </a:path>
              </a:pathLst>
            </a:custGeom>
            <a:solidFill>
              <a:srgbClr val="AFC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441E2A4-9E8D-289B-1C52-2F8B9EDF9716}"/>
                </a:ext>
              </a:extLst>
            </p:cNvPr>
            <p:cNvSpPr/>
            <p:nvPr/>
          </p:nvSpPr>
          <p:spPr>
            <a:xfrm>
              <a:off x="3573130" y="3258207"/>
              <a:ext cx="527164" cy="456252"/>
            </a:xfrm>
            <a:custGeom>
              <a:avLst/>
              <a:gdLst>
                <a:gd name="connsiteX0" fmla="*/ 84470 w 527164"/>
                <a:gd name="connsiteY0" fmla="*/ 241738 h 456252"/>
                <a:gd name="connsiteX1" fmla="*/ 42429 w 527164"/>
                <a:gd name="connsiteY1" fmla="*/ 325821 h 456252"/>
                <a:gd name="connsiteX2" fmla="*/ 10898 w 527164"/>
                <a:gd name="connsiteY2" fmla="*/ 346841 h 456252"/>
                <a:gd name="connsiteX3" fmla="*/ 387 w 527164"/>
                <a:gd name="connsiteY3" fmla="*/ 378372 h 456252"/>
                <a:gd name="connsiteX4" fmla="*/ 252636 w 527164"/>
                <a:gd name="connsiteY4" fmla="*/ 430924 h 456252"/>
                <a:gd name="connsiteX5" fmla="*/ 294677 w 527164"/>
                <a:gd name="connsiteY5" fmla="*/ 409903 h 456252"/>
                <a:gd name="connsiteX6" fmla="*/ 326208 w 527164"/>
                <a:gd name="connsiteY6" fmla="*/ 367862 h 456252"/>
                <a:gd name="connsiteX7" fmla="*/ 368249 w 527164"/>
                <a:gd name="connsiteY7" fmla="*/ 325821 h 456252"/>
                <a:gd name="connsiteX8" fmla="*/ 431311 w 527164"/>
                <a:gd name="connsiteY8" fmla="*/ 283779 h 456252"/>
                <a:gd name="connsiteX9" fmla="*/ 515394 w 527164"/>
                <a:gd name="connsiteY9" fmla="*/ 199696 h 456252"/>
                <a:gd name="connsiteX10" fmla="*/ 525904 w 527164"/>
                <a:gd name="connsiteY10" fmla="*/ 136634 h 456252"/>
                <a:gd name="connsiteX11" fmla="*/ 483863 w 527164"/>
                <a:gd name="connsiteY11" fmla="*/ 73572 h 456252"/>
                <a:gd name="connsiteX12" fmla="*/ 473353 w 527164"/>
                <a:gd name="connsiteY12" fmla="*/ 42041 h 456252"/>
                <a:gd name="connsiteX13" fmla="*/ 431311 w 527164"/>
                <a:gd name="connsiteY13" fmla="*/ 21021 h 456252"/>
                <a:gd name="connsiteX14" fmla="*/ 399780 w 527164"/>
                <a:gd name="connsiteY14" fmla="*/ 0 h 456252"/>
                <a:gd name="connsiteX15" fmla="*/ 263146 w 527164"/>
                <a:gd name="connsiteY15" fmla="*/ 10510 h 456252"/>
                <a:gd name="connsiteX16" fmla="*/ 242125 w 527164"/>
                <a:gd name="connsiteY16" fmla="*/ 52552 h 456252"/>
                <a:gd name="connsiteX17" fmla="*/ 210594 w 527164"/>
                <a:gd name="connsiteY17" fmla="*/ 115614 h 456252"/>
                <a:gd name="connsiteX18" fmla="*/ 189573 w 527164"/>
                <a:gd name="connsiteY18" fmla="*/ 178676 h 456252"/>
                <a:gd name="connsiteX19" fmla="*/ 158042 w 527164"/>
                <a:gd name="connsiteY19" fmla="*/ 241738 h 456252"/>
                <a:gd name="connsiteX20" fmla="*/ 84470 w 527164"/>
                <a:gd name="connsiteY20" fmla="*/ 241738 h 4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164" h="456252">
                  <a:moveTo>
                    <a:pt x="84470" y="241738"/>
                  </a:moveTo>
                  <a:cubicBezTo>
                    <a:pt x="65201" y="255752"/>
                    <a:pt x="63418" y="304832"/>
                    <a:pt x="42429" y="325821"/>
                  </a:cubicBezTo>
                  <a:cubicBezTo>
                    <a:pt x="33497" y="334753"/>
                    <a:pt x="21408" y="339834"/>
                    <a:pt x="10898" y="346841"/>
                  </a:cubicBezTo>
                  <a:cubicBezTo>
                    <a:pt x="7394" y="357351"/>
                    <a:pt x="-2016" y="367557"/>
                    <a:pt x="387" y="378372"/>
                  </a:cubicBezTo>
                  <a:cubicBezTo>
                    <a:pt x="29415" y="509002"/>
                    <a:pt x="119523" y="437262"/>
                    <a:pt x="252636" y="430924"/>
                  </a:cubicBezTo>
                  <a:cubicBezTo>
                    <a:pt x="266650" y="423917"/>
                    <a:pt x="282781" y="420100"/>
                    <a:pt x="294677" y="409903"/>
                  </a:cubicBezTo>
                  <a:cubicBezTo>
                    <a:pt x="307977" y="398503"/>
                    <a:pt x="314673" y="381045"/>
                    <a:pt x="326208" y="367862"/>
                  </a:cubicBezTo>
                  <a:cubicBezTo>
                    <a:pt x="339258" y="352947"/>
                    <a:pt x="352774" y="338201"/>
                    <a:pt x="368249" y="325821"/>
                  </a:cubicBezTo>
                  <a:cubicBezTo>
                    <a:pt x="387977" y="310039"/>
                    <a:pt x="412129" y="300221"/>
                    <a:pt x="431311" y="283779"/>
                  </a:cubicBezTo>
                  <a:cubicBezTo>
                    <a:pt x="461406" y="257983"/>
                    <a:pt x="515394" y="199696"/>
                    <a:pt x="515394" y="199696"/>
                  </a:cubicBezTo>
                  <a:cubicBezTo>
                    <a:pt x="518897" y="178675"/>
                    <a:pt x="531073" y="157308"/>
                    <a:pt x="525904" y="136634"/>
                  </a:cubicBezTo>
                  <a:cubicBezTo>
                    <a:pt x="519777" y="112125"/>
                    <a:pt x="483863" y="73572"/>
                    <a:pt x="483863" y="73572"/>
                  </a:cubicBezTo>
                  <a:cubicBezTo>
                    <a:pt x="480360" y="63062"/>
                    <a:pt x="481187" y="49875"/>
                    <a:pt x="473353" y="42041"/>
                  </a:cubicBezTo>
                  <a:cubicBezTo>
                    <a:pt x="462274" y="30962"/>
                    <a:pt x="444915" y="28794"/>
                    <a:pt x="431311" y="21021"/>
                  </a:cubicBezTo>
                  <a:cubicBezTo>
                    <a:pt x="420343" y="14754"/>
                    <a:pt x="410290" y="7007"/>
                    <a:pt x="399780" y="0"/>
                  </a:cubicBezTo>
                  <a:cubicBezTo>
                    <a:pt x="354235" y="3503"/>
                    <a:pt x="306481" y="-3935"/>
                    <a:pt x="263146" y="10510"/>
                  </a:cubicBezTo>
                  <a:cubicBezTo>
                    <a:pt x="248282" y="15465"/>
                    <a:pt x="248297" y="38151"/>
                    <a:pt x="242125" y="52552"/>
                  </a:cubicBezTo>
                  <a:cubicBezTo>
                    <a:pt x="216016" y="113473"/>
                    <a:pt x="250991" y="55019"/>
                    <a:pt x="210594" y="115614"/>
                  </a:cubicBezTo>
                  <a:lnTo>
                    <a:pt x="189573" y="178676"/>
                  </a:lnTo>
                  <a:cubicBezTo>
                    <a:pt x="185279" y="191558"/>
                    <a:pt x="173567" y="235916"/>
                    <a:pt x="158042" y="241738"/>
                  </a:cubicBezTo>
                  <a:cubicBezTo>
                    <a:pt x="138360" y="249119"/>
                    <a:pt x="103739" y="227724"/>
                    <a:pt x="84470" y="241738"/>
                  </a:cubicBezTo>
                  <a:close/>
                </a:path>
              </a:pathLst>
            </a:custGeom>
            <a:solidFill>
              <a:srgbClr val="D4D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Đồng hồ đếm ngược 5 phút - 5 Minutes">
            <a:hlinkClick r:id="" action="ppaction://media"/>
            <a:extLst>
              <a:ext uri="{FF2B5EF4-FFF2-40B4-BE49-F238E27FC236}">
                <a16:creationId xmlns:a16="http://schemas.microsoft.com/office/drawing/2014/main" id="{27F20278-38C1-34D9-B11C-88E80F146335}"/>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624534" y="4669994"/>
            <a:ext cx="2007776" cy="1331112"/>
          </a:xfrm>
          <a:prstGeom prst="rect">
            <a:avLst/>
          </a:prstGeom>
        </p:spPr>
      </p:pic>
    </p:spTree>
    <p:extLst>
      <p:ext uri="{BB962C8B-B14F-4D97-AF65-F5344CB8AC3E}">
        <p14:creationId xmlns:p14="http://schemas.microsoft.com/office/powerpoint/2010/main" val="290311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1563317" y="5673556"/>
            <a:ext cx="9438289"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LAO ĐỘNG DỒI DÀO</a:t>
            </a:r>
          </a:p>
        </p:txBody>
      </p:sp>
      <p:pic>
        <p:nvPicPr>
          <p:cNvPr id="6" name="Picture 5">
            <a:extLst>
              <a:ext uri="{FF2B5EF4-FFF2-40B4-BE49-F238E27FC236}">
                <a16:creationId xmlns:a16="http://schemas.microsoft.com/office/drawing/2014/main" id="{40632A03-FD2E-9C23-6610-B1E98B3A94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48" b="99302" l="4070" r="94419">
                        <a14:foregroundMark x1="18140" y1="64049" x2="9070" y2="75742"/>
                        <a14:foregroundMark x1="9070" y1="75742" x2="8837" y2="76614"/>
                        <a14:foregroundMark x1="6860" y1="81675" x2="19186" y2="94764"/>
                        <a14:foregroundMark x1="20116" y1="94764" x2="34535" y2="95812"/>
                        <a14:foregroundMark x1="62442" y1="90925" x2="67558" y2="97382"/>
                        <a14:foregroundMark x1="67558" y1="97382" x2="71744" y2="99302"/>
                        <a14:foregroundMark x1="90814" y1="44852" x2="92442" y2="59337"/>
                        <a14:foregroundMark x1="90277" y1="65101" x2="88837" y2="68935"/>
                        <a14:foregroundMark x1="92442" y1="59337" x2="90454" y2="64629"/>
                        <a14:foregroundMark x1="88837" y1="68935" x2="81744" y2="60558"/>
                        <a14:foregroundMark x1="94419" y1="63176" x2="88451" y2="71820"/>
                        <a14:foregroundMark x1="77326" y1="30192" x2="74884" y2="42932"/>
                        <a14:foregroundMark x1="69767" y1="45550" x2="70349" y2="47993"/>
                        <a14:foregroundMark x1="57442" y1="39616" x2="56977" y2="43281"/>
                        <a14:foregroundMark x1="43488" y1="42583" x2="43721" y2="41187"/>
                        <a14:foregroundMark x1="18953" y1="43979" x2="18837" y2="45201"/>
                        <a14:foregroundMark x1="25349" y1="64223" x2="30581" y2="64747"/>
                        <a14:foregroundMark x1="30930" y1="65271" x2="36977" y2="83595"/>
                        <a14:foregroundMark x1="15930" y1="61257" x2="7209" y2="78534"/>
                        <a14:foregroundMark x1="7209" y1="78534" x2="6860" y2="79756"/>
                        <a14:foregroundMark x1="6744" y1="83246" x2="13953" y2="93244"/>
                        <a14:foregroundMark x1="6860" y1="80803" x2="19419" y2="59686"/>
                        <a14:foregroundMark x1="14767" y1="61955" x2="6977" y2="75742"/>
                        <a14:foregroundMark x1="6646" y1="88475" x2="6628" y2="89180"/>
                        <a14:foregroundMark x1="6977" y1="75742" x2="6686" y2="86935"/>
                        <a14:foregroundMark x1="6628" y1="89180" x2="7017" y2="89828"/>
                        <a14:foregroundMark x1="15620" y1="97604" x2="18023" y2="98255"/>
                        <a14:foregroundMark x1="43488" y1="56545" x2="40000" y2="69634"/>
                        <a14:foregroundMark x1="93837" y1="70855" x2="93721" y2="71902"/>
                        <a14:foregroundMark x1="83561" y1="76835" x2="82674" y2="78883"/>
                        <a14:foregroundMark x1="75814" y1="58988" x2="75814" y2="66667"/>
                        <a14:foregroundMark x1="68953" y1="42932" x2="69535" y2="46248"/>
                        <a14:foregroundMark x1="19186" y1="41885" x2="18721" y2="44328"/>
                        <a14:foregroundMark x1="15698" y1="58639" x2="7558" y2="72600"/>
                        <a14:foregroundMark x1="7558" y1="72600" x2="4884" y2="80977"/>
                        <a14:foregroundMark x1="4884" y1="80977" x2="7558" y2="85515"/>
                        <a14:foregroundMark x1="16860" y1="57068" x2="6395" y2="73473"/>
                        <a14:foregroundMark x1="6395" y1="73473" x2="4070" y2="81850"/>
                        <a14:foregroundMark x1="4070" y1="81850" x2="6512" y2="86038"/>
                        <a14:backgroundMark x1="16047" y1="79058" x2="16977" y2="82024"/>
                        <a14:backgroundMark x1="19070" y1="75916" x2="17558" y2="85166"/>
                        <a14:backgroundMark x1="8837" y1="91972" x2="14767" y2="98778"/>
                        <a14:backgroundMark x1="15000" y1="86736" x2="17442" y2="88307"/>
                        <a14:backgroundMark x1="36977" y1="57417" x2="37093" y2="60558"/>
                        <a14:backgroundMark x1="37791" y1="61606" x2="37791" y2="61606"/>
                        <a14:backgroundMark x1="38837" y1="96510" x2="39186" y2="99127"/>
                        <a14:backgroundMark x1="68372" y1="78883" x2="68372" y2="78883"/>
                        <a14:backgroundMark x1="67558" y1="76091" x2="68488" y2="79232"/>
                        <a14:backgroundMark x1="82326" y1="51483" x2="85465" y2="54625"/>
                        <a14:backgroundMark x1="89651" y1="62129" x2="87326" y2="60209"/>
                        <a14:backgroundMark x1="84884" y1="73822" x2="90698" y2="76440"/>
                        <a14:backgroundMark x1="85116" y1="73124" x2="85698" y2="73124"/>
                        <a14:backgroundMark x1="17442" y1="73647" x2="15233" y2="77836"/>
                        <a14:backgroundMark x1="12209" y1="80977" x2="14419" y2="84293"/>
                        <a14:backgroundMark x1="11395" y1="82199" x2="11395" y2="82199"/>
                        <a14:backgroundMark x1="11744" y1="81326" x2="10814" y2="81326"/>
                        <a14:backgroundMark x1="67791" y1="75218" x2="68023" y2="77836"/>
                        <a14:backgroundMark x1="8953" y1="92670" x2="6744" y2="88831"/>
                      </a14:backgroundRemoval>
                    </a14:imgEffect>
                  </a14:imgLayer>
                </a14:imgProps>
              </a:ext>
            </a:extLst>
          </a:blip>
          <a:srcRect l="4062" t="14660"/>
          <a:stretch/>
        </p:blipFill>
        <p:spPr>
          <a:xfrm>
            <a:off x="336331" y="1137202"/>
            <a:ext cx="5295543" cy="3138590"/>
          </a:xfrm>
          <a:prstGeom prst="rect">
            <a:avLst/>
          </a:prstGeom>
        </p:spPr>
      </p:pic>
      <p:pic>
        <p:nvPicPr>
          <p:cNvPr id="8" name="Picture 7">
            <a:extLst>
              <a:ext uri="{FF2B5EF4-FFF2-40B4-BE49-F238E27FC236}">
                <a16:creationId xmlns:a16="http://schemas.microsoft.com/office/drawing/2014/main" id="{8369FD05-3C39-B2CC-A773-06FE90AA79DF}"/>
              </a:ext>
            </a:extLst>
          </p:cNvPr>
          <p:cNvPicPr>
            <a:picLocks noChangeAspect="1"/>
          </p:cNvPicPr>
          <p:nvPr/>
        </p:nvPicPr>
        <p:blipFill>
          <a:blip r:embed="rId6"/>
          <a:stretch>
            <a:fillRect/>
          </a:stretch>
        </p:blipFill>
        <p:spPr>
          <a:xfrm>
            <a:off x="5579879" y="1325559"/>
            <a:ext cx="6435051" cy="3619716"/>
          </a:xfrm>
          <a:prstGeom prst="rect">
            <a:avLst/>
          </a:prstGeom>
        </p:spPr>
      </p:pic>
      <p:pic>
        <p:nvPicPr>
          <p:cNvPr id="2" name="Đồng hồ đếm ngược 5 phút - 5 Minutes">
            <a:hlinkClick r:id="" action="ppaction://media"/>
            <a:extLst>
              <a:ext uri="{FF2B5EF4-FFF2-40B4-BE49-F238E27FC236}">
                <a16:creationId xmlns:a16="http://schemas.microsoft.com/office/drawing/2014/main" id="{0408EFC8-C151-FFCF-DC2C-64A436F18B09}"/>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7"/>
          <a:stretch>
            <a:fillRect/>
          </a:stretch>
        </p:blipFill>
        <p:spPr>
          <a:xfrm>
            <a:off x="803210" y="4342444"/>
            <a:ext cx="2007776" cy="1331112"/>
          </a:xfrm>
          <a:prstGeom prst="rect">
            <a:avLst/>
          </a:prstGeom>
        </p:spPr>
      </p:pic>
    </p:spTree>
    <p:extLst>
      <p:ext uri="{BB962C8B-B14F-4D97-AF65-F5344CB8AC3E}">
        <p14:creationId xmlns:p14="http://schemas.microsoft.com/office/powerpoint/2010/main" val="28174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2890345" y="5755470"/>
            <a:ext cx="609600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NÔNG THÔN</a:t>
            </a:r>
          </a:p>
        </p:txBody>
      </p:sp>
      <p:pic>
        <p:nvPicPr>
          <p:cNvPr id="6" name="Picture 5">
            <a:extLst>
              <a:ext uri="{FF2B5EF4-FFF2-40B4-BE49-F238E27FC236}">
                <a16:creationId xmlns:a16="http://schemas.microsoft.com/office/drawing/2014/main" id="{D3FE349E-9C52-013D-75F2-41243C1E752D}"/>
              </a:ext>
            </a:extLst>
          </p:cNvPr>
          <p:cNvPicPr>
            <a:picLocks noChangeAspect="1"/>
          </p:cNvPicPr>
          <p:nvPr/>
        </p:nvPicPr>
        <p:blipFill>
          <a:blip r:embed="rId5"/>
          <a:stretch>
            <a:fillRect/>
          </a:stretch>
        </p:blipFill>
        <p:spPr>
          <a:xfrm>
            <a:off x="917454" y="1071239"/>
            <a:ext cx="4074960" cy="4074960"/>
          </a:xfrm>
          <a:prstGeom prst="rect">
            <a:avLst/>
          </a:prstGeom>
        </p:spPr>
      </p:pic>
      <p:pic>
        <p:nvPicPr>
          <p:cNvPr id="4098" name="Picture 2" descr="Những Ngôi làng xưa như cổ tích ở Việt Nam">
            <a:extLst>
              <a:ext uri="{FF2B5EF4-FFF2-40B4-BE49-F238E27FC236}">
                <a16:creationId xmlns:a16="http://schemas.microsoft.com/office/drawing/2014/main" id="{1F137024-4658-4095-23D2-0640F1BF7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382" y="1131987"/>
            <a:ext cx="5809164" cy="3872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Đồng hồ đếm ngược 5 phút - 5 Minutes">
            <a:hlinkClick r:id="" action="ppaction://media"/>
            <a:extLst>
              <a:ext uri="{FF2B5EF4-FFF2-40B4-BE49-F238E27FC236}">
                <a16:creationId xmlns:a16="http://schemas.microsoft.com/office/drawing/2014/main" id="{DC2F7C10-882E-0448-26D6-58756BD7B37C}"/>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7"/>
          <a:stretch>
            <a:fillRect/>
          </a:stretch>
        </p:blipFill>
        <p:spPr>
          <a:xfrm>
            <a:off x="740678" y="4858934"/>
            <a:ext cx="2007776" cy="1331112"/>
          </a:xfrm>
          <a:prstGeom prst="rect">
            <a:avLst/>
          </a:prstGeom>
        </p:spPr>
      </p:pic>
    </p:spTree>
    <p:extLst>
      <p:ext uri="{BB962C8B-B14F-4D97-AF65-F5344CB8AC3E}">
        <p14:creationId xmlns:p14="http://schemas.microsoft.com/office/powerpoint/2010/main" val="39852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3951890" y="5650967"/>
            <a:ext cx="609600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ĐỒNG BẰNG</a:t>
            </a:r>
          </a:p>
        </p:txBody>
      </p:sp>
      <p:pic>
        <p:nvPicPr>
          <p:cNvPr id="6" name="Picture 5">
            <a:extLst>
              <a:ext uri="{FF2B5EF4-FFF2-40B4-BE49-F238E27FC236}">
                <a16:creationId xmlns:a16="http://schemas.microsoft.com/office/drawing/2014/main" id="{ACC96229-7B3E-52BF-0C75-5251B4E98C33}"/>
              </a:ext>
            </a:extLst>
          </p:cNvPr>
          <p:cNvPicPr>
            <a:picLocks noChangeAspect="1"/>
          </p:cNvPicPr>
          <p:nvPr/>
        </p:nvPicPr>
        <p:blipFill rotWithShape="1">
          <a:blip r:embed="rId5"/>
          <a:srcRect l="10644" t="16549" r="11378" b="10899"/>
          <a:stretch/>
        </p:blipFill>
        <p:spPr>
          <a:xfrm>
            <a:off x="336331" y="1408371"/>
            <a:ext cx="5568572" cy="3454091"/>
          </a:xfrm>
          <a:prstGeom prst="rect">
            <a:avLst/>
          </a:prstGeom>
        </p:spPr>
      </p:pic>
      <p:pic>
        <p:nvPicPr>
          <p:cNvPr id="7" name="Picture 6">
            <a:extLst>
              <a:ext uri="{FF2B5EF4-FFF2-40B4-BE49-F238E27FC236}">
                <a16:creationId xmlns:a16="http://schemas.microsoft.com/office/drawing/2014/main" id="{0DC08BC8-42F4-4DA0-6FC2-EF14AD4F1CDC}"/>
              </a:ext>
            </a:extLst>
          </p:cNvPr>
          <p:cNvPicPr>
            <a:picLocks noChangeAspect="1"/>
          </p:cNvPicPr>
          <p:nvPr/>
        </p:nvPicPr>
        <p:blipFill>
          <a:blip r:embed="rId6"/>
          <a:stretch>
            <a:fillRect/>
          </a:stretch>
        </p:blipFill>
        <p:spPr>
          <a:xfrm>
            <a:off x="6378586" y="1599257"/>
            <a:ext cx="5215518" cy="3042386"/>
          </a:xfrm>
          <a:prstGeom prst="rect">
            <a:avLst/>
          </a:prstGeom>
        </p:spPr>
      </p:pic>
      <p:pic>
        <p:nvPicPr>
          <p:cNvPr id="2" name="Đồng hồ đếm ngược 5 phút - 5 Minutes">
            <a:hlinkClick r:id="" action="ppaction://media"/>
            <a:extLst>
              <a:ext uri="{FF2B5EF4-FFF2-40B4-BE49-F238E27FC236}">
                <a16:creationId xmlns:a16="http://schemas.microsoft.com/office/drawing/2014/main" id="{05AE1848-E8C7-9DD4-2B0C-479F9633D1FE}"/>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7"/>
          <a:stretch>
            <a:fillRect/>
          </a:stretch>
        </p:blipFill>
        <p:spPr>
          <a:xfrm>
            <a:off x="1140222" y="4858934"/>
            <a:ext cx="2007776" cy="1331112"/>
          </a:xfrm>
          <a:prstGeom prst="rect">
            <a:avLst/>
          </a:prstGeom>
        </p:spPr>
      </p:pic>
    </p:spTree>
    <p:extLst>
      <p:ext uri="{BB962C8B-B14F-4D97-AF65-F5344CB8AC3E}">
        <p14:creationId xmlns:p14="http://schemas.microsoft.com/office/powerpoint/2010/main" val="10006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2890344" y="5755470"/>
            <a:ext cx="8376745"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TRÌNH ĐỘ CAO</a:t>
            </a:r>
          </a:p>
        </p:txBody>
      </p:sp>
      <p:pic>
        <p:nvPicPr>
          <p:cNvPr id="6" name="Picture 5">
            <a:extLst>
              <a:ext uri="{FF2B5EF4-FFF2-40B4-BE49-F238E27FC236}">
                <a16:creationId xmlns:a16="http://schemas.microsoft.com/office/drawing/2014/main" id="{EA84BC61-9959-F08C-0640-497257E3E819}"/>
              </a:ext>
            </a:extLst>
          </p:cNvPr>
          <p:cNvPicPr>
            <a:picLocks noChangeAspect="1"/>
          </p:cNvPicPr>
          <p:nvPr/>
        </p:nvPicPr>
        <p:blipFill rotWithShape="1">
          <a:blip r:embed="rId4"/>
          <a:srcRect l="11105" t="4936" r="6827" b="4155"/>
          <a:stretch/>
        </p:blipFill>
        <p:spPr>
          <a:xfrm>
            <a:off x="1119350" y="1103585"/>
            <a:ext cx="4248247" cy="4041192"/>
          </a:xfrm>
          <a:prstGeom prst="rect">
            <a:avLst/>
          </a:prstGeom>
        </p:spPr>
      </p:pic>
      <p:pic>
        <p:nvPicPr>
          <p:cNvPr id="7" name="Picture 6">
            <a:extLst>
              <a:ext uri="{FF2B5EF4-FFF2-40B4-BE49-F238E27FC236}">
                <a16:creationId xmlns:a16="http://schemas.microsoft.com/office/drawing/2014/main" id="{257B06B5-92F0-034D-DBC6-697DBA15B4D1}"/>
              </a:ext>
            </a:extLst>
          </p:cNvPr>
          <p:cNvPicPr>
            <a:picLocks noChangeAspect="1"/>
          </p:cNvPicPr>
          <p:nvPr/>
        </p:nvPicPr>
        <p:blipFill rotWithShape="1">
          <a:blip r:embed="rId5"/>
          <a:srcRect l="22604" t="6895" r="19552" b="8517"/>
          <a:stretch/>
        </p:blipFill>
        <p:spPr>
          <a:xfrm>
            <a:off x="6856621" y="1103587"/>
            <a:ext cx="2563801" cy="4041190"/>
          </a:xfrm>
          <a:prstGeom prst="rect">
            <a:avLst/>
          </a:prstGeom>
        </p:spPr>
      </p:pic>
      <p:pic>
        <p:nvPicPr>
          <p:cNvPr id="2" name="Đồng hồ đếm ngược 5 phút - 5 Minutes">
            <a:hlinkClick r:id="" action="ppaction://media"/>
            <a:extLst>
              <a:ext uri="{FF2B5EF4-FFF2-40B4-BE49-F238E27FC236}">
                <a16:creationId xmlns:a16="http://schemas.microsoft.com/office/drawing/2014/main" id="{F80EC927-EF1B-0B1C-EF0B-5C5D3F84D7C1}"/>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924911" y="4858934"/>
            <a:ext cx="2007776" cy="1331112"/>
          </a:xfrm>
          <a:prstGeom prst="rect">
            <a:avLst/>
          </a:prstGeom>
        </p:spPr>
      </p:pic>
    </p:spTree>
    <p:extLst>
      <p:ext uri="{BB962C8B-B14F-4D97-AF65-F5344CB8AC3E}">
        <p14:creationId xmlns:p14="http://schemas.microsoft.com/office/powerpoint/2010/main" val="35202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4193627" y="5685977"/>
            <a:ext cx="609600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THẤT NGHIỆP</a:t>
            </a:r>
          </a:p>
        </p:txBody>
      </p:sp>
      <p:pic>
        <p:nvPicPr>
          <p:cNvPr id="6" name="Picture 5">
            <a:extLst>
              <a:ext uri="{FF2B5EF4-FFF2-40B4-BE49-F238E27FC236}">
                <a16:creationId xmlns:a16="http://schemas.microsoft.com/office/drawing/2014/main" id="{C48F048B-8474-6B45-173A-178F3FE225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55" b="93818" l="10000" r="90000">
                        <a14:foregroundMark x1="19636" y1="11273" x2="20545" y2="31455"/>
                        <a14:foregroundMark x1="24545" y1="31818" x2="48909" y2="34364"/>
                        <a14:foregroundMark x1="48909" y1="34364" x2="43455" y2="50000"/>
                        <a14:foregroundMark x1="24727" y1="5818" x2="71273" y2="7818"/>
                        <a14:foregroundMark x1="71273" y1="7818" x2="80545" y2="17818"/>
                        <a14:foregroundMark x1="80545" y1="17818" x2="58364" y2="86364"/>
                        <a14:foregroundMark x1="58364" y1="86364" x2="42364" y2="94000"/>
                        <a14:foregroundMark x1="42364" y1="94000" x2="32727" y2="92364"/>
                        <a14:foregroundMark x1="32727" y1="92364" x2="30909" y2="82364"/>
                        <a14:foregroundMark x1="30909" y1="82364" x2="44909" y2="42364"/>
                        <a14:foregroundMark x1="22727" y1="8364" x2="36727" y2="5818"/>
                        <a14:foregroundMark x1="36727" y1="5818" x2="46727" y2="6364"/>
                        <a14:foregroundMark x1="46727" y1="6364" x2="60364" y2="5636"/>
                        <a14:foregroundMark x1="75091" y1="6545" x2="81091" y2="16909"/>
                        <a14:foregroundMark x1="69818" y1="45818" x2="63273" y2="64909"/>
                        <a14:foregroundMark x1="63273" y1="64909" x2="63455" y2="67273"/>
                        <a14:foregroundMark x1="61455" y1="82727" x2="56182" y2="91273"/>
                        <a14:foregroundMark x1="56182" y1="91273" x2="47273" y2="93818"/>
                      </a14:backgroundRemoval>
                    </a14:imgEffect>
                  </a14:imgLayer>
                </a14:imgProps>
              </a:ext>
            </a:extLst>
          </a:blip>
          <a:srcRect l="15433" t="1997" r="15439" b="3995"/>
          <a:stretch/>
        </p:blipFill>
        <p:spPr>
          <a:xfrm>
            <a:off x="1024856" y="1059422"/>
            <a:ext cx="3053157" cy="4151989"/>
          </a:xfrm>
          <a:prstGeom prst="rect">
            <a:avLst/>
          </a:prstGeom>
        </p:spPr>
      </p:pic>
      <p:pic>
        <p:nvPicPr>
          <p:cNvPr id="7" name="Picture 6">
            <a:extLst>
              <a:ext uri="{FF2B5EF4-FFF2-40B4-BE49-F238E27FC236}">
                <a16:creationId xmlns:a16="http://schemas.microsoft.com/office/drawing/2014/main" id="{75A4A6D6-D4C9-099A-643E-FBD83385ED79}"/>
              </a:ext>
            </a:extLst>
          </p:cNvPr>
          <p:cNvPicPr>
            <a:picLocks noChangeAspect="1"/>
          </p:cNvPicPr>
          <p:nvPr/>
        </p:nvPicPr>
        <p:blipFill rotWithShape="1">
          <a:blip r:embed="rId6"/>
          <a:srcRect l="12439" t="6951" r="10031" b="5916"/>
          <a:stretch/>
        </p:blipFill>
        <p:spPr>
          <a:xfrm>
            <a:off x="4907274" y="1172023"/>
            <a:ext cx="6259870" cy="3956243"/>
          </a:xfrm>
          <a:prstGeom prst="rect">
            <a:avLst/>
          </a:prstGeom>
        </p:spPr>
      </p:pic>
      <p:pic>
        <p:nvPicPr>
          <p:cNvPr id="2" name="Đồng hồ đếm ngược 5 phút - 5 Minutes">
            <a:hlinkClick r:id="" action="ppaction://media"/>
            <a:extLst>
              <a:ext uri="{FF2B5EF4-FFF2-40B4-BE49-F238E27FC236}">
                <a16:creationId xmlns:a16="http://schemas.microsoft.com/office/drawing/2014/main" id="{8284EE41-DFFD-D1A2-0F4E-7642D81961C5}"/>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7"/>
          <a:stretch>
            <a:fillRect/>
          </a:stretch>
        </p:blipFill>
        <p:spPr>
          <a:xfrm>
            <a:off x="1024856" y="5113806"/>
            <a:ext cx="2007776" cy="1331112"/>
          </a:xfrm>
          <a:prstGeom prst="rect">
            <a:avLst/>
          </a:prstGeom>
        </p:spPr>
      </p:pic>
    </p:spTree>
    <p:extLst>
      <p:ext uri="{BB962C8B-B14F-4D97-AF65-F5344CB8AC3E}">
        <p14:creationId xmlns:p14="http://schemas.microsoft.com/office/powerpoint/2010/main" val="38250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96390C13-0408-B9C1-EDBA-49F8810AB3B5}"/>
              </a:ext>
            </a:extLst>
          </p:cNvPr>
          <p:cNvSpPr/>
          <p:nvPr/>
        </p:nvSpPr>
        <p:spPr>
          <a:xfrm>
            <a:off x="1655477" y="-19575"/>
            <a:ext cx="9253970"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DB920"/>
                </a:solidFill>
                <a:latin typeface="#9Slide03 SFU Futura_05" panose="00000800000000000000" pitchFamily="2" charset="0"/>
                <a:cs typeface="Arial" panose="020B0604020202020204" pitchFamily="34" charset="0"/>
              </a:rPr>
              <a:t>ĐUỔI HÌNH BẮT CHỮ</a:t>
            </a:r>
          </a:p>
        </p:txBody>
      </p:sp>
      <p:sp>
        <p:nvSpPr>
          <p:cNvPr id="5" name="Rectangle: Rounded Corners 7">
            <a:extLst>
              <a:ext uri="{FF2B5EF4-FFF2-40B4-BE49-F238E27FC236}">
                <a16:creationId xmlns:a16="http://schemas.microsoft.com/office/drawing/2014/main" id="{4B2D2D33-5DB1-E5FE-53A7-9A8B1E6573D7}"/>
              </a:ext>
            </a:extLst>
          </p:cNvPr>
          <p:cNvSpPr/>
          <p:nvPr/>
        </p:nvSpPr>
        <p:spPr>
          <a:xfrm>
            <a:off x="0" y="5251222"/>
            <a:ext cx="12097407" cy="162635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latin typeface="#9Slide03 SFU Futura_05" panose="000008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36D7FF0C-D4C0-BF2A-535C-3CD08FD7D5FF}"/>
              </a:ext>
            </a:extLst>
          </p:cNvPr>
          <p:cNvCxnSpPr>
            <a:cxnSpLocks/>
          </p:cNvCxnSpPr>
          <p:nvPr/>
        </p:nvCxnSpPr>
        <p:spPr>
          <a:xfrm>
            <a:off x="168166" y="1019611"/>
            <a:ext cx="118556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729F8C-1976-01D4-9726-C59B8D05C190}"/>
              </a:ext>
            </a:extLst>
          </p:cNvPr>
          <p:cNvSpPr/>
          <p:nvPr/>
        </p:nvSpPr>
        <p:spPr>
          <a:xfrm>
            <a:off x="0"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DA687-7A5B-6980-B1B3-F36B2922CC8E}"/>
              </a:ext>
            </a:extLst>
          </p:cNvPr>
          <p:cNvSpPr/>
          <p:nvPr/>
        </p:nvSpPr>
        <p:spPr>
          <a:xfrm>
            <a:off x="11855669" y="231228"/>
            <a:ext cx="336331" cy="10616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AC22DC-B2D6-1A93-3AD3-4FB52243035F}"/>
              </a:ext>
            </a:extLst>
          </p:cNvPr>
          <p:cNvSpPr txBox="1"/>
          <p:nvPr/>
        </p:nvSpPr>
        <p:spPr>
          <a:xfrm>
            <a:off x="3689132" y="5627915"/>
            <a:ext cx="6096000" cy="1015663"/>
          </a:xfrm>
          <a:prstGeom prst="rect">
            <a:avLst/>
          </a:prstGeom>
          <a:noFill/>
        </p:spPr>
        <p:txBody>
          <a:bodyPr wrap="square">
            <a:spAutoFit/>
          </a:bodyPr>
          <a:lstStyle/>
          <a:p>
            <a:pPr algn="ctr"/>
            <a:r>
              <a:rPr lang="en-US" sz="6000" b="1" dirty="0">
                <a:solidFill>
                  <a:srgbClr val="C00000"/>
                </a:solidFill>
                <a:latin typeface="#9Slide03 SFU Futura_05" panose="00000800000000000000" pitchFamily="2" charset="0"/>
                <a:cs typeface="Arial" panose="020B0604020202020204" pitchFamily="34" charset="0"/>
              </a:rPr>
              <a:t>HÀ NỘI</a:t>
            </a:r>
          </a:p>
        </p:txBody>
      </p:sp>
      <p:pic>
        <p:nvPicPr>
          <p:cNvPr id="6" name="Picture 5">
            <a:extLst>
              <a:ext uri="{FF2B5EF4-FFF2-40B4-BE49-F238E27FC236}">
                <a16:creationId xmlns:a16="http://schemas.microsoft.com/office/drawing/2014/main" id="{56DD8F7E-7AC8-B3A0-32BC-056446A5DA67}"/>
              </a:ext>
            </a:extLst>
          </p:cNvPr>
          <p:cNvPicPr>
            <a:picLocks noChangeAspect="1"/>
          </p:cNvPicPr>
          <p:nvPr/>
        </p:nvPicPr>
        <p:blipFill rotWithShape="1">
          <a:blip r:embed="rId5"/>
          <a:srcRect l="11497" r="7216"/>
          <a:stretch/>
        </p:blipFill>
        <p:spPr>
          <a:xfrm>
            <a:off x="567559" y="1230085"/>
            <a:ext cx="4645572" cy="380047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3CCC402-9DDB-9195-1536-3F2A7BDD9721}"/>
              </a:ext>
            </a:extLst>
          </p:cNvPr>
          <p:cNvPicPr>
            <a:picLocks noChangeAspect="1"/>
          </p:cNvPicPr>
          <p:nvPr/>
        </p:nvPicPr>
        <p:blipFill>
          <a:blip r:embed="rId6"/>
          <a:stretch>
            <a:fillRect/>
          </a:stretch>
        </p:blipFill>
        <p:spPr>
          <a:xfrm>
            <a:off x="5444359" y="1240273"/>
            <a:ext cx="6311210" cy="3790287"/>
          </a:xfrm>
          <a:prstGeom prst="rect">
            <a:avLst/>
          </a:prstGeom>
          <a:ln>
            <a:noFill/>
          </a:ln>
          <a:effectLst>
            <a:outerShdw blurRad="292100" dist="139700" dir="2700000" algn="tl" rotWithShape="0">
              <a:srgbClr val="333333">
                <a:alpha val="65000"/>
              </a:srgbClr>
            </a:outerShdw>
          </a:effectLst>
        </p:spPr>
      </p:pic>
      <p:pic>
        <p:nvPicPr>
          <p:cNvPr id="2" name="Đồng hồ đếm ngược 5 phút - 5 Minutes">
            <a:hlinkClick r:id="" action="ppaction://media"/>
            <a:extLst>
              <a:ext uri="{FF2B5EF4-FFF2-40B4-BE49-F238E27FC236}">
                <a16:creationId xmlns:a16="http://schemas.microsoft.com/office/drawing/2014/main" id="{9BAC540C-361A-304D-9A05-EB429E10C6DA}"/>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7"/>
          <a:stretch>
            <a:fillRect/>
          </a:stretch>
        </p:blipFill>
        <p:spPr>
          <a:xfrm>
            <a:off x="1276175" y="5320899"/>
            <a:ext cx="2007776" cy="1331112"/>
          </a:xfrm>
          <a:prstGeom prst="rect">
            <a:avLst/>
          </a:prstGeom>
        </p:spPr>
      </p:pic>
    </p:spTree>
    <p:extLst>
      <p:ext uri="{BB962C8B-B14F-4D97-AF65-F5344CB8AC3E}">
        <p14:creationId xmlns:p14="http://schemas.microsoft.com/office/powerpoint/2010/main" val="257248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10193</TotalTime>
  <Words>1243</Words>
  <Application>Microsoft Office PowerPoint</Application>
  <PresentationFormat>Widescreen</PresentationFormat>
  <Paragraphs>87</Paragraphs>
  <Slides>19</Slides>
  <Notes>6</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#9Slide07 IcielKoni</vt:lpstr>
      <vt:lpstr>Calibri Light</vt:lpstr>
      <vt:lpstr>Times New Roman</vt:lpstr>
      <vt:lpstr>#9Slide03 SFU Futura_12</vt:lpstr>
      <vt:lpstr>#9Slide03 SFU Futura_05</vt:lpstr>
      <vt:lpstr>Arial</vt:lpstr>
      <vt:lpstr>Calibri</vt:lpstr>
      <vt:lpstr>#9Slide05 SVNUT Triumph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Anh Nguyen</cp:lastModifiedBy>
  <cp:revision>256</cp:revision>
  <dcterms:created xsi:type="dcterms:W3CDTF">2021-07-21T02:55:04Z</dcterms:created>
  <dcterms:modified xsi:type="dcterms:W3CDTF">2025-01-02T03:49:05Z</dcterms:modified>
</cp:coreProperties>
</file>