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324" r:id="rId6"/>
    <p:sldId id="322" r:id="rId7"/>
    <p:sldId id="323" r:id="rId8"/>
    <p:sldId id="283" r:id="rId9"/>
    <p:sldId id="325" r:id="rId10"/>
    <p:sldId id="311" r:id="rId11"/>
    <p:sldId id="312" r:id="rId12"/>
    <p:sldId id="318" r:id="rId13"/>
    <p:sldId id="326" r:id="rId14"/>
    <p:sldId id="321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zhenbo" initials="y" lastIdx="1" clrIdx="0">
    <p:extLst>
      <p:ext uri="{19B8F6BF-5375-455C-9EA6-DF929625EA0E}">
        <p15:presenceInfo xmlns:p15="http://schemas.microsoft.com/office/powerpoint/2012/main" userId="S-1-5-21-2973485031-1523744116-342842327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2EE"/>
    <a:srgbClr val="F7093C"/>
    <a:srgbClr val="2704FC"/>
    <a:srgbClr val="AF519F"/>
    <a:srgbClr val="E2891E"/>
    <a:srgbClr val="000000"/>
    <a:srgbClr val="B6954A"/>
    <a:srgbClr val="416529"/>
    <a:srgbClr val="3CC453"/>
    <a:srgbClr val="16E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2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78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6/18/2024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81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HS: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1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20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HS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4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.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2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nhanh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 </a:t>
            </a:r>
            <a:r>
              <a:rPr lang="en-US" dirty="0" err="1"/>
              <a:t>biện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93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6/18/2024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…………….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1035170" y="2138683"/>
            <a:ext cx="10568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HH9-HOẠT ĐỘNG THỰC HÀNH TRẢI NGHIỆM</a:t>
            </a:r>
            <a:endParaRPr lang="en-US" sz="3600" dirty="0">
              <a:solidFill>
                <a:schemeClr val="accent4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E1177D-8C56-4C42-9B4C-D1D533A7E8F4}"/>
              </a:ext>
            </a:extLst>
          </p:cNvPr>
          <p:cNvSpPr/>
          <p:nvPr/>
        </p:nvSpPr>
        <p:spPr>
          <a:xfrm>
            <a:off x="-144687" y="2796965"/>
            <a:ext cx="1236364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 3: TẠO ĐỒ DÙNG DẠNG HÌNH NÓN, HÌNH TRỤ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</a:t>
            </a:r>
            <a:r>
              <a:rPr lang="en-US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36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881D5F2-3499-A757-FC9C-EC02A40A73E5}"/>
              </a:ext>
            </a:extLst>
          </p:cNvPr>
          <p:cNvSpPr txBox="1"/>
          <p:nvPr/>
        </p:nvSpPr>
        <p:spPr>
          <a:xfrm>
            <a:off x="289560" y="-24995"/>
            <a:ext cx="11597640" cy="608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indent="-226695" algn="l">
              <a:lnSpc>
                <a:spcPct val="115000"/>
              </a:lnSpc>
            </a:pP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lăng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1: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carton,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chì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2: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kính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đảm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phù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3: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carton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thước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bút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chì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carton. Sau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kéo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miếng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carton.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miếng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carton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Gấp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miếng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carton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keo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b="1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000" b="1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5: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Hoàn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thiện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chi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nút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bấm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kẹp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b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Khi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lăng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000" dirty="0">
                <a:solidFill>
                  <a:srgbClr val="414141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vi-VN" sz="200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9D5FB-43DF-7144-2036-05B09BCE526E}"/>
              </a:ext>
            </a:extLst>
          </p:cNvPr>
          <p:cNvSpPr txBox="1"/>
          <p:nvPr/>
        </p:nvSpPr>
        <p:spPr>
          <a:xfrm>
            <a:off x="1186569" y="1731823"/>
            <a:ext cx="9795164" cy="2463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34226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nhiệm</a:t>
            </a: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vụ</a:t>
            </a: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cá</a:t>
            </a: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nhân</a:t>
            </a:r>
            <a:endParaRPr lang="en-US" sz="3200" dirty="0">
              <a:solidFill>
                <a:srgbClr val="4112EE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indent="342265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-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Tham</a:t>
            </a: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gia</a:t>
            </a:r>
            <a:r>
              <a:rPr lang="en-US" sz="3200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sưu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tầm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tạo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ra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đồ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nón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trụ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theo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nhóm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4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bài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trình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chiếu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lồng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ghép</a:t>
            </a:r>
            <a:r>
              <a:rPr lang="en-US" sz="3200" kern="0" dirty="0">
                <a:solidFill>
                  <a:srgbClr val="4112EE"/>
                </a:solidFill>
                <a:effectLst/>
                <a:latin typeface="+mj-lt"/>
                <a:ea typeface="Times New Roman" panose="02020603050405020304" pitchFamily="18" charset="0"/>
              </a:rPr>
              <a:t> video.</a:t>
            </a:r>
            <a:endParaRPr lang="en-US" sz="3200" dirty="0">
              <a:solidFill>
                <a:srgbClr val="4112EE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28188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A17648-E16D-6315-7D1D-BE42A0C8C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86" y="409575"/>
            <a:ext cx="12321453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94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89829-B243-F784-A416-7FC8B37D4A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4" t="21750" r="5021" b="19834"/>
          <a:stretch/>
        </p:blipFill>
        <p:spPr>
          <a:xfrm>
            <a:off x="1243225" y="789709"/>
            <a:ext cx="10509113" cy="6068291"/>
          </a:xfrm>
          <a:prstGeom prst="rect">
            <a:avLst/>
          </a:prstGeom>
        </p:spPr>
      </p:pic>
      <p:pic>
        <p:nvPicPr>
          <p:cNvPr id="3" name="!!3" descr="Wondering | Grappige gezichten, Smiley, Grappige plaatjes">
            <a:extLst>
              <a:ext uri="{FF2B5EF4-FFF2-40B4-BE49-F238E27FC236}">
                <a16:creationId xmlns:a16="http://schemas.microsoft.com/office/drawing/2014/main" id="{7279AF8C-C8B4-EE78-3BA1-4297F7F58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1" y="4651259"/>
            <a:ext cx="1784971" cy="20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A63F04-AA0D-9CEB-CA12-FA0AB56AECA6}"/>
              </a:ext>
            </a:extLst>
          </p:cNvPr>
          <p:cNvSpPr txBox="1"/>
          <p:nvPr/>
        </p:nvSpPr>
        <p:spPr>
          <a:xfrm>
            <a:off x="3622963" y="2738513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BÁO CÁO ĐỒ VẬT, HÌNH ẢNH DẠNG HÌNH NÓN, HÌNH TRỤ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2988B17-DB00-6AEA-00CE-44C79D7C0DB2}"/>
              </a:ext>
            </a:extLst>
          </p:cNvPr>
          <p:cNvGrpSpPr/>
          <p:nvPr/>
        </p:nvGrpSpPr>
        <p:grpSpPr>
          <a:xfrm>
            <a:off x="12078" y="21299"/>
            <a:ext cx="4260664" cy="653685"/>
            <a:chOff x="12078" y="21299"/>
            <a:chExt cx="4260664" cy="65368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53B1B85-E9F4-EF31-0752-7EEE8249B29F}"/>
                </a:ext>
              </a:extLst>
            </p:cNvPr>
            <p:cNvSpPr/>
            <p:nvPr/>
          </p:nvSpPr>
          <p:spPr>
            <a:xfrm>
              <a:off x="12078" y="21299"/>
              <a:ext cx="4189224" cy="653685"/>
            </a:xfrm>
            <a:prstGeom prst="round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!!1">
              <a:extLst>
                <a:ext uri="{FF2B5EF4-FFF2-40B4-BE49-F238E27FC236}">
                  <a16:creationId xmlns:a16="http://schemas.microsoft.com/office/drawing/2014/main" id="{224E3F1D-96F7-312F-0B5D-0EBDAAA67394}"/>
                </a:ext>
              </a:extLst>
            </p:cNvPr>
            <p:cNvSpPr txBox="1"/>
            <p:nvPr/>
          </p:nvSpPr>
          <p:spPr>
            <a:xfrm>
              <a:off x="244204" y="107270"/>
              <a:ext cx="402853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MỞ</a:t>
              </a:r>
              <a:r>
                <a:rPr lang="en-US" sz="2800" b="1" dirty="0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55A1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endParaRPr lang="en-US" sz="2800" dirty="0">
                <a:solidFill>
                  <a:srgbClr val="C55A1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88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18CA5C-9521-1662-06E6-FFD005346408}"/>
              </a:ext>
            </a:extLst>
          </p:cNvPr>
          <p:cNvSpPr txBox="1"/>
          <p:nvPr/>
        </p:nvSpPr>
        <p:spPr>
          <a:xfrm>
            <a:off x="235526" y="139841"/>
            <a:ext cx="10238509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!!3">
            <a:extLst>
              <a:ext uri="{FF2B5EF4-FFF2-40B4-BE49-F238E27FC236}">
                <a16:creationId xmlns:a16="http://schemas.microsoft.com/office/drawing/2014/main" id="{B19AED89-A363-1D96-4E34-C193ACAC5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382" y="962795"/>
            <a:ext cx="2260488" cy="20159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DFC9BD-20F7-70D7-8800-15F097B39431}"/>
              </a:ext>
            </a:extLst>
          </p:cNvPr>
          <p:cNvSpPr txBox="1"/>
          <p:nvPr/>
        </p:nvSpPr>
        <p:spPr>
          <a:xfrm>
            <a:off x="3438325" y="1108985"/>
            <a:ext cx="820029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Mời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đại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diện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mỗi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nhóm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lần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lên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trình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bày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đồ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chế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tạo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dạng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nón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a typeface="Calibri" panose="020F0502020204030204" pitchFamily="34" charset="0"/>
              </a:rPr>
              <a:t>trụ</a:t>
            </a:r>
            <a:r>
              <a:rPr lang="en-US" sz="2800" dirty="0">
                <a:solidFill>
                  <a:srgbClr val="4112EE"/>
                </a:solidFill>
                <a:ea typeface="Calibri" panose="020F0502020204030204" pitchFamily="34" charset="0"/>
              </a:rPr>
              <a:t> 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(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giao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ở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4112EE"/>
                </a:solidFill>
                <a:effectLst/>
                <a:ea typeface="Calibri" panose="020F050202020403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4112EE"/>
                </a:solidFill>
              </a:rPr>
              <a:t>Thời</a:t>
            </a:r>
            <a:r>
              <a:rPr lang="en-US" sz="2800" dirty="0">
                <a:solidFill>
                  <a:srgbClr val="4112EE"/>
                </a:solidFill>
              </a:rPr>
              <a:t> </a:t>
            </a:r>
            <a:r>
              <a:rPr lang="en-US" sz="2800" dirty="0" err="1">
                <a:solidFill>
                  <a:srgbClr val="4112EE"/>
                </a:solidFill>
              </a:rPr>
              <a:t>gian</a:t>
            </a:r>
            <a:r>
              <a:rPr lang="en-US" sz="2800" dirty="0">
                <a:solidFill>
                  <a:srgbClr val="4112EE"/>
                </a:solidFill>
              </a:rPr>
              <a:t>: 3 </a:t>
            </a:r>
            <a:r>
              <a:rPr lang="en-US" sz="2800" dirty="0" err="1">
                <a:solidFill>
                  <a:srgbClr val="4112EE"/>
                </a:solidFill>
              </a:rPr>
              <a:t>phút</a:t>
            </a:r>
            <a:endParaRPr lang="en-US" sz="2800" dirty="0">
              <a:solidFill>
                <a:srgbClr val="4112EE"/>
              </a:solidFill>
            </a:endParaRPr>
          </a:p>
        </p:txBody>
      </p:sp>
      <p:pic>
        <p:nvPicPr>
          <p:cNvPr id="6" name="Đồng hồ đếm ngược 3 phút gây sốc 3 Minutes">
            <a:hlinkClick r:id="" action="ppaction://media"/>
            <a:extLst>
              <a:ext uri="{FF2B5EF4-FFF2-40B4-BE49-F238E27FC236}">
                <a16:creationId xmlns:a16="http://schemas.microsoft.com/office/drawing/2014/main" id="{BD995395-5BAC-0458-27EB-DDB5EAC668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1602" y="3558054"/>
            <a:ext cx="1647729" cy="92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9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F9BD0EA-8A82-4EEC-BF24-49675928EA0D}"/>
              </a:ext>
            </a:extLst>
          </p:cNvPr>
          <p:cNvSpPr txBox="1">
            <a:spLocks/>
          </p:cNvSpPr>
          <p:nvPr/>
        </p:nvSpPr>
        <p:spPr>
          <a:xfrm>
            <a:off x="458396" y="1872852"/>
            <a:ext cx="10159402" cy="45724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ED1C21-2A20-7714-1723-48296BE062C9}"/>
              </a:ext>
            </a:extLst>
          </p:cNvPr>
          <p:cNvSpPr txBox="1"/>
          <p:nvPr/>
        </p:nvSpPr>
        <p:spPr>
          <a:xfrm>
            <a:off x="369821" y="0"/>
            <a:ext cx="5632831" cy="70757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1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nón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và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trụ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cuộc</a:t>
            </a:r>
            <a:r>
              <a:rPr lang="en-US" sz="26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sống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thực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tiễn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có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nhiều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đồ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vật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được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thiết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kế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chế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tạo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ở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dạng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hình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nón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chẳng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hạn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chiếc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nón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lá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Nhiều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đồ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vật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trong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cuộc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sống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được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thiết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kế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chế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tạo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ở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dạng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hình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trụ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chẳng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hạn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giếng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nước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ở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các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làng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quê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Việt</a:t>
            </a:r>
            <a:r>
              <a:rPr lang="fr-FR" sz="26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Nam.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cây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đa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–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giếng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nước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–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sân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đình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những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nét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điển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của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làng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quê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vẫn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luôn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được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giữ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gìn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khắc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sâu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trong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tâm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hồn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mỗi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con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người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Việt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Nam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như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biểu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tượng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về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văn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hóa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lịch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sử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truyền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thống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dân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fr-FR" sz="26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tộc</a:t>
            </a:r>
            <a:r>
              <a:rPr lang="fr-FR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3BC019-173E-C238-B994-28CC47F2C9F8}"/>
              </a:ext>
            </a:extLst>
          </p:cNvPr>
          <p:cNvGrpSpPr/>
          <p:nvPr/>
        </p:nvGrpSpPr>
        <p:grpSpPr>
          <a:xfrm rot="5400000">
            <a:off x="8419534" y="3227056"/>
            <a:ext cx="6891246" cy="653685"/>
            <a:chOff x="4871257" y="83128"/>
            <a:chExt cx="7501721" cy="65368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438CFF59-6B1D-7256-3BE4-C4F7AEE5CEC3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1E08979-0B7A-C327-961C-5669C6F04794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A42393C-050D-433E-F44A-C7BE113EF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578" y="412705"/>
            <a:ext cx="3059084" cy="24448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F416FA-24A0-F14C-B9CD-DB7C90950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795" y="3175462"/>
            <a:ext cx="4105376" cy="305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67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64FF-C200-2D4E-B8A8-4CEF2D0B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/>
              <a:t>https://www.youtube.com/hashtag/trainghiemcuocsong</a:t>
            </a:r>
          </a:p>
        </p:txBody>
      </p:sp>
    </p:spTree>
    <p:extLst>
      <p:ext uri="{BB962C8B-B14F-4D97-AF65-F5344CB8AC3E}">
        <p14:creationId xmlns:p14="http://schemas.microsoft.com/office/powerpoint/2010/main" val="94740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4B4FC5-EFA5-CCED-186A-3A8154A96C66}"/>
              </a:ext>
            </a:extLst>
          </p:cNvPr>
          <p:cNvSpPr txBox="1"/>
          <p:nvPr/>
        </p:nvSpPr>
        <p:spPr>
          <a:xfrm>
            <a:off x="138535" y="80565"/>
            <a:ext cx="1159625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Quan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BCE73F-2DAC-6BD0-9BEF-2A4E791A610A}"/>
              </a:ext>
            </a:extLst>
          </p:cNvPr>
          <p:cNvSpPr txBox="1"/>
          <p:nvPr/>
        </p:nvSpPr>
        <p:spPr>
          <a:xfrm>
            <a:off x="426458" y="1420647"/>
            <a:ext cx="10047578" cy="905633"/>
          </a:xfrm>
          <a:prstGeom prst="rect">
            <a:avLst/>
          </a:prstGeom>
          <a:noFill/>
          <a:ln>
            <a:solidFill>
              <a:srgbClr val="4112EE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a) Quan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sát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một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số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ảnh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đồ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vật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dạng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nón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trụ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sau</a:t>
            </a:r>
            <a:endParaRPr lang="en-US" sz="2800" b="1" i="1" dirty="0">
              <a:solidFill>
                <a:srgbClr val="2704FC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036E4A1-5E9E-363A-6E99-B33099BF5889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337276" y="4729343"/>
            <a:ext cx="901474" cy="929504"/>
          </a:xfrm>
          <a:prstGeom prst="straightConnector1">
            <a:avLst/>
          </a:prstGeom>
          <a:ln w="984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77BBB65-E07E-ABE0-4B12-8871DC240CC2}"/>
              </a:ext>
            </a:extLst>
          </p:cNvPr>
          <p:cNvSpPr txBox="1"/>
          <p:nvPr/>
        </p:nvSpPr>
        <p:spPr>
          <a:xfrm>
            <a:off x="776659" y="5058682"/>
            <a:ext cx="3560617" cy="1200329"/>
          </a:xfrm>
          <a:prstGeom prst="rect">
            <a:avLst/>
          </a:prstGeom>
          <a:noFill/>
          <a:ln>
            <a:solidFill>
              <a:srgbClr val="F7093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FF0000"/>
                </a:solidFill>
              </a:rPr>
              <a:t>Nêu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đặc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điểm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các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hình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về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đáy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chiều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cao</a:t>
            </a:r>
            <a:r>
              <a:rPr lang="en-US" sz="2400" i="1" dirty="0">
                <a:solidFill>
                  <a:srgbClr val="FF0000"/>
                </a:solidFill>
              </a:rPr>
              <a:t>, </a:t>
            </a:r>
            <a:r>
              <a:rPr lang="en-US" sz="2400" i="1" dirty="0" err="1">
                <a:solidFill>
                  <a:srgbClr val="FF0000"/>
                </a:solidFill>
              </a:rPr>
              <a:t>độ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sinh</a:t>
            </a:r>
            <a:endParaRPr lang="en-US" sz="2400" i="1" dirty="0">
              <a:solidFill>
                <a:srgbClr val="FF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E854F2-2B84-7EEF-2759-2ED2EC84C3FB}"/>
              </a:ext>
            </a:extLst>
          </p:cNvPr>
          <p:cNvGrpSpPr/>
          <p:nvPr/>
        </p:nvGrpSpPr>
        <p:grpSpPr>
          <a:xfrm rot="5400000">
            <a:off x="8419534" y="3227056"/>
            <a:ext cx="6891246" cy="653685"/>
            <a:chOff x="4871257" y="83128"/>
            <a:chExt cx="7501721" cy="6536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026AF6F-DC00-5ABA-E2C2-EFD9EA2957DE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B7FF68-D9A8-A26F-5DC6-BC9237E8590B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C0879B2-F84A-B8CC-2A3E-CAD9C5BCE909}"/>
              </a:ext>
            </a:extLst>
          </p:cNvPr>
          <p:cNvSpPr txBox="1"/>
          <p:nvPr/>
        </p:nvSpPr>
        <p:spPr>
          <a:xfrm>
            <a:off x="503309" y="692812"/>
            <a:ext cx="3500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1 (SGK/112)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5012EB-94B0-6632-C608-4CA3354B21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968" y="2419350"/>
            <a:ext cx="7078063" cy="2309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F0A9B72-7D44-FB90-F8E9-BCC0CE2B4D96}"/>
              </a:ext>
            </a:extLst>
          </p:cNvPr>
          <p:cNvSpPr txBox="1"/>
          <p:nvPr/>
        </p:nvSpPr>
        <p:spPr>
          <a:xfrm>
            <a:off x="297872" y="1244651"/>
            <a:ext cx="10492048" cy="905633"/>
          </a:xfrm>
          <a:prstGeom prst="rect">
            <a:avLst/>
          </a:prstGeom>
          <a:noFill/>
          <a:ln>
            <a:solidFill>
              <a:srgbClr val="4112EE"/>
            </a:solidFill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b) ?</a:t>
            </a:r>
            <a:r>
              <a:rPr lang="en-US" sz="2400" b="1" i="1" dirty="0">
                <a:solidFill>
                  <a:srgbClr val="2704FC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Hãy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tìm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thêm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các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ảnh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về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nón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hoặc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hình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trụ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trong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cuộc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sống</a:t>
            </a:r>
            <a:r>
              <a:rPr lang="en-US" sz="2400" b="1" i="1" dirty="0">
                <a:solidFill>
                  <a:srgbClr val="2704FC"/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en-US" sz="2400" b="1" i="1" dirty="0">
              <a:solidFill>
                <a:srgbClr val="2704FC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814E93-BB3A-7ED1-1F50-DFB48160E80D}"/>
              </a:ext>
            </a:extLst>
          </p:cNvPr>
          <p:cNvGrpSpPr/>
          <p:nvPr/>
        </p:nvGrpSpPr>
        <p:grpSpPr>
          <a:xfrm rot="5400000">
            <a:off x="8419534" y="3227056"/>
            <a:ext cx="6891246" cy="653685"/>
            <a:chOff x="4871257" y="83128"/>
            <a:chExt cx="7501721" cy="65368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E658DE6-5107-7A50-7B5C-08987D658B6B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3490234-996D-5970-1D95-0D3943E6EFFB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7920CF9-D34C-662E-AADE-B4A63553E7DB}"/>
              </a:ext>
            </a:extLst>
          </p:cNvPr>
          <p:cNvSpPr txBox="1"/>
          <p:nvPr/>
        </p:nvSpPr>
        <p:spPr>
          <a:xfrm>
            <a:off x="138535" y="80565"/>
            <a:ext cx="1159625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2. Quan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nón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085971-E8C7-D84F-1A5F-906F47B1D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262" y="2838367"/>
            <a:ext cx="4360658" cy="31807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9A78F-C7F0-F7C5-EFB2-A3E5B728D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091" y="4428725"/>
            <a:ext cx="1114581" cy="12955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B81C1B-26B5-68CB-53E7-4D617D4B9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2632" y="2885999"/>
            <a:ext cx="771633" cy="11907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128E4C-8B1B-2C5E-7D28-D8DEE896AA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2026" y="3331529"/>
            <a:ext cx="1724266" cy="12860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EFB6A7-C76D-1764-F363-153CB5E7EC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2400" y="3114091"/>
            <a:ext cx="2590800" cy="26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5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63C8D9B-8769-A86E-7F47-29BF412681C3}"/>
              </a:ext>
            </a:extLst>
          </p:cNvPr>
          <p:cNvSpPr/>
          <p:nvPr/>
        </p:nvSpPr>
        <p:spPr>
          <a:xfrm>
            <a:off x="186813" y="99607"/>
            <a:ext cx="11868948" cy="6658786"/>
          </a:xfrm>
          <a:custGeom>
            <a:avLst/>
            <a:gdLst>
              <a:gd name="connsiteX0" fmla="*/ 0 w 11868948"/>
              <a:gd name="connsiteY0" fmla="*/ 0 h 6658786"/>
              <a:gd name="connsiteX1" fmla="*/ 11868948 w 11868948"/>
              <a:gd name="connsiteY1" fmla="*/ 0 h 6658786"/>
              <a:gd name="connsiteX2" fmla="*/ 11868948 w 11868948"/>
              <a:gd name="connsiteY2" fmla="*/ 6658786 h 6658786"/>
              <a:gd name="connsiteX3" fmla="*/ 0 w 11868948"/>
              <a:gd name="connsiteY3" fmla="*/ 6658786 h 6658786"/>
              <a:gd name="connsiteX4" fmla="*/ 0 w 11868948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68948" h="6658786" extrusionOk="0">
                <a:moveTo>
                  <a:pt x="0" y="0"/>
                </a:moveTo>
                <a:cubicBezTo>
                  <a:pt x="2526283" y="118645"/>
                  <a:pt x="8306219" y="116012"/>
                  <a:pt x="11868948" y="0"/>
                </a:cubicBezTo>
                <a:cubicBezTo>
                  <a:pt x="11736066" y="1360470"/>
                  <a:pt x="11953899" y="5310941"/>
                  <a:pt x="11868948" y="6658786"/>
                </a:cubicBezTo>
                <a:cubicBezTo>
                  <a:pt x="6722493" y="6793386"/>
                  <a:pt x="5493896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!!4">
            <a:extLst>
              <a:ext uri="{FF2B5EF4-FFF2-40B4-BE49-F238E27FC236}">
                <a16:creationId xmlns:a16="http://schemas.microsoft.com/office/drawing/2014/main" id="{01B55CE5-F188-F586-F8BD-E30905F48820}"/>
              </a:ext>
            </a:extLst>
          </p:cNvPr>
          <p:cNvSpPr/>
          <p:nvPr/>
        </p:nvSpPr>
        <p:spPr>
          <a:xfrm>
            <a:off x="3237353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9431D3-C7CA-C0DC-E520-23A1295AE172}"/>
              </a:ext>
            </a:extLst>
          </p:cNvPr>
          <p:cNvSpPr txBox="1"/>
          <p:nvPr/>
        </p:nvSpPr>
        <p:spPr>
          <a:xfrm>
            <a:off x="690305" y="1122546"/>
            <a:ext cx="10861964" cy="2278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i="1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Nhiệm</a:t>
            </a:r>
            <a:r>
              <a:rPr lang="en-US" sz="3200" b="1" i="1" dirty="0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srgbClr val="4112EE"/>
                </a:solidFill>
                <a:effectLst/>
                <a:latin typeface="+mj-lt"/>
                <a:ea typeface="Calibri" panose="020F0502020204030204" pitchFamily="34" charset="0"/>
              </a:rPr>
              <a:t>vụ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+mj-lt"/>
              </a:rPr>
              <a:t>sưu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tầm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tạo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đồ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hình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lăng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đứng</a:t>
            </a:r>
            <a:r>
              <a:rPr lang="en-US" sz="3200" dirty="0">
                <a:latin typeface="+mj-lt"/>
              </a:rPr>
              <a:t> . </a:t>
            </a:r>
          </a:p>
          <a:p>
            <a:pPr marL="457200" marR="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nhân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tự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đồ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theo</a:t>
            </a:r>
            <a:r>
              <a:rPr lang="en-US" sz="32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các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h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sưu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tầm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.</a:t>
            </a:r>
            <a:endParaRPr lang="en-US" sz="32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54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www.w3.org/XML/1998/namespace"/>
    <ds:schemaRef ds:uri="71af3243-3dd4-4a8d-8c0d-dd76da1f02a5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1928</TotalTime>
  <Words>707</Words>
  <Application>Microsoft Office PowerPoint</Application>
  <PresentationFormat>Widescreen</PresentationFormat>
  <Paragraphs>40</Paragraphs>
  <Slides>12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Rockwell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https://www.youtube.com/hashtag/trainghiemcuocsong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89</cp:revision>
  <dcterms:created xsi:type="dcterms:W3CDTF">2021-06-07T13:44:30Z</dcterms:created>
  <dcterms:modified xsi:type="dcterms:W3CDTF">2024-06-18T09:30:32Z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