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360" r:id="rId6"/>
    <p:sldId id="286" r:id="rId7"/>
    <p:sldId id="258" r:id="rId8"/>
    <p:sldId id="370" r:id="rId9"/>
    <p:sldId id="371" r:id="rId10"/>
    <p:sldId id="373" r:id="rId11"/>
    <p:sldId id="374" r:id="rId12"/>
    <p:sldId id="294" r:id="rId13"/>
    <p:sldId id="302" r:id="rId14"/>
    <p:sldId id="379" r:id="rId15"/>
    <p:sldId id="275" r:id="rId16"/>
    <p:sldId id="299" r:id="rId17"/>
    <p:sldId id="377" r:id="rId18"/>
    <p:sldId id="279" r:id="rId19"/>
    <p:sldId id="378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A7FDFF"/>
    <a:srgbClr val="3CDFE6"/>
    <a:srgbClr val="FAED3B"/>
    <a:srgbClr val="70AD47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84962" autoAdjust="0"/>
  </p:normalViewPr>
  <p:slideViewPr>
    <p:cSldViewPr snapToGrid="0">
      <p:cViewPr varScale="1">
        <p:scale>
          <a:sx n="53" d="100"/>
          <a:sy n="53" d="100"/>
        </p:scale>
        <p:origin x="11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9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8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7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Giải quyết vấn đặt ra ở phần mở đầu, gọi 1 HS lên bảng giải đánh giá điểm.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05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4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1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4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2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0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5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12/03/2025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92615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785" y="1600200"/>
            <a:ext cx="5392615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92615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85" y="3938589"/>
            <a:ext cx="5392615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65C2E0-70E0-77B1-44B6-AA4663883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E78F8-9D3B-9E1B-4AD4-87A61B388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DB8D42-821B-C646-34B6-283C1A5C1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B982E-9ED4-1B42-86DA-828D517E1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58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12/03/2025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12/03/2025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12/03/2025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12/03/2025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12/03/2025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12/03/2025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12/03/2025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12/03/2025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12/03/2025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2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0.png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4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3.w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4.wmf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3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3.wmf"/><Relationship Id="rId5" Type="http://schemas.openxmlformats.org/officeDocument/2006/relationships/hyperlink" Target="https://www.publicdomainpictures.net/view-image.php?image=209446&amp;picture=tropical-beach-scene" TargetMode="External"/><Relationship Id="rId10" Type="http://schemas.openxmlformats.org/officeDocument/2006/relationships/oleObject" Target="../embeddings/oleObject31.bin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wmf"/><Relationship Id="rId5" Type="http://schemas.openxmlformats.org/officeDocument/2006/relationships/hyperlink" Target="https://www.publicdomainpictures.net/view-image.php?image=209446&amp;picture=tropical-beach-scene" TargetMode="External"/><Relationship Id="rId10" Type="http://schemas.openxmlformats.org/officeDocument/2006/relationships/oleObject" Target="../embeddings/oleObject1.bin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w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5.wmf"/><Relationship Id="rId3" Type="http://schemas.openxmlformats.org/officeDocument/2006/relationships/image" Target="../media/image20.png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1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4.w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1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6.emf"/><Relationship Id="rId9" Type="http://schemas.openxmlformats.org/officeDocument/2006/relationships/image" Target="../media/image29.wmf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8.wmf"/><Relationship Id="rId3" Type="http://schemas.openxmlformats.org/officeDocument/2006/relationships/image" Target="../media/image33.png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8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4.png"/><Relationship Id="rId9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3107" y="2914195"/>
            <a:ext cx="6563443" cy="1407997"/>
          </a:xfrm>
        </p:spPr>
        <p:txBody>
          <a:bodyPr anchor="ctr">
            <a:no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TRỤ (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2462" y="5106893"/>
            <a:ext cx="7949329" cy="746370"/>
          </a:xfrm>
        </p:spPr>
        <p:txBody>
          <a:bodyPr anchor="ctr"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LÊ THỊ THU THUỶ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85842" y="3883013"/>
            <a:ext cx="3194131" cy="319413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6563443" cy="102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……..</a:t>
            </a:r>
          </a:p>
          <a:p>
            <a:pPr algn="l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………..</a:t>
            </a:r>
          </a:p>
        </p:txBody>
      </p:sp>
      <p:sp>
        <p:nvSpPr>
          <p:cNvPr id="9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33302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C10-B1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572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4504550" y="371004"/>
            <a:ext cx="66968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441B1B-FD33-4DE3-9AB5-B6FA96416DA2}"/>
              </a:ext>
            </a:extLst>
          </p:cNvPr>
          <p:cNvSpPr txBox="1"/>
          <p:nvPr/>
        </p:nvSpPr>
        <p:spPr>
          <a:xfrm>
            <a:off x="226021" y="4411760"/>
            <a:ext cx="90068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khối gỗ đó là:  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48" y="-148593"/>
            <a:ext cx="2032108" cy="1812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036" y="2378022"/>
            <a:ext cx="519036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0392A-9133-7D96-4596-1EE1ECDA6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32" y="2234227"/>
            <a:ext cx="3010535" cy="181240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4EA2C77-D48C-F88A-95A5-294387136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4BDA816-16EE-819C-1E73-EEDCEDE405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819622"/>
              </p:ext>
            </p:extLst>
          </p:nvPr>
        </p:nvGraphicFramePr>
        <p:xfrm>
          <a:off x="4076699" y="4782942"/>
          <a:ext cx="4296523" cy="40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438400" imgH="228600" progId="Equation.DSMT4">
                  <p:embed/>
                </p:oleObj>
              </mc:Choice>
              <mc:Fallback>
                <p:oleObj r:id="rId5" imgW="24384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699" y="4782942"/>
                        <a:ext cx="4296523" cy="402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246823"/>
              </p:ext>
            </p:extLst>
          </p:nvPr>
        </p:nvGraphicFramePr>
        <p:xfrm>
          <a:off x="6003757" y="806906"/>
          <a:ext cx="425847" cy="26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177480" progId="Equation.DSMT4">
                  <p:embed/>
                </p:oleObj>
              </mc:Choice>
              <mc:Fallback>
                <p:oleObj name="Equation" r:id="rId7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03757" y="806906"/>
                        <a:ext cx="425847" cy="267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588620"/>
              </p:ext>
            </p:extLst>
          </p:nvPr>
        </p:nvGraphicFramePr>
        <p:xfrm>
          <a:off x="9184772" y="785393"/>
          <a:ext cx="368300" cy="34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84772" y="785393"/>
                        <a:ext cx="368300" cy="343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988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71" y="118498"/>
            <a:ext cx="1937195" cy="17276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6019" y="183459"/>
            <a:ext cx="2934001" cy="4830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 BÀI TẬP</a:t>
            </a:r>
            <a:endParaRPr lang="x-none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AD60F7D-5831-0525-B89F-11FF8B7A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2195" y="6341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43" name="Rectangle 4">
            <a:extLst>
              <a:ext uri="{FF2B5EF4-FFF2-40B4-BE49-F238E27FC236}">
                <a16:creationId xmlns:a16="http://schemas.microsoft.com/office/drawing/2014/main" id="{90F2D4E9-3DA4-10DA-D723-7E2DCFAE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859764A-675B-B3DA-8902-DCBAF206AA3F}"/>
              </a:ext>
            </a:extLst>
          </p:cNvPr>
          <p:cNvSpPr txBox="1"/>
          <p:nvPr/>
        </p:nvSpPr>
        <p:spPr>
          <a:xfrm>
            <a:off x="3453324" y="641062"/>
            <a:ext cx="697613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x-none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Điền vào ô trống nội dung thích hợp</a:t>
            </a:r>
            <a:endParaRPr lang="vi-VN" altLang="x-non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95AF415-1599-34CA-D2D8-EC0AA8B7964F}"/>
              </a:ext>
            </a:extLst>
          </p:cNvPr>
          <p:cNvSpPr txBox="1"/>
          <p:nvPr/>
        </p:nvSpPr>
        <p:spPr>
          <a:xfrm>
            <a:off x="350115" y="5257979"/>
            <a:ext cx="372182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a)</a:t>
            </a:r>
          </a:p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b)</a:t>
            </a:r>
          </a:p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334">
            <a:extLst>
              <a:ext uri="{FF2B5EF4-FFF2-40B4-BE49-F238E27FC236}">
                <a16:creationId xmlns:a16="http://schemas.microsoft.com/office/drawing/2014/main" id="{64E1E123-FEB4-073A-5DD1-0B74853D8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21791"/>
              </p:ext>
            </p:extLst>
          </p:nvPr>
        </p:nvGraphicFramePr>
        <p:xfrm>
          <a:off x="2111381" y="1535707"/>
          <a:ext cx="9220200" cy="1422400"/>
        </p:xfrm>
        <a:graphic>
          <a:graphicData uri="http://schemas.openxmlformats.org/drawingml/2006/table">
            <a:tbl>
              <a:tblPr/>
              <a:tblGrid>
                <a:gridCol w="2009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533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 đáy (cm)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Chiều cao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C.Vi đáy 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đáy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257">
            <a:extLst>
              <a:ext uri="{FF2B5EF4-FFF2-40B4-BE49-F238E27FC236}">
                <a16:creationId xmlns:a16="http://schemas.microsoft.com/office/drawing/2014/main" id="{F9D1279D-4F14-F9C7-9E7D-09390FA1FBE7}"/>
              </a:ext>
            </a:extLst>
          </p:cNvPr>
          <p:cNvGrpSpPr>
            <a:grpSpLocks/>
          </p:cNvGrpSpPr>
          <p:nvPr/>
        </p:nvGrpSpPr>
        <p:grpSpPr bwMode="auto">
          <a:xfrm>
            <a:off x="2767005" y="3895041"/>
            <a:ext cx="990600" cy="838200"/>
            <a:chOff x="2526" y="780"/>
            <a:chExt cx="1152" cy="1536"/>
          </a:xfrm>
        </p:grpSpPr>
        <p:sp>
          <p:nvSpPr>
            <p:cNvPr id="7" name="AutoShape 258">
              <a:extLst>
                <a:ext uri="{FF2B5EF4-FFF2-40B4-BE49-F238E27FC236}">
                  <a16:creationId xmlns:a16="http://schemas.microsoft.com/office/drawing/2014/main" id="{2059BB64-A2F0-B5AB-9C27-D4365C6CC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780"/>
              <a:ext cx="1152" cy="1536"/>
            </a:xfrm>
            <a:prstGeom prst="flowChartMagneticDisk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x-none" alt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rc 259">
              <a:extLst>
                <a:ext uri="{FF2B5EF4-FFF2-40B4-BE49-F238E27FC236}">
                  <a16:creationId xmlns:a16="http://schemas.microsoft.com/office/drawing/2014/main" id="{BF5B92CB-A8CC-FD01-37D6-496626C631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44" y="1872"/>
              <a:ext cx="1134" cy="289"/>
            </a:xfrm>
            <a:custGeom>
              <a:avLst/>
              <a:gdLst>
                <a:gd name="T0" fmla="*/ 1134 w 39721"/>
                <a:gd name="T1" fmla="*/ 120 h 21600"/>
                <a:gd name="T2" fmla="*/ 0 w 39721"/>
                <a:gd name="T3" fmla="*/ 107 h 21600"/>
                <a:gd name="T4" fmla="*/ 573 w 397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721" h="21600" fill="none" extrusionOk="0">
                  <a:moveTo>
                    <a:pt x="39721" y="8961"/>
                  </a:moveTo>
                  <a:cubicBezTo>
                    <a:pt x="36211" y="16659"/>
                    <a:pt x="28529" y="21599"/>
                    <a:pt x="20068" y="21600"/>
                  </a:cubicBezTo>
                  <a:cubicBezTo>
                    <a:pt x="11222" y="21600"/>
                    <a:pt x="3271" y="16207"/>
                    <a:pt x="-1" y="7989"/>
                  </a:cubicBezTo>
                </a:path>
                <a:path w="39721" h="21600" stroke="0" extrusionOk="0">
                  <a:moveTo>
                    <a:pt x="39721" y="8961"/>
                  </a:moveTo>
                  <a:cubicBezTo>
                    <a:pt x="36211" y="16659"/>
                    <a:pt x="28529" y="21599"/>
                    <a:pt x="20068" y="21600"/>
                  </a:cubicBezTo>
                  <a:cubicBezTo>
                    <a:pt x="11222" y="21600"/>
                    <a:pt x="3271" y="16207"/>
                    <a:pt x="-1" y="7989"/>
                  </a:cubicBezTo>
                  <a:lnTo>
                    <a:pt x="20068" y="0"/>
                  </a:lnTo>
                  <a:lnTo>
                    <a:pt x="39721" y="8961"/>
                  </a:lnTo>
                  <a:close/>
                </a:path>
              </a:pathLst>
            </a:cu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9C16490-45BD-27DA-EB05-C6D628379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916816"/>
              </p:ext>
            </p:extLst>
          </p:nvPr>
        </p:nvGraphicFramePr>
        <p:xfrm>
          <a:off x="4491762" y="2414141"/>
          <a:ext cx="373347" cy="35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1762" y="2414141"/>
                        <a:ext cx="373347" cy="350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5D48B0D-1FC1-6D83-47A6-CB0CE3A7A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50569"/>
              </p:ext>
            </p:extLst>
          </p:nvPr>
        </p:nvGraphicFramePr>
        <p:xfrm>
          <a:off x="5360450" y="2445634"/>
          <a:ext cx="577371" cy="35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177480" progId="Equation.DSMT4">
                  <p:embed/>
                </p:oleObj>
              </mc:Choice>
              <mc:Fallback>
                <p:oleObj name="Equation" r:id="rId6" imgW="17748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0450" y="2445634"/>
                        <a:ext cx="577371" cy="350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Group 333">
            <a:extLst>
              <a:ext uri="{FF2B5EF4-FFF2-40B4-BE49-F238E27FC236}">
                <a16:creationId xmlns:a16="http://schemas.microsoft.com/office/drawing/2014/main" id="{A92A6A5F-2D4B-00F9-4A80-6988E28EF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507263"/>
              </p:ext>
            </p:extLst>
          </p:nvPr>
        </p:nvGraphicFramePr>
        <p:xfrm>
          <a:off x="2116836" y="3583961"/>
          <a:ext cx="9209289" cy="151964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9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56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 đáy (cm)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Chiều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cao</a:t>
                      </a:r>
                      <a:endParaRPr kumimoji="0" lang="vi-V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Chu vi đáy 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đáy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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" name="Group 257">
            <a:extLst>
              <a:ext uri="{FF2B5EF4-FFF2-40B4-BE49-F238E27FC236}">
                <a16:creationId xmlns:a16="http://schemas.microsoft.com/office/drawing/2014/main" id="{C732963D-674F-D22B-E82E-081F9BCB77FD}"/>
              </a:ext>
            </a:extLst>
          </p:cNvPr>
          <p:cNvGrpSpPr>
            <a:grpSpLocks/>
          </p:cNvGrpSpPr>
          <p:nvPr/>
        </p:nvGrpSpPr>
        <p:grpSpPr bwMode="auto">
          <a:xfrm>
            <a:off x="2615124" y="1983808"/>
            <a:ext cx="990600" cy="838200"/>
            <a:chOff x="2526" y="780"/>
            <a:chExt cx="1152" cy="1536"/>
          </a:xfrm>
        </p:grpSpPr>
        <p:sp>
          <p:nvSpPr>
            <p:cNvPr id="17" name="AutoShape 258">
              <a:extLst>
                <a:ext uri="{FF2B5EF4-FFF2-40B4-BE49-F238E27FC236}">
                  <a16:creationId xmlns:a16="http://schemas.microsoft.com/office/drawing/2014/main" id="{E9E63A96-5EFD-71FD-3736-41D388AF2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780"/>
              <a:ext cx="1152" cy="1536"/>
            </a:xfrm>
            <a:prstGeom prst="flowChartMagneticDisk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x-none" alt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Arc 259">
              <a:extLst>
                <a:ext uri="{FF2B5EF4-FFF2-40B4-BE49-F238E27FC236}">
                  <a16:creationId xmlns:a16="http://schemas.microsoft.com/office/drawing/2014/main" id="{09F74B81-716B-9EA0-7ADE-BEA3609F08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44" y="1872"/>
              <a:ext cx="1134" cy="289"/>
            </a:xfrm>
            <a:custGeom>
              <a:avLst/>
              <a:gdLst>
                <a:gd name="T0" fmla="*/ 1134 w 39721"/>
                <a:gd name="T1" fmla="*/ 120 h 21600"/>
                <a:gd name="T2" fmla="*/ 0 w 39721"/>
                <a:gd name="T3" fmla="*/ 107 h 21600"/>
                <a:gd name="T4" fmla="*/ 573 w 397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721" h="21600" fill="none" extrusionOk="0">
                  <a:moveTo>
                    <a:pt x="39721" y="8961"/>
                  </a:moveTo>
                  <a:cubicBezTo>
                    <a:pt x="36211" y="16659"/>
                    <a:pt x="28529" y="21599"/>
                    <a:pt x="20068" y="21600"/>
                  </a:cubicBezTo>
                  <a:cubicBezTo>
                    <a:pt x="11222" y="21600"/>
                    <a:pt x="3271" y="16207"/>
                    <a:pt x="-1" y="7989"/>
                  </a:cubicBezTo>
                </a:path>
                <a:path w="39721" h="21600" stroke="0" extrusionOk="0">
                  <a:moveTo>
                    <a:pt x="39721" y="8961"/>
                  </a:moveTo>
                  <a:cubicBezTo>
                    <a:pt x="36211" y="16659"/>
                    <a:pt x="28529" y="21599"/>
                    <a:pt x="20068" y="21600"/>
                  </a:cubicBezTo>
                  <a:cubicBezTo>
                    <a:pt x="11222" y="21600"/>
                    <a:pt x="3271" y="16207"/>
                    <a:pt x="-1" y="7989"/>
                  </a:cubicBezTo>
                  <a:lnTo>
                    <a:pt x="20068" y="0"/>
                  </a:lnTo>
                  <a:lnTo>
                    <a:pt x="39721" y="8961"/>
                  </a:lnTo>
                  <a:close/>
                </a:path>
              </a:pathLst>
            </a:cu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</p:grpSp>
      <p:graphicFrame>
        <p:nvGraphicFramePr>
          <p:cNvPr id="149" name="Object 148">
            <a:extLst>
              <a:ext uri="{FF2B5EF4-FFF2-40B4-BE49-F238E27FC236}">
                <a16:creationId xmlns:a16="http://schemas.microsoft.com/office/drawing/2014/main" id="{DA3B4462-F515-DB47-A379-41466792D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90340"/>
              </p:ext>
            </p:extLst>
          </p:nvPr>
        </p:nvGraphicFramePr>
        <p:xfrm>
          <a:off x="5360450" y="4593601"/>
          <a:ext cx="40491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60450" y="4593601"/>
                        <a:ext cx="404918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49">
            <a:extLst>
              <a:ext uri="{FF2B5EF4-FFF2-40B4-BE49-F238E27FC236}">
                <a16:creationId xmlns:a16="http://schemas.microsoft.com/office/drawing/2014/main" id="{28A52959-A256-50E0-9D63-236A15EAB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865502"/>
              </p:ext>
            </p:extLst>
          </p:nvPr>
        </p:nvGraphicFramePr>
        <p:xfrm>
          <a:off x="6294130" y="4574491"/>
          <a:ext cx="251617" cy="342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64880" progId="Equation.DSMT4">
                  <p:embed/>
                </p:oleObj>
              </mc:Choice>
              <mc:Fallback>
                <p:oleObj name="Equation" r:id="rId10" imgW="126720" imgH="164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94130" y="4574491"/>
                        <a:ext cx="251617" cy="342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!!4">
            <a:extLst>
              <a:ext uri="{FF2B5EF4-FFF2-40B4-BE49-F238E27FC236}">
                <a16:creationId xmlns:a16="http://schemas.microsoft.com/office/drawing/2014/main" id="{3F778C25-2DFE-0785-0DE7-9F4D72365865}"/>
              </a:ext>
            </a:extLst>
          </p:cNvPr>
          <p:cNvSpPr/>
          <p:nvPr/>
        </p:nvSpPr>
        <p:spPr>
          <a:xfrm rot="5400000">
            <a:off x="8511383" y="3182140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93822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61" name="Group 333">
            <a:extLst>
              <a:ext uri="{FF2B5EF4-FFF2-40B4-BE49-F238E27FC236}">
                <a16:creationId xmlns:a16="http://schemas.microsoft.com/office/drawing/2014/main" id="{626E5033-7C16-69A7-078C-0CF0C44BC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88552"/>
              </p:ext>
            </p:extLst>
          </p:nvPr>
        </p:nvGraphicFramePr>
        <p:xfrm>
          <a:off x="1600200" y="3657601"/>
          <a:ext cx="9067800" cy="151964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56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 đáy (cm)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Chiều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cao</a:t>
                      </a:r>
                      <a:endParaRPr kumimoji="0" lang="vi-V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Chu vi đáy 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đáy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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862" name="Group 334">
            <a:extLst>
              <a:ext uri="{FF2B5EF4-FFF2-40B4-BE49-F238E27FC236}">
                <a16:creationId xmlns:a16="http://schemas.microsoft.com/office/drawing/2014/main" id="{6CAE4BFB-045A-D612-F2EF-2C484F6CF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42412"/>
              </p:ext>
            </p:extLst>
          </p:nvPr>
        </p:nvGraphicFramePr>
        <p:xfrm>
          <a:off x="1447800" y="1109663"/>
          <a:ext cx="9220200" cy="142240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533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 đáy (cm)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Chiều cao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C.Vi đáy 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đáy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(cm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23" name="Text Box 26">
            <a:extLst>
              <a:ext uri="{FF2B5EF4-FFF2-40B4-BE49-F238E27FC236}">
                <a16:creationId xmlns:a16="http://schemas.microsoft.com/office/drawing/2014/main" id="{26659535-070A-DDC5-5A5C-7F695E80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2403476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24" name="Text Box 57">
            <a:extLst>
              <a:ext uri="{FF2B5EF4-FFF2-40B4-BE49-F238E27FC236}">
                <a16:creationId xmlns:a16="http://schemas.microsoft.com/office/drawing/2014/main" id="{7BDFDD72-0A4E-B100-18BA-8FD8B43E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563" y="2698751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25" name="Text Box 58">
            <a:extLst>
              <a:ext uri="{FF2B5EF4-FFF2-40B4-BE49-F238E27FC236}">
                <a16:creationId xmlns:a16="http://schemas.microsoft.com/office/drawing/2014/main" id="{C03F81E8-739A-DEFF-6698-7502C5CB9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413" y="2698751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26" name="Text Box 59">
            <a:extLst>
              <a:ext uri="{FF2B5EF4-FFF2-40B4-BE49-F238E27FC236}">
                <a16:creationId xmlns:a16="http://schemas.microsoft.com/office/drawing/2014/main" id="{C1D52690-E5BF-2452-979F-8AF437C3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263" y="27130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27" name="Text Box 60">
            <a:extLst>
              <a:ext uri="{FF2B5EF4-FFF2-40B4-BE49-F238E27FC236}">
                <a16:creationId xmlns:a16="http://schemas.microsoft.com/office/drawing/2014/main" id="{35D7E843-21A3-F820-1C32-5F3B1232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3" y="2698751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28" name="Text Box 91">
            <a:extLst>
              <a:ext uri="{FF2B5EF4-FFF2-40B4-BE49-F238E27FC236}">
                <a16:creationId xmlns:a16="http://schemas.microsoft.com/office/drawing/2014/main" id="{A62EF4D1-B5D4-9F29-DFA6-0BF0138C2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2667001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29" name="Text Box 104">
            <a:extLst>
              <a:ext uri="{FF2B5EF4-FFF2-40B4-BE49-F238E27FC236}">
                <a16:creationId xmlns:a16="http://schemas.microsoft.com/office/drawing/2014/main" id="{94BF1323-5B29-E851-9E9A-7C075099F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264001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30" name="Text Box 123">
            <a:extLst>
              <a:ext uri="{FF2B5EF4-FFF2-40B4-BE49-F238E27FC236}">
                <a16:creationId xmlns:a16="http://schemas.microsoft.com/office/drawing/2014/main" id="{191ED315-2D86-5C47-ADD1-77F3C7AF3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264001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31" name="Text Box 110">
            <a:extLst>
              <a:ext uri="{FF2B5EF4-FFF2-40B4-BE49-F238E27FC236}">
                <a16:creationId xmlns:a16="http://schemas.microsoft.com/office/drawing/2014/main" id="{AA36C623-3023-B747-31A7-F7C78901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9" y="352829"/>
            <a:ext cx="1651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</a:p>
        </p:txBody>
      </p:sp>
      <p:sp>
        <p:nvSpPr>
          <p:cNvPr id="11332" name="Text Box 129">
            <a:extLst>
              <a:ext uri="{FF2B5EF4-FFF2-40B4-BE49-F238E27FC236}">
                <a16:creationId xmlns:a16="http://schemas.microsoft.com/office/drawing/2014/main" id="{436EF257-E834-E613-C727-641B84EA9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6" y="3438526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33" name="Group 140">
            <a:extLst>
              <a:ext uri="{FF2B5EF4-FFF2-40B4-BE49-F238E27FC236}">
                <a16:creationId xmlns:a16="http://schemas.microsoft.com/office/drawing/2014/main" id="{C8C72C1A-53E1-2291-5026-0B9FEDDFE8C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733800"/>
            <a:ext cx="609600" cy="838200"/>
            <a:chOff x="2526" y="780"/>
            <a:chExt cx="1152" cy="1536"/>
          </a:xfrm>
        </p:grpSpPr>
        <p:sp>
          <p:nvSpPr>
            <p:cNvPr id="11365" name="AutoShape 141">
              <a:extLst>
                <a:ext uri="{FF2B5EF4-FFF2-40B4-BE49-F238E27FC236}">
                  <a16:creationId xmlns:a16="http://schemas.microsoft.com/office/drawing/2014/main" id="{9C7CD18A-001C-C701-CE12-0A34C503D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780"/>
              <a:ext cx="1152" cy="1536"/>
            </a:xfrm>
            <a:prstGeom prst="flowChartMagneticDisk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x-none" alt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6" name="Arc 142">
              <a:extLst>
                <a:ext uri="{FF2B5EF4-FFF2-40B4-BE49-F238E27FC236}">
                  <a16:creationId xmlns:a16="http://schemas.microsoft.com/office/drawing/2014/main" id="{255B6A51-F048-A1FA-DB61-CEF94F1B5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44" y="1872"/>
              <a:ext cx="1134" cy="289"/>
            </a:xfrm>
            <a:custGeom>
              <a:avLst/>
              <a:gdLst>
                <a:gd name="T0" fmla="*/ 1134 w 39721"/>
                <a:gd name="T1" fmla="*/ 120 h 21600"/>
                <a:gd name="T2" fmla="*/ 0 w 39721"/>
                <a:gd name="T3" fmla="*/ 107 h 21600"/>
                <a:gd name="T4" fmla="*/ 573 w 397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721" h="21600" fill="none" extrusionOk="0">
                  <a:moveTo>
                    <a:pt x="39721" y="8961"/>
                  </a:moveTo>
                  <a:cubicBezTo>
                    <a:pt x="36211" y="16659"/>
                    <a:pt x="28529" y="21599"/>
                    <a:pt x="20068" y="21600"/>
                  </a:cubicBezTo>
                  <a:cubicBezTo>
                    <a:pt x="11222" y="21600"/>
                    <a:pt x="3271" y="16207"/>
                    <a:pt x="-1" y="7989"/>
                  </a:cubicBezTo>
                </a:path>
                <a:path w="39721" h="21600" stroke="0" extrusionOk="0">
                  <a:moveTo>
                    <a:pt x="39721" y="8961"/>
                  </a:moveTo>
                  <a:cubicBezTo>
                    <a:pt x="36211" y="16659"/>
                    <a:pt x="28529" y="21599"/>
                    <a:pt x="20068" y="21600"/>
                  </a:cubicBezTo>
                  <a:cubicBezTo>
                    <a:pt x="11222" y="21600"/>
                    <a:pt x="3271" y="16207"/>
                    <a:pt x="-1" y="7989"/>
                  </a:cubicBezTo>
                  <a:lnTo>
                    <a:pt x="20068" y="0"/>
                  </a:lnTo>
                  <a:lnTo>
                    <a:pt x="39721" y="8961"/>
                  </a:lnTo>
                  <a:close/>
                </a:path>
              </a:pathLst>
            </a:cu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</p:grpSp>
      <p:sp>
        <p:nvSpPr>
          <p:cNvPr id="11334" name="Text Box 151">
            <a:extLst>
              <a:ext uri="{FF2B5EF4-FFF2-40B4-BE49-F238E27FC236}">
                <a16:creationId xmlns:a16="http://schemas.microsoft.com/office/drawing/2014/main" id="{F07A73FF-C110-38AD-BC9D-DCF818EB9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6063" y="4997451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35" name="Text Box 152">
            <a:extLst>
              <a:ext uri="{FF2B5EF4-FFF2-40B4-BE49-F238E27FC236}">
                <a16:creationId xmlns:a16="http://schemas.microsoft.com/office/drawing/2014/main" id="{4149570A-1EBB-4EC7-3E26-602BB93FE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3" y="4997451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36" name="Text Box 153">
            <a:extLst>
              <a:ext uri="{FF2B5EF4-FFF2-40B4-BE49-F238E27FC236}">
                <a16:creationId xmlns:a16="http://schemas.microsoft.com/office/drawing/2014/main" id="{FBF121B5-FD6B-B904-C215-13C10B420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50117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37" name="Text Box 154">
            <a:extLst>
              <a:ext uri="{FF2B5EF4-FFF2-40B4-BE49-F238E27FC236}">
                <a16:creationId xmlns:a16="http://schemas.microsoft.com/office/drawing/2014/main" id="{FC81777B-685F-6908-5022-523E6A080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4997451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38" name="Text Box 230">
            <a:extLst>
              <a:ext uri="{FF2B5EF4-FFF2-40B4-BE49-F238E27FC236}">
                <a16:creationId xmlns:a16="http://schemas.microsoft.com/office/drawing/2014/main" id="{F698760B-F3C5-207E-7C87-80C0037E7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9" y="2895153"/>
            <a:ext cx="1651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</a:p>
        </p:txBody>
      </p:sp>
      <p:grpSp>
        <p:nvGrpSpPr>
          <p:cNvPr id="11339" name="Group 257">
            <a:extLst>
              <a:ext uri="{FF2B5EF4-FFF2-40B4-BE49-F238E27FC236}">
                <a16:creationId xmlns:a16="http://schemas.microsoft.com/office/drawing/2014/main" id="{9E987BBA-AD4A-9A70-B712-6B27440E200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600200"/>
            <a:ext cx="990600" cy="838200"/>
            <a:chOff x="2526" y="780"/>
            <a:chExt cx="1152" cy="1536"/>
          </a:xfrm>
        </p:grpSpPr>
        <p:sp>
          <p:nvSpPr>
            <p:cNvPr id="11363" name="AutoShape 258">
              <a:extLst>
                <a:ext uri="{FF2B5EF4-FFF2-40B4-BE49-F238E27FC236}">
                  <a16:creationId xmlns:a16="http://schemas.microsoft.com/office/drawing/2014/main" id="{3F72FC78-2E89-F257-CB04-B736964F1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780"/>
              <a:ext cx="1152" cy="1536"/>
            </a:xfrm>
            <a:prstGeom prst="flowChartMagneticDisk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8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x-none" alt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4" name="Arc 259">
              <a:extLst>
                <a:ext uri="{FF2B5EF4-FFF2-40B4-BE49-F238E27FC236}">
                  <a16:creationId xmlns:a16="http://schemas.microsoft.com/office/drawing/2014/main" id="{8C599DBC-03A3-573A-9266-CD7379E8E16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44" y="1872"/>
              <a:ext cx="1134" cy="289"/>
            </a:xfrm>
            <a:custGeom>
              <a:avLst/>
              <a:gdLst>
                <a:gd name="T0" fmla="*/ 1134 w 39721"/>
                <a:gd name="T1" fmla="*/ 120 h 21600"/>
                <a:gd name="T2" fmla="*/ 0 w 39721"/>
                <a:gd name="T3" fmla="*/ 107 h 21600"/>
                <a:gd name="T4" fmla="*/ 573 w 397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721" h="21600" fill="none" extrusionOk="0">
                  <a:moveTo>
                    <a:pt x="39721" y="8961"/>
                  </a:moveTo>
                  <a:cubicBezTo>
                    <a:pt x="36211" y="16659"/>
                    <a:pt x="28529" y="21599"/>
                    <a:pt x="20068" y="21600"/>
                  </a:cubicBezTo>
                  <a:cubicBezTo>
                    <a:pt x="11222" y="21600"/>
                    <a:pt x="3271" y="16207"/>
                    <a:pt x="-1" y="7989"/>
                  </a:cubicBezTo>
                </a:path>
                <a:path w="39721" h="21600" stroke="0" extrusionOk="0">
                  <a:moveTo>
                    <a:pt x="39721" y="8961"/>
                  </a:moveTo>
                  <a:cubicBezTo>
                    <a:pt x="36211" y="16659"/>
                    <a:pt x="28529" y="21599"/>
                    <a:pt x="20068" y="21600"/>
                  </a:cubicBezTo>
                  <a:cubicBezTo>
                    <a:pt x="11222" y="21600"/>
                    <a:pt x="3271" y="16207"/>
                    <a:pt x="-1" y="7989"/>
                  </a:cubicBezTo>
                  <a:lnTo>
                    <a:pt x="20068" y="0"/>
                  </a:lnTo>
                  <a:lnTo>
                    <a:pt x="39721" y="8961"/>
                  </a:lnTo>
                  <a:close/>
                </a:path>
              </a:pathLst>
            </a:cu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</p:grpSp>
      <p:sp>
        <p:nvSpPr>
          <p:cNvPr id="22788" name="Text Box 260">
            <a:extLst>
              <a:ext uri="{FF2B5EF4-FFF2-40B4-BE49-F238E27FC236}">
                <a16:creationId xmlns:a16="http://schemas.microsoft.com/office/drawing/2014/main" id="{37A5D8EF-CDC7-AE00-4119-068CB7A8D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812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6,28</a:t>
            </a:r>
            <a:endParaRPr lang="vi-VN" altLang="en-US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89" name="Text Box 261">
            <a:extLst>
              <a:ext uri="{FF2B5EF4-FFF2-40B4-BE49-F238E27FC236}">
                <a16:creationId xmlns:a16="http://schemas.microsoft.com/office/drawing/2014/main" id="{6ADC0914-1524-3EDF-8ADE-5C29C016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812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3,14</a:t>
            </a:r>
            <a:endParaRPr lang="vi-VN" altLang="en-US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90" name="Text Box 262">
            <a:extLst>
              <a:ext uri="{FF2B5EF4-FFF2-40B4-BE49-F238E27FC236}">
                <a16:creationId xmlns:a16="http://schemas.microsoft.com/office/drawing/2014/main" id="{3FFF1B80-C25C-B5FE-4F96-B0CF1B24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9812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62,8</a:t>
            </a:r>
            <a:endParaRPr lang="vi-VN" altLang="en-US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91" name="Text Box 263">
            <a:extLst>
              <a:ext uri="{FF2B5EF4-FFF2-40B4-BE49-F238E27FC236}">
                <a16:creationId xmlns:a16="http://schemas.microsoft.com/office/drawing/2014/main" id="{03AD38E1-CCF8-83F2-9981-379DED52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19812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69,08</a:t>
            </a:r>
            <a:endParaRPr lang="vi-VN" altLang="en-US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92" name="Text Box 264">
            <a:extLst>
              <a:ext uri="{FF2B5EF4-FFF2-40B4-BE49-F238E27FC236}">
                <a16:creationId xmlns:a16="http://schemas.microsoft.com/office/drawing/2014/main" id="{D5C8A264-DA48-0DA7-B626-094A075D0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572001"/>
            <a:ext cx="687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</a:t>
            </a:r>
          </a:p>
        </p:txBody>
      </p:sp>
      <p:sp>
        <p:nvSpPr>
          <p:cNvPr id="22793" name="Text Box 265">
            <a:extLst>
              <a:ext uri="{FF2B5EF4-FFF2-40B4-BE49-F238E27FC236}">
                <a16:creationId xmlns:a16="http://schemas.microsoft.com/office/drawing/2014/main" id="{0D16FDCD-E70B-2113-DE9A-E75D01D63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5862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</a:t>
            </a:r>
          </a:p>
        </p:txBody>
      </p:sp>
      <p:sp>
        <p:nvSpPr>
          <p:cNvPr id="22794" name="Text Box 266">
            <a:extLst>
              <a:ext uri="{FF2B5EF4-FFF2-40B4-BE49-F238E27FC236}">
                <a16:creationId xmlns:a16="http://schemas.microsoft.com/office/drawing/2014/main" id="{3D406F13-0C1C-A828-A01B-1A7D1725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586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</a:t>
            </a:r>
          </a:p>
        </p:txBody>
      </p:sp>
      <p:sp>
        <p:nvSpPr>
          <p:cNvPr id="22795" name="Text Box 267">
            <a:extLst>
              <a:ext uri="{FF2B5EF4-FFF2-40B4-BE49-F238E27FC236}">
                <a16:creationId xmlns:a16="http://schemas.microsoft.com/office/drawing/2014/main" id="{1DC3169D-FBE0-2599-B941-D1F6A1D1B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720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graphicFrame>
        <p:nvGraphicFramePr>
          <p:cNvPr id="11348" name="Object 269">
            <a:extLst>
              <a:ext uri="{FF2B5EF4-FFF2-40B4-BE49-F238E27FC236}">
                <a16:creationId xmlns:a16="http://schemas.microsoft.com/office/drawing/2014/main" id="{6CB191B9-C663-C04E-D025-26A5B98902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4648200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450800" imgH="5854700" progId="Equation.DSMT4">
                  <p:embed/>
                </p:oleObj>
              </mc:Choice>
              <mc:Fallback>
                <p:oleObj name="Equation" r:id="rId3" imgW="25450800" imgH="5854700" progId="Equation.DSMT4">
                  <p:embed/>
                  <p:pic>
                    <p:nvPicPr>
                      <p:cNvPr id="11348" name="Object 269">
                        <a:extLst>
                          <a:ext uri="{FF2B5EF4-FFF2-40B4-BE49-F238E27FC236}">
                            <a16:creationId xmlns:a16="http://schemas.microsoft.com/office/drawing/2014/main" id="{6CB191B9-C663-C04E-D025-26A5B98902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48200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9" name="Object 272">
            <a:extLst>
              <a:ext uri="{FF2B5EF4-FFF2-40B4-BE49-F238E27FC236}">
                <a16:creationId xmlns:a16="http://schemas.microsoft.com/office/drawing/2014/main" id="{8C0E22C5-0BBE-AFA9-AD70-C83187C045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5589" y="2514601"/>
          <a:ext cx="20542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77200" imgH="5562600" progId="Equation.DSMT4">
                  <p:embed/>
                </p:oleObj>
              </mc:Choice>
              <mc:Fallback>
                <p:oleObj name="Equation" r:id="rId5" imgW="20777200" imgH="5562600" progId="Equation.DSMT4">
                  <p:embed/>
                  <p:pic>
                    <p:nvPicPr>
                      <p:cNvPr id="11349" name="Object 272">
                        <a:extLst>
                          <a:ext uri="{FF2B5EF4-FFF2-40B4-BE49-F238E27FC236}">
                            <a16:creationId xmlns:a16="http://schemas.microsoft.com/office/drawing/2014/main" id="{8C0E22C5-0BBE-AFA9-AD70-C83187C045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2514601"/>
                        <a:ext cx="20542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0" name="Object 274">
            <a:extLst>
              <a:ext uri="{FF2B5EF4-FFF2-40B4-BE49-F238E27FC236}">
                <a16:creationId xmlns:a16="http://schemas.microsoft.com/office/drawing/2014/main" id="{AFE4AC54-52E3-23F4-C070-0574743625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143001"/>
          <a:ext cx="19050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259300" imgH="5562600" progId="Equation.DSMT4">
                  <p:embed/>
                </p:oleObj>
              </mc:Choice>
              <mc:Fallback>
                <p:oleObj name="Equation" r:id="rId7" imgW="17259300" imgH="5562600" progId="Equation.DSMT4">
                  <p:embed/>
                  <p:pic>
                    <p:nvPicPr>
                      <p:cNvPr id="11350" name="Object 274">
                        <a:extLst>
                          <a:ext uri="{FF2B5EF4-FFF2-40B4-BE49-F238E27FC236}">
                            <a16:creationId xmlns:a16="http://schemas.microsoft.com/office/drawing/2014/main" id="{AFE4AC54-52E3-23F4-C070-0574743625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1"/>
                        <a:ext cx="19050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51" name="Text Box 275">
            <a:extLst>
              <a:ext uri="{FF2B5EF4-FFF2-40B4-BE49-F238E27FC236}">
                <a16:creationId xmlns:a16="http://schemas.microsoft.com/office/drawing/2014/main" id="{CE0024A3-D2B0-B6D6-CF5F-B91932829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847" y="352426"/>
            <a:ext cx="2665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2r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 = d</a:t>
            </a:r>
          </a:p>
        </p:txBody>
      </p:sp>
      <p:sp>
        <p:nvSpPr>
          <p:cNvPr id="11352" name="Text Box 276">
            <a:extLst>
              <a:ext uri="{FF2B5EF4-FFF2-40B4-BE49-F238E27FC236}">
                <a16:creationId xmlns:a16="http://schemas.microsoft.com/office/drawing/2014/main" id="{9147F64D-24B7-C4AA-1BF0-05C6933F5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338" y="37068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r</a:t>
            </a:r>
            <a:r>
              <a:rPr lang="en-US" altLang="en-US" baseline="30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 </a:t>
            </a:r>
          </a:p>
        </p:txBody>
      </p:sp>
      <p:sp>
        <p:nvSpPr>
          <p:cNvPr id="22805" name="Text Box 277">
            <a:extLst>
              <a:ext uri="{FF2B5EF4-FFF2-40B4-BE49-F238E27FC236}">
                <a16:creationId xmlns:a16="http://schemas.microsoft.com/office/drawing/2014/main" id="{CF1CCD31-32E9-9F50-9C0A-9ADC023BC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181601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 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C.h = 8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.4=32</a:t>
            </a:r>
            <a:endParaRPr lang="vi-VN" altLang="en-US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22806" name="Text Box 278">
            <a:extLst>
              <a:ext uri="{FF2B5EF4-FFF2-40B4-BE49-F238E27FC236}">
                <a16:creationId xmlns:a16="http://schemas.microsoft.com/office/drawing/2014/main" id="{3AE73839-23E9-C8BE-823D-C2D2C239D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5181600"/>
            <a:ext cx="4341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aseline="-250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 </a:t>
            </a: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</a:t>
            </a: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 32 </a:t>
            </a: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</a:t>
            </a: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 32 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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r.8</a:t>
            </a: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 r </a:t>
            </a: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vi-VN" altLang="en-US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11" name="Text Box 283">
            <a:extLst>
              <a:ext uri="{FF2B5EF4-FFF2-40B4-BE49-F238E27FC236}">
                <a16:creationId xmlns:a16="http://schemas.microsoft.com/office/drawing/2014/main" id="{1CD7D5FB-20E3-BDA6-AEA1-9D97D701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638801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aseline="-25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</a:t>
            </a: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.r</a:t>
            </a:r>
            <a:r>
              <a:rPr lang="en-US" altLang="en-US" baseline="30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= .2</a:t>
            </a:r>
            <a:r>
              <a:rPr lang="en-US" altLang="en-US" baseline="30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= 4</a:t>
            </a:r>
            <a:endParaRPr lang="vi-VN" altLang="en-US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22814" name="Line 286">
            <a:extLst>
              <a:ext uri="{FF2B5EF4-FFF2-40B4-BE49-F238E27FC236}">
                <a16:creationId xmlns:a16="http://schemas.microsoft.com/office/drawing/2014/main" id="{C36A3F05-B45E-A00A-8B8D-099D5CACA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486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22855" name="Text Box 327">
            <a:extLst>
              <a:ext uri="{FF2B5EF4-FFF2-40B4-BE49-F238E27FC236}">
                <a16:creationId xmlns:a16="http://schemas.microsoft.com/office/drawing/2014/main" id="{CE59B6BA-8BE7-7A3A-9945-5AE547D2C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4586288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</a:t>
            </a:r>
          </a:p>
        </p:txBody>
      </p:sp>
      <p:sp>
        <p:nvSpPr>
          <p:cNvPr id="22856" name="Text Box 328">
            <a:extLst>
              <a:ext uri="{FF2B5EF4-FFF2-40B4-BE49-F238E27FC236}">
                <a16:creationId xmlns:a16="http://schemas.microsoft.com/office/drawing/2014/main" id="{36DA891F-162A-5933-8324-33C36C3D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19812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31,4   </a:t>
            </a:r>
            <a:endParaRPr lang="vi-VN" altLang="en-US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57" name="Text Box 329">
            <a:extLst>
              <a:ext uri="{FF2B5EF4-FFF2-40B4-BE49-F238E27FC236}">
                <a16:creationId xmlns:a16="http://schemas.microsoft.com/office/drawing/2014/main" id="{AF34CFA5-7930-16E1-0C7B-0E4F57EC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172201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=S</a:t>
            </a:r>
            <a:r>
              <a:rPr lang="en-US" altLang="en-US" baseline="-25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</a:t>
            </a:r>
            <a:r>
              <a:rPr lang="en-US" altLang="en-US" baseline="-25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.r</a:t>
            </a:r>
            <a:r>
              <a:rPr lang="en-US" altLang="en-US" baseline="30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.h = .2</a:t>
            </a:r>
            <a:r>
              <a:rPr lang="en-US" altLang="en-US" baseline="30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.8= 32</a:t>
            </a:r>
            <a:endParaRPr lang="vi-VN" altLang="en-US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11360" name="Text Box 330">
            <a:extLst>
              <a:ext uri="{FF2B5EF4-FFF2-40B4-BE49-F238E27FC236}">
                <a16:creationId xmlns:a16="http://schemas.microsoft.com/office/drawing/2014/main" id="{6198630F-3F59-B729-EA52-F030F9A3F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9" y="343694"/>
            <a:ext cx="285750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  <a:r>
              <a:rPr lang="en-US" altLang="en-US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aseline="-25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</a:t>
            </a:r>
            <a:r>
              <a:rPr lang="en-US" altLang="en-US" baseline="-25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.r</a:t>
            </a:r>
            <a:r>
              <a:rPr lang="en-US" altLang="en-US" baseline="30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.h</a:t>
            </a:r>
            <a:endParaRPr lang="vi-VN" altLang="en-US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22859" name="Freeform 331">
            <a:extLst>
              <a:ext uri="{FF2B5EF4-FFF2-40B4-BE49-F238E27FC236}">
                <a16:creationId xmlns:a16="http://schemas.microsoft.com/office/drawing/2014/main" id="{4BDA6301-05BC-042C-A48D-119D72EFC757}"/>
              </a:ext>
            </a:extLst>
          </p:cNvPr>
          <p:cNvSpPr>
            <a:spLocks/>
          </p:cNvSpPr>
          <p:nvPr/>
        </p:nvSpPr>
        <p:spPr bwMode="auto">
          <a:xfrm>
            <a:off x="9220200" y="5257800"/>
            <a:ext cx="230188" cy="838200"/>
          </a:xfrm>
          <a:custGeom>
            <a:avLst/>
            <a:gdLst>
              <a:gd name="T0" fmla="*/ 0 w 144"/>
              <a:gd name="T1" fmla="*/ 0 h 528"/>
              <a:gd name="T2" fmla="*/ 230188 w 144"/>
              <a:gd name="T3" fmla="*/ 0 h 528"/>
              <a:gd name="T4" fmla="*/ 230188 w 144"/>
              <a:gd name="T5" fmla="*/ 838200 h 528"/>
              <a:gd name="T6" fmla="*/ 0 w 144"/>
              <a:gd name="T7" fmla="*/ 838200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528">
                <a:moveTo>
                  <a:pt x="0" y="0"/>
                </a:moveTo>
                <a:lnTo>
                  <a:pt x="144" y="0"/>
                </a:lnTo>
                <a:lnTo>
                  <a:pt x="144" y="528"/>
                </a:lnTo>
                <a:lnTo>
                  <a:pt x="0" y="5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22860" name="Text Box 332">
            <a:extLst>
              <a:ext uri="{FF2B5EF4-FFF2-40B4-BE49-F238E27FC236}">
                <a16:creationId xmlns:a16="http://schemas.microsoft.com/office/drawing/2014/main" id="{EF276CAA-528E-AA2C-F63A-9F60B1C32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541020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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vi-VN" altLang="en-US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14D5117C-EBAA-7573-4E7B-027E9BFC8321}"/>
              </a:ext>
            </a:extLst>
          </p:cNvPr>
          <p:cNvSpPr/>
          <p:nvPr/>
        </p:nvSpPr>
        <p:spPr>
          <a:xfrm rot="5400000">
            <a:off x="8511383" y="3182140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90227"/>
              </p:ext>
            </p:extLst>
          </p:nvPr>
        </p:nvGraphicFramePr>
        <p:xfrm>
          <a:off x="3826046" y="1981158"/>
          <a:ext cx="373347" cy="35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26046" y="1981158"/>
                        <a:ext cx="373347" cy="350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34705"/>
              </p:ext>
            </p:extLst>
          </p:nvPr>
        </p:nvGraphicFramePr>
        <p:xfrm>
          <a:off x="4724400" y="2022464"/>
          <a:ext cx="577371" cy="35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177480" progId="Equation.DSMT4">
                  <p:embed/>
                </p:oleObj>
              </mc:Choice>
              <mc:Fallback>
                <p:oleObj name="Equation" r:id="rId11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4400" y="2022464"/>
                        <a:ext cx="577371" cy="350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385437"/>
              </p:ext>
            </p:extLst>
          </p:nvPr>
        </p:nvGraphicFramePr>
        <p:xfrm>
          <a:off x="4896854" y="4668044"/>
          <a:ext cx="40491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96854" y="4668044"/>
                        <a:ext cx="404918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182778"/>
              </p:ext>
            </p:extLst>
          </p:nvPr>
        </p:nvGraphicFramePr>
        <p:xfrm>
          <a:off x="5766596" y="4658480"/>
          <a:ext cx="251617" cy="342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0" imgH="164880" progId="Equation.DSMT4">
                  <p:embed/>
                </p:oleObj>
              </mc:Choice>
              <mc:Fallback>
                <p:oleObj name="Equation" r:id="rId15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66596" y="4658480"/>
                        <a:ext cx="251617" cy="342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88" grpId="0"/>
      <p:bldP spid="22789" grpId="0"/>
      <p:bldP spid="22790" grpId="0"/>
      <p:bldP spid="22791" grpId="0"/>
      <p:bldP spid="22792" grpId="0"/>
      <p:bldP spid="22793" grpId="0"/>
      <p:bldP spid="22794" grpId="0"/>
      <p:bldP spid="22795" grpId="0"/>
      <p:bldP spid="22805" grpId="0"/>
      <p:bldP spid="22806" grpId="0"/>
      <p:bldP spid="22811" grpId="0"/>
      <p:bldP spid="22855" grpId="0"/>
      <p:bldP spid="22856" grpId="0"/>
      <p:bldP spid="22857" grpId="0"/>
      <p:bldP spid="228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194" y="563199"/>
            <a:ext cx="3456731" cy="109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5- SGK trang 97:</a:t>
            </a:r>
            <a:endParaRPr lang="x-none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DA274-CFEA-2FC1-7C75-DF54C525A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14" y="833160"/>
            <a:ext cx="3830638" cy="1928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0CA6C-3055-30A7-3C31-E0CD35BC1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94" y="1216557"/>
            <a:ext cx="6261100" cy="2667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12B5A8-C9DD-EA55-67AA-86780E8600D0}"/>
              </a:ext>
            </a:extLst>
          </p:cNvPr>
          <p:cNvSpPr txBox="1"/>
          <p:nvPr/>
        </p:nvSpPr>
        <p:spPr>
          <a:xfrm>
            <a:off x="453290" y="4169510"/>
            <a:ext cx="676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về nhà làm lại vào vở bài tập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9CA308-468E-3CE6-0826-58D3EC2CB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510" y="2908300"/>
            <a:ext cx="42672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74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79205986-A2D3-44A3-A522-0FD8790CA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677" y="0"/>
            <a:ext cx="12192000" cy="6874727"/>
          </a:xfrm>
          <a:prstGeom prst="rect">
            <a:avLst/>
          </a:prstGeom>
        </p:spPr>
      </p:pic>
      <p:pic>
        <p:nvPicPr>
          <p:cNvPr id="8" name="Picture 7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73" y="152400"/>
            <a:ext cx="5835388" cy="3881645"/>
          </a:xfrm>
          <a:prstGeom prst="rect">
            <a:avLst/>
          </a:prstGeom>
        </p:spPr>
      </p:pic>
      <p:pic>
        <p:nvPicPr>
          <p:cNvPr id="7" name="3D Model 6" descr="Caroler in Hoodie">
            <a:extLst>
              <a:ext uri="{FF2B5EF4-FFF2-40B4-BE49-F238E27FC236}">
                <a16:creationId xmlns:a16="http://schemas.microsoft.com/office/drawing/2014/main" id="{17B1E643-21F2-4226-BD2A-E60EAB0DAC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144" y="3723678"/>
            <a:ext cx="960443" cy="3109550"/>
          </a:xfrm>
          <a:prstGeom prst="rect">
            <a:avLst/>
          </a:prstGeom>
        </p:spPr>
      </p:pic>
      <p:pic>
        <p:nvPicPr>
          <p:cNvPr id="2" name="3D Model 1" descr="Question Mark">
            <a:extLst>
              <a:ext uri="{FF2B5EF4-FFF2-40B4-BE49-F238E27FC236}">
                <a16:creationId xmlns:a16="http://schemas.microsoft.com/office/drawing/2014/main" id="{0D4AA96E-F6DC-422B-A874-152A9F53C3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0144" y="2646243"/>
            <a:ext cx="849329" cy="1077434"/>
          </a:xfrm>
          <a:prstGeom prst="rect">
            <a:avLst/>
          </a:prstGeom>
        </p:spPr>
      </p:pic>
      <p:pic>
        <p:nvPicPr>
          <p:cNvPr id="14" name="Picture 50">
            <a:extLst>
              <a:ext uri="{FF2B5EF4-FFF2-40B4-BE49-F238E27FC236}">
                <a16:creationId xmlns:a16="http://schemas.microsoft.com/office/drawing/2014/main" id="{086FF66F-3A91-D87E-D65A-658E81682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73" y="370622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!!4">
            <a:extLst>
              <a:ext uri="{FF2B5EF4-FFF2-40B4-BE49-F238E27FC236}">
                <a16:creationId xmlns:a16="http://schemas.microsoft.com/office/drawing/2014/main" id="{C16A502B-6F61-0D96-BD48-4D0D82A9EB25}"/>
              </a:ext>
            </a:extLst>
          </p:cNvPr>
          <p:cNvSpPr/>
          <p:nvPr/>
        </p:nvSpPr>
        <p:spPr>
          <a:xfrm rot="5400000">
            <a:off x="8537362" y="3160915"/>
            <a:ext cx="6833229" cy="511399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3EFE78-3C00-C79E-750F-9CDB8A02E686}"/>
              </a:ext>
            </a:extLst>
          </p:cNvPr>
          <p:cNvGrpSpPr/>
          <p:nvPr/>
        </p:nvGrpSpPr>
        <p:grpSpPr>
          <a:xfrm>
            <a:off x="5334000" y="228600"/>
            <a:ext cx="4580021" cy="2246769"/>
            <a:chOff x="5334000" y="228600"/>
            <a:chExt cx="4580021" cy="22467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FF36D7-F03F-40FC-8722-8ACBE7CD6F1E}"/>
                </a:ext>
              </a:extLst>
            </p:cNvPr>
            <p:cNvSpPr/>
            <p:nvPr/>
          </p:nvSpPr>
          <p:spPr>
            <a:xfrm>
              <a:off x="5334000" y="228600"/>
              <a:ext cx="4580021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just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cm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x-none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x-none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cm.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148370"/>
                </p:ext>
              </p:extLst>
            </p:nvPr>
          </p:nvGraphicFramePr>
          <p:xfrm>
            <a:off x="6400807" y="745957"/>
            <a:ext cx="304797" cy="396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120" imgH="177480" progId="Equation.DSMT4">
                    <p:embed/>
                  </p:oleObj>
                </mc:Choice>
                <mc:Fallback>
                  <p:oleObj name="Equation" r:id="rId10" imgW="1141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00807" y="745957"/>
                          <a:ext cx="304797" cy="3964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1323557"/>
                </p:ext>
              </p:extLst>
            </p:nvPr>
          </p:nvGraphicFramePr>
          <p:xfrm>
            <a:off x="6189816" y="1156255"/>
            <a:ext cx="304796" cy="396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14120" imgH="177480" progId="Equation.DSMT4">
                    <p:embed/>
                  </p:oleObj>
                </mc:Choice>
                <mc:Fallback>
                  <p:oleObj name="Equation" r:id="rId12" imgW="1141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189816" y="1156255"/>
                          <a:ext cx="304796" cy="3964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960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8" presetClass="emph" presetSubtype="128" repeatCount="indefinite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843212" y="778158"/>
            <a:ext cx="4171951" cy="46166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A60B9-E91A-498E-5FA7-048DA84EE32D}"/>
              </a:ext>
            </a:extLst>
          </p:cNvPr>
          <p:cNvSpPr txBox="1"/>
          <p:nvPr/>
        </p:nvSpPr>
        <p:spPr>
          <a:xfrm>
            <a:off x="971551" y="2017981"/>
            <a:ext cx="4171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x-none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44CB76-E3FB-3D8F-6050-41A139E04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014D46C-BE00-CD2E-2D48-CCFCF1B36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43041"/>
              </p:ext>
            </p:extLst>
          </p:nvPr>
        </p:nvGraphicFramePr>
        <p:xfrm>
          <a:off x="1314449" y="2579252"/>
          <a:ext cx="1528763" cy="84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74700" imgH="393700" progId="Equation.DSMT4">
                  <p:embed/>
                </p:oleObj>
              </mc:Choice>
              <mc:Fallback>
                <p:oleObj r:id="rId3" imgW="7747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49" y="2579252"/>
                        <a:ext cx="1528763" cy="849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9A70346-7A37-EB61-B690-EA7C535A690B}"/>
              </a:ext>
            </a:extLst>
          </p:cNvPr>
          <p:cNvSpPr txBox="1"/>
          <p:nvPr/>
        </p:nvSpPr>
        <p:spPr>
          <a:xfrm>
            <a:off x="1053704" y="3429000"/>
            <a:ext cx="3718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x-none" sz="24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0652BBF-2A4E-5448-24BE-4550F3CD6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ED9B91B-D8B4-4D43-2ABA-43EC02F8B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137835"/>
              </p:ext>
            </p:extLst>
          </p:nvPr>
        </p:nvGraphicFramePr>
        <p:xfrm>
          <a:off x="1314448" y="4169419"/>
          <a:ext cx="5243515" cy="54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97100" imgH="228600" progId="Equation.DSMT4">
                  <p:embed/>
                </p:oleObj>
              </mc:Choice>
              <mc:Fallback>
                <p:oleObj r:id="rId5" imgW="21971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48" y="4169419"/>
                        <a:ext cx="5243515" cy="542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!!4">
            <a:extLst>
              <a:ext uri="{FF2B5EF4-FFF2-40B4-BE49-F238E27FC236}">
                <a16:creationId xmlns:a16="http://schemas.microsoft.com/office/drawing/2014/main" id="{231ED72A-1908-DEBF-2903-93CAFF7C827F}"/>
              </a:ext>
            </a:extLst>
          </p:cNvPr>
          <p:cNvSpPr/>
          <p:nvPr/>
        </p:nvSpPr>
        <p:spPr>
          <a:xfrm rot="5400000">
            <a:off x="8452558" y="3118560"/>
            <a:ext cx="6858000" cy="62088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835385" y="1762402"/>
            <a:ext cx="10809411" cy="216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4 SGK trang 97</a:t>
            </a:r>
            <a:endParaRPr lang="x-none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Xem 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x-none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39B3674-516E-E158-7A3B-2DEBA1697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690" y="2845903"/>
            <a:ext cx="2378578" cy="23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077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Chào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tạm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biệt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6416F36-F562-160A-DE38-EDBF4EEF625D}"/>
              </a:ext>
            </a:extLst>
          </p:cNvPr>
          <p:cNvSpPr txBox="1">
            <a:spLocks/>
          </p:cNvSpPr>
          <p:nvPr/>
        </p:nvSpPr>
        <p:spPr>
          <a:xfrm>
            <a:off x="1676400" y="1004607"/>
            <a:ext cx="8753061" cy="23876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>
            <a:extLst>
              <a:ext uri="{FF2B5EF4-FFF2-40B4-BE49-F238E27FC236}">
                <a16:creationId xmlns:a16="http://schemas.microsoft.com/office/drawing/2014/main" id="{937F380B-C025-930F-C286-55065EE8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92162"/>
            <a:ext cx="59038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8313" indent="-4683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1AF7E5B4-258A-94A5-E5EE-4CD8B7D5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304" y="2464536"/>
            <a:ext cx="2528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000" b="0" dirty="0" err="1">
                <a:solidFill>
                  <a:srgbClr val="0000FF"/>
                </a:solidFill>
              </a:rPr>
              <a:t>Độ</a:t>
            </a:r>
            <a:r>
              <a:rPr lang="en-US" altLang="x-none" sz="2000" b="0" dirty="0">
                <a:solidFill>
                  <a:srgbClr val="0000FF"/>
                </a:solidFill>
              </a:rPr>
              <a:t> </a:t>
            </a:r>
            <a:r>
              <a:rPr lang="en-US" altLang="x-none" sz="2000" b="0" dirty="0" err="1">
                <a:solidFill>
                  <a:srgbClr val="0000FF"/>
                </a:solidFill>
              </a:rPr>
              <a:t>dài</a:t>
            </a:r>
            <a:r>
              <a:rPr lang="en-US" altLang="x-none" sz="2000" b="0" dirty="0">
                <a:solidFill>
                  <a:srgbClr val="0000FF"/>
                </a:solidFill>
              </a:rPr>
              <a:t> </a:t>
            </a:r>
            <a:r>
              <a:rPr lang="en-US" altLang="x-none" sz="2000" b="0" dirty="0" err="1">
                <a:solidFill>
                  <a:srgbClr val="0000FF"/>
                </a:solidFill>
              </a:rPr>
              <a:t>bán</a:t>
            </a:r>
            <a:r>
              <a:rPr lang="en-US" altLang="x-none" sz="2000" b="0" dirty="0">
                <a:solidFill>
                  <a:srgbClr val="0000FF"/>
                </a:solidFill>
              </a:rPr>
              <a:t> </a:t>
            </a:r>
            <a:r>
              <a:rPr lang="en-US" altLang="x-none" sz="2000" b="0" dirty="0" err="1">
                <a:solidFill>
                  <a:srgbClr val="0000FF"/>
                </a:solidFill>
              </a:rPr>
              <a:t>kính</a:t>
            </a:r>
            <a:r>
              <a:rPr lang="en-US" altLang="x-none" sz="2000" b="0" dirty="0">
                <a:solidFill>
                  <a:srgbClr val="0000FF"/>
                </a:solidFill>
              </a:rPr>
              <a:t> </a:t>
            </a:r>
            <a:r>
              <a:rPr lang="en-US" altLang="x-none" sz="2000" b="0" dirty="0" err="1">
                <a:solidFill>
                  <a:srgbClr val="0000FF"/>
                </a:solidFill>
              </a:rPr>
              <a:t>đáy</a:t>
            </a:r>
            <a:endParaRPr lang="en-US" altLang="x-none" sz="2000" b="0" dirty="0">
              <a:solidFill>
                <a:srgbClr val="0000FF"/>
              </a:solidFill>
            </a:endParaRP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1BF72F70-1232-B636-7DCD-72C9B2D3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118" y="5365721"/>
            <a:ext cx="2952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000" b="0" dirty="0" err="1">
                <a:solidFill>
                  <a:srgbClr val="0000FF"/>
                </a:solidFill>
              </a:rPr>
              <a:t>Độ</a:t>
            </a:r>
            <a:r>
              <a:rPr lang="en-US" altLang="x-none" sz="2000" b="0" dirty="0">
                <a:solidFill>
                  <a:srgbClr val="0000FF"/>
                </a:solidFill>
              </a:rPr>
              <a:t> </a:t>
            </a:r>
            <a:r>
              <a:rPr lang="en-US" altLang="x-none" sz="2000" b="0" dirty="0" err="1">
                <a:solidFill>
                  <a:srgbClr val="0000FF"/>
                </a:solidFill>
              </a:rPr>
              <a:t>dài</a:t>
            </a:r>
            <a:r>
              <a:rPr lang="en-US" altLang="x-none" sz="2000" b="0" dirty="0">
                <a:solidFill>
                  <a:srgbClr val="0000FF"/>
                </a:solidFill>
              </a:rPr>
              <a:t> </a:t>
            </a:r>
            <a:r>
              <a:rPr lang="en-US" altLang="x-none" sz="2000" b="0" dirty="0" err="1">
                <a:solidFill>
                  <a:srgbClr val="0000FF"/>
                </a:solidFill>
              </a:rPr>
              <a:t>đường</a:t>
            </a:r>
            <a:r>
              <a:rPr lang="en-US" altLang="x-none" sz="2000" b="0" dirty="0">
                <a:solidFill>
                  <a:srgbClr val="0000FF"/>
                </a:solidFill>
              </a:rPr>
              <a:t> </a:t>
            </a:r>
            <a:r>
              <a:rPr lang="en-US" altLang="x-none" sz="2000" b="0" dirty="0" err="1">
                <a:solidFill>
                  <a:srgbClr val="0000FF"/>
                </a:solidFill>
              </a:rPr>
              <a:t>kính</a:t>
            </a:r>
            <a:r>
              <a:rPr lang="en-US" altLang="x-none" sz="2000" b="0" dirty="0">
                <a:solidFill>
                  <a:srgbClr val="0000FF"/>
                </a:solidFill>
              </a:rPr>
              <a:t> </a:t>
            </a:r>
            <a:r>
              <a:rPr lang="en-US" altLang="x-none" sz="2000" b="0" dirty="0" err="1">
                <a:solidFill>
                  <a:srgbClr val="0000FF"/>
                </a:solidFill>
              </a:rPr>
              <a:t>đáy</a:t>
            </a:r>
            <a:endParaRPr lang="en-US" altLang="x-none" sz="2000" b="0" dirty="0">
              <a:solidFill>
                <a:srgbClr val="0000FF"/>
              </a:solidFill>
            </a:endParaRP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F957E2B3-BF92-3465-E9F7-A3E63BCF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3886200"/>
            <a:ext cx="1295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000" b="0">
                <a:solidFill>
                  <a:srgbClr val="0000FF"/>
                </a:solidFill>
              </a:rPr>
              <a:t>Mặt xung quanh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DD97A5FC-AB0E-2DDF-3B88-00076E8FE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26" y="3124200"/>
            <a:ext cx="12160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000" b="0">
                <a:solidFill>
                  <a:srgbClr val="0000FF"/>
                </a:solidFill>
              </a:rPr>
              <a:t>Mặt đáy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61049E0D-B258-AA4A-1F8B-FA6A2B27F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576" y="4953000"/>
            <a:ext cx="12160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000" b="0">
                <a:solidFill>
                  <a:srgbClr val="0000FF"/>
                </a:solidFill>
              </a:rPr>
              <a:t>Mặt đáy</a:t>
            </a:r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020C3FCB-BF00-ED64-AABE-47F5B444A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038600"/>
            <a:ext cx="1219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8313" indent="-4683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7293EAA7-289A-9029-1464-6F78F0909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2822577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8313" indent="-4683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..(1)..</a:t>
            </a:r>
          </a:p>
        </p:txBody>
      </p:sp>
      <p:sp>
        <p:nvSpPr>
          <p:cNvPr id="10256" name="Line 16">
            <a:extLst>
              <a:ext uri="{FF2B5EF4-FFF2-40B4-BE49-F238E27FC236}">
                <a16:creationId xmlns:a16="http://schemas.microsoft.com/office/drawing/2014/main" id="{01B10568-FC0D-12F0-FD2B-1E8C5ECD1B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39126" y="4186238"/>
            <a:ext cx="5556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x-none"/>
          </a:p>
        </p:txBody>
      </p:sp>
      <p:sp>
        <p:nvSpPr>
          <p:cNvPr id="10257" name="Line 17">
            <a:extLst>
              <a:ext uri="{FF2B5EF4-FFF2-40B4-BE49-F238E27FC236}">
                <a16:creationId xmlns:a16="http://schemas.microsoft.com/office/drawing/2014/main" id="{CF2CE4A4-4106-A51B-31AE-3733FE5759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99425" y="4768851"/>
            <a:ext cx="101600" cy="984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x-none"/>
          </a:p>
        </p:txBody>
      </p:sp>
      <p:sp>
        <p:nvSpPr>
          <p:cNvPr id="10258" name="Line 18">
            <a:extLst>
              <a:ext uri="{FF2B5EF4-FFF2-40B4-BE49-F238E27FC236}">
                <a16:creationId xmlns:a16="http://schemas.microsoft.com/office/drawing/2014/main" id="{53EEF37A-C757-96A9-1E16-A55E0CC83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1863" y="3592513"/>
            <a:ext cx="0" cy="13081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59" name="Line 19">
            <a:extLst>
              <a:ext uri="{FF2B5EF4-FFF2-40B4-BE49-F238E27FC236}">
                <a16:creationId xmlns:a16="http://schemas.microsoft.com/office/drawing/2014/main" id="{B2802DBD-6983-38E0-2758-D8C1E5537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8513" y="3592513"/>
            <a:ext cx="0" cy="13065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grpSp>
        <p:nvGrpSpPr>
          <p:cNvPr id="10260" name="Group 20">
            <a:extLst>
              <a:ext uri="{FF2B5EF4-FFF2-40B4-BE49-F238E27FC236}">
                <a16:creationId xmlns:a16="http://schemas.microsoft.com/office/drawing/2014/main" id="{126A5D0B-AED6-E388-FD68-02F75F418634}"/>
              </a:ext>
            </a:extLst>
          </p:cNvPr>
          <p:cNvGrpSpPr>
            <a:grpSpLocks/>
          </p:cNvGrpSpPr>
          <p:nvPr/>
        </p:nvGrpSpPr>
        <p:grpSpPr bwMode="auto">
          <a:xfrm>
            <a:off x="7153276" y="3349625"/>
            <a:ext cx="1400175" cy="450850"/>
            <a:chOff x="3814" y="2988"/>
            <a:chExt cx="1087" cy="834"/>
          </a:xfrm>
        </p:grpSpPr>
        <p:sp>
          <p:nvSpPr>
            <p:cNvPr id="22570" name="Freeform 21">
              <a:extLst>
                <a:ext uri="{FF2B5EF4-FFF2-40B4-BE49-F238E27FC236}">
                  <a16:creationId xmlns:a16="http://schemas.microsoft.com/office/drawing/2014/main" id="{B031AE02-1A7C-0921-170E-9BF16552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3381"/>
              <a:ext cx="553" cy="441"/>
            </a:xfrm>
            <a:custGeom>
              <a:avLst/>
              <a:gdLst>
                <a:gd name="T0" fmla="*/ 0 w 747"/>
                <a:gd name="T1" fmla="*/ 0 h 280"/>
                <a:gd name="T2" fmla="*/ 2 w 747"/>
                <a:gd name="T3" fmla="*/ 491 h 280"/>
                <a:gd name="T4" fmla="*/ 10 w 747"/>
                <a:gd name="T5" fmla="*/ 992 h 280"/>
                <a:gd name="T6" fmla="*/ 27 w 747"/>
                <a:gd name="T7" fmla="*/ 1550 h 280"/>
                <a:gd name="T8" fmla="*/ 52 w 747"/>
                <a:gd name="T9" fmla="*/ 2019 h 280"/>
                <a:gd name="T10" fmla="*/ 79 w 747"/>
                <a:gd name="T11" fmla="*/ 2339 h 280"/>
                <a:gd name="T12" fmla="*/ 123 w 747"/>
                <a:gd name="T13" fmla="*/ 2644 h 280"/>
                <a:gd name="T14" fmla="*/ 166 w 747"/>
                <a:gd name="T15" fmla="*/ 2717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2571" name="Freeform 22">
              <a:extLst>
                <a:ext uri="{FF2B5EF4-FFF2-40B4-BE49-F238E27FC236}">
                  <a16:creationId xmlns:a16="http://schemas.microsoft.com/office/drawing/2014/main" id="{5B58C620-CE54-EA9C-7C5B-4885145F1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988"/>
              <a:ext cx="540" cy="399"/>
            </a:xfrm>
            <a:custGeom>
              <a:avLst/>
              <a:gdLst>
                <a:gd name="T0" fmla="*/ 0 w 730"/>
                <a:gd name="T1" fmla="*/ 2467 h 253"/>
                <a:gd name="T2" fmla="*/ 5 w 730"/>
                <a:gd name="T3" fmla="*/ 1973 h 253"/>
                <a:gd name="T4" fmla="*/ 15 w 730"/>
                <a:gd name="T5" fmla="*/ 1503 h 253"/>
                <a:gd name="T6" fmla="*/ 33 w 730"/>
                <a:gd name="T7" fmla="*/ 1031 h 253"/>
                <a:gd name="T8" fmla="*/ 61 w 730"/>
                <a:gd name="T9" fmla="*/ 565 h 253"/>
                <a:gd name="T10" fmla="*/ 90 w 730"/>
                <a:gd name="T11" fmla="*/ 271 h 253"/>
                <a:gd name="T12" fmla="*/ 129 w 730"/>
                <a:gd name="T13" fmla="*/ 55 h 253"/>
                <a:gd name="T14" fmla="*/ 161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2572" name="Freeform 23">
              <a:extLst>
                <a:ext uri="{FF2B5EF4-FFF2-40B4-BE49-F238E27FC236}">
                  <a16:creationId xmlns:a16="http://schemas.microsoft.com/office/drawing/2014/main" id="{33AC2457-EDF1-1BBD-DD99-3255828A75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47" y="3381"/>
              <a:ext cx="553" cy="441"/>
            </a:xfrm>
            <a:custGeom>
              <a:avLst/>
              <a:gdLst>
                <a:gd name="T0" fmla="*/ 0 w 747"/>
                <a:gd name="T1" fmla="*/ 0 h 280"/>
                <a:gd name="T2" fmla="*/ 2 w 747"/>
                <a:gd name="T3" fmla="*/ 491 h 280"/>
                <a:gd name="T4" fmla="*/ 10 w 747"/>
                <a:gd name="T5" fmla="*/ 992 h 280"/>
                <a:gd name="T6" fmla="*/ 27 w 747"/>
                <a:gd name="T7" fmla="*/ 1550 h 280"/>
                <a:gd name="T8" fmla="*/ 52 w 747"/>
                <a:gd name="T9" fmla="*/ 2019 h 280"/>
                <a:gd name="T10" fmla="*/ 79 w 747"/>
                <a:gd name="T11" fmla="*/ 2339 h 280"/>
                <a:gd name="T12" fmla="*/ 123 w 747"/>
                <a:gd name="T13" fmla="*/ 2644 h 280"/>
                <a:gd name="T14" fmla="*/ 166 w 747"/>
                <a:gd name="T15" fmla="*/ 2717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2573" name="Freeform 24">
              <a:extLst>
                <a:ext uri="{FF2B5EF4-FFF2-40B4-BE49-F238E27FC236}">
                  <a16:creationId xmlns:a16="http://schemas.microsoft.com/office/drawing/2014/main" id="{C25A3AFF-E751-693F-7DFC-00A0DC02A4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1" y="2988"/>
              <a:ext cx="540" cy="399"/>
            </a:xfrm>
            <a:custGeom>
              <a:avLst/>
              <a:gdLst>
                <a:gd name="T0" fmla="*/ 0 w 730"/>
                <a:gd name="T1" fmla="*/ 2467 h 253"/>
                <a:gd name="T2" fmla="*/ 5 w 730"/>
                <a:gd name="T3" fmla="*/ 1973 h 253"/>
                <a:gd name="T4" fmla="*/ 15 w 730"/>
                <a:gd name="T5" fmla="*/ 1503 h 253"/>
                <a:gd name="T6" fmla="*/ 33 w 730"/>
                <a:gd name="T7" fmla="*/ 1031 h 253"/>
                <a:gd name="T8" fmla="*/ 61 w 730"/>
                <a:gd name="T9" fmla="*/ 565 h 253"/>
                <a:gd name="T10" fmla="*/ 90 w 730"/>
                <a:gd name="T11" fmla="*/ 271 h 253"/>
                <a:gd name="T12" fmla="*/ 129 w 730"/>
                <a:gd name="T13" fmla="*/ 55 h 253"/>
                <a:gd name="T14" fmla="*/ 161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10265" name="Group 25">
            <a:extLst>
              <a:ext uri="{FF2B5EF4-FFF2-40B4-BE49-F238E27FC236}">
                <a16:creationId xmlns:a16="http://schemas.microsoft.com/office/drawing/2014/main" id="{615B2CD1-C896-0742-072C-3E630FB122BB}"/>
              </a:ext>
            </a:extLst>
          </p:cNvPr>
          <p:cNvGrpSpPr>
            <a:grpSpLocks/>
          </p:cNvGrpSpPr>
          <p:nvPr/>
        </p:nvGrpSpPr>
        <p:grpSpPr bwMode="auto">
          <a:xfrm>
            <a:off x="7148514" y="4662488"/>
            <a:ext cx="1400175" cy="450850"/>
            <a:chOff x="3814" y="2988"/>
            <a:chExt cx="1087" cy="834"/>
          </a:xfrm>
        </p:grpSpPr>
        <p:sp>
          <p:nvSpPr>
            <p:cNvPr id="22566" name="Freeform 26">
              <a:extLst>
                <a:ext uri="{FF2B5EF4-FFF2-40B4-BE49-F238E27FC236}">
                  <a16:creationId xmlns:a16="http://schemas.microsoft.com/office/drawing/2014/main" id="{F72B1F5B-C591-7A6B-8DB6-EDF5B5A34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3381"/>
              <a:ext cx="553" cy="441"/>
            </a:xfrm>
            <a:custGeom>
              <a:avLst/>
              <a:gdLst>
                <a:gd name="T0" fmla="*/ 0 w 747"/>
                <a:gd name="T1" fmla="*/ 0 h 280"/>
                <a:gd name="T2" fmla="*/ 2 w 747"/>
                <a:gd name="T3" fmla="*/ 491 h 280"/>
                <a:gd name="T4" fmla="*/ 10 w 747"/>
                <a:gd name="T5" fmla="*/ 992 h 280"/>
                <a:gd name="T6" fmla="*/ 27 w 747"/>
                <a:gd name="T7" fmla="*/ 1550 h 280"/>
                <a:gd name="T8" fmla="*/ 52 w 747"/>
                <a:gd name="T9" fmla="*/ 2019 h 280"/>
                <a:gd name="T10" fmla="*/ 79 w 747"/>
                <a:gd name="T11" fmla="*/ 2339 h 280"/>
                <a:gd name="T12" fmla="*/ 123 w 747"/>
                <a:gd name="T13" fmla="*/ 2644 h 280"/>
                <a:gd name="T14" fmla="*/ 166 w 747"/>
                <a:gd name="T15" fmla="*/ 2717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2567" name="Freeform 27">
              <a:extLst>
                <a:ext uri="{FF2B5EF4-FFF2-40B4-BE49-F238E27FC236}">
                  <a16:creationId xmlns:a16="http://schemas.microsoft.com/office/drawing/2014/main" id="{2CC53026-94EB-2645-EF3F-378703A80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988"/>
              <a:ext cx="540" cy="399"/>
            </a:xfrm>
            <a:custGeom>
              <a:avLst/>
              <a:gdLst>
                <a:gd name="T0" fmla="*/ 0 w 730"/>
                <a:gd name="T1" fmla="*/ 2467 h 253"/>
                <a:gd name="T2" fmla="*/ 5 w 730"/>
                <a:gd name="T3" fmla="*/ 1973 h 253"/>
                <a:gd name="T4" fmla="*/ 15 w 730"/>
                <a:gd name="T5" fmla="*/ 1503 h 253"/>
                <a:gd name="T6" fmla="*/ 33 w 730"/>
                <a:gd name="T7" fmla="*/ 1031 h 253"/>
                <a:gd name="T8" fmla="*/ 61 w 730"/>
                <a:gd name="T9" fmla="*/ 565 h 253"/>
                <a:gd name="T10" fmla="*/ 90 w 730"/>
                <a:gd name="T11" fmla="*/ 271 h 253"/>
                <a:gd name="T12" fmla="*/ 129 w 730"/>
                <a:gd name="T13" fmla="*/ 55 h 253"/>
                <a:gd name="T14" fmla="*/ 161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2568" name="Freeform 28">
              <a:extLst>
                <a:ext uri="{FF2B5EF4-FFF2-40B4-BE49-F238E27FC236}">
                  <a16:creationId xmlns:a16="http://schemas.microsoft.com/office/drawing/2014/main" id="{517FCEFC-B8C7-1892-0FA6-C172876021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47" y="3381"/>
              <a:ext cx="553" cy="441"/>
            </a:xfrm>
            <a:custGeom>
              <a:avLst/>
              <a:gdLst>
                <a:gd name="T0" fmla="*/ 0 w 747"/>
                <a:gd name="T1" fmla="*/ 0 h 280"/>
                <a:gd name="T2" fmla="*/ 2 w 747"/>
                <a:gd name="T3" fmla="*/ 491 h 280"/>
                <a:gd name="T4" fmla="*/ 10 w 747"/>
                <a:gd name="T5" fmla="*/ 992 h 280"/>
                <a:gd name="T6" fmla="*/ 27 w 747"/>
                <a:gd name="T7" fmla="*/ 1550 h 280"/>
                <a:gd name="T8" fmla="*/ 52 w 747"/>
                <a:gd name="T9" fmla="*/ 2019 h 280"/>
                <a:gd name="T10" fmla="*/ 79 w 747"/>
                <a:gd name="T11" fmla="*/ 2339 h 280"/>
                <a:gd name="T12" fmla="*/ 123 w 747"/>
                <a:gd name="T13" fmla="*/ 2644 h 280"/>
                <a:gd name="T14" fmla="*/ 166 w 747"/>
                <a:gd name="T15" fmla="*/ 2717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2569" name="Freeform 29">
              <a:extLst>
                <a:ext uri="{FF2B5EF4-FFF2-40B4-BE49-F238E27FC236}">
                  <a16:creationId xmlns:a16="http://schemas.microsoft.com/office/drawing/2014/main" id="{D06A52CD-09BD-1E84-7138-54D11F0A03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1" y="2988"/>
              <a:ext cx="540" cy="399"/>
            </a:xfrm>
            <a:custGeom>
              <a:avLst/>
              <a:gdLst>
                <a:gd name="T0" fmla="*/ 0 w 730"/>
                <a:gd name="T1" fmla="*/ 2467 h 253"/>
                <a:gd name="T2" fmla="*/ 5 w 730"/>
                <a:gd name="T3" fmla="*/ 1973 h 253"/>
                <a:gd name="T4" fmla="*/ 15 w 730"/>
                <a:gd name="T5" fmla="*/ 1503 h 253"/>
                <a:gd name="T6" fmla="*/ 33 w 730"/>
                <a:gd name="T7" fmla="*/ 1031 h 253"/>
                <a:gd name="T8" fmla="*/ 61 w 730"/>
                <a:gd name="T9" fmla="*/ 565 h 253"/>
                <a:gd name="T10" fmla="*/ 90 w 730"/>
                <a:gd name="T11" fmla="*/ 271 h 253"/>
                <a:gd name="T12" fmla="*/ 129 w 730"/>
                <a:gd name="T13" fmla="*/ 55 h 253"/>
                <a:gd name="T14" fmla="*/ 161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0270" name="Line 30">
            <a:extLst>
              <a:ext uri="{FF2B5EF4-FFF2-40B4-BE49-F238E27FC236}">
                <a16:creationId xmlns:a16="http://schemas.microsoft.com/office/drawing/2014/main" id="{803B3584-C403-C2DE-068D-DAC37BF13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0188" y="3595688"/>
            <a:ext cx="0" cy="1306512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71" name="Line 31">
            <a:extLst>
              <a:ext uri="{FF2B5EF4-FFF2-40B4-BE49-F238E27FC236}">
                <a16:creationId xmlns:a16="http://schemas.microsoft.com/office/drawing/2014/main" id="{723B3734-CE09-5336-D5B2-DD8D3865E6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5138" y="3602038"/>
            <a:ext cx="3476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72" name="Line 32">
            <a:extLst>
              <a:ext uri="{FF2B5EF4-FFF2-40B4-BE49-F238E27FC236}">
                <a16:creationId xmlns:a16="http://schemas.microsoft.com/office/drawing/2014/main" id="{9D82CD15-4B31-4A52-E26D-DDB541C81E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5138" y="4884738"/>
            <a:ext cx="3476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73" name="Line 33">
            <a:extLst>
              <a:ext uri="{FF2B5EF4-FFF2-40B4-BE49-F238E27FC236}">
                <a16:creationId xmlns:a16="http://schemas.microsoft.com/office/drawing/2014/main" id="{D504FC80-4BD4-D2D6-37A8-391FD892E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2450" y="3602038"/>
            <a:ext cx="0" cy="128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74" name="Line 34">
            <a:extLst>
              <a:ext uri="{FF2B5EF4-FFF2-40B4-BE49-F238E27FC236}">
                <a16:creationId xmlns:a16="http://schemas.microsoft.com/office/drawing/2014/main" id="{A408C157-9983-830D-5CF9-2D438D313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6538" y="3051176"/>
            <a:ext cx="0" cy="550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75" name="Line 35">
            <a:extLst>
              <a:ext uri="{FF2B5EF4-FFF2-40B4-BE49-F238E27FC236}">
                <a16:creationId xmlns:a16="http://schemas.microsoft.com/office/drawing/2014/main" id="{6B2033E0-F550-B438-A890-4B8B7E75D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051176"/>
            <a:ext cx="0" cy="550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76" name="Line 36">
            <a:extLst>
              <a:ext uri="{FF2B5EF4-FFF2-40B4-BE49-F238E27FC236}">
                <a16:creationId xmlns:a16="http://schemas.microsoft.com/office/drawing/2014/main" id="{020A1F05-5842-335C-D5D9-5289EED3D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114675"/>
            <a:ext cx="693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77" name="Line 37">
            <a:extLst>
              <a:ext uri="{FF2B5EF4-FFF2-40B4-BE49-F238E27FC236}">
                <a16:creationId xmlns:a16="http://schemas.microsoft.com/office/drawing/2014/main" id="{10AC2368-DC02-CD3F-A53B-847DF0F299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04200" y="3325814"/>
            <a:ext cx="260350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78" name="Line 38">
            <a:extLst>
              <a:ext uri="{FF2B5EF4-FFF2-40B4-BE49-F238E27FC236}">
                <a16:creationId xmlns:a16="http://schemas.microsoft.com/office/drawing/2014/main" id="{53B62A5B-F6F2-7705-0D45-07AF3C51C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4550" y="3325813"/>
            <a:ext cx="433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79" name="Line 39">
            <a:extLst>
              <a:ext uri="{FF2B5EF4-FFF2-40B4-BE49-F238E27FC236}">
                <a16:creationId xmlns:a16="http://schemas.microsoft.com/office/drawing/2014/main" id="{F9C2B4E8-B173-266D-7A44-E2D8AC1C5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513" y="4884739"/>
            <a:ext cx="258762" cy="274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80" name="Line 40">
            <a:extLst>
              <a:ext uri="{FF2B5EF4-FFF2-40B4-BE49-F238E27FC236}">
                <a16:creationId xmlns:a16="http://schemas.microsoft.com/office/drawing/2014/main" id="{1A4E5919-5EF7-0767-664F-1DD7C4CB1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0276" y="5159375"/>
            <a:ext cx="347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81" name="Line 41">
            <a:extLst>
              <a:ext uri="{FF2B5EF4-FFF2-40B4-BE49-F238E27FC236}">
                <a16:creationId xmlns:a16="http://schemas.microsoft.com/office/drawing/2014/main" id="{6E6AE0A6-4940-02A8-B79B-FF818CAEE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8513" y="4862514"/>
            <a:ext cx="0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82" name="Line 42">
            <a:extLst>
              <a:ext uri="{FF2B5EF4-FFF2-40B4-BE49-F238E27FC236}">
                <a16:creationId xmlns:a16="http://schemas.microsoft.com/office/drawing/2014/main" id="{6DABF4D3-6F9B-C020-0A60-503D2C9D6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0275" y="4884739"/>
            <a:ext cx="0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83" name="Line 43">
            <a:extLst>
              <a:ext uri="{FF2B5EF4-FFF2-40B4-BE49-F238E27FC236}">
                <a16:creationId xmlns:a16="http://schemas.microsoft.com/office/drawing/2014/main" id="{329A2FF2-4031-FEDA-6D9C-72FD79CF6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1" y="5245100"/>
            <a:ext cx="1387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84" name="Line 44">
            <a:extLst>
              <a:ext uri="{FF2B5EF4-FFF2-40B4-BE49-F238E27FC236}">
                <a16:creationId xmlns:a16="http://schemas.microsoft.com/office/drawing/2014/main" id="{1AEE5746-BC1F-2448-0B55-ADCFE3588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4201" y="4243388"/>
            <a:ext cx="606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285" name="Text Box 45">
            <a:extLst>
              <a:ext uri="{FF2B5EF4-FFF2-40B4-BE49-F238E27FC236}">
                <a16:creationId xmlns:a16="http://schemas.microsoft.com/office/drawing/2014/main" id="{898F161F-77C7-8FAC-510C-A60DAD09C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3062289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8313" indent="-4683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...(2)…</a:t>
            </a:r>
          </a:p>
        </p:txBody>
      </p:sp>
      <p:sp>
        <p:nvSpPr>
          <p:cNvPr id="10286" name="Text Box 46">
            <a:extLst>
              <a:ext uri="{FF2B5EF4-FFF2-40B4-BE49-F238E27FC236}">
                <a16:creationId xmlns:a16="http://schemas.microsoft.com/office/drawing/2014/main" id="{4F465554-9A39-3452-0DEB-E6C07068C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3995739"/>
            <a:ext cx="12192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8313" indent="-4683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...(4)…</a:t>
            </a:r>
          </a:p>
        </p:txBody>
      </p:sp>
      <p:sp>
        <p:nvSpPr>
          <p:cNvPr id="10287" name="Text Box 47">
            <a:extLst>
              <a:ext uri="{FF2B5EF4-FFF2-40B4-BE49-F238E27FC236}">
                <a16:creationId xmlns:a16="http://schemas.microsoft.com/office/drawing/2014/main" id="{410E982B-4FCA-0D74-259D-7C93C7524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3995739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8313" indent="-4683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...(5)…</a:t>
            </a:r>
          </a:p>
        </p:txBody>
      </p:sp>
      <p:sp>
        <p:nvSpPr>
          <p:cNvPr id="10288" name="Text Box 48">
            <a:extLst>
              <a:ext uri="{FF2B5EF4-FFF2-40B4-BE49-F238E27FC236}">
                <a16:creationId xmlns:a16="http://schemas.microsoft.com/office/drawing/2014/main" id="{9C4BF68D-597D-BC6D-A692-FB74FCFC0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8768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8313" indent="-4683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...(3)…</a:t>
            </a:r>
          </a:p>
        </p:txBody>
      </p:sp>
      <p:sp>
        <p:nvSpPr>
          <p:cNvPr id="10289" name="Text Box 49">
            <a:extLst>
              <a:ext uri="{FF2B5EF4-FFF2-40B4-BE49-F238E27FC236}">
                <a16:creationId xmlns:a16="http://schemas.microsoft.com/office/drawing/2014/main" id="{642D3063-75B6-EDB5-4751-20FD3B4C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181601"/>
            <a:ext cx="122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8313" indent="-4683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...(6)…</a:t>
            </a:r>
          </a:p>
        </p:txBody>
      </p:sp>
      <p:pic>
        <p:nvPicPr>
          <p:cNvPr id="10290" name="Picture 50">
            <a:extLst>
              <a:ext uri="{FF2B5EF4-FFF2-40B4-BE49-F238E27FC236}">
                <a16:creationId xmlns:a16="http://schemas.microsoft.com/office/drawing/2014/main" id="{9A5FB9CC-DFA6-589F-258C-0D2A7589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71825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!!1">
            <a:extLst>
              <a:ext uri="{FF2B5EF4-FFF2-40B4-BE49-F238E27FC236}">
                <a16:creationId xmlns:a16="http://schemas.microsoft.com/office/drawing/2014/main" id="{D81D48C3-990D-FC2B-F0C4-BC57852E05F6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solidFill>
            <a:srgbClr val="3CDFE6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!!3" descr="Wondering | Grappige gezichten, Smiley, Grappige plaatjes">
            <a:extLst>
              <a:ext uri="{FF2B5EF4-FFF2-40B4-BE49-F238E27FC236}">
                <a16:creationId xmlns:a16="http://schemas.microsoft.com/office/drawing/2014/main" id="{CFEB12F0-675E-C3BA-8F83-3CE71CB9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4" y="1006088"/>
            <a:ext cx="2216402" cy="265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2E851E82-F415-F95D-7472-2F96D0EA8802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9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5" grpId="0"/>
      <p:bldP spid="10255" grpId="1"/>
      <p:bldP spid="10285" grpId="0"/>
      <p:bldP spid="10285" grpId="1"/>
      <p:bldP spid="10286" grpId="0"/>
      <p:bldP spid="10286" grpId="1"/>
      <p:bldP spid="10287" grpId="0"/>
      <p:bldP spid="10287" grpId="1"/>
      <p:bldP spid="10288" grpId="0"/>
      <p:bldP spid="10288" grpId="1"/>
      <p:bldP spid="10289" grpId="0"/>
      <p:bldP spid="1028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79205986-A2D3-44A3-A522-0FD8790CA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74727"/>
          </a:xfrm>
          <a:prstGeom prst="rect">
            <a:avLst/>
          </a:prstGeom>
        </p:spPr>
      </p:pic>
      <p:pic>
        <p:nvPicPr>
          <p:cNvPr id="8" name="Picture 7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73" y="152400"/>
            <a:ext cx="5835388" cy="38816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FF36D7-F03F-40FC-8722-8ACBE7CD6F1E}"/>
              </a:ext>
            </a:extLst>
          </p:cNvPr>
          <p:cNvSpPr/>
          <p:nvPr/>
        </p:nvSpPr>
        <p:spPr>
          <a:xfrm>
            <a:off x="5390147" y="228600"/>
            <a:ext cx="474846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288925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x-none" sz="280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3D Model 6" descr="Caroler in Hoodie">
            <a:extLst>
              <a:ext uri="{FF2B5EF4-FFF2-40B4-BE49-F238E27FC236}">
                <a16:creationId xmlns:a16="http://schemas.microsoft.com/office/drawing/2014/main" id="{17B1E643-21F2-4226-BD2A-E60EAB0DAC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144" y="3723678"/>
            <a:ext cx="960443" cy="3109550"/>
          </a:xfrm>
          <a:prstGeom prst="rect">
            <a:avLst/>
          </a:prstGeom>
        </p:spPr>
      </p:pic>
      <p:pic>
        <p:nvPicPr>
          <p:cNvPr id="2" name="3D Model 1" descr="Question Mark">
            <a:extLst>
              <a:ext uri="{FF2B5EF4-FFF2-40B4-BE49-F238E27FC236}">
                <a16:creationId xmlns:a16="http://schemas.microsoft.com/office/drawing/2014/main" id="{0D4AA96E-F6DC-422B-A874-152A9F53C3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0144" y="2646243"/>
            <a:ext cx="849329" cy="1077434"/>
          </a:xfrm>
          <a:prstGeom prst="rect">
            <a:avLst/>
          </a:prstGeom>
        </p:spPr>
      </p:pic>
      <p:pic>
        <p:nvPicPr>
          <p:cNvPr id="14" name="Picture 50">
            <a:extLst>
              <a:ext uri="{FF2B5EF4-FFF2-40B4-BE49-F238E27FC236}">
                <a16:creationId xmlns:a16="http://schemas.microsoft.com/office/drawing/2014/main" id="{086FF66F-3A91-D87E-D65A-658E81682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73" y="370622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C626076-84A1-6E6E-E21C-03FB013AE96B}"/>
              </a:ext>
            </a:extLst>
          </p:cNvPr>
          <p:cNvGrpSpPr/>
          <p:nvPr/>
        </p:nvGrpSpPr>
        <p:grpSpPr>
          <a:xfrm>
            <a:off x="5760871" y="757885"/>
            <a:ext cx="922899" cy="792619"/>
            <a:chOff x="5760871" y="757885"/>
            <a:chExt cx="922899" cy="792619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155100"/>
                </p:ext>
              </p:extLst>
            </p:nvPr>
          </p:nvGraphicFramePr>
          <p:xfrm>
            <a:off x="6368168" y="757885"/>
            <a:ext cx="315602" cy="33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120" imgH="177480" progId="Equation.DSMT4">
                    <p:embed/>
                  </p:oleObj>
                </mc:Choice>
                <mc:Fallback>
                  <p:oleObj name="Equation" r:id="rId10" imgW="1141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368168" y="757885"/>
                          <a:ext cx="315602" cy="338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6168471"/>
                </p:ext>
              </p:extLst>
            </p:nvPr>
          </p:nvGraphicFramePr>
          <p:xfrm>
            <a:off x="5760871" y="1139259"/>
            <a:ext cx="382089" cy="411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95280" imgH="425520" progId="Equation.DSMT4">
                    <p:embed/>
                  </p:oleObj>
                </mc:Choice>
                <mc:Fallback>
                  <p:oleObj name="Equation" r:id="rId10" imgW="395280" imgH="425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760871" y="1139259"/>
                          <a:ext cx="382089" cy="4112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749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8" presetClass="emph" presetSubtype="128" repeatCount="indefinite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141" y="203267"/>
            <a:ext cx="656344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II. DIỆN TÍCH XUNG QUANH HÌNH TRỤ</a:t>
            </a:r>
            <a:r>
              <a:rPr lang="x-none" sz="2400" dirty="0">
                <a:effectLst/>
                <a:latin typeface="+mj-lt"/>
              </a:rPr>
              <a:t>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D24FD-E14F-9C8D-8B46-8CB3A72F6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8" y="1062482"/>
            <a:ext cx="1326318" cy="766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AF7A65-7AA8-9E7C-F452-A21DDE2F4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00" y="990813"/>
            <a:ext cx="4763395" cy="2438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D5206B-4D17-FA1E-B3F8-4FEF7FB5B957}"/>
              </a:ext>
            </a:extLst>
          </p:cNvPr>
          <p:cNvSpPr txBox="1"/>
          <p:nvPr/>
        </p:nvSpPr>
        <p:spPr>
          <a:xfrm>
            <a:off x="889766" y="3492261"/>
            <a:ext cx="9897036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07389"/>
              </p:ext>
            </p:extLst>
          </p:nvPr>
        </p:nvGraphicFramePr>
        <p:xfrm>
          <a:off x="5174201" y="5306607"/>
          <a:ext cx="261185" cy="365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4201" y="5306607"/>
                        <a:ext cx="261185" cy="365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4D39D38-1E66-C8CA-B032-E6F8B7A06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142310"/>
              </p:ext>
            </p:extLst>
          </p:nvPr>
        </p:nvGraphicFramePr>
        <p:xfrm>
          <a:off x="4327280" y="5344139"/>
          <a:ext cx="326157" cy="29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628900" imgH="2921000" progId="Equation.DSMT4">
                  <p:embed/>
                </p:oleObj>
              </mc:Choice>
              <mc:Fallback>
                <p:oleObj r:id="rId7" imgW="2628900" imgH="29210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2E34EF7-92D5-70C6-B8B3-816AEE1FE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280" y="5344139"/>
                        <a:ext cx="326157" cy="2905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>
                <a16:creationId xmlns:a16="http://schemas.microsoft.com/office/drawing/2014/main" id="{49B6C161-7D32-1B5D-5DE4-756BAFA64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65" y="3285092"/>
            <a:ext cx="8479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i="1" dirty="0">
                <a:sym typeface="Symbol" pitchFamily="2" charset="2"/>
              </a:rPr>
              <a:t>-</a:t>
            </a:r>
            <a:r>
              <a:rPr lang="en-US" altLang="x-none" i="1" dirty="0" err="1">
                <a:sym typeface="Symbol" pitchFamily="2" charset="2"/>
              </a:rPr>
              <a:t>Chiều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dài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của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hình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chữ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nhật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bằng</a:t>
            </a:r>
            <a:r>
              <a:rPr lang="en-US" altLang="x-none" i="1" dirty="0">
                <a:sym typeface="Symbol" pitchFamily="2" charset="2"/>
              </a:rPr>
              <a:t> chu vi </a:t>
            </a:r>
            <a:r>
              <a:rPr lang="en-US" altLang="x-none" i="1" dirty="0" err="1">
                <a:sym typeface="Symbol" pitchFamily="2" charset="2"/>
              </a:rPr>
              <a:t>của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đáy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hình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trụ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và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bằng</a:t>
            </a:r>
            <a:r>
              <a:rPr lang="en-US" altLang="x-none" i="1" dirty="0">
                <a:sym typeface="Symbol" pitchFamily="2" charset="2"/>
              </a:rPr>
              <a:t>: 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E5E099D5-56AB-A8C6-4081-81E504E4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26" y="4276726"/>
            <a:ext cx="3818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i="1" dirty="0">
                <a:solidFill>
                  <a:schemeClr val="tx2"/>
                </a:solidFill>
                <a:sym typeface="Symbol" pitchFamily="2" charset="2"/>
              </a:rPr>
              <a:t>-</a:t>
            </a:r>
            <a:r>
              <a:rPr lang="en-US" altLang="x-none" i="1" dirty="0" err="1">
                <a:solidFill>
                  <a:schemeClr val="tx2"/>
                </a:solidFill>
                <a:sym typeface="Symbol" pitchFamily="2" charset="2"/>
              </a:rPr>
              <a:t>Di</a:t>
            </a:r>
            <a:r>
              <a:rPr lang="en-US" altLang="x-none" i="1" dirty="0" err="1">
                <a:sym typeface="Symbol" pitchFamily="2" charset="2"/>
              </a:rPr>
              <a:t>ện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tích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hình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chữ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 err="1">
                <a:sym typeface="Symbol" pitchFamily="2" charset="2"/>
              </a:rPr>
              <a:t>nhật</a:t>
            </a:r>
            <a:r>
              <a:rPr lang="en-US" altLang="x-none" i="1" dirty="0">
                <a:sym typeface="Symbol" pitchFamily="2" charset="2"/>
              </a:rPr>
              <a:t> </a:t>
            </a:r>
            <a:r>
              <a:rPr lang="en-US" altLang="x-none" i="1" dirty="0">
                <a:solidFill>
                  <a:schemeClr val="tx2"/>
                </a:solidFill>
                <a:sym typeface="Symbol" pitchFamily="2" charset="2"/>
              </a:rPr>
              <a:t>: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A7FD2351-18C4-CE7E-94F9-6CDD753E6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x-none" altLang="x-none" sz="1800">
              <a:latin typeface=".VnTime" pitchFamily="34" charset="0"/>
            </a:endParaRPr>
          </a:p>
        </p:txBody>
      </p:sp>
      <p:sp>
        <p:nvSpPr>
          <p:cNvPr id="34842" name="Text Box 26">
            <a:extLst>
              <a:ext uri="{FF2B5EF4-FFF2-40B4-BE49-F238E27FC236}">
                <a16:creationId xmlns:a16="http://schemas.microsoft.com/office/drawing/2014/main" id="{81ACE5C0-46DE-B0EC-C9BA-7A51B65A9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169" y="3673474"/>
            <a:ext cx="933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>
                <a:solidFill>
                  <a:srgbClr val="FF0000"/>
                </a:solidFill>
                <a:sym typeface="Symbol" pitchFamily="2" charset="2"/>
              </a:rPr>
              <a:t>2r</a:t>
            </a:r>
          </a:p>
        </p:txBody>
      </p:sp>
      <p:sp>
        <p:nvSpPr>
          <p:cNvPr id="34843" name="Text Box 27">
            <a:extLst>
              <a:ext uri="{FF2B5EF4-FFF2-40B4-BE49-F238E27FC236}">
                <a16:creationId xmlns:a16="http://schemas.microsoft.com/office/drawing/2014/main" id="{BA146263-C292-27FC-9425-6624B1761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733" y="4268381"/>
            <a:ext cx="2320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1800" dirty="0">
                <a:solidFill>
                  <a:srgbClr val="FFFF00"/>
                </a:solidFill>
              </a:rPr>
              <a:t> </a:t>
            </a:r>
            <a:r>
              <a:rPr lang="en-US" altLang="x-none" dirty="0">
                <a:solidFill>
                  <a:srgbClr val="0000FF"/>
                </a:solidFill>
              </a:rPr>
              <a:t>h</a:t>
            </a:r>
            <a:r>
              <a:rPr lang="en-US" altLang="x-none" b="0" dirty="0">
                <a:solidFill>
                  <a:srgbClr val="0000FF"/>
                </a:solidFill>
              </a:rPr>
              <a:t>.</a:t>
            </a:r>
            <a:r>
              <a:rPr lang="en-US" altLang="x-none" dirty="0">
                <a:solidFill>
                  <a:srgbClr val="0000FF"/>
                </a:solidFill>
              </a:rPr>
              <a:t> 2r</a:t>
            </a:r>
            <a:r>
              <a:rPr lang="en-US" altLang="x-none" dirty="0">
                <a:solidFill>
                  <a:srgbClr val="0000FF"/>
                </a:solidFill>
                <a:sym typeface="Symbol" pitchFamily="2" charset="2"/>
              </a:rPr>
              <a:t>  = 2rh</a:t>
            </a:r>
          </a:p>
        </p:txBody>
      </p:sp>
      <p:sp>
        <p:nvSpPr>
          <p:cNvPr id="32798" name="Oval 30">
            <a:extLst>
              <a:ext uri="{FF2B5EF4-FFF2-40B4-BE49-F238E27FC236}">
                <a16:creationId xmlns:a16="http://schemas.microsoft.com/office/drawing/2014/main" id="{6A012258-1F71-101F-FB9A-69063E01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6" y="304801"/>
            <a:ext cx="1154113" cy="11096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x-none" altLang="x-none"/>
          </a:p>
        </p:txBody>
      </p:sp>
      <p:sp>
        <p:nvSpPr>
          <p:cNvPr id="32799" name="Oval 31">
            <a:extLst>
              <a:ext uri="{FF2B5EF4-FFF2-40B4-BE49-F238E27FC236}">
                <a16:creationId xmlns:a16="http://schemas.microsoft.com/office/drawing/2014/main" id="{6F44B6C4-66C5-1AE6-EA9B-35065FF3A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2395538"/>
            <a:ext cx="1154112" cy="110966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x-none" altLang="x-none"/>
          </a:p>
        </p:txBody>
      </p:sp>
      <p:sp>
        <p:nvSpPr>
          <p:cNvPr id="32800" name="Line 32">
            <a:extLst>
              <a:ext uri="{FF2B5EF4-FFF2-40B4-BE49-F238E27FC236}">
                <a16:creationId xmlns:a16="http://schemas.microsoft.com/office/drawing/2014/main" id="{0AFFE975-F7F4-4A9A-658B-832F7AD040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214" y="1414463"/>
            <a:ext cx="3398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1" name="Line 33">
            <a:extLst>
              <a:ext uri="{FF2B5EF4-FFF2-40B4-BE49-F238E27FC236}">
                <a16:creationId xmlns:a16="http://schemas.microsoft.com/office/drawing/2014/main" id="{C1F8B59B-FDCB-4343-893C-16D804297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213" y="1414464"/>
            <a:ext cx="0" cy="981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2" name="Line 34">
            <a:extLst>
              <a:ext uri="{FF2B5EF4-FFF2-40B4-BE49-F238E27FC236}">
                <a16:creationId xmlns:a16="http://schemas.microsoft.com/office/drawing/2014/main" id="{93DBC3BB-11FD-9EE1-A55C-489B34833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214" y="2395538"/>
            <a:ext cx="3398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3" name="Line 35">
            <a:extLst>
              <a:ext uri="{FF2B5EF4-FFF2-40B4-BE49-F238E27FC236}">
                <a16:creationId xmlns:a16="http://schemas.microsoft.com/office/drawing/2014/main" id="{E0E78A87-764A-7020-85D3-89DA9F5BF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8050" y="1414464"/>
            <a:ext cx="0" cy="981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4" name="Text Box 36">
            <a:extLst>
              <a:ext uri="{FF2B5EF4-FFF2-40B4-BE49-F238E27FC236}">
                <a16:creationId xmlns:a16="http://schemas.microsoft.com/office/drawing/2014/main" id="{D5A38D3B-2033-CB08-028B-7F007367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238" y="695326"/>
            <a:ext cx="449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1800">
                <a:latin typeface=".VnTime" pitchFamily="34" charset="0"/>
                <a:sym typeface="Symbol" pitchFamily="2" charset="2"/>
              </a:rPr>
              <a:t></a:t>
            </a:r>
          </a:p>
        </p:txBody>
      </p:sp>
      <p:sp>
        <p:nvSpPr>
          <p:cNvPr id="32805" name="Text Box 37">
            <a:extLst>
              <a:ext uri="{FF2B5EF4-FFF2-40B4-BE49-F238E27FC236}">
                <a16:creationId xmlns:a16="http://schemas.microsoft.com/office/drawing/2014/main" id="{1D36A8FF-7648-3775-2B9D-CF62AABD7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201" y="2786063"/>
            <a:ext cx="44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1800">
                <a:latin typeface=".VnTime" pitchFamily="34" charset="0"/>
                <a:sym typeface="Symbol" pitchFamily="2" charset="2"/>
              </a:rPr>
              <a:t></a:t>
            </a:r>
          </a:p>
        </p:txBody>
      </p:sp>
      <p:sp>
        <p:nvSpPr>
          <p:cNvPr id="32806" name="Text Box 38">
            <a:extLst>
              <a:ext uri="{FF2B5EF4-FFF2-40B4-BE49-F238E27FC236}">
                <a16:creationId xmlns:a16="http://schemas.microsoft.com/office/drawing/2014/main" id="{7E594AE4-4BB1-48B3-51CD-477D132A1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826" y="500361"/>
            <a:ext cx="576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b="0" dirty="0">
                <a:solidFill>
                  <a:schemeClr val="tx2"/>
                </a:solidFill>
                <a:latin typeface="+mn-lt"/>
              </a:rPr>
              <a:t>r</a:t>
            </a:r>
          </a:p>
        </p:txBody>
      </p:sp>
      <p:sp>
        <p:nvSpPr>
          <p:cNvPr id="32807" name="Line 39">
            <a:extLst>
              <a:ext uri="{FF2B5EF4-FFF2-40B4-BE49-F238E27FC236}">
                <a16:creationId xmlns:a16="http://schemas.microsoft.com/office/drawing/2014/main" id="{BD4974EF-CD73-D252-6D69-88A4CDDEF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826" y="892175"/>
            <a:ext cx="5127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8" name="Text Box 40">
            <a:extLst>
              <a:ext uri="{FF2B5EF4-FFF2-40B4-BE49-F238E27FC236}">
                <a16:creationId xmlns:a16="http://schemas.microsoft.com/office/drawing/2014/main" id="{CFDA0BD3-8B56-430B-FE2B-AFF85D9A8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752600"/>
            <a:ext cx="641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800" b="0" dirty="0">
                <a:solidFill>
                  <a:schemeClr val="tx2"/>
                </a:solidFill>
                <a:latin typeface="+mn-lt"/>
              </a:rPr>
              <a:t>h</a:t>
            </a:r>
          </a:p>
        </p:txBody>
      </p:sp>
      <p:sp>
        <p:nvSpPr>
          <p:cNvPr id="32809" name="Line 41">
            <a:extLst>
              <a:ext uri="{FF2B5EF4-FFF2-40B4-BE49-F238E27FC236}">
                <a16:creationId xmlns:a16="http://schemas.microsoft.com/office/drawing/2014/main" id="{555D5E02-E520-266C-E086-C8707E2CA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2982913"/>
            <a:ext cx="5143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10" name="Text Box 42">
            <a:extLst>
              <a:ext uri="{FF2B5EF4-FFF2-40B4-BE49-F238E27FC236}">
                <a16:creationId xmlns:a16="http://schemas.microsoft.com/office/drawing/2014/main" id="{B2EF58E0-1961-2DE2-9804-9434B36F5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869" y="2587282"/>
            <a:ext cx="576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b="0" dirty="0">
                <a:solidFill>
                  <a:schemeClr val="tx2"/>
                </a:solidFill>
                <a:latin typeface="+mn-lt"/>
              </a:rPr>
              <a:t>r</a:t>
            </a:r>
          </a:p>
        </p:txBody>
      </p:sp>
      <p:sp>
        <p:nvSpPr>
          <p:cNvPr id="32811" name="Line 43">
            <a:extLst>
              <a:ext uri="{FF2B5EF4-FFF2-40B4-BE49-F238E27FC236}">
                <a16:creationId xmlns:a16="http://schemas.microsoft.com/office/drawing/2014/main" id="{33369064-3F3D-5E7D-7A48-6A2DD9714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1871663"/>
            <a:ext cx="512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4860" name="Text Box 44">
            <a:extLst>
              <a:ext uri="{FF2B5EF4-FFF2-40B4-BE49-F238E27FC236}">
                <a16:creationId xmlns:a16="http://schemas.microsoft.com/office/drawing/2014/main" id="{46837710-6303-6B50-608E-6E66EA4C5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037" y="1439485"/>
            <a:ext cx="9525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8313" indent="-468313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Symbol" pitchFamily="18" charset="2"/>
              </a:rPr>
              <a:t>.r</a:t>
            </a:r>
          </a:p>
        </p:txBody>
      </p:sp>
      <p:sp>
        <p:nvSpPr>
          <p:cNvPr id="32813" name="Line 45">
            <a:extLst>
              <a:ext uri="{FF2B5EF4-FFF2-40B4-BE49-F238E27FC236}">
                <a16:creationId xmlns:a16="http://schemas.microsoft.com/office/drawing/2014/main" id="{8E5DC1D0-0821-FDF9-4454-5CBFD2E76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975" y="1200150"/>
            <a:ext cx="0" cy="1189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14" name="Line 46">
            <a:extLst>
              <a:ext uri="{FF2B5EF4-FFF2-40B4-BE49-F238E27FC236}">
                <a16:creationId xmlns:a16="http://schemas.microsoft.com/office/drawing/2014/main" id="{8625DDDA-FEFA-86A4-ED8E-06FF19D6B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8738" y="1209675"/>
            <a:ext cx="0" cy="1189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15" name="Line 47">
            <a:extLst>
              <a:ext uri="{FF2B5EF4-FFF2-40B4-BE49-F238E27FC236}">
                <a16:creationId xmlns:a16="http://schemas.microsoft.com/office/drawing/2014/main" id="{9E7BA355-3E0B-7D6A-778E-74442202F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1220789"/>
            <a:ext cx="0" cy="1189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grpSp>
        <p:nvGrpSpPr>
          <p:cNvPr id="32816" name="Group 48">
            <a:extLst>
              <a:ext uri="{FF2B5EF4-FFF2-40B4-BE49-F238E27FC236}">
                <a16:creationId xmlns:a16="http://schemas.microsoft.com/office/drawing/2014/main" id="{931FFA7C-B195-E94D-C089-072C208EE63C}"/>
              </a:ext>
            </a:extLst>
          </p:cNvPr>
          <p:cNvGrpSpPr>
            <a:grpSpLocks/>
          </p:cNvGrpSpPr>
          <p:nvPr/>
        </p:nvGrpSpPr>
        <p:grpSpPr bwMode="auto">
          <a:xfrm>
            <a:off x="3933826" y="992189"/>
            <a:ext cx="1196975" cy="409575"/>
            <a:chOff x="3814" y="2988"/>
            <a:chExt cx="1087" cy="834"/>
          </a:xfrm>
        </p:grpSpPr>
        <p:sp>
          <p:nvSpPr>
            <p:cNvPr id="32847" name="Freeform 49">
              <a:extLst>
                <a:ext uri="{FF2B5EF4-FFF2-40B4-BE49-F238E27FC236}">
                  <a16:creationId xmlns:a16="http://schemas.microsoft.com/office/drawing/2014/main" id="{7F52F365-C04D-4F1B-EC03-D93BCF66D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3381"/>
              <a:ext cx="553" cy="441"/>
            </a:xfrm>
            <a:custGeom>
              <a:avLst/>
              <a:gdLst>
                <a:gd name="T0" fmla="*/ 0 w 747"/>
                <a:gd name="T1" fmla="*/ 0 h 280"/>
                <a:gd name="T2" fmla="*/ 2 w 747"/>
                <a:gd name="T3" fmla="*/ 491 h 280"/>
                <a:gd name="T4" fmla="*/ 10 w 747"/>
                <a:gd name="T5" fmla="*/ 992 h 280"/>
                <a:gd name="T6" fmla="*/ 27 w 747"/>
                <a:gd name="T7" fmla="*/ 1550 h 280"/>
                <a:gd name="T8" fmla="*/ 52 w 747"/>
                <a:gd name="T9" fmla="*/ 2019 h 280"/>
                <a:gd name="T10" fmla="*/ 79 w 747"/>
                <a:gd name="T11" fmla="*/ 2339 h 280"/>
                <a:gd name="T12" fmla="*/ 123 w 747"/>
                <a:gd name="T13" fmla="*/ 2644 h 280"/>
                <a:gd name="T14" fmla="*/ 166 w 747"/>
                <a:gd name="T15" fmla="*/ 2717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7"/>
                <a:gd name="T25" fmla="*/ 0 h 280"/>
                <a:gd name="T26" fmla="*/ 747 w 747"/>
                <a:gd name="T27" fmla="*/ 280 h 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48" name="Freeform 50">
              <a:extLst>
                <a:ext uri="{FF2B5EF4-FFF2-40B4-BE49-F238E27FC236}">
                  <a16:creationId xmlns:a16="http://schemas.microsoft.com/office/drawing/2014/main" id="{1FFB1FD0-DF34-819C-599D-FAB86C92A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988"/>
              <a:ext cx="540" cy="399"/>
            </a:xfrm>
            <a:custGeom>
              <a:avLst/>
              <a:gdLst>
                <a:gd name="T0" fmla="*/ 0 w 730"/>
                <a:gd name="T1" fmla="*/ 2467 h 253"/>
                <a:gd name="T2" fmla="*/ 5 w 730"/>
                <a:gd name="T3" fmla="*/ 1973 h 253"/>
                <a:gd name="T4" fmla="*/ 15 w 730"/>
                <a:gd name="T5" fmla="*/ 1503 h 253"/>
                <a:gd name="T6" fmla="*/ 33 w 730"/>
                <a:gd name="T7" fmla="*/ 1031 h 253"/>
                <a:gd name="T8" fmla="*/ 61 w 730"/>
                <a:gd name="T9" fmla="*/ 565 h 253"/>
                <a:gd name="T10" fmla="*/ 90 w 730"/>
                <a:gd name="T11" fmla="*/ 271 h 253"/>
                <a:gd name="T12" fmla="*/ 129 w 730"/>
                <a:gd name="T13" fmla="*/ 55 h 253"/>
                <a:gd name="T14" fmla="*/ 161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253"/>
                <a:gd name="T26" fmla="*/ 730 w 730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49" name="Freeform 51">
              <a:extLst>
                <a:ext uri="{FF2B5EF4-FFF2-40B4-BE49-F238E27FC236}">
                  <a16:creationId xmlns:a16="http://schemas.microsoft.com/office/drawing/2014/main" id="{F570008D-3663-FF5E-8CB0-81DEA5250E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47" y="3381"/>
              <a:ext cx="553" cy="441"/>
            </a:xfrm>
            <a:custGeom>
              <a:avLst/>
              <a:gdLst>
                <a:gd name="T0" fmla="*/ 0 w 747"/>
                <a:gd name="T1" fmla="*/ 0 h 280"/>
                <a:gd name="T2" fmla="*/ 2 w 747"/>
                <a:gd name="T3" fmla="*/ 491 h 280"/>
                <a:gd name="T4" fmla="*/ 10 w 747"/>
                <a:gd name="T5" fmla="*/ 992 h 280"/>
                <a:gd name="T6" fmla="*/ 27 w 747"/>
                <a:gd name="T7" fmla="*/ 1550 h 280"/>
                <a:gd name="T8" fmla="*/ 52 w 747"/>
                <a:gd name="T9" fmla="*/ 2019 h 280"/>
                <a:gd name="T10" fmla="*/ 79 w 747"/>
                <a:gd name="T11" fmla="*/ 2339 h 280"/>
                <a:gd name="T12" fmla="*/ 123 w 747"/>
                <a:gd name="T13" fmla="*/ 2644 h 280"/>
                <a:gd name="T14" fmla="*/ 166 w 747"/>
                <a:gd name="T15" fmla="*/ 2717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7"/>
                <a:gd name="T25" fmla="*/ 0 h 280"/>
                <a:gd name="T26" fmla="*/ 747 w 747"/>
                <a:gd name="T27" fmla="*/ 280 h 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50" name="Freeform 52">
              <a:extLst>
                <a:ext uri="{FF2B5EF4-FFF2-40B4-BE49-F238E27FC236}">
                  <a16:creationId xmlns:a16="http://schemas.microsoft.com/office/drawing/2014/main" id="{BC7519F5-E5FF-214A-23F1-1211DAABF2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1" y="2988"/>
              <a:ext cx="540" cy="399"/>
            </a:xfrm>
            <a:custGeom>
              <a:avLst/>
              <a:gdLst>
                <a:gd name="T0" fmla="*/ 0 w 730"/>
                <a:gd name="T1" fmla="*/ 2467 h 253"/>
                <a:gd name="T2" fmla="*/ 5 w 730"/>
                <a:gd name="T3" fmla="*/ 1973 h 253"/>
                <a:gd name="T4" fmla="*/ 15 w 730"/>
                <a:gd name="T5" fmla="*/ 1503 h 253"/>
                <a:gd name="T6" fmla="*/ 33 w 730"/>
                <a:gd name="T7" fmla="*/ 1031 h 253"/>
                <a:gd name="T8" fmla="*/ 61 w 730"/>
                <a:gd name="T9" fmla="*/ 565 h 253"/>
                <a:gd name="T10" fmla="*/ 90 w 730"/>
                <a:gd name="T11" fmla="*/ 271 h 253"/>
                <a:gd name="T12" fmla="*/ 129 w 730"/>
                <a:gd name="T13" fmla="*/ 55 h 253"/>
                <a:gd name="T14" fmla="*/ 161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253"/>
                <a:gd name="T26" fmla="*/ 730 w 730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32817" name="Line 53">
            <a:extLst>
              <a:ext uri="{FF2B5EF4-FFF2-40B4-BE49-F238E27FC236}">
                <a16:creationId xmlns:a16="http://schemas.microsoft.com/office/drawing/2014/main" id="{FE32C289-8A8C-3605-9CE7-44DD2F87B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501" y="1201738"/>
            <a:ext cx="5937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18" name="Text Box 54">
            <a:extLst>
              <a:ext uri="{FF2B5EF4-FFF2-40B4-BE49-F238E27FC236}">
                <a16:creationId xmlns:a16="http://schemas.microsoft.com/office/drawing/2014/main" id="{66443260-86B6-876B-8976-54CD71F1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92" y="919958"/>
            <a:ext cx="450848" cy="2825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</a:pPr>
            <a:r>
              <a:rPr lang="en-US" altLang="x-none" b="0" dirty="0"/>
              <a:t>r</a:t>
            </a:r>
          </a:p>
        </p:txBody>
      </p:sp>
      <p:grpSp>
        <p:nvGrpSpPr>
          <p:cNvPr id="32819" name="Group 55">
            <a:extLst>
              <a:ext uri="{FF2B5EF4-FFF2-40B4-BE49-F238E27FC236}">
                <a16:creationId xmlns:a16="http://schemas.microsoft.com/office/drawing/2014/main" id="{48B03789-0A1F-0674-FCE6-42308BD44CEC}"/>
              </a:ext>
            </a:extLst>
          </p:cNvPr>
          <p:cNvGrpSpPr>
            <a:grpSpLocks/>
          </p:cNvGrpSpPr>
          <p:nvPr/>
        </p:nvGrpSpPr>
        <p:grpSpPr bwMode="auto">
          <a:xfrm>
            <a:off x="3933826" y="2184400"/>
            <a:ext cx="1196975" cy="409575"/>
            <a:chOff x="368" y="2991"/>
            <a:chExt cx="754" cy="258"/>
          </a:xfrm>
        </p:grpSpPr>
        <p:grpSp>
          <p:nvGrpSpPr>
            <p:cNvPr id="32840" name="Group 56">
              <a:extLst>
                <a:ext uri="{FF2B5EF4-FFF2-40B4-BE49-F238E27FC236}">
                  <a16:creationId xmlns:a16="http://schemas.microsoft.com/office/drawing/2014/main" id="{6B12874E-FE37-2783-E175-3481A8119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" y="2991"/>
              <a:ext cx="754" cy="258"/>
              <a:chOff x="3814" y="2988"/>
              <a:chExt cx="1087" cy="834"/>
            </a:xfrm>
          </p:grpSpPr>
          <p:sp>
            <p:nvSpPr>
              <p:cNvPr id="32843" name="Freeform 57">
                <a:extLst>
                  <a:ext uri="{FF2B5EF4-FFF2-40B4-BE49-F238E27FC236}">
                    <a16:creationId xmlns:a16="http://schemas.microsoft.com/office/drawing/2014/main" id="{788C13C3-F949-D3BC-1BCA-5FB207F3E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381"/>
                <a:ext cx="553" cy="441"/>
              </a:xfrm>
              <a:custGeom>
                <a:avLst/>
                <a:gdLst>
                  <a:gd name="T0" fmla="*/ 0 w 747"/>
                  <a:gd name="T1" fmla="*/ 0 h 280"/>
                  <a:gd name="T2" fmla="*/ 2 w 747"/>
                  <a:gd name="T3" fmla="*/ 491 h 280"/>
                  <a:gd name="T4" fmla="*/ 10 w 747"/>
                  <a:gd name="T5" fmla="*/ 992 h 280"/>
                  <a:gd name="T6" fmla="*/ 27 w 747"/>
                  <a:gd name="T7" fmla="*/ 1550 h 280"/>
                  <a:gd name="T8" fmla="*/ 52 w 747"/>
                  <a:gd name="T9" fmla="*/ 2019 h 280"/>
                  <a:gd name="T10" fmla="*/ 79 w 747"/>
                  <a:gd name="T11" fmla="*/ 2339 h 280"/>
                  <a:gd name="T12" fmla="*/ 123 w 747"/>
                  <a:gd name="T13" fmla="*/ 2644 h 280"/>
                  <a:gd name="T14" fmla="*/ 166 w 747"/>
                  <a:gd name="T15" fmla="*/ 2717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7"/>
                  <a:gd name="T25" fmla="*/ 0 h 280"/>
                  <a:gd name="T26" fmla="*/ 747 w 747"/>
                  <a:gd name="T27" fmla="*/ 280 h 2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7" h="280">
                    <a:moveTo>
                      <a:pt x="0" y="0"/>
                    </a:moveTo>
                    <a:cubicBezTo>
                      <a:pt x="2" y="8"/>
                      <a:pt x="2" y="34"/>
                      <a:pt x="9" y="51"/>
                    </a:cubicBezTo>
                    <a:cubicBezTo>
                      <a:pt x="16" y="68"/>
                      <a:pt x="24" y="84"/>
                      <a:pt x="42" y="102"/>
                    </a:cubicBezTo>
                    <a:cubicBezTo>
                      <a:pt x="60" y="120"/>
                      <a:pt x="88" y="142"/>
                      <a:pt x="120" y="160"/>
                    </a:cubicBezTo>
                    <a:cubicBezTo>
                      <a:pt x="152" y="178"/>
                      <a:pt x="194" y="194"/>
                      <a:pt x="234" y="208"/>
                    </a:cubicBezTo>
                    <a:cubicBezTo>
                      <a:pt x="274" y="222"/>
                      <a:pt x="304" y="230"/>
                      <a:pt x="357" y="241"/>
                    </a:cubicBezTo>
                    <a:cubicBezTo>
                      <a:pt x="410" y="252"/>
                      <a:pt x="487" y="266"/>
                      <a:pt x="552" y="273"/>
                    </a:cubicBezTo>
                    <a:cubicBezTo>
                      <a:pt x="617" y="280"/>
                      <a:pt x="707" y="279"/>
                      <a:pt x="747" y="28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44" name="Freeform 58">
                <a:extLst>
                  <a:ext uri="{FF2B5EF4-FFF2-40B4-BE49-F238E27FC236}">
                    <a16:creationId xmlns:a16="http://schemas.microsoft.com/office/drawing/2014/main" id="{80D0AA0F-7DDC-D252-75CD-BD14E3897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2988"/>
                <a:ext cx="540" cy="399"/>
              </a:xfrm>
              <a:custGeom>
                <a:avLst/>
                <a:gdLst>
                  <a:gd name="T0" fmla="*/ 0 w 730"/>
                  <a:gd name="T1" fmla="*/ 2467 h 253"/>
                  <a:gd name="T2" fmla="*/ 5 w 730"/>
                  <a:gd name="T3" fmla="*/ 1973 h 253"/>
                  <a:gd name="T4" fmla="*/ 15 w 730"/>
                  <a:gd name="T5" fmla="*/ 1503 h 253"/>
                  <a:gd name="T6" fmla="*/ 33 w 730"/>
                  <a:gd name="T7" fmla="*/ 1031 h 253"/>
                  <a:gd name="T8" fmla="*/ 61 w 730"/>
                  <a:gd name="T9" fmla="*/ 565 h 253"/>
                  <a:gd name="T10" fmla="*/ 90 w 730"/>
                  <a:gd name="T11" fmla="*/ 271 h 253"/>
                  <a:gd name="T12" fmla="*/ 129 w 730"/>
                  <a:gd name="T13" fmla="*/ 55 h 253"/>
                  <a:gd name="T14" fmla="*/ 161 w 730"/>
                  <a:gd name="T15" fmla="*/ 0 h 2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253"/>
                  <a:gd name="T26" fmla="*/ 730 w 730"/>
                  <a:gd name="T27" fmla="*/ 253 h 2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253">
                    <a:moveTo>
                      <a:pt x="0" y="253"/>
                    </a:moveTo>
                    <a:cubicBezTo>
                      <a:pt x="4" y="245"/>
                      <a:pt x="11" y="218"/>
                      <a:pt x="22" y="202"/>
                    </a:cubicBezTo>
                    <a:cubicBezTo>
                      <a:pt x="33" y="186"/>
                      <a:pt x="47" y="170"/>
                      <a:pt x="68" y="154"/>
                    </a:cubicBezTo>
                    <a:cubicBezTo>
                      <a:pt x="89" y="138"/>
                      <a:pt x="114" y="122"/>
                      <a:pt x="148" y="106"/>
                    </a:cubicBezTo>
                    <a:cubicBezTo>
                      <a:pt x="182" y="90"/>
                      <a:pt x="232" y="71"/>
                      <a:pt x="274" y="58"/>
                    </a:cubicBezTo>
                    <a:cubicBezTo>
                      <a:pt x="316" y="45"/>
                      <a:pt x="351" y="37"/>
                      <a:pt x="403" y="28"/>
                    </a:cubicBezTo>
                    <a:cubicBezTo>
                      <a:pt x="455" y="19"/>
                      <a:pt x="530" y="11"/>
                      <a:pt x="584" y="6"/>
                    </a:cubicBezTo>
                    <a:cubicBezTo>
                      <a:pt x="638" y="1"/>
                      <a:pt x="700" y="1"/>
                      <a:pt x="730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45" name="Freeform 59">
                <a:extLst>
                  <a:ext uri="{FF2B5EF4-FFF2-40B4-BE49-F238E27FC236}">
                    <a16:creationId xmlns:a16="http://schemas.microsoft.com/office/drawing/2014/main" id="{319D2A5A-0F71-1D72-C6FD-928F7D892C6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47" y="3381"/>
                <a:ext cx="553" cy="441"/>
              </a:xfrm>
              <a:custGeom>
                <a:avLst/>
                <a:gdLst>
                  <a:gd name="T0" fmla="*/ 0 w 747"/>
                  <a:gd name="T1" fmla="*/ 0 h 280"/>
                  <a:gd name="T2" fmla="*/ 2 w 747"/>
                  <a:gd name="T3" fmla="*/ 491 h 280"/>
                  <a:gd name="T4" fmla="*/ 10 w 747"/>
                  <a:gd name="T5" fmla="*/ 992 h 280"/>
                  <a:gd name="T6" fmla="*/ 27 w 747"/>
                  <a:gd name="T7" fmla="*/ 1550 h 280"/>
                  <a:gd name="T8" fmla="*/ 52 w 747"/>
                  <a:gd name="T9" fmla="*/ 2019 h 280"/>
                  <a:gd name="T10" fmla="*/ 79 w 747"/>
                  <a:gd name="T11" fmla="*/ 2339 h 280"/>
                  <a:gd name="T12" fmla="*/ 123 w 747"/>
                  <a:gd name="T13" fmla="*/ 2644 h 280"/>
                  <a:gd name="T14" fmla="*/ 166 w 747"/>
                  <a:gd name="T15" fmla="*/ 2717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7"/>
                  <a:gd name="T25" fmla="*/ 0 h 280"/>
                  <a:gd name="T26" fmla="*/ 747 w 747"/>
                  <a:gd name="T27" fmla="*/ 280 h 2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7" h="280">
                    <a:moveTo>
                      <a:pt x="0" y="0"/>
                    </a:moveTo>
                    <a:cubicBezTo>
                      <a:pt x="2" y="8"/>
                      <a:pt x="2" y="34"/>
                      <a:pt x="9" y="51"/>
                    </a:cubicBezTo>
                    <a:cubicBezTo>
                      <a:pt x="16" y="68"/>
                      <a:pt x="24" y="84"/>
                      <a:pt x="42" y="102"/>
                    </a:cubicBezTo>
                    <a:cubicBezTo>
                      <a:pt x="60" y="120"/>
                      <a:pt x="88" y="142"/>
                      <a:pt x="120" y="160"/>
                    </a:cubicBezTo>
                    <a:cubicBezTo>
                      <a:pt x="152" y="178"/>
                      <a:pt x="194" y="194"/>
                      <a:pt x="234" y="208"/>
                    </a:cubicBezTo>
                    <a:cubicBezTo>
                      <a:pt x="274" y="222"/>
                      <a:pt x="304" y="230"/>
                      <a:pt x="357" y="241"/>
                    </a:cubicBezTo>
                    <a:cubicBezTo>
                      <a:pt x="410" y="252"/>
                      <a:pt x="487" y="266"/>
                      <a:pt x="552" y="273"/>
                    </a:cubicBezTo>
                    <a:cubicBezTo>
                      <a:pt x="617" y="280"/>
                      <a:pt x="707" y="279"/>
                      <a:pt x="747" y="28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46" name="Freeform 60">
                <a:extLst>
                  <a:ext uri="{FF2B5EF4-FFF2-40B4-BE49-F238E27FC236}">
                    <a16:creationId xmlns:a16="http://schemas.microsoft.com/office/drawing/2014/main" id="{FA661D92-E177-C780-D6D8-10208653EB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61" y="2988"/>
                <a:ext cx="540" cy="399"/>
              </a:xfrm>
              <a:custGeom>
                <a:avLst/>
                <a:gdLst>
                  <a:gd name="T0" fmla="*/ 0 w 730"/>
                  <a:gd name="T1" fmla="*/ 2467 h 253"/>
                  <a:gd name="T2" fmla="*/ 5 w 730"/>
                  <a:gd name="T3" fmla="*/ 1973 h 253"/>
                  <a:gd name="T4" fmla="*/ 15 w 730"/>
                  <a:gd name="T5" fmla="*/ 1503 h 253"/>
                  <a:gd name="T6" fmla="*/ 33 w 730"/>
                  <a:gd name="T7" fmla="*/ 1031 h 253"/>
                  <a:gd name="T8" fmla="*/ 61 w 730"/>
                  <a:gd name="T9" fmla="*/ 565 h 253"/>
                  <a:gd name="T10" fmla="*/ 90 w 730"/>
                  <a:gd name="T11" fmla="*/ 271 h 253"/>
                  <a:gd name="T12" fmla="*/ 129 w 730"/>
                  <a:gd name="T13" fmla="*/ 55 h 253"/>
                  <a:gd name="T14" fmla="*/ 161 w 730"/>
                  <a:gd name="T15" fmla="*/ 0 h 2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253"/>
                  <a:gd name="T26" fmla="*/ 730 w 730"/>
                  <a:gd name="T27" fmla="*/ 253 h 2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253">
                    <a:moveTo>
                      <a:pt x="0" y="253"/>
                    </a:moveTo>
                    <a:cubicBezTo>
                      <a:pt x="4" y="245"/>
                      <a:pt x="11" y="218"/>
                      <a:pt x="22" y="202"/>
                    </a:cubicBezTo>
                    <a:cubicBezTo>
                      <a:pt x="33" y="186"/>
                      <a:pt x="47" y="170"/>
                      <a:pt x="68" y="154"/>
                    </a:cubicBezTo>
                    <a:cubicBezTo>
                      <a:pt x="89" y="138"/>
                      <a:pt x="114" y="122"/>
                      <a:pt x="148" y="106"/>
                    </a:cubicBezTo>
                    <a:cubicBezTo>
                      <a:pt x="182" y="90"/>
                      <a:pt x="232" y="71"/>
                      <a:pt x="274" y="58"/>
                    </a:cubicBezTo>
                    <a:cubicBezTo>
                      <a:pt x="316" y="45"/>
                      <a:pt x="351" y="37"/>
                      <a:pt x="403" y="28"/>
                    </a:cubicBezTo>
                    <a:cubicBezTo>
                      <a:pt x="455" y="19"/>
                      <a:pt x="530" y="11"/>
                      <a:pt x="584" y="6"/>
                    </a:cubicBezTo>
                    <a:cubicBezTo>
                      <a:pt x="638" y="1"/>
                      <a:pt x="700" y="1"/>
                      <a:pt x="730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</p:grpSp>
        <p:sp>
          <p:nvSpPr>
            <p:cNvPr id="32841" name="Line 61">
              <a:extLst>
                <a:ext uri="{FF2B5EF4-FFF2-40B4-BE49-F238E27FC236}">
                  <a16:creationId xmlns:a16="http://schemas.microsoft.com/office/drawing/2014/main" id="{A4108D60-597B-3855-91F5-7572F20C0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" y="3121"/>
              <a:ext cx="3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32820" name="Group 63">
            <a:extLst>
              <a:ext uri="{FF2B5EF4-FFF2-40B4-BE49-F238E27FC236}">
                <a16:creationId xmlns:a16="http://schemas.microsoft.com/office/drawing/2014/main" id="{A41DA79C-126F-176B-02C4-1C45FE90B3C0}"/>
              </a:ext>
            </a:extLst>
          </p:cNvPr>
          <p:cNvGrpSpPr>
            <a:grpSpLocks/>
          </p:cNvGrpSpPr>
          <p:nvPr/>
        </p:nvGrpSpPr>
        <p:grpSpPr bwMode="auto">
          <a:xfrm>
            <a:off x="3941764" y="989014"/>
            <a:ext cx="1196975" cy="409575"/>
            <a:chOff x="883" y="1625"/>
            <a:chExt cx="754" cy="258"/>
          </a:xfrm>
        </p:grpSpPr>
        <p:sp>
          <p:nvSpPr>
            <p:cNvPr id="32834" name="Freeform 64">
              <a:extLst>
                <a:ext uri="{FF2B5EF4-FFF2-40B4-BE49-F238E27FC236}">
                  <a16:creationId xmlns:a16="http://schemas.microsoft.com/office/drawing/2014/main" id="{00149437-EC0C-E61A-469D-2DB1AB0DA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1747"/>
              <a:ext cx="384" cy="136"/>
            </a:xfrm>
            <a:custGeom>
              <a:avLst/>
              <a:gdLst>
                <a:gd name="T0" fmla="*/ 0 w 747"/>
                <a:gd name="T1" fmla="*/ 0 h 280"/>
                <a:gd name="T2" fmla="*/ 1 w 747"/>
                <a:gd name="T3" fmla="*/ 1 h 280"/>
                <a:gd name="T4" fmla="*/ 2 w 747"/>
                <a:gd name="T5" fmla="*/ 3 h 280"/>
                <a:gd name="T6" fmla="*/ 4 w 747"/>
                <a:gd name="T7" fmla="*/ 4 h 280"/>
                <a:gd name="T8" fmla="*/ 8 w 747"/>
                <a:gd name="T9" fmla="*/ 6 h 280"/>
                <a:gd name="T10" fmla="*/ 13 w 747"/>
                <a:gd name="T11" fmla="*/ 7 h 280"/>
                <a:gd name="T12" fmla="*/ 20 w 747"/>
                <a:gd name="T13" fmla="*/ 8 h 280"/>
                <a:gd name="T14" fmla="*/ 27 w 747"/>
                <a:gd name="T15" fmla="*/ 8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7"/>
                <a:gd name="T25" fmla="*/ 0 h 280"/>
                <a:gd name="T26" fmla="*/ 747 w 747"/>
                <a:gd name="T27" fmla="*/ 280 h 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35" name="Freeform 65">
              <a:extLst>
                <a:ext uri="{FF2B5EF4-FFF2-40B4-BE49-F238E27FC236}">
                  <a16:creationId xmlns:a16="http://schemas.microsoft.com/office/drawing/2014/main" id="{A3F36D8E-FCB2-BCF4-EB6A-B36528811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1625"/>
              <a:ext cx="374" cy="123"/>
            </a:xfrm>
            <a:custGeom>
              <a:avLst/>
              <a:gdLst>
                <a:gd name="T0" fmla="*/ 0 w 730"/>
                <a:gd name="T1" fmla="*/ 7 h 253"/>
                <a:gd name="T2" fmla="*/ 1 w 730"/>
                <a:gd name="T3" fmla="*/ 5 h 253"/>
                <a:gd name="T4" fmla="*/ 3 w 730"/>
                <a:gd name="T5" fmla="*/ 4 h 253"/>
                <a:gd name="T6" fmla="*/ 5 w 730"/>
                <a:gd name="T7" fmla="*/ 3 h 253"/>
                <a:gd name="T8" fmla="*/ 10 w 730"/>
                <a:gd name="T9" fmla="*/ 1 h 253"/>
                <a:gd name="T10" fmla="*/ 14 w 730"/>
                <a:gd name="T11" fmla="*/ 0 h 253"/>
                <a:gd name="T12" fmla="*/ 20 w 730"/>
                <a:gd name="T13" fmla="*/ 0 h 253"/>
                <a:gd name="T14" fmla="*/ 26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253"/>
                <a:gd name="T26" fmla="*/ 730 w 730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36" name="Freeform 66">
              <a:extLst>
                <a:ext uri="{FF2B5EF4-FFF2-40B4-BE49-F238E27FC236}">
                  <a16:creationId xmlns:a16="http://schemas.microsoft.com/office/drawing/2014/main" id="{57AF5F23-6F90-7C3A-3AB2-2E9B8F862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3" y="1747"/>
              <a:ext cx="383" cy="136"/>
            </a:xfrm>
            <a:custGeom>
              <a:avLst/>
              <a:gdLst>
                <a:gd name="T0" fmla="*/ 0 w 747"/>
                <a:gd name="T1" fmla="*/ 0 h 280"/>
                <a:gd name="T2" fmla="*/ 1 w 747"/>
                <a:gd name="T3" fmla="*/ 1 h 280"/>
                <a:gd name="T4" fmla="*/ 2 w 747"/>
                <a:gd name="T5" fmla="*/ 3 h 280"/>
                <a:gd name="T6" fmla="*/ 4 w 747"/>
                <a:gd name="T7" fmla="*/ 4 h 280"/>
                <a:gd name="T8" fmla="*/ 8 w 747"/>
                <a:gd name="T9" fmla="*/ 6 h 280"/>
                <a:gd name="T10" fmla="*/ 13 w 747"/>
                <a:gd name="T11" fmla="*/ 7 h 280"/>
                <a:gd name="T12" fmla="*/ 19 w 747"/>
                <a:gd name="T13" fmla="*/ 8 h 280"/>
                <a:gd name="T14" fmla="*/ 26 w 747"/>
                <a:gd name="T15" fmla="*/ 8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7"/>
                <a:gd name="T25" fmla="*/ 0 h 280"/>
                <a:gd name="T26" fmla="*/ 747 w 747"/>
                <a:gd name="T27" fmla="*/ 280 h 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37" name="Freeform 67">
              <a:extLst>
                <a:ext uri="{FF2B5EF4-FFF2-40B4-BE49-F238E27FC236}">
                  <a16:creationId xmlns:a16="http://schemas.microsoft.com/office/drawing/2014/main" id="{85BF2850-236E-86C8-921D-347C106CD6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62" y="1625"/>
              <a:ext cx="375" cy="123"/>
            </a:xfrm>
            <a:custGeom>
              <a:avLst/>
              <a:gdLst>
                <a:gd name="T0" fmla="*/ 0 w 730"/>
                <a:gd name="T1" fmla="*/ 7 h 253"/>
                <a:gd name="T2" fmla="*/ 1 w 730"/>
                <a:gd name="T3" fmla="*/ 5 h 253"/>
                <a:gd name="T4" fmla="*/ 3 w 730"/>
                <a:gd name="T5" fmla="*/ 4 h 253"/>
                <a:gd name="T6" fmla="*/ 5 w 730"/>
                <a:gd name="T7" fmla="*/ 3 h 253"/>
                <a:gd name="T8" fmla="*/ 10 w 730"/>
                <a:gd name="T9" fmla="*/ 1 h 253"/>
                <a:gd name="T10" fmla="*/ 14 w 730"/>
                <a:gd name="T11" fmla="*/ 0 h 253"/>
                <a:gd name="T12" fmla="*/ 21 w 730"/>
                <a:gd name="T13" fmla="*/ 0 h 253"/>
                <a:gd name="T14" fmla="*/ 26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253"/>
                <a:gd name="T26" fmla="*/ 730 w 730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38" name="Line 68">
              <a:extLst>
                <a:ext uri="{FF2B5EF4-FFF2-40B4-BE49-F238E27FC236}">
                  <a16:creationId xmlns:a16="http://schemas.microsoft.com/office/drawing/2014/main" id="{38C5863A-681E-015A-7153-226B7625C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9" y="1760"/>
              <a:ext cx="3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32821" name="Group 70">
            <a:extLst>
              <a:ext uri="{FF2B5EF4-FFF2-40B4-BE49-F238E27FC236}">
                <a16:creationId xmlns:a16="http://schemas.microsoft.com/office/drawing/2014/main" id="{EF1CB535-FC3D-B662-72BB-8F0FA9F4071A}"/>
              </a:ext>
            </a:extLst>
          </p:cNvPr>
          <p:cNvGrpSpPr>
            <a:grpSpLocks/>
          </p:cNvGrpSpPr>
          <p:nvPr/>
        </p:nvGrpSpPr>
        <p:grpSpPr bwMode="auto">
          <a:xfrm>
            <a:off x="3932240" y="2184413"/>
            <a:ext cx="1195388" cy="409576"/>
            <a:chOff x="367" y="2992"/>
            <a:chExt cx="753" cy="258"/>
          </a:xfrm>
        </p:grpSpPr>
        <p:grpSp>
          <p:nvGrpSpPr>
            <p:cNvPr id="32827" name="Group 71">
              <a:extLst>
                <a:ext uri="{FF2B5EF4-FFF2-40B4-BE49-F238E27FC236}">
                  <a16:creationId xmlns:a16="http://schemas.microsoft.com/office/drawing/2014/main" id="{B90B91F8-0830-5171-490E-56000232D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" y="2992"/>
              <a:ext cx="753" cy="258"/>
              <a:chOff x="3814" y="2988"/>
              <a:chExt cx="1086" cy="834"/>
            </a:xfrm>
          </p:grpSpPr>
          <p:sp>
            <p:nvSpPr>
              <p:cNvPr id="32830" name="Freeform 72">
                <a:extLst>
                  <a:ext uri="{FF2B5EF4-FFF2-40B4-BE49-F238E27FC236}">
                    <a16:creationId xmlns:a16="http://schemas.microsoft.com/office/drawing/2014/main" id="{3837A2A7-430D-4FCF-3903-E19196C6E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381"/>
                <a:ext cx="553" cy="441"/>
              </a:xfrm>
              <a:custGeom>
                <a:avLst/>
                <a:gdLst>
                  <a:gd name="T0" fmla="*/ 0 w 747"/>
                  <a:gd name="T1" fmla="*/ 0 h 280"/>
                  <a:gd name="T2" fmla="*/ 2 w 747"/>
                  <a:gd name="T3" fmla="*/ 491 h 280"/>
                  <a:gd name="T4" fmla="*/ 10 w 747"/>
                  <a:gd name="T5" fmla="*/ 992 h 280"/>
                  <a:gd name="T6" fmla="*/ 27 w 747"/>
                  <a:gd name="T7" fmla="*/ 1550 h 280"/>
                  <a:gd name="T8" fmla="*/ 52 w 747"/>
                  <a:gd name="T9" fmla="*/ 2019 h 280"/>
                  <a:gd name="T10" fmla="*/ 79 w 747"/>
                  <a:gd name="T11" fmla="*/ 2339 h 280"/>
                  <a:gd name="T12" fmla="*/ 123 w 747"/>
                  <a:gd name="T13" fmla="*/ 2644 h 280"/>
                  <a:gd name="T14" fmla="*/ 166 w 747"/>
                  <a:gd name="T15" fmla="*/ 2717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7"/>
                  <a:gd name="T25" fmla="*/ 0 h 280"/>
                  <a:gd name="T26" fmla="*/ 747 w 747"/>
                  <a:gd name="T27" fmla="*/ 280 h 2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7" h="280">
                    <a:moveTo>
                      <a:pt x="0" y="0"/>
                    </a:moveTo>
                    <a:cubicBezTo>
                      <a:pt x="2" y="8"/>
                      <a:pt x="2" y="34"/>
                      <a:pt x="9" y="51"/>
                    </a:cubicBezTo>
                    <a:cubicBezTo>
                      <a:pt x="16" y="68"/>
                      <a:pt x="24" y="84"/>
                      <a:pt x="42" y="102"/>
                    </a:cubicBezTo>
                    <a:cubicBezTo>
                      <a:pt x="60" y="120"/>
                      <a:pt x="88" y="142"/>
                      <a:pt x="120" y="160"/>
                    </a:cubicBezTo>
                    <a:cubicBezTo>
                      <a:pt x="152" y="178"/>
                      <a:pt x="194" y="194"/>
                      <a:pt x="234" y="208"/>
                    </a:cubicBezTo>
                    <a:cubicBezTo>
                      <a:pt x="274" y="222"/>
                      <a:pt x="304" y="230"/>
                      <a:pt x="357" y="241"/>
                    </a:cubicBezTo>
                    <a:cubicBezTo>
                      <a:pt x="410" y="252"/>
                      <a:pt x="487" y="266"/>
                      <a:pt x="552" y="273"/>
                    </a:cubicBezTo>
                    <a:cubicBezTo>
                      <a:pt x="617" y="280"/>
                      <a:pt x="707" y="279"/>
                      <a:pt x="747" y="28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31" name="Freeform 73">
                <a:extLst>
                  <a:ext uri="{FF2B5EF4-FFF2-40B4-BE49-F238E27FC236}">
                    <a16:creationId xmlns:a16="http://schemas.microsoft.com/office/drawing/2014/main" id="{EF67D2B2-7977-AA7D-111C-1391EFC69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2988"/>
                <a:ext cx="540" cy="399"/>
              </a:xfrm>
              <a:custGeom>
                <a:avLst/>
                <a:gdLst>
                  <a:gd name="T0" fmla="*/ 0 w 730"/>
                  <a:gd name="T1" fmla="*/ 2467 h 253"/>
                  <a:gd name="T2" fmla="*/ 5 w 730"/>
                  <a:gd name="T3" fmla="*/ 1973 h 253"/>
                  <a:gd name="T4" fmla="*/ 15 w 730"/>
                  <a:gd name="T5" fmla="*/ 1503 h 253"/>
                  <a:gd name="T6" fmla="*/ 33 w 730"/>
                  <a:gd name="T7" fmla="*/ 1031 h 253"/>
                  <a:gd name="T8" fmla="*/ 61 w 730"/>
                  <a:gd name="T9" fmla="*/ 565 h 253"/>
                  <a:gd name="T10" fmla="*/ 90 w 730"/>
                  <a:gd name="T11" fmla="*/ 271 h 253"/>
                  <a:gd name="T12" fmla="*/ 129 w 730"/>
                  <a:gd name="T13" fmla="*/ 55 h 253"/>
                  <a:gd name="T14" fmla="*/ 161 w 730"/>
                  <a:gd name="T15" fmla="*/ 0 h 2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253"/>
                  <a:gd name="T26" fmla="*/ 730 w 730"/>
                  <a:gd name="T27" fmla="*/ 253 h 2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253">
                    <a:moveTo>
                      <a:pt x="0" y="253"/>
                    </a:moveTo>
                    <a:cubicBezTo>
                      <a:pt x="4" y="245"/>
                      <a:pt x="11" y="218"/>
                      <a:pt x="22" y="202"/>
                    </a:cubicBezTo>
                    <a:cubicBezTo>
                      <a:pt x="33" y="186"/>
                      <a:pt x="47" y="170"/>
                      <a:pt x="68" y="154"/>
                    </a:cubicBezTo>
                    <a:cubicBezTo>
                      <a:pt x="89" y="138"/>
                      <a:pt x="114" y="122"/>
                      <a:pt x="148" y="106"/>
                    </a:cubicBezTo>
                    <a:cubicBezTo>
                      <a:pt x="182" y="90"/>
                      <a:pt x="232" y="71"/>
                      <a:pt x="274" y="58"/>
                    </a:cubicBezTo>
                    <a:cubicBezTo>
                      <a:pt x="316" y="45"/>
                      <a:pt x="351" y="37"/>
                      <a:pt x="403" y="28"/>
                    </a:cubicBezTo>
                    <a:cubicBezTo>
                      <a:pt x="455" y="19"/>
                      <a:pt x="530" y="11"/>
                      <a:pt x="584" y="6"/>
                    </a:cubicBezTo>
                    <a:cubicBezTo>
                      <a:pt x="638" y="1"/>
                      <a:pt x="700" y="1"/>
                      <a:pt x="730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32" name="Freeform 74">
                <a:extLst>
                  <a:ext uri="{FF2B5EF4-FFF2-40B4-BE49-F238E27FC236}">
                    <a16:creationId xmlns:a16="http://schemas.microsoft.com/office/drawing/2014/main" id="{2BB29E45-6E7D-7B1A-5C37-EB6496080D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47" y="3381"/>
                <a:ext cx="553" cy="441"/>
              </a:xfrm>
              <a:custGeom>
                <a:avLst/>
                <a:gdLst>
                  <a:gd name="T0" fmla="*/ 0 w 747"/>
                  <a:gd name="T1" fmla="*/ 0 h 280"/>
                  <a:gd name="T2" fmla="*/ 2 w 747"/>
                  <a:gd name="T3" fmla="*/ 491 h 280"/>
                  <a:gd name="T4" fmla="*/ 10 w 747"/>
                  <a:gd name="T5" fmla="*/ 992 h 280"/>
                  <a:gd name="T6" fmla="*/ 27 w 747"/>
                  <a:gd name="T7" fmla="*/ 1550 h 280"/>
                  <a:gd name="T8" fmla="*/ 52 w 747"/>
                  <a:gd name="T9" fmla="*/ 2019 h 280"/>
                  <a:gd name="T10" fmla="*/ 79 w 747"/>
                  <a:gd name="T11" fmla="*/ 2339 h 280"/>
                  <a:gd name="T12" fmla="*/ 123 w 747"/>
                  <a:gd name="T13" fmla="*/ 2644 h 280"/>
                  <a:gd name="T14" fmla="*/ 166 w 747"/>
                  <a:gd name="T15" fmla="*/ 2717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7"/>
                  <a:gd name="T25" fmla="*/ 0 h 280"/>
                  <a:gd name="T26" fmla="*/ 747 w 747"/>
                  <a:gd name="T27" fmla="*/ 280 h 2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7" h="280">
                    <a:moveTo>
                      <a:pt x="0" y="0"/>
                    </a:moveTo>
                    <a:cubicBezTo>
                      <a:pt x="2" y="8"/>
                      <a:pt x="2" y="34"/>
                      <a:pt x="9" y="51"/>
                    </a:cubicBezTo>
                    <a:cubicBezTo>
                      <a:pt x="16" y="68"/>
                      <a:pt x="24" y="84"/>
                      <a:pt x="42" y="102"/>
                    </a:cubicBezTo>
                    <a:cubicBezTo>
                      <a:pt x="60" y="120"/>
                      <a:pt x="88" y="142"/>
                      <a:pt x="120" y="160"/>
                    </a:cubicBezTo>
                    <a:cubicBezTo>
                      <a:pt x="152" y="178"/>
                      <a:pt x="194" y="194"/>
                      <a:pt x="234" y="208"/>
                    </a:cubicBezTo>
                    <a:cubicBezTo>
                      <a:pt x="274" y="222"/>
                      <a:pt x="304" y="230"/>
                      <a:pt x="357" y="241"/>
                    </a:cubicBezTo>
                    <a:cubicBezTo>
                      <a:pt x="410" y="252"/>
                      <a:pt x="487" y="266"/>
                      <a:pt x="552" y="273"/>
                    </a:cubicBezTo>
                    <a:cubicBezTo>
                      <a:pt x="617" y="280"/>
                      <a:pt x="707" y="279"/>
                      <a:pt x="747" y="28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</p:grpSp>
        <p:sp>
          <p:nvSpPr>
            <p:cNvPr id="32828" name="Line 76">
              <a:extLst>
                <a:ext uri="{FF2B5EF4-FFF2-40B4-BE49-F238E27FC236}">
                  <a16:creationId xmlns:a16="http://schemas.microsoft.com/office/drawing/2014/main" id="{2852B9C0-F3F9-5099-C0E4-BFCFA35F8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" y="3121"/>
              <a:ext cx="3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dirty="0"/>
            </a:p>
          </p:txBody>
        </p:sp>
      </p:grpSp>
      <p:sp>
        <p:nvSpPr>
          <p:cNvPr id="32822" name="Text Box 78">
            <a:extLst>
              <a:ext uri="{FF2B5EF4-FFF2-40B4-BE49-F238E27FC236}">
                <a16:creationId xmlns:a16="http://schemas.microsoft.com/office/drawing/2014/main" id="{B8E772EC-79A2-8656-4222-A64643AC1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9" y="1066800"/>
            <a:ext cx="168275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6000"/>
              </a:lnSpc>
            </a:pPr>
            <a:r>
              <a:rPr lang="en-US" altLang="x-none" sz="1600">
                <a:solidFill>
                  <a:srgbClr val="000000"/>
                </a:solidFill>
                <a:latin typeface="VNI-Arial"/>
              </a:rPr>
              <a:t>A</a:t>
            </a:r>
          </a:p>
        </p:txBody>
      </p:sp>
      <p:sp>
        <p:nvSpPr>
          <p:cNvPr id="32823" name="Text Box 79">
            <a:extLst>
              <a:ext uri="{FF2B5EF4-FFF2-40B4-BE49-F238E27FC236}">
                <a16:creationId xmlns:a16="http://schemas.microsoft.com/office/drawing/2014/main" id="{ED35F632-381B-62C6-91C6-2561F63C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6" y="2314575"/>
            <a:ext cx="168275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6000"/>
              </a:lnSpc>
            </a:pPr>
            <a:r>
              <a:rPr lang="en-US" altLang="x-none" sz="1600">
                <a:solidFill>
                  <a:srgbClr val="000000"/>
                </a:solidFill>
                <a:latin typeface="VNI-Arial"/>
              </a:rPr>
              <a:t>B</a:t>
            </a:r>
          </a:p>
        </p:txBody>
      </p:sp>
      <p:sp>
        <p:nvSpPr>
          <p:cNvPr id="32824" name="Text Box 80">
            <a:extLst>
              <a:ext uri="{FF2B5EF4-FFF2-40B4-BE49-F238E27FC236}">
                <a16:creationId xmlns:a16="http://schemas.microsoft.com/office/drawing/2014/main" id="{2EEE3876-3F51-D6A0-0D0D-6061C1F9F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1066800"/>
            <a:ext cx="168275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6000"/>
              </a:lnSpc>
            </a:pPr>
            <a:r>
              <a:rPr lang="en-US" altLang="x-none" sz="1600">
                <a:solidFill>
                  <a:srgbClr val="000000"/>
                </a:solidFill>
                <a:latin typeface="VNI-Arial"/>
              </a:rPr>
              <a:t>A</a:t>
            </a:r>
          </a:p>
        </p:txBody>
      </p:sp>
      <p:sp>
        <p:nvSpPr>
          <p:cNvPr id="32825" name="Text Box 81">
            <a:extLst>
              <a:ext uri="{FF2B5EF4-FFF2-40B4-BE49-F238E27FC236}">
                <a16:creationId xmlns:a16="http://schemas.microsoft.com/office/drawing/2014/main" id="{1B6F8595-A474-EE35-1D87-7853FE693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9" y="2314575"/>
            <a:ext cx="168275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6000"/>
              </a:lnSpc>
            </a:pPr>
            <a:r>
              <a:rPr lang="en-US" altLang="x-none" sz="1600">
                <a:solidFill>
                  <a:srgbClr val="000000"/>
                </a:solidFill>
                <a:latin typeface="VNI-Arial"/>
              </a:rPr>
              <a:t>B</a:t>
            </a:r>
          </a:p>
        </p:txBody>
      </p:sp>
      <p:sp>
        <p:nvSpPr>
          <p:cNvPr id="32826" name="Text Box 82">
            <a:extLst>
              <a:ext uri="{FF2B5EF4-FFF2-40B4-BE49-F238E27FC236}">
                <a16:creationId xmlns:a16="http://schemas.microsoft.com/office/drawing/2014/main" id="{552BAF39-E408-9180-F4D4-71BE81DD4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1" y="1626394"/>
            <a:ext cx="603250" cy="252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</a:pPr>
            <a:r>
              <a:rPr lang="en-US" altLang="x-none" b="0" dirty="0"/>
              <a:t>h</a:t>
            </a:r>
          </a:p>
        </p:txBody>
      </p:sp>
      <p:sp>
        <p:nvSpPr>
          <p:cNvPr id="4" name="Text Box 54">
            <a:extLst>
              <a:ext uri="{FF2B5EF4-FFF2-40B4-BE49-F238E27FC236}">
                <a16:creationId xmlns:a16="http://schemas.microsoft.com/office/drawing/2014/main" id="{3BD79EFA-3C5C-2A4F-C101-27BE19019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851" y="2277132"/>
            <a:ext cx="450848" cy="2825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</a:pPr>
            <a:r>
              <a:rPr lang="en-US" altLang="x-none" b="0" dirty="0"/>
              <a:t>r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AAE2393-ADEF-E018-E79D-84BADA10E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2B81D47-3173-A1A1-0B5C-E2F42B72A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985906"/>
              </p:ext>
            </p:extLst>
          </p:nvPr>
        </p:nvGraphicFramePr>
        <p:xfrm>
          <a:off x="1020426" y="5254254"/>
          <a:ext cx="2778687" cy="53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28700" imgH="241300" progId="Equation.DSMT4">
                  <p:embed/>
                </p:oleObj>
              </mc:Choice>
              <mc:Fallback>
                <p:oleObj r:id="rId3" imgW="1028700" imgH="2413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73C59C5-31D2-CA06-388A-45D2DEE630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426" y="5254254"/>
                        <a:ext cx="2778687" cy="53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B09A94F-81A2-B37D-017B-972855C1CF35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" name="Rectangle: Rounded Corners 39">
              <a:extLst>
                <a:ext uri="{FF2B5EF4-FFF2-40B4-BE49-F238E27FC236}">
                  <a16:creationId xmlns:a16="http://schemas.microsoft.com/office/drawing/2014/main" id="{9B6CFC0E-D97A-5A72-5E05-548BD0207EE4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AE3E58-3C9D-DDCC-93DB-6D71498ED77E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F8A634-CBBC-8A09-C740-6B9DB995D746}"/>
              </a:ext>
            </a:extLst>
          </p:cNvPr>
          <p:cNvGrpSpPr/>
          <p:nvPr/>
        </p:nvGrpSpPr>
        <p:grpSpPr>
          <a:xfrm>
            <a:off x="755374" y="4823153"/>
            <a:ext cx="10959548" cy="1477328"/>
            <a:chOff x="755374" y="4823153"/>
            <a:chExt cx="10959548" cy="14773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2ED90E-C1E9-C795-A40D-7A41B61EA079}"/>
                </a:ext>
              </a:extLst>
            </p:cNvPr>
            <p:cNvGrpSpPr/>
            <p:nvPr/>
          </p:nvGrpSpPr>
          <p:grpSpPr>
            <a:xfrm>
              <a:off x="755374" y="4823153"/>
              <a:ext cx="10959548" cy="1477328"/>
              <a:chOff x="755374" y="4823153"/>
              <a:chExt cx="10959548" cy="147732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5ACFB6-FA1A-A6C0-1A74-D4A6483E494A}"/>
                  </a:ext>
                </a:extLst>
              </p:cNvPr>
              <p:cNvSpPr txBox="1"/>
              <p:nvPr/>
            </p:nvSpPr>
            <p:spPr>
              <a:xfrm>
                <a:off x="755374" y="4823153"/>
                <a:ext cx="1095954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Diện tích xung quanh của hình trụ bằng tích của chu vi đáy với chiều cao:</a:t>
                </a:r>
              </a:p>
              <a:p>
                <a:endParaRPr lang="x-none" dirty="0"/>
              </a:p>
              <a:p>
                <a:endParaRPr lang="x-none" sz="2400" dirty="0"/>
              </a:p>
              <a:p>
                <a:r>
                  <a:rPr lang="x-non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x-non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x-non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x-non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đáy</a:t>
                </a:r>
                <a:r>
                  <a:rPr lang="x-non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x-non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x-non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 cao</a:t>
                </a:r>
                <a:r>
                  <a:rPr lang="x-non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x-non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x-non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 kính đáy của hình trụ</a:t>
                </a:r>
              </a:p>
            </p:txBody>
          </p:sp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2138762"/>
                  </p:ext>
                </p:extLst>
              </p:nvPr>
            </p:nvGraphicFramePr>
            <p:xfrm>
              <a:off x="1970169" y="5880317"/>
              <a:ext cx="300996" cy="351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52280" imgH="177480" progId="Equation.DSMT4">
                      <p:embed/>
                    </p:oleObj>
                  </mc:Choice>
                  <mc:Fallback>
                    <p:oleObj name="Equation" r:id="rId5" imgW="1522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970169" y="5880317"/>
                            <a:ext cx="300996" cy="35178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B2E34EF7-92D5-70C6-B8B3-816AEE1FE5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9605157"/>
                </p:ext>
              </p:extLst>
            </p:nvPr>
          </p:nvGraphicFramePr>
          <p:xfrm>
            <a:off x="6002804" y="5910771"/>
            <a:ext cx="326157" cy="290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628900" imgH="2921000" progId="Equation.DSMT4">
                    <p:embed/>
                  </p:oleObj>
                </mc:Choice>
                <mc:Fallback>
                  <p:oleObj r:id="rId7" imgW="2628900" imgH="292100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55B60255-5789-329F-25F0-74FAA8A2CC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2804" y="5910771"/>
                          <a:ext cx="326157" cy="29059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FBA937ED-6990-BA19-7FD8-85ED0F51BAD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7764171"/>
                </p:ext>
              </p:extLst>
            </p:nvPr>
          </p:nvGraphicFramePr>
          <p:xfrm>
            <a:off x="4018152" y="5849191"/>
            <a:ext cx="317506" cy="366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018152" y="5849191"/>
                          <a:ext cx="317506" cy="3664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19" grpId="1"/>
      <p:bldP spid="34820" grpId="0"/>
      <p:bldP spid="34842" grpId="0"/>
      <p:bldP spid="34842" grpId="1"/>
      <p:bldP spid="34843" grpId="0"/>
      <p:bldP spid="348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Text Box 9">
            <a:extLst>
              <a:ext uri="{FF2B5EF4-FFF2-40B4-BE49-F238E27FC236}">
                <a16:creationId xmlns:a16="http://schemas.microsoft.com/office/drawing/2014/main" id="{A7FD2351-18C4-CE7E-94F9-6CDD753E6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x-none" altLang="x-none" sz="1800">
              <a:latin typeface=".VnTime" pitchFamily="34" charset="0"/>
            </a:endParaRPr>
          </a:p>
        </p:txBody>
      </p:sp>
      <p:sp>
        <p:nvSpPr>
          <p:cNvPr id="32798" name="Oval 30">
            <a:extLst>
              <a:ext uri="{FF2B5EF4-FFF2-40B4-BE49-F238E27FC236}">
                <a16:creationId xmlns:a16="http://schemas.microsoft.com/office/drawing/2014/main" id="{6A012258-1F71-101F-FB9A-69063E01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6" y="304801"/>
            <a:ext cx="1154113" cy="11096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x-none" altLang="x-none"/>
          </a:p>
        </p:txBody>
      </p:sp>
      <p:sp>
        <p:nvSpPr>
          <p:cNvPr id="32799" name="Oval 31">
            <a:extLst>
              <a:ext uri="{FF2B5EF4-FFF2-40B4-BE49-F238E27FC236}">
                <a16:creationId xmlns:a16="http://schemas.microsoft.com/office/drawing/2014/main" id="{6F44B6C4-66C5-1AE6-EA9B-35065FF3A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2395538"/>
            <a:ext cx="1154112" cy="110966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x-none" altLang="x-none"/>
          </a:p>
        </p:txBody>
      </p:sp>
      <p:sp>
        <p:nvSpPr>
          <p:cNvPr id="32800" name="Line 32">
            <a:extLst>
              <a:ext uri="{FF2B5EF4-FFF2-40B4-BE49-F238E27FC236}">
                <a16:creationId xmlns:a16="http://schemas.microsoft.com/office/drawing/2014/main" id="{0AFFE975-F7F4-4A9A-658B-832F7AD040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214" y="1414463"/>
            <a:ext cx="3398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1" name="Line 33">
            <a:extLst>
              <a:ext uri="{FF2B5EF4-FFF2-40B4-BE49-F238E27FC236}">
                <a16:creationId xmlns:a16="http://schemas.microsoft.com/office/drawing/2014/main" id="{C1F8B59B-FDCB-4343-893C-16D804297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213" y="1414464"/>
            <a:ext cx="0" cy="981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2" name="Line 34">
            <a:extLst>
              <a:ext uri="{FF2B5EF4-FFF2-40B4-BE49-F238E27FC236}">
                <a16:creationId xmlns:a16="http://schemas.microsoft.com/office/drawing/2014/main" id="{93DBC3BB-11FD-9EE1-A55C-489B34833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214" y="2395538"/>
            <a:ext cx="3398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3" name="Line 35">
            <a:extLst>
              <a:ext uri="{FF2B5EF4-FFF2-40B4-BE49-F238E27FC236}">
                <a16:creationId xmlns:a16="http://schemas.microsoft.com/office/drawing/2014/main" id="{E0E78A87-764A-7020-85D3-89DA9F5BF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8050" y="1414464"/>
            <a:ext cx="0" cy="981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4" name="Text Box 36">
            <a:extLst>
              <a:ext uri="{FF2B5EF4-FFF2-40B4-BE49-F238E27FC236}">
                <a16:creationId xmlns:a16="http://schemas.microsoft.com/office/drawing/2014/main" id="{D5A38D3B-2033-CB08-028B-7F007367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238" y="695326"/>
            <a:ext cx="449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1800">
                <a:latin typeface=".VnTime" pitchFamily="34" charset="0"/>
                <a:sym typeface="Symbol" pitchFamily="2" charset="2"/>
              </a:rPr>
              <a:t></a:t>
            </a:r>
          </a:p>
        </p:txBody>
      </p:sp>
      <p:sp>
        <p:nvSpPr>
          <p:cNvPr id="32805" name="Text Box 37">
            <a:extLst>
              <a:ext uri="{FF2B5EF4-FFF2-40B4-BE49-F238E27FC236}">
                <a16:creationId xmlns:a16="http://schemas.microsoft.com/office/drawing/2014/main" id="{1D36A8FF-7648-3775-2B9D-CF62AABD7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201" y="2786063"/>
            <a:ext cx="44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1800">
                <a:latin typeface=".VnTime" pitchFamily="34" charset="0"/>
                <a:sym typeface="Symbol" pitchFamily="2" charset="2"/>
              </a:rPr>
              <a:t></a:t>
            </a:r>
          </a:p>
        </p:txBody>
      </p:sp>
      <p:sp>
        <p:nvSpPr>
          <p:cNvPr id="32806" name="Text Box 38">
            <a:extLst>
              <a:ext uri="{FF2B5EF4-FFF2-40B4-BE49-F238E27FC236}">
                <a16:creationId xmlns:a16="http://schemas.microsoft.com/office/drawing/2014/main" id="{7E594AE4-4BB1-48B3-51CD-477D132A1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826" y="500361"/>
            <a:ext cx="576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b="0" dirty="0">
                <a:solidFill>
                  <a:schemeClr val="tx2"/>
                </a:solidFill>
                <a:latin typeface="+mn-lt"/>
              </a:rPr>
              <a:t>r</a:t>
            </a:r>
          </a:p>
        </p:txBody>
      </p:sp>
      <p:sp>
        <p:nvSpPr>
          <p:cNvPr id="32807" name="Line 39">
            <a:extLst>
              <a:ext uri="{FF2B5EF4-FFF2-40B4-BE49-F238E27FC236}">
                <a16:creationId xmlns:a16="http://schemas.microsoft.com/office/drawing/2014/main" id="{BD4974EF-CD73-D252-6D69-88A4CDDEF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826" y="892175"/>
            <a:ext cx="5127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8" name="Text Box 40">
            <a:extLst>
              <a:ext uri="{FF2B5EF4-FFF2-40B4-BE49-F238E27FC236}">
                <a16:creationId xmlns:a16="http://schemas.microsoft.com/office/drawing/2014/main" id="{CFDA0BD3-8B56-430B-FE2B-AFF85D9A8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752600"/>
            <a:ext cx="641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800" b="0" dirty="0">
                <a:solidFill>
                  <a:schemeClr val="tx2"/>
                </a:solidFill>
                <a:latin typeface="+mn-lt"/>
              </a:rPr>
              <a:t>h</a:t>
            </a:r>
          </a:p>
        </p:txBody>
      </p:sp>
      <p:sp>
        <p:nvSpPr>
          <p:cNvPr id="32809" name="Line 41">
            <a:extLst>
              <a:ext uri="{FF2B5EF4-FFF2-40B4-BE49-F238E27FC236}">
                <a16:creationId xmlns:a16="http://schemas.microsoft.com/office/drawing/2014/main" id="{555D5E02-E520-266C-E086-C8707E2CA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2982913"/>
            <a:ext cx="5143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10" name="Text Box 42">
            <a:extLst>
              <a:ext uri="{FF2B5EF4-FFF2-40B4-BE49-F238E27FC236}">
                <a16:creationId xmlns:a16="http://schemas.microsoft.com/office/drawing/2014/main" id="{B2EF58E0-1961-2DE2-9804-9434B36F5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869" y="2587282"/>
            <a:ext cx="576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b="0" dirty="0">
                <a:solidFill>
                  <a:schemeClr val="tx2"/>
                </a:solidFill>
                <a:latin typeface="+mn-lt"/>
              </a:rPr>
              <a:t>r</a:t>
            </a:r>
          </a:p>
        </p:txBody>
      </p:sp>
      <p:sp>
        <p:nvSpPr>
          <p:cNvPr id="32811" name="Line 43">
            <a:extLst>
              <a:ext uri="{FF2B5EF4-FFF2-40B4-BE49-F238E27FC236}">
                <a16:creationId xmlns:a16="http://schemas.microsoft.com/office/drawing/2014/main" id="{33369064-3F3D-5E7D-7A48-6A2DD9714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1871663"/>
            <a:ext cx="512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4860" name="Text Box 44">
            <a:extLst>
              <a:ext uri="{FF2B5EF4-FFF2-40B4-BE49-F238E27FC236}">
                <a16:creationId xmlns:a16="http://schemas.microsoft.com/office/drawing/2014/main" id="{46837710-6303-6B50-608E-6E66EA4C5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037" y="1439485"/>
            <a:ext cx="9525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8313" indent="-468313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Symbol" pitchFamily="18" charset="2"/>
              </a:rPr>
              <a:t>.r</a:t>
            </a:r>
          </a:p>
        </p:txBody>
      </p:sp>
      <p:sp>
        <p:nvSpPr>
          <p:cNvPr id="32813" name="Line 45">
            <a:extLst>
              <a:ext uri="{FF2B5EF4-FFF2-40B4-BE49-F238E27FC236}">
                <a16:creationId xmlns:a16="http://schemas.microsoft.com/office/drawing/2014/main" id="{8E5DC1D0-0821-FDF9-4454-5CBFD2E76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975" y="1200150"/>
            <a:ext cx="0" cy="1189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14" name="Line 46">
            <a:extLst>
              <a:ext uri="{FF2B5EF4-FFF2-40B4-BE49-F238E27FC236}">
                <a16:creationId xmlns:a16="http://schemas.microsoft.com/office/drawing/2014/main" id="{8625DDDA-FEFA-86A4-ED8E-06FF19D6B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8738" y="1209675"/>
            <a:ext cx="0" cy="1189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15" name="Line 47">
            <a:extLst>
              <a:ext uri="{FF2B5EF4-FFF2-40B4-BE49-F238E27FC236}">
                <a16:creationId xmlns:a16="http://schemas.microsoft.com/office/drawing/2014/main" id="{9E7BA355-3E0B-7D6A-778E-74442202F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1220789"/>
            <a:ext cx="0" cy="1189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grpSp>
        <p:nvGrpSpPr>
          <p:cNvPr id="32816" name="Group 48">
            <a:extLst>
              <a:ext uri="{FF2B5EF4-FFF2-40B4-BE49-F238E27FC236}">
                <a16:creationId xmlns:a16="http://schemas.microsoft.com/office/drawing/2014/main" id="{931FFA7C-B195-E94D-C089-072C208EE63C}"/>
              </a:ext>
            </a:extLst>
          </p:cNvPr>
          <p:cNvGrpSpPr>
            <a:grpSpLocks/>
          </p:cNvGrpSpPr>
          <p:nvPr/>
        </p:nvGrpSpPr>
        <p:grpSpPr bwMode="auto">
          <a:xfrm>
            <a:off x="3933826" y="992189"/>
            <a:ext cx="1196975" cy="409575"/>
            <a:chOff x="3814" y="2988"/>
            <a:chExt cx="1087" cy="834"/>
          </a:xfrm>
        </p:grpSpPr>
        <p:sp>
          <p:nvSpPr>
            <p:cNvPr id="32847" name="Freeform 49">
              <a:extLst>
                <a:ext uri="{FF2B5EF4-FFF2-40B4-BE49-F238E27FC236}">
                  <a16:creationId xmlns:a16="http://schemas.microsoft.com/office/drawing/2014/main" id="{7F52F365-C04D-4F1B-EC03-D93BCF66D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3381"/>
              <a:ext cx="553" cy="441"/>
            </a:xfrm>
            <a:custGeom>
              <a:avLst/>
              <a:gdLst>
                <a:gd name="T0" fmla="*/ 0 w 747"/>
                <a:gd name="T1" fmla="*/ 0 h 280"/>
                <a:gd name="T2" fmla="*/ 2 w 747"/>
                <a:gd name="T3" fmla="*/ 491 h 280"/>
                <a:gd name="T4" fmla="*/ 10 w 747"/>
                <a:gd name="T5" fmla="*/ 992 h 280"/>
                <a:gd name="T6" fmla="*/ 27 w 747"/>
                <a:gd name="T7" fmla="*/ 1550 h 280"/>
                <a:gd name="T8" fmla="*/ 52 w 747"/>
                <a:gd name="T9" fmla="*/ 2019 h 280"/>
                <a:gd name="T10" fmla="*/ 79 w 747"/>
                <a:gd name="T11" fmla="*/ 2339 h 280"/>
                <a:gd name="T12" fmla="*/ 123 w 747"/>
                <a:gd name="T13" fmla="*/ 2644 h 280"/>
                <a:gd name="T14" fmla="*/ 166 w 747"/>
                <a:gd name="T15" fmla="*/ 2717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7"/>
                <a:gd name="T25" fmla="*/ 0 h 280"/>
                <a:gd name="T26" fmla="*/ 747 w 747"/>
                <a:gd name="T27" fmla="*/ 280 h 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48" name="Freeform 50">
              <a:extLst>
                <a:ext uri="{FF2B5EF4-FFF2-40B4-BE49-F238E27FC236}">
                  <a16:creationId xmlns:a16="http://schemas.microsoft.com/office/drawing/2014/main" id="{1FFB1FD0-DF34-819C-599D-FAB86C92A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988"/>
              <a:ext cx="540" cy="399"/>
            </a:xfrm>
            <a:custGeom>
              <a:avLst/>
              <a:gdLst>
                <a:gd name="T0" fmla="*/ 0 w 730"/>
                <a:gd name="T1" fmla="*/ 2467 h 253"/>
                <a:gd name="T2" fmla="*/ 5 w 730"/>
                <a:gd name="T3" fmla="*/ 1973 h 253"/>
                <a:gd name="T4" fmla="*/ 15 w 730"/>
                <a:gd name="T5" fmla="*/ 1503 h 253"/>
                <a:gd name="T6" fmla="*/ 33 w 730"/>
                <a:gd name="T7" fmla="*/ 1031 h 253"/>
                <a:gd name="T8" fmla="*/ 61 w 730"/>
                <a:gd name="T9" fmla="*/ 565 h 253"/>
                <a:gd name="T10" fmla="*/ 90 w 730"/>
                <a:gd name="T11" fmla="*/ 271 h 253"/>
                <a:gd name="T12" fmla="*/ 129 w 730"/>
                <a:gd name="T13" fmla="*/ 55 h 253"/>
                <a:gd name="T14" fmla="*/ 161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253"/>
                <a:gd name="T26" fmla="*/ 730 w 730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49" name="Freeform 51">
              <a:extLst>
                <a:ext uri="{FF2B5EF4-FFF2-40B4-BE49-F238E27FC236}">
                  <a16:creationId xmlns:a16="http://schemas.microsoft.com/office/drawing/2014/main" id="{F570008D-3663-FF5E-8CB0-81DEA5250E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47" y="3381"/>
              <a:ext cx="553" cy="441"/>
            </a:xfrm>
            <a:custGeom>
              <a:avLst/>
              <a:gdLst>
                <a:gd name="T0" fmla="*/ 0 w 747"/>
                <a:gd name="T1" fmla="*/ 0 h 280"/>
                <a:gd name="T2" fmla="*/ 2 w 747"/>
                <a:gd name="T3" fmla="*/ 491 h 280"/>
                <a:gd name="T4" fmla="*/ 10 w 747"/>
                <a:gd name="T5" fmla="*/ 992 h 280"/>
                <a:gd name="T6" fmla="*/ 27 w 747"/>
                <a:gd name="T7" fmla="*/ 1550 h 280"/>
                <a:gd name="T8" fmla="*/ 52 w 747"/>
                <a:gd name="T9" fmla="*/ 2019 h 280"/>
                <a:gd name="T10" fmla="*/ 79 w 747"/>
                <a:gd name="T11" fmla="*/ 2339 h 280"/>
                <a:gd name="T12" fmla="*/ 123 w 747"/>
                <a:gd name="T13" fmla="*/ 2644 h 280"/>
                <a:gd name="T14" fmla="*/ 166 w 747"/>
                <a:gd name="T15" fmla="*/ 2717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7"/>
                <a:gd name="T25" fmla="*/ 0 h 280"/>
                <a:gd name="T26" fmla="*/ 747 w 747"/>
                <a:gd name="T27" fmla="*/ 280 h 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50" name="Freeform 52">
              <a:extLst>
                <a:ext uri="{FF2B5EF4-FFF2-40B4-BE49-F238E27FC236}">
                  <a16:creationId xmlns:a16="http://schemas.microsoft.com/office/drawing/2014/main" id="{BC7519F5-E5FF-214A-23F1-1211DAABF2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1" y="2988"/>
              <a:ext cx="540" cy="399"/>
            </a:xfrm>
            <a:custGeom>
              <a:avLst/>
              <a:gdLst>
                <a:gd name="T0" fmla="*/ 0 w 730"/>
                <a:gd name="T1" fmla="*/ 2467 h 253"/>
                <a:gd name="T2" fmla="*/ 5 w 730"/>
                <a:gd name="T3" fmla="*/ 1973 h 253"/>
                <a:gd name="T4" fmla="*/ 15 w 730"/>
                <a:gd name="T5" fmla="*/ 1503 h 253"/>
                <a:gd name="T6" fmla="*/ 33 w 730"/>
                <a:gd name="T7" fmla="*/ 1031 h 253"/>
                <a:gd name="T8" fmla="*/ 61 w 730"/>
                <a:gd name="T9" fmla="*/ 565 h 253"/>
                <a:gd name="T10" fmla="*/ 90 w 730"/>
                <a:gd name="T11" fmla="*/ 271 h 253"/>
                <a:gd name="T12" fmla="*/ 129 w 730"/>
                <a:gd name="T13" fmla="*/ 55 h 253"/>
                <a:gd name="T14" fmla="*/ 161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253"/>
                <a:gd name="T26" fmla="*/ 730 w 730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32817" name="Line 53">
            <a:extLst>
              <a:ext uri="{FF2B5EF4-FFF2-40B4-BE49-F238E27FC236}">
                <a16:creationId xmlns:a16="http://schemas.microsoft.com/office/drawing/2014/main" id="{FE32C289-8A8C-3605-9CE7-44DD2F87B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501" y="1201738"/>
            <a:ext cx="5937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18" name="Text Box 54">
            <a:extLst>
              <a:ext uri="{FF2B5EF4-FFF2-40B4-BE49-F238E27FC236}">
                <a16:creationId xmlns:a16="http://schemas.microsoft.com/office/drawing/2014/main" id="{66443260-86B6-876B-8976-54CD71F1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92" y="919958"/>
            <a:ext cx="450848" cy="2825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</a:pPr>
            <a:r>
              <a:rPr lang="en-US" altLang="x-none" b="0" dirty="0"/>
              <a:t>r</a:t>
            </a:r>
          </a:p>
        </p:txBody>
      </p:sp>
      <p:grpSp>
        <p:nvGrpSpPr>
          <p:cNvPr id="32819" name="Group 55">
            <a:extLst>
              <a:ext uri="{FF2B5EF4-FFF2-40B4-BE49-F238E27FC236}">
                <a16:creationId xmlns:a16="http://schemas.microsoft.com/office/drawing/2014/main" id="{48B03789-0A1F-0674-FCE6-42308BD44CEC}"/>
              </a:ext>
            </a:extLst>
          </p:cNvPr>
          <p:cNvGrpSpPr>
            <a:grpSpLocks/>
          </p:cNvGrpSpPr>
          <p:nvPr/>
        </p:nvGrpSpPr>
        <p:grpSpPr bwMode="auto">
          <a:xfrm>
            <a:off x="3933826" y="2184400"/>
            <a:ext cx="1196975" cy="409575"/>
            <a:chOff x="368" y="2991"/>
            <a:chExt cx="754" cy="258"/>
          </a:xfrm>
        </p:grpSpPr>
        <p:grpSp>
          <p:nvGrpSpPr>
            <p:cNvPr id="32840" name="Group 56">
              <a:extLst>
                <a:ext uri="{FF2B5EF4-FFF2-40B4-BE49-F238E27FC236}">
                  <a16:creationId xmlns:a16="http://schemas.microsoft.com/office/drawing/2014/main" id="{6B12874E-FE37-2783-E175-3481A8119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" y="2991"/>
              <a:ext cx="754" cy="258"/>
              <a:chOff x="3814" y="2988"/>
              <a:chExt cx="1087" cy="834"/>
            </a:xfrm>
          </p:grpSpPr>
          <p:sp>
            <p:nvSpPr>
              <p:cNvPr id="32843" name="Freeform 57">
                <a:extLst>
                  <a:ext uri="{FF2B5EF4-FFF2-40B4-BE49-F238E27FC236}">
                    <a16:creationId xmlns:a16="http://schemas.microsoft.com/office/drawing/2014/main" id="{788C13C3-F949-D3BC-1BCA-5FB207F3E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381"/>
                <a:ext cx="553" cy="441"/>
              </a:xfrm>
              <a:custGeom>
                <a:avLst/>
                <a:gdLst>
                  <a:gd name="T0" fmla="*/ 0 w 747"/>
                  <a:gd name="T1" fmla="*/ 0 h 280"/>
                  <a:gd name="T2" fmla="*/ 2 w 747"/>
                  <a:gd name="T3" fmla="*/ 491 h 280"/>
                  <a:gd name="T4" fmla="*/ 10 w 747"/>
                  <a:gd name="T5" fmla="*/ 992 h 280"/>
                  <a:gd name="T6" fmla="*/ 27 w 747"/>
                  <a:gd name="T7" fmla="*/ 1550 h 280"/>
                  <a:gd name="T8" fmla="*/ 52 w 747"/>
                  <a:gd name="T9" fmla="*/ 2019 h 280"/>
                  <a:gd name="T10" fmla="*/ 79 w 747"/>
                  <a:gd name="T11" fmla="*/ 2339 h 280"/>
                  <a:gd name="T12" fmla="*/ 123 w 747"/>
                  <a:gd name="T13" fmla="*/ 2644 h 280"/>
                  <a:gd name="T14" fmla="*/ 166 w 747"/>
                  <a:gd name="T15" fmla="*/ 2717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7"/>
                  <a:gd name="T25" fmla="*/ 0 h 280"/>
                  <a:gd name="T26" fmla="*/ 747 w 747"/>
                  <a:gd name="T27" fmla="*/ 280 h 2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7" h="280">
                    <a:moveTo>
                      <a:pt x="0" y="0"/>
                    </a:moveTo>
                    <a:cubicBezTo>
                      <a:pt x="2" y="8"/>
                      <a:pt x="2" y="34"/>
                      <a:pt x="9" y="51"/>
                    </a:cubicBezTo>
                    <a:cubicBezTo>
                      <a:pt x="16" y="68"/>
                      <a:pt x="24" y="84"/>
                      <a:pt x="42" y="102"/>
                    </a:cubicBezTo>
                    <a:cubicBezTo>
                      <a:pt x="60" y="120"/>
                      <a:pt x="88" y="142"/>
                      <a:pt x="120" y="160"/>
                    </a:cubicBezTo>
                    <a:cubicBezTo>
                      <a:pt x="152" y="178"/>
                      <a:pt x="194" y="194"/>
                      <a:pt x="234" y="208"/>
                    </a:cubicBezTo>
                    <a:cubicBezTo>
                      <a:pt x="274" y="222"/>
                      <a:pt x="304" y="230"/>
                      <a:pt x="357" y="241"/>
                    </a:cubicBezTo>
                    <a:cubicBezTo>
                      <a:pt x="410" y="252"/>
                      <a:pt x="487" y="266"/>
                      <a:pt x="552" y="273"/>
                    </a:cubicBezTo>
                    <a:cubicBezTo>
                      <a:pt x="617" y="280"/>
                      <a:pt x="707" y="279"/>
                      <a:pt x="747" y="28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44" name="Freeform 58">
                <a:extLst>
                  <a:ext uri="{FF2B5EF4-FFF2-40B4-BE49-F238E27FC236}">
                    <a16:creationId xmlns:a16="http://schemas.microsoft.com/office/drawing/2014/main" id="{80D0AA0F-7DDC-D252-75CD-BD14E3897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2988"/>
                <a:ext cx="540" cy="399"/>
              </a:xfrm>
              <a:custGeom>
                <a:avLst/>
                <a:gdLst>
                  <a:gd name="T0" fmla="*/ 0 w 730"/>
                  <a:gd name="T1" fmla="*/ 2467 h 253"/>
                  <a:gd name="T2" fmla="*/ 5 w 730"/>
                  <a:gd name="T3" fmla="*/ 1973 h 253"/>
                  <a:gd name="T4" fmla="*/ 15 w 730"/>
                  <a:gd name="T5" fmla="*/ 1503 h 253"/>
                  <a:gd name="T6" fmla="*/ 33 w 730"/>
                  <a:gd name="T7" fmla="*/ 1031 h 253"/>
                  <a:gd name="T8" fmla="*/ 61 w 730"/>
                  <a:gd name="T9" fmla="*/ 565 h 253"/>
                  <a:gd name="T10" fmla="*/ 90 w 730"/>
                  <a:gd name="T11" fmla="*/ 271 h 253"/>
                  <a:gd name="T12" fmla="*/ 129 w 730"/>
                  <a:gd name="T13" fmla="*/ 55 h 253"/>
                  <a:gd name="T14" fmla="*/ 161 w 730"/>
                  <a:gd name="T15" fmla="*/ 0 h 2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253"/>
                  <a:gd name="T26" fmla="*/ 730 w 730"/>
                  <a:gd name="T27" fmla="*/ 253 h 2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253">
                    <a:moveTo>
                      <a:pt x="0" y="253"/>
                    </a:moveTo>
                    <a:cubicBezTo>
                      <a:pt x="4" y="245"/>
                      <a:pt x="11" y="218"/>
                      <a:pt x="22" y="202"/>
                    </a:cubicBezTo>
                    <a:cubicBezTo>
                      <a:pt x="33" y="186"/>
                      <a:pt x="47" y="170"/>
                      <a:pt x="68" y="154"/>
                    </a:cubicBezTo>
                    <a:cubicBezTo>
                      <a:pt x="89" y="138"/>
                      <a:pt x="114" y="122"/>
                      <a:pt x="148" y="106"/>
                    </a:cubicBezTo>
                    <a:cubicBezTo>
                      <a:pt x="182" y="90"/>
                      <a:pt x="232" y="71"/>
                      <a:pt x="274" y="58"/>
                    </a:cubicBezTo>
                    <a:cubicBezTo>
                      <a:pt x="316" y="45"/>
                      <a:pt x="351" y="37"/>
                      <a:pt x="403" y="28"/>
                    </a:cubicBezTo>
                    <a:cubicBezTo>
                      <a:pt x="455" y="19"/>
                      <a:pt x="530" y="11"/>
                      <a:pt x="584" y="6"/>
                    </a:cubicBezTo>
                    <a:cubicBezTo>
                      <a:pt x="638" y="1"/>
                      <a:pt x="700" y="1"/>
                      <a:pt x="730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45" name="Freeform 59">
                <a:extLst>
                  <a:ext uri="{FF2B5EF4-FFF2-40B4-BE49-F238E27FC236}">
                    <a16:creationId xmlns:a16="http://schemas.microsoft.com/office/drawing/2014/main" id="{319D2A5A-0F71-1D72-C6FD-928F7D892C6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47" y="3381"/>
                <a:ext cx="553" cy="441"/>
              </a:xfrm>
              <a:custGeom>
                <a:avLst/>
                <a:gdLst>
                  <a:gd name="T0" fmla="*/ 0 w 747"/>
                  <a:gd name="T1" fmla="*/ 0 h 280"/>
                  <a:gd name="T2" fmla="*/ 2 w 747"/>
                  <a:gd name="T3" fmla="*/ 491 h 280"/>
                  <a:gd name="T4" fmla="*/ 10 w 747"/>
                  <a:gd name="T5" fmla="*/ 992 h 280"/>
                  <a:gd name="T6" fmla="*/ 27 w 747"/>
                  <a:gd name="T7" fmla="*/ 1550 h 280"/>
                  <a:gd name="T8" fmla="*/ 52 w 747"/>
                  <a:gd name="T9" fmla="*/ 2019 h 280"/>
                  <a:gd name="T10" fmla="*/ 79 w 747"/>
                  <a:gd name="T11" fmla="*/ 2339 h 280"/>
                  <a:gd name="T12" fmla="*/ 123 w 747"/>
                  <a:gd name="T13" fmla="*/ 2644 h 280"/>
                  <a:gd name="T14" fmla="*/ 166 w 747"/>
                  <a:gd name="T15" fmla="*/ 2717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7"/>
                  <a:gd name="T25" fmla="*/ 0 h 280"/>
                  <a:gd name="T26" fmla="*/ 747 w 747"/>
                  <a:gd name="T27" fmla="*/ 280 h 2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7" h="280">
                    <a:moveTo>
                      <a:pt x="0" y="0"/>
                    </a:moveTo>
                    <a:cubicBezTo>
                      <a:pt x="2" y="8"/>
                      <a:pt x="2" y="34"/>
                      <a:pt x="9" y="51"/>
                    </a:cubicBezTo>
                    <a:cubicBezTo>
                      <a:pt x="16" y="68"/>
                      <a:pt x="24" y="84"/>
                      <a:pt x="42" y="102"/>
                    </a:cubicBezTo>
                    <a:cubicBezTo>
                      <a:pt x="60" y="120"/>
                      <a:pt x="88" y="142"/>
                      <a:pt x="120" y="160"/>
                    </a:cubicBezTo>
                    <a:cubicBezTo>
                      <a:pt x="152" y="178"/>
                      <a:pt x="194" y="194"/>
                      <a:pt x="234" y="208"/>
                    </a:cubicBezTo>
                    <a:cubicBezTo>
                      <a:pt x="274" y="222"/>
                      <a:pt x="304" y="230"/>
                      <a:pt x="357" y="241"/>
                    </a:cubicBezTo>
                    <a:cubicBezTo>
                      <a:pt x="410" y="252"/>
                      <a:pt x="487" y="266"/>
                      <a:pt x="552" y="273"/>
                    </a:cubicBezTo>
                    <a:cubicBezTo>
                      <a:pt x="617" y="280"/>
                      <a:pt x="707" y="279"/>
                      <a:pt x="747" y="28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46" name="Freeform 60">
                <a:extLst>
                  <a:ext uri="{FF2B5EF4-FFF2-40B4-BE49-F238E27FC236}">
                    <a16:creationId xmlns:a16="http://schemas.microsoft.com/office/drawing/2014/main" id="{FA661D92-E177-C780-D6D8-10208653EB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61" y="2988"/>
                <a:ext cx="540" cy="399"/>
              </a:xfrm>
              <a:custGeom>
                <a:avLst/>
                <a:gdLst>
                  <a:gd name="T0" fmla="*/ 0 w 730"/>
                  <a:gd name="T1" fmla="*/ 2467 h 253"/>
                  <a:gd name="T2" fmla="*/ 5 w 730"/>
                  <a:gd name="T3" fmla="*/ 1973 h 253"/>
                  <a:gd name="T4" fmla="*/ 15 w 730"/>
                  <a:gd name="T5" fmla="*/ 1503 h 253"/>
                  <a:gd name="T6" fmla="*/ 33 w 730"/>
                  <a:gd name="T7" fmla="*/ 1031 h 253"/>
                  <a:gd name="T8" fmla="*/ 61 w 730"/>
                  <a:gd name="T9" fmla="*/ 565 h 253"/>
                  <a:gd name="T10" fmla="*/ 90 w 730"/>
                  <a:gd name="T11" fmla="*/ 271 h 253"/>
                  <a:gd name="T12" fmla="*/ 129 w 730"/>
                  <a:gd name="T13" fmla="*/ 55 h 253"/>
                  <a:gd name="T14" fmla="*/ 161 w 730"/>
                  <a:gd name="T15" fmla="*/ 0 h 2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253"/>
                  <a:gd name="T26" fmla="*/ 730 w 730"/>
                  <a:gd name="T27" fmla="*/ 253 h 2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253">
                    <a:moveTo>
                      <a:pt x="0" y="253"/>
                    </a:moveTo>
                    <a:cubicBezTo>
                      <a:pt x="4" y="245"/>
                      <a:pt x="11" y="218"/>
                      <a:pt x="22" y="202"/>
                    </a:cubicBezTo>
                    <a:cubicBezTo>
                      <a:pt x="33" y="186"/>
                      <a:pt x="47" y="170"/>
                      <a:pt x="68" y="154"/>
                    </a:cubicBezTo>
                    <a:cubicBezTo>
                      <a:pt x="89" y="138"/>
                      <a:pt x="114" y="122"/>
                      <a:pt x="148" y="106"/>
                    </a:cubicBezTo>
                    <a:cubicBezTo>
                      <a:pt x="182" y="90"/>
                      <a:pt x="232" y="71"/>
                      <a:pt x="274" y="58"/>
                    </a:cubicBezTo>
                    <a:cubicBezTo>
                      <a:pt x="316" y="45"/>
                      <a:pt x="351" y="37"/>
                      <a:pt x="403" y="28"/>
                    </a:cubicBezTo>
                    <a:cubicBezTo>
                      <a:pt x="455" y="19"/>
                      <a:pt x="530" y="11"/>
                      <a:pt x="584" y="6"/>
                    </a:cubicBezTo>
                    <a:cubicBezTo>
                      <a:pt x="638" y="1"/>
                      <a:pt x="700" y="1"/>
                      <a:pt x="730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</p:grpSp>
        <p:sp>
          <p:nvSpPr>
            <p:cNvPr id="32841" name="Line 61">
              <a:extLst>
                <a:ext uri="{FF2B5EF4-FFF2-40B4-BE49-F238E27FC236}">
                  <a16:creationId xmlns:a16="http://schemas.microsoft.com/office/drawing/2014/main" id="{A4108D60-597B-3855-91F5-7572F20C0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" y="3121"/>
              <a:ext cx="3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32820" name="Group 63">
            <a:extLst>
              <a:ext uri="{FF2B5EF4-FFF2-40B4-BE49-F238E27FC236}">
                <a16:creationId xmlns:a16="http://schemas.microsoft.com/office/drawing/2014/main" id="{A41DA79C-126F-176B-02C4-1C45FE90B3C0}"/>
              </a:ext>
            </a:extLst>
          </p:cNvPr>
          <p:cNvGrpSpPr>
            <a:grpSpLocks/>
          </p:cNvGrpSpPr>
          <p:nvPr/>
        </p:nvGrpSpPr>
        <p:grpSpPr bwMode="auto">
          <a:xfrm>
            <a:off x="3941764" y="989014"/>
            <a:ext cx="1196975" cy="409575"/>
            <a:chOff x="883" y="1625"/>
            <a:chExt cx="754" cy="258"/>
          </a:xfrm>
        </p:grpSpPr>
        <p:sp>
          <p:nvSpPr>
            <p:cNvPr id="32834" name="Freeform 64">
              <a:extLst>
                <a:ext uri="{FF2B5EF4-FFF2-40B4-BE49-F238E27FC236}">
                  <a16:creationId xmlns:a16="http://schemas.microsoft.com/office/drawing/2014/main" id="{00149437-EC0C-E61A-469D-2DB1AB0DA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1747"/>
              <a:ext cx="384" cy="136"/>
            </a:xfrm>
            <a:custGeom>
              <a:avLst/>
              <a:gdLst>
                <a:gd name="T0" fmla="*/ 0 w 747"/>
                <a:gd name="T1" fmla="*/ 0 h 280"/>
                <a:gd name="T2" fmla="*/ 1 w 747"/>
                <a:gd name="T3" fmla="*/ 1 h 280"/>
                <a:gd name="T4" fmla="*/ 2 w 747"/>
                <a:gd name="T5" fmla="*/ 3 h 280"/>
                <a:gd name="T6" fmla="*/ 4 w 747"/>
                <a:gd name="T7" fmla="*/ 4 h 280"/>
                <a:gd name="T8" fmla="*/ 8 w 747"/>
                <a:gd name="T9" fmla="*/ 6 h 280"/>
                <a:gd name="T10" fmla="*/ 13 w 747"/>
                <a:gd name="T11" fmla="*/ 7 h 280"/>
                <a:gd name="T12" fmla="*/ 20 w 747"/>
                <a:gd name="T13" fmla="*/ 8 h 280"/>
                <a:gd name="T14" fmla="*/ 27 w 747"/>
                <a:gd name="T15" fmla="*/ 8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7"/>
                <a:gd name="T25" fmla="*/ 0 h 280"/>
                <a:gd name="T26" fmla="*/ 747 w 747"/>
                <a:gd name="T27" fmla="*/ 280 h 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35" name="Freeform 65">
              <a:extLst>
                <a:ext uri="{FF2B5EF4-FFF2-40B4-BE49-F238E27FC236}">
                  <a16:creationId xmlns:a16="http://schemas.microsoft.com/office/drawing/2014/main" id="{A3F36D8E-FCB2-BCF4-EB6A-B36528811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1625"/>
              <a:ext cx="374" cy="123"/>
            </a:xfrm>
            <a:custGeom>
              <a:avLst/>
              <a:gdLst>
                <a:gd name="T0" fmla="*/ 0 w 730"/>
                <a:gd name="T1" fmla="*/ 7 h 253"/>
                <a:gd name="T2" fmla="*/ 1 w 730"/>
                <a:gd name="T3" fmla="*/ 5 h 253"/>
                <a:gd name="T4" fmla="*/ 3 w 730"/>
                <a:gd name="T5" fmla="*/ 4 h 253"/>
                <a:gd name="T6" fmla="*/ 5 w 730"/>
                <a:gd name="T7" fmla="*/ 3 h 253"/>
                <a:gd name="T8" fmla="*/ 10 w 730"/>
                <a:gd name="T9" fmla="*/ 1 h 253"/>
                <a:gd name="T10" fmla="*/ 14 w 730"/>
                <a:gd name="T11" fmla="*/ 0 h 253"/>
                <a:gd name="T12" fmla="*/ 20 w 730"/>
                <a:gd name="T13" fmla="*/ 0 h 253"/>
                <a:gd name="T14" fmla="*/ 26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253"/>
                <a:gd name="T26" fmla="*/ 730 w 730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36" name="Freeform 66">
              <a:extLst>
                <a:ext uri="{FF2B5EF4-FFF2-40B4-BE49-F238E27FC236}">
                  <a16:creationId xmlns:a16="http://schemas.microsoft.com/office/drawing/2014/main" id="{57AF5F23-6F90-7C3A-3AB2-2E9B8F862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3" y="1747"/>
              <a:ext cx="383" cy="136"/>
            </a:xfrm>
            <a:custGeom>
              <a:avLst/>
              <a:gdLst>
                <a:gd name="T0" fmla="*/ 0 w 747"/>
                <a:gd name="T1" fmla="*/ 0 h 280"/>
                <a:gd name="T2" fmla="*/ 1 w 747"/>
                <a:gd name="T3" fmla="*/ 1 h 280"/>
                <a:gd name="T4" fmla="*/ 2 w 747"/>
                <a:gd name="T5" fmla="*/ 3 h 280"/>
                <a:gd name="T6" fmla="*/ 4 w 747"/>
                <a:gd name="T7" fmla="*/ 4 h 280"/>
                <a:gd name="T8" fmla="*/ 8 w 747"/>
                <a:gd name="T9" fmla="*/ 6 h 280"/>
                <a:gd name="T10" fmla="*/ 13 w 747"/>
                <a:gd name="T11" fmla="*/ 7 h 280"/>
                <a:gd name="T12" fmla="*/ 19 w 747"/>
                <a:gd name="T13" fmla="*/ 8 h 280"/>
                <a:gd name="T14" fmla="*/ 26 w 747"/>
                <a:gd name="T15" fmla="*/ 8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7"/>
                <a:gd name="T25" fmla="*/ 0 h 280"/>
                <a:gd name="T26" fmla="*/ 747 w 747"/>
                <a:gd name="T27" fmla="*/ 280 h 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37" name="Freeform 67">
              <a:extLst>
                <a:ext uri="{FF2B5EF4-FFF2-40B4-BE49-F238E27FC236}">
                  <a16:creationId xmlns:a16="http://schemas.microsoft.com/office/drawing/2014/main" id="{85BF2850-236E-86C8-921D-347C106CD6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62" y="1625"/>
              <a:ext cx="375" cy="123"/>
            </a:xfrm>
            <a:custGeom>
              <a:avLst/>
              <a:gdLst>
                <a:gd name="T0" fmla="*/ 0 w 730"/>
                <a:gd name="T1" fmla="*/ 7 h 253"/>
                <a:gd name="T2" fmla="*/ 1 w 730"/>
                <a:gd name="T3" fmla="*/ 5 h 253"/>
                <a:gd name="T4" fmla="*/ 3 w 730"/>
                <a:gd name="T5" fmla="*/ 4 h 253"/>
                <a:gd name="T6" fmla="*/ 5 w 730"/>
                <a:gd name="T7" fmla="*/ 3 h 253"/>
                <a:gd name="T8" fmla="*/ 10 w 730"/>
                <a:gd name="T9" fmla="*/ 1 h 253"/>
                <a:gd name="T10" fmla="*/ 14 w 730"/>
                <a:gd name="T11" fmla="*/ 0 h 253"/>
                <a:gd name="T12" fmla="*/ 21 w 730"/>
                <a:gd name="T13" fmla="*/ 0 h 253"/>
                <a:gd name="T14" fmla="*/ 26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253"/>
                <a:gd name="T26" fmla="*/ 730 w 730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38" name="Line 68">
              <a:extLst>
                <a:ext uri="{FF2B5EF4-FFF2-40B4-BE49-F238E27FC236}">
                  <a16:creationId xmlns:a16="http://schemas.microsoft.com/office/drawing/2014/main" id="{38C5863A-681E-015A-7153-226B7625C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9" y="1760"/>
              <a:ext cx="3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32821" name="Group 70">
            <a:extLst>
              <a:ext uri="{FF2B5EF4-FFF2-40B4-BE49-F238E27FC236}">
                <a16:creationId xmlns:a16="http://schemas.microsoft.com/office/drawing/2014/main" id="{EF1CB535-FC3D-B662-72BB-8F0FA9F4071A}"/>
              </a:ext>
            </a:extLst>
          </p:cNvPr>
          <p:cNvGrpSpPr>
            <a:grpSpLocks/>
          </p:cNvGrpSpPr>
          <p:nvPr/>
        </p:nvGrpSpPr>
        <p:grpSpPr bwMode="auto">
          <a:xfrm>
            <a:off x="3932240" y="2184413"/>
            <a:ext cx="1195388" cy="409576"/>
            <a:chOff x="367" y="2992"/>
            <a:chExt cx="753" cy="258"/>
          </a:xfrm>
        </p:grpSpPr>
        <p:grpSp>
          <p:nvGrpSpPr>
            <p:cNvPr id="32827" name="Group 71">
              <a:extLst>
                <a:ext uri="{FF2B5EF4-FFF2-40B4-BE49-F238E27FC236}">
                  <a16:creationId xmlns:a16="http://schemas.microsoft.com/office/drawing/2014/main" id="{B90B91F8-0830-5171-490E-56000232D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" y="2992"/>
              <a:ext cx="753" cy="258"/>
              <a:chOff x="3814" y="2988"/>
              <a:chExt cx="1086" cy="834"/>
            </a:xfrm>
          </p:grpSpPr>
          <p:sp>
            <p:nvSpPr>
              <p:cNvPr id="32830" name="Freeform 72">
                <a:extLst>
                  <a:ext uri="{FF2B5EF4-FFF2-40B4-BE49-F238E27FC236}">
                    <a16:creationId xmlns:a16="http://schemas.microsoft.com/office/drawing/2014/main" id="{3837A2A7-430D-4FCF-3903-E19196C6E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381"/>
                <a:ext cx="553" cy="441"/>
              </a:xfrm>
              <a:custGeom>
                <a:avLst/>
                <a:gdLst>
                  <a:gd name="T0" fmla="*/ 0 w 747"/>
                  <a:gd name="T1" fmla="*/ 0 h 280"/>
                  <a:gd name="T2" fmla="*/ 2 w 747"/>
                  <a:gd name="T3" fmla="*/ 491 h 280"/>
                  <a:gd name="T4" fmla="*/ 10 w 747"/>
                  <a:gd name="T5" fmla="*/ 992 h 280"/>
                  <a:gd name="T6" fmla="*/ 27 w 747"/>
                  <a:gd name="T7" fmla="*/ 1550 h 280"/>
                  <a:gd name="T8" fmla="*/ 52 w 747"/>
                  <a:gd name="T9" fmla="*/ 2019 h 280"/>
                  <a:gd name="T10" fmla="*/ 79 w 747"/>
                  <a:gd name="T11" fmla="*/ 2339 h 280"/>
                  <a:gd name="T12" fmla="*/ 123 w 747"/>
                  <a:gd name="T13" fmla="*/ 2644 h 280"/>
                  <a:gd name="T14" fmla="*/ 166 w 747"/>
                  <a:gd name="T15" fmla="*/ 2717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7"/>
                  <a:gd name="T25" fmla="*/ 0 h 280"/>
                  <a:gd name="T26" fmla="*/ 747 w 747"/>
                  <a:gd name="T27" fmla="*/ 280 h 2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7" h="280">
                    <a:moveTo>
                      <a:pt x="0" y="0"/>
                    </a:moveTo>
                    <a:cubicBezTo>
                      <a:pt x="2" y="8"/>
                      <a:pt x="2" y="34"/>
                      <a:pt x="9" y="51"/>
                    </a:cubicBezTo>
                    <a:cubicBezTo>
                      <a:pt x="16" y="68"/>
                      <a:pt x="24" y="84"/>
                      <a:pt x="42" y="102"/>
                    </a:cubicBezTo>
                    <a:cubicBezTo>
                      <a:pt x="60" y="120"/>
                      <a:pt x="88" y="142"/>
                      <a:pt x="120" y="160"/>
                    </a:cubicBezTo>
                    <a:cubicBezTo>
                      <a:pt x="152" y="178"/>
                      <a:pt x="194" y="194"/>
                      <a:pt x="234" y="208"/>
                    </a:cubicBezTo>
                    <a:cubicBezTo>
                      <a:pt x="274" y="222"/>
                      <a:pt x="304" y="230"/>
                      <a:pt x="357" y="241"/>
                    </a:cubicBezTo>
                    <a:cubicBezTo>
                      <a:pt x="410" y="252"/>
                      <a:pt x="487" y="266"/>
                      <a:pt x="552" y="273"/>
                    </a:cubicBezTo>
                    <a:cubicBezTo>
                      <a:pt x="617" y="280"/>
                      <a:pt x="707" y="279"/>
                      <a:pt x="747" y="28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31" name="Freeform 73">
                <a:extLst>
                  <a:ext uri="{FF2B5EF4-FFF2-40B4-BE49-F238E27FC236}">
                    <a16:creationId xmlns:a16="http://schemas.microsoft.com/office/drawing/2014/main" id="{EF67D2B2-7977-AA7D-111C-1391EFC69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2988"/>
                <a:ext cx="540" cy="399"/>
              </a:xfrm>
              <a:custGeom>
                <a:avLst/>
                <a:gdLst>
                  <a:gd name="T0" fmla="*/ 0 w 730"/>
                  <a:gd name="T1" fmla="*/ 2467 h 253"/>
                  <a:gd name="T2" fmla="*/ 5 w 730"/>
                  <a:gd name="T3" fmla="*/ 1973 h 253"/>
                  <a:gd name="T4" fmla="*/ 15 w 730"/>
                  <a:gd name="T5" fmla="*/ 1503 h 253"/>
                  <a:gd name="T6" fmla="*/ 33 w 730"/>
                  <a:gd name="T7" fmla="*/ 1031 h 253"/>
                  <a:gd name="T8" fmla="*/ 61 w 730"/>
                  <a:gd name="T9" fmla="*/ 565 h 253"/>
                  <a:gd name="T10" fmla="*/ 90 w 730"/>
                  <a:gd name="T11" fmla="*/ 271 h 253"/>
                  <a:gd name="T12" fmla="*/ 129 w 730"/>
                  <a:gd name="T13" fmla="*/ 55 h 253"/>
                  <a:gd name="T14" fmla="*/ 161 w 730"/>
                  <a:gd name="T15" fmla="*/ 0 h 2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253"/>
                  <a:gd name="T26" fmla="*/ 730 w 730"/>
                  <a:gd name="T27" fmla="*/ 253 h 2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253">
                    <a:moveTo>
                      <a:pt x="0" y="253"/>
                    </a:moveTo>
                    <a:cubicBezTo>
                      <a:pt x="4" y="245"/>
                      <a:pt x="11" y="218"/>
                      <a:pt x="22" y="202"/>
                    </a:cubicBezTo>
                    <a:cubicBezTo>
                      <a:pt x="33" y="186"/>
                      <a:pt x="47" y="170"/>
                      <a:pt x="68" y="154"/>
                    </a:cubicBezTo>
                    <a:cubicBezTo>
                      <a:pt x="89" y="138"/>
                      <a:pt x="114" y="122"/>
                      <a:pt x="148" y="106"/>
                    </a:cubicBezTo>
                    <a:cubicBezTo>
                      <a:pt x="182" y="90"/>
                      <a:pt x="232" y="71"/>
                      <a:pt x="274" y="58"/>
                    </a:cubicBezTo>
                    <a:cubicBezTo>
                      <a:pt x="316" y="45"/>
                      <a:pt x="351" y="37"/>
                      <a:pt x="403" y="28"/>
                    </a:cubicBezTo>
                    <a:cubicBezTo>
                      <a:pt x="455" y="19"/>
                      <a:pt x="530" y="11"/>
                      <a:pt x="584" y="6"/>
                    </a:cubicBezTo>
                    <a:cubicBezTo>
                      <a:pt x="638" y="1"/>
                      <a:pt x="700" y="1"/>
                      <a:pt x="730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32" name="Freeform 74">
                <a:extLst>
                  <a:ext uri="{FF2B5EF4-FFF2-40B4-BE49-F238E27FC236}">
                    <a16:creationId xmlns:a16="http://schemas.microsoft.com/office/drawing/2014/main" id="{2BB29E45-6E7D-7B1A-5C37-EB6496080D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47" y="3381"/>
                <a:ext cx="553" cy="441"/>
              </a:xfrm>
              <a:custGeom>
                <a:avLst/>
                <a:gdLst>
                  <a:gd name="T0" fmla="*/ 0 w 747"/>
                  <a:gd name="T1" fmla="*/ 0 h 280"/>
                  <a:gd name="T2" fmla="*/ 2 w 747"/>
                  <a:gd name="T3" fmla="*/ 491 h 280"/>
                  <a:gd name="T4" fmla="*/ 10 w 747"/>
                  <a:gd name="T5" fmla="*/ 992 h 280"/>
                  <a:gd name="T6" fmla="*/ 27 w 747"/>
                  <a:gd name="T7" fmla="*/ 1550 h 280"/>
                  <a:gd name="T8" fmla="*/ 52 w 747"/>
                  <a:gd name="T9" fmla="*/ 2019 h 280"/>
                  <a:gd name="T10" fmla="*/ 79 w 747"/>
                  <a:gd name="T11" fmla="*/ 2339 h 280"/>
                  <a:gd name="T12" fmla="*/ 123 w 747"/>
                  <a:gd name="T13" fmla="*/ 2644 h 280"/>
                  <a:gd name="T14" fmla="*/ 166 w 747"/>
                  <a:gd name="T15" fmla="*/ 2717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7"/>
                  <a:gd name="T25" fmla="*/ 0 h 280"/>
                  <a:gd name="T26" fmla="*/ 747 w 747"/>
                  <a:gd name="T27" fmla="*/ 280 h 2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7" h="280">
                    <a:moveTo>
                      <a:pt x="0" y="0"/>
                    </a:moveTo>
                    <a:cubicBezTo>
                      <a:pt x="2" y="8"/>
                      <a:pt x="2" y="34"/>
                      <a:pt x="9" y="51"/>
                    </a:cubicBezTo>
                    <a:cubicBezTo>
                      <a:pt x="16" y="68"/>
                      <a:pt x="24" y="84"/>
                      <a:pt x="42" y="102"/>
                    </a:cubicBezTo>
                    <a:cubicBezTo>
                      <a:pt x="60" y="120"/>
                      <a:pt x="88" y="142"/>
                      <a:pt x="120" y="160"/>
                    </a:cubicBezTo>
                    <a:cubicBezTo>
                      <a:pt x="152" y="178"/>
                      <a:pt x="194" y="194"/>
                      <a:pt x="234" y="208"/>
                    </a:cubicBezTo>
                    <a:cubicBezTo>
                      <a:pt x="274" y="222"/>
                      <a:pt x="304" y="230"/>
                      <a:pt x="357" y="241"/>
                    </a:cubicBezTo>
                    <a:cubicBezTo>
                      <a:pt x="410" y="252"/>
                      <a:pt x="487" y="266"/>
                      <a:pt x="552" y="273"/>
                    </a:cubicBezTo>
                    <a:cubicBezTo>
                      <a:pt x="617" y="280"/>
                      <a:pt x="707" y="279"/>
                      <a:pt x="747" y="28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</p:grpSp>
        <p:sp>
          <p:nvSpPr>
            <p:cNvPr id="32828" name="Line 76">
              <a:extLst>
                <a:ext uri="{FF2B5EF4-FFF2-40B4-BE49-F238E27FC236}">
                  <a16:creationId xmlns:a16="http://schemas.microsoft.com/office/drawing/2014/main" id="{2852B9C0-F3F9-5099-C0E4-BFCFA35F8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" y="3121"/>
              <a:ext cx="3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dirty="0"/>
            </a:p>
          </p:txBody>
        </p:sp>
      </p:grpSp>
      <p:sp>
        <p:nvSpPr>
          <p:cNvPr id="32822" name="Text Box 78">
            <a:extLst>
              <a:ext uri="{FF2B5EF4-FFF2-40B4-BE49-F238E27FC236}">
                <a16:creationId xmlns:a16="http://schemas.microsoft.com/office/drawing/2014/main" id="{B8E772EC-79A2-8656-4222-A64643AC1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9" y="1066800"/>
            <a:ext cx="168275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6000"/>
              </a:lnSpc>
            </a:pPr>
            <a:r>
              <a:rPr lang="en-US" altLang="x-none" sz="1600">
                <a:solidFill>
                  <a:srgbClr val="000000"/>
                </a:solidFill>
                <a:latin typeface="VNI-Arial"/>
              </a:rPr>
              <a:t>A</a:t>
            </a:r>
          </a:p>
        </p:txBody>
      </p:sp>
      <p:sp>
        <p:nvSpPr>
          <p:cNvPr id="32823" name="Text Box 79">
            <a:extLst>
              <a:ext uri="{FF2B5EF4-FFF2-40B4-BE49-F238E27FC236}">
                <a16:creationId xmlns:a16="http://schemas.microsoft.com/office/drawing/2014/main" id="{ED35F632-381B-62C6-91C6-2561F63C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6" y="2314575"/>
            <a:ext cx="168275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6000"/>
              </a:lnSpc>
            </a:pPr>
            <a:r>
              <a:rPr lang="en-US" altLang="x-none" sz="1600">
                <a:solidFill>
                  <a:srgbClr val="000000"/>
                </a:solidFill>
                <a:latin typeface="VNI-Arial"/>
              </a:rPr>
              <a:t>B</a:t>
            </a:r>
          </a:p>
        </p:txBody>
      </p:sp>
      <p:sp>
        <p:nvSpPr>
          <p:cNvPr id="32824" name="Text Box 80">
            <a:extLst>
              <a:ext uri="{FF2B5EF4-FFF2-40B4-BE49-F238E27FC236}">
                <a16:creationId xmlns:a16="http://schemas.microsoft.com/office/drawing/2014/main" id="{2EEE3876-3F51-D6A0-0D0D-6061C1F9F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1066800"/>
            <a:ext cx="168275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6000"/>
              </a:lnSpc>
            </a:pPr>
            <a:r>
              <a:rPr lang="en-US" altLang="x-none" sz="1600">
                <a:solidFill>
                  <a:srgbClr val="000000"/>
                </a:solidFill>
                <a:latin typeface="VNI-Arial"/>
              </a:rPr>
              <a:t>A</a:t>
            </a:r>
          </a:p>
        </p:txBody>
      </p:sp>
      <p:sp>
        <p:nvSpPr>
          <p:cNvPr id="32825" name="Text Box 81">
            <a:extLst>
              <a:ext uri="{FF2B5EF4-FFF2-40B4-BE49-F238E27FC236}">
                <a16:creationId xmlns:a16="http://schemas.microsoft.com/office/drawing/2014/main" id="{1B6F8595-A474-EE35-1D87-7853FE693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9" y="2314575"/>
            <a:ext cx="168275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6000"/>
              </a:lnSpc>
            </a:pPr>
            <a:r>
              <a:rPr lang="en-US" altLang="x-none" sz="1600">
                <a:solidFill>
                  <a:srgbClr val="000000"/>
                </a:solidFill>
                <a:latin typeface="VNI-Arial"/>
              </a:rPr>
              <a:t>B</a:t>
            </a:r>
          </a:p>
        </p:txBody>
      </p:sp>
      <p:sp>
        <p:nvSpPr>
          <p:cNvPr id="32826" name="Text Box 82">
            <a:extLst>
              <a:ext uri="{FF2B5EF4-FFF2-40B4-BE49-F238E27FC236}">
                <a16:creationId xmlns:a16="http://schemas.microsoft.com/office/drawing/2014/main" id="{552BAF39-E408-9180-F4D4-71BE81DD4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1" y="1626394"/>
            <a:ext cx="603250" cy="252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</a:pPr>
            <a:r>
              <a:rPr lang="en-US" altLang="x-none" b="0" dirty="0"/>
              <a:t>h</a:t>
            </a:r>
          </a:p>
        </p:txBody>
      </p:sp>
      <p:sp>
        <p:nvSpPr>
          <p:cNvPr id="2" name="Text Box 54">
            <a:extLst>
              <a:ext uri="{FF2B5EF4-FFF2-40B4-BE49-F238E27FC236}">
                <a16:creationId xmlns:a16="http://schemas.microsoft.com/office/drawing/2014/main" id="{0B0D92CD-AF88-C553-A6A7-837731C1E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87" y="2278067"/>
            <a:ext cx="450848" cy="2825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</a:pPr>
            <a:r>
              <a:rPr lang="en-US" altLang="x-none" b="0" dirty="0"/>
              <a:t>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FF759-4212-9223-816D-466D6736A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0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12D73FA-420E-DB66-0909-14C408A05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5FFC4F6-6015-6390-F690-EB7115296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68940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41B829-072E-2E15-B7FB-19DB28886B05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" name="Rectangle: Rounded Corners 39">
              <a:extLst>
                <a:ext uri="{FF2B5EF4-FFF2-40B4-BE49-F238E27FC236}">
                  <a16:creationId xmlns:a16="http://schemas.microsoft.com/office/drawing/2014/main" id="{42AF5C9A-9310-B605-0632-93F0AB4DD2CD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9870CD-543C-57A2-97EF-FD7725CCC66B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84A280-56E5-3E9A-A989-623906AB5E66}"/>
              </a:ext>
            </a:extLst>
          </p:cNvPr>
          <p:cNvGrpSpPr/>
          <p:nvPr/>
        </p:nvGrpSpPr>
        <p:grpSpPr>
          <a:xfrm>
            <a:off x="848921" y="3505200"/>
            <a:ext cx="10522722" cy="2492990"/>
            <a:chOff x="910412" y="2366803"/>
            <a:chExt cx="10522722" cy="2492990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9365978E-76D8-EB06-BB72-2A5D7D2EC1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1361038"/>
                </p:ext>
              </p:extLst>
            </p:nvPr>
          </p:nvGraphicFramePr>
          <p:xfrm>
            <a:off x="3713819" y="3347718"/>
            <a:ext cx="1980544" cy="47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104900" imgH="254000" progId="Equation.DSMT4">
                    <p:embed/>
                  </p:oleObj>
                </mc:Choice>
                <mc:Fallback>
                  <p:oleObj r:id="rId3" imgW="1104900" imgH="25400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06A1D109-C812-AD85-5937-A084334184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3819" y="3347718"/>
                          <a:ext cx="1980544" cy="4780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61C09A-E4ED-AC1F-59F8-38F83095C5C1}"/>
                </a:ext>
              </a:extLst>
            </p:cNvPr>
            <p:cNvGrpSpPr/>
            <p:nvPr/>
          </p:nvGrpSpPr>
          <p:grpSpPr>
            <a:xfrm>
              <a:off x="910412" y="2366803"/>
              <a:ext cx="10522722" cy="2492990"/>
              <a:chOff x="910409" y="3536292"/>
              <a:chExt cx="9822398" cy="2492990"/>
            </a:xfrm>
          </p:grpSpPr>
          <p:sp>
            <p:nvSpPr>
              <p:cNvPr id="34822" name="Text Box 6">
                <a:extLst>
                  <a:ext uri="{FF2B5EF4-FFF2-40B4-BE49-F238E27FC236}">
                    <a16:creationId xmlns:a16="http://schemas.microsoft.com/office/drawing/2014/main" id="{5ECE49F7-D06D-24B2-59CA-F2DCB0326C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0409" y="3536292"/>
                <a:ext cx="9822398" cy="2492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vi-VN" dirty="0"/>
                  <a:t>Chú ý: </a:t>
                </a:r>
                <a:endParaRPr lang="x-none" dirty="0"/>
              </a:p>
              <a:p>
                <a:pPr>
                  <a:spcBef>
                    <a:spcPct val="50000"/>
                  </a:spcBef>
                </a:pPr>
                <a:r>
                  <a:rPr lang="en-US" altLang="x-none" i="1" dirty="0" err="1">
                    <a:solidFill>
                      <a:schemeClr val="tx2"/>
                    </a:solidFill>
                    <a:sym typeface="Symbol" pitchFamily="2" charset="2"/>
                  </a:rPr>
                  <a:t>T</a:t>
                </a:r>
                <a:r>
                  <a:rPr lang="en-US" altLang="x-none" i="1" dirty="0" err="1">
                    <a:sym typeface="Symbol" pitchFamily="2" charset="2"/>
                  </a:rPr>
                  <a:t>ổng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diện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tích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xung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quanh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và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diện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tích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hai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đáy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của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hình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trụ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gọi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là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diện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tích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toàn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phần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của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hình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trụ</a:t>
                </a:r>
                <a:r>
                  <a:rPr lang="en-US" altLang="x-none" i="1" dirty="0">
                    <a:solidFill>
                      <a:schemeClr val="tx2"/>
                    </a:solidFill>
                    <a:sym typeface="Symbol" pitchFamily="2" charset="2"/>
                  </a:rPr>
                  <a:t>:</a:t>
                </a:r>
                <a:endParaRPr lang="en-US" altLang="x-none" i="1" dirty="0">
                  <a:sym typeface="Symbol" pitchFamily="2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x-none" i="1" dirty="0" err="1">
                    <a:sym typeface="Symbol" pitchFamily="2" charset="2"/>
                  </a:rPr>
                  <a:t>Trong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đó</a:t>
                </a:r>
                <a:r>
                  <a:rPr lang="en-US" altLang="x-none" i="1" dirty="0">
                    <a:sym typeface="Symbol" pitchFamily="2" charset="2"/>
                  </a:rPr>
                  <a:t>       </a:t>
                </a:r>
                <a:r>
                  <a:rPr lang="en-US" altLang="x-none" i="1" dirty="0" err="1">
                    <a:sym typeface="Symbol" pitchFamily="2" charset="2"/>
                  </a:rPr>
                  <a:t>bán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kính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đáy</a:t>
                </a:r>
                <a:r>
                  <a:rPr lang="en-US" altLang="x-none" i="1" dirty="0">
                    <a:sym typeface="Symbol" pitchFamily="2" charset="2"/>
                  </a:rPr>
                  <a:t>;     </a:t>
                </a:r>
                <a:r>
                  <a:rPr lang="en-US" altLang="x-none" i="1" dirty="0" err="1">
                    <a:sym typeface="Symbol" pitchFamily="2" charset="2"/>
                  </a:rPr>
                  <a:t>là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chiều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cao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hình</a:t>
                </a:r>
                <a:r>
                  <a:rPr lang="en-US" altLang="x-none" i="1" dirty="0">
                    <a:sym typeface="Symbol" pitchFamily="2" charset="2"/>
                  </a:rPr>
                  <a:t> </a:t>
                </a:r>
                <a:r>
                  <a:rPr lang="en-US" altLang="x-none" i="1" dirty="0" err="1">
                    <a:sym typeface="Symbol" pitchFamily="2" charset="2"/>
                  </a:rPr>
                  <a:t>trụ</a:t>
                </a:r>
                <a:r>
                  <a:rPr lang="en-US" altLang="x-none" i="1" dirty="0">
                    <a:sym typeface="Symbol" pitchFamily="2" charset="2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endParaRPr lang="en-US" altLang="x-none" i="1" dirty="0">
                  <a:solidFill>
                    <a:schemeClr val="tx2"/>
                  </a:solidFill>
                  <a:sym typeface="Symbol" pitchFamily="2" charset="2"/>
                </a:endParaRPr>
              </a:p>
            </p:txBody>
          </p:sp>
          <p:graphicFrame>
            <p:nvGraphicFramePr>
              <p:cNvPr id="15" name="Object 14">
                <a:extLst>
                  <a:ext uri="{FF2B5EF4-FFF2-40B4-BE49-F238E27FC236}">
                    <a16:creationId xmlns:a16="http://schemas.microsoft.com/office/drawing/2014/main" id="{55B60255-5789-329F-25F0-74FAA8A2CC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8270377"/>
                  </p:ext>
                </p:extLst>
              </p:nvPr>
            </p:nvGraphicFramePr>
            <p:xfrm>
              <a:off x="2212528" y="5112532"/>
              <a:ext cx="326157" cy="2905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2628900" imgH="2921000" progId="Equation.DSMT4">
                      <p:embed/>
                    </p:oleObj>
                  </mc:Choice>
                  <mc:Fallback>
                    <p:oleObj r:id="rId5" imgW="2628900" imgH="2921000" progId="Equation.DSMT4">
                      <p:embed/>
                      <p:pic>
                        <p:nvPicPr>
                          <p:cNvPr id="14" name="Object 13">
                            <a:extLst>
                              <a:ext uri="{FF2B5EF4-FFF2-40B4-BE49-F238E27FC236}">
                                <a16:creationId xmlns:a16="http://schemas.microsoft.com/office/drawing/2014/main" id="{928C3E85-F1FA-48F7-D78F-5AD631E97D1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12528" y="5112532"/>
                            <a:ext cx="326157" cy="29059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7687367"/>
                  </p:ext>
                </p:extLst>
              </p:nvPr>
            </p:nvGraphicFramePr>
            <p:xfrm>
              <a:off x="4245403" y="5086470"/>
              <a:ext cx="317506" cy="3664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26720" imgH="177480" progId="Equation.DSMT4">
                      <p:embed/>
                    </p:oleObj>
                  </mc:Choice>
                  <mc:Fallback>
                    <p:oleObj name="Equation" r:id="rId7" imgW="12672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245403" y="5086470"/>
                            <a:ext cx="317506" cy="36646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0050953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71" y="118498"/>
            <a:ext cx="2527787" cy="225431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61999" y="180492"/>
            <a:ext cx="8271135" cy="2797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 dụ 2: SGK trang 95: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Cho một hình trụ có bán kính đáy là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cm chiều cao là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cm.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a)Hỏi diện tích xung quanh của hình trụ đó là bao nhiêu cm?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b)Tính diện tích toàn phần của hình trụ?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(làm tròn đến hàng phần trăm)</a:t>
            </a:r>
            <a:endParaRPr lang="x-none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1E621-C00D-E387-8DA4-AB489FCDDE14}"/>
              </a:ext>
            </a:extLst>
          </p:cNvPr>
          <p:cNvSpPr txBox="1"/>
          <p:nvPr/>
        </p:nvSpPr>
        <p:spPr>
          <a:xfrm>
            <a:off x="3300929" y="4303349"/>
            <a:ext cx="505344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Diện tích hai đáy của hình trụ: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AD60F7D-5831-0525-B89F-11FF8B7A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2195" y="6341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2177A5B-3860-D7B9-29E5-BC26B2EFB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41549"/>
              </p:ext>
            </p:extLst>
          </p:nvPr>
        </p:nvGraphicFramePr>
        <p:xfrm>
          <a:off x="3380094" y="4701887"/>
          <a:ext cx="3911850" cy="43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387600" imgH="254000" progId="Equation.DSMT4">
                  <p:embed/>
                </p:oleObj>
              </mc:Choice>
              <mc:Fallback>
                <p:oleObj r:id="rId4" imgW="2387600" imgH="2540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F9FE555-9453-F32E-41E6-CA44E53D55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094" y="4701887"/>
                        <a:ext cx="3911850" cy="436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TextBox 141">
            <a:extLst>
              <a:ext uri="{FF2B5EF4-FFF2-40B4-BE49-F238E27FC236}">
                <a16:creationId xmlns:a16="http://schemas.microsoft.com/office/drawing/2014/main" id="{23E966A0-14CF-19D3-1342-0BADF0DF3DD2}"/>
              </a:ext>
            </a:extLst>
          </p:cNvPr>
          <p:cNvSpPr txBox="1"/>
          <p:nvPr/>
        </p:nvSpPr>
        <p:spPr>
          <a:xfrm>
            <a:off x="3380094" y="5195901"/>
            <a:ext cx="6159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 tích xung quanh và diện tích hai đáy là:</a:t>
            </a:r>
            <a:endParaRPr lang="x-none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x-none" dirty="0"/>
          </a:p>
        </p:txBody>
      </p:sp>
      <p:sp>
        <p:nvSpPr>
          <p:cNvPr id="143" name="Rectangle 4">
            <a:extLst>
              <a:ext uri="{FF2B5EF4-FFF2-40B4-BE49-F238E27FC236}">
                <a16:creationId xmlns:a16="http://schemas.microsoft.com/office/drawing/2014/main" id="{90F2D4E9-3DA4-10DA-D723-7E2DCFAE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45" name="Object 144">
            <a:extLst>
              <a:ext uri="{FF2B5EF4-FFF2-40B4-BE49-F238E27FC236}">
                <a16:creationId xmlns:a16="http://schemas.microsoft.com/office/drawing/2014/main" id="{5C5F5B45-043F-1147-BD16-06473D91C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71655"/>
              </p:ext>
            </p:extLst>
          </p:nvPr>
        </p:nvGraphicFramePr>
        <p:xfrm>
          <a:off x="3380094" y="5722678"/>
          <a:ext cx="3576577" cy="42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866900" imgH="228600" progId="Equation.DSMT4">
                  <p:embed/>
                </p:oleObj>
              </mc:Choice>
              <mc:Fallback>
                <p:oleObj r:id="rId6" imgW="1866900" imgH="228600" progId="Equation.DSMT4">
                  <p:embed/>
                  <p:pic>
                    <p:nvPicPr>
                      <p:cNvPr id="144" name="Object 143">
                        <a:extLst>
                          <a:ext uri="{FF2B5EF4-FFF2-40B4-BE49-F238E27FC236}">
                            <a16:creationId xmlns:a16="http://schemas.microsoft.com/office/drawing/2014/main" id="{938456E0-0123-689C-4914-A8E05BB509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094" y="5722678"/>
                        <a:ext cx="3576577" cy="423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Box 145">
            <a:extLst>
              <a:ext uri="{FF2B5EF4-FFF2-40B4-BE49-F238E27FC236}">
                <a16:creationId xmlns:a16="http://schemas.microsoft.com/office/drawing/2014/main" id="{9859764A-675B-B3DA-8902-DCBAF206AA3F}"/>
              </a:ext>
            </a:extLst>
          </p:cNvPr>
          <p:cNvSpPr txBox="1"/>
          <p:nvPr/>
        </p:nvSpPr>
        <p:spPr>
          <a:xfrm>
            <a:off x="3123804" y="2947354"/>
            <a:ext cx="590445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Giải:</a:t>
            </a:r>
          </a:p>
          <a:p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Diện tích xung quanh của hình trụ là: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7" name="Object 146">
            <a:extLst>
              <a:ext uri="{FF2B5EF4-FFF2-40B4-BE49-F238E27FC236}">
                <a16:creationId xmlns:a16="http://schemas.microsoft.com/office/drawing/2014/main" id="{D0020503-D5CB-C02A-28BA-3F36E57CD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505743"/>
              </p:ext>
            </p:extLst>
          </p:nvPr>
        </p:nvGraphicFramePr>
        <p:xfrm>
          <a:off x="3475694" y="3805046"/>
          <a:ext cx="4894585" cy="603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159000" imgH="254000" progId="Equation.DSMT4">
                  <p:embed/>
                </p:oleObj>
              </mc:Choice>
              <mc:Fallback>
                <p:oleObj r:id="rId8" imgW="2159000" imgH="2540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EDD6913-2B2F-9F0A-A3E5-87D2369FD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694" y="3805046"/>
                        <a:ext cx="4894585" cy="603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Box 147">
            <a:extLst>
              <a:ext uri="{FF2B5EF4-FFF2-40B4-BE49-F238E27FC236}">
                <a16:creationId xmlns:a16="http://schemas.microsoft.com/office/drawing/2014/main" id="{C95AF415-1599-34CA-D2D8-EC0AA8B7964F}"/>
              </a:ext>
            </a:extLst>
          </p:cNvPr>
          <p:cNvSpPr txBox="1"/>
          <p:nvPr/>
        </p:nvSpPr>
        <p:spPr>
          <a:xfrm>
            <a:off x="166671" y="2684341"/>
            <a:ext cx="2527787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a)</a:t>
            </a:r>
          </a:p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b)</a:t>
            </a:r>
          </a:p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150371"/>
              </p:ext>
            </p:extLst>
          </p:nvPr>
        </p:nvGraphicFramePr>
        <p:xfrm>
          <a:off x="7643375" y="833428"/>
          <a:ext cx="280069" cy="34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64880" progId="Equation.DSMT4">
                  <p:embed/>
                </p:oleObj>
              </mc:Choice>
              <mc:Fallback>
                <p:oleObj name="Equation" r:id="rId10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43375" y="833428"/>
                        <a:ext cx="280069" cy="348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795323"/>
              </p:ext>
            </p:extLst>
          </p:nvPr>
        </p:nvGraphicFramePr>
        <p:xfrm>
          <a:off x="9795840" y="800032"/>
          <a:ext cx="308650" cy="40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80" imgH="177480" progId="Equation.DSMT4">
                  <p:embed/>
                </p:oleObj>
              </mc:Choice>
              <mc:Fallback>
                <p:oleObj name="Equation" r:id="rId12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95840" y="800032"/>
                        <a:ext cx="308650" cy="402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870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3" grpId="0"/>
      <p:bldP spid="142" grpId="0"/>
      <p:bldP spid="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55949" y="236385"/>
            <a:ext cx="8271135" cy="27946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S SGK trang 95: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 An muốn sơn mặt xung quanh của một cây có có dạng hình trụ với đường kính đáy là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cm và chiều cao là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cm. Chi phí để sơn cột đó là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đồng/1m</a:t>
            </a:r>
            <a:r>
              <a:rPr lang="vi-VN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.</a:t>
            </a:r>
            <a:r>
              <a:rPr lang="vi-VN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 chi phí bác An cần bỏ ra để sơn mặt xung quanh của cây cột đó bao nhiêu đồng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(làm tròn đến hàng nghìn)</a:t>
            </a:r>
            <a:endParaRPr lang="x-none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1E621-C00D-E387-8DA4-AB489FCDDE14}"/>
              </a:ext>
            </a:extLst>
          </p:cNvPr>
          <p:cNvSpPr txBox="1"/>
          <p:nvPr/>
        </p:nvSpPr>
        <p:spPr>
          <a:xfrm>
            <a:off x="3361348" y="3199332"/>
            <a:ext cx="569005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Giải:</a:t>
            </a:r>
          </a:p>
          <a:p>
            <a:r>
              <a:rPr lang="vi-VN" sz="2400" dirty="0">
                <a:latin typeface="+mj-lt"/>
              </a:rPr>
              <a:t>-Diện tích xung quanh của cột hình trụ:</a:t>
            </a:r>
            <a:endParaRPr lang="x-none" sz="2400" dirty="0">
              <a:latin typeface="+mj-lt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AD60F7D-5831-0525-B89F-11FF8B7A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2195" y="6341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E966A0-14CF-19D3-1342-0BADF0DF3DD2}"/>
              </a:ext>
            </a:extLst>
          </p:cNvPr>
          <p:cNvSpPr txBox="1"/>
          <p:nvPr/>
        </p:nvSpPr>
        <p:spPr>
          <a:xfrm>
            <a:off x="3424220" y="4777686"/>
            <a:ext cx="6159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-Chi phí bác An cần để sơn cột hình trụ là:</a:t>
            </a:r>
            <a:endParaRPr lang="x-none" sz="2400" dirty="0">
              <a:latin typeface="+mj-lt"/>
            </a:endParaRPr>
          </a:p>
          <a:p>
            <a:endParaRPr lang="x-none" dirty="0"/>
          </a:p>
        </p:txBody>
      </p:sp>
      <p:sp>
        <p:nvSpPr>
          <p:cNvPr id="143" name="Rectangle 4">
            <a:extLst>
              <a:ext uri="{FF2B5EF4-FFF2-40B4-BE49-F238E27FC236}">
                <a16:creationId xmlns:a16="http://schemas.microsoft.com/office/drawing/2014/main" id="{90F2D4E9-3DA4-10DA-D723-7E2DCFAE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3790B-7955-0F6C-219A-95A6EC18A9A3}"/>
              </a:ext>
            </a:extLst>
          </p:cNvPr>
          <p:cNvSpPr txBox="1"/>
          <p:nvPr/>
        </p:nvSpPr>
        <p:spPr>
          <a:xfrm>
            <a:off x="166671" y="2770249"/>
            <a:ext cx="2527787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43C130-AF3E-6BA2-7F7C-E3EA7C7AB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90BDF4F-F951-5C80-8EEA-18A190E350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972258"/>
              </p:ext>
            </p:extLst>
          </p:nvPr>
        </p:nvGraphicFramePr>
        <p:xfrm>
          <a:off x="3622875" y="4250178"/>
          <a:ext cx="5790171" cy="4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238500" imgH="254000" progId="Equation.DSMT4">
                  <p:embed/>
                </p:oleObj>
              </mc:Choice>
              <mc:Fallback>
                <p:oleObj r:id="rId3" imgW="32385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875" y="4250178"/>
                        <a:ext cx="5790171" cy="47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4F6DE966-A9EF-719F-D174-A44A0A7A2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F895324-B639-CEE2-E620-C6433EAFA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33001"/>
              </p:ext>
            </p:extLst>
          </p:nvPr>
        </p:nvGraphicFramePr>
        <p:xfrm>
          <a:off x="3889093" y="5365683"/>
          <a:ext cx="4030471" cy="40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06600" imgH="203200" progId="Equation.DSMT4">
                  <p:embed/>
                </p:oleObj>
              </mc:Choice>
              <mc:Fallback>
                <p:oleObj r:id="rId5" imgW="20066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093" y="5365683"/>
                        <a:ext cx="4030471" cy="405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!!3">
            <a:extLst>
              <a:ext uri="{FF2B5EF4-FFF2-40B4-BE49-F238E27FC236}">
                <a16:creationId xmlns:a16="http://schemas.microsoft.com/office/drawing/2014/main" id="{D32324CD-00C2-FDF2-CF89-F7EC7512D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782" y="464877"/>
            <a:ext cx="2001078" cy="18009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8D66F8-53A8-694C-5F5F-CBF85E2B310F}"/>
              </a:ext>
            </a:extLst>
          </p:cNvPr>
          <p:cNvSpPr txBox="1"/>
          <p:nvPr/>
        </p:nvSpPr>
        <p:spPr>
          <a:xfrm>
            <a:off x="8163339" y="5261113"/>
            <a:ext cx="107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(đồng)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269153"/>
              </p:ext>
            </p:extLst>
          </p:nvPr>
        </p:nvGraphicFramePr>
        <p:xfrm>
          <a:off x="5967664" y="1353329"/>
          <a:ext cx="397043" cy="29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177480" progId="Equation.DSMT4">
                  <p:embed/>
                </p:oleObj>
              </mc:Choice>
              <mc:Fallback>
                <p:oleObj name="Equation" r:id="rId8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67664" y="1353329"/>
                        <a:ext cx="397043" cy="29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97835"/>
              </p:ext>
            </p:extLst>
          </p:nvPr>
        </p:nvGraphicFramePr>
        <p:xfrm>
          <a:off x="8724115" y="1317234"/>
          <a:ext cx="524841" cy="352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177480" progId="Equation.DSMT4">
                  <p:embed/>
                </p:oleObj>
              </mc:Choice>
              <mc:Fallback>
                <p:oleObj name="Equation" r:id="rId10" imgW="266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24115" y="1317234"/>
                        <a:ext cx="524841" cy="352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658392"/>
              </p:ext>
            </p:extLst>
          </p:nvPr>
        </p:nvGraphicFramePr>
        <p:xfrm>
          <a:off x="4771274" y="1734458"/>
          <a:ext cx="962527" cy="41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203040" progId="Equation.DSMT4">
                  <p:embed/>
                </p:oleObj>
              </mc:Choice>
              <mc:Fallback>
                <p:oleObj name="Equation" r:id="rId12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71274" y="1734458"/>
                        <a:ext cx="962527" cy="41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062CA17-68C0-0F01-0F43-7F56A0195E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35" y="236385"/>
            <a:ext cx="756240" cy="6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3" grpId="0"/>
      <p:bldP spid="142" grpId="0"/>
      <p:bldP spid="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1" y="118146"/>
            <a:ext cx="55612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THỂ TÍCH CỦA HÌNH TRỤ:</a:t>
            </a:r>
            <a:endParaRPr lang="x-none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204EA5D-BB27-DF35-559D-4144B36F3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4" y="579811"/>
            <a:ext cx="10655106" cy="1083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EEF7F-9017-7CCF-873D-66596ACCA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0" y="1612900"/>
            <a:ext cx="4102100" cy="363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EF219E-EC59-4998-128A-7DD0C9B87DBE}"/>
              </a:ext>
            </a:extLst>
          </p:cNvPr>
          <p:cNvSpPr txBox="1"/>
          <p:nvPr/>
        </p:nvSpPr>
        <p:spPr>
          <a:xfrm>
            <a:off x="990600" y="5245100"/>
            <a:ext cx="544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Hãy dự đoán cách tính thể tích hình trụ?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68206C-42CF-F4A9-4977-E8E92AC99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350" y="1612900"/>
            <a:ext cx="3860800" cy="3200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0E0F2-7D74-A6D3-6729-E4F8D8C024F7}"/>
              </a:ext>
            </a:extLst>
          </p:cNvPr>
          <p:cNvSpPr txBox="1"/>
          <p:nvPr/>
        </p:nvSpPr>
        <p:spPr>
          <a:xfrm>
            <a:off x="990600" y="5247332"/>
            <a:ext cx="8451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 tích hình trụ bằng tích của diện tích đáy với chiều cao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x-none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x-none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B37DA265-88CA-1528-4B36-246DCD95F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25E4CB4-30CB-7BA1-D7B4-9E36DF56E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293494"/>
              </p:ext>
            </p:extLst>
          </p:nvPr>
        </p:nvGraphicFramePr>
        <p:xfrm>
          <a:off x="8381942" y="5266382"/>
          <a:ext cx="1964531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52500" imgH="203200" progId="Equation.DSMT4">
                  <p:embed/>
                </p:oleObj>
              </mc:Choice>
              <mc:Fallback>
                <p:oleObj r:id="rId6" imgW="9525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42" y="5266382"/>
                        <a:ext cx="1964531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214D4DE2-89F6-CF84-9282-9F710F0F3E49}"/>
              </a:ext>
            </a:extLst>
          </p:cNvPr>
          <p:cNvGrpSpPr/>
          <p:nvPr/>
        </p:nvGrpSpPr>
        <p:grpSpPr>
          <a:xfrm>
            <a:off x="990600" y="5985996"/>
            <a:ext cx="8959516" cy="461665"/>
            <a:chOff x="990600" y="5985996"/>
            <a:chExt cx="8959516" cy="4616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39049C3-F539-76A1-4A5A-BF941AF8785A}"/>
                </a:ext>
              </a:extLst>
            </p:cNvPr>
            <p:cNvGrpSpPr/>
            <p:nvPr/>
          </p:nvGrpSpPr>
          <p:grpSpPr>
            <a:xfrm>
              <a:off x="990600" y="5985996"/>
              <a:ext cx="8959516" cy="461665"/>
              <a:chOff x="990600" y="5985996"/>
              <a:chExt cx="8959516" cy="46166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952573-EC13-8B89-5BB3-6B6249EF63BE}"/>
                  </a:ext>
                </a:extLst>
              </p:cNvPr>
              <p:cNvSpPr txBox="1"/>
              <p:nvPr/>
            </p:nvSpPr>
            <p:spPr>
              <a:xfrm>
                <a:off x="990600" y="5985996"/>
                <a:ext cx="8959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x-non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rong đó</a:t>
                </a:r>
                <a:r>
                  <a:rPr lang="x-non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x-non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x-non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tích</a:t>
                </a:r>
                <a:r>
                  <a:rPr lang="x-non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x-non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x-non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đáy</a:t>
                </a:r>
                <a:r>
                  <a:rPr lang="x-non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x-non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x-non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 cao của hình trụ.</a:t>
                </a:r>
              </a:p>
            </p:txBody>
          </p:sp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2582417"/>
                  </p:ext>
                </p:extLst>
              </p:nvPr>
            </p:nvGraphicFramePr>
            <p:xfrm>
              <a:off x="2322097" y="6070220"/>
              <a:ext cx="385345" cy="3197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52280" imgH="177480" progId="Equation.DSMT4">
                      <p:embed/>
                    </p:oleObj>
                  </mc:Choice>
                  <mc:Fallback>
                    <p:oleObj name="Equation" r:id="rId8" imgW="1522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2322097" y="6070220"/>
                            <a:ext cx="385345" cy="31973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5149394"/>
                  </p:ext>
                </p:extLst>
              </p:nvPr>
            </p:nvGraphicFramePr>
            <p:xfrm>
              <a:off x="4020887" y="6058188"/>
              <a:ext cx="394702" cy="3197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39680" imgH="177480" progId="Equation.DSMT4">
                      <p:embed/>
                    </p:oleObj>
                  </mc:Choice>
                  <mc:Fallback>
                    <p:oleObj name="Equation" r:id="rId10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020887" y="6058188"/>
                            <a:ext cx="394702" cy="31973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6A658787-33D0-3CDE-7BB3-8B99550D4B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5522291"/>
                </p:ext>
              </p:extLst>
            </p:nvPr>
          </p:nvGraphicFramePr>
          <p:xfrm>
            <a:off x="6096000" y="6011459"/>
            <a:ext cx="317506" cy="366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720" imgH="177480" progId="Equation.DSMT4">
                    <p:embed/>
                  </p:oleObj>
                </mc:Choice>
                <mc:Fallback>
                  <p:oleObj name="Equation" r:id="rId12" imgW="126720" imgH="17748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096000" y="6011459"/>
                          <a:ext cx="317506" cy="3664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00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purl.org/dc/dcmitype/"/>
    <ds:schemaRef ds:uri="71af3243-3dd4-4a8d-8c0d-dd76da1f02a5"/>
    <ds:schemaRef ds:uri="16c05727-aa75-4e4a-9b5f-8a80a1165891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1018</TotalTime>
  <Words>1587</Words>
  <Application>Microsoft Office PowerPoint</Application>
  <PresentationFormat>Widescreen</PresentationFormat>
  <Paragraphs>628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Rockwell</vt:lpstr>
      <vt:lpstr>Symbol</vt:lpstr>
      <vt:lpstr>Times New Roman</vt:lpstr>
      <vt:lpstr>VNI-Arial</vt:lpstr>
      <vt:lpstr>Office Theme</vt:lpstr>
      <vt:lpstr>Equation</vt:lpstr>
      <vt:lpstr>MathType 7.0 Equation</vt:lpstr>
      <vt:lpstr>HÌNH TRỤ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Huyền Trang Nguyễn Thị</cp:lastModifiedBy>
  <cp:revision>65</cp:revision>
  <dcterms:created xsi:type="dcterms:W3CDTF">2021-06-07T13:44:30Z</dcterms:created>
  <dcterms:modified xsi:type="dcterms:W3CDTF">2025-03-12T01:00:25Z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