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83" r:id="rId7"/>
    <p:sldId id="291" r:id="rId8"/>
    <p:sldId id="303" r:id="rId9"/>
    <p:sldId id="264" r:id="rId10"/>
    <p:sldId id="286" r:id="rId11"/>
    <p:sldId id="298" r:id="rId12"/>
    <p:sldId id="299" r:id="rId13"/>
    <p:sldId id="300" r:id="rId14"/>
    <p:sldId id="301" r:id="rId15"/>
    <p:sldId id="302" r:id="rId16"/>
    <p:sldId id="279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091" autoAdjust="0"/>
  </p:normalViewPr>
  <p:slideViewPr>
    <p:cSldViewPr snapToGrid="0">
      <p:cViewPr varScale="1">
        <p:scale>
          <a:sx n="70" d="100"/>
          <a:sy n="70" d="100"/>
        </p:scale>
        <p:origin x="774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5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1.wmf"/><Relationship Id="rId18" Type="http://schemas.openxmlformats.org/officeDocument/2006/relationships/image" Target="../media/image46.wmf"/><Relationship Id="rId26" Type="http://schemas.openxmlformats.org/officeDocument/2006/relationships/image" Target="../media/image54.wmf"/><Relationship Id="rId3" Type="http://schemas.openxmlformats.org/officeDocument/2006/relationships/image" Target="../media/image25.wmf"/><Relationship Id="rId21" Type="http://schemas.openxmlformats.org/officeDocument/2006/relationships/image" Target="../media/image49.wmf"/><Relationship Id="rId7" Type="http://schemas.openxmlformats.org/officeDocument/2006/relationships/image" Target="../media/image35.wmf"/><Relationship Id="rId12" Type="http://schemas.openxmlformats.org/officeDocument/2006/relationships/image" Target="../media/image40.wmf"/><Relationship Id="rId17" Type="http://schemas.openxmlformats.org/officeDocument/2006/relationships/image" Target="../media/image45.wmf"/><Relationship Id="rId25" Type="http://schemas.openxmlformats.org/officeDocument/2006/relationships/image" Target="../media/image53.emf"/><Relationship Id="rId2" Type="http://schemas.openxmlformats.org/officeDocument/2006/relationships/image" Target="../media/image24.wmf"/><Relationship Id="rId16" Type="http://schemas.openxmlformats.org/officeDocument/2006/relationships/image" Target="../media/image44.wmf"/><Relationship Id="rId20" Type="http://schemas.openxmlformats.org/officeDocument/2006/relationships/image" Target="../media/image48.wmf"/><Relationship Id="rId1" Type="http://schemas.openxmlformats.org/officeDocument/2006/relationships/image" Target="../media/image23.wmf"/><Relationship Id="rId6" Type="http://schemas.openxmlformats.org/officeDocument/2006/relationships/image" Target="../media/image29.wmf"/><Relationship Id="rId11" Type="http://schemas.openxmlformats.org/officeDocument/2006/relationships/image" Target="../media/image39.wmf"/><Relationship Id="rId24" Type="http://schemas.openxmlformats.org/officeDocument/2006/relationships/image" Target="../media/image52.wmf"/><Relationship Id="rId5" Type="http://schemas.openxmlformats.org/officeDocument/2006/relationships/image" Target="../media/image28.wmf"/><Relationship Id="rId15" Type="http://schemas.openxmlformats.org/officeDocument/2006/relationships/image" Target="../media/image43.wmf"/><Relationship Id="rId23" Type="http://schemas.openxmlformats.org/officeDocument/2006/relationships/image" Target="../media/image51.wmf"/><Relationship Id="rId10" Type="http://schemas.openxmlformats.org/officeDocument/2006/relationships/image" Target="../media/image38.wmf"/><Relationship Id="rId19" Type="http://schemas.openxmlformats.org/officeDocument/2006/relationships/image" Target="../media/image47.wmf"/><Relationship Id="rId4" Type="http://schemas.openxmlformats.org/officeDocument/2006/relationships/image" Target="../media/image27.wmf"/><Relationship Id="rId9" Type="http://schemas.openxmlformats.org/officeDocument/2006/relationships/image" Target="../media/image37.emf"/><Relationship Id="rId14" Type="http://schemas.openxmlformats.org/officeDocument/2006/relationships/image" Target="../media/image42.wmf"/><Relationship Id="rId22" Type="http://schemas.openxmlformats.org/officeDocument/2006/relationships/image" Target="../media/image50.wmf"/><Relationship Id="rId27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HS,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8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GV: </a:t>
            </a:r>
            <a:r>
              <a:rPr lang="en-US" sz="18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GV: Cho HS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GV: Cho HS </a:t>
            </a:r>
            <a:r>
              <a:rPr lang="en-US" dirty="0" err="1" smtClean="0"/>
              <a:t>rút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trụ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98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VD3,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chéo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9.bin"/><Relationship Id="rId3" Type="http://schemas.openxmlformats.org/officeDocument/2006/relationships/image" Target="../media/image34.png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60.w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6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5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5" Type="http://schemas.openxmlformats.org/officeDocument/2006/relationships/image" Target="../media/image5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1.png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%5bGSP%205.0%5d%20Th&#7921;c%20Nghi&#7879;m%20V&#7873;%20Th&#7875;%20T&#237;ch%20H&#236;nh%20N&#243;n.mp4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png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11" Type="http://schemas.openxmlformats.org/officeDocument/2006/relationships/image" Target="../media/image20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6.wmf"/><Relationship Id="rId3" Type="http://schemas.openxmlformats.org/officeDocument/2006/relationships/video" Target="../media/media1.mp4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31.png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14.bin"/><Relationship Id="rId25" Type="http://schemas.openxmlformats.org/officeDocument/2006/relationships/image" Target="../media/image6.png"/><Relationship Id="rId2" Type="http://schemas.microsoft.com/office/2007/relationships/media" Target="../media/media1.mp4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11.bin"/><Relationship Id="rId24" Type="http://schemas.openxmlformats.org/officeDocument/2006/relationships/image" Target="../media/image29.wmf"/><Relationship Id="rId5" Type="http://schemas.openxmlformats.org/officeDocument/2006/relationships/notesSlide" Target="../notesSlides/notesSlide7.xml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17.bin"/><Relationship Id="rId10" Type="http://schemas.openxmlformats.org/officeDocument/2006/relationships/image" Target="../media/image34.png"/><Relationship Id="rId19" Type="http://schemas.openxmlformats.org/officeDocument/2006/relationships/oleObject" Target="../embeddings/oleObject15.bin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3.png"/><Relationship Id="rId14" Type="http://schemas.openxmlformats.org/officeDocument/2006/relationships/image" Target="../media/image24.wmf"/><Relationship Id="rId22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0.bin"/><Relationship Id="rId18" Type="http://schemas.openxmlformats.org/officeDocument/2006/relationships/image" Target="../media/image28.wmf"/><Relationship Id="rId26" Type="http://schemas.openxmlformats.org/officeDocument/2006/relationships/image" Target="../media/image37.emf"/><Relationship Id="rId39" Type="http://schemas.openxmlformats.org/officeDocument/2006/relationships/oleObject" Target="../embeddings/oleObject33.bin"/><Relationship Id="rId21" Type="http://schemas.openxmlformats.org/officeDocument/2006/relationships/oleObject" Target="../embeddings/oleObject24.bin"/><Relationship Id="rId34" Type="http://schemas.openxmlformats.org/officeDocument/2006/relationships/image" Target="../media/image41.wmf"/><Relationship Id="rId42" Type="http://schemas.openxmlformats.org/officeDocument/2006/relationships/image" Target="../media/image45.wmf"/><Relationship Id="rId47" Type="http://schemas.openxmlformats.org/officeDocument/2006/relationships/oleObject" Target="../embeddings/oleObject37.bin"/><Relationship Id="rId50" Type="http://schemas.openxmlformats.org/officeDocument/2006/relationships/image" Target="../media/image49.wmf"/><Relationship Id="rId55" Type="http://schemas.openxmlformats.org/officeDocument/2006/relationships/oleObject" Target="../embeddings/oleObject41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29" Type="http://schemas.openxmlformats.org/officeDocument/2006/relationships/oleObject" Target="../embeddings/oleObject28.bin"/><Relationship Id="rId41" Type="http://schemas.openxmlformats.org/officeDocument/2006/relationships/oleObject" Target="../embeddings/oleObject34.bin"/><Relationship Id="rId54" Type="http://schemas.openxmlformats.org/officeDocument/2006/relationships/image" Target="../media/image51.wmf"/><Relationship Id="rId62" Type="http://schemas.openxmlformats.org/officeDocument/2006/relationships/image" Target="../media/image5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36.wmf"/><Relationship Id="rId32" Type="http://schemas.openxmlformats.org/officeDocument/2006/relationships/image" Target="../media/image40.wmf"/><Relationship Id="rId37" Type="http://schemas.openxmlformats.org/officeDocument/2006/relationships/oleObject" Target="../embeddings/oleObject32.bin"/><Relationship Id="rId40" Type="http://schemas.openxmlformats.org/officeDocument/2006/relationships/image" Target="../media/image44.wmf"/><Relationship Id="rId45" Type="http://schemas.openxmlformats.org/officeDocument/2006/relationships/oleObject" Target="../embeddings/oleObject36.bin"/><Relationship Id="rId53" Type="http://schemas.openxmlformats.org/officeDocument/2006/relationships/oleObject" Target="../embeddings/oleObject40.bin"/><Relationship Id="rId58" Type="http://schemas.openxmlformats.org/officeDocument/2006/relationships/image" Target="../media/image53.emf"/><Relationship Id="rId5" Type="http://schemas.openxmlformats.org/officeDocument/2006/relationships/image" Target="../media/image30.png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38.wmf"/><Relationship Id="rId36" Type="http://schemas.openxmlformats.org/officeDocument/2006/relationships/image" Target="../media/image42.wmf"/><Relationship Id="rId49" Type="http://schemas.openxmlformats.org/officeDocument/2006/relationships/oleObject" Target="../embeddings/oleObject38.bin"/><Relationship Id="rId57" Type="http://schemas.openxmlformats.org/officeDocument/2006/relationships/oleObject" Target="../embeddings/oleObject42.bin"/><Relationship Id="rId61" Type="http://schemas.openxmlformats.org/officeDocument/2006/relationships/oleObject" Target="../embeddings/oleObject44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23.bin"/><Relationship Id="rId31" Type="http://schemas.openxmlformats.org/officeDocument/2006/relationships/oleObject" Target="../embeddings/oleObject29.bin"/><Relationship Id="rId44" Type="http://schemas.openxmlformats.org/officeDocument/2006/relationships/image" Target="../media/image46.wmf"/><Relationship Id="rId52" Type="http://schemas.openxmlformats.org/officeDocument/2006/relationships/image" Target="../media/image50.wmf"/><Relationship Id="rId60" Type="http://schemas.openxmlformats.org/officeDocument/2006/relationships/image" Target="../media/image54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5.wmf"/><Relationship Id="rId22" Type="http://schemas.openxmlformats.org/officeDocument/2006/relationships/image" Target="../media/image35.wmf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39.wmf"/><Relationship Id="rId35" Type="http://schemas.openxmlformats.org/officeDocument/2006/relationships/oleObject" Target="../embeddings/oleObject31.bin"/><Relationship Id="rId43" Type="http://schemas.openxmlformats.org/officeDocument/2006/relationships/oleObject" Target="../embeddings/oleObject35.bin"/><Relationship Id="rId48" Type="http://schemas.openxmlformats.org/officeDocument/2006/relationships/image" Target="../media/image48.wmf"/><Relationship Id="rId56" Type="http://schemas.openxmlformats.org/officeDocument/2006/relationships/image" Target="../media/image52.wmf"/><Relationship Id="rId8" Type="http://schemas.openxmlformats.org/officeDocument/2006/relationships/image" Target="../media/image33.png"/><Relationship Id="rId51" Type="http://schemas.openxmlformats.org/officeDocument/2006/relationships/oleObject" Target="../embeddings/oleObject39.bin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33" Type="http://schemas.openxmlformats.org/officeDocument/2006/relationships/oleObject" Target="../embeddings/oleObject30.bin"/><Relationship Id="rId38" Type="http://schemas.openxmlformats.org/officeDocument/2006/relationships/image" Target="../media/image43.wmf"/><Relationship Id="rId46" Type="http://schemas.openxmlformats.org/officeDocument/2006/relationships/image" Target="../media/image47.wmf"/><Relationship Id="rId59" Type="http://schemas.openxmlformats.org/officeDocument/2006/relationships/oleObject" Target="../embeddings/oleObject4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NÓN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PHẠM THỊ HỒNG GẤM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3660122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 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C10 -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4103124" y="90380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85" y="0"/>
            <a:ext cx="1586027" cy="15860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83" y="1278246"/>
            <a:ext cx="7158789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4-SGK):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094" y="2122938"/>
            <a:ext cx="3393934" cy="367401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553419" y="2415396"/>
            <a:ext cx="5641675" cy="2950234"/>
          </a:xfrm>
          <a:prstGeom prst="cloudCallout">
            <a:avLst>
              <a:gd name="adj1" fmla="val 78809"/>
              <a:gd name="adj2" fmla="val -41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centimet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4103124" y="90380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85" y="0"/>
            <a:ext cx="1586027" cy="15860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83" y="984945"/>
            <a:ext cx="7158789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4-SGK):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094" y="2122938"/>
            <a:ext cx="3393934" cy="367401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553419" y="2415396"/>
            <a:ext cx="5641675" cy="2950234"/>
          </a:xfrm>
          <a:prstGeom prst="cloudCallout">
            <a:avLst>
              <a:gd name="adj1" fmla="val 78809"/>
              <a:gd name="adj2" fmla="val -41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centimet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800" y="1806017"/>
            <a:ext cx="8459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30cm.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(cm)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083019"/>
              </p:ext>
            </p:extLst>
          </p:nvPr>
        </p:nvGraphicFramePr>
        <p:xfrm>
          <a:off x="3434290" y="2556341"/>
          <a:ext cx="1939966" cy="50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name="Equation" r:id="rId5" imgW="977760" imgH="253800" progId="Equation.DSMT4">
                  <p:embed/>
                </p:oleObj>
              </mc:Choice>
              <mc:Fallback>
                <p:oleObj name="Equation" r:id="rId5" imgW="977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4290" y="2556341"/>
                        <a:ext cx="1939966" cy="50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172803"/>
              </p:ext>
            </p:extLst>
          </p:nvPr>
        </p:nvGraphicFramePr>
        <p:xfrm>
          <a:off x="4066829" y="2936427"/>
          <a:ext cx="3652143" cy="936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name="Equation" r:id="rId7" imgW="1981080" imgH="507960" progId="Equation.DSMT4">
                  <p:embed/>
                </p:oleObj>
              </mc:Choice>
              <mc:Fallback>
                <p:oleObj name="Equation" r:id="rId7" imgW="19810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6829" y="2936427"/>
                        <a:ext cx="3652143" cy="936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9800" y="3916392"/>
            <a:ext cx="852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012298"/>
              </p:ext>
            </p:extLst>
          </p:nvPr>
        </p:nvGraphicFramePr>
        <p:xfrm>
          <a:off x="5035604" y="3967923"/>
          <a:ext cx="3040228" cy="510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2" name="Equation" r:id="rId9" imgW="1663560" imgH="279360" progId="Equation.DSMT4">
                  <p:embed/>
                </p:oleObj>
              </mc:Choice>
              <mc:Fallback>
                <p:oleObj name="Equation" r:id="rId9" imgW="1663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35604" y="3967923"/>
                        <a:ext cx="3040228" cy="510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3297" y="4537493"/>
            <a:ext cx="8091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cm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cm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352948"/>
              </p:ext>
            </p:extLst>
          </p:nvPr>
        </p:nvGraphicFramePr>
        <p:xfrm>
          <a:off x="4334244" y="4893428"/>
          <a:ext cx="3859177" cy="55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3" name="Equation" r:id="rId11" imgW="1955520" imgH="279360" progId="Equation.DSMT4">
                  <p:embed/>
                </p:oleObj>
              </mc:Choice>
              <mc:Fallback>
                <p:oleObj name="Equation" r:id="rId11" imgW="19555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34244" y="4893428"/>
                        <a:ext cx="3859177" cy="551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3298" y="5624423"/>
            <a:ext cx="9247515" cy="862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102629"/>
              </p:ext>
            </p:extLst>
          </p:nvPr>
        </p:nvGraphicFramePr>
        <p:xfrm>
          <a:off x="414068" y="6040496"/>
          <a:ext cx="5238207" cy="554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name="Equation" r:id="rId13" imgW="2641320" imgH="279360" progId="Equation.DSMT4">
                  <p:embed/>
                </p:oleObj>
              </mc:Choice>
              <mc:Fallback>
                <p:oleObj name="Equation" r:id="rId13" imgW="2641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4068" y="6040496"/>
                        <a:ext cx="5238207" cy="554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5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4103124" y="90380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0183" y="984945"/>
            <a:ext cx="7158789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4-SGK):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094" y="2122938"/>
            <a:ext cx="3393934" cy="36740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800" y="2445620"/>
            <a:ext cx="852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684246"/>
              </p:ext>
            </p:extLst>
          </p:nvPr>
        </p:nvGraphicFramePr>
        <p:xfrm>
          <a:off x="1811546" y="3154665"/>
          <a:ext cx="4813539" cy="1309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Equation" r:id="rId4" imgW="2145960" imgH="583920" progId="Equation.DSMT4">
                  <p:embed/>
                </p:oleObj>
              </mc:Choice>
              <mc:Fallback>
                <p:oleObj name="Equation" r:id="rId4" imgW="21459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1546" y="3154665"/>
                        <a:ext cx="4813539" cy="1309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66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lại đặc điểm hình nón, cách tạo lập hình nón;</a:t>
            </a:r>
          </a:p>
          <a:p>
            <a:pPr>
              <a:lnSpc>
                <a:spcPct val="150000"/>
              </a:lnSpc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Học thuộc các công thức tính diện tích xung quanh, thể tích của hình nón.</a:t>
            </a:r>
            <a:endParaRPr lang="nl-NL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Bài tập về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nhà: bài 2, bài 3 SGK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E67329B-ACF6-76AE-6301-71657A354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04" y="965294"/>
            <a:ext cx="86010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912" y="1813400"/>
            <a:ext cx="2195716" cy="33816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862" y="4132385"/>
            <a:ext cx="6488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412" y="5498117"/>
            <a:ext cx="6488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69F5D0DB-E269-49F8-90EA-92CF84D90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4668" y="5251195"/>
            <a:ext cx="1494156" cy="84046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21" name="!!3">
            <a:extLst>
              <a:ext uri="{FF2B5EF4-FFF2-40B4-BE49-F238E27FC236}">
                <a16:creationId xmlns:a16="http://schemas.microsoft.com/office/drawing/2014/main" id="{CA1A7F11-480E-3DB1-59DF-9744B01D4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854" y="65279"/>
            <a:ext cx="2114628" cy="1885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378" y="1288459"/>
            <a:ext cx="2195716" cy="338169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1E67329B-ACF6-76AE-6301-71657A354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04" y="965294"/>
            <a:ext cx="86010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AO,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AC,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OC.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4204" y="2160170"/>
            <a:ext cx="7155663" cy="2677656"/>
            <a:chOff x="244204" y="2160170"/>
            <a:chExt cx="7155663" cy="2677656"/>
          </a:xfrm>
        </p:grpSpPr>
        <p:sp>
          <p:nvSpPr>
            <p:cNvPr id="10" name="TextBox 9"/>
            <p:cNvSpPr txBox="1"/>
            <p:nvPr/>
          </p:nvSpPr>
          <p:spPr>
            <a:xfrm>
              <a:off x="244204" y="2160170"/>
              <a:ext cx="715566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6801073"/>
                </p:ext>
              </p:extLst>
            </p:nvPr>
          </p:nvGraphicFramePr>
          <p:xfrm>
            <a:off x="2010723" y="3142442"/>
            <a:ext cx="2313617" cy="853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4" name="Equation" r:id="rId6" imgW="1066680" imgH="393480" progId="Equation.DSMT4">
                    <p:embed/>
                  </p:oleObj>
                </mc:Choice>
                <mc:Fallback>
                  <p:oleObj name="Equation" r:id="rId6" imgW="10666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10723" y="3142442"/>
                          <a:ext cx="2313617" cy="853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3460637"/>
                </p:ext>
              </p:extLst>
            </p:nvPr>
          </p:nvGraphicFramePr>
          <p:xfrm>
            <a:off x="908063" y="4263348"/>
            <a:ext cx="277272" cy="367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5" name="Equation" r:id="rId8" imgW="114120" imgH="126720" progId="Equation.DSMT4">
                    <p:embed/>
                  </p:oleObj>
                </mc:Choice>
                <mc:Fallback>
                  <p:oleObj name="Equation" r:id="rId8" imgW="114120" imgH="126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08063" y="4263348"/>
                          <a:ext cx="277272" cy="367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244204" y="5152925"/>
            <a:ext cx="9441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171151"/>
              </p:ext>
            </p:extLst>
          </p:nvPr>
        </p:nvGraphicFramePr>
        <p:xfrm>
          <a:off x="6858004" y="5143603"/>
          <a:ext cx="1454644" cy="49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6" name="Equation" r:id="rId10" imgW="596880" imgH="203040" progId="Equation.DSMT4">
                  <p:embed/>
                </p:oleObj>
              </mc:Choice>
              <mc:Fallback>
                <p:oleObj name="Equation" r:id="rId10" imgW="596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8004" y="5143603"/>
                        <a:ext cx="1454644" cy="495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702842"/>
              </p:ext>
            </p:extLst>
          </p:nvPr>
        </p:nvGraphicFramePr>
        <p:xfrm>
          <a:off x="767458" y="5697210"/>
          <a:ext cx="2667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7" name="Equation" r:id="rId12" imgW="266678" imgH="352402" progId="Equation.DSMT4">
                  <p:embed/>
                </p:oleObj>
              </mc:Choice>
              <mc:Fallback>
                <p:oleObj name="Equation" r:id="rId12" imgW="266678" imgH="3524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7458" y="5697210"/>
                        <a:ext cx="266700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567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§2. HÌNH NÓN (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Tiết</a:t>
            </a:r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 2)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HÌNH NÓN</a:t>
            </a:r>
            <a:endParaRPr lang="en-US" sz="2800" b="1" dirty="0">
              <a:solidFill>
                <a:srgbClr val="AF51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54" y="1377251"/>
            <a:ext cx="1621056" cy="995386"/>
          </a:xfrm>
          <a:prstGeom prst="rect">
            <a:avLst/>
          </a:prstGeom>
        </p:spPr>
      </p:pic>
      <p:pic>
        <p:nvPicPr>
          <p:cNvPr id="16" name="Picture 15" descr="C:\Users\Admin\Downloads\hinh 2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80" y="2658518"/>
            <a:ext cx="37528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\Downloads\h2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70" y="2283246"/>
            <a:ext cx="34290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060141" y="4823012"/>
            <a:ext cx="368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file"/>
              </a:rPr>
              <a:t>[GSP 5.0] </a:t>
            </a:r>
            <a:r>
              <a:rPr lang="en-US" dirty="0" err="1" smtClean="0">
                <a:hlinkClick r:id="rId6" action="ppaction://hlinkfile"/>
              </a:rPr>
              <a:t>Thực</a:t>
            </a:r>
            <a:r>
              <a:rPr lang="en-US" dirty="0" smtClean="0">
                <a:hlinkClick r:id="rId6" action="ppaction://hlinkfile"/>
              </a:rPr>
              <a:t> </a:t>
            </a:r>
            <a:r>
              <a:rPr lang="en-US" dirty="0" err="1" smtClean="0">
                <a:hlinkClick r:id="rId6" action="ppaction://hlinkfile"/>
              </a:rPr>
              <a:t>Nghiệm</a:t>
            </a:r>
            <a:r>
              <a:rPr lang="en-US" dirty="0" smtClean="0">
                <a:hlinkClick r:id="rId6" action="ppaction://hlinkfile"/>
              </a:rPr>
              <a:t> </a:t>
            </a:r>
            <a:r>
              <a:rPr lang="en-US" dirty="0" err="1" smtClean="0">
                <a:hlinkClick r:id="rId6" action="ppaction://hlinkfile"/>
              </a:rPr>
              <a:t>Về</a:t>
            </a:r>
            <a:r>
              <a:rPr lang="en-US" dirty="0" smtClean="0">
                <a:hlinkClick r:id="rId6" action="ppaction://hlinkfile"/>
              </a:rPr>
              <a:t> </a:t>
            </a:r>
            <a:r>
              <a:rPr lang="en-US" dirty="0" err="1" smtClean="0">
                <a:hlinkClick r:id="rId6" action="ppaction://hlinkfile"/>
              </a:rPr>
              <a:t>Thể</a:t>
            </a:r>
            <a:r>
              <a:rPr lang="en-US" dirty="0" smtClean="0">
                <a:hlinkClick r:id="rId6" action="ppaction://hlinkfile"/>
              </a:rPr>
              <a:t> </a:t>
            </a:r>
            <a:r>
              <a:rPr lang="en-US" dirty="0" err="1" smtClean="0">
                <a:hlinkClick r:id="rId6" action="ppaction://hlinkfile"/>
              </a:rPr>
              <a:t>Tích</a:t>
            </a:r>
            <a:r>
              <a:rPr lang="en-US" dirty="0" smtClean="0">
                <a:hlinkClick r:id="rId6" action="ppaction://hlinkfile"/>
              </a:rPr>
              <a:t> </a:t>
            </a:r>
            <a:r>
              <a:rPr lang="en-US" dirty="0" err="1" smtClean="0">
                <a:hlinkClick r:id="rId6" action="ppaction://hlinkfile"/>
              </a:rPr>
              <a:t>Hình</a:t>
            </a:r>
            <a:r>
              <a:rPr lang="en-US" dirty="0" smtClean="0">
                <a:hlinkClick r:id="rId6" action="ppaction://hlinkfile"/>
              </a:rPr>
              <a:t> Nón.mp4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01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h2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53" y="1810417"/>
            <a:ext cx="4680080" cy="32222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§2. HÌNH NÓN (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Tiết</a:t>
            </a:r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 2)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HÌNH NÓN</a:t>
            </a:r>
            <a:endParaRPr lang="en-US" sz="2800" b="1" dirty="0">
              <a:solidFill>
                <a:srgbClr val="AF51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46118" y="3025606"/>
                <a:ext cx="3302131" cy="877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vi-VN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m:rPr>
                            <m:sty m:val="p"/>
                          </m:rPr>
                          <a:rPr lang="vi-VN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  <m:r>
                          <a:rPr lang="vi-VN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ụ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118" y="3025606"/>
                <a:ext cx="3302131" cy="8774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7" y="114239"/>
            <a:ext cx="2681921" cy="24137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699770"/>
              </p:ext>
            </p:extLst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192"/>
              </p:ext>
            </p:extLst>
          </p:nvPr>
        </p:nvGraphicFramePr>
        <p:xfrm>
          <a:off x="3020516" y="3679825"/>
          <a:ext cx="2723053" cy="103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7" imgW="1104840" imgH="419040" progId="Equation.DSMT4">
                  <p:embed/>
                </p:oleObj>
              </mc:Choice>
              <mc:Fallback>
                <p:oleObj name="Equation" r:id="rId7" imgW="1104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0516" y="3679825"/>
                        <a:ext cx="2723053" cy="1033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88916" y="3929974"/>
            <a:ext cx="28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8537" y="5016597"/>
            <a:ext cx="870021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1192" y="710945"/>
            <a:ext cx="2631286" cy="374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9" y="122063"/>
            <a:ext cx="2496846" cy="2247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9909" y="2052829"/>
            <a:ext cx="2863369" cy="42478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581835" y="165475"/>
            <a:ext cx="85235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3(SGK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T102): Tam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ABC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AB = 5cm, BC = 13cm. Quay tam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ABC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 ta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centimet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?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3283" y="2656469"/>
            <a:ext cx="356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1673" y="3332197"/>
            <a:ext cx="7030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795782"/>
              </p:ext>
            </p:extLst>
          </p:nvPr>
        </p:nvGraphicFramePr>
        <p:xfrm>
          <a:off x="3242014" y="3850718"/>
          <a:ext cx="5243505" cy="43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Equation" r:id="rId8" imgW="2463480" imgH="203040" progId="Equation.DSMT4">
                  <p:embed/>
                </p:oleObj>
              </mc:Choice>
              <mc:Fallback>
                <p:oleObj name="Equation" r:id="rId8" imgW="2463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42014" y="3850718"/>
                        <a:ext cx="5243505" cy="432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01672" y="4438812"/>
            <a:ext cx="716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(cm)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615974"/>
              </p:ext>
            </p:extLst>
          </p:nvPr>
        </p:nvGraphicFramePr>
        <p:xfrm>
          <a:off x="1880302" y="4447623"/>
          <a:ext cx="5227476" cy="45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Equation" r:id="rId10" imgW="2501640" imgH="215640" progId="Equation.DSMT4">
                  <p:embed/>
                </p:oleObj>
              </mc:Choice>
              <mc:Fallback>
                <p:oleObj name="Equation" r:id="rId10" imgW="2501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80302" y="4447623"/>
                        <a:ext cx="5227476" cy="45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858731" y="5252276"/>
            <a:ext cx="37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329055"/>
              </p:ext>
            </p:extLst>
          </p:nvPr>
        </p:nvGraphicFramePr>
        <p:xfrm>
          <a:off x="3928383" y="5207000"/>
          <a:ext cx="431958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12" imgW="2273040" imgH="393480" progId="Equation.DSMT4">
                  <p:embed/>
                </p:oleObj>
              </mc:Choice>
              <mc:Fallback>
                <p:oleObj name="Equation" r:id="rId12" imgW="227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28383" y="5207000"/>
                        <a:ext cx="4319587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928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6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PPT素材\3232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5" y="2808948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PPT素材\333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6" y="4475413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PPT素材\6443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31" y="4380586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PPT素材\954334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5" y="2859470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60183" y="1278246"/>
            <a:ext cx="7158789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85" y="0"/>
            <a:ext cx="1586027" cy="1586027"/>
          </a:xfrm>
          <a:prstGeom prst="rect">
            <a:avLst/>
          </a:prstGeom>
        </p:spPr>
      </p:pic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4103124" y="90380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71578"/>
              </p:ext>
            </p:extLst>
          </p:nvPr>
        </p:nvGraphicFramePr>
        <p:xfrm>
          <a:off x="1586498" y="2235550"/>
          <a:ext cx="856815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338832400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76413148"/>
                    </a:ext>
                  </a:extLst>
                </a:gridCol>
                <a:gridCol w="1288858">
                  <a:extLst>
                    <a:ext uri="{9D8B030D-6E8A-4147-A177-3AD203B41FA5}">
                      <a16:colId xmlns:a16="http://schemas.microsoft.com/office/drawing/2014/main" val="2039271382"/>
                    </a:ext>
                  </a:extLst>
                </a:gridCol>
                <a:gridCol w="1033428">
                  <a:extLst>
                    <a:ext uri="{9D8B030D-6E8A-4147-A177-3AD203B41FA5}">
                      <a16:colId xmlns:a16="http://schemas.microsoft.com/office/drawing/2014/main" val="198976463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65431981"/>
                    </a:ext>
                  </a:extLst>
                </a:gridCol>
                <a:gridCol w="1511155">
                  <a:extLst>
                    <a:ext uri="{9D8B030D-6E8A-4147-A177-3AD203B41FA5}">
                      <a16:colId xmlns:a16="http://schemas.microsoft.com/office/drawing/2014/main" val="2891561075"/>
                    </a:ext>
                  </a:extLst>
                </a:gridCol>
                <a:gridCol w="1251285">
                  <a:extLst>
                    <a:ext uri="{9D8B030D-6E8A-4147-A177-3AD203B41FA5}">
                      <a16:colId xmlns:a16="http://schemas.microsoft.com/office/drawing/2014/main" val="1770706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S(       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V(       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8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05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72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4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873220"/>
                  </a:ext>
                </a:extLst>
              </a:tr>
            </a:tbl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904820"/>
              </p:ext>
            </p:extLst>
          </p:nvPr>
        </p:nvGraphicFramePr>
        <p:xfrm>
          <a:off x="4255951" y="2499263"/>
          <a:ext cx="594544" cy="432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" name="Equation" r:id="rId11" imgW="279360" imgH="203040" progId="Equation.DSMT4">
                  <p:embed/>
                </p:oleObj>
              </mc:Choice>
              <mc:Fallback>
                <p:oleObj name="Equation" r:id="rId11" imgW="279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55951" y="2499263"/>
                        <a:ext cx="594544" cy="432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569823"/>
              </p:ext>
            </p:extLst>
          </p:nvPr>
        </p:nvGraphicFramePr>
        <p:xfrm>
          <a:off x="7519949" y="2379929"/>
          <a:ext cx="1320770" cy="59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" name="Equation" r:id="rId13" imgW="622080" imgH="279360" progId="Equation.DSMT4">
                  <p:embed/>
                </p:oleObj>
              </mc:Choice>
              <mc:Fallback>
                <p:oleObj name="Equation" r:id="rId13" imgW="622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19949" y="2379929"/>
                        <a:ext cx="1320770" cy="592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012105"/>
              </p:ext>
            </p:extLst>
          </p:nvPr>
        </p:nvGraphicFramePr>
        <p:xfrm>
          <a:off x="9304673" y="2512011"/>
          <a:ext cx="698368" cy="41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" name="Equation" r:id="rId15" imgW="279360" imgH="203040" progId="Equation.DSMT4">
                  <p:embed/>
                </p:oleObj>
              </mc:Choice>
              <mc:Fallback>
                <p:oleObj name="Equation" r:id="rId15" imgW="279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304673" y="2512011"/>
                        <a:ext cx="698368" cy="41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822949"/>
              </p:ext>
            </p:extLst>
          </p:nvPr>
        </p:nvGraphicFramePr>
        <p:xfrm>
          <a:off x="3029278" y="4139989"/>
          <a:ext cx="508006" cy="39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" name="Equation" r:id="rId17" imgW="279360" imgH="177480" progId="Equation.DSMT4">
                  <p:embed/>
                </p:oleObj>
              </mc:Choice>
              <mc:Fallback>
                <p:oleObj name="Equation" r:id="rId17" imgW="279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29278" y="4139989"/>
                        <a:ext cx="508006" cy="39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098128"/>
              </p:ext>
            </p:extLst>
          </p:nvPr>
        </p:nvGraphicFramePr>
        <p:xfrm>
          <a:off x="7718972" y="4876074"/>
          <a:ext cx="665941" cy="461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9" name="Equation" r:id="rId19" imgW="330120" imgH="228600" progId="Equation.DSMT4">
                  <p:embed/>
                </p:oleObj>
              </mc:Choice>
              <mc:Fallback>
                <p:oleObj name="Equation" r:id="rId19" imgW="330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718972" y="4876074"/>
                        <a:ext cx="665941" cy="461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237962"/>
              </p:ext>
            </p:extLst>
          </p:nvPr>
        </p:nvGraphicFramePr>
        <p:xfrm>
          <a:off x="5371995" y="5705694"/>
          <a:ext cx="461035" cy="46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0" name="Equation" r:id="rId21" imgW="228600" imgH="228600" progId="Equation.DSMT4">
                  <p:embed/>
                </p:oleObj>
              </mc:Choice>
              <mc:Fallback>
                <p:oleObj name="Equation" r:id="rId21" imgW="228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71995" y="5705694"/>
                        <a:ext cx="461035" cy="46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709125"/>
              </p:ext>
            </p:extLst>
          </p:nvPr>
        </p:nvGraphicFramePr>
        <p:xfrm>
          <a:off x="9055280" y="5635928"/>
          <a:ext cx="810614" cy="717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1" name="Equation" r:id="rId23" imgW="444240" imgH="393480" progId="Equation.DSMT4">
                  <p:embed/>
                </p:oleObj>
              </mc:Choice>
              <mc:Fallback>
                <p:oleObj name="Equation" r:id="rId23" imgW="444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055280" y="5635928"/>
                        <a:ext cx="810614" cy="717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69F5D0DB-E269-49F8-90EA-92CF84D90F6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16710" y="197823"/>
            <a:ext cx="1494156" cy="88283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229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5" name="Picture 3" descr="F:\PPT素材\3232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5" y="2808948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:\PPT素材\333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6" y="4475413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F:\PPT素材\6443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31" y="4380586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F:\PPT素材\95433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5" y="2859470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560183" y="1278246"/>
            <a:ext cx="7158789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017972"/>
              </p:ext>
            </p:extLst>
          </p:nvPr>
        </p:nvGraphicFramePr>
        <p:xfrm>
          <a:off x="1586498" y="2262846"/>
          <a:ext cx="854409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338832400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76413148"/>
                    </a:ext>
                  </a:extLst>
                </a:gridCol>
                <a:gridCol w="1288858">
                  <a:extLst>
                    <a:ext uri="{9D8B030D-6E8A-4147-A177-3AD203B41FA5}">
                      <a16:colId xmlns:a16="http://schemas.microsoft.com/office/drawing/2014/main" val="2039271382"/>
                    </a:ext>
                  </a:extLst>
                </a:gridCol>
                <a:gridCol w="1033428">
                  <a:extLst>
                    <a:ext uri="{9D8B030D-6E8A-4147-A177-3AD203B41FA5}">
                      <a16:colId xmlns:a16="http://schemas.microsoft.com/office/drawing/2014/main" val="198976463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65431981"/>
                    </a:ext>
                  </a:extLst>
                </a:gridCol>
                <a:gridCol w="1511155">
                  <a:extLst>
                    <a:ext uri="{9D8B030D-6E8A-4147-A177-3AD203B41FA5}">
                      <a16:colId xmlns:a16="http://schemas.microsoft.com/office/drawing/2014/main" val="2891561075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1770706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S(       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l(cm)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V(       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8114"/>
                  </a:ext>
                </a:extLst>
              </a:tr>
              <a:tr h="81745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05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72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4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873220"/>
                  </a:ext>
                </a:extLst>
              </a:tr>
            </a:tbl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228915"/>
              </p:ext>
            </p:extLst>
          </p:nvPr>
        </p:nvGraphicFramePr>
        <p:xfrm>
          <a:off x="4255951" y="2499263"/>
          <a:ext cx="594544" cy="432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" name="Equation" r:id="rId9" imgW="279360" imgH="203040" progId="Equation.DSMT4">
                  <p:embed/>
                </p:oleObj>
              </mc:Choice>
              <mc:Fallback>
                <p:oleObj name="Equation" r:id="rId9" imgW="279360" imgH="20304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55951" y="2499263"/>
                        <a:ext cx="594544" cy="432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825345"/>
              </p:ext>
            </p:extLst>
          </p:nvPr>
        </p:nvGraphicFramePr>
        <p:xfrm>
          <a:off x="7519949" y="2379929"/>
          <a:ext cx="1320770" cy="59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3" name="Equation" r:id="rId11" imgW="622080" imgH="279360" progId="Equation.DSMT4">
                  <p:embed/>
                </p:oleObj>
              </mc:Choice>
              <mc:Fallback>
                <p:oleObj name="Equation" r:id="rId11" imgW="622080" imgH="27936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19949" y="2379929"/>
                        <a:ext cx="1320770" cy="592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911698"/>
              </p:ext>
            </p:extLst>
          </p:nvPr>
        </p:nvGraphicFramePr>
        <p:xfrm>
          <a:off x="9304673" y="2512011"/>
          <a:ext cx="698368" cy="41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" name="Equation" r:id="rId13" imgW="279360" imgH="203040" progId="Equation.DSMT4">
                  <p:embed/>
                </p:oleObj>
              </mc:Choice>
              <mc:Fallback>
                <p:oleObj name="Equation" r:id="rId13" imgW="279360" imgH="20304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304673" y="2512011"/>
                        <a:ext cx="698368" cy="41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405515"/>
              </p:ext>
            </p:extLst>
          </p:nvPr>
        </p:nvGraphicFramePr>
        <p:xfrm>
          <a:off x="7718972" y="4876074"/>
          <a:ext cx="665941" cy="461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5" name="Equation" r:id="rId15" imgW="330120" imgH="228600" progId="Equation.DSMT4">
                  <p:embed/>
                </p:oleObj>
              </mc:Choice>
              <mc:Fallback>
                <p:oleObj name="Equation" r:id="rId15" imgW="330120" imgH="2286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718972" y="4876074"/>
                        <a:ext cx="665941" cy="461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35533"/>
              </p:ext>
            </p:extLst>
          </p:nvPr>
        </p:nvGraphicFramePr>
        <p:xfrm>
          <a:off x="5429104" y="5801946"/>
          <a:ext cx="461035" cy="46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6" name="Equation" r:id="rId17" imgW="228600" imgH="228600" progId="Equation.DSMT4">
                  <p:embed/>
                </p:oleObj>
              </mc:Choice>
              <mc:Fallback>
                <p:oleObj name="Equation" r:id="rId17" imgW="228600" imgH="22860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29104" y="5801946"/>
                        <a:ext cx="461035" cy="46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947738"/>
              </p:ext>
            </p:extLst>
          </p:nvPr>
        </p:nvGraphicFramePr>
        <p:xfrm>
          <a:off x="9055280" y="5635928"/>
          <a:ext cx="810614" cy="717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7" name="Equation" r:id="rId19" imgW="444240" imgH="393480" progId="Equation.DSMT4">
                  <p:embed/>
                </p:oleObj>
              </mc:Choice>
              <mc:Fallback>
                <p:oleObj name="Equation" r:id="rId19" imgW="444240" imgH="39348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055280" y="5635928"/>
                        <a:ext cx="810614" cy="717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004866"/>
              </p:ext>
            </p:extLst>
          </p:nvPr>
        </p:nvGraphicFramePr>
        <p:xfrm>
          <a:off x="3089746" y="3387176"/>
          <a:ext cx="486678" cy="400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8" name="Equation" r:id="rId21" imgW="215640" imgH="177480" progId="Equation.DSMT4">
                  <p:embed/>
                </p:oleObj>
              </mc:Choice>
              <mc:Fallback>
                <p:oleObj name="Equation" r:id="rId21" imgW="215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089746" y="3387176"/>
                        <a:ext cx="486678" cy="400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09659"/>
              </p:ext>
            </p:extLst>
          </p:nvPr>
        </p:nvGraphicFramePr>
        <p:xfrm>
          <a:off x="4278346" y="3371566"/>
          <a:ext cx="485572" cy="399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9" name="Equation" r:id="rId23" imgW="215640" imgH="177480" progId="Equation.DSMT4">
                  <p:embed/>
                </p:oleObj>
              </mc:Choice>
              <mc:Fallback>
                <p:oleObj name="Equation" r:id="rId23" imgW="215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278346" y="3371566"/>
                        <a:ext cx="485572" cy="399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27908"/>
              </p:ext>
            </p:extLst>
          </p:nvPr>
        </p:nvGraphicFramePr>
        <p:xfrm>
          <a:off x="7820526" y="3414338"/>
          <a:ext cx="471909" cy="38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0" name="Equation" r:id="rId25" imgW="476261" imgH="390568" progId="Equation.DSMT4">
                  <p:embed/>
                </p:oleObj>
              </mc:Choice>
              <mc:Fallback>
                <p:oleObj name="Equation" r:id="rId25" imgW="476261" imgH="3905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820526" y="3414338"/>
                        <a:ext cx="471909" cy="386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858284"/>
              </p:ext>
            </p:extLst>
          </p:nvPr>
        </p:nvGraphicFramePr>
        <p:xfrm>
          <a:off x="9009773" y="3415309"/>
          <a:ext cx="606564" cy="385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1" name="Equation" r:id="rId27" imgW="279360" imgH="177480" progId="Equation.DSMT4">
                  <p:embed/>
                </p:oleObj>
              </mc:Choice>
              <mc:Fallback>
                <p:oleObj name="Equation" r:id="rId27" imgW="279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009773" y="3415309"/>
                        <a:ext cx="606564" cy="385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623156"/>
              </p:ext>
            </p:extLst>
          </p:nvPr>
        </p:nvGraphicFramePr>
        <p:xfrm>
          <a:off x="4131631" y="4170394"/>
          <a:ext cx="681129" cy="4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2" name="Equation" r:id="rId29" imgW="291960" imgH="177480" progId="Equation.DSMT4">
                  <p:embed/>
                </p:oleObj>
              </mc:Choice>
              <mc:Fallback>
                <p:oleObj name="Equation" r:id="rId29" imgW="291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131631" y="4170394"/>
                        <a:ext cx="681129" cy="4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961718"/>
              </p:ext>
            </p:extLst>
          </p:nvPr>
        </p:nvGraphicFramePr>
        <p:xfrm>
          <a:off x="7823698" y="4188115"/>
          <a:ext cx="553692" cy="39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3" name="Equation" r:id="rId31" imgW="291960" imgH="177480" progId="Equation.DSMT4">
                  <p:embed/>
                </p:oleObj>
              </mc:Choice>
              <mc:Fallback>
                <p:oleObj name="Equation" r:id="rId31" imgW="291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823698" y="4188115"/>
                        <a:ext cx="553692" cy="39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301348"/>
              </p:ext>
            </p:extLst>
          </p:nvPr>
        </p:nvGraphicFramePr>
        <p:xfrm>
          <a:off x="8988008" y="4188115"/>
          <a:ext cx="601981" cy="36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4" name="Equation" r:id="rId33" imgW="291960" imgH="177480" progId="Equation.DSMT4">
                  <p:embed/>
                </p:oleObj>
              </mc:Choice>
              <mc:Fallback>
                <p:oleObj name="Equation" r:id="rId33" imgW="291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8988008" y="4188115"/>
                        <a:ext cx="601981" cy="366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779616"/>
              </p:ext>
            </p:extLst>
          </p:nvPr>
        </p:nvGraphicFramePr>
        <p:xfrm>
          <a:off x="2998282" y="4926169"/>
          <a:ext cx="528352" cy="410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5" name="Equation" r:id="rId35" imgW="228600" imgH="177480" progId="Equation.DSMT4">
                  <p:embed/>
                </p:oleObj>
              </mc:Choice>
              <mc:Fallback>
                <p:oleObj name="Equation" r:id="rId35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998282" y="4926169"/>
                        <a:ext cx="528352" cy="410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323388"/>
              </p:ext>
            </p:extLst>
          </p:nvPr>
        </p:nvGraphicFramePr>
        <p:xfrm>
          <a:off x="4317816" y="4986946"/>
          <a:ext cx="350565" cy="359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6" name="Equation" r:id="rId37" imgW="139680" imgH="139680" progId="Equation.DSMT4">
                  <p:embed/>
                </p:oleObj>
              </mc:Choice>
              <mc:Fallback>
                <p:oleObj name="Equation" r:id="rId37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317816" y="4986946"/>
                        <a:ext cx="350565" cy="359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029376"/>
              </p:ext>
            </p:extLst>
          </p:nvPr>
        </p:nvGraphicFramePr>
        <p:xfrm>
          <a:off x="6425126" y="4926169"/>
          <a:ext cx="444344" cy="444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7" name="Equation" r:id="rId39" imgW="228600" imgH="228600" progId="Equation.DSMT4">
                  <p:embed/>
                </p:oleObj>
              </mc:Choice>
              <mc:Fallback>
                <p:oleObj name="Equation" r:id="rId39" imgW="228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6425126" y="4926169"/>
                        <a:ext cx="444344" cy="444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058799"/>
              </p:ext>
            </p:extLst>
          </p:nvPr>
        </p:nvGraphicFramePr>
        <p:xfrm>
          <a:off x="9130174" y="4775766"/>
          <a:ext cx="507941" cy="74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8" name="Equation" r:id="rId41" imgW="266400" imgH="393480" progId="Equation.DSMT4">
                  <p:embed/>
                </p:oleObj>
              </mc:Choice>
              <mc:Fallback>
                <p:oleObj name="Equation" r:id="rId41" imgW="266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9130174" y="4775766"/>
                        <a:ext cx="507941" cy="749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257990"/>
              </p:ext>
            </p:extLst>
          </p:nvPr>
        </p:nvGraphicFramePr>
        <p:xfrm>
          <a:off x="1855384" y="5795126"/>
          <a:ext cx="492405" cy="440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9" name="Equation" r:id="rId43" imgW="241200" imgH="215640" progId="Equation.DSMT4">
                  <p:embed/>
                </p:oleObj>
              </mc:Choice>
              <mc:Fallback>
                <p:oleObj name="Equation" r:id="rId43" imgW="2412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855384" y="5795126"/>
                        <a:ext cx="492405" cy="440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615776"/>
              </p:ext>
            </p:extLst>
          </p:nvPr>
        </p:nvGraphicFramePr>
        <p:xfrm>
          <a:off x="2850274" y="5795127"/>
          <a:ext cx="855230" cy="440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0" name="Equation" r:id="rId45" imgW="419040" imgH="215640" progId="Equation.DSMT4">
                  <p:embed/>
                </p:oleObj>
              </mc:Choice>
              <mc:Fallback>
                <p:oleObj name="Equation" r:id="rId45" imgW="4190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2850274" y="5795127"/>
                        <a:ext cx="855230" cy="440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22964"/>
              </p:ext>
            </p:extLst>
          </p:nvPr>
        </p:nvGraphicFramePr>
        <p:xfrm>
          <a:off x="4167452" y="5895474"/>
          <a:ext cx="544512" cy="423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1" name="Equation" r:id="rId47" imgW="228600" imgH="177480" progId="Equation.DSMT4">
                  <p:embed/>
                </p:oleObj>
              </mc:Choice>
              <mc:Fallback>
                <p:oleObj name="Equation" r:id="rId47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4167452" y="5895474"/>
                        <a:ext cx="544512" cy="423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162815"/>
              </p:ext>
            </p:extLst>
          </p:nvPr>
        </p:nvGraphicFramePr>
        <p:xfrm>
          <a:off x="6473250" y="5812496"/>
          <a:ext cx="444343" cy="444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2" name="Equation" r:id="rId49" imgW="228600" imgH="228600" progId="Equation.DSMT4">
                  <p:embed/>
                </p:oleObj>
              </mc:Choice>
              <mc:Fallback>
                <p:oleObj name="Equation" r:id="rId49" imgW="228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6473250" y="5812496"/>
                        <a:ext cx="444343" cy="444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11898"/>
              </p:ext>
            </p:extLst>
          </p:nvPr>
        </p:nvGraphicFramePr>
        <p:xfrm>
          <a:off x="7634457" y="5782865"/>
          <a:ext cx="867372" cy="503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3" name="Equation" r:id="rId51" imgW="393480" imgH="228600" progId="Equation.DSMT4">
                  <p:embed/>
                </p:oleObj>
              </mc:Choice>
              <mc:Fallback>
                <p:oleObj name="Equation" r:id="rId51" imgW="393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7634457" y="5782865"/>
                        <a:ext cx="867372" cy="503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60735"/>
              </p:ext>
            </p:extLst>
          </p:nvPr>
        </p:nvGraphicFramePr>
        <p:xfrm>
          <a:off x="6470148" y="3302892"/>
          <a:ext cx="483105" cy="39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4" name="Equation" r:id="rId53" imgW="114120" imgH="177480" progId="Equation.DSMT4">
                  <p:embed/>
                </p:oleObj>
              </mc:Choice>
              <mc:Fallback>
                <p:oleObj name="Equation" r:id="rId5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6470148" y="3302892"/>
                        <a:ext cx="483105" cy="399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11060"/>
              </p:ext>
            </p:extLst>
          </p:nvPr>
        </p:nvGraphicFramePr>
        <p:xfrm>
          <a:off x="1915298" y="4138051"/>
          <a:ext cx="332603" cy="465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5" name="Equation" r:id="rId55" imgW="126720" imgH="177480" progId="Equation.DSMT4">
                  <p:embed/>
                </p:oleObj>
              </mc:Choice>
              <mc:Fallback>
                <p:oleObj name="Equation" r:id="rId55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1915298" y="4138051"/>
                        <a:ext cx="332603" cy="465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959393"/>
              </p:ext>
            </p:extLst>
          </p:nvPr>
        </p:nvGraphicFramePr>
        <p:xfrm>
          <a:off x="2998281" y="4197736"/>
          <a:ext cx="604019" cy="382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6" name="Equation" r:id="rId57" imgW="599965" imgH="371485" progId="Equation.DSMT4">
                  <p:embed/>
                </p:oleObj>
              </mc:Choice>
              <mc:Fallback>
                <p:oleObj name="Equation" r:id="rId57" imgW="599965" imgH="3714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2998281" y="4197736"/>
                        <a:ext cx="604019" cy="382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647962"/>
              </p:ext>
            </p:extLst>
          </p:nvPr>
        </p:nvGraphicFramePr>
        <p:xfrm>
          <a:off x="5487528" y="4197736"/>
          <a:ext cx="283140" cy="44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7" name="Equation" r:id="rId59" imgW="114120" imgH="177480" progId="Equation.DSMT4">
                  <p:embed/>
                </p:oleObj>
              </mc:Choice>
              <mc:Fallback>
                <p:oleObj name="Equation" r:id="rId59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5487528" y="4197736"/>
                        <a:ext cx="283140" cy="44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466096"/>
              </p:ext>
            </p:extLst>
          </p:nvPr>
        </p:nvGraphicFramePr>
        <p:xfrm>
          <a:off x="5462627" y="4876074"/>
          <a:ext cx="341864" cy="444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8" name="Equation" r:id="rId61" imgW="126720" imgH="164880" progId="Equation.DSMT4">
                  <p:embed/>
                </p:oleObj>
              </mc:Choice>
              <mc:Fallback>
                <p:oleObj name="Equation" r:id="rId61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5462627" y="4876074"/>
                        <a:ext cx="341864" cy="444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68872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2189</TotalTime>
  <Words>867</Words>
  <Application>Microsoft Office PowerPoint</Application>
  <PresentationFormat>Widescreen</PresentationFormat>
  <Paragraphs>97</Paragraphs>
  <Slides>14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Rockwell</vt:lpstr>
      <vt:lpstr>Special Elite</vt:lpstr>
      <vt:lpstr>Tahoma</vt:lpstr>
      <vt:lpstr>Times New Roman</vt:lpstr>
      <vt:lpstr>Wingdings</vt:lpstr>
      <vt:lpstr>思源黑体 Medium</vt:lpstr>
      <vt:lpstr>Office Theme</vt:lpstr>
      <vt:lpstr>Equation</vt:lpstr>
      <vt:lpstr> HÌNH NÓN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125</cp:revision>
  <dcterms:created xsi:type="dcterms:W3CDTF">2021-06-07T13:44:30Z</dcterms:created>
  <dcterms:modified xsi:type="dcterms:W3CDTF">2024-06-22T05:33:33Z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