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343" r:id="rId5"/>
    <p:sldId id="296" r:id="rId6"/>
    <p:sldId id="301" r:id="rId7"/>
    <p:sldId id="298" r:id="rId8"/>
    <p:sldId id="342" r:id="rId9"/>
    <p:sldId id="303" r:id="rId10"/>
    <p:sldId id="257" r:id="rId11"/>
    <p:sldId id="258" r:id="rId12"/>
    <p:sldId id="330" r:id="rId13"/>
    <p:sldId id="311" r:id="rId14"/>
    <p:sldId id="293" r:id="rId15"/>
    <p:sldId id="291" r:id="rId16"/>
    <p:sldId id="312" r:id="rId17"/>
    <p:sldId id="313" r:id="rId18"/>
    <p:sldId id="344" r:id="rId19"/>
    <p:sldId id="340" r:id="rId20"/>
    <p:sldId id="341" r:id="rId21"/>
    <p:sldId id="332" r:id="rId22"/>
    <p:sldId id="333" r:id="rId23"/>
    <p:sldId id="334" r:id="rId24"/>
    <p:sldId id="345" r:id="rId25"/>
    <p:sldId id="335" r:id="rId26"/>
    <p:sldId id="336" r:id="rId27"/>
    <p:sldId id="337" r:id="rId28"/>
    <p:sldId id="33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zhenbo" initials="y" lastIdx="1" clrIdx="0">
    <p:extLst>
      <p:ext uri="{19B8F6BF-5375-455C-9EA6-DF929625EA0E}">
        <p15:presenceInfo xmlns:p15="http://schemas.microsoft.com/office/powerpoint/2012/main" userId="S-1-5-21-2973485031-1523744116-3428423271-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519F"/>
    <a:srgbClr val="4112EE"/>
    <a:srgbClr val="E2891E"/>
    <a:srgbClr val="000000"/>
    <a:srgbClr val="B6954A"/>
    <a:srgbClr val="416529"/>
    <a:srgbClr val="3CC453"/>
    <a:srgbClr val="16EA76"/>
    <a:srgbClr val="F7093C"/>
    <a:srgbClr val="2704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182" autoAdjust="0"/>
  </p:normalViewPr>
  <p:slideViewPr>
    <p:cSldViewPr snapToGrid="0">
      <p:cViewPr>
        <p:scale>
          <a:sx n="67" d="100"/>
          <a:sy n="67" d="100"/>
        </p:scale>
        <p:origin x="802"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image" Target="../media/image34.emf"/><Relationship Id="rId1" Type="http://schemas.openxmlformats.org/officeDocument/2006/relationships/image" Target="../media/image33.wmf"/><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 Id="rId9" Type="http://schemas.openxmlformats.org/officeDocument/2006/relationships/image" Target="../media/image41.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7.wmf"/><Relationship Id="rId7" Type="http://schemas.openxmlformats.org/officeDocument/2006/relationships/image" Target="../media/image101.wmf"/><Relationship Id="rId2" Type="http://schemas.openxmlformats.org/officeDocument/2006/relationships/image" Target="../media/image96.wmf"/><Relationship Id="rId1" Type="http://schemas.openxmlformats.org/officeDocument/2006/relationships/image" Target="../media/image95.wmf"/><Relationship Id="rId6" Type="http://schemas.openxmlformats.org/officeDocument/2006/relationships/image" Target="../media/image100.wmf"/><Relationship Id="rId5" Type="http://schemas.openxmlformats.org/officeDocument/2006/relationships/image" Target="../media/image99.wmf"/><Relationship Id="rId4" Type="http://schemas.openxmlformats.org/officeDocument/2006/relationships/image" Target="../media/image98.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10.wmf"/><Relationship Id="rId13" Type="http://schemas.openxmlformats.org/officeDocument/2006/relationships/image" Target="../media/image115.wmf"/><Relationship Id="rId3" Type="http://schemas.openxmlformats.org/officeDocument/2006/relationships/image" Target="../media/image105.wmf"/><Relationship Id="rId7" Type="http://schemas.openxmlformats.org/officeDocument/2006/relationships/image" Target="../media/image109.wmf"/><Relationship Id="rId12" Type="http://schemas.openxmlformats.org/officeDocument/2006/relationships/image" Target="../media/image114.wmf"/><Relationship Id="rId17" Type="http://schemas.openxmlformats.org/officeDocument/2006/relationships/image" Target="../media/image119.wmf"/><Relationship Id="rId2" Type="http://schemas.openxmlformats.org/officeDocument/2006/relationships/image" Target="../media/image104.wmf"/><Relationship Id="rId16" Type="http://schemas.openxmlformats.org/officeDocument/2006/relationships/image" Target="../media/image118.wmf"/><Relationship Id="rId1" Type="http://schemas.openxmlformats.org/officeDocument/2006/relationships/image" Target="../media/image103.wmf"/><Relationship Id="rId6" Type="http://schemas.openxmlformats.org/officeDocument/2006/relationships/image" Target="../media/image108.wmf"/><Relationship Id="rId11" Type="http://schemas.openxmlformats.org/officeDocument/2006/relationships/image" Target="../media/image113.wmf"/><Relationship Id="rId5" Type="http://schemas.openxmlformats.org/officeDocument/2006/relationships/image" Target="../media/image107.wmf"/><Relationship Id="rId15" Type="http://schemas.openxmlformats.org/officeDocument/2006/relationships/image" Target="../media/image117.wmf"/><Relationship Id="rId10" Type="http://schemas.openxmlformats.org/officeDocument/2006/relationships/image" Target="../media/image112.wmf"/><Relationship Id="rId4" Type="http://schemas.openxmlformats.org/officeDocument/2006/relationships/image" Target="../media/image106.wmf"/><Relationship Id="rId9" Type="http://schemas.openxmlformats.org/officeDocument/2006/relationships/image" Target="../media/image111.wmf"/><Relationship Id="rId14" Type="http://schemas.openxmlformats.org/officeDocument/2006/relationships/image" Target="../media/image11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image" Target="../media/image139.wmf"/><Relationship Id="rId3" Type="http://schemas.openxmlformats.org/officeDocument/2006/relationships/image" Target="../media/image129.wmf"/><Relationship Id="rId7" Type="http://schemas.openxmlformats.org/officeDocument/2006/relationships/image" Target="../media/image133.wmf"/><Relationship Id="rId12" Type="http://schemas.openxmlformats.org/officeDocument/2006/relationships/image" Target="../media/image138.wmf"/><Relationship Id="rId2" Type="http://schemas.openxmlformats.org/officeDocument/2006/relationships/image" Target="../media/image128.wmf"/><Relationship Id="rId1" Type="http://schemas.openxmlformats.org/officeDocument/2006/relationships/image" Target="../media/image127.wmf"/><Relationship Id="rId6" Type="http://schemas.openxmlformats.org/officeDocument/2006/relationships/image" Target="../media/image132.wmf"/><Relationship Id="rId11" Type="http://schemas.openxmlformats.org/officeDocument/2006/relationships/image" Target="../media/image137.wmf"/><Relationship Id="rId5" Type="http://schemas.openxmlformats.org/officeDocument/2006/relationships/image" Target="../media/image131.wmf"/><Relationship Id="rId10" Type="http://schemas.openxmlformats.org/officeDocument/2006/relationships/image" Target="../media/image136.wmf"/><Relationship Id="rId4" Type="http://schemas.openxmlformats.org/officeDocument/2006/relationships/image" Target="../media/image130.wmf"/><Relationship Id="rId9" Type="http://schemas.openxmlformats.org/officeDocument/2006/relationships/image" Target="../media/image135.wmf"/><Relationship Id="rId14" Type="http://schemas.openxmlformats.org/officeDocument/2006/relationships/image" Target="../media/image14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46.emf"/><Relationship Id="rId7" Type="http://schemas.openxmlformats.org/officeDocument/2006/relationships/image" Target="../media/image37.emf"/><Relationship Id="rId2" Type="http://schemas.openxmlformats.org/officeDocument/2006/relationships/image" Target="../media/image45.emf"/><Relationship Id="rId1" Type="http://schemas.openxmlformats.org/officeDocument/2006/relationships/image" Target="../media/image44.emf"/><Relationship Id="rId6" Type="http://schemas.openxmlformats.org/officeDocument/2006/relationships/image" Target="../media/image36.emf"/><Relationship Id="rId11" Type="http://schemas.openxmlformats.org/officeDocument/2006/relationships/image" Target="../media/image41.emf"/><Relationship Id="rId5" Type="http://schemas.openxmlformats.org/officeDocument/2006/relationships/image" Target="../media/image35.emf"/><Relationship Id="rId10" Type="http://schemas.openxmlformats.org/officeDocument/2006/relationships/image" Target="../media/image40.emf"/><Relationship Id="rId4" Type="http://schemas.openxmlformats.org/officeDocument/2006/relationships/image" Target="../media/image34.emf"/><Relationship Id="rId9"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image" Target="../media/image49.emf"/><Relationship Id="rId4"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image" Target="../media/image54.emf"/><Relationship Id="rId5" Type="http://schemas.openxmlformats.org/officeDocument/2006/relationships/image" Target="../media/image58.emf"/><Relationship Id="rId4" Type="http://schemas.openxmlformats.org/officeDocument/2006/relationships/image" Target="../media/image57.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image" Target="../media/image61.emf"/><Relationship Id="rId1" Type="http://schemas.openxmlformats.org/officeDocument/2006/relationships/image" Target="../media/image60.emf"/><Relationship Id="rId6" Type="http://schemas.openxmlformats.org/officeDocument/2006/relationships/image" Target="../media/image65.wmf"/><Relationship Id="rId5" Type="http://schemas.openxmlformats.org/officeDocument/2006/relationships/image" Target="../media/image64.emf"/><Relationship Id="rId4" Type="http://schemas.openxmlformats.org/officeDocument/2006/relationships/image" Target="../media/image63.e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2.emf"/><Relationship Id="rId7" Type="http://schemas.openxmlformats.org/officeDocument/2006/relationships/image" Target="../media/image76.emf"/><Relationship Id="rId12" Type="http://schemas.openxmlformats.org/officeDocument/2006/relationships/image" Target="../media/image81.emf"/><Relationship Id="rId2" Type="http://schemas.openxmlformats.org/officeDocument/2006/relationships/image" Target="../media/image71.emf"/><Relationship Id="rId1" Type="http://schemas.openxmlformats.org/officeDocument/2006/relationships/image" Target="../media/image70.emf"/><Relationship Id="rId6" Type="http://schemas.openxmlformats.org/officeDocument/2006/relationships/image" Target="../media/image75.emf"/><Relationship Id="rId11" Type="http://schemas.openxmlformats.org/officeDocument/2006/relationships/image" Target="../media/image80.emf"/><Relationship Id="rId5" Type="http://schemas.openxmlformats.org/officeDocument/2006/relationships/image" Target="../media/image74.emf"/><Relationship Id="rId10" Type="http://schemas.openxmlformats.org/officeDocument/2006/relationships/image" Target="../media/image79.emf"/><Relationship Id="rId4" Type="http://schemas.openxmlformats.org/officeDocument/2006/relationships/image" Target="../media/image73.emf"/><Relationship Id="rId9" Type="http://schemas.openxmlformats.org/officeDocument/2006/relationships/image" Target="../media/image7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image" Target="../media/image83.emf"/><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image" Target="../media/image91.emf"/><Relationship Id="rId4" Type="http://schemas.openxmlformats.org/officeDocument/2006/relationships/image" Target="../media/image9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6/14/2024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258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vi-VN" sz="1200" kern="1200" dirty="0">
                <a:solidFill>
                  <a:schemeClr val="tx1"/>
                </a:solidFill>
                <a:effectLst/>
                <a:latin typeface="+mn-lt"/>
                <a:ea typeface="+mn-ea"/>
                <a:cs typeface="+mn-cs"/>
              </a:rPr>
              <a:t>GV yêu cầu </a:t>
            </a:r>
            <a:r>
              <a:rPr lang="en-US" sz="1200" kern="1200" dirty="0">
                <a:solidFill>
                  <a:schemeClr val="tx1"/>
                </a:solidFill>
                <a:effectLst/>
                <a:latin typeface="+mn-lt"/>
                <a:ea typeface="+mn-ea"/>
                <a:cs typeface="+mn-cs"/>
              </a:rPr>
              <a:t>1 HS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endParaRPr lang="en-US" sz="1200" kern="1200" dirty="0">
              <a:solidFill>
                <a:schemeClr val="tx1"/>
              </a:solidFill>
              <a:effectLst/>
              <a:latin typeface="+mn-lt"/>
              <a:ea typeface="+mn-ea"/>
              <a:cs typeface="+mn-cs"/>
            </a:endParaRP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244696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vi-VN" sz="1200" kern="1200" dirty="0">
                <a:solidFill>
                  <a:schemeClr val="tx1"/>
                </a:solidFill>
                <a:effectLst/>
                <a:latin typeface="+mn-lt"/>
                <a:ea typeface="+mn-ea"/>
                <a:cs typeface="+mn-cs"/>
              </a:rPr>
              <a:t>GV yêu cầu </a:t>
            </a:r>
            <a:r>
              <a:rPr lang="en-US" sz="1200" kern="1200" dirty="0">
                <a:solidFill>
                  <a:schemeClr val="tx1"/>
                </a:solidFill>
                <a:effectLst/>
                <a:latin typeface="+mn-lt"/>
                <a:ea typeface="+mn-ea"/>
                <a:cs typeface="+mn-cs"/>
              </a:rPr>
              <a:t>1 HS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endParaRPr lang="en-US" sz="1200" kern="1200" dirty="0">
              <a:solidFill>
                <a:schemeClr val="tx1"/>
              </a:solidFill>
              <a:effectLst/>
              <a:latin typeface="+mn-lt"/>
              <a:ea typeface="+mn-ea"/>
              <a:cs typeface="+mn-cs"/>
            </a:endParaRP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2294410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cách xác định tâm, bán kính đường tròn ngoại 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vi-VN" sz="1200" kern="1200" dirty="0">
                <a:solidFill>
                  <a:schemeClr val="tx1"/>
                </a:solidFill>
                <a:effectLst/>
                <a:latin typeface="+mn-lt"/>
                <a:ea typeface="+mn-ea"/>
                <a:cs typeface="+mn-cs"/>
              </a:rPr>
              <a:t> vuông</a:t>
            </a:r>
            <a:r>
              <a:rPr lang="en-US" sz="1200" kern="1200" dirty="0">
                <a:solidFill>
                  <a:schemeClr val="tx1"/>
                </a:solidFill>
                <a:effectLst/>
                <a:latin typeface="+mn-lt"/>
                <a:ea typeface="+mn-ea"/>
                <a:cs typeface="+mn-cs"/>
              </a:rPr>
              <a:t>.</a:t>
            </a:r>
          </a:p>
          <a:p>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422740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4.</a:t>
            </a:r>
          </a:p>
          <a:p>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bảng</a:t>
            </a:r>
            <a:r>
              <a:rPr lang="en-US" sz="1200" kern="1200" dirty="0">
                <a:solidFill>
                  <a:schemeClr val="tx1"/>
                </a:solidFill>
                <a:effectLst/>
                <a:latin typeface="+mn-lt"/>
                <a:ea typeface="+mn-ea"/>
                <a:cs typeface="+mn-cs"/>
              </a:rPr>
              <a:t>. </a:t>
            </a: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3930042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GV yêu cầu HS hoạt động cá nhân làm bài 5/78 (SGK).</a:t>
            </a:r>
          </a:p>
          <a:p>
            <a:pPr algn="just">
              <a:spcBef>
                <a:spcPts val="600"/>
              </a:spcBef>
              <a:spcAft>
                <a:spcPts val="600"/>
              </a:spcAft>
            </a:pPr>
            <a:endParaRPr lang="en-US" sz="120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2650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gọi 1 HS chứng minh câu a trên bảng, GV chính xác hóa kết quả</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8123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GV</a:t>
            </a:r>
            <a:r>
              <a:rPr lang="en-US" baseline="0"/>
              <a:t> hướng dẫn HS chứng minh câu b bằng sơ đồ phân tích đi lên, yêu cầu về nhà hoàn thành lời giải đầy đủ</a:t>
            </a:r>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840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GV</a:t>
            </a:r>
            <a:r>
              <a:rPr lang="en-US" baseline="0"/>
              <a:t> hướng dẫn HS chứng minh câu b bằng sơ đồ phân tích đi lên, yêu cầu về nhà hoàn thành lời giải đầy đủ</a:t>
            </a:r>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060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12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t>
            </a:r>
            <a:r>
              <a:rPr lang="en-US" baseline="0"/>
              <a:t>V giới thiệu một số hình ảnh thực tế của tứ giác nội tiếp đường tròn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529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258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về nhà</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402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2800" dirty="0">
                <a:solidFill>
                  <a:srgbClr val="000000"/>
                </a:solidFill>
                <a:effectLst/>
                <a:latin typeface="Times New Roman" panose="02020603050405020304" pitchFamily="18" charset="0"/>
                <a:ea typeface="Times New Roman" panose="02020603050405020304" pitchFamily="18" charset="0"/>
              </a:rPr>
              <a:t>- GV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máy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đứng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tại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chỗ</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lần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lượt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câu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hỏi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trên</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GV nhận xét các câu trả lời của HS, chính xác hóa các đáp án.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1775769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GV </a:t>
            </a:r>
            <a:r>
              <a:rPr lang="en-US" sz="1800" dirty="0" err="1">
                <a:solidFill>
                  <a:srgbClr val="000000"/>
                </a:solidFill>
                <a:effectLst/>
                <a:latin typeface="Times New Roman" panose="02020603050405020304" pitchFamily="18" charset="0"/>
                <a:ea typeface="Calibri" panose="020F0502020204030204" pitchFamily="34" charset="0"/>
              </a:rPr>
              <a:t>yêu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cầu</a:t>
            </a:r>
            <a:r>
              <a:rPr lang="en-US" sz="1800" dirty="0">
                <a:solidFill>
                  <a:srgbClr val="000000"/>
                </a:solidFill>
                <a:effectLst/>
                <a:latin typeface="Times New Roman" panose="02020603050405020304" pitchFamily="18" charset="0"/>
                <a:ea typeface="Calibri" panose="020F0502020204030204" pitchFamily="34" charset="0"/>
              </a:rPr>
              <a:t> HS </a:t>
            </a:r>
            <a:r>
              <a:rPr lang="en-US" sz="1800" dirty="0" err="1">
                <a:solidFill>
                  <a:srgbClr val="000000"/>
                </a:solidFill>
                <a:effectLst/>
                <a:latin typeface="Times New Roman" panose="02020603050405020304" pitchFamily="18" charset="0"/>
                <a:ea typeface="Calibri" panose="020F0502020204030204" pitchFamily="34" charset="0"/>
              </a:rPr>
              <a:t>tìm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hiểu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Times New Roman" panose="02020603050405020304" pitchFamily="18" charset="0"/>
              </a:rPr>
              <a:t>HĐ 3-SGK/T76</a:t>
            </a:r>
            <a:r>
              <a:rPr lang="en-US" sz="1800" baseline="0" dirty="0">
                <a:solidFill>
                  <a:srgbClr val="000000"/>
                </a:solidFill>
                <a:effectLst/>
                <a:latin typeface="Times New Roman" panose="02020603050405020304" pitchFamily="18" charset="0"/>
                <a:ea typeface="Times New Roman" panose="02020603050405020304" pitchFamily="18" charset="0"/>
              </a:rPr>
              <a:t> </a:t>
            </a:r>
            <a:r>
              <a:rPr lang="en-US" sz="1800" baseline="0" dirty="0" err="1">
                <a:solidFill>
                  <a:srgbClr val="000000"/>
                </a:solidFill>
                <a:effectLst/>
                <a:latin typeface="Times New Roman" panose="02020603050405020304" pitchFamily="18" charset="0"/>
                <a:ea typeface="Times New Roman" panose="02020603050405020304" pitchFamily="18" charset="0"/>
              </a:rPr>
              <a:t>theo</a:t>
            </a:r>
            <a:r>
              <a:rPr lang="en-US" sz="1800" baseline="0" dirty="0">
                <a:solidFill>
                  <a:srgbClr val="000000"/>
                </a:solidFill>
                <a:effectLst/>
                <a:latin typeface="Times New Roman" panose="02020603050405020304" pitchFamily="18" charset="0"/>
                <a:ea typeface="Times New Roman" panose="02020603050405020304" pitchFamily="18" charset="0"/>
              </a:rPr>
              <a:t> cá </a:t>
            </a:r>
            <a:r>
              <a:rPr lang="en-US" sz="1800" baseline="0" dirty="0" err="1">
                <a:solidFill>
                  <a:srgbClr val="000000"/>
                </a:solidFill>
                <a:effectLst/>
                <a:latin typeface="Times New Roman" panose="02020603050405020304" pitchFamily="18" charset="0"/>
                <a:ea typeface="Times New Roman" panose="02020603050405020304" pitchFamily="18" charset="0"/>
              </a:rPr>
              <a:t>nhân</a:t>
            </a:r>
            <a:r>
              <a:rPr lang="en-US" sz="1800" baseline="0" dirty="0">
                <a:solidFill>
                  <a:srgbClr val="000000"/>
                </a:solidFill>
                <a:effectLst/>
                <a:latin typeface="Times New Roman" panose="02020603050405020304" pitchFamily="18" charset="0"/>
                <a:ea typeface="Times New Roman" panose="02020603050405020304" pitchFamily="18" charset="0"/>
              </a:rPr>
              <a:t>.</a:t>
            </a:r>
            <a:endParaRPr lang="en-US" sz="1800" dirty="0">
              <a:solidFill>
                <a:srgbClr val="000000"/>
              </a:solidFill>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HS</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trả</a:t>
            </a:r>
            <a:r>
              <a:rPr lang="en-US" sz="1800" baseline="0" dirty="0">
                <a:solidFill>
                  <a:srgbClr val="000000"/>
                </a:solidFill>
                <a:effectLst/>
                <a:latin typeface="Times New Roman" panose="02020603050405020304" pitchFamily="18" charset="0"/>
                <a:ea typeface="Calibri" panose="020F0502020204030204" pitchFamily="34" charset="0"/>
              </a:rPr>
              <a:t> </a:t>
            </a:r>
            <a:r>
              <a:rPr lang="en-US" sz="1800" baseline="0" dirty="0" err="1">
                <a:solidFill>
                  <a:srgbClr val="000000"/>
                </a:solidFill>
                <a:effectLst/>
                <a:latin typeface="Times New Roman" panose="02020603050405020304" pitchFamily="18" charset="0"/>
                <a:ea typeface="Calibri" panose="020F0502020204030204" pitchFamily="34" charset="0"/>
              </a:rPr>
              <a:t>lời</a:t>
            </a:r>
            <a:endParaRPr lang="en-US" sz="1800" baseline="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401385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 </a:t>
            </a:r>
            <a:r>
              <a:rPr lang="vi-VN" sz="1200" kern="1200" dirty="0">
                <a:solidFill>
                  <a:schemeClr val="tx1"/>
                </a:solidFill>
                <a:effectLst/>
                <a:latin typeface="+mn-lt"/>
                <a:ea typeface="+mn-ea"/>
                <a:cs typeface="+mn-cs"/>
              </a:rPr>
              <a:t>GV chính xác hóa các kết quả và nhận xét mức độ hoàn thành của HS</a:t>
            </a:r>
            <a:r>
              <a:rPr lang="en-US" sz="1200" kern="1200" dirty="0">
                <a:solidFill>
                  <a:schemeClr val="tx1"/>
                </a:solidFill>
                <a:effectLst/>
                <a:latin typeface="+mn-lt"/>
                <a:ea typeface="+mn-ea"/>
                <a:cs typeface="+mn-cs"/>
              </a:rPr>
              <a:t>.</a:t>
            </a:r>
            <a:endParaRPr lang="en-US" sz="1800" baseline="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143481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cách xác định tâm đường tròn ngoại tiếp hình chữ nhật</a:t>
            </a:r>
            <a:r>
              <a:rPr lang="en-US" sz="1200" kern="1200" dirty="0">
                <a:solidFill>
                  <a:schemeClr val="tx1"/>
                </a:solidFill>
                <a:effectLst/>
                <a:latin typeface="+mn-lt"/>
                <a:ea typeface="+mn-ea"/>
                <a:cs typeface="+mn-cs"/>
              </a:rPr>
              <a:t>.</a:t>
            </a:r>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60282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just" defTabSz="914400" rtl="0" eaLnBrk="1" fontAlgn="auto" latinLnBrk="0" hangingPunct="1">
              <a:lnSpc>
                <a:spcPct val="100000"/>
              </a:lnSpc>
              <a:spcBef>
                <a:spcPts val="600"/>
              </a:spcBef>
              <a:spcAft>
                <a:spcPts val="600"/>
              </a:spcAft>
              <a:buClrTx/>
              <a:buSzTx/>
              <a:buFontTx/>
              <a:buChar char="-"/>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76 SGK.</a:t>
            </a:r>
          </a:p>
          <a:p>
            <a:pPr marL="171450" marR="0" lvl="0" indent="-171450" algn="just" defTabSz="914400" rtl="0" eaLnBrk="1" fontAlgn="auto" latinLnBrk="0" hangingPunct="1">
              <a:lnSpc>
                <a:spcPct val="100000"/>
              </a:lnSpc>
              <a:spcBef>
                <a:spcPts val="600"/>
              </a:spcBef>
              <a:spcAft>
                <a:spcPts val="600"/>
              </a:spcAft>
              <a:buClrTx/>
              <a:buSzTx/>
              <a:buFontTx/>
              <a:buChar char="-"/>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diện</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a:t>
            </a:r>
            <a:r>
              <a:rPr lang="en-US" sz="1200" kern="1200" dirty="0">
                <a:solidFill>
                  <a:schemeClr val="tx1"/>
                </a:solidFill>
                <a:effectLst/>
                <a:latin typeface="+mn-lt"/>
                <a:ea typeface="+mn-ea"/>
                <a:cs typeface="+mn-cs"/>
              </a:rPr>
              <a:t> 3</a:t>
            </a:r>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marR="0" lvl="0" indent="-171450" algn="just" defTabSz="914400" rtl="0" eaLnBrk="1" fontAlgn="auto" latinLnBrk="0" hangingPunct="1">
              <a:lnSpc>
                <a:spcPct val="100000"/>
              </a:lnSpc>
              <a:spcBef>
                <a:spcPts val="600"/>
              </a:spcBef>
              <a:spcAft>
                <a:spcPts val="600"/>
              </a:spcAft>
              <a:buClrTx/>
              <a:buSzTx/>
              <a:buFontTx/>
              <a:buChar char="-"/>
              <a:tabLst/>
              <a:defRPr/>
            </a:pPr>
            <a:endParaRPr lang="en-US" sz="1200" kern="1200" dirty="0">
              <a:solidFill>
                <a:schemeClr val="tx1"/>
              </a:solidFill>
              <a:effectLst/>
              <a:latin typeface="+mn-lt"/>
              <a:ea typeface="+mn-ea"/>
              <a:cs typeface="+mn-cs"/>
            </a:endParaRP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3618315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HS </a:t>
            </a:r>
            <a:r>
              <a:rPr lang="en-US" sz="1200" kern="1200" dirty="0" err="1">
                <a:solidFill>
                  <a:schemeClr val="tx1"/>
                </a:solidFill>
                <a:effectLst/>
                <a:latin typeface="+mn-lt"/>
                <a:ea typeface="+mn-ea"/>
                <a:cs typeface="+mn-cs"/>
              </a:rPr>
              <a:t>hoạt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3.</a:t>
            </a:r>
          </a:p>
          <a:p>
            <a:r>
              <a:rPr lang="en-US" sz="1200" kern="1200" dirty="0">
                <a:solidFill>
                  <a:schemeClr val="tx1"/>
                </a:solidFill>
                <a:effectLst/>
                <a:latin typeface="+mn-lt"/>
                <a:ea typeface="+mn-ea"/>
                <a:cs typeface="+mn-cs"/>
              </a:rPr>
              <a:t>- 1 HS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a:t>
            </a: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201734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sz="1200" kern="1200" dirty="0">
                <a:solidFill>
                  <a:schemeClr val="tx1"/>
                </a:solidFill>
                <a:effectLst/>
                <a:latin typeface="+mn-lt"/>
                <a:ea typeface="+mn-ea"/>
                <a:cs typeface="+mn-cs"/>
              </a:rPr>
              <a:t>- GV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hoạt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SGK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gian</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phút</a:t>
            </a:r>
            <a:r>
              <a:rPr lang="en-US" sz="1200" kern="1200" dirty="0">
                <a:solidFill>
                  <a:schemeClr val="tx1"/>
                </a:solidFill>
                <a:effectLst/>
                <a:latin typeface="+mn-lt"/>
                <a:ea typeface="+mn-ea"/>
                <a:cs typeface="+mn-cs"/>
              </a:rPr>
              <a:t>.</a:t>
            </a:r>
          </a:p>
          <a:p>
            <a:r>
              <a:rPr lang="vi-VN" sz="1200" kern="1200" dirty="0">
                <a:solidFill>
                  <a:schemeClr val="tx1"/>
                </a:solidFill>
                <a:effectLst/>
                <a:latin typeface="+mn-lt"/>
                <a:ea typeface="+mn-ea"/>
                <a:cs typeface="+mn-cs"/>
              </a:rPr>
              <a:t>- GV yêu cầu </a:t>
            </a:r>
            <a:r>
              <a:rPr lang="en-US" sz="1200" kern="1200" dirty="0">
                <a:solidFill>
                  <a:schemeClr val="tx1"/>
                </a:solidFill>
                <a:effectLst/>
                <a:latin typeface="+mn-lt"/>
                <a:ea typeface="+mn-ea"/>
                <a:cs typeface="+mn-cs"/>
              </a:rPr>
              <a:t>1 HS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GV chính xác hóa các kết quả và nhận xét mức độ hoàn thành của HS</a:t>
            </a:r>
            <a:r>
              <a:rPr lang="en-US" sz="1200" kern="1200" dirty="0">
                <a:solidFill>
                  <a:schemeClr val="tx1"/>
                </a:solidFill>
                <a:effectLst/>
                <a:latin typeface="+mn-lt"/>
                <a:ea typeface="+mn-ea"/>
                <a:cs typeface="+mn-cs"/>
              </a:rPr>
              <a:t>.</a:t>
            </a: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4125396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6/14/2024</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6/14/2024</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6/14/2024</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6/14/2024</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6/14/2024</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6/14/2024</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6/14/2024</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6/14/2024</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6/14/2024</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6/14/2024</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11.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notesSlide" Target="../notesSlides/notesSlide7.xml"/><Relationship Id="rId7" Type="http://schemas.openxmlformats.org/officeDocument/2006/relationships/oleObject" Target="../embeddings/oleObject14.bin"/><Relationship Id="rId12" Type="http://schemas.openxmlformats.org/officeDocument/2006/relationships/image" Target="../media/image52.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9.e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51.emf"/><Relationship Id="rId4" Type="http://schemas.openxmlformats.org/officeDocument/2006/relationships/image" Target="../media/image53.png"/><Relationship Id="rId9" Type="http://schemas.openxmlformats.org/officeDocument/2006/relationships/oleObject" Target="../embeddings/oleObject15.bin"/></Relationships>
</file>

<file path=ppt/slides/_rels/slide12.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oleObject" Target="../embeddings/oleObject21.bin"/><Relationship Id="rId3" Type="http://schemas.openxmlformats.org/officeDocument/2006/relationships/notesSlide" Target="../notesSlides/notesSlide8.xml"/><Relationship Id="rId7" Type="http://schemas.openxmlformats.org/officeDocument/2006/relationships/oleObject" Target="../embeddings/oleObject18.bin"/><Relationship Id="rId12" Type="http://schemas.openxmlformats.org/officeDocument/2006/relationships/image" Target="../media/image57.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4.emf"/><Relationship Id="rId11" Type="http://schemas.openxmlformats.org/officeDocument/2006/relationships/oleObject" Target="../embeddings/oleObject20.bin"/><Relationship Id="rId5" Type="http://schemas.openxmlformats.org/officeDocument/2006/relationships/oleObject" Target="../embeddings/oleObject17.bin"/><Relationship Id="rId10" Type="http://schemas.openxmlformats.org/officeDocument/2006/relationships/image" Target="../media/image56.emf"/><Relationship Id="rId4" Type="http://schemas.openxmlformats.org/officeDocument/2006/relationships/image" Target="../media/image59.emf"/><Relationship Id="rId9" Type="http://schemas.openxmlformats.org/officeDocument/2006/relationships/oleObject" Target="../embeddings/oleObject19.bin"/><Relationship Id="rId14" Type="http://schemas.openxmlformats.org/officeDocument/2006/relationships/image" Target="../media/image58.e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63.emf"/><Relationship Id="rId18" Type="http://schemas.openxmlformats.org/officeDocument/2006/relationships/oleObject" Target="../embeddings/oleObject28.bin"/><Relationship Id="rId3" Type="http://schemas.openxmlformats.org/officeDocument/2006/relationships/notesSlide" Target="../notesSlides/notesSlide9.xml"/><Relationship Id="rId21" Type="http://schemas.openxmlformats.org/officeDocument/2006/relationships/image" Target="../media/image67.wmf"/><Relationship Id="rId7" Type="http://schemas.openxmlformats.org/officeDocument/2006/relationships/image" Target="../media/image60.emf"/><Relationship Id="rId12" Type="http://schemas.openxmlformats.org/officeDocument/2006/relationships/oleObject" Target="../embeddings/oleObject25.bin"/><Relationship Id="rId17" Type="http://schemas.openxmlformats.org/officeDocument/2006/relationships/image" Target="../media/image65.wmf"/><Relationship Id="rId2" Type="http://schemas.openxmlformats.org/officeDocument/2006/relationships/slideLayout" Target="../slideLayouts/slideLayout2.xml"/><Relationship Id="rId16" Type="http://schemas.openxmlformats.org/officeDocument/2006/relationships/oleObject" Target="../embeddings/oleObject27.bin"/><Relationship Id="rId20" Type="http://schemas.openxmlformats.org/officeDocument/2006/relationships/oleObject" Target="../embeddings/oleObject29.bin"/><Relationship Id="rId1" Type="http://schemas.openxmlformats.org/officeDocument/2006/relationships/vmlDrawing" Target="../drawings/vmlDrawing5.vml"/><Relationship Id="rId6" Type="http://schemas.openxmlformats.org/officeDocument/2006/relationships/oleObject" Target="../embeddings/oleObject22.bin"/><Relationship Id="rId11" Type="http://schemas.openxmlformats.org/officeDocument/2006/relationships/image" Target="../media/image62.emf"/><Relationship Id="rId5" Type="http://schemas.openxmlformats.org/officeDocument/2006/relationships/image" Target="../media/image42.png"/><Relationship Id="rId15" Type="http://schemas.openxmlformats.org/officeDocument/2006/relationships/image" Target="../media/image64.emf"/><Relationship Id="rId10" Type="http://schemas.openxmlformats.org/officeDocument/2006/relationships/oleObject" Target="../embeddings/oleObject24.bin"/><Relationship Id="rId19" Type="http://schemas.openxmlformats.org/officeDocument/2006/relationships/image" Target="../media/image66.emf"/><Relationship Id="rId4" Type="http://schemas.openxmlformats.org/officeDocument/2006/relationships/image" Target="../media/image68.png"/><Relationship Id="rId9" Type="http://schemas.openxmlformats.org/officeDocument/2006/relationships/image" Target="../media/image61.emf"/><Relationship Id="rId14" Type="http://schemas.openxmlformats.org/officeDocument/2006/relationships/oleObject" Target="../embeddings/oleObject26.bin"/><Relationship Id="rId22" Type="http://schemas.openxmlformats.org/officeDocument/2006/relationships/image" Target="../media/image69.emf"/></Relationships>
</file>

<file path=ppt/slides/_rels/slide14.xml.rels><?xml version="1.0" encoding="UTF-8" standalone="yes"?>
<Relationships xmlns="http://schemas.openxmlformats.org/package/2006/relationships"><Relationship Id="rId13" Type="http://schemas.openxmlformats.org/officeDocument/2006/relationships/oleObject" Target="../embeddings/oleObject32.bin"/><Relationship Id="rId18" Type="http://schemas.openxmlformats.org/officeDocument/2006/relationships/image" Target="../media/image74.emf"/><Relationship Id="rId26" Type="http://schemas.openxmlformats.org/officeDocument/2006/relationships/image" Target="../media/image78.emf"/><Relationship Id="rId3" Type="http://schemas.openxmlformats.org/officeDocument/2006/relationships/video" Target="../media/media1.mp4"/><Relationship Id="rId21" Type="http://schemas.openxmlformats.org/officeDocument/2006/relationships/oleObject" Target="../embeddings/oleObject36.bin"/><Relationship Id="rId7" Type="http://schemas.openxmlformats.org/officeDocument/2006/relationships/image" Target="../media/image82.png"/><Relationship Id="rId12" Type="http://schemas.openxmlformats.org/officeDocument/2006/relationships/image" Target="../media/image71.emf"/><Relationship Id="rId17" Type="http://schemas.openxmlformats.org/officeDocument/2006/relationships/oleObject" Target="../embeddings/oleObject34.bin"/><Relationship Id="rId25" Type="http://schemas.openxmlformats.org/officeDocument/2006/relationships/oleObject" Target="../embeddings/oleObject38.bin"/><Relationship Id="rId33" Type="http://schemas.openxmlformats.org/officeDocument/2006/relationships/image" Target="../media/image42.png"/><Relationship Id="rId2" Type="http://schemas.microsoft.com/office/2007/relationships/media" Target="../media/media1.mp4"/><Relationship Id="rId16" Type="http://schemas.openxmlformats.org/officeDocument/2006/relationships/image" Target="../media/image73.emf"/><Relationship Id="rId20" Type="http://schemas.openxmlformats.org/officeDocument/2006/relationships/image" Target="../media/image75.emf"/><Relationship Id="rId29" Type="http://schemas.openxmlformats.org/officeDocument/2006/relationships/oleObject" Target="../embeddings/oleObject40.bin"/><Relationship Id="rId1" Type="http://schemas.openxmlformats.org/officeDocument/2006/relationships/vmlDrawing" Target="../drawings/vmlDrawing6.vml"/><Relationship Id="rId6" Type="http://schemas.openxmlformats.org/officeDocument/2006/relationships/image" Target="../media/image68.png"/><Relationship Id="rId11" Type="http://schemas.openxmlformats.org/officeDocument/2006/relationships/oleObject" Target="../embeddings/oleObject31.bin"/><Relationship Id="rId24" Type="http://schemas.openxmlformats.org/officeDocument/2006/relationships/image" Target="../media/image77.emf"/><Relationship Id="rId32" Type="http://schemas.openxmlformats.org/officeDocument/2006/relationships/image" Target="../media/image81.emf"/><Relationship Id="rId5" Type="http://schemas.openxmlformats.org/officeDocument/2006/relationships/notesSlide" Target="../notesSlides/notesSlide10.xml"/><Relationship Id="rId15" Type="http://schemas.openxmlformats.org/officeDocument/2006/relationships/oleObject" Target="../embeddings/oleObject33.bin"/><Relationship Id="rId23" Type="http://schemas.openxmlformats.org/officeDocument/2006/relationships/oleObject" Target="../embeddings/oleObject37.bin"/><Relationship Id="rId28" Type="http://schemas.openxmlformats.org/officeDocument/2006/relationships/image" Target="../media/image79.emf"/><Relationship Id="rId10" Type="http://schemas.openxmlformats.org/officeDocument/2006/relationships/image" Target="../media/image70.emf"/><Relationship Id="rId19" Type="http://schemas.openxmlformats.org/officeDocument/2006/relationships/oleObject" Target="../embeddings/oleObject35.bin"/><Relationship Id="rId31" Type="http://schemas.openxmlformats.org/officeDocument/2006/relationships/oleObject" Target="../embeddings/oleObject41.bin"/><Relationship Id="rId4" Type="http://schemas.openxmlformats.org/officeDocument/2006/relationships/slideLayout" Target="../slideLayouts/slideLayout2.xml"/><Relationship Id="rId9" Type="http://schemas.openxmlformats.org/officeDocument/2006/relationships/oleObject" Target="../embeddings/oleObject30.bin"/><Relationship Id="rId14" Type="http://schemas.openxmlformats.org/officeDocument/2006/relationships/image" Target="../media/image72.emf"/><Relationship Id="rId22" Type="http://schemas.openxmlformats.org/officeDocument/2006/relationships/image" Target="../media/image76.emf"/><Relationship Id="rId27" Type="http://schemas.openxmlformats.org/officeDocument/2006/relationships/oleObject" Target="../embeddings/oleObject39.bin"/><Relationship Id="rId30" Type="http://schemas.openxmlformats.org/officeDocument/2006/relationships/image" Target="../media/image80.emf"/><Relationship Id="rId8" Type="http://schemas.openxmlformats.org/officeDocument/2006/relationships/image" Target="../media/image69.emf"/></Relationships>
</file>

<file path=ppt/slides/_rels/slide15.xml.rels><?xml version="1.0" encoding="UTF-8" standalone="yes"?>
<Relationships xmlns="http://schemas.openxmlformats.org/package/2006/relationships"><Relationship Id="rId8" Type="http://schemas.openxmlformats.org/officeDocument/2006/relationships/image" Target="../media/image83.emf"/><Relationship Id="rId13" Type="http://schemas.openxmlformats.org/officeDocument/2006/relationships/oleObject" Target="../embeddings/oleObject45.bin"/><Relationship Id="rId18" Type="http://schemas.openxmlformats.org/officeDocument/2006/relationships/oleObject" Target="../embeddings/oleObject48.bin"/><Relationship Id="rId3" Type="http://schemas.openxmlformats.org/officeDocument/2006/relationships/notesSlide" Target="../notesSlides/notesSlide11.xml"/><Relationship Id="rId7" Type="http://schemas.openxmlformats.org/officeDocument/2006/relationships/oleObject" Target="../embeddings/oleObject42.bin"/><Relationship Id="rId12" Type="http://schemas.openxmlformats.org/officeDocument/2006/relationships/image" Target="../media/image85.emf"/><Relationship Id="rId17" Type="http://schemas.openxmlformats.org/officeDocument/2006/relationships/image" Target="../media/image87.emf"/><Relationship Id="rId2" Type="http://schemas.openxmlformats.org/officeDocument/2006/relationships/slideLayout" Target="../slideLayouts/slideLayout2.xml"/><Relationship Id="rId16" Type="http://schemas.openxmlformats.org/officeDocument/2006/relationships/oleObject" Target="../embeddings/oleObject47.bin"/><Relationship Id="rId1" Type="http://schemas.openxmlformats.org/officeDocument/2006/relationships/vmlDrawing" Target="../drawings/vmlDrawing7.vml"/><Relationship Id="rId6" Type="http://schemas.openxmlformats.org/officeDocument/2006/relationships/image" Target="../media/image42.png"/><Relationship Id="rId11" Type="http://schemas.openxmlformats.org/officeDocument/2006/relationships/oleObject" Target="../embeddings/oleObject44.bin"/><Relationship Id="rId5" Type="http://schemas.openxmlformats.org/officeDocument/2006/relationships/image" Target="../media/image69.emf"/><Relationship Id="rId15" Type="http://schemas.openxmlformats.org/officeDocument/2006/relationships/oleObject" Target="../embeddings/oleObject46.bin"/><Relationship Id="rId10" Type="http://schemas.openxmlformats.org/officeDocument/2006/relationships/image" Target="../media/image84.emf"/><Relationship Id="rId19" Type="http://schemas.openxmlformats.org/officeDocument/2006/relationships/image" Target="../media/image88.emf"/><Relationship Id="rId4" Type="http://schemas.openxmlformats.org/officeDocument/2006/relationships/image" Target="../media/image68.png"/><Relationship Id="rId9" Type="http://schemas.openxmlformats.org/officeDocument/2006/relationships/oleObject" Target="../embeddings/oleObject43.bin"/><Relationship Id="rId14" Type="http://schemas.openxmlformats.org/officeDocument/2006/relationships/image" Target="../media/image86.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90.emf"/><Relationship Id="rId5" Type="http://schemas.openxmlformats.org/officeDocument/2006/relationships/image" Target="../media/image89.wmf"/><Relationship Id="rId4" Type="http://schemas.openxmlformats.org/officeDocument/2006/relationships/oleObject" Target="../embeddings/oleObject49.bin"/></Relationships>
</file>

<file path=ppt/slides/_rels/slide17.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notesSlide" Target="../notesSlides/notesSlide13.xml"/><Relationship Id="rId7" Type="http://schemas.openxmlformats.org/officeDocument/2006/relationships/oleObject" Target="../embeddings/oleObject51.bin"/><Relationship Id="rId12" Type="http://schemas.openxmlformats.org/officeDocument/2006/relationships/image" Target="../media/image94.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91.e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93.emf"/><Relationship Id="rId4" Type="http://schemas.openxmlformats.org/officeDocument/2006/relationships/image" Target="../media/image90.emf"/><Relationship Id="rId9" Type="http://schemas.openxmlformats.org/officeDocument/2006/relationships/oleObject" Target="../embeddings/oleObject52.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56.bin"/><Relationship Id="rId13" Type="http://schemas.openxmlformats.org/officeDocument/2006/relationships/oleObject" Target="../embeddings/oleObject58.bin"/><Relationship Id="rId18" Type="http://schemas.openxmlformats.org/officeDocument/2006/relationships/image" Target="../media/image101.wmf"/><Relationship Id="rId3" Type="http://schemas.openxmlformats.org/officeDocument/2006/relationships/notesSlide" Target="../notesSlides/notesSlide14.xml"/><Relationship Id="rId7" Type="http://schemas.openxmlformats.org/officeDocument/2006/relationships/image" Target="../media/image96.wmf"/><Relationship Id="rId12" Type="http://schemas.openxmlformats.org/officeDocument/2006/relationships/image" Target="../media/image98.wmf"/><Relationship Id="rId17" Type="http://schemas.openxmlformats.org/officeDocument/2006/relationships/oleObject" Target="../embeddings/oleObject60.bin"/><Relationship Id="rId2" Type="http://schemas.openxmlformats.org/officeDocument/2006/relationships/slideLayout" Target="../slideLayouts/slideLayout2.xml"/><Relationship Id="rId16" Type="http://schemas.openxmlformats.org/officeDocument/2006/relationships/image" Target="../media/image100.wmf"/><Relationship Id="rId1" Type="http://schemas.openxmlformats.org/officeDocument/2006/relationships/vmlDrawing" Target="../drawings/vmlDrawing10.vml"/><Relationship Id="rId6" Type="http://schemas.openxmlformats.org/officeDocument/2006/relationships/oleObject" Target="../embeddings/oleObject55.bin"/><Relationship Id="rId11" Type="http://schemas.openxmlformats.org/officeDocument/2006/relationships/oleObject" Target="../embeddings/oleObject57.bin"/><Relationship Id="rId5" Type="http://schemas.openxmlformats.org/officeDocument/2006/relationships/image" Target="../media/image95.wmf"/><Relationship Id="rId15" Type="http://schemas.openxmlformats.org/officeDocument/2006/relationships/oleObject" Target="../embeddings/oleObject59.bin"/><Relationship Id="rId10" Type="http://schemas.openxmlformats.org/officeDocument/2006/relationships/image" Target="../media/image102.emf"/><Relationship Id="rId4" Type="http://schemas.openxmlformats.org/officeDocument/2006/relationships/oleObject" Target="../embeddings/oleObject54.bin"/><Relationship Id="rId9" Type="http://schemas.openxmlformats.org/officeDocument/2006/relationships/image" Target="../media/image97.wmf"/><Relationship Id="rId14" Type="http://schemas.openxmlformats.org/officeDocument/2006/relationships/image" Target="../media/image99.wmf"/></Relationships>
</file>

<file path=ppt/slides/_rels/slide19.xml.rels><?xml version="1.0" encoding="UTF-8" standalone="yes"?>
<Relationships xmlns="http://schemas.openxmlformats.org/package/2006/relationships"><Relationship Id="rId13" Type="http://schemas.openxmlformats.org/officeDocument/2006/relationships/oleObject" Target="../embeddings/oleObject65.bin"/><Relationship Id="rId18" Type="http://schemas.openxmlformats.org/officeDocument/2006/relationships/image" Target="../media/image109.wmf"/><Relationship Id="rId26" Type="http://schemas.openxmlformats.org/officeDocument/2006/relationships/image" Target="../media/image113.wmf"/><Relationship Id="rId21" Type="http://schemas.openxmlformats.org/officeDocument/2006/relationships/oleObject" Target="../embeddings/oleObject69.bin"/><Relationship Id="rId34" Type="http://schemas.openxmlformats.org/officeDocument/2006/relationships/image" Target="../media/image117.wmf"/><Relationship Id="rId7" Type="http://schemas.openxmlformats.org/officeDocument/2006/relationships/oleObject" Target="../embeddings/oleObject62.bin"/><Relationship Id="rId12" Type="http://schemas.openxmlformats.org/officeDocument/2006/relationships/image" Target="../media/image106.wmf"/><Relationship Id="rId17" Type="http://schemas.openxmlformats.org/officeDocument/2006/relationships/oleObject" Target="../embeddings/oleObject67.bin"/><Relationship Id="rId25" Type="http://schemas.openxmlformats.org/officeDocument/2006/relationships/oleObject" Target="../embeddings/oleObject71.bin"/><Relationship Id="rId33" Type="http://schemas.openxmlformats.org/officeDocument/2006/relationships/oleObject" Target="../embeddings/oleObject75.bin"/><Relationship Id="rId38" Type="http://schemas.openxmlformats.org/officeDocument/2006/relationships/image" Target="../media/image119.wmf"/><Relationship Id="rId2" Type="http://schemas.openxmlformats.org/officeDocument/2006/relationships/slideLayout" Target="../slideLayouts/slideLayout2.xml"/><Relationship Id="rId16" Type="http://schemas.openxmlformats.org/officeDocument/2006/relationships/image" Target="../media/image108.wmf"/><Relationship Id="rId20" Type="http://schemas.openxmlformats.org/officeDocument/2006/relationships/image" Target="../media/image110.wmf"/><Relationship Id="rId29" Type="http://schemas.openxmlformats.org/officeDocument/2006/relationships/oleObject" Target="../embeddings/oleObject73.bin"/><Relationship Id="rId1" Type="http://schemas.openxmlformats.org/officeDocument/2006/relationships/vmlDrawing" Target="../drawings/vmlDrawing11.vml"/><Relationship Id="rId6" Type="http://schemas.openxmlformats.org/officeDocument/2006/relationships/image" Target="../media/image103.wmf"/><Relationship Id="rId11" Type="http://schemas.openxmlformats.org/officeDocument/2006/relationships/oleObject" Target="../embeddings/oleObject64.bin"/><Relationship Id="rId24" Type="http://schemas.openxmlformats.org/officeDocument/2006/relationships/image" Target="../media/image112.wmf"/><Relationship Id="rId32" Type="http://schemas.openxmlformats.org/officeDocument/2006/relationships/image" Target="../media/image116.wmf"/><Relationship Id="rId37" Type="http://schemas.openxmlformats.org/officeDocument/2006/relationships/oleObject" Target="../embeddings/oleObject77.bin"/><Relationship Id="rId5" Type="http://schemas.openxmlformats.org/officeDocument/2006/relationships/oleObject" Target="../embeddings/oleObject61.bin"/><Relationship Id="rId15" Type="http://schemas.openxmlformats.org/officeDocument/2006/relationships/oleObject" Target="../embeddings/oleObject66.bin"/><Relationship Id="rId23" Type="http://schemas.openxmlformats.org/officeDocument/2006/relationships/oleObject" Target="../embeddings/oleObject70.bin"/><Relationship Id="rId28" Type="http://schemas.openxmlformats.org/officeDocument/2006/relationships/image" Target="../media/image114.wmf"/><Relationship Id="rId36" Type="http://schemas.openxmlformats.org/officeDocument/2006/relationships/image" Target="../media/image118.wmf"/><Relationship Id="rId10" Type="http://schemas.openxmlformats.org/officeDocument/2006/relationships/image" Target="../media/image105.wmf"/><Relationship Id="rId19" Type="http://schemas.openxmlformats.org/officeDocument/2006/relationships/oleObject" Target="../embeddings/oleObject68.bin"/><Relationship Id="rId31" Type="http://schemas.openxmlformats.org/officeDocument/2006/relationships/oleObject" Target="../embeddings/oleObject74.bin"/><Relationship Id="rId4" Type="http://schemas.openxmlformats.org/officeDocument/2006/relationships/image" Target="../media/image102.emf"/><Relationship Id="rId9" Type="http://schemas.openxmlformats.org/officeDocument/2006/relationships/oleObject" Target="../embeddings/oleObject63.bin"/><Relationship Id="rId14" Type="http://schemas.openxmlformats.org/officeDocument/2006/relationships/image" Target="../media/image107.wmf"/><Relationship Id="rId22" Type="http://schemas.openxmlformats.org/officeDocument/2006/relationships/image" Target="../media/image111.wmf"/><Relationship Id="rId27" Type="http://schemas.openxmlformats.org/officeDocument/2006/relationships/oleObject" Target="../embeddings/oleObject72.bin"/><Relationship Id="rId30" Type="http://schemas.openxmlformats.org/officeDocument/2006/relationships/image" Target="../media/image115.wmf"/><Relationship Id="rId35" Type="http://schemas.openxmlformats.org/officeDocument/2006/relationships/oleObject" Target="../embeddings/oleObject76.bin"/><Relationship Id="rId8" Type="http://schemas.openxmlformats.org/officeDocument/2006/relationships/image" Target="../media/image104.wmf"/><Relationship Id="rId3"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 Target="slide3.xml"/><Relationship Id="rId7"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GIF"/><Relationship Id="rId4" Type="http://schemas.openxmlformats.org/officeDocument/2006/relationships/image" Target="../media/image6.gif"/><Relationship Id="rId9" Type="http://schemas.openxmlformats.org/officeDocument/2006/relationships/image" Target="../media/image11.GIF"/></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80.bin"/><Relationship Id="rId13" Type="http://schemas.openxmlformats.org/officeDocument/2006/relationships/image" Target="../media/image124.wmf"/><Relationship Id="rId3" Type="http://schemas.openxmlformats.org/officeDocument/2006/relationships/notesSlide" Target="../notesSlides/notesSlide16.xml"/><Relationship Id="rId7" Type="http://schemas.openxmlformats.org/officeDocument/2006/relationships/image" Target="../media/image121.wmf"/><Relationship Id="rId12" Type="http://schemas.openxmlformats.org/officeDocument/2006/relationships/oleObject" Target="../embeddings/oleObject82.bin"/><Relationship Id="rId2" Type="http://schemas.openxmlformats.org/officeDocument/2006/relationships/slideLayout" Target="../slideLayouts/slideLayout2.xml"/><Relationship Id="rId16" Type="http://schemas.openxmlformats.org/officeDocument/2006/relationships/image" Target="../media/image126.emf"/><Relationship Id="rId1" Type="http://schemas.openxmlformats.org/officeDocument/2006/relationships/vmlDrawing" Target="../drawings/vmlDrawing12.vml"/><Relationship Id="rId6" Type="http://schemas.openxmlformats.org/officeDocument/2006/relationships/oleObject" Target="../embeddings/oleObject79.bin"/><Relationship Id="rId11" Type="http://schemas.openxmlformats.org/officeDocument/2006/relationships/image" Target="../media/image123.wmf"/><Relationship Id="rId5" Type="http://schemas.openxmlformats.org/officeDocument/2006/relationships/image" Target="../media/image120.wmf"/><Relationship Id="rId15" Type="http://schemas.openxmlformats.org/officeDocument/2006/relationships/image" Target="../media/image125.wmf"/><Relationship Id="rId10" Type="http://schemas.openxmlformats.org/officeDocument/2006/relationships/oleObject" Target="../embeddings/oleObject81.bin"/><Relationship Id="rId4" Type="http://schemas.openxmlformats.org/officeDocument/2006/relationships/oleObject" Target="../embeddings/oleObject78.bin"/><Relationship Id="rId9" Type="http://schemas.openxmlformats.org/officeDocument/2006/relationships/image" Target="../media/image122.wmf"/><Relationship Id="rId14" Type="http://schemas.openxmlformats.org/officeDocument/2006/relationships/oleObject" Target="../embeddings/oleObject83.bin"/></Relationships>
</file>

<file path=ppt/slides/_rels/slide21.xml.rels><?xml version="1.0" encoding="UTF-8" standalone="yes"?>
<Relationships xmlns="http://schemas.openxmlformats.org/package/2006/relationships"><Relationship Id="rId8" Type="http://schemas.openxmlformats.org/officeDocument/2006/relationships/image" Target="../media/image128.wmf"/><Relationship Id="rId13" Type="http://schemas.openxmlformats.org/officeDocument/2006/relationships/oleObject" Target="../embeddings/oleObject88.bin"/><Relationship Id="rId18" Type="http://schemas.openxmlformats.org/officeDocument/2006/relationships/image" Target="../media/image133.wmf"/><Relationship Id="rId26" Type="http://schemas.openxmlformats.org/officeDocument/2006/relationships/image" Target="../media/image137.wmf"/><Relationship Id="rId3" Type="http://schemas.openxmlformats.org/officeDocument/2006/relationships/notesSlide" Target="../notesSlides/notesSlide17.xml"/><Relationship Id="rId21" Type="http://schemas.openxmlformats.org/officeDocument/2006/relationships/oleObject" Target="../embeddings/oleObject92.bin"/><Relationship Id="rId7" Type="http://schemas.openxmlformats.org/officeDocument/2006/relationships/oleObject" Target="../embeddings/oleObject85.bin"/><Relationship Id="rId12" Type="http://schemas.openxmlformats.org/officeDocument/2006/relationships/image" Target="../media/image130.wmf"/><Relationship Id="rId17" Type="http://schemas.openxmlformats.org/officeDocument/2006/relationships/oleObject" Target="../embeddings/oleObject90.bin"/><Relationship Id="rId25" Type="http://schemas.openxmlformats.org/officeDocument/2006/relationships/oleObject" Target="../embeddings/oleObject94.bin"/><Relationship Id="rId2" Type="http://schemas.openxmlformats.org/officeDocument/2006/relationships/slideLayout" Target="../slideLayouts/slideLayout2.xml"/><Relationship Id="rId16" Type="http://schemas.openxmlformats.org/officeDocument/2006/relationships/image" Target="../media/image132.wmf"/><Relationship Id="rId20" Type="http://schemas.openxmlformats.org/officeDocument/2006/relationships/image" Target="../media/image134.wmf"/><Relationship Id="rId29" Type="http://schemas.openxmlformats.org/officeDocument/2006/relationships/oleObject" Target="../embeddings/oleObject96.bin"/><Relationship Id="rId1" Type="http://schemas.openxmlformats.org/officeDocument/2006/relationships/vmlDrawing" Target="../drawings/vmlDrawing13.vml"/><Relationship Id="rId6" Type="http://schemas.openxmlformats.org/officeDocument/2006/relationships/image" Target="../media/image127.wmf"/><Relationship Id="rId11" Type="http://schemas.openxmlformats.org/officeDocument/2006/relationships/oleObject" Target="../embeddings/oleObject87.bin"/><Relationship Id="rId24" Type="http://schemas.openxmlformats.org/officeDocument/2006/relationships/image" Target="../media/image136.wmf"/><Relationship Id="rId32" Type="http://schemas.openxmlformats.org/officeDocument/2006/relationships/image" Target="../media/image140.wmf"/><Relationship Id="rId5" Type="http://schemas.openxmlformats.org/officeDocument/2006/relationships/oleObject" Target="../embeddings/oleObject84.bin"/><Relationship Id="rId15" Type="http://schemas.openxmlformats.org/officeDocument/2006/relationships/oleObject" Target="../embeddings/oleObject89.bin"/><Relationship Id="rId23" Type="http://schemas.openxmlformats.org/officeDocument/2006/relationships/oleObject" Target="../embeddings/oleObject93.bin"/><Relationship Id="rId28" Type="http://schemas.openxmlformats.org/officeDocument/2006/relationships/image" Target="../media/image138.wmf"/><Relationship Id="rId10" Type="http://schemas.openxmlformats.org/officeDocument/2006/relationships/image" Target="../media/image129.wmf"/><Relationship Id="rId19" Type="http://schemas.openxmlformats.org/officeDocument/2006/relationships/oleObject" Target="../embeddings/oleObject91.bin"/><Relationship Id="rId31" Type="http://schemas.openxmlformats.org/officeDocument/2006/relationships/oleObject" Target="../embeddings/oleObject97.bin"/><Relationship Id="rId4" Type="http://schemas.openxmlformats.org/officeDocument/2006/relationships/image" Target="../media/image126.emf"/><Relationship Id="rId9" Type="http://schemas.openxmlformats.org/officeDocument/2006/relationships/oleObject" Target="../embeddings/oleObject86.bin"/><Relationship Id="rId14" Type="http://schemas.openxmlformats.org/officeDocument/2006/relationships/image" Target="../media/image131.wmf"/><Relationship Id="rId22" Type="http://schemas.openxmlformats.org/officeDocument/2006/relationships/image" Target="../media/image135.wmf"/><Relationship Id="rId27" Type="http://schemas.openxmlformats.org/officeDocument/2006/relationships/oleObject" Target="../embeddings/oleObject95.bin"/><Relationship Id="rId30" Type="http://schemas.openxmlformats.org/officeDocument/2006/relationships/image" Target="../media/image139.wmf"/></Relationships>
</file>

<file path=ppt/slides/_rels/slide2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slideLayout" Target="../slideLayouts/slideLayout2.xml"/><Relationship Id="rId7" Type="http://schemas.openxmlformats.org/officeDocument/2006/relationships/image" Target="../media/image1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2.png"/><Relationship Id="rId5" Type="http://schemas.openxmlformats.org/officeDocument/2006/relationships/image" Target="../media/image68.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00.bin"/><Relationship Id="rId3" Type="http://schemas.openxmlformats.org/officeDocument/2006/relationships/notesSlide" Target="../notesSlides/notesSlide19.xml"/><Relationship Id="rId7" Type="http://schemas.openxmlformats.org/officeDocument/2006/relationships/image" Target="../media/image144.wmf"/><Relationship Id="rId12"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99.bin"/><Relationship Id="rId11" Type="http://schemas.openxmlformats.org/officeDocument/2006/relationships/image" Target="../media/image68.png"/><Relationship Id="rId5" Type="http://schemas.openxmlformats.org/officeDocument/2006/relationships/image" Target="../media/image143.wmf"/><Relationship Id="rId10" Type="http://schemas.openxmlformats.org/officeDocument/2006/relationships/image" Target="../media/image142.png"/><Relationship Id="rId4" Type="http://schemas.openxmlformats.org/officeDocument/2006/relationships/oleObject" Target="../embeddings/oleObject98.bin"/><Relationship Id="rId9" Type="http://schemas.openxmlformats.org/officeDocument/2006/relationships/image" Target="../media/image145.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70.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0.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slide" Target="slide5.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jp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5.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5" Type="http://schemas.openxmlformats.org/officeDocument/2006/relationships/image" Target="../media/image28.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15.png"/><Relationship Id="rId14" Type="http://schemas.openxmlformats.org/officeDocument/2006/relationships/image" Target="../media/image27.jp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1.jpg"/><Relationship Id="rId3" Type="http://schemas.openxmlformats.org/officeDocument/2006/relationships/audio" Target="../media/audio3.wav"/><Relationship Id="rId7" Type="http://schemas.openxmlformats.org/officeDocument/2006/relationships/image" Target="../media/image23.png"/><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30.png"/><Relationship Id="rId5" Type="http://schemas.openxmlformats.org/officeDocument/2006/relationships/image" Target="../media/image20.png"/><Relationship Id="rId10" Type="http://schemas.openxmlformats.org/officeDocument/2006/relationships/image" Target="../media/image29.jpg"/><Relationship Id="rId4" Type="http://schemas.openxmlformats.org/officeDocument/2006/relationships/image" Target="../media/image22.png"/><Relationship Id="rId9" Type="http://schemas.openxmlformats.org/officeDocument/2006/relationships/image" Target="../media/image24.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oleObject" Target="../embeddings/oleObject5.bin"/><Relationship Id="rId18" Type="http://schemas.openxmlformats.org/officeDocument/2006/relationships/image" Target="../media/image39.emf"/><Relationship Id="rId3" Type="http://schemas.openxmlformats.org/officeDocument/2006/relationships/notesSlide" Target="../notesSlides/notesSlide4.xml"/><Relationship Id="rId21" Type="http://schemas.openxmlformats.org/officeDocument/2006/relationships/oleObject" Target="../embeddings/oleObject9.bin"/><Relationship Id="rId7" Type="http://schemas.openxmlformats.org/officeDocument/2006/relationships/oleObject" Target="../embeddings/oleObject2.bin"/><Relationship Id="rId12" Type="http://schemas.openxmlformats.org/officeDocument/2006/relationships/image" Target="../media/image36.emf"/><Relationship Id="rId17" Type="http://schemas.openxmlformats.org/officeDocument/2006/relationships/oleObject" Target="../embeddings/oleObject7.bin"/><Relationship Id="rId2" Type="http://schemas.openxmlformats.org/officeDocument/2006/relationships/slideLayout" Target="../slideLayouts/slideLayout2.xml"/><Relationship Id="rId16" Type="http://schemas.openxmlformats.org/officeDocument/2006/relationships/image" Target="../media/image38.emf"/><Relationship Id="rId20" Type="http://schemas.openxmlformats.org/officeDocument/2006/relationships/image" Target="../media/image40.emf"/><Relationship Id="rId1" Type="http://schemas.openxmlformats.org/officeDocument/2006/relationships/vmlDrawing" Target="../drawings/vmlDrawing1.vml"/><Relationship Id="rId6" Type="http://schemas.openxmlformats.org/officeDocument/2006/relationships/image" Target="../media/image42.png"/><Relationship Id="rId11" Type="http://schemas.openxmlformats.org/officeDocument/2006/relationships/oleObject" Target="../embeddings/oleObject4.bin"/><Relationship Id="rId5" Type="http://schemas.openxmlformats.org/officeDocument/2006/relationships/image" Target="../media/image33.wmf"/><Relationship Id="rId15" Type="http://schemas.openxmlformats.org/officeDocument/2006/relationships/oleObject" Target="../embeddings/oleObject6.bin"/><Relationship Id="rId23" Type="http://schemas.openxmlformats.org/officeDocument/2006/relationships/image" Target="../media/image43.emf"/><Relationship Id="rId10" Type="http://schemas.openxmlformats.org/officeDocument/2006/relationships/image" Target="../media/image35.emf"/><Relationship Id="rId19" Type="http://schemas.openxmlformats.org/officeDocument/2006/relationships/oleObject" Target="../embeddings/oleObject8.bin"/><Relationship Id="rId4" Type="http://schemas.openxmlformats.org/officeDocument/2006/relationships/oleObject" Target="../embeddings/oleObject1.bin"/><Relationship Id="rId9" Type="http://schemas.openxmlformats.org/officeDocument/2006/relationships/oleObject" Target="../embeddings/oleObject3.bin"/><Relationship Id="rId14" Type="http://schemas.openxmlformats.org/officeDocument/2006/relationships/image" Target="../media/image37.emf"/><Relationship Id="rId22" Type="http://schemas.openxmlformats.org/officeDocument/2006/relationships/image" Target="../media/image41.emf"/></Relationships>
</file>

<file path=ppt/slides/_rels/slide9.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image" Target="../media/image34.emf"/><Relationship Id="rId18" Type="http://schemas.openxmlformats.org/officeDocument/2006/relationships/oleObject" Target="../embeddings/oleObject5.bin"/><Relationship Id="rId26" Type="http://schemas.openxmlformats.org/officeDocument/2006/relationships/oleObject" Target="../embeddings/oleObject9.bin"/><Relationship Id="rId3" Type="http://schemas.openxmlformats.org/officeDocument/2006/relationships/notesSlide" Target="../notesSlides/notesSlide5.xml"/><Relationship Id="rId21" Type="http://schemas.openxmlformats.org/officeDocument/2006/relationships/image" Target="../media/image38.emf"/><Relationship Id="rId7" Type="http://schemas.openxmlformats.org/officeDocument/2006/relationships/oleObject" Target="../embeddings/oleObject11.bin"/><Relationship Id="rId12" Type="http://schemas.openxmlformats.org/officeDocument/2006/relationships/oleObject" Target="../embeddings/oleObject2.bin"/><Relationship Id="rId17" Type="http://schemas.openxmlformats.org/officeDocument/2006/relationships/image" Target="../media/image36.emf"/><Relationship Id="rId25" Type="http://schemas.openxmlformats.org/officeDocument/2006/relationships/image" Target="../media/image40.emf"/><Relationship Id="rId2" Type="http://schemas.openxmlformats.org/officeDocument/2006/relationships/slideLayout" Target="../slideLayouts/slideLayout2.xml"/><Relationship Id="rId16" Type="http://schemas.openxmlformats.org/officeDocument/2006/relationships/oleObject" Target="../embeddings/oleObject4.bin"/><Relationship Id="rId20" Type="http://schemas.openxmlformats.org/officeDocument/2006/relationships/oleObject" Target="../embeddings/oleObject6.bin"/><Relationship Id="rId1" Type="http://schemas.openxmlformats.org/officeDocument/2006/relationships/vmlDrawing" Target="../drawings/vmlDrawing2.vml"/><Relationship Id="rId6" Type="http://schemas.openxmlformats.org/officeDocument/2006/relationships/image" Target="../media/image44.emf"/><Relationship Id="rId11" Type="http://schemas.openxmlformats.org/officeDocument/2006/relationships/image" Target="../media/image42.png"/><Relationship Id="rId24" Type="http://schemas.openxmlformats.org/officeDocument/2006/relationships/oleObject" Target="../embeddings/oleObject8.bin"/><Relationship Id="rId5" Type="http://schemas.openxmlformats.org/officeDocument/2006/relationships/oleObject" Target="../embeddings/oleObject10.bin"/><Relationship Id="rId15" Type="http://schemas.openxmlformats.org/officeDocument/2006/relationships/image" Target="../media/image35.emf"/><Relationship Id="rId23" Type="http://schemas.openxmlformats.org/officeDocument/2006/relationships/image" Target="../media/image39.emf"/><Relationship Id="rId10" Type="http://schemas.openxmlformats.org/officeDocument/2006/relationships/image" Target="../media/image46.emf"/><Relationship Id="rId19" Type="http://schemas.openxmlformats.org/officeDocument/2006/relationships/image" Target="../media/image37.emf"/><Relationship Id="rId4" Type="http://schemas.openxmlformats.org/officeDocument/2006/relationships/image" Target="../media/image47.emf"/><Relationship Id="rId9" Type="http://schemas.openxmlformats.org/officeDocument/2006/relationships/oleObject" Target="../embeddings/oleObject12.bin"/><Relationship Id="rId14" Type="http://schemas.openxmlformats.org/officeDocument/2006/relationships/oleObject" Target="../embeddings/oleObject3.bin"/><Relationship Id="rId22" Type="http://schemas.openxmlformats.org/officeDocument/2006/relationships/oleObject" Target="../embeddings/oleObject7.bin"/><Relationship Id="rId27" Type="http://schemas.openxmlformats.org/officeDocument/2006/relationships/image" Target="../media/image4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8" y="2323835"/>
            <a:ext cx="11952372" cy="1417123"/>
          </a:xfrm>
        </p:spPr>
        <p:txBody>
          <a:bodyPr>
            <a:noAutofit/>
          </a:bodyPr>
          <a:lstStyle/>
          <a:p>
            <a:r>
              <a:rPr lang="en-US" sz="5000" b="1">
                <a:solidFill>
                  <a:schemeClr val="accent2"/>
                </a:solidFill>
                <a:latin typeface="Times New Roman" panose="02020603050405020304" pitchFamily="18" charset="0"/>
                <a:cs typeface="Times New Roman" panose="02020603050405020304" pitchFamily="18" charset="0"/>
              </a:rPr>
              <a:t/>
            </a:r>
            <a:br>
              <a:rPr lang="en-US" sz="5000" b="1">
                <a:solidFill>
                  <a:schemeClr val="accent2"/>
                </a:solidFill>
                <a:latin typeface="Times New Roman" panose="02020603050405020304" pitchFamily="18" charset="0"/>
                <a:cs typeface="Times New Roman" panose="02020603050405020304" pitchFamily="18" charset="0"/>
              </a:rPr>
            </a:br>
            <a:r>
              <a:rPr lang="en-US" sz="5000" b="1" smtClean="0">
                <a:solidFill>
                  <a:schemeClr val="accent2"/>
                </a:solidFill>
                <a:latin typeface="Times New Roman" panose="02020603050405020304" pitchFamily="18" charset="0"/>
                <a:cs typeface="Times New Roman" panose="02020603050405020304" pitchFamily="18" charset="0"/>
              </a:rPr>
              <a:t>Tứ giác nội tiếp đường tròn (Tiết </a:t>
            </a:r>
            <a:r>
              <a:rPr lang="en-US" sz="5000" b="1" smtClean="0">
                <a:solidFill>
                  <a:schemeClr val="accent2"/>
                </a:solidFill>
                <a:latin typeface="Times New Roman" panose="02020603050405020304" pitchFamily="18" charset="0"/>
                <a:cs typeface="Times New Roman" panose="02020603050405020304" pitchFamily="18" charset="0"/>
              </a:rPr>
              <a:t>2)</a:t>
            </a:r>
            <a:endParaRPr lang="en-US" sz="5000" b="1" dirty="0">
              <a:solidFill>
                <a:schemeClr val="accent2"/>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PHÒNG GD&amp;ĐT………..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TRƯỜNG THCS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a16="http://schemas.microsoft.com/office/drawing/2014/main" id="{0E246211-C9C9-4B3E-9DDF-914AB989AE93}"/>
              </a:ext>
            </a:extLst>
          </p:cNvPr>
          <p:cNvSpPr txBox="1"/>
          <p:nvPr/>
        </p:nvSpPr>
        <p:spPr>
          <a:xfrm>
            <a:off x="2128038" y="2094255"/>
            <a:ext cx="975916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Hình 9 – Chương VIII – Bài 2</a:t>
            </a:r>
            <a:endParaRPr kumimoji="0" lang="en-US" sz="4800" b="0" i="0" u="none" strike="noStrike" kern="1200" cap="none" spc="0" normalizeH="0" baseline="0" noProof="0" dirty="0">
              <a:ln>
                <a:noFill/>
              </a:ln>
              <a:solidFill>
                <a:srgbClr val="ED7D31"/>
              </a:solidFill>
              <a:effectLst/>
              <a:uLnTx/>
              <a:uFillTx/>
              <a:latin typeface="Calibri"/>
              <a:ea typeface="+mn-ea"/>
              <a:cs typeface="+mn-cs"/>
            </a:endParaRPr>
          </a:p>
        </p:txBody>
      </p:sp>
    </p:spTree>
    <p:extLst>
      <p:ext uri="{BB962C8B-B14F-4D97-AF65-F5344CB8AC3E}">
        <p14:creationId xmlns:p14="http://schemas.microsoft.com/office/powerpoint/2010/main" val="195295680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6" name="!!3" descr="Chuyên đề về xác định công thức của hợp chất vô cơ và hữu cơ - Tech12h">
            <a:extLst>
              <a:ext uri="{FF2B5EF4-FFF2-40B4-BE49-F238E27FC236}">
                <a16:creationId xmlns:a16="http://schemas.microsoft.com/office/drawing/2014/main" id="{4A68E8D6-0AC9-6E89-F381-09A8687BB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693" y="1451609"/>
            <a:ext cx="1734605" cy="142931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3A062DA-93BF-4842-B601-4404401BCCE3}"/>
              </a:ext>
            </a:extLst>
          </p:cNvPr>
          <p:cNvSpPr txBox="1"/>
          <p:nvPr/>
        </p:nvSpPr>
        <p:spPr>
          <a:xfrm>
            <a:off x="477247" y="1792118"/>
            <a:ext cx="10773856" cy="2034403"/>
          </a:xfrm>
          <a:prstGeom prst="rect">
            <a:avLst/>
          </a:prstGeom>
          <a:noFill/>
        </p:spPr>
        <p:txBody>
          <a:bodyPr wrap="square">
            <a:spAutoFit/>
          </a:bodyPr>
          <a:lstStyle/>
          <a:p>
            <a:pPr algn="just">
              <a:spcBef>
                <a:spcPts val="600"/>
              </a:spcBef>
              <a:spcAft>
                <a:spcPts val="600"/>
              </a:spcAft>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Ghi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nhớ</a:t>
            </a:r>
            <a:r>
              <a:rPr lang="en-US" sz="2800" b="1" dirty="0">
                <a:solidFill>
                  <a:srgbClr val="FF0000"/>
                </a:solidFill>
                <a:latin typeface="Times New Roman" panose="02020603050405020304" pitchFamily="18" charset="0"/>
                <a:ea typeface="Calibri" panose="020F0502020204030204" pitchFamily="34" charset="0"/>
              </a:rPr>
              <a:t>: </a:t>
            </a:r>
            <a:r>
              <a:rPr lang="en-US" sz="2800" b="1">
                <a:solidFill>
                  <a:srgbClr val="FF0000"/>
                </a:solidFill>
                <a:latin typeface="Times New Roman" panose="02020603050405020304" pitchFamily="18" charset="0"/>
                <a:ea typeface="Calibri" panose="020F0502020204030204" pitchFamily="34" charset="0"/>
              </a:rPr>
              <a:t>(</a:t>
            </a:r>
            <a:r>
              <a:rPr lang="en-US" sz="2800" b="1" smtClean="0">
                <a:solidFill>
                  <a:srgbClr val="FF0000"/>
                </a:solidFill>
                <a:latin typeface="Times New Roman" panose="02020603050405020304" pitchFamily="18" charset="0"/>
                <a:ea typeface="Calibri" panose="020F0502020204030204" pitchFamily="34" charset="0"/>
              </a:rPr>
              <a:t>SGK/T76</a:t>
            </a:r>
            <a:r>
              <a:rPr lang="en-US" sz="2800" b="1" dirty="0">
                <a:solidFill>
                  <a:srgbClr val="FF0000"/>
                </a:solidFill>
                <a:latin typeface="Times New Roman" panose="02020603050405020304" pitchFamily="18" charset="0"/>
                <a:ea typeface="Calibri" panose="020F0502020204030204" pitchFamily="34" charset="0"/>
              </a:rPr>
              <a:t>)</a:t>
            </a:r>
            <a:endParaRPr lang="en-US" sz="3200" dirty="0">
              <a:solidFill>
                <a:srgbClr val="FF0000"/>
              </a:solidFill>
              <a:latin typeface="Times New Roman" panose="02020603050405020304" pitchFamily="18" charset="0"/>
              <a:ea typeface="Calibri" panose="020F0502020204030204" pitchFamily="34" charset="0"/>
            </a:endParaRPr>
          </a:p>
          <a:p>
            <a:pPr>
              <a:lnSpc>
                <a:spcPct val="115000"/>
              </a:lnSpc>
              <a:spcBef>
                <a:spcPts val="600"/>
              </a:spcBef>
              <a:spcAft>
                <a:spcPts val="0"/>
              </a:spcAf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Mỗi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chữ</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nội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tiếp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tròn</a:t>
            </a:r>
            <a:r>
              <a:rPr lang="en-US" sz="2800" dirty="0">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Calibri" panose="020F0502020204030204" pitchFamily="34" charset="0"/>
            </a:endParaRPr>
          </a:p>
          <a:p>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Tâm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ngoại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tiếp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chữ</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chéo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mỗi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chéo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a:t>
            </a:r>
            <a:endParaRPr lang="vi-VN" sz="2800" b="1" dirty="0">
              <a:latin typeface="Times New Roman" panose="02020603050405020304" pitchFamily="18" charset="0"/>
              <a:ea typeface="Calibri" panose="020F0502020204030204" pitchFamily="34" charset="0"/>
            </a:endParaRPr>
          </a:p>
        </p:txBody>
      </p:sp>
      <p:pic>
        <p:nvPicPr>
          <p:cNvPr id="17" name="Picture 16">
            <a:extLst>
              <a:ext uri="{FF2B5EF4-FFF2-40B4-BE49-F238E27FC236}">
                <a16:creationId xmlns:a16="http://schemas.microsoft.com/office/drawing/2014/main" id="{46BD84BC-E5DC-40A8-8A3F-C83DFA321FB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627" y="3934459"/>
            <a:ext cx="2516483" cy="2400881"/>
          </a:xfrm>
          <a:prstGeom prst="rect">
            <a:avLst/>
          </a:prstGeom>
          <a:noFill/>
          <a:ln>
            <a:noFill/>
          </a:ln>
        </p:spPr>
      </p:pic>
      <p:sp>
        <p:nvSpPr>
          <p:cNvPr id="15" name="Rectangle 14">
            <a:extLst>
              <a:ext uri="{FF2B5EF4-FFF2-40B4-BE49-F238E27FC236}">
                <a16:creationId xmlns:a16="http://schemas.microsoft.com/office/drawing/2014/main" id="{983E4DFE-4622-4D8A-9795-9F6F2C5D767C}"/>
              </a:ext>
            </a:extLst>
          </p:cNvPr>
          <p:cNvSpPr/>
          <p:nvPr/>
        </p:nvSpPr>
        <p:spPr>
          <a:xfrm>
            <a:off x="186284" y="1230929"/>
            <a:ext cx="5997155" cy="587853"/>
          </a:xfrm>
          <a:prstGeom prst="rect">
            <a:avLst/>
          </a:prstGeom>
        </p:spPr>
        <p:txBody>
          <a:bodyPr wrap="none">
            <a:spAutoFit/>
          </a:bodyPr>
          <a:lstStyle/>
          <a:p>
            <a:pPr>
              <a:lnSpc>
                <a:spcPct val="115000"/>
              </a:lnSpc>
              <a:spcBef>
                <a:spcPts val="600"/>
              </a:spcBef>
              <a:spcAft>
                <a:spcPts val="0"/>
              </a:spcAft>
            </a:pPr>
            <a:r>
              <a:rPr lang="en-US" sz="2800" b="1" dirty="0">
                <a:solidFill>
                  <a:srgbClr val="FF0000"/>
                </a:solidFill>
                <a:latin typeface="Times New Roman" panose="02020603050405020304" pitchFamily="18" charset="0"/>
                <a:ea typeface="Calibri" panose="020F0502020204030204" pitchFamily="34" charset="0"/>
              </a:rPr>
              <a:t>1) </a:t>
            </a:r>
            <a:r>
              <a:rPr lang="en-US" sz="2800" b="1" dirty="0" err="1">
                <a:solidFill>
                  <a:srgbClr val="FF0000"/>
                </a:solidFill>
                <a:latin typeface="Times New Roman" panose="02020603050405020304" pitchFamily="18" charset="0"/>
                <a:ea typeface="Calibri" panose="020F0502020204030204" pitchFamily="34" charset="0"/>
              </a:rPr>
              <a:t>Hình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chữ</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nhật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nội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tiếp</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đường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18"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9" name="Hộp Văn bản 2">
            <a:extLst>
              <a:ext uri="{FF2B5EF4-FFF2-40B4-BE49-F238E27FC236}">
                <a16:creationId xmlns:a16="http://schemas.microsoft.com/office/drawing/2014/main" id="{E250EC2E-D5E8-A11E-FE33-A8963256E84A}"/>
              </a:ext>
            </a:extLst>
          </p:cNvPr>
          <p:cNvSpPr txBox="1"/>
          <p:nvPr/>
        </p:nvSpPr>
        <p:spPr>
          <a:xfrm>
            <a:off x="192604" y="746560"/>
            <a:ext cx="10711616"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III. HÌNH CHỮ NHẬT, HÌNH VUÔNG NỘI TIẾP ĐƯỜNG TRÒN</a:t>
            </a:r>
            <a:endParaRPr lang="en-US" sz="2800" b="1" dirty="0">
              <a:solidFill>
                <a:srgbClr val="2704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364328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200922" y="482742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442567" y="3252115"/>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48" name="Rectangle 47"/>
          <p:cNvSpPr/>
          <p:nvPr/>
        </p:nvSpPr>
        <p:spPr>
          <a:xfrm>
            <a:off x="8342770" y="3623122"/>
            <a:ext cx="1279736" cy="517065"/>
          </a:xfrm>
          <a:prstGeom prst="rect">
            <a:avLst/>
          </a:prstGeom>
        </p:spPr>
        <p:txBody>
          <a:bodyPr wrap="square">
            <a:spAutoFit/>
          </a:bodyPr>
          <a:lstStyle/>
          <a:p>
            <a:pPr algn="ctr">
              <a:lnSpc>
                <a:spcPct val="115000"/>
              </a:lnSpc>
              <a:spcBef>
                <a:spcPts val="600"/>
              </a:spcBef>
              <a:spcAft>
                <a:spcPts val="0"/>
              </a:spcAft>
            </a:pPr>
            <a:r>
              <a:rPr lang="en-US" sz="2400" i="1" dirty="0" err="1">
                <a:solidFill>
                  <a:srgbClr val="000000"/>
                </a:solidFill>
                <a:latin typeface="Times New Roman" panose="02020603050405020304" pitchFamily="18" charset="0"/>
                <a:ea typeface="Calibri" panose="020F0502020204030204" pitchFamily="34" charset="0"/>
              </a:rPr>
              <a:t>Hình</a:t>
            </a:r>
            <a:r>
              <a:rPr lang="en-US" sz="2400" i="1" dirty="0">
                <a:solidFill>
                  <a:srgbClr val="000000"/>
                </a:solidFill>
                <a:latin typeface="Times New Roman" panose="02020603050405020304" pitchFamily="18" charset="0"/>
                <a:ea typeface="Calibri" panose="020F0502020204030204" pitchFamily="34" charset="0"/>
              </a:rPr>
              <a:t> 25</a:t>
            </a:r>
            <a:endParaRPr lang="en-US" sz="2800" i="1" dirty="0">
              <a:solidFill>
                <a:srgbClr val="000000"/>
              </a:solidFill>
              <a:effectLst/>
              <a:latin typeface="Times New Roman" panose="02020603050405020304" pitchFamily="18" charset="0"/>
              <a:ea typeface="Calibri" panose="020F0502020204030204" pitchFamily="34" charset="0"/>
            </a:endParaRPr>
          </a:p>
        </p:txBody>
      </p:sp>
      <p:sp>
        <p:nvSpPr>
          <p:cNvPr id="25" name="Hộp Văn bản 24">
            <a:extLst>
              <a:ext uri="{FF2B5EF4-FFF2-40B4-BE49-F238E27FC236}">
                <a16:creationId xmlns:a16="http://schemas.microsoft.com/office/drawing/2014/main" id="{C9E68A9C-F5AD-3806-7C25-7DB9538FE6A3}"/>
              </a:ext>
            </a:extLst>
          </p:cNvPr>
          <p:cNvSpPr txBox="1"/>
          <p:nvPr/>
        </p:nvSpPr>
        <p:spPr>
          <a:xfrm>
            <a:off x="221950" y="1748268"/>
            <a:ext cx="6739672" cy="1938992"/>
          </a:xfrm>
          <a:prstGeom prst="rect">
            <a:avLst/>
          </a:prstGeom>
          <a:noFill/>
        </p:spPr>
        <p:txBody>
          <a:bodyPr wrap="square">
            <a:spAutoFit/>
          </a:bodyPr>
          <a:lstStyle/>
          <a:p>
            <a:pPr algn="just">
              <a:spcBef>
                <a:spcPts val="600"/>
              </a:spcBef>
              <a:spcAft>
                <a:spcPts val="600"/>
              </a:spcAft>
            </a:pPr>
            <a:r>
              <a:rPr lang="fr-FR" sz="2400" b="1" i="1" dirty="0" err="1">
                <a:solidFill>
                  <a:srgbClr val="000000"/>
                </a:solidFill>
                <a:effectLst/>
                <a:latin typeface="Times New Roman" panose="02020603050405020304" pitchFamily="18" charset="0"/>
                <a:ea typeface="Calibri" panose="020F0502020204030204" pitchFamily="34" charset="0"/>
              </a:rPr>
              <a:t>Ví</a:t>
            </a:r>
            <a:r>
              <a:rPr lang="fr-FR" sz="2400" b="1" i="1" dirty="0">
                <a:solidFill>
                  <a:srgbClr val="000000"/>
                </a:solidFill>
                <a:effectLst/>
                <a:latin typeface="Times New Roman" panose="02020603050405020304" pitchFamily="18" charset="0"/>
                <a:ea typeface="Calibri" panose="020F0502020204030204" pitchFamily="34" charset="0"/>
              </a:rPr>
              <a:t> </a:t>
            </a:r>
            <a:r>
              <a:rPr lang="fr-FR" sz="2400" b="1" i="1" dirty="0" err="1">
                <a:solidFill>
                  <a:srgbClr val="000000"/>
                </a:solidFill>
                <a:effectLst/>
                <a:latin typeface="Times New Roman" panose="02020603050405020304" pitchFamily="18" charset="0"/>
                <a:ea typeface="Calibri" panose="020F0502020204030204" pitchFamily="34" charset="0"/>
              </a:rPr>
              <a:t>dụ</a:t>
            </a:r>
            <a:r>
              <a:rPr lang="fr-FR" sz="2400" b="1" i="1" dirty="0">
                <a:solidFill>
                  <a:srgbClr val="000000"/>
                </a:solidFill>
                <a:effectLst/>
                <a:latin typeface="Times New Roman" panose="02020603050405020304" pitchFamily="18" charset="0"/>
                <a:ea typeface="Calibri" panose="020F0502020204030204" pitchFamily="34" charset="0"/>
              </a:rPr>
              <a:t> 3 </a:t>
            </a:r>
            <a:r>
              <a:rPr lang="fr-FR" sz="2400">
                <a:solidFill>
                  <a:srgbClr val="000000"/>
                </a:solidFill>
                <a:effectLst/>
                <a:latin typeface="Times New Roman" panose="02020603050405020304" pitchFamily="18" charset="0"/>
                <a:ea typeface="Calibri" panose="020F0502020204030204" pitchFamily="34" charset="0"/>
              </a:rPr>
              <a:t>(</a:t>
            </a:r>
            <a:r>
              <a:rPr lang="fr-FR" sz="2400" smtClean="0">
                <a:solidFill>
                  <a:srgbClr val="000000"/>
                </a:solidFill>
                <a:effectLst/>
                <a:latin typeface="Times New Roman" panose="02020603050405020304" pitchFamily="18" charset="0"/>
                <a:ea typeface="Calibri" panose="020F0502020204030204" pitchFamily="34" charset="0"/>
              </a:rPr>
              <a:t>SGK</a:t>
            </a:r>
            <a:r>
              <a:rPr lang="fr-FR" sz="2400" dirty="0">
                <a:solidFill>
                  <a:srgbClr val="000000"/>
                </a:solidFill>
                <a:latin typeface="Times New Roman" panose="02020603050405020304" pitchFamily="18" charset="0"/>
                <a:ea typeface="Calibri" panose="020F0502020204030204" pitchFamily="34" charset="0"/>
              </a:rPr>
              <a:t>/</a:t>
            </a:r>
            <a:r>
              <a:rPr lang="fr-FR" sz="2400" smtClean="0">
                <a:solidFill>
                  <a:srgbClr val="000000"/>
                </a:solidFill>
                <a:effectLst/>
                <a:latin typeface="Times New Roman" panose="02020603050405020304" pitchFamily="18" charset="0"/>
                <a:ea typeface="Calibri" panose="020F0502020204030204" pitchFamily="34" charset="0"/>
              </a:rPr>
              <a:t>T76</a:t>
            </a:r>
            <a:r>
              <a:rPr lang="fr-FR" sz="2400" dirty="0">
                <a:solidFill>
                  <a:srgbClr val="000000"/>
                </a:solidFill>
                <a:effectLst/>
                <a:latin typeface="Times New Roman" panose="02020603050405020304" pitchFamily="18" charset="0"/>
                <a:ea typeface="Calibri" panose="020F0502020204030204" pitchFamily="34" charset="0"/>
              </a:rPr>
              <a:t>): C</a:t>
            </a:r>
            <a:r>
              <a:rPr lang="en-US" sz="2400" dirty="0" err="1">
                <a:solidFill>
                  <a:srgbClr val="000000"/>
                </a:solidFill>
                <a:latin typeface="Times New Roman" panose="02020603050405020304" pitchFamily="18" charset="0"/>
                <a:ea typeface="Calibri" panose="020F0502020204030204" pitchFamily="34" charset="0"/>
              </a:rPr>
              <a:t>ửa</a:t>
            </a:r>
            <a:r>
              <a:rPr lang="en-US" sz="2400" dirty="0">
                <a:solidFill>
                  <a:srgbClr val="000000"/>
                </a:solidFill>
                <a:latin typeface="Times New Roman" panose="02020603050405020304" pitchFamily="18" charset="0"/>
                <a:ea typeface="Calibri" panose="020F0502020204030204" pitchFamily="34" charset="0"/>
              </a:rPr>
              <a:t> ra </a:t>
            </a:r>
            <a:r>
              <a:rPr lang="en-US" sz="2400" dirty="0" err="1">
                <a:solidFill>
                  <a:srgbClr val="000000"/>
                </a:solidFill>
                <a:latin typeface="Times New Roman" panose="02020603050405020304" pitchFamily="18" charset="0"/>
                <a:ea typeface="Calibri" panose="020F0502020204030204" pitchFamily="34" charset="0"/>
              </a:rPr>
              <a:t>vào</a:t>
            </a:r>
            <a:r>
              <a:rPr lang="en-US" sz="2400" dirty="0">
                <a:solidFill>
                  <a:srgbClr val="000000"/>
                </a:solidFill>
                <a:latin typeface="Times New Roman" panose="02020603050405020304" pitchFamily="18" charset="0"/>
                <a:ea typeface="Calibri" panose="020F0502020204030204" pitchFamily="34" charset="0"/>
              </a:rPr>
              <a:t> ở </a:t>
            </a:r>
            <a:r>
              <a:rPr lang="en-US" sz="2400" dirty="0" err="1">
                <a:solidFill>
                  <a:srgbClr val="000000"/>
                </a:solidFill>
                <a:latin typeface="Times New Roman" panose="02020603050405020304" pitchFamily="18" charset="0"/>
                <a:ea typeface="Calibri" panose="020F0502020204030204" pitchFamily="34" charset="0"/>
              </a:rPr>
              <a:t>hình</a:t>
            </a:r>
            <a:r>
              <a:rPr lang="en-US" sz="2400" dirty="0">
                <a:solidFill>
                  <a:srgbClr val="000000"/>
                </a:solidFill>
                <a:latin typeface="Times New Roman" panose="02020603050405020304" pitchFamily="18" charset="0"/>
                <a:ea typeface="Calibri" panose="020F0502020204030204" pitchFamily="34" charset="0"/>
              </a:rPr>
              <a:t> 25 </a:t>
            </a:r>
            <a:r>
              <a:rPr lang="en-US" sz="2400" dirty="0" err="1">
                <a:solidFill>
                  <a:srgbClr val="000000"/>
                </a:solidFill>
                <a:latin typeface="Times New Roman" panose="02020603050405020304" pitchFamily="18" charset="0"/>
                <a:ea typeface="Calibri" panose="020F0502020204030204" pitchFamily="34" charset="0"/>
              </a:rPr>
              <a:t>gợi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hình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hình</a:t>
            </a:r>
            <a:r>
              <a:rPr lang="vi-VN" sz="2400" dirty="0">
                <a:solidFill>
                  <a:prstClr val="black"/>
                </a:solidFill>
                <a:latin typeface="Times New Roman" panose="02020603050405020304" pitchFamily="18" charset="0"/>
              </a:rPr>
              <a:t> chữ nhật </a:t>
            </a:r>
            <a:r>
              <a:rPr lang="en-US" sz="2400" dirty="0" err="1">
                <a:solidFill>
                  <a:srgbClr val="000000"/>
                </a:solidFill>
                <a:latin typeface="Times New Roman" panose="02020603050405020304" pitchFamily="18" charset="0"/>
                <a:ea typeface="Calibri" panose="020F0502020204030204" pitchFamily="34" charset="0"/>
              </a:rPr>
              <a:t>nội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tiếp</a:t>
            </a:r>
            <a:r>
              <a:rPr lang="en-US" sz="2400" dirty="0">
                <a:solidFill>
                  <a:srgbClr val="000000"/>
                </a:solidFill>
                <a:latin typeface="Times New Roman" panose="02020603050405020304" pitchFamily="18" charset="0"/>
                <a:ea typeface="Calibri" panose="020F0502020204030204" pitchFamily="34" charset="0"/>
              </a:rPr>
              <a:t> đ</a:t>
            </a:r>
            <a:r>
              <a:rPr lang="vi-VN" sz="2400" dirty="0">
                <a:solidFill>
                  <a:srgbClr val="000000"/>
                </a:solidFill>
                <a:latin typeface="Times New Roman" panose="02020603050405020304" pitchFamily="18" charset="0"/>
                <a:ea typeface="Calibri" panose="020F0502020204030204" pitchFamily="34" charset="0"/>
              </a:rPr>
              <a:t>ư</a:t>
            </a:r>
            <a:r>
              <a:rPr lang="en-US" sz="2400" dirty="0" err="1">
                <a:solidFill>
                  <a:srgbClr val="000000"/>
                </a:solidFill>
                <a:latin typeface="Times New Roman" panose="02020603050405020304" pitchFamily="18" charset="0"/>
                <a:ea typeface="Calibri" panose="020F0502020204030204" pitchFamily="34" charset="0"/>
              </a:rPr>
              <a:t>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Biết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hình</a:t>
            </a:r>
            <a:r>
              <a:rPr lang="en-US" sz="2400" dirty="0">
                <a:solidFill>
                  <a:srgbClr val="000000"/>
                </a:solidFill>
                <a:latin typeface="Times New Roman" panose="02020603050405020304" pitchFamily="18" charset="0"/>
                <a:ea typeface="Calibri" panose="020F0502020204030204" pitchFamily="34" charset="0"/>
              </a:rPr>
              <a:t> </a:t>
            </a:r>
            <a:r>
              <a:rPr lang="vi-VN" sz="2400" dirty="0">
                <a:solidFill>
                  <a:prstClr val="black"/>
                </a:solidFill>
                <a:latin typeface="Times New Roman" panose="02020603050405020304" pitchFamily="18" charset="0"/>
              </a:rPr>
              <a:t>chữ nhật</a:t>
            </a:r>
            <a:r>
              <a:rPr lang="en-US" sz="2400" dirty="0">
                <a:solidFill>
                  <a:srgbClr val="000000"/>
                </a:solidFill>
                <a:latin typeface="Times New Roman" panose="02020603050405020304" pitchFamily="18" charset="0"/>
                <a:ea typeface="Calibri" panose="020F0502020204030204" pitchFamily="34" charset="0"/>
              </a:rPr>
              <a:t> có </a:t>
            </a:r>
            <a:r>
              <a:rPr lang="en-US" sz="2400" dirty="0" err="1">
                <a:solidFill>
                  <a:srgbClr val="000000"/>
                </a:solidFill>
                <a:latin typeface="Times New Roman" panose="02020603050405020304" pitchFamily="18" charset="0"/>
                <a:ea typeface="Calibri" panose="020F0502020204030204" pitchFamily="34" charset="0"/>
              </a:rPr>
              <a:t>chiều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dài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chiều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rộng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lần</a:t>
            </a:r>
            <a:r>
              <a:rPr lang="en-US" sz="2400" dirty="0">
                <a:solidFill>
                  <a:srgbClr val="000000"/>
                </a:solidFill>
                <a:latin typeface="Times New Roman" panose="02020603050405020304" pitchFamily="18" charset="0"/>
                <a:ea typeface="Calibri" panose="020F0502020204030204" pitchFamily="34" charset="0"/>
              </a:rPr>
              <a:t> l</a:t>
            </a:r>
            <a:r>
              <a:rPr lang="vi-VN" sz="2400" dirty="0">
                <a:solidFill>
                  <a:srgbClr val="000000"/>
                </a:solidFill>
                <a:latin typeface="Times New Roman" panose="02020603050405020304" pitchFamily="18" charset="0"/>
                <a:ea typeface="Calibri" panose="020F0502020204030204" pitchFamily="34" charset="0"/>
              </a:rPr>
              <a:t>ư</a:t>
            </a:r>
            <a:r>
              <a:rPr lang="en-US" sz="2400" dirty="0" err="1">
                <a:solidFill>
                  <a:srgbClr val="000000"/>
                </a:solidFill>
                <a:latin typeface="Times New Roman" panose="02020603050405020304" pitchFamily="18" charset="0"/>
                <a:ea typeface="Calibri" panose="020F0502020204030204" pitchFamily="34" charset="0"/>
              </a:rPr>
              <a:t>ợt</a:t>
            </a:r>
            <a:r>
              <a:rPr lang="en-US" sz="2400" dirty="0">
                <a:solidFill>
                  <a:srgbClr val="000000"/>
                </a:solidFill>
                <a:latin typeface="Times New Roman" panose="02020603050405020304" pitchFamily="18" charset="0"/>
                <a:ea typeface="Calibri" panose="020F0502020204030204" pitchFamily="34" charset="0"/>
              </a:rPr>
              <a:t> là </a:t>
            </a:r>
            <a:r>
              <a:rPr lang="en-US" sz="2400">
                <a:solidFill>
                  <a:srgbClr val="000000"/>
                </a:solidFill>
                <a:latin typeface="Times New Roman" panose="02020603050405020304" pitchFamily="18" charset="0"/>
                <a:ea typeface="Calibri" panose="020F0502020204030204" pitchFamily="34" charset="0"/>
              </a:rPr>
              <a:t>2m </a:t>
            </a:r>
            <a:r>
              <a:rPr lang="en-US" sz="2400" smtClean="0">
                <a:solidFill>
                  <a:srgbClr val="000000"/>
                </a:solidFill>
                <a:latin typeface="Times New Roman" panose="02020603050405020304" pitchFamily="18" charset="0"/>
                <a:ea typeface="Calibri" panose="020F0502020204030204" pitchFamily="34" charset="0"/>
              </a:rPr>
              <a:t>và </a:t>
            </a:r>
            <a:r>
              <a:rPr lang="en-US" sz="2400" dirty="0">
                <a:solidFill>
                  <a:srgbClr val="000000"/>
                </a:solidFill>
                <a:latin typeface="Times New Roman" panose="02020603050405020304" pitchFamily="18" charset="0"/>
                <a:ea typeface="Calibri" panose="020F0502020204030204" pitchFamily="34" charset="0"/>
              </a:rPr>
              <a:t>1,2m. </a:t>
            </a:r>
            <a:r>
              <a:rPr lang="en-US" sz="2400" dirty="0" err="1">
                <a:solidFill>
                  <a:srgbClr val="000000"/>
                </a:solidFill>
                <a:latin typeface="Times New Roman" panose="02020603050405020304" pitchFamily="18" charset="0"/>
                <a:ea typeface="Calibri" panose="020F0502020204030204" pitchFamily="34" charset="0"/>
              </a:rPr>
              <a:t>Hỏi</a:t>
            </a:r>
            <a:r>
              <a:rPr lang="en-US" sz="2400" dirty="0">
                <a:solidFill>
                  <a:srgbClr val="000000"/>
                </a:solidFill>
                <a:latin typeface="Times New Roman" panose="02020603050405020304" pitchFamily="18" charset="0"/>
                <a:ea typeface="Calibri" panose="020F0502020204030204" pitchFamily="34" charset="0"/>
              </a:rPr>
              <a:t> đ</a:t>
            </a:r>
            <a:r>
              <a:rPr lang="vi-VN" sz="2400" dirty="0">
                <a:solidFill>
                  <a:srgbClr val="000000"/>
                </a:solidFill>
                <a:latin typeface="Times New Roman" panose="02020603050405020304" pitchFamily="18" charset="0"/>
                <a:ea typeface="Calibri" panose="020F0502020204030204" pitchFamily="34" charset="0"/>
              </a:rPr>
              <a:t>ư</a:t>
            </a:r>
            <a:r>
              <a:rPr lang="en-US" sz="2400" dirty="0" err="1">
                <a:solidFill>
                  <a:srgbClr val="000000"/>
                </a:solidFill>
                <a:latin typeface="Times New Roman" panose="02020603050405020304" pitchFamily="18" charset="0"/>
                <a:ea typeface="Calibri" panose="020F0502020204030204" pitchFamily="34" charset="0"/>
              </a:rPr>
              <a:t>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kính</a:t>
            </a:r>
            <a:r>
              <a:rPr lang="en-US" sz="2400" dirty="0">
                <a:solidFill>
                  <a:srgbClr val="000000"/>
                </a:solidFill>
                <a:latin typeface="Times New Roman" panose="02020603050405020304" pitchFamily="18" charset="0"/>
                <a:ea typeface="Calibri" panose="020F0502020204030204" pitchFamily="34" charset="0"/>
              </a:rPr>
              <a:t> d </a:t>
            </a:r>
            <a:r>
              <a:rPr lang="en-US" sz="2400" dirty="0" err="1">
                <a:solidFill>
                  <a:srgbClr val="000000"/>
                </a:solidFill>
                <a:latin typeface="Times New Roman" panose="02020603050405020304" pitchFamily="18" charset="0"/>
                <a:ea typeface="Calibri" panose="020F0502020204030204" pitchFamily="34" charset="0"/>
              </a:rPr>
              <a:t>của</a:t>
            </a:r>
            <a:r>
              <a:rPr lang="en-US" sz="2400" dirty="0">
                <a:solidFill>
                  <a:srgbClr val="000000"/>
                </a:solidFill>
                <a:latin typeface="Times New Roman" panose="02020603050405020304" pitchFamily="18" charset="0"/>
                <a:ea typeface="Calibri" panose="020F0502020204030204" pitchFamily="34" charset="0"/>
              </a:rPr>
              <a:t> đ</a:t>
            </a:r>
            <a:r>
              <a:rPr lang="vi-VN" sz="2400" dirty="0">
                <a:solidFill>
                  <a:srgbClr val="000000"/>
                </a:solidFill>
                <a:latin typeface="Times New Roman" panose="02020603050405020304" pitchFamily="18" charset="0"/>
                <a:ea typeface="Calibri" panose="020F0502020204030204" pitchFamily="34" charset="0"/>
              </a:rPr>
              <a:t>ư</a:t>
            </a:r>
            <a:r>
              <a:rPr lang="en-US" sz="2400" dirty="0" err="1">
                <a:solidFill>
                  <a:srgbClr val="000000"/>
                </a:solidFill>
                <a:latin typeface="Times New Roman" panose="02020603050405020304" pitchFamily="18" charset="0"/>
                <a:ea typeface="Calibri" panose="020F0502020204030204" pitchFamily="34" charset="0"/>
              </a:rPr>
              <a:t>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đo</a:t>
            </a:r>
            <a:r>
              <a:rPr lang="en-US" sz="2400" dirty="0">
                <a:solidFill>
                  <a:srgbClr val="000000"/>
                </a:solidFill>
                <a:latin typeface="Times New Roman" panose="02020603050405020304" pitchFamily="18" charset="0"/>
                <a:ea typeface="Calibri" panose="020F0502020204030204" pitchFamily="34" charset="0"/>
              </a:rPr>
              <a:t>́ là bao </a:t>
            </a:r>
            <a:r>
              <a:rPr lang="en-US" sz="2400" dirty="0" err="1">
                <a:solidFill>
                  <a:srgbClr val="000000"/>
                </a:solidFill>
                <a:latin typeface="Times New Roman" panose="02020603050405020304" pitchFamily="18" charset="0"/>
                <a:ea typeface="Calibri" panose="020F0502020204030204" pitchFamily="34" charset="0"/>
              </a:rPr>
              <a:t>nhiêu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mét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làm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kết</a:t>
            </a:r>
            <a:r>
              <a:rPr lang="en-US" sz="2400" dirty="0">
                <a:solidFill>
                  <a:srgbClr val="000000"/>
                </a:solidFill>
                <a:latin typeface="Times New Roman" panose="02020603050405020304" pitchFamily="18" charset="0"/>
                <a:ea typeface="Calibri" panose="020F0502020204030204" pitchFamily="34" charset="0"/>
              </a:rPr>
              <a:t> quả </a:t>
            </a:r>
            <a:r>
              <a:rPr lang="en-US" sz="2400" dirty="0" err="1">
                <a:solidFill>
                  <a:srgbClr val="000000"/>
                </a:solidFill>
                <a:latin typeface="Times New Roman" panose="02020603050405020304" pitchFamily="18" charset="0"/>
                <a:ea typeface="Calibri" panose="020F0502020204030204" pitchFamily="34" charset="0"/>
              </a:rPr>
              <a:t>đến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hàng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phần</a:t>
            </a:r>
            <a:r>
              <a:rPr lang="en-US" sz="2400" dirty="0">
                <a:solidFill>
                  <a:srgbClr val="000000"/>
                </a:solidFill>
                <a:latin typeface="Times New Roman" panose="02020603050405020304" pitchFamily="18" charset="0"/>
                <a:ea typeface="Calibri" panose="020F0502020204030204" pitchFamily="34" charset="0"/>
              </a:rPr>
              <a:t> </a:t>
            </a:r>
            <a:r>
              <a:rPr lang="en-US" sz="2400" err="1">
                <a:solidFill>
                  <a:srgbClr val="000000"/>
                </a:solidFill>
                <a:latin typeface="Times New Roman" panose="02020603050405020304" pitchFamily="18" charset="0"/>
                <a:ea typeface="Calibri" panose="020F0502020204030204" pitchFamily="34" charset="0"/>
              </a:rPr>
              <a:t>trăm</a:t>
            </a:r>
            <a:r>
              <a:rPr lang="en-US" sz="2400" smtClean="0">
                <a:solidFill>
                  <a:srgbClr val="000000"/>
                </a:solidFill>
                <a:latin typeface="Times New Roman" panose="02020603050405020304" pitchFamily="18" charset="0"/>
                <a:ea typeface="Calibri" panose="020F0502020204030204" pitchFamily="34" charset="0"/>
              </a:rPr>
              <a:t>)?</a:t>
            </a:r>
            <a:endParaRPr lang="en-US" sz="2400" dirty="0">
              <a:solidFill>
                <a:srgbClr val="000000"/>
              </a:solidFill>
              <a:effectLst/>
              <a:latin typeface="Times New Roman" panose="02020603050405020304" pitchFamily="18" charset="0"/>
              <a:ea typeface="Calibri" panose="020F0502020204030204" pitchFamily="34" charset="0"/>
            </a:endParaRPr>
          </a:p>
        </p:txBody>
      </p:sp>
      <p:sp>
        <p:nvSpPr>
          <p:cNvPr id="50" name="Hộp Văn bản 11">
            <a:extLst>
              <a:ext uri="{FF2B5EF4-FFF2-40B4-BE49-F238E27FC236}">
                <a16:creationId xmlns:a16="http://schemas.microsoft.com/office/drawing/2014/main" id="{4964FECA-E1E3-8D96-A6CD-711E2B31CD2A}"/>
              </a:ext>
            </a:extLst>
          </p:cNvPr>
          <p:cNvSpPr txBox="1"/>
          <p:nvPr/>
        </p:nvSpPr>
        <p:spPr>
          <a:xfrm>
            <a:off x="4541067" y="3684100"/>
            <a:ext cx="2094069"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endParaRPr lang="en-US" sz="2400" dirty="0"/>
          </a:p>
        </p:txBody>
      </p:sp>
      <p:pic>
        <p:nvPicPr>
          <p:cNvPr id="11" name="Picture 10">
            <a:extLst>
              <a:ext uri="{FF2B5EF4-FFF2-40B4-BE49-F238E27FC236}">
                <a16:creationId xmlns:a16="http://schemas.microsoft.com/office/drawing/2014/main" id="{9204A2AB-E44F-4F04-971E-1748D0C9CE40}"/>
              </a:ext>
            </a:extLst>
          </p:cNvPr>
          <p:cNvPicPr>
            <a:picLocks noChangeAspect="1"/>
          </p:cNvPicPr>
          <p:nvPr/>
        </p:nvPicPr>
        <p:blipFill>
          <a:blip r:embed="rId4"/>
          <a:stretch>
            <a:fillRect/>
          </a:stretch>
        </p:blipFill>
        <p:spPr>
          <a:xfrm>
            <a:off x="7725338" y="1524855"/>
            <a:ext cx="2514600" cy="2047875"/>
          </a:xfrm>
          <a:prstGeom prst="rect">
            <a:avLst/>
          </a:prstGeom>
        </p:spPr>
      </p:pic>
      <p:grpSp>
        <p:nvGrpSpPr>
          <p:cNvPr id="2" name="Group 1"/>
          <p:cNvGrpSpPr/>
          <p:nvPr/>
        </p:nvGrpSpPr>
        <p:grpSpPr>
          <a:xfrm>
            <a:off x="885158" y="4140187"/>
            <a:ext cx="7888795" cy="1207703"/>
            <a:chOff x="717031" y="4456497"/>
            <a:chExt cx="7888795" cy="1207703"/>
          </a:xfrm>
        </p:grpSpPr>
        <p:sp>
          <p:nvSpPr>
            <p:cNvPr id="13" name="Rectangle 12">
              <a:extLst>
                <a:ext uri="{FF2B5EF4-FFF2-40B4-BE49-F238E27FC236}">
                  <a16:creationId xmlns:a16="http://schemas.microsoft.com/office/drawing/2014/main" id="{298E17F3-72A3-427B-B1A4-E5258176A19D}"/>
                </a:ext>
              </a:extLst>
            </p:cNvPr>
            <p:cNvSpPr/>
            <p:nvPr/>
          </p:nvSpPr>
          <p:spPr>
            <a:xfrm>
              <a:off x="717031" y="4456497"/>
              <a:ext cx="7888795" cy="1200329"/>
            </a:xfrm>
            <a:prstGeom prst="rect">
              <a:avLst/>
            </a:prstGeom>
          </p:spPr>
          <p:txBody>
            <a:bodyPr wrap="square">
              <a:spAutoFit/>
            </a:bodyPr>
            <a:lstStyle/>
            <a:p>
              <a:r>
                <a:rPr lang="vi-VN" sz="2400" dirty="0">
                  <a:latin typeface="+mj-lt"/>
                </a:rPr>
                <a:t>Áp dụng định lí Pythagore, ta có  </a:t>
              </a:r>
            </a:p>
            <a:p>
              <a:r>
                <a:rPr lang="vi-VN" sz="2400" dirty="0">
                  <a:latin typeface="+mj-lt"/>
                </a:rPr>
                <a:t>suy ra  </a:t>
              </a:r>
            </a:p>
            <a:p>
              <a:r>
                <a:rPr lang="vi-VN" sz="2400" dirty="0">
                  <a:latin typeface="+mj-lt"/>
                </a:rPr>
                <a:t>Vậy đường kính   </a:t>
              </a:r>
              <a:r>
                <a:rPr lang="en-US" sz="2400" dirty="0">
                  <a:latin typeface="+mj-lt"/>
                </a:rPr>
                <a:t>  </a:t>
              </a:r>
              <a:r>
                <a:rPr lang="vi-VN" sz="2400" dirty="0">
                  <a:latin typeface="+mj-lt"/>
                </a:rPr>
                <a:t>của đường tròn đó khoảng  </a:t>
              </a:r>
            </a:p>
          </p:txBody>
        </p:sp>
        <p:graphicFrame>
          <p:nvGraphicFramePr>
            <p:cNvPr id="14" name="Object 13">
              <a:extLst>
                <a:ext uri="{FF2B5EF4-FFF2-40B4-BE49-F238E27FC236}">
                  <a16:creationId xmlns:a16="http://schemas.microsoft.com/office/drawing/2014/main" id="{9BE0886B-FCE8-4CF8-A780-BE5276BB2D7B}"/>
                </a:ext>
              </a:extLst>
            </p:cNvPr>
            <p:cNvGraphicFramePr>
              <a:graphicFrameLocks noChangeAspect="1"/>
            </p:cNvGraphicFramePr>
            <p:nvPr>
              <p:extLst>
                <p:ext uri="{D42A27DB-BD31-4B8C-83A1-F6EECF244321}">
                  <p14:modId xmlns:p14="http://schemas.microsoft.com/office/powerpoint/2010/main" val="4274610147"/>
                </p:ext>
              </p:extLst>
            </p:nvPr>
          </p:nvGraphicFramePr>
          <p:xfrm>
            <a:off x="4884880" y="4506148"/>
            <a:ext cx="2551113" cy="390525"/>
          </p:xfrm>
          <a:graphic>
            <a:graphicData uri="http://schemas.openxmlformats.org/presentationml/2006/ole">
              <mc:AlternateContent xmlns:mc="http://schemas.openxmlformats.org/markup-compatibility/2006">
                <mc:Choice xmlns:v="urn:schemas-microsoft-com:vml" Requires="v">
                  <p:oleObj spid="_x0000_s10112" name="Equation" r:id="rId5" imgW="2551578" imgH="391160" progId="Equation.DSMT4">
                    <p:embed/>
                  </p:oleObj>
                </mc:Choice>
                <mc:Fallback>
                  <p:oleObj name="Equation" r:id="rId5" imgW="2551578" imgH="391160" progId="Equation.DSMT4">
                    <p:embed/>
                    <p:pic>
                      <p:nvPicPr>
                        <p:cNvPr id="0" name=""/>
                        <p:cNvPicPr/>
                        <p:nvPr/>
                      </p:nvPicPr>
                      <p:blipFill>
                        <a:blip r:embed="rId6"/>
                        <a:stretch>
                          <a:fillRect/>
                        </a:stretch>
                      </p:blipFill>
                      <p:spPr>
                        <a:xfrm>
                          <a:off x="4884880" y="4506148"/>
                          <a:ext cx="2551113" cy="3905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465CBC26-6B49-459B-BAF4-7275072F841A}"/>
                </a:ext>
              </a:extLst>
            </p:cNvPr>
            <p:cNvGraphicFramePr>
              <a:graphicFrameLocks noChangeAspect="1"/>
            </p:cNvGraphicFramePr>
            <p:nvPr>
              <p:extLst>
                <p:ext uri="{D42A27DB-BD31-4B8C-83A1-F6EECF244321}">
                  <p14:modId xmlns:p14="http://schemas.microsoft.com/office/powerpoint/2010/main" val="841176088"/>
                </p:ext>
              </p:extLst>
            </p:nvPr>
          </p:nvGraphicFramePr>
          <p:xfrm>
            <a:off x="1702792" y="4832029"/>
            <a:ext cx="2713037" cy="449263"/>
          </p:xfrm>
          <a:graphic>
            <a:graphicData uri="http://schemas.openxmlformats.org/presentationml/2006/ole">
              <mc:AlternateContent xmlns:mc="http://schemas.openxmlformats.org/markup-compatibility/2006">
                <mc:Choice xmlns:v="urn:schemas-microsoft-com:vml" Requires="v">
                  <p:oleObj spid="_x0000_s10113" name="Equation" r:id="rId7" imgW="2713503" imgH="448482" progId="Equation.DSMT4">
                    <p:embed/>
                  </p:oleObj>
                </mc:Choice>
                <mc:Fallback>
                  <p:oleObj name="Equation" r:id="rId7" imgW="2713503" imgH="448482" progId="Equation.DSMT4">
                    <p:embed/>
                    <p:pic>
                      <p:nvPicPr>
                        <p:cNvPr id="0" name=""/>
                        <p:cNvPicPr/>
                        <p:nvPr/>
                      </p:nvPicPr>
                      <p:blipFill>
                        <a:blip r:embed="rId8"/>
                        <a:stretch>
                          <a:fillRect/>
                        </a:stretch>
                      </p:blipFill>
                      <p:spPr>
                        <a:xfrm>
                          <a:off x="1702792" y="4832029"/>
                          <a:ext cx="2713037" cy="44926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B6AA207C-0993-415F-A2C6-3AF8F1226AF6}"/>
                </a:ext>
              </a:extLst>
            </p:cNvPr>
            <p:cNvGraphicFramePr>
              <a:graphicFrameLocks noChangeAspect="1"/>
            </p:cNvGraphicFramePr>
            <p:nvPr>
              <p:extLst>
                <p:ext uri="{D42A27DB-BD31-4B8C-83A1-F6EECF244321}">
                  <p14:modId xmlns:p14="http://schemas.microsoft.com/office/powerpoint/2010/main" val="3131085425"/>
                </p:ext>
              </p:extLst>
            </p:nvPr>
          </p:nvGraphicFramePr>
          <p:xfrm>
            <a:off x="2883757" y="5280945"/>
            <a:ext cx="238125" cy="285750"/>
          </p:xfrm>
          <a:graphic>
            <a:graphicData uri="http://schemas.openxmlformats.org/presentationml/2006/ole">
              <mc:AlternateContent xmlns:mc="http://schemas.openxmlformats.org/markup-compatibility/2006">
                <mc:Choice xmlns:v="urn:schemas-microsoft-com:vml" Requires="v">
                  <p:oleObj spid="_x0000_s10114" name="Equation" r:id="rId9" imgW="237850" imgH="286250" progId="Equation.DSMT4">
                    <p:embed/>
                  </p:oleObj>
                </mc:Choice>
                <mc:Fallback>
                  <p:oleObj name="Equation" r:id="rId9" imgW="237850" imgH="286250" progId="Equation.DSMT4">
                    <p:embed/>
                    <p:pic>
                      <p:nvPicPr>
                        <p:cNvPr id="0" name=""/>
                        <p:cNvPicPr/>
                        <p:nvPr/>
                      </p:nvPicPr>
                      <p:blipFill>
                        <a:blip r:embed="rId10"/>
                        <a:stretch>
                          <a:fillRect/>
                        </a:stretch>
                      </p:blipFill>
                      <p:spPr>
                        <a:xfrm>
                          <a:off x="2883757" y="5280945"/>
                          <a:ext cx="238125" cy="2857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C821CC14-EFC3-462A-93B3-9CB0A1A263F8}"/>
                </a:ext>
              </a:extLst>
            </p:cNvPr>
            <p:cNvGraphicFramePr>
              <a:graphicFrameLocks noChangeAspect="1"/>
            </p:cNvGraphicFramePr>
            <p:nvPr>
              <p:extLst>
                <p:ext uri="{D42A27DB-BD31-4B8C-83A1-F6EECF244321}">
                  <p14:modId xmlns:p14="http://schemas.microsoft.com/office/powerpoint/2010/main" val="265048392"/>
                </p:ext>
              </p:extLst>
            </p:nvPr>
          </p:nvGraphicFramePr>
          <p:xfrm>
            <a:off x="6460173" y="5232400"/>
            <a:ext cx="1143000" cy="431800"/>
          </p:xfrm>
          <a:graphic>
            <a:graphicData uri="http://schemas.openxmlformats.org/presentationml/2006/ole">
              <mc:AlternateContent xmlns:mc="http://schemas.openxmlformats.org/markup-compatibility/2006">
                <mc:Choice xmlns:v="urn:schemas-microsoft-com:vml" Requires="v">
                  <p:oleObj spid="_x0000_s10115" name="Equation" r:id="rId11" imgW="1143000" imgH="431640" progId="Equation.DSMT4">
                    <p:embed/>
                  </p:oleObj>
                </mc:Choice>
                <mc:Fallback>
                  <p:oleObj name="Equation" r:id="rId11" imgW="1143000" imgH="431640" progId="Equation.DSMT4">
                    <p:embed/>
                    <p:pic>
                      <p:nvPicPr>
                        <p:cNvPr id="0" name=""/>
                        <p:cNvPicPr/>
                        <p:nvPr/>
                      </p:nvPicPr>
                      <p:blipFill>
                        <a:blip r:embed="rId12"/>
                        <a:stretch>
                          <a:fillRect/>
                        </a:stretch>
                      </p:blipFill>
                      <p:spPr>
                        <a:xfrm>
                          <a:off x="6460173" y="5232400"/>
                          <a:ext cx="1143000" cy="431800"/>
                        </a:xfrm>
                        <a:prstGeom prst="rect">
                          <a:avLst/>
                        </a:prstGeom>
                      </p:spPr>
                    </p:pic>
                  </p:oleObj>
                </mc:Fallback>
              </mc:AlternateContent>
            </a:graphicData>
          </a:graphic>
        </p:graphicFrame>
      </p:grpSp>
      <p:sp>
        <p:nvSpPr>
          <p:cNvPr id="21" name="Rectangle 20">
            <a:extLst>
              <a:ext uri="{FF2B5EF4-FFF2-40B4-BE49-F238E27FC236}">
                <a16:creationId xmlns:a16="http://schemas.microsoft.com/office/drawing/2014/main" id="{983E4DFE-4622-4D8A-9795-9F6F2C5D767C}"/>
              </a:ext>
            </a:extLst>
          </p:cNvPr>
          <p:cNvSpPr/>
          <p:nvPr/>
        </p:nvSpPr>
        <p:spPr>
          <a:xfrm>
            <a:off x="186284" y="1230929"/>
            <a:ext cx="5997155" cy="587853"/>
          </a:xfrm>
          <a:prstGeom prst="rect">
            <a:avLst/>
          </a:prstGeom>
        </p:spPr>
        <p:txBody>
          <a:bodyPr wrap="none">
            <a:spAutoFit/>
          </a:bodyPr>
          <a:lstStyle/>
          <a:p>
            <a:pPr>
              <a:lnSpc>
                <a:spcPct val="115000"/>
              </a:lnSpc>
              <a:spcBef>
                <a:spcPts val="600"/>
              </a:spcBef>
              <a:spcAft>
                <a:spcPts val="0"/>
              </a:spcAft>
            </a:pPr>
            <a:r>
              <a:rPr lang="en-US" sz="2800" b="1" dirty="0">
                <a:solidFill>
                  <a:srgbClr val="FF0000"/>
                </a:solidFill>
                <a:latin typeface="Times New Roman" panose="02020603050405020304" pitchFamily="18" charset="0"/>
                <a:ea typeface="Calibri" panose="020F0502020204030204" pitchFamily="34" charset="0"/>
              </a:rPr>
              <a:t>1) </a:t>
            </a:r>
            <a:r>
              <a:rPr lang="en-US" sz="2800" b="1" dirty="0" err="1">
                <a:solidFill>
                  <a:srgbClr val="FF0000"/>
                </a:solidFill>
                <a:latin typeface="Times New Roman" panose="02020603050405020304" pitchFamily="18" charset="0"/>
                <a:ea typeface="Calibri" panose="020F0502020204030204" pitchFamily="34" charset="0"/>
              </a:rPr>
              <a:t>Hình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chữ</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nhật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nội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tiếp</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đường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22"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3" name="Hộp Văn bản 2">
            <a:extLst>
              <a:ext uri="{FF2B5EF4-FFF2-40B4-BE49-F238E27FC236}">
                <a16:creationId xmlns:a16="http://schemas.microsoft.com/office/drawing/2014/main" id="{E250EC2E-D5E8-A11E-FE33-A8963256E84A}"/>
              </a:ext>
            </a:extLst>
          </p:cNvPr>
          <p:cNvSpPr txBox="1"/>
          <p:nvPr/>
        </p:nvSpPr>
        <p:spPr>
          <a:xfrm>
            <a:off x="192604" y="746560"/>
            <a:ext cx="10688756"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III. HÌNH CHỮ NHẬT, HÌNH VUÔNG NỘI TIẾP ĐƯỜNG TRÒN</a:t>
            </a:r>
            <a:endParaRPr lang="en-US" sz="2800" b="1" dirty="0">
              <a:solidFill>
                <a:srgbClr val="2704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27757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7" name="Hình chữ nhật 2">
            <a:extLst>
              <a:ext uri="{FF2B5EF4-FFF2-40B4-BE49-F238E27FC236}">
                <a16:creationId xmlns:a16="http://schemas.microsoft.com/office/drawing/2014/main" id="{590D186F-7869-A63B-44C9-A53582AC9EC7}"/>
              </a:ext>
            </a:extLst>
          </p:cNvPr>
          <p:cNvSpPr/>
          <p:nvPr/>
        </p:nvSpPr>
        <p:spPr>
          <a:xfrm>
            <a:off x="323680" y="1470117"/>
            <a:ext cx="3563055" cy="47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Luyện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3 </a:t>
            </a:r>
            <a:r>
              <a:rPr lang="en-US" sz="2400" b="1">
                <a:latin typeface="Times New Roman" panose="02020603050405020304" pitchFamily="18" charset="0"/>
                <a:cs typeface="Times New Roman" panose="02020603050405020304" pitchFamily="18" charset="0"/>
              </a:rPr>
              <a:t>(</a:t>
            </a:r>
            <a:r>
              <a:rPr lang="en-US" sz="2400" b="1" smtClean="0">
                <a:latin typeface="Times New Roman" panose="02020603050405020304" pitchFamily="18" charset="0"/>
                <a:cs typeface="Times New Roman" panose="02020603050405020304" pitchFamily="18" charset="0"/>
              </a:rPr>
              <a:t>SGK/T76</a:t>
            </a:r>
            <a:r>
              <a:rPr lang="en-US" sz="2400" b="1" dirty="0">
                <a:latin typeface="Times New Roman" panose="02020603050405020304" pitchFamily="18" charset="0"/>
                <a:cs typeface="Times New Roman" panose="02020603050405020304" pitchFamily="18" charset="0"/>
              </a:rPr>
              <a:t>)</a:t>
            </a:r>
          </a:p>
        </p:txBody>
      </p:sp>
      <p:pic>
        <p:nvPicPr>
          <p:cNvPr id="19" name="Picture 18">
            <a:extLst>
              <a:ext uri="{FF2B5EF4-FFF2-40B4-BE49-F238E27FC236}">
                <a16:creationId xmlns:a16="http://schemas.microsoft.com/office/drawing/2014/main" id="{CC3775BA-C347-4665-94CE-5439A6EF0A6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9261" y="3296741"/>
            <a:ext cx="2540970" cy="2654945"/>
          </a:xfrm>
          <a:prstGeom prst="rect">
            <a:avLst/>
          </a:prstGeom>
          <a:noFill/>
          <a:ln>
            <a:noFill/>
          </a:ln>
        </p:spPr>
      </p:pic>
      <p:sp>
        <p:nvSpPr>
          <p:cNvPr id="20" name="Hộp Văn bản 11">
            <a:extLst>
              <a:ext uri="{FF2B5EF4-FFF2-40B4-BE49-F238E27FC236}">
                <a16:creationId xmlns:a16="http://schemas.microsoft.com/office/drawing/2014/main" id="{7186540C-2D8B-41D2-80A4-C96942220F03}"/>
              </a:ext>
            </a:extLst>
          </p:cNvPr>
          <p:cNvSpPr txBox="1"/>
          <p:nvPr/>
        </p:nvSpPr>
        <p:spPr>
          <a:xfrm>
            <a:off x="192604" y="3502292"/>
            <a:ext cx="2094069"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endParaRPr lang="en-US" sz="2400" dirty="0"/>
          </a:p>
        </p:txBody>
      </p:sp>
      <p:grpSp>
        <p:nvGrpSpPr>
          <p:cNvPr id="11" name="Group 10"/>
          <p:cNvGrpSpPr/>
          <p:nvPr/>
        </p:nvGrpSpPr>
        <p:grpSpPr>
          <a:xfrm>
            <a:off x="720805" y="3915280"/>
            <a:ext cx="7450674" cy="2677656"/>
            <a:chOff x="731083" y="3893234"/>
            <a:chExt cx="7450674" cy="2677656"/>
          </a:xfrm>
        </p:grpSpPr>
        <p:sp>
          <p:nvSpPr>
            <p:cNvPr id="2" name="Rectangle 1">
              <a:extLst>
                <a:ext uri="{FF2B5EF4-FFF2-40B4-BE49-F238E27FC236}">
                  <a16:creationId xmlns:a16="http://schemas.microsoft.com/office/drawing/2014/main" id="{1723747A-D8C8-4BBE-AC1F-F49536451FFC}"/>
                </a:ext>
              </a:extLst>
            </p:cNvPr>
            <p:cNvSpPr/>
            <p:nvPr/>
          </p:nvSpPr>
          <p:spPr>
            <a:xfrm>
              <a:off x="731083" y="3893234"/>
              <a:ext cx="6096000" cy="2677656"/>
            </a:xfrm>
            <a:prstGeom prst="rect">
              <a:avLst/>
            </a:prstGeom>
          </p:spPr>
          <p:txBody>
            <a:bodyPr>
              <a:spAutoFit/>
            </a:bodyPr>
            <a:lstStyle/>
            <a:p>
              <a:r>
                <a:rPr lang="vi-VN" sz="2400" dirty="0">
                  <a:latin typeface="Times New Roman" panose="02020603050405020304" pitchFamily="18" charset="0"/>
                  <a:cs typeface="Times New Roman" panose="02020603050405020304" pitchFamily="18" charset="0"/>
                </a:rPr>
                <a:t>Diện tích hình chữ nhật được tô màu xanh là:  </a:t>
              </a:r>
            </a:p>
            <a:p>
              <a:r>
                <a:rPr lang="vi-VN" sz="2400" dirty="0">
                  <a:latin typeface="Times New Roman" panose="02020603050405020304" pitchFamily="18" charset="0"/>
                  <a:cs typeface="Times New Roman" panose="02020603050405020304" pitchFamily="18" charset="0"/>
                </a:rPr>
                <a:t>Độ dài đường kính đường tròn là:</a:t>
              </a:r>
            </a:p>
            <a:p>
              <a:r>
                <a:rPr lang="vi-VN" sz="2400" dirty="0">
                  <a:latin typeface="Times New Roman" panose="02020603050405020304" pitchFamily="18" charset="0"/>
                  <a:cs typeface="Times New Roman" panose="02020603050405020304" pitchFamily="18" charset="0"/>
                </a:rPr>
                <a:t>Áp dụng định lí Pythagore, ta có</a:t>
              </a:r>
            </a:p>
            <a:p>
              <a:r>
                <a:rPr lang="vi-VN" sz="2400" dirty="0">
                  <a:latin typeface="Times New Roman" panose="02020603050405020304" pitchFamily="18" charset="0"/>
                  <a:cs typeface="Times New Roman" panose="02020603050405020304" pitchFamily="18" charset="0"/>
                </a:rPr>
                <a:t> </a:t>
              </a:r>
            </a:p>
            <a:p>
              <a:r>
                <a:rPr lang="vi-VN" sz="240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Diện </a:t>
              </a:r>
              <a:r>
                <a:rPr lang="vi-VN" sz="2400" dirty="0">
                  <a:latin typeface="Times New Roman" panose="02020603050405020304" pitchFamily="18" charset="0"/>
                  <a:cs typeface="Times New Roman" panose="02020603050405020304" pitchFamily="18" charset="0"/>
                </a:rPr>
                <a:t>tích hình tròn là:</a:t>
              </a:r>
            </a:p>
            <a:p>
              <a:r>
                <a:rPr lang="vi-VN" sz="240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Phần </a:t>
              </a:r>
              <a:r>
                <a:rPr lang="vi-VN" sz="2400" dirty="0">
                  <a:latin typeface="Times New Roman" panose="02020603050405020304" pitchFamily="18" charset="0"/>
                  <a:cs typeface="Times New Roman" panose="02020603050405020304" pitchFamily="18" charset="0"/>
                </a:rPr>
                <a:t>diện tích được tô màu </a:t>
              </a:r>
              <a:r>
                <a:rPr lang="vi-VN" sz="2400">
                  <a:latin typeface="Times New Roman" panose="02020603050405020304" pitchFamily="18" charset="0"/>
                  <a:cs typeface="Times New Roman" panose="02020603050405020304" pitchFamily="18" charset="0"/>
                </a:rPr>
                <a:t>đỏ </a:t>
              </a:r>
              <a:r>
                <a:rPr lang="vi-VN" sz="2400" smtClean="0">
                  <a:latin typeface="Times New Roman" panose="02020603050405020304" pitchFamily="18" charset="0"/>
                  <a:cs typeface="Times New Roman" panose="02020603050405020304" pitchFamily="18" charset="0"/>
                </a:rPr>
                <a:t>là</a:t>
              </a:r>
              <a:r>
                <a:rPr lang="en-US" sz="240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D114C6C7-AE72-4679-A720-96E13BCDBAF5}"/>
                </a:ext>
              </a:extLst>
            </p:cNvPr>
            <p:cNvGraphicFramePr>
              <a:graphicFrameLocks noChangeAspect="1"/>
            </p:cNvGraphicFramePr>
            <p:nvPr>
              <p:extLst>
                <p:ext uri="{D42A27DB-BD31-4B8C-83A1-F6EECF244321}">
                  <p14:modId xmlns:p14="http://schemas.microsoft.com/office/powerpoint/2010/main" val="2773382099"/>
                </p:ext>
              </p:extLst>
            </p:nvPr>
          </p:nvGraphicFramePr>
          <p:xfrm>
            <a:off x="6419632" y="3915280"/>
            <a:ext cx="1762125" cy="504825"/>
          </p:xfrm>
          <a:graphic>
            <a:graphicData uri="http://schemas.openxmlformats.org/presentationml/2006/ole">
              <mc:AlternateContent xmlns:mc="http://schemas.openxmlformats.org/markup-compatibility/2006">
                <mc:Choice xmlns:v="urn:schemas-microsoft-com:vml" Requires="v">
                  <p:oleObj spid="_x0000_s40128" name="Equation" r:id="rId5" imgW="1761384" imgH="505444" progId="Equation.DSMT4">
                    <p:embed/>
                  </p:oleObj>
                </mc:Choice>
                <mc:Fallback>
                  <p:oleObj name="Equation" r:id="rId5" imgW="1761384" imgH="505444" progId="Equation.DSMT4">
                    <p:embed/>
                    <p:pic>
                      <p:nvPicPr>
                        <p:cNvPr id="0" name=""/>
                        <p:cNvPicPr/>
                        <p:nvPr/>
                      </p:nvPicPr>
                      <p:blipFill>
                        <a:blip r:embed="rId6"/>
                        <a:stretch>
                          <a:fillRect/>
                        </a:stretch>
                      </p:blipFill>
                      <p:spPr>
                        <a:xfrm>
                          <a:off x="6419632" y="3915280"/>
                          <a:ext cx="1762125" cy="5048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50DA0047-CFD2-4878-A609-4D7ED6C562E1}"/>
                </a:ext>
              </a:extLst>
            </p:cNvPr>
            <p:cNvGraphicFramePr>
              <a:graphicFrameLocks noChangeAspect="1"/>
            </p:cNvGraphicFramePr>
            <p:nvPr>
              <p:extLst>
                <p:ext uri="{D42A27DB-BD31-4B8C-83A1-F6EECF244321}">
                  <p14:modId xmlns:p14="http://schemas.microsoft.com/office/powerpoint/2010/main" val="3791013305"/>
                </p:ext>
              </p:extLst>
            </p:nvPr>
          </p:nvGraphicFramePr>
          <p:xfrm>
            <a:off x="4891244" y="4674540"/>
            <a:ext cx="1533525" cy="352425"/>
          </p:xfrm>
          <a:graphic>
            <a:graphicData uri="http://schemas.openxmlformats.org/presentationml/2006/ole">
              <mc:AlternateContent xmlns:mc="http://schemas.openxmlformats.org/markup-compatibility/2006">
                <mc:Choice xmlns:v="urn:schemas-microsoft-com:vml" Requires="v">
                  <p:oleObj spid="_x0000_s40129" name="Equation" r:id="rId7" imgW="1532890" imgH="352945" progId="Equation.DSMT4">
                    <p:embed/>
                  </p:oleObj>
                </mc:Choice>
                <mc:Fallback>
                  <p:oleObj name="Equation" r:id="rId7" imgW="1532890" imgH="352945" progId="Equation.DSMT4">
                    <p:embed/>
                    <p:pic>
                      <p:nvPicPr>
                        <p:cNvPr id="0" name=""/>
                        <p:cNvPicPr/>
                        <p:nvPr/>
                      </p:nvPicPr>
                      <p:blipFill>
                        <a:blip r:embed="rId8"/>
                        <a:stretch>
                          <a:fillRect/>
                        </a:stretch>
                      </p:blipFill>
                      <p:spPr>
                        <a:xfrm>
                          <a:off x="4891244" y="4674540"/>
                          <a:ext cx="1533525" cy="3524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6671AEF-9AE8-44C1-87EA-639B8997F3F0}"/>
                </a:ext>
              </a:extLst>
            </p:cNvPr>
            <p:cNvGraphicFramePr>
              <a:graphicFrameLocks noChangeAspect="1"/>
            </p:cNvGraphicFramePr>
            <p:nvPr>
              <p:extLst>
                <p:ext uri="{D42A27DB-BD31-4B8C-83A1-F6EECF244321}">
                  <p14:modId xmlns:p14="http://schemas.microsoft.com/office/powerpoint/2010/main" val="3578200370"/>
                </p:ext>
              </p:extLst>
            </p:nvPr>
          </p:nvGraphicFramePr>
          <p:xfrm>
            <a:off x="874702" y="5107797"/>
            <a:ext cx="2627313" cy="352425"/>
          </p:xfrm>
          <a:graphic>
            <a:graphicData uri="http://schemas.openxmlformats.org/presentationml/2006/ole">
              <mc:AlternateContent xmlns:mc="http://schemas.openxmlformats.org/markup-compatibility/2006">
                <mc:Choice xmlns:v="urn:schemas-microsoft-com:vml" Requires="v">
                  <p:oleObj spid="_x0000_s40130" name="Equation" r:id="rId9" imgW="2627863" imgH="352945" progId="Equation.DSMT4">
                    <p:embed/>
                  </p:oleObj>
                </mc:Choice>
                <mc:Fallback>
                  <p:oleObj name="Equation" r:id="rId9" imgW="2627863" imgH="352945" progId="Equation.DSMT4">
                    <p:embed/>
                    <p:pic>
                      <p:nvPicPr>
                        <p:cNvPr id="0" name=""/>
                        <p:cNvPicPr/>
                        <p:nvPr/>
                      </p:nvPicPr>
                      <p:blipFill>
                        <a:blip r:embed="rId10"/>
                        <a:stretch>
                          <a:fillRect/>
                        </a:stretch>
                      </p:blipFill>
                      <p:spPr>
                        <a:xfrm>
                          <a:off x="874702" y="5107797"/>
                          <a:ext cx="2627313" cy="3524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508551D-DDED-4713-8202-F270BFD20CFF}"/>
                </a:ext>
              </a:extLst>
            </p:cNvPr>
            <p:cNvGraphicFramePr>
              <a:graphicFrameLocks noChangeAspect="1"/>
            </p:cNvGraphicFramePr>
            <p:nvPr>
              <p:extLst>
                <p:ext uri="{D42A27DB-BD31-4B8C-83A1-F6EECF244321}">
                  <p14:modId xmlns:p14="http://schemas.microsoft.com/office/powerpoint/2010/main" val="4165112004"/>
                </p:ext>
              </p:extLst>
            </p:nvPr>
          </p:nvGraphicFramePr>
          <p:xfrm>
            <a:off x="3650565" y="5372075"/>
            <a:ext cx="3008313" cy="504825"/>
          </p:xfrm>
          <a:graphic>
            <a:graphicData uri="http://schemas.openxmlformats.org/presentationml/2006/ole">
              <mc:AlternateContent xmlns:mc="http://schemas.openxmlformats.org/markup-compatibility/2006">
                <mc:Choice xmlns:v="urn:schemas-microsoft-com:vml" Requires="v">
                  <p:oleObj spid="_x0000_s40131" name="Equation" r:id="rId11" imgW="3008566" imgH="505444" progId="Equation.DSMT4">
                    <p:embed/>
                  </p:oleObj>
                </mc:Choice>
                <mc:Fallback>
                  <p:oleObj name="Equation" r:id="rId11" imgW="3008566" imgH="505444" progId="Equation.DSMT4">
                    <p:embed/>
                    <p:pic>
                      <p:nvPicPr>
                        <p:cNvPr id="0" name=""/>
                        <p:cNvPicPr/>
                        <p:nvPr/>
                      </p:nvPicPr>
                      <p:blipFill>
                        <a:blip r:embed="rId12"/>
                        <a:stretch>
                          <a:fillRect/>
                        </a:stretch>
                      </p:blipFill>
                      <p:spPr>
                        <a:xfrm>
                          <a:off x="3650565" y="5372075"/>
                          <a:ext cx="3008313" cy="5048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5458BDB8-C641-4EDF-A430-2A5BF099A8B0}"/>
                </a:ext>
              </a:extLst>
            </p:cNvPr>
            <p:cNvGraphicFramePr>
              <a:graphicFrameLocks noChangeAspect="1"/>
            </p:cNvGraphicFramePr>
            <p:nvPr>
              <p:extLst>
                <p:ext uri="{D42A27DB-BD31-4B8C-83A1-F6EECF244321}">
                  <p14:modId xmlns:p14="http://schemas.microsoft.com/office/powerpoint/2010/main" val="3662761276"/>
                </p:ext>
              </p:extLst>
            </p:nvPr>
          </p:nvGraphicFramePr>
          <p:xfrm>
            <a:off x="5071685" y="5746423"/>
            <a:ext cx="2855913" cy="504825"/>
          </p:xfrm>
          <a:graphic>
            <a:graphicData uri="http://schemas.openxmlformats.org/presentationml/2006/ole">
              <mc:AlternateContent xmlns:mc="http://schemas.openxmlformats.org/markup-compatibility/2006">
                <mc:Choice xmlns:v="urn:schemas-microsoft-com:vml" Requires="v">
                  <p:oleObj spid="_x0000_s40132" name="Equation" r:id="rId13" imgW="2856357" imgH="505444" progId="Equation.DSMT4">
                    <p:embed/>
                  </p:oleObj>
                </mc:Choice>
                <mc:Fallback>
                  <p:oleObj name="Equation" r:id="rId13" imgW="2856357" imgH="505444" progId="Equation.DSMT4">
                    <p:embed/>
                    <p:pic>
                      <p:nvPicPr>
                        <p:cNvPr id="0" name=""/>
                        <p:cNvPicPr/>
                        <p:nvPr/>
                      </p:nvPicPr>
                      <p:blipFill>
                        <a:blip r:embed="rId14"/>
                        <a:stretch>
                          <a:fillRect/>
                        </a:stretch>
                      </p:blipFill>
                      <p:spPr>
                        <a:xfrm>
                          <a:off x="5071685" y="5746423"/>
                          <a:ext cx="2855913" cy="504825"/>
                        </a:xfrm>
                        <a:prstGeom prst="rect">
                          <a:avLst/>
                        </a:prstGeom>
                      </p:spPr>
                    </p:pic>
                  </p:oleObj>
                </mc:Fallback>
              </mc:AlternateContent>
            </a:graphicData>
          </a:graphic>
        </p:graphicFrame>
      </p:grpSp>
      <p:sp>
        <p:nvSpPr>
          <p:cNvPr id="12" name="Rectangle 11">
            <a:extLst>
              <a:ext uri="{FF2B5EF4-FFF2-40B4-BE49-F238E27FC236}">
                <a16:creationId xmlns:a16="http://schemas.microsoft.com/office/drawing/2014/main" id="{40BF1BC4-6931-44B3-A58B-720CB2BAE389}"/>
              </a:ext>
            </a:extLst>
          </p:cNvPr>
          <p:cNvSpPr/>
          <p:nvPr/>
        </p:nvSpPr>
        <p:spPr>
          <a:xfrm>
            <a:off x="446678" y="1994465"/>
            <a:ext cx="10624487" cy="156966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Người ta làm một logo có dạng một hình tròn, trong đó có một hình chữ nhật nội tiếp đường tròn vối chiểu dài và chiểu rộng lần lượt là 8cm và 6cm. Hình chữ nhật được tô màu xanh còn ph</a:t>
            </a:r>
            <a:r>
              <a:rPr lang="en-US" sz="2400" dirty="0">
                <a:latin typeface="Times New Roman" panose="02020603050405020304" pitchFamily="18" charset="0"/>
                <a:cs typeface="Times New Roman" panose="02020603050405020304" pitchFamily="18" charset="0"/>
              </a:rPr>
              <a:t>ầ</a:t>
            </a:r>
            <a:r>
              <a:rPr lang="vi-VN" sz="2400" dirty="0">
                <a:latin typeface="Times New Roman" panose="02020603050405020304" pitchFamily="18" charset="0"/>
                <a:cs typeface="Times New Roman" panose="02020603050405020304" pitchFamily="18" charset="0"/>
              </a:rPr>
              <a:t>n khác của logo được tô màu đỏ. Tính diện tích phần được tô màu đỏ.</a:t>
            </a:r>
            <a:endParaRPr lang="en-US" sz="24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983E4DFE-4622-4D8A-9795-9F6F2C5D767C}"/>
              </a:ext>
            </a:extLst>
          </p:cNvPr>
          <p:cNvSpPr/>
          <p:nvPr/>
        </p:nvSpPr>
        <p:spPr>
          <a:xfrm>
            <a:off x="174923" y="948036"/>
            <a:ext cx="5997155" cy="587853"/>
          </a:xfrm>
          <a:prstGeom prst="rect">
            <a:avLst/>
          </a:prstGeom>
        </p:spPr>
        <p:txBody>
          <a:bodyPr wrap="none">
            <a:spAutoFit/>
          </a:bodyPr>
          <a:lstStyle/>
          <a:p>
            <a:pPr>
              <a:lnSpc>
                <a:spcPct val="115000"/>
              </a:lnSpc>
              <a:spcBef>
                <a:spcPts val="600"/>
              </a:spcBef>
              <a:spcAft>
                <a:spcPts val="0"/>
              </a:spcAft>
            </a:pPr>
            <a:r>
              <a:rPr lang="en-US" sz="2800" b="1" dirty="0">
                <a:solidFill>
                  <a:srgbClr val="FF0000"/>
                </a:solidFill>
                <a:latin typeface="Times New Roman" panose="02020603050405020304" pitchFamily="18" charset="0"/>
                <a:ea typeface="Calibri" panose="020F0502020204030204" pitchFamily="34" charset="0"/>
              </a:rPr>
              <a:t>1) </a:t>
            </a:r>
            <a:r>
              <a:rPr lang="en-US" sz="2800" b="1" dirty="0" err="1">
                <a:solidFill>
                  <a:srgbClr val="FF0000"/>
                </a:solidFill>
                <a:latin typeface="Times New Roman" panose="02020603050405020304" pitchFamily="18" charset="0"/>
                <a:ea typeface="Calibri" panose="020F0502020204030204" pitchFamily="34" charset="0"/>
              </a:rPr>
              <a:t>Hình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chữ</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nhật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nội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tiếp</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đường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23"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4" name="Hộp Văn bản 2">
            <a:extLst>
              <a:ext uri="{FF2B5EF4-FFF2-40B4-BE49-F238E27FC236}">
                <a16:creationId xmlns:a16="http://schemas.microsoft.com/office/drawing/2014/main" id="{E250EC2E-D5E8-A11E-FE33-A8963256E84A}"/>
              </a:ext>
            </a:extLst>
          </p:cNvPr>
          <p:cNvSpPr txBox="1"/>
          <p:nvPr/>
        </p:nvSpPr>
        <p:spPr>
          <a:xfrm>
            <a:off x="192604" y="586540"/>
            <a:ext cx="10460156"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III. HÌNH CHỮ NHẬT, HÌNH VUÔNG NỘI TIẾP ĐƯỜNG TRÒN</a:t>
            </a:r>
            <a:endParaRPr lang="en-US" sz="2800" b="1" dirty="0">
              <a:solidFill>
                <a:srgbClr val="2704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801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9" name="!!3">
            <a:extLst>
              <a:ext uri="{FF2B5EF4-FFF2-40B4-BE49-F238E27FC236}">
                <a16:creationId xmlns:a16="http://schemas.microsoft.com/office/drawing/2014/main" id="{83EC8671-4A04-8D12-0EFC-2A26C11105B6}"/>
              </a:ext>
            </a:extLst>
          </p:cNvPr>
          <p:cNvPicPr>
            <a:picLocks noChangeAspect="1"/>
          </p:cNvPicPr>
          <p:nvPr/>
        </p:nvPicPr>
        <p:blipFill>
          <a:blip r:embed="rId4"/>
          <a:stretch>
            <a:fillRect/>
          </a:stretch>
        </p:blipFill>
        <p:spPr>
          <a:xfrm>
            <a:off x="9569990" y="5210474"/>
            <a:ext cx="1718765" cy="1532816"/>
          </a:xfrm>
          <a:prstGeom prst="rect">
            <a:avLst/>
          </a:prstGeom>
        </p:spPr>
      </p:pic>
      <p:pic>
        <p:nvPicPr>
          <p:cNvPr id="20" name="!!3">
            <a:extLst>
              <a:ext uri="{FF2B5EF4-FFF2-40B4-BE49-F238E27FC236}">
                <a16:creationId xmlns:a16="http://schemas.microsoft.com/office/drawing/2014/main" id="{83F1A94D-48D5-4D73-BDAA-9118478F5E60}"/>
              </a:ext>
            </a:extLst>
          </p:cNvPr>
          <p:cNvPicPr>
            <a:picLocks noChangeAspect="1"/>
          </p:cNvPicPr>
          <p:nvPr/>
        </p:nvPicPr>
        <p:blipFill>
          <a:blip r:embed="rId5"/>
          <a:stretch>
            <a:fillRect/>
          </a:stretch>
        </p:blipFill>
        <p:spPr>
          <a:xfrm>
            <a:off x="144857" y="1705901"/>
            <a:ext cx="1154720" cy="1039248"/>
          </a:xfrm>
          <a:prstGeom prst="rect">
            <a:avLst/>
          </a:prstGeom>
        </p:spPr>
      </p:pic>
      <p:sp>
        <p:nvSpPr>
          <p:cNvPr id="21" name="TextBox 20">
            <a:extLst>
              <a:ext uri="{FF2B5EF4-FFF2-40B4-BE49-F238E27FC236}">
                <a16:creationId xmlns:a16="http://schemas.microsoft.com/office/drawing/2014/main" id="{A3A062DA-93BF-4842-B601-4404401BCCE3}"/>
              </a:ext>
            </a:extLst>
          </p:cNvPr>
          <p:cNvSpPr txBox="1"/>
          <p:nvPr/>
        </p:nvSpPr>
        <p:spPr>
          <a:xfrm>
            <a:off x="-356126" y="1984841"/>
            <a:ext cx="5311068" cy="461665"/>
          </a:xfrm>
          <a:prstGeom prst="rect">
            <a:avLst/>
          </a:prstGeom>
          <a:noFill/>
        </p:spPr>
        <p:txBody>
          <a:bodyPr wrap="square">
            <a:spAutoFit/>
          </a:bodyPr>
          <a:lstStyle/>
          <a:p>
            <a:pPr algn="ctr"/>
            <a:r>
              <a:rPr lang="en-US" sz="2400" b="1" i="1" dirty="0" err="1">
                <a:effectLst/>
                <a:latin typeface="Times New Roman" panose="02020603050405020304" pitchFamily="18" charset="0"/>
                <a:ea typeface="Times New Roman" panose="02020603050405020304" pitchFamily="18" charset="0"/>
              </a:rPr>
              <a:t>Hoạt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động</a:t>
            </a:r>
            <a:r>
              <a:rPr lang="en-US" sz="2400" b="1" i="1" dirty="0">
                <a:effectLst/>
                <a:latin typeface="Times New Roman" panose="02020603050405020304" pitchFamily="18" charset="0"/>
                <a:ea typeface="Times New Roman" panose="02020603050405020304" pitchFamily="18" charset="0"/>
              </a:rPr>
              <a:t> 4: </a:t>
            </a:r>
            <a:endParaRPr lang="en-US" sz="2400" b="1" dirty="0">
              <a:effectLst/>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E2E454AD-CBB8-42AB-9AF9-3147CBAD7275}"/>
              </a:ext>
            </a:extLst>
          </p:cNvPr>
          <p:cNvSpPr/>
          <p:nvPr/>
        </p:nvSpPr>
        <p:spPr>
          <a:xfrm>
            <a:off x="1320599" y="2580589"/>
            <a:ext cx="6096000" cy="2308324"/>
          </a:xfrm>
          <a:prstGeom prst="rect">
            <a:avLst/>
          </a:prstGeom>
        </p:spPr>
        <p:txBody>
          <a:bodyPr>
            <a:spAutoFit/>
          </a:bodyPr>
          <a:lstStyle/>
          <a:p>
            <a:r>
              <a:rPr lang="vi-VN" sz="2400" dirty="0">
                <a:latin typeface="Times New Roman" panose="02020603050405020304" pitchFamily="18" charset="0"/>
                <a:cs typeface="Times New Roman" panose="02020603050405020304" pitchFamily="18" charset="0"/>
              </a:rPr>
              <a:t>Cho hình vuông </a:t>
            </a:r>
            <a:r>
              <a:rPr lang="en-US" sz="2400" dirty="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cắt </a:t>
            </a:r>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 tại </a:t>
            </a:r>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(Hình 26).</a:t>
            </a:r>
          </a:p>
          <a:p>
            <a:r>
              <a:rPr lang="vi-VN" sz="2400" dirty="0">
                <a:latin typeface="Times New Roman" panose="02020603050405020304" pitchFamily="18" charset="0"/>
                <a:cs typeface="Times New Roman" panose="02020603050405020304" pitchFamily="18" charset="0"/>
              </a:rPr>
              <a:t>a) Mỗi đường chéo của hình </a:t>
            </a:r>
            <a:r>
              <a:rPr lang="vi-VN" sz="2400">
                <a:latin typeface="Times New Roman" panose="02020603050405020304" pitchFamily="18" charset="0"/>
                <a:cs typeface="Times New Roman" panose="02020603050405020304" pitchFamily="18" charset="0"/>
              </a:rPr>
              <a:t>vuông </a:t>
            </a:r>
            <a:r>
              <a:rPr lang="en-US" sz="240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có </a:t>
            </a:r>
            <a:r>
              <a:rPr lang="vi-VN" sz="2400" dirty="0">
                <a:latin typeface="Times New Roman" panose="02020603050405020304" pitchFamily="18" charset="0"/>
                <a:cs typeface="Times New Roman" panose="02020603050405020304" pitchFamily="18" charset="0"/>
              </a:rPr>
              <a:t>phải là đường kính của đường tròn ngoại tiếp hình vuông đó hay không?</a:t>
            </a:r>
          </a:p>
          <a:p>
            <a:r>
              <a:rPr lang="vi-VN" sz="2400" dirty="0">
                <a:latin typeface="Times New Roman" panose="02020603050405020304" pitchFamily="18" charset="0"/>
                <a:cs typeface="Times New Roman" panose="02020603050405020304" pitchFamily="18" charset="0"/>
              </a:rPr>
              <a:t>b) Cho biết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tính </a:t>
            </a:r>
            <a:r>
              <a:rPr lang="en-US" sz="240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theo </a:t>
            </a:r>
            <a:r>
              <a:rPr lang="en-US" sz="240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a:t>
            </a:r>
          </a:p>
        </p:txBody>
      </p:sp>
      <p:graphicFrame>
        <p:nvGraphicFramePr>
          <p:cNvPr id="16" name="Object 15">
            <a:extLst>
              <a:ext uri="{FF2B5EF4-FFF2-40B4-BE49-F238E27FC236}">
                <a16:creationId xmlns:a16="http://schemas.microsoft.com/office/drawing/2014/main" id="{87A7FA7E-CC38-4E72-8693-8F2D41C5571B}"/>
              </a:ext>
            </a:extLst>
          </p:cNvPr>
          <p:cNvGraphicFramePr>
            <a:graphicFrameLocks noChangeAspect="1"/>
          </p:cNvGraphicFramePr>
          <p:nvPr>
            <p:extLst>
              <p:ext uri="{D42A27DB-BD31-4B8C-83A1-F6EECF244321}">
                <p14:modId xmlns:p14="http://schemas.microsoft.com/office/powerpoint/2010/main" val="4178778601"/>
              </p:ext>
            </p:extLst>
          </p:nvPr>
        </p:nvGraphicFramePr>
        <p:xfrm>
          <a:off x="3473167" y="2669762"/>
          <a:ext cx="866775" cy="285750"/>
        </p:xfrm>
        <a:graphic>
          <a:graphicData uri="http://schemas.openxmlformats.org/presentationml/2006/ole">
            <mc:AlternateContent xmlns:mc="http://schemas.openxmlformats.org/markup-compatibility/2006">
              <mc:Choice xmlns:v="urn:schemas-microsoft-com:vml" Requires="v">
                <p:oleObj spid="_x0000_s23027" name="Equation" r:id="rId6" imgW="866479" imgH="286250" progId="Equation.DSMT4">
                  <p:embed/>
                </p:oleObj>
              </mc:Choice>
              <mc:Fallback>
                <p:oleObj name="Equation" r:id="rId6" imgW="866479" imgH="286250" progId="Equation.DSMT4">
                  <p:embed/>
                  <p:pic>
                    <p:nvPicPr>
                      <p:cNvPr id="0" name=""/>
                      <p:cNvPicPr/>
                      <p:nvPr/>
                    </p:nvPicPr>
                    <p:blipFill>
                      <a:blip r:embed="rId7"/>
                      <a:stretch>
                        <a:fillRect/>
                      </a:stretch>
                    </p:blipFill>
                    <p:spPr>
                      <a:xfrm>
                        <a:off x="3473167" y="2669762"/>
                        <a:ext cx="866775" cy="2857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29E1F44-E5C2-4237-8675-400C6709AAD0}"/>
              </a:ext>
            </a:extLst>
          </p:cNvPr>
          <p:cNvGraphicFramePr>
            <a:graphicFrameLocks noChangeAspect="1"/>
          </p:cNvGraphicFramePr>
          <p:nvPr>
            <p:extLst>
              <p:ext uri="{D42A27DB-BD31-4B8C-83A1-F6EECF244321}">
                <p14:modId xmlns:p14="http://schemas.microsoft.com/office/powerpoint/2010/main" val="1788162686"/>
              </p:ext>
            </p:extLst>
          </p:nvPr>
        </p:nvGraphicFramePr>
        <p:xfrm>
          <a:off x="4545834" y="2669554"/>
          <a:ext cx="476250" cy="285750"/>
        </p:xfrm>
        <a:graphic>
          <a:graphicData uri="http://schemas.openxmlformats.org/presentationml/2006/ole">
            <mc:AlternateContent xmlns:mc="http://schemas.openxmlformats.org/markup-compatibility/2006">
              <mc:Choice xmlns:v="urn:schemas-microsoft-com:vml" Requires="v">
                <p:oleObj spid="_x0000_s23028" name="Equation" r:id="rId8" imgW="476060" imgH="286250" progId="Equation.DSMT4">
                  <p:embed/>
                </p:oleObj>
              </mc:Choice>
              <mc:Fallback>
                <p:oleObj name="Equation" r:id="rId8" imgW="476060" imgH="286250" progId="Equation.DSMT4">
                  <p:embed/>
                  <p:pic>
                    <p:nvPicPr>
                      <p:cNvPr id="0" name=""/>
                      <p:cNvPicPr/>
                      <p:nvPr/>
                    </p:nvPicPr>
                    <p:blipFill>
                      <a:blip r:embed="rId9"/>
                      <a:stretch>
                        <a:fillRect/>
                      </a:stretch>
                    </p:blipFill>
                    <p:spPr>
                      <a:xfrm>
                        <a:off x="4545834" y="2669554"/>
                        <a:ext cx="476250" cy="28575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3064DD91-8EE0-40BE-A35C-19599664CC49}"/>
              </a:ext>
            </a:extLst>
          </p:cNvPr>
          <p:cNvGraphicFramePr>
            <a:graphicFrameLocks noChangeAspect="1"/>
          </p:cNvGraphicFramePr>
          <p:nvPr>
            <p:extLst>
              <p:ext uri="{D42A27DB-BD31-4B8C-83A1-F6EECF244321}">
                <p14:modId xmlns:p14="http://schemas.microsoft.com/office/powerpoint/2010/main" val="2194497039"/>
              </p:ext>
            </p:extLst>
          </p:nvPr>
        </p:nvGraphicFramePr>
        <p:xfrm>
          <a:off x="5501073" y="2688812"/>
          <a:ext cx="457200" cy="266700"/>
        </p:xfrm>
        <a:graphic>
          <a:graphicData uri="http://schemas.openxmlformats.org/presentationml/2006/ole">
            <mc:AlternateContent xmlns:mc="http://schemas.openxmlformats.org/markup-compatibility/2006">
              <mc:Choice xmlns:v="urn:schemas-microsoft-com:vml" Requires="v">
                <p:oleObj spid="_x0000_s23029" name="Equation" r:id="rId10" imgW="456988" imgH="267142" progId="Equation.DSMT4">
                  <p:embed/>
                </p:oleObj>
              </mc:Choice>
              <mc:Fallback>
                <p:oleObj name="Equation" r:id="rId10" imgW="456988" imgH="267142" progId="Equation.DSMT4">
                  <p:embed/>
                  <p:pic>
                    <p:nvPicPr>
                      <p:cNvPr id="0" name=""/>
                      <p:cNvPicPr/>
                      <p:nvPr/>
                    </p:nvPicPr>
                    <p:blipFill>
                      <a:blip r:embed="rId11"/>
                      <a:stretch>
                        <a:fillRect/>
                      </a:stretch>
                    </p:blipFill>
                    <p:spPr>
                      <a:xfrm>
                        <a:off x="5501073" y="2688812"/>
                        <a:ext cx="457200" cy="26670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85841FD3-DC7F-4FFF-8694-12C59F66D77B}"/>
              </a:ext>
            </a:extLst>
          </p:cNvPr>
          <p:cNvGraphicFramePr>
            <a:graphicFrameLocks noChangeAspect="1"/>
          </p:cNvGraphicFramePr>
          <p:nvPr>
            <p:extLst>
              <p:ext uri="{D42A27DB-BD31-4B8C-83A1-F6EECF244321}">
                <p14:modId xmlns:p14="http://schemas.microsoft.com/office/powerpoint/2010/main" val="193001982"/>
              </p:ext>
            </p:extLst>
          </p:nvPr>
        </p:nvGraphicFramePr>
        <p:xfrm>
          <a:off x="6425832" y="2690717"/>
          <a:ext cx="257175" cy="285750"/>
        </p:xfrm>
        <a:graphic>
          <a:graphicData uri="http://schemas.openxmlformats.org/presentationml/2006/ole">
            <mc:AlternateContent xmlns:mc="http://schemas.openxmlformats.org/markup-compatibility/2006">
              <mc:Choice xmlns:v="urn:schemas-microsoft-com:vml" Requires="v">
                <p:oleObj spid="_x0000_s23030" name="Equation" r:id="rId12" imgW="256921" imgH="286250" progId="Equation.DSMT4">
                  <p:embed/>
                </p:oleObj>
              </mc:Choice>
              <mc:Fallback>
                <p:oleObj name="Equation" r:id="rId12" imgW="256921" imgH="286250" progId="Equation.DSMT4">
                  <p:embed/>
                  <p:pic>
                    <p:nvPicPr>
                      <p:cNvPr id="0" name=""/>
                      <p:cNvPicPr/>
                      <p:nvPr/>
                    </p:nvPicPr>
                    <p:blipFill>
                      <a:blip r:embed="rId13"/>
                      <a:stretch>
                        <a:fillRect/>
                      </a:stretch>
                    </p:blipFill>
                    <p:spPr>
                      <a:xfrm>
                        <a:off x="6425832" y="2690717"/>
                        <a:ext cx="257175" cy="28575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0D9175AD-1A41-4C6C-B6F8-0F203E50BE7C}"/>
              </a:ext>
            </a:extLst>
          </p:cNvPr>
          <p:cNvGraphicFramePr>
            <a:graphicFrameLocks noChangeAspect="1"/>
          </p:cNvGraphicFramePr>
          <p:nvPr>
            <p:extLst>
              <p:ext uri="{D42A27DB-BD31-4B8C-83A1-F6EECF244321}">
                <p14:modId xmlns:p14="http://schemas.microsoft.com/office/powerpoint/2010/main" val="382964855"/>
              </p:ext>
            </p:extLst>
          </p:nvPr>
        </p:nvGraphicFramePr>
        <p:xfrm>
          <a:off x="5770073" y="3420859"/>
          <a:ext cx="866775" cy="287337"/>
        </p:xfrm>
        <a:graphic>
          <a:graphicData uri="http://schemas.openxmlformats.org/presentationml/2006/ole">
            <mc:AlternateContent xmlns:mc="http://schemas.openxmlformats.org/markup-compatibility/2006">
              <mc:Choice xmlns:v="urn:schemas-microsoft-com:vml" Requires="v">
                <p:oleObj spid="_x0000_s23031" name="Equation" r:id="rId14" imgW="867198" imgH="286610" progId="Equation.DSMT4">
                  <p:embed/>
                </p:oleObj>
              </mc:Choice>
              <mc:Fallback>
                <p:oleObj name="Equation" r:id="rId14" imgW="867198" imgH="286610" progId="Equation.DSMT4">
                  <p:embed/>
                  <p:pic>
                    <p:nvPicPr>
                      <p:cNvPr id="0" name=""/>
                      <p:cNvPicPr/>
                      <p:nvPr/>
                    </p:nvPicPr>
                    <p:blipFill>
                      <a:blip r:embed="rId15"/>
                      <a:stretch>
                        <a:fillRect/>
                      </a:stretch>
                    </p:blipFill>
                    <p:spPr>
                      <a:xfrm>
                        <a:off x="5770073" y="3420859"/>
                        <a:ext cx="866775" cy="287337"/>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7356EE04-60D6-4C1F-BE8E-0D5B18AE5E6C}"/>
              </a:ext>
            </a:extLst>
          </p:cNvPr>
          <p:cNvGraphicFramePr>
            <a:graphicFrameLocks noChangeAspect="1"/>
          </p:cNvGraphicFramePr>
          <p:nvPr>
            <p:extLst>
              <p:ext uri="{D42A27DB-BD31-4B8C-83A1-F6EECF244321}">
                <p14:modId xmlns:p14="http://schemas.microsoft.com/office/powerpoint/2010/main" val="432242870"/>
              </p:ext>
            </p:extLst>
          </p:nvPr>
        </p:nvGraphicFramePr>
        <p:xfrm>
          <a:off x="2892743" y="4507230"/>
          <a:ext cx="901700" cy="279400"/>
        </p:xfrm>
        <a:graphic>
          <a:graphicData uri="http://schemas.openxmlformats.org/presentationml/2006/ole">
            <mc:AlternateContent xmlns:mc="http://schemas.openxmlformats.org/markup-compatibility/2006">
              <mc:Choice xmlns:v="urn:schemas-microsoft-com:vml" Requires="v">
                <p:oleObj spid="_x0000_s23032" name="Equation" r:id="rId16" imgW="901440" imgH="279360" progId="Equation.DSMT4">
                  <p:embed/>
                </p:oleObj>
              </mc:Choice>
              <mc:Fallback>
                <p:oleObj name="Equation" r:id="rId16" imgW="901440" imgH="279360" progId="Equation.DSMT4">
                  <p:embed/>
                  <p:pic>
                    <p:nvPicPr>
                      <p:cNvPr id="0" name=""/>
                      <p:cNvPicPr/>
                      <p:nvPr/>
                    </p:nvPicPr>
                    <p:blipFill>
                      <a:blip r:embed="rId17"/>
                      <a:stretch>
                        <a:fillRect/>
                      </a:stretch>
                    </p:blipFill>
                    <p:spPr>
                      <a:xfrm>
                        <a:off x="2892743" y="4507230"/>
                        <a:ext cx="901700" cy="27940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7A33DDA5-DB60-4F6C-842A-B6ECF8C57813}"/>
              </a:ext>
            </a:extLst>
          </p:cNvPr>
          <p:cNvGraphicFramePr>
            <a:graphicFrameLocks noChangeAspect="1"/>
          </p:cNvGraphicFramePr>
          <p:nvPr>
            <p:extLst>
              <p:ext uri="{D42A27DB-BD31-4B8C-83A1-F6EECF244321}">
                <p14:modId xmlns:p14="http://schemas.microsoft.com/office/powerpoint/2010/main" val="1326218459"/>
              </p:ext>
            </p:extLst>
          </p:nvPr>
        </p:nvGraphicFramePr>
        <p:xfrm>
          <a:off x="4581077" y="4504402"/>
          <a:ext cx="428625" cy="285750"/>
        </p:xfrm>
        <a:graphic>
          <a:graphicData uri="http://schemas.openxmlformats.org/presentationml/2006/ole">
            <mc:AlternateContent xmlns:mc="http://schemas.openxmlformats.org/markup-compatibility/2006">
              <mc:Choice xmlns:v="urn:schemas-microsoft-com:vml" Requires="v">
                <p:oleObj spid="_x0000_s23033" name="Equation" r:id="rId18" imgW="428561" imgH="286250" progId="Equation.DSMT4">
                  <p:embed/>
                </p:oleObj>
              </mc:Choice>
              <mc:Fallback>
                <p:oleObj name="Equation" r:id="rId18" imgW="428561" imgH="286250" progId="Equation.DSMT4">
                  <p:embed/>
                  <p:pic>
                    <p:nvPicPr>
                      <p:cNvPr id="0" name=""/>
                      <p:cNvPicPr/>
                      <p:nvPr/>
                    </p:nvPicPr>
                    <p:blipFill>
                      <a:blip r:embed="rId19"/>
                      <a:stretch>
                        <a:fillRect/>
                      </a:stretch>
                    </p:blipFill>
                    <p:spPr>
                      <a:xfrm>
                        <a:off x="4581077" y="4504402"/>
                        <a:ext cx="428625" cy="28575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D1AF9708-CF6F-4748-8041-BB56324D9342}"/>
              </a:ext>
            </a:extLst>
          </p:cNvPr>
          <p:cNvGraphicFramePr>
            <a:graphicFrameLocks noChangeAspect="1"/>
          </p:cNvGraphicFramePr>
          <p:nvPr>
            <p:extLst>
              <p:ext uri="{D42A27DB-BD31-4B8C-83A1-F6EECF244321}">
                <p14:modId xmlns:p14="http://schemas.microsoft.com/office/powerpoint/2010/main" val="2932935760"/>
              </p:ext>
            </p:extLst>
          </p:nvPr>
        </p:nvGraphicFramePr>
        <p:xfrm>
          <a:off x="5688013" y="4574858"/>
          <a:ext cx="203200" cy="203200"/>
        </p:xfrm>
        <a:graphic>
          <a:graphicData uri="http://schemas.openxmlformats.org/presentationml/2006/ole">
            <mc:AlternateContent xmlns:mc="http://schemas.openxmlformats.org/markup-compatibility/2006">
              <mc:Choice xmlns:v="urn:schemas-microsoft-com:vml" Requires="v">
                <p:oleObj spid="_x0000_s23034" name="Equation" r:id="rId20" imgW="203040" imgH="203040" progId="Equation.DSMT4">
                  <p:embed/>
                </p:oleObj>
              </mc:Choice>
              <mc:Fallback>
                <p:oleObj name="Equation" r:id="rId20" imgW="203040" imgH="203040" progId="Equation.DSMT4">
                  <p:embed/>
                  <p:pic>
                    <p:nvPicPr>
                      <p:cNvPr id="0" name=""/>
                      <p:cNvPicPr/>
                      <p:nvPr/>
                    </p:nvPicPr>
                    <p:blipFill>
                      <a:blip r:embed="rId21"/>
                      <a:stretch>
                        <a:fillRect/>
                      </a:stretch>
                    </p:blipFill>
                    <p:spPr>
                      <a:xfrm>
                        <a:off x="5688013" y="4574858"/>
                        <a:ext cx="203200" cy="203200"/>
                      </a:xfrm>
                      <a:prstGeom prst="rect">
                        <a:avLst/>
                      </a:prstGeom>
                    </p:spPr>
                  </p:pic>
                </p:oleObj>
              </mc:Fallback>
            </mc:AlternateContent>
          </a:graphicData>
        </a:graphic>
      </p:graphicFrame>
      <p:pic>
        <p:nvPicPr>
          <p:cNvPr id="37" name="Picture 36">
            <a:extLst>
              <a:ext uri="{FF2B5EF4-FFF2-40B4-BE49-F238E27FC236}">
                <a16:creationId xmlns:a16="http://schemas.microsoft.com/office/drawing/2014/main" id="{71CF3AA4-5C67-4A8E-A187-ACA8FEFA970A}"/>
              </a:ext>
            </a:extLst>
          </p:cNvPr>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925737" y="2232106"/>
            <a:ext cx="2557276" cy="2656807"/>
          </a:xfrm>
          <a:prstGeom prst="rect">
            <a:avLst/>
          </a:prstGeom>
          <a:noFill/>
          <a:ln>
            <a:noFill/>
          </a:ln>
        </p:spPr>
      </p:pic>
      <p:pic>
        <p:nvPicPr>
          <p:cNvPr id="27" name="!!3">
            <a:extLst>
              <a:ext uri="{FF2B5EF4-FFF2-40B4-BE49-F238E27FC236}">
                <a16:creationId xmlns:a16="http://schemas.microsoft.com/office/drawing/2014/main" id="{968C7464-B861-4B94-AAEE-3CD443BBB62B}"/>
              </a:ext>
            </a:extLst>
          </p:cNvPr>
          <p:cNvPicPr>
            <a:picLocks noChangeAspect="1"/>
          </p:cNvPicPr>
          <p:nvPr/>
        </p:nvPicPr>
        <p:blipFill>
          <a:blip r:embed="rId5"/>
          <a:stretch>
            <a:fillRect/>
          </a:stretch>
        </p:blipFill>
        <p:spPr>
          <a:xfrm>
            <a:off x="155447" y="1712482"/>
            <a:ext cx="1154720" cy="1039248"/>
          </a:xfrm>
          <a:prstGeom prst="rect">
            <a:avLst/>
          </a:prstGeom>
        </p:spPr>
      </p:pic>
      <p:sp>
        <p:nvSpPr>
          <p:cNvPr id="34" name="Rectangle 33">
            <a:extLst>
              <a:ext uri="{FF2B5EF4-FFF2-40B4-BE49-F238E27FC236}">
                <a16:creationId xmlns:a16="http://schemas.microsoft.com/office/drawing/2014/main" id="{983E4DFE-4622-4D8A-9795-9F6F2C5D767C}"/>
              </a:ext>
            </a:extLst>
          </p:cNvPr>
          <p:cNvSpPr/>
          <p:nvPr/>
        </p:nvSpPr>
        <p:spPr>
          <a:xfrm>
            <a:off x="186284" y="1230929"/>
            <a:ext cx="5572359" cy="587853"/>
          </a:xfrm>
          <a:prstGeom prst="rect">
            <a:avLst/>
          </a:prstGeom>
        </p:spPr>
        <p:txBody>
          <a:bodyPr wrap="none">
            <a:spAutoFit/>
          </a:bodyPr>
          <a:lstStyle/>
          <a:p>
            <a:pPr>
              <a:lnSpc>
                <a:spcPct val="115000"/>
              </a:lnSpc>
              <a:spcBef>
                <a:spcPts val="600"/>
              </a:spcBef>
              <a:spcAft>
                <a:spcPts val="0"/>
              </a:spcAft>
            </a:pPr>
            <a:r>
              <a:rPr lang="en-US" sz="2800" b="1" dirty="0">
                <a:solidFill>
                  <a:srgbClr val="FF0000"/>
                </a:solidFill>
                <a:latin typeface="Times New Roman" panose="02020603050405020304" pitchFamily="18" charset="0"/>
                <a:ea typeface="Calibri" panose="020F0502020204030204" pitchFamily="34" charset="0"/>
              </a:rPr>
              <a:t>2</a:t>
            </a:r>
            <a:r>
              <a:rPr lang="en-US" sz="2800" b="1" smtClean="0">
                <a:solidFill>
                  <a:srgbClr val="FF0000"/>
                </a:solidFill>
                <a:latin typeface="Times New Roman" panose="02020603050405020304" pitchFamily="18" charset="0"/>
                <a:ea typeface="Calibri" panose="020F0502020204030204" pitchFamily="34" charset="0"/>
              </a:rPr>
              <a:t>) </a:t>
            </a:r>
            <a:r>
              <a:rPr lang="en-US" sz="2800" b="1" err="1">
                <a:solidFill>
                  <a:srgbClr val="FF0000"/>
                </a:solidFill>
                <a:latin typeface="Times New Roman" panose="02020603050405020304" pitchFamily="18" charset="0"/>
                <a:ea typeface="Calibri" panose="020F0502020204030204" pitchFamily="34" charset="0"/>
              </a:rPr>
              <a:t>Hình</a:t>
            </a:r>
            <a:r>
              <a:rPr lang="en-US" sz="2800" b="1">
                <a:solidFill>
                  <a:srgbClr val="FF0000"/>
                </a:solidFill>
                <a:latin typeface="Times New Roman" panose="02020603050405020304" pitchFamily="18" charset="0"/>
                <a:ea typeface="Calibri" panose="020F0502020204030204" pitchFamily="34" charset="0"/>
              </a:rPr>
              <a:t> </a:t>
            </a:r>
            <a:r>
              <a:rPr lang="en-US" sz="2800" b="1" smtClean="0">
                <a:solidFill>
                  <a:srgbClr val="FF0000"/>
                </a:solidFill>
                <a:latin typeface="Times New Roman" panose="02020603050405020304" pitchFamily="18" charset="0"/>
                <a:ea typeface="Calibri" panose="020F0502020204030204" pitchFamily="34" charset="0"/>
              </a:rPr>
              <a:t>vuông</a:t>
            </a:r>
            <a:r>
              <a:rPr lang="en-US" sz="2800" b="1"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nội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tiếp</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đường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35"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6" name="Hộp Văn bản 2">
            <a:extLst>
              <a:ext uri="{FF2B5EF4-FFF2-40B4-BE49-F238E27FC236}">
                <a16:creationId xmlns:a16="http://schemas.microsoft.com/office/drawing/2014/main" id="{E250EC2E-D5E8-A11E-FE33-A8963256E84A}"/>
              </a:ext>
            </a:extLst>
          </p:cNvPr>
          <p:cNvSpPr txBox="1"/>
          <p:nvPr/>
        </p:nvSpPr>
        <p:spPr>
          <a:xfrm>
            <a:off x="192604" y="746560"/>
            <a:ext cx="10643036"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III. HÌNH CHỮ NHẬT, HÌNH VUÔNG NỘI TIẾP ĐƯỜNG TRÒN</a:t>
            </a:r>
            <a:endParaRPr lang="en-US" sz="2800" b="1" dirty="0">
              <a:solidFill>
                <a:srgbClr val="2704FC"/>
              </a:solidFill>
              <a:latin typeface="Times New Roman" panose="02020603050405020304" pitchFamily="18" charset="0"/>
              <a:cs typeface="Times New Roman" panose="02020603050405020304" pitchFamily="18" charset="0"/>
            </a:endParaRPr>
          </a:p>
        </p:txBody>
      </p:sp>
      <p:sp>
        <p:nvSpPr>
          <p:cNvPr id="2" name="Rectangle 1"/>
          <p:cNvSpPr/>
          <p:nvPr/>
        </p:nvSpPr>
        <p:spPr>
          <a:xfrm>
            <a:off x="8624306" y="4687888"/>
            <a:ext cx="1184940" cy="461665"/>
          </a:xfrm>
          <a:prstGeom prst="rect">
            <a:avLst/>
          </a:prstGeom>
        </p:spPr>
        <p:txBody>
          <a:bodyPr wrap="none">
            <a:spAutoFit/>
          </a:bodyPr>
          <a:lstStyle/>
          <a:p>
            <a:r>
              <a:rPr lang="vi-VN" sz="2400" smtClean="0">
                <a:latin typeface="Times New Roman" panose="02020603050405020304" pitchFamily="18" charset="0"/>
                <a:cs typeface="Times New Roman" panose="02020603050405020304" pitchFamily="18" charset="0"/>
              </a:rPr>
              <a:t>Hình </a:t>
            </a:r>
            <a:r>
              <a:rPr lang="vi-VN" sz="2400">
                <a:latin typeface="Times New Roman" panose="02020603050405020304" pitchFamily="18" charset="0"/>
                <a:cs typeface="Times New Roman" panose="02020603050405020304" pitchFamily="18" charset="0"/>
              </a:rPr>
              <a:t>26</a:t>
            </a:r>
            <a:endParaRPr lang="en-US" sz="2400"/>
          </a:p>
        </p:txBody>
      </p:sp>
    </p:spTree>
    <p:extLst>
      <p:ext uri="{BB962C8B-B14F-4D97-AF65-F5344CB8AC3E}">
        <p14:creationId xmlns:p14="http://schemas.microsoft.com/office/powerpoint/2010/main" val="3192198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par>
                                <p:cTn id="23" presetID="6"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ircle(in)">
                                      <p:cBhvr>
                                        <p:cTn id="25" dur="2000"/>
                                        <p:tgtEl>
                                          <p:spTgt spid="24"/>
                                        </p:tgtEl>
                                      </p:cBhvr>
                                    </p:animEffect>
                                  </p:childTnLst>
                                </p:cTn>
                              </p:par>
                              <p:par>
                                <p:cTn id="26" presetID="6" presetClass="entr" presetSubtype="16"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circle(in)">
                                      <p:cBhvr>
                                        <p:cTn id="28" dur="2000"/>
                                        <p:tgtEl>
                                          <p:spTgt spid="30"/>
                                        </p:tgtEl>
                                      </p:cBhvr>
                                    </p:animEffect>
                                  </p:childTnLst>
                                </p:cTn>
                              </p:par>
                              <p:par>
                                <p:cTn id="29" presetID="6" presetClass="entr" presetSubtype="16"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par>
                                <p:cTn id="32" presetID="6"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ircle(in)">
                                      <p:cBhvr>
                                        <p:cTn id="34" dur="2000"/>
                                        <p:tgtEl>
                                          <p:spTgt spid="32"/>
                                        </p:tgtEl>
                                      </p:cBhvr>
                                    </p:animEffect>
                                  </p:childTnLst>
                                </p:cTn>
                              </p:par>
                              <p:par>
                                <p:cTn id="35" presetID="6" presetClass="entr" presetSubtype="16"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ircle(in)">
                                      <p:cBhvr>
                                        <p:cTn id="37" dur="2000"/>
                                        <p:tgtEl>
                                          <p:spTgt spid="33"/>
                                        </p:tgtEl>
                                      </p:cBhvr>
                                    </p:animEffect>
                                  </p:childTnLst>
                                </p:cTn>
                              </p:par>
                              <p:par>
                                <p:cTn id="38" presetID="6" presetClass="entr" presetSubtype="16"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circle(in)">
                                      <p:cBhvr>
                                        <p:cTn id="40"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9" name="!!3">
            <a:extLst>
              <a:ext uri="{FF2B5EF4-FFF2-40B4-BE49-F238E27FC236}">
                <a16:creationId xmlns:a16="http://schemas.microsoft.com/office/drawing/2014/main" id="{83EC8671-4A04-8D12-0EFC-2A26C11105B6}"/>
              </a:ext>
            </a:extLst>
          </p:cNvPr>
          <p:cNvPicPr>
            <a:picLocks noChangeAspect="1"/>
          </p:cNvPicPr>
          <p:nvPr/>
        </p:nvPicPr>
        <p:blipFill>
          <a:blip r:embed="rId6"/>
          <a:stretch>
            <a:fillRect/>
          </a:stretch>
        </p:blipFill>
        <p:spPr>
          <a:xfrm>
            <a:off x="9754369" y="1269436"/>
            <a:ext cx="1718765" cy="1532816"/>
          </a:xfrm>
          <a:prstGeom prst="rect">
            <a:avLst/>
          </a:prstGeom>
        </p:spPr>
      </p:pic>
      <p:pic>
        <p:nvPicPr>
          <p:cNvPr id="24" name="3 Minute Timer with Music">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0094205" y="2998990"/>
            <a:ext cx="1039091" cy="584489"/>
          </a:xfrm>
          <a:prstGeom prst="rect">
            <a:avLst/>
          </a:prstGeom>
        </p:spPr>
      </p:pic>
      <p:pic>
        <p:nvPicPr>
          <p:cNvPr id="33" name="Picture 32">
            <a:extLst>
              <a:ext uri="{FF2B5EF4-FFF2-40B4-BE49-F238E27FC236}">
                <a16:creationId xmlns:a16="http://schemas.microsoft.com/office/drawing/2014/main" id="{F0822056-69A1-4820-A44F-1AA0BEC9638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5780" y="1059915"/>
            <a:ext cx="2557276" cy="2656807"/>
          </a:xfrm>
          <a:prstGeom prst="rect">
            <a:avLst/>
          </a:prstGeom>
          <a:noFill/>
          <a:ln>
            <a:noFill/>
          </a:ln>
        </p:spPr>
      </p:pic>
      <p:sp>
        <p:nvSpPr>
          <p:cNvPr id="34" name="Hộp Văn bản 11">
            <a:extLst>
              <a:ext uri="{FF2B5EF4-FFF2-40B4-BE49-F238E27FC236}">
                <a16:creationId xmlns:a16="http://schemas.microsoft.com/office/drawing/2014/main" id="{278DF417-6915-4BCF-A706-54BEBD3C6729}"/>
              </a:ext>
            </a:extLst>
          </p:cNvPr>
          <p:cNvSpPr txBox="1"/>
          <p:nvPr/>
        </p:nvSpPr>
        <p:spPr>
          <a:xfrm>
            <a:off x="101787" y="2721994"/>
            <a:ext cx="2094069"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endParaRPr lang="en-US" sz="2400" dirty="0"/>
          </a:p>
        </p:txBody>
      </p:sp>
      <p:grpSp>
        <p:nvGrpSpPr>
          <p:cNvPr id="27" name="Group 26"/>
          <p:cNvGrpSpPr/>
          <p:nvPr/>
        </p:nvGrpSpPr>
        <p:grpSpPr>
          <a:xfrm>
            <a:off x="362527" y="3202944"/>
            <a:ext cx="9849735" cy="1953493"/>
            <a:chOff x="892674" y="3590039"/>
            <a:chExt cx="9849735" cy="1953493"/>
          </a:xfrm>
        </p:grpSpPr>
        <p:sp>
          <p:nvSpPr>
            <p:cNvPr id="2" name="Rectangle 1">
              <a:extLst>
                <a:ext uri="{FF2B5EF4-FFF2-40B4-BE49-F238E27FC236}">
                  <a16:creationId xmlns:a16="http://schemas.microsoft.com/office/drawing/2014/main" id="{E13E5A52-E82B-40BA-9911-3A1CD8AE209E}"/>
                </a:ext>
              </a:extLst>
            </p:cNvPr>
            <p:cNvSpPr/>
            <p:nvPr/>
          </p:nvSpPr>
          <p:spPr>
            <a:xfrm>
              <a:off x="892674" y="3590039"/>
              <a:ext cx="9849735" cy="1938992"/>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a</a:t>
              </a:r>
              <a:r>
                <a:rPr lang="vi-VN" sz="2400" dirty="0">
                  <a:latin typeface="Times New Roman" panose="02020603050405020304" pitchFamily="18" charset="0"/>
                  <a:cs typeface="Times New Roman" panose="02020603050405020304" pitchFamily="18" charset="0"/>
                </a:rPr>
                <a:t>) Xét hình vuông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cắt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tại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có:</a:t>
              </a:r>
            </a:p>
            <a:p>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p>
            <a:p>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tính chất)</a:t>
              </a:r>
            </a:p>
            <a:p>
              <a:r>
                <a:rPr lang="en-US" sz="2400" dirty="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a:t>
              </a:r>
              <a:endParaRPr lang="en-US" sz="2400" smtClean="0">
                <a:latin typeface="Times New Roman" panose="02020603050405020304" pitchFamily="18" charset="0"/>
                <a:cs typeface="Times New Roman" panose="02020603050405020304" pitchFamily="18" charset="0"/>
              </a:endParaRPr>
            </a:p>
            <a:p>
              <a:r>
                <a:rPr lang="vi-VN" sz="2400" smtClean="0">
                  <a:latin typeface="Times New Roman" panose="02020603050405020304" pitchFamily="18" charset="0"/>
                  <a:cs typeface="Times New Roman" panose="02020603050405020304" pitchFamily="18" charset="0"/>
                </a:rPr>
                <a:t>Các </a:t>
              </a:r>
              <a:r>
                <a:rPr lang="vi-VN" sz="2400" dirty="0">
                  <a:latin typeface="Times New Roman" panose="02020603050405020304" pitchFamily="18" charset="0"/>
                  <a:cs typeface="Times New Roman" panose="02020603050405020304" pitchFamily="18" charset="0"/>
                </a:rPr>
                <a:t>đỉnh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của hình </a:t>
              </a:r>
              <a:r>
                <a:rPr lang="vi-VN" sz="2400">
                  <a:latin typeface="Times New Roman" panose="02020603050405020304" pitchFamily="18" charset="0"/>
                  <a:cs typeface="Times New Roman" panose="02020603050405020304" pitchFamily="18" charset="0"/>
                </a:rPr>
                <a:t>vuông  </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đều </a:t>
              </a:r>
              <a:r>
                <a:rPr lang="vi-VN" sz="2400" dirty="0">
                  <a:latin typeface="Times New Roman" panose="02020603050405020304" pitchFamily="18" charset="0"/>
                  <a:cs typeface="Times New Roman" panose="02020603050405020304" pitchFamily="18" charset="0"/>
                </a:rPr>
                <a:t>thuộc đường tròn  </a:t>
              </a:r>
            </a:p>
          </p:txBody>
        </p:sp>
        <p:graphicFrame>
          <p:nvGraphicFramePr>
            <p:cNvPr id="3" name="Object 2">
              <a:extLst>
                <a:ext uri="{FF2B5EF4-FFF2-40B4-BE49-F238E27FC236}">
                  <a16:creationId xmlns:a16="http://schemas.microsoft.com/office/drawing/2014/main" id="{96734467-D613-4864-8793-764A02B65026}"/>
                </a:ext>
              </a:extLst>
            </p:cNvPr>
            <p:cNvGraphicFramePr>
              <a:graphicFrameLocks noChangeAspect="1"/>
            </p:cNvGraphicFramePr>
            <p:nvPr>
              <p:extLst>
                <p:ext uri="{D42A27DB-BD31-4B8C-83A1-F6EECF244321}">
                  <p14:modId xmlns:p14="http://schemas.microsoft.com/office/powerpoint/2010/main" val="4134611605"/>
                </p:ext>
              </p:extLst>
            </p:nvPr>
          </p:nvGraphicFramePr>
          <p:xfrm>
            <a:off x="3276045" y="3715755"/>
            <a:ext cx="866775" cy="285750"/>
          </p:xfrm>
          <a:graphic>
            <a:graphicData uri="http://schemas.openxmlformats.org/presentationml/2006/ole">
              <mc:AlternateContent xmlns:mc="http://schemas.openxmlformats.org/markup-compatibility/2006">
                <mc:Choice xmlns:v="urn:schemas-microsoft-com:vml" Requires="v">
                  <p:oleObj spid="_x0000_s50753" name="Equation" r:id="rId9" imgW="866479" imgH="286250" progId="Equation.DSMT4">
                    <p:embed/>
                  </p:oleObj>
                </mc:Choice>
                <mc:Fallback>
                  <p:oleObj name="Equation" r:id="rId9" imgW="866479" imgH="286250" progId="Equation.DSMT4">
                    <p:embed/>
                    <p:pic>
                      <p:nvPicPr>
                        <p:cNvPr id="0" name=""/>
                        <p:cNvPicPr/>
                        <p:nvPr/>
                      </p:nvPicPr>
                      <p:blipFill>
                        <a:blip r:embed="rId10"/>
                        <a:stretch>
                          <a:fillRect/>
                        </a:stretch>
                      </p:blipFill>
                      <p:spPr>
                        <a:xfrm>
                          <a:off x="3276045" y="3715755"/>
                          <a:ext cx="866775" cy="2857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EC4264C-38F4-445A-AB66-F3F2B6C4548E}"/>
                </a:ext>
              </a:extLst>
            </p:cNvPr>
            <p:cNvGraphicFramePr>
              <a:graphicFrameLocks noChangeAspect="1"/>
            </p:cNvGraphicFramePr>
            <p:nvPr>
              <p:extLst>
                <p:ext uri="{D42A27DB-BD31-4B8C-83A1-F6EECF244321}">
                  <p14:modId xmlns:p14="http://schemas.microsoft.com/office/powerpoint/2010/main" val="2612253883"/>
                </p:ext>
              </p:extLst>
            </p:nvPr>
          </p:nvGraphicFramePr>
          <p:xfrm>
            <a:off x="4331409" y="3698385"/>
            <a:ext cx="476250" cy="285750"/>
          </p:xfrm>
          <a:graphic>
            <a:graphicData uri="http://schemas.openxmlformats.org/presentationml/2006/ole">
              <mc:AlternateContent xmlns:mc="http://schemas.openxmlformats.org/markup-compatibility/2006">
                <mc:Choice xmlns:v="urn:schemas-microsoft-com:vml" Requires="v">
                  <p:oleObj spid="_x0000_s50754" name="Equation" r:id="rId11" imgW="476060" imgH="286250" progId="Equation.DSMT4">
                    <p:embed/>
                  </p:oleObj>
                </mc:Choice>
                <mc:Fallback>
                  <p:oleObj name="Equation" r:id="rId11" imgW="476060" imgH="286250" progId="Equation.DSMT4">
                    <p:embed/>
                    <p:pic>
                      <p:nvPicPr>
                        <p:cNvPr id="0" name=""/>
                        <p:cNvPicPr/>
                        <p:nvPr/>
                      </p:nvPicPr>
                      <p:blipFill>
                        <a:blip r:embed="rId12"/>
                        <a:stretch>
                          <a:fillRect/>
                        </a:stretch>
                      </p:blipFill>
                      <p:spPr>
                        <a:xfrm>
                          <a:off x="4331409" y="3698385"/>
                          <a:ext cx="476250" cy="2857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566669F2-6F78-4758-A2A1-9A24D06CAE40}"/>
                </a:ext>
              </a:extLst>
            </p:cNvPr>
            <p:cNvGraphicFramePr>
              <a:graphicFrameLocks noChangeAspect="1"/>
            </p:cNvGraphicFramePr>
            <p:nvPr>
              <p:extLst>
                <p:ext uri="{D42A27DB-BD31-4B8C-83A1-F6EECF244321}">
                  <p14:modId xmlns:p14="http://schemas.microsoft.com/office/powerpoint/2010/main" val="3373977015"/>
                </p:ext>
              </p:extLst>
            </p:nvPr>
          </p:nvGraphicFramePr>
          <p:xfrm>
            <a:off x="5357276" y="3697809"/>
            <a:ext cx="457200" cy="266700"/>
          </p:xfrm>
          <a:graphic>
            <a:graphicData uri="http://schemas.openxmlformats.org/presentationml/2006/ole">
              <mc:AlternateContent xmlns:mc="http://schemas.openxmlformats.org/markup-compatibility/2006">
                <mc:Choice xmlns:v="urn:schemas-microsoft-com:vml" Requires="v">
                  <p:oleObj spid="_x0000_s50755" name="Equation" r:id="rId13" imgW="456988" imgH="267142" progId="Equation.DSMT4">
                    <p:embed/>
                  </p:oleObj>
                </mc:Choice>
                <mc:Fallback>
                  <p:oleObj name="Equation" r:id="rId13" imgW="456988" imgH="267142" progId="Equation.DSMT4">
                    <p:embed/>
                    <p:pic>
                      <p:nvPicPr>
                        <p:cNvPr id="0" name=""/>
                        <p:cNvPicPr/>
                        <p:nvPr/>
                      </p:nvPicPr>
                      <p:blipFill>
                        <a:blip r:embed="rId14"/>
                        <a:stretch>
                          <a:fillRect/>
                        </a:stretch>
                      </p:blipFill>
                      <p:spPr>
                        <a:xfrm>
                          <a:off x="5357276" y="3697809"/>
                          <a:ext cx="457200" cy="2667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72D377E-E394-4A29-9FDB-00851409087A}"/>
                </a:ext>
              </a:extLst>
            </p:cNvPr>
            <p:cNvGraphicFramePr>
              <a:graphicFrameLocks noChangeAspect="1"/>
            </p:cNvGraphicFramePr>
            <p:nvPr>
              <p:extLst>
                <p:ext uri="{D42A27DB-BD31-4B8C-83A1-F6EECF244321}">
                  <p14:modId xmlns:p14="http://schemas.microsoft.com/office/powerpoint/2010/main" val="653912986"/>
                </p:ext>
              </p:extLst>
            </p:nvPr>
          </p:nvGraphicFramePr>
          <p:xfrm>
            <a:off x="6284747" y="3698385"/>
            <a:ext cx="257175" cy="285750"/>
          </p:xfrm>
          <a:graphic>
            <a:graphicData uri="http://schemas.openxmlformats.org/presentationml/2006/ole">
              <mc:AlternateContent xmlns:mc="http://schemas.openxmlformats.org/markup-compatibility/2006">
                <mc:Choice xmlns:v="urn:schemas-microsoft-com:vml" Requires="v">
                  <p:oleObj spid="_x0000_s50756" name="Equation" r:id="rId15" imgW="256921" imgH="286250" progId="Equation.DSMT4">
                    <p:embed/>
                  </p:oleObj>
                </mc:Choice>
                <mc:Fallback>
                  <p:oleObj name="Equation" r:id="rId15" imgW="256921" imgH="286250" progId="Equation.DSMT4">
                    <p:embed/>
                    <p:pic>
                      <p:nvPicPr>
                        <p:cNvPr id="0" name=""/>
                        <p:cNvPicPr/>
                        <p:nvPr/>
                      </p:nvPicPr>
                      <p:blipFill>
                        <a:blip r:embed="rId16"/>
                        <a:stretch>
                          <a:fillRect/>
                        </a:stretch>
                      </p:blipFill>
                      <p:spPr>
                        <a:xfrm>
                          <a:off x="6284747" y="3698385"/>
                          <a:ext cx="257175" cy="2857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6DE2749D-98F1-4A64-8129-7EE2C965BC7C}"/>
                </a:ext>
              </a:extLst>
            </p:cNvPr>
            <p:cNvGraphicFramePr>
              <a:graphicFrameLocks noChangeAspect="1"/>
            </p:cNvGraphicFramePr>
            <p:nvPr>
              <p:extLst>
                <p:ext uri="{D42A27DB-BD31-4B8C-83A1-F6EECF244321}">
                  <p14:modId xmlns:p14="http://schemas.microsoft.com/office/powerpoint/2010/main" val="4118061029"/>
                </p:ext>
              </p:extLst>
            </p:nvPr>
          </p:nvGraphicFramePr>
          <p:xfrm>
            <a:off x="1219346" y="4125355"/>
            <a:ext cx="2789237" cy="868363"/>
          </p:xfrm>
          <a:graphic>
            <a:graphicData uri="http://schemas.openxmlformats.org/presentationml/2006/ole">
              <mc:AlternateContent xmlns:mc="http://schemas.openxmlformats.org/markup-compatibility/2006">
                <mc:Choice xmlns:v="urn:schemas-microsoft-com:vml" Requires="v">
                  <p:oleObj spid="_x0000_s50757" name="Equation" r:id="rId17" imgW="2789428" imgH="868123" progId="Equation.DSMT4">
                    <p:embed/>
                  </p:oleObj>
                </mc:Choice>
                <mc:Fallback>
                  <p:oleObj name="Equation" r:id="rId17" imgW="2789428" imgH="868123" progId="Equation.DSMT4">
                    <p:embed/>
                    <p:pic>
                      <p:nvPicPr>
                        <p:cNvPr id="0" name=""/>
                        <p:cNvPicPr/>
                        <p:nvPr/>
                      </p:nvPicPr>
                      <p:blipFill>
                        <a:blip r:embed="rId18"/>
                        <a:stretch>
                          <a:fillRect/>
                        </a:stretch>
                      </p:blipFill>
                      <p:spPr>
                        <a:xfrm>
                          <a:off x="1219346" y="4125355"/>
                          <a:ext cx="2789237" cy="8683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BD6EE7C-1481-4F8A-87BE-59DA3305AA9F}"/>
                </a:ext>
              </a:extLst>
            </p:cNvPr>
            <p:cNvGraphicFramePr>
              <a:graphicFrameLocks noChangeAspect="1"/>
            </p:cNvGraphicFramePr>
            <p:nvPr>
              <p:extLst>
                <p:ext uri="{D42A27DB-BD31-4B8C-83A1-F6EECF244321}">
                  <p14:modId xmlns:p14="http://schemas.microsoft.com/office/powerpoint/2010/main" val="921961812"/>
                </p:ext>
              </p:extLst>
            </p:nvPr>
          </p:nvGraphicFramePr>
          <p:xfrm>
            <a:off x="2252253" y="5183385"/>
            <a:ext cx="1209675" cy="333375"/>
          </p:xfrm>
          <a:graphic>
            <a:graphicData uri="http://schemas.openxmlformats.org/presentationml/2006/ole">
              <mc:AlternateContent xmlns:mc="http://schemas.openxmlformats.org/markup-compatibility/2006">
                <mc:Choice xmlns:v="urn:schemas-microsoft-com:vml" Requires="v">
                  <p:oleObj spid="_x0000_s50758" name="Equation" r:id="rId19" imgW="1209040" imgH="333838" progId="Equation.DSMT4">
                    <p:embed/>
                  </p:oleObj>
                </mc:Choice>
                <mc:Fallback>
                  <p:oleObj name="Equation" r:id="rId19" imgW="1209040" imgH="333838" progId="Equation.DSMT4">
                    <p:embed/>
                    <p:pic>
                      <p:nvPicPr>
                        <p:cNvPr id="0" name=""/>
                        <p:cNvPicPr/>
                        <p:nvPr/>
                      </p:nvPicPr>
                      <p:blipFill>
                        <a:blip r:embed="rId20"/>
                        <a:stretch>
                          <a:fillRect/>
                        </a:stretch>
                      </p:blipFill>
                      <p:spPr>
                        <a:xfrm>
                          <a:off x="2252253" y="5183385"/>
                          <a:ext cx="1209675" cy="3333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F374499-8570-4046-9949-B4D2D87295ED}"/>
                </a:ext>
              </a:extLst>
            </p:cNvPr>
            <p:cNvGraphicFramePr>
              <a:graphicFrameLocks noChangeAspect="1"/>
            </p:cNvGraphicFramePr>
            <p:nvPr>
              <p:extLst>
                <p:ext uri="{D42A27DB-BD31-4B8C-83A1-F6EECF244321}">
                  <p14:modId xmlns:p14="http://schemas.microsoft.com/office/powerpoint/2010/main" val="2922340378"/>
                </p:ext>
              </p:extLst>
            </p:nvPr>
          </p:nvGraphicFramePr>
          <p:xfrm>
            <a:off x="5512263" y="5160525"/>
            <a:ext cx="866775" cy="293549"/>
          </p:xfrm>
          <a:graphic>
            <a:graphicData uri="http://schemas.openxmlformats.org/presentationml/2006/ole">
              <mc:AlternateContent xmlns:mc="http://schemas.openxmlformats.org/markup-compatibility/2006">
                <mc:Choice xmlns:v="urn:schemas-microsoft-com:vml" Requires="v">
                  <p:oleObj spid="_x0000_s50759" name="Equation" r:id="rId21" imgW="867198" imgH="285168" progId="Equation.DSMT4">
                    <p:embed/>
                  </p:oleObj>
                </mc:Choice>
                <mc:Fallback>
                  <p:oleObj name="Equation" r:id="rId21" imgW="867198" imgH="285168" progId="Equation.DSMT4">
                    <p:embed/>
                    <p:pic>
                      <p:nvPicPr>
                        <p:cNvPr id="0" name=""/>
                        <p:cNvPicPr/>
                        <p:nvPr/>
                      </p:nvPicPr>
                      <p:blipFill>
                        <a:blip r:embed="rId22"/>
                        <a:stretch>
                          <a:fillRect/>
                        </a:stretch>
                      </p:blipFill>
                      <p:spPr>
                        <a:xfrm>
                          <a:off x="5512263" y="5160525"/>
                          <a:ext cx="866775" cy="293549"/>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28A7F9A3-3E42-4B76-904D-F2C69763BA8B}"/>
                </a:ext>
              </a:extLst>
            </p:cNvPr>
            <p:cNvGraphicFramePr>
              <a:graphicFrameLocks noChangeAspect="1"/>
            </p:cNvGraphicFramePr>
            <p:nvPr>
              <p:extLst>
                <p:ext uri="{D42A27DB-BD31-4B8C-83A1-F6EECF244321}">
                  <p14:modId xmlns:p14="http://schemas.microsoft.com/office/powerpoint/2010/main" val="3317325294"/>
                </p:ext>
              </p:extLst>
            </p:nvPr>
          </p:nvGraphicFramePr>
          <p:xfrm>
            <a:off x="9171061" y="5114907"/>
            <a:ext cx="485775" cy="428625"/>
          </p:xfrm>
          <a:graphic>
            <a:graphicData uri="http://schemas.openxmlformats.org/presentationml/2006/ole">
              <mc:AlternateContent xmlns:mc="http://schemas.openxmlformats.org/markup-compatibility/2006">
                <mc:Choice xmlns:v="urn:schemas-microsoft-com:vml" Requires="v">
                  <p:oleObj spid="_x0000_s50760" name="Equation" r:id="rId23" imgW="485415" imgH="429375" progId="Equation.DSMT4">
                    <p:embed/>
                  </p:oleObj>
                </mc:Choice>
                <mc:Fallback>
                  <p:oleObj name="Equation" r:id="rId23" imgW="485415" imgH="429375" progId="Equation.DSMT4">
                    <p:embed/>
                    <p:pic>
                      <p:nvPicPr>
                        <p:cNvPr id="0" name=""/>
                        <p:cNvPicPr/>
                        <p:nvPr/>
                      </p:nvPicPr>
                      <p:blipFill>
                        <a:blip r:embed="rId24"/>
                        <a:stretch>
                          <a:fillRect/>
                        </a:stretch>
                      </p:blipFill>
                      <p:spPr>
                        <a:xfrm>
                          <a:off x="9171061" y="5114907"/>
                          <a:ext cx="485775" cy="428625"/>
                        </a:xfrm>
                        <a:prstGeom prst="rect">
                          <a:avLst/>
                        </a:prstGeom>
                      </p:spPr>
                    </p:pic>
                  </p:oleObj>
                </mc:Fallback>
              </mc:AlternateContent>
            </a:graphicData>
          </a:graphic>
        </p:graphicFrame>
      </p:grpSp>
      <p:grpSp>
        <p:nvGrpSpPr>
          <p:cNvPr id="26" name="Group 25"/>
          <p:cNvGrpSpPr/>
          <p:nvPr/>
        </p:nvGrpSpPr>
        <p:grpSpPr>
          <a:xfrm>
            <a:off x="896797" y="5220420"/>
            <a:ext cx="8857572" cy="830997"/>
            <a:chOff x="7364877" y="3583479"/>
            <a:chExt cx="8857572" cy="830997"/>
          </a:xfrm>
        </p:grpSpPr>
        <p:sp>
          <p:nvSpPr>
            <p:cNvPr id="20" name="Rectangle 19">
              <a:extLst>
                <a:ext uri="{FF2B5EF4-FFF2-40B4-BE49-F238E27FC236}">
                  <a16:creationId xmlns:a16="http://schemas.microsoft.com/office/drawing/2014/main" id="{310A8C2C-B74C-4B0A-ABEC-BB87C8077236}"/>
                </a:ext>
              </a:extLst>
            </p:cNvPr>
            <p:cNvSpPr/>
            <p:nvPr/>
          </p:nvSpPr>
          <p:spPr>
            <a:xfrm>
              <a:off x="7364877" y="3583479"/>
              <a:ext cx="8857572" cy="830997"/>
            </a:xfrm>
            <a:prstGeom prst="rect">
              <a:avLst/>
            </a:prstGeom>
          </p:spPr>
          <p:txBody>
            <a:bodyPr wrap="square">
              <a:spAutoFit/>
            </a:bodyPr>
            <a:lstStyle/>
            <a:p>
              <a:r>
                <a:rPr lang="vi-VN" sz="2400">
                  <a:latin typeface="Times New Roman" panose="02020603050405020304" pitchFamily="18" charset="0"/>
                  <a:cs typeface="Times New Roman" panose="02020603050405020304" pitchFamily="18" charset="0"/>
                </a:rPr>
                <a:t>Mà  </a:t>
              </a:r>
              <a:r>
                <a:rPr lang="en-US" sz="2400" smtClean="0">
                  <a:latin typeface="Times New Roman" panose="02020603050405020304" pitchFamily="18" charset="0"/>
                  <a:cs typeface="Times New Roman" panose="02020603050405020304" pitchFamily="18" charset="0"/>
                </a:rPr>
                <a:t>                        n</a:t>
              </a:r>
              <a:r>
                <a:rPr lang="vi-VN" sz="2400" smtClean="0">
                  <a:latin typeface="Times New Roman" panose="02020603050405020304" pitchFamily="18" charset="0"/>
                  <a:cs typeface="Times New Roman" panose="02020603050405020304" pitchFamily="18" charset="0"/>
                </a:rPr>
                <a:t>ên   </a:t>
              </a:r>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là đường kính của </a:t>
              </a:r>
              <a:r>
                <a:rPr lang="vi-VN" sz="2400" dirty="0">
                  <a:latin typeface="Times New Roman" panose="02020603050405020304" pitchFamily="18" charset="0"/>
                  <a:cs typeface="Times New Roman" panose="02020603050405020304" pitchFamily="18" charset="0"/>
                </a:rPr>
                <a:t>đường </a:t>
              </a:r>
              <a:r>
                <a:rPr lang="vi-VN" sz="2400">
                  <a:latin typeface="Times New Roman" panose="02020603050405020304" pitchFamily="18" charset="0"/>
                  <a:cs typeface="Times New Roman" panose="02020603050405020304" pitchFamily="18" charset="0"/>
                </a:rPr>
                <a:t>tròn </a:t>
              </a:r>
              <a:r>
                <a:rPr lang="vi-VN" sz="2400" smtClean="0">
                  <a:latin typeface="Times New Roman" panose="02020603050405020304" pitchFamily="18" charset="0"/>
                  <a:cs typeface="Times New Roman" panose="02020603050405020304" pitchFamily="18" charset="0"/>
                </a:rPr>
                <a:t>  </a:t>
              </a:r>
              <a:endParaRPr lang="en-US" sz="2400" smtClean="0">
                <a:latin typeface="Times New Roman" panose="02020603050405020304" pitchFamily="18" charset="0"/>
                <a:cs typeface="Times New Roman" panose="02020603050405020304" pitchFamily="18" charset="0"/>
              </a:endParaRPr>
            </a:p>
            <a:p>
              <a:r>
                <a:rPr lang="vi-VN" sz="2400" smtClean="0">
                  <a:latin typeface="Times New Roman" panose="02020603050405020304" pitchFamily="18" charset="0"/>
                  <a:cs typeface="Times New Roman" panose="02020603050405020304" pitchFamily="18" charset="0"/>
                </a:rPr>
                <a:t>ngoại tiếp hình vuông </a:t>
              </a:r>
              <a:r>
                <a:rPr lang="en-US" sz="2400" smtClean="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377DCD77-5EFA-4385-80C9-37C7579A27AE}"/>
                </a:ext>
              </a:extLst>
            </p:cNvPr>
            <p:cNvGraphicFramePr>
              <a:graphicFrameLocks noChangeAspect="1"/>
            </p:cNvGraphicFramePr>
            <p:nvPr>
              <p:extLst>
                <p:ext uri="{D42A27DB-BD31-4B8C-83A1-F6EECF244321}">
                  <p14:modId xmlns:p14="http://schemas.microsoft.com/office/powerpoint/2010/main" val="1820578847"/>
                </p:ext>
              </p:extLst>
            </p:nvPr>
          </p:nvGraphicFramePr>
          <p:xfrm>
            <a:off x="7914655" y="3675193"/>
            <a:ext cx="1874837" cy="285750"/>
          </p:xfrm>
          <a:graphic>
            <a:graphicData uri="http://schemas.openxmlformats.org/presentationml/2006/ole">
              <mc:AlternateContent xmlns:mc="http://schemas.openxmlformats.org/markup-compatibility/2006">
                <mc:Choice xmlns:v="urn:schemas-microsoft-com:vml" Requires="v">
                  <p:oleObj spid="_x0000_s50761" name="Equation" r:id="rId25" imgW="1875451" imgH="286250" progId="Equation.DSMT4">
                    <p:embed/>
                  </p:oleObj>
                </mc:Choice>
                <mc:Fallback>
                  <p:oleObj name="Equation" r:id="rId25" imgW="1875451" imgH="286250" progId="Equation.DSMT4">
                    <p:embed/>
                    <p:pic>
                      <p:nvPicPr>
                        <p:cNvPr id="0" name=""/>
                        <p:cNvPicPr/>
                        <p:nvPr/>
                      </p:nvPicPr>
                      <p:blipFill>
                        <a:blip r:embed="rId26"/>
                        <a:stretch>
                          <a:fillRect/>
                        </a:stretch>
                      </p:blipFill>
                      <p:spPr>
                        <a:xfrm>
                          <a:off x="7914655" y="3675193"/>
                          <a:ext cx="1874837" cy="28575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B8ADF167-D461-48F7-806B-14C55588A5ED}"/>
                </a:ext>
              </a:extLst>
            </p:cNvPr>
            <p:cNvGraphicFramePr>
              <a:graphicFrameLocks noChangeAspect="1"/>
            </p:cNvGraphicFramePr>
            <p:nvPr>
              <p:extLst>
                <p:ext uri="{D42A27DB-BD31-4B8C-83A1-F6EECF244321}">
                  <p14:modId xmlns:p14="http://schemas.microsoft.com/office/powerpoint/2010/main" val="590852794"/>
                </p:ext>
              </p:extLst>
            </p:nvPr>
          </p:nvGraphicFramePr>
          <p:xfrm>
            <a:off x="10323741" y="3696148"/>
            <a:ext cx="1009650" cy="333375"/>
          </p:xfrm>
          <a:graphic>
            <a:graphicData uri="http://schemas.openxmlformats.org/presentationml/2006/ole">
              <mc:AlternateContent xmlns:mc="http://schemas.openxmlformats.org/markup-compatibility/2006">
                <mc:Choice xmlns:v="urn:schemas-microsoft-com:vml" Requires="v">
                  <p:oleObj spid="_x0000_s50762" name="Equation" r:id="rId27" imgW="1009332" imgH="333838" progId="Equation.DSMT4">
                    <p:embed/>
                  </p:oleObj>
                </mc:Choice>
                <mc:Fallback>
                  <p:oleObj name="Equation" r:id="rId27" imgW="1009332" imgH="333838" progId="Equation.DSMT4">
                    <p:embed/>
                    <p:pic>
                      <p:nvPicPr>
                        <p:cNvPr id="0" name=""/>
                        <p:cNvPicPr/>
                        <p:nvPr/>
                      </p:nvPicPr>
                      <p:blipFill>
                        <a:blip r:embed="rId28"/>
                        <a:stretch>
                          <a:fillRect/>
                        </a:stretch>
                      </p:blipFill>
                      <p:spPr>
                        <a:xfrm>
                          <a:off x="10323741" y="3696148"/>
                          <a:ext cx="1009650" cy="33337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ECBED361-011E-4B54-83F8-063073EF012F}"/>
                </a:ext>
              </a:extLst>
            </p:cNvPr>
            <p:cNvGraphicFramePr>
              <a:graphicFrameLocks noChangeAspect="1"/>
            </p:cNvGraphicFramePr>
            <p:nvPr>
              <p:extLst>
                <p:ext uri="{D42A27DB-BD31-4B8C-83A1-F6EECF244321}">
                  <p14:modId xmlns:p14="http://schemas.microsoft.com/office/powerpoint/2010/main" val="2573529932"/>
                </p:ext>
              </p:extLst>
            </p:nvPr>
          </p:nvGraphicFramePr>
          <p:xfrm>
            <a:off x="15107444" y="3648522"/>
            <a:ext cx="485775" cy="428625"/>
          </p:xfrm>
          <a:graphic>
            <a:graphicData uri="http://schemas.openxmlformats.org/presentationml/2006/ole">
              <mc:AlternateContent xmlns:mc="http://schemas.openxmlformats.org/markup-compatibility/2006">
                <mc:Choice xmlns:v="urn:schemas-microsoft-com:vml" Requires="v">
                  <p:oleObj spid="_x0000_s50763" name="Equation" r:id="rId29" imgW="485415" imgH="429375" progId="Equation.DSMT4">
                    <p:embed/>
                  </p:oleObj>
                </mc:Choice>
                <mc:Fallback>
                  <p:oleObj name="Equation" r:id="rId29" imgW="485415" imgH="429375" progId="Equation.DSMT4">
                    <p:embed/>
                    <p:pic>
                      <p:nvPicPr>
                        <p:cNvPr id="0" name=""/>
                        <p:cNvPicPr/>
                        <p:nvPr/>
                      </p:nvPicPr>
                      <p:blipFill>
                        <a:blip r:embed="rId30"/>
                        <a:stretch>
                          <a:fillRect/>
                        </a:stretch>
                      </p:blipFill>
                      <p:spPr>
                        <a:xfrm>
                          <a:off x="15107444" y="3648522"/>
                          <a:ext cx="485775" cy="428625"/>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0FDFCD26-BC31-4138-8F03-180098A5FC9C}"/>
                </a:ext>
              </a:extLst>
            </p:cNvPr>
            <p:cNvGraphicFramePr>
              <a:graphicFrameLocks noChangeAspect="1"/>
            </p:cNvGraphicFramePr>
            <p:nvPr>
              <p:extLst>
                <p:ext uri="{D42A27DB-BD31-4B8C-83A1-F6EECF244321}">
                  <p14:modId xmlns:p14="http://schemas.microsoft.com/office/powerpoint/2010/main" val="3456508794"/>
                </p:ext>
              </p:extLst>
            </p:nvPr>
          </p:nvGraphicFramePr>
          <p:xfrm>
            <a:off x="10212191" y="4038691"/>
            <a:ext cx="866775" cy="285750"/>
          </p:xfrm>
          <a:graphic>
            <a:graphicData uri="http://schemas.openxmlformats.org/presentationml/2006/ole">
              <mc:AlternateContent xmlns:mc="http://schemas.openxmlformats.org/markup-compatibility/2006">
                <mc:Choice xmlns:v="urn:schemas-microsoft-com:vml" Requires="v">
                  <p:oleObj spid="_x0000_s50764" name="Equation" r:id="rId31" imgW="866479" imgH="286250" progId="Equation.DSMT4">
                    <p:embed/>
                  </p:oleObj>
                </mc:Choice>
                <mc:Fallback>
                  <p:oleObj name="Equation" r:id="rId31" imgW="866479" imgH="286250" progId="Equation.DSMT4">
                    <p:embed/>
                    <p:pic>
                      <p:nvPicPr>
                        <p:cNvPr id="0" name=""/>
                        <p:cNvPicPr/>
                        <p:nvPr/>
                      </p:nvPicPr>
                      <p:blipFill>
                        <a:blip r:embed="rId32"/>
                        <a:stretch>
                          <a:fillRect/>
                        </a:stretch>
                      </p:blipFill>
                      <p:spPr>
                        <a:xfrm>
                          <a:off x="10212191" y="4038691"/>
                          <a:ext cx="866775" cy="285750"/>
                        </a:xfrm>
                        <a:prstGeom prst="rect">
                          <a:avLst/>
                        </a:prstGeom>
                      </p:spPr>
                    </p:pic>
                  </p:oleObj>
                </mc:Fallback>
              </mc:AlternateContent>
            </a:graphicData>
          </a:graphic>
        </p:graphicFrame>
      </p:grpSp>
      <p:sp>
        <p:nvSpPr>
          <p:cNvPr id="43" name="Rectangle 42">
            <a:extLst>
              <a:ext uri="{FF2B5EF4-FFF2-40B4-BE49-F238E27FC236}">
                <a16:creationId xmlns:a16="http://schemas.microsoft.com/office/drawing/2014/main" id="{983E4DFE-4622-4D8A-9795-9F6F2C5D767C}"/>
              </a:ext>
            </a:extLst>
          </p:cNvPr>
          <p:cNvSpPr/>
          <p:nvPr/>
        </p:nvSpPr>
        <p:spPr>
          <a:xfrm>
            <a:off x="155447" y="1093239"/>
            <a:ext cx="5572359" cy="587853"/>
          </a:xfrm>
          <a:prstGeom prst="rect">
            <a:avLst/>
          </a:prstGeom>
        </p:spPr>
        <p:txBody>
          <a:bodyPr wrap="none">
            <a:spAutoFit/>
          </a:bodyPr>
          <a:lstStyle/>
          <a:p>
            <a:pPr>
              <a:lnSpc>
                <a:spcPct val="115000"/>
              </a:lnSpc>
              <a:spcBef>
                <a:spcPts val="600"/>
              </a:spcBef>
              <a:spcAft>
                <a:spcPts val="0"/>
              </a:spcAft>
            </a:pPr>
            <a:r>
              <a:rPr lang="en-US" sz="2800" b="1" dirty="0">
                <a:solidFill>
                  <a:srgbClr val="FF0000"/>
                </a:solidFill>
                <a:latin typeface="Times New Roman" panose="02020603050405020304" pitchFamily="18" charset="0"/>
                <a:ea typeface="Calibri" panose="020F0502020204030204" pitchFamily="34" charset="0"/>
              </a:rPr>
              <a:t>2</a:t>
            </a:r>
            <a:r>
              <a:rPr lang="en-US" sz="2800" b="1" smtClean="0">
                <a:solidFill>
                  <a:srgbClr val="FF0000"/>
                </a:solidFill>
                <a:latin typeface="Times New Roman" panose="02020603050405020304" pitchFamily="18" charset="0"/>
                <a:ea typeface="Calibri" panose="020F0502020204030204" pitchFamily="34" charset="0"/>
              </a:rPr>
              <a:t>) </a:t>
            </a:r>
            <a:r>
              <a:rPr lang="en-US" sz="2800" b="1" err="1">
                <a:solidFill>
                  <a:srgbClr val="FF0000"/>
                </a:solidFill>
                <a:latin typeface="Times New Roman" panose="02020603050405020304" pitchFamily="18" charset="0"/>
                <a:ea typeface="Calibri" panose="020F0502020204030204" pitchFamily="34" charset="0"/>
              </a:rPr>
              <a:t>Hình</a:t>
            </a:r>
            <a:r>
              <a:rPr lang="en-US" sz="2800" b="1">
                <a:solidFill>
                  <a:srgbClr val="FF0000"/>
                </a:solidFill>
                <a:latin typeface="Times New Roman" panose="02020603050405020304" pitchFamily="18" charset="0"/>
                <a:ea typeface="Calibri" panose="020F0502020204030204" pitchFamily="34" charset="0"/>
              </a:rPr>
              <a:t> </a:t>
            </a:r>
            <a:r>
              <a:rPr lang="en-US" sz="2800" b="1" smtClean="0">
                <a:solidFill>
                  <a:srgbClr val="FF0000"/>
                </a:solidFill>
                <a:latin typeface="Times New Roman" panose="02020603050405020304" pitchFamily="18" charset="0"/>
                <a:ea typeface="Calibri" panose="020F0502020204030204" pitchFamily="34" charset="0"/>
              </a:rPr>
              <a:t>vuông</a:t>
            </a:r>
            <a:r>
              <a:rPr lang="en-US" sz="2800" b="1"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nội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tiếp</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đường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44"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6" name="Hộp Văn bản 2">
            <a:extLst>
              <a:ext uri="{FF2B5EF4-FFF2-40B4-BE49-F238E27FC236}">
                <a16:creationId xmlns:a16="http://schemas.microsoft.com/office/drawing/2014/main" id="{E250EC2E-D5E8-A11E-FE33-A8963256E84A}"/>
              </a:ext>
            </a:extLst>
          </p:cNvPr>
          <p:cNvSpPr txBox="1"/>
          <p:nvPr/>
        </p:nvSpPr>
        <p:spPr>
          <a:xfrm>
            <a:off x="0" y="678697"/>
            <a:ext cx="10643036"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III. HÌNH CHỮ NHẬT, HÌNH VUÔNG NỘI TIẾP ĐƯỜNG TRÒN</a:t>
            </a:r>
            <a:endParaRPr lang="en-US" sz="2800" b="1" dirty="0">
              <a:solidFill>
                <a:srgbClr val="2704FC"/>
              </a:solidFill>
              <a:latin typeface="Times New Roman" panose="02020603050405020304" pitchFamily="18" charset="0"/>
              <a:cs typeface="Times New Roman" panose="02020603050405020304" pitchFamily="18" charset="0"/>
            </a:endParaRPr>
          </a:p>
        </p:txBody>
      </p:sp>
      <p:pic>
        <p:nvPicPr>
          <p:cNvPr id="57" name="!!3">
            <a:extLst>
              <a:ext uri="{FF2B5EF4-FFF2-40B4-BE49-F238E27FC236}">
                <a16:creationId xmlns:a16="http://schemas.microsoft.com/office/drawing/2014/main" id="{83F1A94D-48D5-4D73-BDAA-9118478F5E60}"/>
              </a:ext>
            </a:extLst>
          </p:cNvPr>
          <p:cNvPicPr>
            <a:picLocks noChangeAspect="1"/>
          </p:cNvPicPr>
          <p:nvPr/>
        </p:nvPicPr>
        <p:blipFill>
          <a:blip r:embed="rId33"/>
          <a:stretch>
            <a:fillRect/>
          </a:stretch>
        </p:blipFill>
        <p:spPr>
          <a:xfrm>
            <a:off x="183461" y="1602514"/>
            <a:ext cx="1154720" cy="1039248"/>
          </a:xfrm>
          <a:prstGeom prst="rect">
            <a:avLst/>
          </a:prstGeom>
        </p:spPr>
      </p:pic>
      <p:sp>
        <p:nvSpPr>
          <p:cNvPr id="58" name="TextBox 57">
            <a:extLst>
              <a:ext uri="{FF2B5EF4-FFF2-40B4-BE49-F238E27FC236}">
                <a16:creationId xmlns:a16="http://schemas.microsoft.com/office/drawing/2014/main" id="{A3A062DA-93BF-4842-B601-4404401BCCE3}"/>
              </a:ext>
            </a:extLst>
          </p:cNvPr>
          <p:cNvSpPr txBox="1"/>
          <p:nvPr/>
        </p:nvSpPr>
        <p:spPr>
          <a:xfrm>
            <a:off x="-317522" y="1881454"/>
            <a:ext cx="5311068" cy="461665"/>
          </a:xfrm>
          <a:prstGeom prst="rect">
            <a:avLst/>
          </a:prstGeom>
          <a:noFill/>
        </p:spPr>
        <p:txBody>
          <a:bodyPr wrap="square">
            <a:spAutoFit/>
          </a:bodyPr>
          <a:lstStyle/>
          <a:p>
            <a:pPr algn="ctr"/>
            <a:r>
              <a:rPr lang="en-US" sz="2400" b="1" i="1" dirty="0" err="1">
                <a:effectLst/>
                <a:latin typeface="Times New Roman" panose="02020603050405020304" pitchFamily="18" charset="0"/>
                <a:ea typeface="Times New Roman" panose="02020603050405020304" pitchFamily="18" charset="0"/>
              </a:rPr>
              <a:t>Hoạt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động</a:t>
            </a:r>
            <a:r>
              <a:rPr lang="en-US" sz="2400" b="1" i="1" dirty="0">
                <a:effectLst/>
                <a:latin typeface="Times New Roman" panose="02020603050405020304" pitchFamily="18" charset="0"/>
                <a:ea typeface="Times New Roman" panose="02020603050405020304" pitchFamily="18" charset="0"/>
              </a:rPr>
              <a:t> 4: </a:t>
            </a:r>
            <a:endParaRPr lang="en-US" sz="2400" b="1" dirty="0">
              <a:effectLst/>
              <a:latin typeface="Times New Roman" panose="02020603050405020304" pitchFamily="18" charset="0"/>
              <a:ea typeface="Times New Roman" panose="02020603050405020304" pitchFamily="18" charset="0"/>
            </a:endParaRPr>
          </a:p>
        </p:txBody>
      </p:sp>
      <p:pic>
        <p:nvPicPr>
          <p:cNvPr id="59" name="!!3">
            <a:extLst>
              <a:ext uri="{FF2B5EF4-FFF2-40B4-BE49-F238E27FC236}">
                <a16:creationId xmlns:a16="http://schemas.microsoft.com/office/drawing/2014/main" id="{968C7464-B861-4B94-AAEE-3CD443BBB62B}"/>
              </a:ext>
            </a:extLst>
          </p:cNvPr>
          <p:cNvPicPr>
            <a:picLocks noChangeAspect="1"/>
          </p:cNvPicPr>
          <p:nvPr/>
        </p:nvPicPr>
        <p:blipFill>
          <a:blip r:embed="rId33"/>
          <a:stretch>
            <a:fillRect/>
          </a:stretch>
        </p:blipFill>
        <p:spPr>
          <a:xfrm>
            <a:off x="194051" y="1609095"/>
            <a:ext cx="1154720" cy="1039248"/>
          </a:xfrm>
          <a:prstGeom prst="rect">
            <a:avLst/>
          </a:prstGeom>
        </p:spPr>
      </p:pic>
    </p:spTree>
    <p:extLst>
      <p:ext uri="{BB962C8B-B14F-4D97-AF65-F5344CB8AC3E}">
        <p14:creationId xmlns:p14="http://schemas.microsoft.com/office/powerpoint/2010/main" val="4195961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circle(in)">
                                      <p:cBhvr>
                                        <p:cTn id="7" dur="2000"/>
                                        <p:tgtEl>
                                          <p:spTgt spid="5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circle(in)">
                                      <p:cBhvr>
                                        <p:cTn id="10" dur="20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4"/>
                </p:tgtEl>
              </p:cMediaNode>
            </p:video>
          </p:childTnLst>
        </p:cTn>
      </p:par>
    </p:tnLst>
    <p:bldLst>
      <p:bldP spid="34" grpId="0"/>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9" name="!!3">
            <a:extLst>
              <a:ext uri="{FF2B5EF4-FFF2-40B4-BE49-F238E27FC236}">
                <a16:creationId xmlns:a16="http://schemas.microsoft.com/office/drawing/2014/main" id="{83EC8671-4A04-8D12-0EFC-2A26C11105B6}"/>
              </a:ext>
            </a:extLst>
          </p:cNvPr>
          <p:cNvPicPr>
            <a:picLocks noChangeAspect="1"/>
          </p:cNvPicPr>
          <p:nvPr/>
        </p:nvPicPr>
        <p:blipFill>
          <a:blip r:embed="rId4"/>
          <a:stretch>
            <a:fillRect/>
          </a:stretch>
        </p:blipFill>
        <p:spPr>
          <a:xfrm>
            <a:off x="9754369" y="1269436"/>
            <a:ext cx="1718765" cy="1532816"/>
          </a:xfrm>
          <a:prstGeom prst="rect">
            <a:avLst/>
          </a:prstGeom>
        </p:spPr>
      </p:pic>
      <p:pic>
        <p:nvPicPr>
          <p:cNvPr id="33" name="Picture 32">
            <a:extLst>
              <a:ext uri="{FF2B5EF4-FFF2-40B4-BE49-F238E27FC236}">
                <a16:creationId xmlns:a16="http://schemas.microsoft.com/office/drawing/2014/main" id="{F0822056-69A1-4820-A44F-1AA0BEC9638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5780" y="1059915"/>
            <a:ext cx="2557276" cy="2656807"/>
          </a:xfrm>
          <a:prstGeom prst="rect">
            <a:avLst/>
          </a:prstGeom>
          <a:noFill/>
          <a:ln>
            <a:noFill/>
          </a:ln>
        </p:spPr>
      </p:pic>
      <p:sp>
        <p:nvSpPr>
          <p:cNvPr id="34" name="Hộp Văn bản 11">
            <a:extLst>
              <a:ext uri="{FF2B5EF4-FFF2-40B4-BE49-F238E27FC236}">
                <a16:creationId xmlns:a16="http://schemas.microsoft.com/office/drawing/2014/main" id="{278DF417-6915-4BCF-A706-54BEBD3C6729}"/>
              </a:ext>
            </a:extLst>
          </p:cNvPr>
          <p:cNvSpPr txBox="1"/>
          <p:nvPr/>
        </p:nvSpPr>
        <p:spPr>
          <a:xfrm>
            <a:off x="101787" y="2721994"/>
            <a:ext cx="2094069"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endParaRPr lang="en-US" sz="2400" dirty="0"/>
          </a:p>
        </p:txBody>
      </p:sp>
      <p:sp>
        <p:nvSpPr>
          <p:cNvPr id="43" name="Rectangle 42">
            <a:extLst>
              <a:ext uri="{FF2B5EF4-FFF2-40B4-BE49-F238E27FC236}">
                <a16:creationId xmlns:a16="http://schemas.microsoft.com/office/drawing/2014/main" id="{983E4DFE-4622-4D8A-9795-9F6F2C5D767C}"/>
              </a:ext>
            </a:extLst>
          </p:cNvPr>
          <p:cNvSpPr/>
          <p:nvPr/>
        </p:nvSpPr>
        <p:spPr>
          <a:xfrm>
            <a:off x="155447" y="1093239"/>
            <a:ext cx="5572359" cy="587853"/>
          </a:xfrm>
          <a:prstGeom prst="rect">
            <a:avLst/>
          </a:prstGeom>
        </p:spPr>
        <p:txBody>
          <a:bodyPr wrap="none">
            <a:spAutoFit/>
          </a:bodyPr>
          <a:lstStyle/>
          <a:p>
            <a:pPr>
              <a:lnSpc>
                <a:spcPct val="115000"/>
              </a:lnSpc>
              <a:spcBef>
                <a:spcPts val="600"/>
              </a:spcBef>
              <a:spcAft>
                <a:spcPts val="0"/>
              </a:spcAft>
            </a:pPr>
            <a:r>
              <a:rPr lang="en-US" sz="2800" b="1" dirty="0">
                <a:solidFill>
                  <a:srgbClr val="FF0000"/>
                </a:solidFill>
                <a:latin typeface="Times New Roman" panose="02020603050405020304" pitchFamily="18" charset="0"/>
                <a:ea typeface="Calibri" panose="020F0502020204030204" pitchFamily="34" charset="0"/>
              </a:rPr>
              <a:t>2</a:t>
            </a:r>
            <a:r>
              <a:rPr lang="en-US" sz="2800" b="1" smtClean="0">
                <a:solidFill>
                  <a:srgbClr val="FF0000"/>
                </a:solidFill>
                <a:latin typeface="Times New Roman" panose="02020603050405020304" pitchFamily="18" charset="0"/>
                <a:ea typeface="Calibri" panose="020F0502020204030204" pitchFamily="34" charset="0"/>
              </a:rPr>
              <a:t>) </a:t>
            </a:r>
            <a:r>
              <a:rPr lang="en-US" sz="2800" b="1" err="1">
                <a:solidFill>
                  <a:srgbClr val="FF0000"/>
                </a:solidFill>
                <a:latin typeface="Times New Roman" panose="02020603050405020304" pitchFamily="18" charset="0"/>
                <a:ea typeface="Calibri" panose="020F0502020204030204" pitchFamily="34" charset="0"/>
              </a:rPr>
              <a:t>Hình</a:t>
            </a:r>
            <a:r>
              <a:rPr lang="en-US" sz="2800" b="1">
                <a:solidFill>
                  <a:srgbClr val="FF0000"/>
                </a:solidFill>
                <a:latin typeface="Times New Roman" panose="02020603050405020304" pitchFamily="18" charset="0"/>
                <a:ea typeface="Calibri" panose="020F0502020204030204" pitchFamily="34" charset="0"/>
              </a:rPr>
              <a:t> </a:t>
            </a:r>
            <a:r>
              <a:rPr lang="en-US" sz="2800" b="1" smtClean="0">
                <a:solidFill>
                  <a:srgbClr val="FF0000"/>
                </a:solidFill>
                <a:latin typeface="Times New Roman" panose="02020603050405020304" pitchFamily="18" charset="0"/>
                <a:ea typeface="Calibri" panose="020F0502020204030204" pitchFamily="34" charset="0"/>
              </a:rPr>
              <a:t>vuông</a:t>
            </a:r>
            <a:r>
              <a:rPr lang="en-US" sz="2800" b="1"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nội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tiếp</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đường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44"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6" name="Hộp Văn bản 2">
            <a:extLst>
              <a:ext uri="{FF2B5EF4-FFF2-40B4-BE49-F238E27FC236}">
                <a16:creationId xmlns:a16="http://schemas.microsoft.com/office/drawing/2014/main" id="{E250EC2E-D5E8-A11E-FE33-A8963256E84A}"/>
              </a:ext>
            </a:extLst>
          </p:cNvPr>
          <p:cNvSpPr txBox="1"/>
          <p:nvPr/>
        </p:nvSpPr>
        <p:spPr>
          <a:xfrm>
            <a:off x="125730" y="678697"/>
            <a:ext cx="10643036"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III. HÌNH CHỮ NHẬT, HÌNH VUÔNG NỘI TIẾP ĐƯỜNG TRÒN</a:t>
            </a:r>
            <a:endParaRPr lang="en-US" sz="2800" b="1" dirty="0">
              <a:solidFill>
                <a:srgbClr val="2704FC"/>
              </a:solidFill>
              <a:latin typeface="Times New Roman" panose="02020603050405020304" pitchFamily="18" charset="0"/>
              <a:cs typeface="Times New Roman" panose="02020603050405020304" pitchFamily="18" charset="0"/>
            </a:endParaRPr>
          </a:p>
        </p:txBody>
      </p:sp>
      <p:pic>
        <p:nvPicPr>
          <p:cNvPr id="57" name="!!3">
            <a:extLst>
              <a:ext uri="{FF2B5EF4-FFF2-40B4-BE49-F238E27FC236}">
                <a16:creationId xmlns:a16="http://schemas.microsoft.com/office/drawing/2014/main" id="{83F1A94D-48D5-4D73-BDAA-9118478F5E60}"/>
              </a:ext>
            </a:extLst>
          </p:cNvPr>
          <p:cNvPicPr>
            <a:picLocks noChangeAspect="1"/>
          </p:cNvPicPr>
          <p:nvPr/>
        </p:nvPicPr>
        <p:blipFill>
          <a:blip r:embed="rId6"/>
          <a:stretch>
            <a:fillRect/>
          </a:stretch>
        </p:blipFill>
        <p:spPr>
          <a:xfrm>
            <a:off x="183461" y="1602514"/>
            <a:ext cx="1154720" cy="1039248"/>
          </a:xfrm>
          <a:prstGeom prst="rect">
            <a:avLst/>
          </a:prstGeom>
        </p:spPr>
      </p:pic>
      <p:sp>
        <p:nvSpPr>
          <p:cNvPr id="58" name="TextBox 57">
            <a:extLst>
              <a:ext uri="{FF2B5EF4-FFF2-40B4-BE49-F238E27FC236}">
                <a16:creationId xmlns:a16="http://schemas.microsoft.com/office/drawing/2014/main" id="{A3A062DA-93BF-4842-B601-4404401BCCE3}"/>
              </a:ext>
            </a:extLst>
          </p:cNvPr>
          <p:cNvSpPr txBox="1"/>
          <p:nvPr/>
        </p:nvSpPr>
        <p:spPr>
          <a:xfrm>
            <a:off x="-317522" y="1881454"/>
            <a:ext cx="5311068" cy="461665"/>
          </a:xfrm>
          <a:prstGeom prst="rect">
            <a:avLst/>
          </a:prstGeom>
          <a:noFill/>
        </p:spPr>
        <p:txBody>
          <a:bodyPr wrap="square">
            <a:spAutoFit/>
          </a:bodyPr>
          <a:lstStyle/>
          <a:p>
            <a:pPr algn="ctr"/>
            <a:r>
              <a:rPr lang="en-US" sz="2400" b="1" i="1" dirty="0" err="1">
                <a:effectLst/>
                <a:latin typeface="Times New Roman" panose="02020603050405020304" pitchFamily="18" charset="0"/>
                <a:ea typeface="Times New Roman" panose="02020603050405020304" pitchFamily="18" charset="0"/>
              </a:rPr>
              <a:t>Hoạt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động</a:t>
            </a:r>
            <a:r>
              <a:rPr lang="en-US" sz="2400" b="1" i="1" dirty="0">
                <a:effectLst/>
                <a:latin typeface="Times New Roman" panose="02020603050405020304" pitchFamily="18" charset="0"/>
                <a:ea typeface="Times New Roman" panose="02020603050405020304" pitchFamily="18" charset="0"/>
              </a:rPr>
              <a:t> 4: </a:t>
            </a:r>
            <a:endParaRPr lang="en-US" sz="2400" b="1" dirty="0">
              <a:effectLst/>
              <a:latin typeface="Times New Roman" panose="02020603050405020304" pitchFamily="18" charset="0"/>
              <a:ea typeface="Times New Roman" panose="02020603050405020304" pitchFamily="18" charset="0"/>
            </a:endParaRPr>
          </a:p>
        </p:txBody>
      </p:sp>
      <p:pic>
        <p:nvPicPr>
          <p:cNvPr id="59" name="!!3">
            <a:extLst>
              <a:ext uri="{FF2B5EF4-FFF2-40B4-BE49-F238E27FC236}">
                <a16:creationId xmlns:a16="http://schemas.microsoft.com/office/drawing/2014/main" id="{968C7464-B861-4B94-AAEE-3CD443BBB62B}"/>
              </a:ext>
            </a:extLst>
          </p:cNvPr>
          <p:cNvPicPr>
            <a:picLocks noChangeAspect="1"/>
          </p:cNvPicPr>
          <p:nvPr/>
        </p:nvPicPr>
        <p:blipFill>
          <a:blip r:embed="rId6"/>
          <a:stretch>
            <a:fillRect/>
          </a:stretch>
        </p:blipFill>
        <p:spPr>
          <a:xfrm>
            <a:off x="194051" y="1609095"/>
            <a:ext cx="1154720" cy="1039248"/>
          </a:xfrm>
          <a:prstGeom prst="rect">
            <a:avLst/>
          </a:prstGeom>
        </p:spPr>
      </p:pic>
      <p:grpSp>
        <p:nvGrpSpPr>
          <p:cNvPr id="37" name="Group 36"/>
          <p:cNvGrpSpPr/>
          <p:nvPr/>
        </p:nvGrpSpPr>
        <p:grpSpPr>
          <a:xfrm>
            <a:off x="441566" y="3173930"/>
            <a:ext cx="8028599" cy="2342737"/>
            <a:chOff x="712350" y="3651995"/>
            <a:chExt cx="8028599" cy="2342737"/>
          </a:xfrm>
        </p:grpSpPr>
        <p:sp>
          <p:nvSpPr>
            <p:cNvPr id="38" name="Rectangle 37">
              <a:extLst>
                <a:ext uri="{FF2B5EF4-FFF2-40B4-BE49-F238E27FC236}">
                  <a16:creationId xmlns:a16="http://schemas.microsoft.com/office/drawing/2014/main" id="{35DBB636-6C77-4BEC-A695-0F0A8CDD1455}"/>
                </a:ext>
              </a:extLst>
            </p:cNvPr>
            <p:cNvSpPr/>
            <p:nvPr/>
          </p:nvSpPr>
          <p:spPr>
            <a:xfrm>
              <a:off x="712350" y="3686408"/>
              <a:ext cx="7829812" cy="2308324"/>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b) </a:t>
              </a:r>
              <a:r>
                <a:rPr lang="en-US" sz="2400" err="1">
                  <a:latin typeface="Times New Roman" panose="02020603050405020304" pitchFamily="18" charset="0"/>
                  <a:cs typeface="Times New Roman" panose="02020603050405020304" pitchFamily="18" charset="0"/>
                </a:rPr>
                <a:t>Xét</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 có</a:t>
              </a:r>
              <a:r>
                <a:rPr lang="en-US" sz="2400" dirty="0">
                  <a:latin typeface="Times New Roman" panose="02020603050405020304" pitchFamily="18" charset="0"/>
                  <a:cs typeface="Times New Roman" panose="02020603050405020304" pitchFamily="18" charset="0"/>
                </a:rPr>
                <a:t>:</a:t>
              </a:r>
            </a:p>
            <a:p>
              <a:r>
                <a:rPr lang="en-US" sz="2400" smtClean="0">
                  <a:latin typeface="Times New Roman" panose="02020603050405020304" pitchFamily="18" charset="0"/>
                  <a:cs typeface="Times New Roman" panose="02020603050405020304" pitchFamily="18" charset="0"/>
                </a:rPr>
                <a:t>                                                    (do              là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vuông</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tam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O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p>
          </p:txBody>
        </p:sp>
        <p:graphicFrame>
          <p:nvGraphicFramePr>
            <p:cNvPr id="42" name="Object 41">
              <a:extLst>
                <a:ext uri="{FF2B5EF4-FFF2-40B4-BE49-F238E27FC236}">
                  <a16:creationId xmlns:a16="http://schemas.microsoft.com/office/drawing/2014/main" id="{50CC7340-5D3E-4081-A67E-AB82C4F715C0}"/>
                </a:ext>
              </a:extLst>
            </p:cNvPr>
            <p:cNvGraphicFramePr>
              <a:graphicFrameLocks noChangeAspect="1"/>
            </p:cNvGraphicFramePr>
            <p:nvPr>
              <p:extLst>
                <p:ext uri="{D42A27DB-BD31-4B8C-83A1-F6EECF244321}">
                  <p14:modId xmlns:p14="http://schemas.microsoft.com/office/powerpoint/2010/main" val="3945116537"/>
                </p:ext>
              </p:extLst>
            </p:nvPr>
          </p:nvGraphicFramePr>
          <p:xfrm>
            <a:off x="1636755" y="3788384"/>
            <a:ext cx="819150" cy="285750"/>
          </p:xfrm>
          <a:graphic>
            <a:graphicData uri="http://schemas.openxmlformats.org/presentationml/2006/ole">
              <mc:AlternateContent xmlns:mc="http://schemas.openxmlformats.org/markup-compatibility/2006">
                <mc:Choice xmlns:v="urn:schemas-microsoft-com:vml" Requires="v">
                  <p:oleObj spid="_x0000_s51251" name="Equation" r:id="rId7" imgW="818621" imgH="286250" progId="Equation.DSMT4">
                    <p:embed/>
                  </p:oleObj>
                </mc:Choice>
                <mc:Fallback>
                  <p:oleObj name="Equation" r:id="rId7" imgW="818621" imgH="286250" progId="Equation.DSMT4">
                    <p:embed/>
                    <p:pic>
                      <p:nvPicPr>
                        <p:cNvPr id="3" name="Object 2">
                          <a:extLst>
                            <a:ext uri="{FF2B5EF4-FFF2-40B4-BE49-F238E27FC236}">
                              <a16:creationId xmlns:a16="http://schemas.microsoft.com/office/drawing/2014/main" id="{50CC7340-5D3E-4081-A67E-AB82C4F715C0}"/>
                            </a:ext>
                          </a:extLst>
                        </p:cNvPr>
                        <p:cNvPicPr/>
                        <p:nvPr/>
                      </p:nvPicPr>
                      <p:blipFill>
                        <a:blip r:embed="rId8"/>
                        <a:stretch>
                          <a:fillRect/>
                        </a:stretch>
                      </p:blipFill>
                      <p:spPr>
                        <a:xfrm>
                          <a:off x="1636755" y="3788384"/>
                          <a:ext cx="819150" cy="285750"/>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21CFBACE-30DF-4FA2-B4BC-2E47C3B4E948}"/>
                </a:ext>
              </a:extLst>
            </p:cNvPr>
            <p:cNvGraphicFramePr>
              <a:graphicFrameLocks noChangeAspect="1"/>
            </p:cNvGraphicFramePr>
            <p:nvPr>
              <p:extLst>
                <p:ext uri="{D42A27DB-BD31-4B8C-83A1-F6EECF244321}">
                  <p14:modId xmlns:p14="http://schemas.microsoft.com/office/powerpoint/2010/main" val="3770758744"/>
                </p:ext>
              </p:extLst>
            </p:nvPr>
          </p:nvGraphicFramePr>
          <p:xfrm>
            <a:off x="3313693" y="3651995"/>
            <a:ext cx="1379537" cy="811213"/>
          </p:xfrm>
          <a:graphic>
            <a:graphicData uri="http://schemas.openxmlformats.org/presentationml/2006/ole">
              <mc:AlternateContent xmlns:mc="http://schemas.openxmlformats.org/markup-compatibility/2006">
                <mc:Choice xmlns:v="urn:schemas-microsoft-com:vml" Requires="v">
                  <p:oleObj spid="_x0000_s51252" name="Equation" r:id="rId9" imgW="1380321" imgH="810801" progId="Equation.DSMT4">
                    <p:embed/>
                  </p:oleObj>
                </mc:Choice>
                <mc:Fallback>
                  <p:oleObj name="Equation" r:id="rId9" imgW="1380321" imgH="810801" progId="Equation.DSMT4">
                    <p:embed/>
                    <p:pic>
                      <p:nvPicPr>
                        <p:cNvPr id="9" name="Object 8">
                          <a:extLst>
                            <a:ext uri="{FF2B5EF4-FFF2-40B4-BE49-F238E27FC236}">
                              <a16:creationId xmlns:a16="http://schemas.microsoft.com/office/drawing/2014/main" id="{21CFBACE-30DF-4FA2-B4BC-2E47C3B4E948}"/>
                            </a:ext>
                          </a:extLst>
                        </p:cNvPr>
                        <p:cNvPicPr/>
                        <p:nvPr/>
                      </p:nvPicPr>
                      <p:blipFill>
                        <a:blip r:embed="rId10"/>
                        <a:stretch>
                          <a:fillRect/>
                        </a:stretch>
                      </p:blipFill>
                      <p:spPr>
                        <a:xfrm>
                          <a:off x="3313693" y="3651995"/>
                          <a:ext cx="1379537" cy="811213"/>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id="{8AF942C0-B2D7-432A-AD8C-3E148A914A6E}"/>
                </a:ext>
              </a:extLst>
            </p:cNvPr>
            <p:cNvGraphicFramePr>
              <a:graphicFrameLocks noChangeAspect="1"/>
            </p:cNvGraphicFramePr>
            <p:nvPr>
              <p:extLst>
                <p:ext uri="{D42A27DB-BD31-4B8C-83A1-F6EECF244321}">
                  <p14:modId xmlns:p14="http://schemas.microsoft.com/office/powerpoint/2010/main" val="11549967"/>
                </p:ext>
              </p:extLst>
            </p:nvPr>
          </p:nvGraphicFramePr>
          <p:xfrm>
            <a:off x="5265195" y="4142952"/>
            <a:ext cx="912014" cy="285750"/>
          </p:xfrm>
          <a:graphic>
            <a:graphicData uri="http://schemas.openxmlformats.org/presentationml/2006/ole">
              <mc:AlternateContent xmlns:mc="http://schemas.openxmlformats.org/markup-compatibility/2006">
                <mc:Choice xmlns:v="urn:schemas-microsoft-com:vml" Requires="v">
                  <p:oleObj spid="_x0000_s51253" name="Equation" r:id="rId11" imgW="866479" imgH="286250" progId="Equation.DSMT4">
                    <p:embed/>
                  </p:oleObj>
                </mc:Choice>
                <mc:Fallback>
                  <p:oleObj name="Equation" r:id="rId11" imgW="866479" imgH="286250" progId="Equation.DSMT4">
                    <p:embed/>
                    <p:pic>
                      <p:nvPicPr>
                        <p:cNvPr id="11" name="Object 10">
                          <a:extLst>
                            <a:ext uri="{FF2B5EF4-FFF2-40B4-BE49-F238E27FC236}">
                              <a16:creationId xmlns:a16="http://schemas.microsoft.com/office/drawing/2014/main" id="{8AF942C0-B2D7-432A-AD8C-3E148A914A6E}"/>
                            </a:ext>
                          </a:extLst>
                        </p:cNvPr>
                        <p:cNvPicPr/>
                        <p:nvPr/>
                      </p:nvPicPr>
                      <p:blipFill>
                        <a:blip r:embed="rId12"/>
                        <a:stretch>
                          <a:fillRect/>
                        </a:stretch>
                      </p:blipFill>
                      <p:spPr>
                        <a:xfrm>
                          <a:off x="5265195" y="4142952"/>
                          <a:ext cx="912014" cy="285750"/>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90139E6B-54A0-49B8-A9F2-68B737A73EAB}"/>
                </a:ext>
              </a:extLst>
            </p:cNvPr>
            <p:cNvGraphicFramePr>
              <a:graphicFrameLocks noChangeAspect="1"/>
            </p:cNvGraphicFramePr>
            <p:nvPr>
              <p:extLst>
                <p:ext uri="{D42A27DB-BD31-4B8C-83A1-F6EECF244321}">
                  <p14:modId xmlns:p14="http://schemas.microsoft.com/office/powerpoint/2010/main" val="1868034671"/>
                </p:ext>
              </p:extLst>
            </p:nvPr>
          </p:nvGraphicFramePr>
          <p:xfrm>
            <a:off x="1520097" y="4878926"/>
            <a:ext cx="819150" cy="285750"/>
          </p:xfrm>
          <a:graphic>
            <a:graphicData uri="http://schemas.openxmlformats.org/presentationml/2006/ole">
              <mc:AlternateContent xmlns:mc="http://schemas.openxmlformats.org/markup-compatibility/2006">
                <mc:Choice xmlns:v="urn:schemas-microsoft-com:vml" Requires="v">
                  <p:oleObj spid="_x0000_s51254" name="Equation" r:id="rId13" imgW="818621" imgH="286250" progId="Equation.DSMT4">
                    <p:embed/>
                  </p:oleObj>
                </mc:Choice>
                <mc:Fallback>
                  <p:oleObj name="Equation" r:id="rId13" imgW="818621" imgH="286250" progId="Equation.DSMT4">
                    <p:embed/>
                    <p:pic>
                      <p:nvPicPr>
                        <p:cNvPr id="13" name="Object 12">
                          <a:extLst>
                            <a:ext uri="{FF2B5EF4-FFF2-40B4-BE49-F238E27FC236}">
                              <a16:creationId xmlns:a16="http://schemas.microsoft.com/office/drawing/2014/main" id="{90139E6B-54A0-49B8-A9F2-68B737A73EAB}"/>
                            </a:ext>
                          </a:extLst>
                        </p:cNvPr>
                        <p:cNvPicPr/>
                        <p:nvPr/>
                      </p:nvPicPr>
                      <p:blipFill>
                        <a:blip r:embed="rId14"/>
                        <a:stretch>
                          <a:fillRect/>
                        </a:stretch>
                      </p:blipFill>
                      <p:spPr>
                        <a:xfrm>
                          <a:off x="1520097" y="4878926"/>
                          <a:ext cx="819150" cy="285750"/>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FB66B0DB-A5DF-4B2B-9543-733289018375}"/>
                </a:ext>
              </a:extLst>
            </p:cNvPr>
            <p:cNvGraphicFramePr>
              <a:graphicFrameLocks noChangeAspect="1"/>
            </p:cNvGraphicFramePr>
            <p:nvPr>
              <p:extLst>
                <p:ext uri="{D42A27DB-BD31-4B8C-83A1-F6EECF244321}">
                  <p14:modId xmlns:p14="http://schemas.microsoft.com/office/powerpoint/2010/main" val="3345622733"/>
                </p:ext>
              </p:extLst>
            </p:nvPr>
          </p:nvGraphicFramePr>
          <p:xfrm>
            <a:off x="1437666" y="5241710"/>
            <a:ext cx="819150" cy="285750"/>
          </p:xfrm>
          <a:graphic>
            <a:graphicData uri="http://schemas.openxmlformats.org/presentationml/2006/ole">
              <mc:AlternateContent xmlns:mc="http://schemas.openxmlformats.org/markup-compatibility/2006">
                <mc:Choice xmlns:v="urn:schemas-microsoft-com:vml" Requires="v">
                  <p:oleObj spid="_x0000_s51255" name="Equation" r:id="rId15" imgW="818621" imgH="286250" progId="Equation.DSMT4">
                    <p:embed/>
                  </p:oleObj>
                </mc:Choice>
                <mc:Fallback>
                  <p:oleObj name="Equation" r:id="rId15" imgW="818621" imgH="286250" progId="Equation.DSMT4">
                    <p:embed/>
                    <p:pic>
                      <p:nvPicPr>
                        <p:cNvPr id="14" name="Object 13">
                          <a:extLst>
                            <a:ext uri="{FF2B5EF4-FFF2-40B4-BE49-F238E27FC236}">
                              <a16:creationId xmlns:a16="http://schemas.microsoft.com/office/drawing/2014/main" id="{FB66B0DB-A5DF-4B2B-9543-733289018375}"/>
                            </a:ext>
                          </a:extLst>
                        </p:cNvPr>
                        <p:cNvPicPr/>
                        <p:nvPr/>
                      </p:nvPicPr>
                      <p:blipFill>
                        <a:blip r:embed="rId14"/>
                        <a:stretch>
                          <a:fillRect/>
                        </a:stretch>
                      </p:blipFill>
                      <p:spPr>
                        <a:xfrm>
                          <a:off x="1437666" y="5241710"/>
                          <a:ext cx="819150" cy="285750"/>
                        </a:xfrm>
                        <a:prstGeom prst="rect">
                          <a:avLst/>
                        </a:prstGeom>
                      </p:spPr>
                    </p:pic>
                  </p:oleObj>
                </mc:Fallback>
              </mc:AlternateContent>
            </a:graphicData>
          </a:graphic>
        </p:graphicFrame>
        <p:graphicFrame>
          <p:nvGraphicFramePr>
            <p:cNvPr id="49" name="Object 48">
              <a:extLst>
                <a:ext uri="{FF2B5EF4-FFF2-40B4-BE49-F238E27FC236}">
                  <a16:creationId xmlns:a16="http://schemas.microsoft.com/office/drawing/2014/main" id="{D2BF8F83-8D2D-4369-82E9-BD0323B57783}"/>
                </a:ext>
              </a:extLst>
            </p:cNvPr>
            <p:cNvGraphicFramePr>
              <a:graphicFrameLocks noChangeAspect="1"/>
            </p:cNvGraphicFramePr>
            <p:nvPr>
              <p:extLst>
                <p:ext uri="{D42A27DB-BD31-4B8C-83A1-F6EECF244321}">
                  <p14:modId xmlns:p14="http://schemas.microsoft.com/office/powerpoint/2010/main" val="73397543"/>
                </p:ext>
              </p:extLst>
            </p:nvPr>
          </p:nvGraphicFramePr>
          <p:xfrm>
            <a:off x="4346675" y="5263934"/>
            <a:ext cx="2084387" cy="285750"/>
          </p:xfrm>
          <a:graphic>
            <a:graphicData uri="http://schemas.openxmlformats.org/presentationml/2006/ole">
              <mc:AlternateContent xmlns:mc="http://schemas.openxmlformats.org/markup-compatibility/2006">
                <mc:Choice xmlns:v="urn:schemas-microsoft-com:vml" Requires="v">
                  <p:oleObj spid="_x0000_s51256" name="Equation" r:id="rId16" imgW="2084874" imgH="286250" progId="Equation.DSMT4">
                    <p:embed/>
                  </p:oleObj>
                </mc:Choice>
                <mc:Fallback>
                  <p:oleObj name="Equation" r:id="rId16" imgW="2084874" imgH="286250" progId="Equation.DSMT4">
                    <p:embed/>
                    <p:pic>
                      <p:nvPicPr>
                        <p:cNvPr id="15" name="Object 14">
                          <a:extLst>
                            <a:ext uri="{FF2B5EF4-FFF2-40B4-BE49-F238E27FC236}">
                              <a16:creationId xmlns:a16="http://schemas.microsoft.com/office/drawing/2014/main" id="{D2BF8F83-8D2D-4369-82E9-BD0323B57783}"/>
                            </a:ext>
                          </a:extLst>
                        </p:cNvPr>
                        <p:cNvPicPr/>
                        <p:nvPr/>
                      </p:nvPicPr>
                      <p:blipFill>
                        <a:blip r:embed="rId17"/>
                        <a:stretch>
                          <a:fillRect/>
                        </a:stretch>
                      </p:blipFill>
                      <p:spPr>
                        <a:xfrm>
                          <a:off x="4346675" y="5263934"/>
                          <a:ext cx="2084387" cy="285750"/>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CFFA73BE-0062-4C8C-9094-7BEB2D62FF34}"/>
                </a:ext>
              </a:extLst>
            </p:cNvPr>
            <p:cNvGraphicFramePr>
              <a:graphicFrameLocks noChangeAspect="1"/>
            </p:cNvGraphicFramePr>
            <p:nvPr>
              <p:extLst>
                <p:ext uri="{D42A27DB-BD31-4B8C-83A1-F6EECF244321}">
                  <p14:modId xmlns:p14="http://schemas.microsoft.com/office/powerpoint/2010/main" val="2004474837"/>
                </p:ext>
              </p:extLst>
            </p:nvPr>
          </p:nvGraphicFramePr>
          <p:xfrm>
            <a:off x="6456536" y="5010727"/>
            <a:ext cx="2284413" cy="792163"/>
          </p:xfrm>
          <a:graphic>
            <a:graphicData uri="http://schemas.openxmlformats.org/presentationml/2006/ole">
              <mc:AlternateContent xmlns:mc="http://schemas.openxmlformats.org/markup-compatibility/2006">
                <mc:Choice xmlns:v="urn:schemas-microsoft-com:vml" Requires="v">
                  <p:oleObj spid="_x0000_s51257" name="Equation" r:id="rId18" imgW="2284942" imgH="791693" progId="Equation.DSMT4">
                    <p:embed/>
                  </p:oleObj>
                </mc:Choice>
                <mc:Fallback>
                  <p:oleObj name="Equation" r:id="rId18" imgW="2284942" imgH="791693" progId="Equation.DSMT4">
                    <p:embed/>
                    <p:pic>
                      <p:nvPicPr>
                        <p:cNvPr id="18" name="Object 17">
                          <a:extLst>
                            <a:ext uri="{FF2B5EF4-FFF2-40B4-BE49-F238E27FC236}">
                              <a16:creationId xmlns:a16="http://schemas.microsoft.com/office/drawing/2014/main" id="{CFFA73BE-0062-4C8C-9094-7BEB2D62FF34}"/>
                            </a:ext>
                          </a:extLst>
                        </p:cNvPr>
                        <p:cNvPicPr/>
                        <p:nvPr/>
                      </p:nvPicPr>
                      <p:blipFill>
                        <a:blip r:embed="rId19"/>
                        <a:stretch>
                          <a:fillRect/>
                        </a:stretch>
                      </p:blipFill>
                      <p:spPr>
                        <a:xfrm>
                          <a:off x="6456536" y="5010727"/>
                          <a:ext cx="2284413" cy="792163"/>
                        </a:xfrm>
                        <a:prstGeom prst="rect">
                          <a:avLst/>
                        </a:prstGeom>
                      </p:spPr>
                    </p:pic>
                  </p:oleObj>
                </mc:Fallback>
              </mc:AlternateContent>
            </a:graphicData>
          </a:graphic>
        </p:graphicFrame>
      </p:grpSp>
    </p:spTree>
    <p:extLst>
      <p:ext uri="{BB962C8B-B14F-4D97-AF65-F5344CB8AC3E}">
        <p14:creationId xmlns:p14="http://schemas.microsoft.com/office/powerpoint/2010/main" val="1977499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circle(in)">
                                      <p:cBhvr>
                                        <p:cTn id="7" dur="2000"/>
                                        <p:tgtEl>
                                          <p:spTgt spid="5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circle(in)">
                                      <p:cBhvr>
                                        <p:cTn id="10" dur="20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pSp>
        <p:nvGrpSpPr>
          <p:cNvPr id="3" name="Group 2"/>
          <p:cNvGrpSpPr/>
          <p:nvPr/>
        </p:nvGrpSpPr>
        <p:grpSpPr>
          <a:xfrm>
            <a:off x="340878" y="1647789"/>
            <a:ext cx="10773856" cy="2905841"/>
            <a:chOff x="386050" y="2176056"/>
            <a:chExt cx="10773856" cy="2905841"/>
          </a:xfrm>
        </p:grpSpPr>
        <p:sp>
          <p:nvSpPr>
            <p:cNvPr id="34" name="TextBox 33">
              <a:extLst>
                <a:ext uri="{FF2B5EF4-FFF2-40B4-BE49-F238E27FC236}">
                  <a16:creationId xmlns:a16="http://schemas.microsoft.com/office/drawing/2014/main" id="{A3A062DA-93BF-4842-B601-4404401BCCE3}"/>
                </a:ext>
              </a:extLst>
            </p:cNvPr>
            <p:cNvSpPr txBox="1"/>
            <p:nvPr/>
          </p:nvSpPr>
          <p:spPr>
            <a:xfrm>
              <a:off x="386050" y="2176056"/>
              <a:ext cx="10773856" cy="2671501"/>
            </a:xfrm>
            <a:prstGeom prst="rect">
              <a:avLst/>
            </a:prstGeom>
            <a:noFill/>
          </p:spPr>
          <p:txBody>
            <a:bodyPr wrap="square">
              <a:spAutoFit/>
            </a:bodyPr>
            <a:lstStyle/>
            <a:p>
              <a:pPr algn="just">
                <a:spcBef>
                  <a:spcPts val="600"/>
                </a:spcBef>
                <a:spcAft>
                  <a:spcPts val="600"/>
                </a:spcAft>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Ghi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nhớ</a:t>
              </a:r>
              <a:r>
                <a:rPr lang="en-US" sz="2800" b="1" dirty="0">
                  <a:solidFill>
                    <a:srgbClr val="FF0000"/>
                  </a:solidFill>
                  <a:latin typeface="Times New Roman" panose="02020603050405020304" pitchFamily="18" charset="0"/>
                  <a:ea typeface="Calibri" panose="020F0502020204030204" pitchFamily="34" charset="0"/>
                </a:rPr>
                <a:t>: </a:t>
              </a:r>
              <a:r>
                <a:rPr lang="en-US" sz="2800" b="1">
                  <a:solidFill>
                    <a:srgbClr val="FF0000"/>
                  </a:solidFill>
                  <a:latin typeface="Times New Roman" panose="02020603050405020304" pitchFamily="18" charset="0"/>
                  <a:ea typeface="Calibri" panose="020F0502020204030204" pitchFamily="34" charset="0"/>
                </a:rPr>
                <a:t>(</a:t>
              </a:r>
              <a:r>
                <a:rPr lang="en-US" sz="2800" b="1" smtClean="0">
                  <a:solidFill>
                    <a:srgbClr val="FF0000"/>
                  </a:solidFill>
                  <a:latin typeface="Times New Roman" panose="02020603050405020304" pitchFamily="18" charset="0"/>
                  <a:ea typeface="Calibri" panose="020F0502020204030204" pitchFamily="34" charset="0"/>
                </a:rPr>
                <a:t>SGK/T76</a:t>
              </a:r>
              <a:r>
                <a:rPr lang="en-US" sz="2800" b="1" dirty="0">
                  <a:solidFill>
                    <a:srgbClr val="FF0000"/>
                  </a:solidFill>
                  <a:latin typeface="Times New Roman" panose="02020603050405020304" pitchFamily="18" charset="0"/>
                  <a:ea typeface="Calibri" panose="020F0502020204030204" pitchFamily="34" charset="0"/>
                </a:rPr>
                <a:t>)</a:t>
              </a:r>
              <a:endParaRPr lang="en-US" sz="3200" dirty="0">
                <a:solidFill>
                  <a:srgbClr val="FF0000"/>
                </a:solidFill>
                <a:latin typeface="Times New Roman" panose="02020603050405020304" pitchFamily="18" charset="0"/>
                <a:ea typeface="Calibri" panose="020F0502020204030204" pitchFamily="34" charset="0"/>
              </a:endParaRPr>
            </a:p>
            <a:p>
              <a:pPr>
                <a:lnSpc>
                  <a:spcPct val="115000"/>
                </a:lnSpc>
                <a:spcBef>
                  <a:spcPts val="600"/>
                </a:spcBef>
                <a:spcAft>
                  <a:spcPts val="0"/>
                </a:spcAf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Mỗi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vuông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nội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tiếp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tròn</a:t>
              </a:r>
              <a:r>
                <a:rPr lang="en-US" sz="2800" dirty="0">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Calibri" panose="020F0502020204030204" pitchFamily="34" charset="0"/>
              </a:endParaRPr>
            </a:p>
            <a:p>
              <a:pPr>
                <a:lnSpc>
                  <a:spcPct val="115000"/>
                </a:lnSpc>
                <a:spcBef>
                  <a:spcPts val="600"/>
                </a:spcBef>
                <a:spcAft>
                  <a:spcPts val="0"/>
                </a:spcAf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Tâm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ngoại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tiếp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vuông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chéo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mỗi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chéo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Calibri" panose="020F0502020204030204" pitchFamily="34" charset="0"/>
              </a:endParaRPr>
            </a:p>
            <a:p>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ngoại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tiếp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vuông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cạnh</a:t>
              </a:r>
              <a:r>
                <a:rPr lang="en-US" sz="2800" dirty="0">
                  <a:latin typeface="Times New Roman" panose="02020603050405020304" pitchFamily="18" charset="0"/>
                  <a:ea typeface="Calibri" panose="020F0502020204030204" pitchFamily="34" charset="0"/>
                </a:rPr>
                <a:t> </a:t>
              </a:r>
              <a:r>
                <a:rPr lang="en-US" sz="2800" i="1" dirty="0">
                  <a:latin typeface="Times New Roman" panose="02020603050405020304" pitchFamily="18" charset="0"/>
                  <a:ea typeface="Calibri" panose="020F0502020204030204" pitchFamily="34" charset="0"/>
                </a:rPr>
                <a:t>a</a:t>
              </a:r>
              <a:r>
                <a:rPr lang="en-US" sz="2800" dirty="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là</a:t>
              </a:r>
              <a:r>
                <a:rPr lang="en-US" sz="2800">
                  <a:latin typeface="Times New Roman" panose="02020603050405020304" pitchFamily="18" charset="0"/>
                  <a:ea typeface="Calibri" panose="020F0502020204030204" pitchFamily="34" charset="0"/>
                </a:rPr>
                <a:t>         </a:t>
              </a:r>
              <a:r>
                <a:rPr lang="en-US" sz="2800" smtClean="0">
                  <a:latin typeface="Times New Roman" panose="02020603050405020304" pitchFamily="18" charset="0"/>
                  <a:ea typeface="Calibri" panose="020F0502020204030204" pitchFamily="34" charset="0"/>
                </a:rPr>
                <a:t>.</a:t>
              </a:r>
              <a:endParaRPr lang="vi-VN" sz="2800" b="1" dirty="0">
                <a:latin typeface="Times New Roman" panose="02020603050405020304" pitchFamily="18" charset="0"/>
                <a:ea typeface="Calibri" panose="020F0502020204030204" pitchFamily="34" charset="0"/>
              </a:endParaRPr>
            </a:p>
          </p:txBody>
        </p:sp>
        <p:graphicFrame>
          <p:nvGraphicFramePr>
            <p:cNvPr id="2" name="Object 1">
              <a:extLst>
                <a:ext uri="{FF2B5EF4-FFF2-40B4-BE49-F238E27FC236}">
                  <a16:creationId xmlns:a16="http://schemas.microsoft.com/office/drawing/2014/main" id="{DCC6E477-AD8C-4246-969C-788301E00A4D}"/>
                </a:ext>
              </a:extLst>
            </p:cNvPr>
            <p:cNvGraphicFramePr>
              <a:graphicFrameLocks noChangeAspect="1"/>
            </p:cNvGraphicFramePr>
            <p:nvPr>
              <p:extLst>
                <p:ext uri="{D42A27DB-BD31-4B8C-83A1-F6EECF244321}">
                  <p14:modId xmlns:p14="http://schemas.microsoft.com/office/powerpoint/2010/main" val="2633176590"/>
                </p:ext>
              </p:extLst>
            </p:nvPr>
          </p:nvGraphicFramePr>
          <p:xfrm>
            <a:off x="9046486" y="4294497"/>
            <a:ext cx="635000" cy="787400"/>
          </p:xfrm>
          <a:graphic>
            <a:graphicData uri="http://schemas.openxmlformats.org/presentationml/2006/ole">
              <mc:AlternateContent xmlns:mc="http://schemas.openxmlformats.org/markup-compatibility/2006">
                <mc:Choice xmlns:v="urn:schemas-microsoft-com:vml" Requires="v">
                  <p:oleObj spid="_x0000_s48171" name="Equation" r:id="rId4" imgW="634680" imgH="787320" progId="Equation.DSMT4">
                    <p:embed/>
                  </p:oleObj>
                </mc:Choice>
                <mc:Fallback>
                  <p:oleObj name="Equation" r:id="rId4" imgW="634680" imgH="787320" progId="Equation.DSMT4">
                    <p:embed/>
                    <p:pic>
                      <p:nvPicPr>
                        <p:cNvPr id="0" name=""/>
                        <p:cNvPicPr/>
                        <p:nvPr/>
                      </p:nvPicPr>
                      <p:blipFill>
                        <a:blip r:embed="rId5"/>
                        <a:stretch>
                          <a:fillRect/>
                        </a:stretch>
                      </p:blipFill>
                      <p:spPr>
                        <a:xfrm>
                          <a:off x="9046486" y="4294497"/>
                          <a:ext cx="635000" cy="787400"/>
                        </a:xfrm>
                        <a:prstGeom prst="rect">
                          <a:avLst/>
                        </a:prstGeom>
                      </p:spPr>
                    </p:pic>
                  </p:oleObj>
                </mc:Fallback>
              </mc:AlternateContent>
            </a:graphicData>
          </a:graphic>
        </p:graphicFrame>
      </p:grpSp>
      <p:pic>
        <p:nvPicPr>
          <p:cNvPr id="15" name="Picture 14">
            <a:extLst>
              <a:ext uri="{FF2B5EF4-FFF2-40B4-BE49-F238E27FC236}">
                <a16:creationId xmlns:a16="http://schemas.microsoft.com/office/drawing/2014/main" id="{61C66A7E-0281-4040-811D-0A7CD02AFBB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8659" y="4461418"/>
            <a:ext cx="2238387" cy="2176040"/>
          </a:xfrm>
          <a:prstGeom prst="rect">
            <a:avLst/>
          </a:prstGeom>
          <a:noFill/>
          <a:ln>
            <a:noFill/>
          </a:ln>
        </p:spPr>
      </p:pic>
      <p:sp>
        <p:nvSpPr>
          <p:cNvPr id="17" name="Rectangle 16">
            <a:extLst>
              <a:ext uri="{FF2B5EF4-FFF2-40B4-BE49-F238E27FC236}">
                <a16:creationId xmlns:a16="http://schemas.microsoft.com/office/drawing/2014/main" id="{983E4DFE-4622-4D8A-9795-9F6F2C5D767C}"/>
              </a:ext>
            </a:extLst>
          </p:cNvPr>
          <p:cNvSpPr/>
          <p:nvPr/>
        </p:nvSpPr>
        <p:spPr>
          <a:xfrm>
            <a:off x="155447" y="1093239"/>
            <a:ext cx="5572359" cy="587853"/>
          </a:xfrm>
          <a:prstGeom prst="rect">
            <a:avLst/>
          </a:prstGeom>
        </p:spPr>
        <p:txBody>
          <a:bodyPr wrap="none">
            <a:spAutoFit/>
          </a:bodyPr>
          <a:lstStyle/>
          <a:p>
            <a:pPr>
              <a:lnSpc>
                <a:spcPct val="115000"/>
              </a:lnSpc>
              <a:spcBef>
                <a:spcPts val="600"/>
              </a:spcBef>
              <a:spcAft>
                <a:spcPts val="0"/>
              </a:spcAft>
            </a:pPr>
            <a:r>
              <a:rPr lang="en-US" sz="2800" b="1" dirty="0">
                <a:solidFill>
                  <a:srgbClr val="FF0000"/>
                </a:solidFill>
                <a:latin typeface="Times New Roman" panose="02020603050405020304" pitchFamily="18" charset="0"/>
                <a:ea typeface="Calibri" panose="020F0502020204030204" pitchFamily="34" charset="0"/>
              </a:rPr>
              <a:t>2</a:t>
            </a:r>
            <a:r>
              <a:rPr lang="en-US" sz="2800" b="1" smtClean="0">
                <a:solidFill>
                  <a:srgbClr val="FF0000"/>
                </a:solidFill>
                <a:latin typeface="Times New Roman" panose="02020603050405020304" pitchFamily="18" charset="0"/>
                <a:ea typeface="Calibri" panose="020F0502020204030204" pitchFamily="34" charset="0"/>
              </a:rPr>
              <a:t>) </a:t>
            </a:r>
            <a:r>
              <a:rPr lang="en-US" sz="2800" b="1" err="1">
                <a:solidFill>
                  <a:srgbClr val="FF0000"/>
                </a:solidFill>
                <a:latin typeface="Times New Roman" panose="02020603050405020304" pitchFamily="18" charset="0"/>
                <a:ea typeface="Calibri" panose="020F0502020204030204" pitchFamily="34" charset="0"/>
              </a:rPr>
              <a:t>Hình</a:t>
            </a:r>
            <a:r>
              <a:rPr lang="en-US" sz="2800" b="1">
                <a:solidFill>
                  <a:srgbClr val="FF0000"/>
                </a:solidFill>
                <a:latin typeface="Times New Roman" panose="02020603050405020304" pitchFamily="18" charset="0"/>
                <a:ea typeface="Calibri" panose="020F0502020204030204" pitchFamily="34" charset="0"/>
              </a:rPr>
              <a:t> </a:t>
            </a:r>
            <a:r>
              <a:rPr lang="en-US" sz="2800" b="1" smtClean="0">
                <a:solidFill>
                  <a:srgbClr val="FF0000"/>
                </a:solidFill>
                <a:latin typeface="Times New Roman" panose="02020603050405020304" pitchFamily="18" charset="0"/>
                <a:ea typeface="Calibri" panose="020F0502020204030204" pitchFamily="34" charset="0"/>
              </a:rPr>
              <a:t>vuông</a:t>
            </a:r>
            <a:r>
              <a:rPr lang="en-US" sz="2800" b="1"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nội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tiếp</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đường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18"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9" name="Hộp Văn bản 2">
            <a:extLst>
              <a:ext uri="{FF2B5EF4-FFF2-40B4-BE49-F238E27FC236}">
                <a16:creationId xmlns:a16="http://schemas.microsoft.com/office/drawing/2014/main" id="{E250EC2E-D5E8-A11E-FE33-A8963256E84A}"/>
              </a:ext>
            </a:extLst>
          </p:cNvPr>
          <p:cNvSpPr txBox="1"/>
          <p:nvPr/>
        </p:nvSpPr>
        <p:spPr>
          <a:xfrm>
            <a:off x="125730" y="678697"/>
            <a:ext cx="10643036"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III. HÌNH CHỮ NHẬT, HÌNH VUÔNG NỘI TIẾP ĐƯỜNG TRÒN</a:t>
            </a:r>
            <a:endParaRPr lang="en-US" sz="2800" b="1" dirty="0">
              <a:solidFill>
                <a:srgbClr val="2704FC"/>
              </a:solidFill>
              <a:latin typeface="Times New Roman" panose="02020603050405020304" pitchFamily="18" charset="0"/>
              <a:cs typeface="Times New Roman" panose="02020603050405020304" pitchFamily="18" charset="0"/>
            </a:endParaRPr>
          </a:p>
        </p:txBody>
      </p:sp>
      <p:pic>
        <p:nvPicPr>
          <p:cNvPr id="16" name="!!3" descr="Chuyên đề về xác định công thức của hợp chất vô cơ và hữu cơ - Tech12h">
            <a:extLst>
              <a:ext uri="{FF2B5EF4-FFF2-40B4-BE49-F238E27FC236}">
                <a16:creationId xmlns:a16="http://schemas.microsoft.com/office/drawing/2014/main" id="{4A68E8D6-0AC9-6E89-F381-09A8687BB0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2361" y="1201917"/>
            <a:ext cx="2027905" cy="167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43549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7" name="Hình chữ nhật 2">
            <a:extLst>
              <a:ext uri="{FF2B5EF4-FFF2-40B4-BE49-F238E27FC236}">
                <a16:creationId xmlns:a16="http://schemas.microsoft.com/office/drawing/2014/main" id="{590D186F-7869-A63B-44C9-A53582AC9EC7}"/>
              </a:ext>
            </a:extLst>
          </p:cNvPr>
          <p:cNvSpPr/>
          <p:nvPr/>
        </p:nvSpPr>
        <p:spPr>
          <a:xfrm>
            <a:off x="501075" y="1717230"/>
            <a:ext cx="3873243" cy="533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Luyện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4 (SGK-T77)</a:t>
            </a:r>
          </a:p>
        </p:txBody>
      </p:sp>
      <p:sp>
        <p:nvSpPr>
          <p:cNvPr id="20" name="Hộp Văn bản 11">
            <a:extLst>
              <a:ext uri="{FF2B5EF4-FFF2-40B4-BE49-F238E27FC236}">
                <a16:creationId xmlns:a16="http://schemas.microsoft.com/office/drawing/2014/main" id="{7186540C-2D8B-41D2-80A4-C96942220F03}"/>
              </a:ext>
            </a:extLst>
          </p:cNvPr>
          <p:cNvSpPr txBox="1"/>
          <p:nvPr/>
        </p:nvSpPr>
        <p:spPr>
          <a:xfrm>
            <a:off x="201167" y="3120002"/>
            <a:ext cx="2094069"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endParaRPr lang="en-US" sz="2400" dirty="0"/>
          </a:p>
        </p:txBody>
      </p:sp>
      <p:pic>
        <p:nvPicPr>
          <p:cNvPr id="23" name="Picture 22">
            <a:extLst>
              <a:ext uri="{FF2B5EF4-FFF2-40B4-BE49-F238E27FC236}">
                <a16:creationId xmlns:a16="http://schemas.microsoft.com/office/drawing/2014/main" id="{388D0376-7ED6-40F7-8D1F-A6FE42EB1EF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0264" y="1148144"/>
            <a:ext cx="2757691" cy="2683907"/>
          </a:xfrm>
          <a:prstGeom prst="rect">
            <a:avLst/>
          </a:prstGeom>
          <a:noFill/>
          <a:ln>
            <a:noFill/>
          </a:ln>
        </p:spPr>
      </p:pic>
      <p:grpSp>
        <p:nvGrpSpPr>
          <p:cNvPr id="2" name="Group 1"/>
          <p:cNvGrpSpPr/>
          <p:nvPr/>
        </p:nvGrpSpPr>
        <p:grpSpPr>
          <a:xfrm>
            <a:off x="657619" y="3533753"/>
            <a:ext cx="10758191" cy="2750661"/>
            <a:chOff x="774727" y="3284767"/>
            <a:chExt cx="10758191" cy="2750661"/>
          </a:xfrm>
        </p:grpSpPr>
        <p:sp>
          <p:nvSpPr>
            <p:cNvPr id="11" name="Rectangle 10">
              <a:extLst>
                <a:ext uri="{FF2B5EF4-FFF2-40B4-BE49-F238E27FC236}">
                  <a16:creationId xmlns:a16="http://schemas.microsoft.com/office/drawing/2014/main" id="{A139AFD0-BA9F-42FA-914A-CB6ED6720901}"/>
                </a:ext>
              </a:extLst>
            </p:cNvPr>
            <p:cNvSpPr/>
            <p:nvPr/>
          </p:nvSpPr>
          <p:spPr>
            <a:xfrm>
              <a:off x="774727" y="3284767"/>
              <a:ext cx="10758191" cy="2308324"/>
            </a:xfrm>
            <a:prstGeom prst="rect">
              <a:avLst/>
            </a:prstGeom>
          </p:spPr>
          <p:txBody>
            <a:bodyPr wrap="square">
              <a:spAutoFit/>
            </a:bodyPr>
            <a:lstStyle/>
            <a:p>
              <a:r>
                <a:rPr lang="vi-VN" sz="2400" dirty="0">
                  <a:latin typeface="+mj-lt"/>
                </a:rPr>
                <a:t>Gọi độ dài cạnh của hình vuông là  </a:t>
              </a:r>
            </a:p>
            <a:p>
              <a:r>
                <a:rPr lang="vi-VN" sz="2400" dirty="0">
                  <a:latin typeface="+mj-lt"/>
                </a:rPr>
                <a:t>Chu vi hình vuông là  </a:t>
              </a:r>
            </a:p>
            <a:p>
              <a:r>
                <a:rPr lang="vi-VN" sz="2400" dirty="0">
                  <a:latin typeface="+mj-lt"/>
                </a:rPr>
                <a:t>Chu vi của đường tròn ngoại tiếp hình vuông là:  </a:t>
              </a:r>
            </a:p>
            <a:p>
              <a:endParaRPr lang="en-US" sz="2400" dirty="0">
                <a:latin typeface="+mj-lt"/>
              </a:endParaRPr>
            </a:p>
            <a:p>
              <a:r>
                <a:rPr lang="vi-VN" sz="2400" dirty="0">
                  <a:latin typeface="+mj-lt"/>
                </a:rPr>
                <a:t>Tỉ số chu vi của hình vuông và chu vi của đường tròn ngoại tiếp hình vuông là:</a:t>
              </a:r>
            </a:p>
            <a:p>
              <a:r>
                <a:rPr lang="vi-VN" sz="2400" dirty="0">
                  <a:latin typeface="+mj-lt"/>
                </a:rPr>
                <a:t> </a:t>
              </a:r>
            </a:p>
          </p:txBody>
        </p:sp>
        <p:graphicFrame>
          <p:nvGraphicFramePr>
            <p:cNvPr id="12" name="Object 11">
              <a:extLst>
                <a:ext uri="{FF2B5EF4-FFF2-40B4-BE49-F238E27FC236}">
                  <a16:creationId xmlns:a16="http://schemas.microsoft.com/office/drawing/2014/main" id="{C2B39204-C85E-4B9F-9ABA-C6D547F87C7B}"/>
                </a:ext>
              </a:extLst>
            </p:cNvPr>
            <p:cNvGraphicFramePr>
              <a:graphicFrameLocks noChangeAspect="1"/>
            </p:cNvGraphicFramePr>
            <p:nvPr>
              <p:extLst>
                <p:ext uri="{D42A27DB-BD31-4B8C-83A1-F6EECF244321}">
                  <p14:modId xmlns:p14="http://schemas.microsoft.com/office/powerpoint/2010/main" val="399153917"/>
                </p:ext>
              </p:extLst>
            </p:nvPr>
          </p:nvGraphicFramePr>
          <p:xfrm>
            <a:off x="5196906" y="3482191"/>
            <a:ext cx="200025" cy="200025"/>
          </p:xfrm>
          <a:graphic>
            <a:graphicData uri="http://schemas.openxmlformats.org/presentationml/2006/ole">
              <mc:AlternateContent xmlns:mc="http://schemas.openxmlformats.org/markup-compatibility/2006">
                <mc:Choice xmlns:v="urn:schemas-microsoft-com:vml" Requires="v">
                  <p:oleObj spid="_x0000_s49310" name="Equation" r:id="rId5" imgW="200067" imgH="200447" progId="Equation.DSMT4">
                    <p:embed/>
                  </p:oleObj>
                </mc:Choice>
                <mc:Fallback>
                  <p:oleObj name="Equation" r:id="rId5" imgW="200067" imgH="200447" progId="Equation.DSMT4">
                    <p:embed/>
                    <p:pic>
                      <p:nvPicPr>
                        <p:cNvPr id="0" name=""/>
                        <p:cNvPicPr/>
                        <p:nvPr/>
                      </p:nvPicPr>
                      <p:blipFill>
                        <a:blip r:embed="rId6"/>
                        <a:stretch>
                          <a:fillRect/>
                        </a:stretch>
                      </p:blipFill>
                      <p:spPr>
                        <a:xfrm>
                          <a:off x="5196906" y="3482191"/>
                          <a:ext cx="200025" cy="2000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C911D7CF-2472-4D27-8BC5-741B48B8B936}"/>
                </a:ext>
              </a:extLst>
            </p:cNvPr>
            <p:cNvGraphicFramePr>
              <a:graphicFrameLocks noChangeAspect="1"/>
            </p:cNvGraphicFramePr>
            <p:nvPr>
              <p:extLst>
                <p:ext uri="{D42A27DB-BD31-4B8C-83A1-F6EECF244321}">
                  <p14:modId xmlns:p14="http://schemas.microsoft.com/office/powerpoint/2010/main" val="3069923008"/>
                </p:ext>
              </p:extLst>
            </p:nvPr>
          </p:nvGraphicFramePr>
          <p:xfrm>
            <a:off x="3553521" y="3776304"/>
            <a:ext cx="361950" cy="285750"/>
          </p:xfrm>
          <a:graphic>
            <a:graphicData uri="http://schemas.openxmlformats.org/presentationml/2006/ole">
              <mc:AlternateContent xmlns:mc="http://schemas.openxmlformats.org/markup-compatibility/2006">
                <mc:Choice xmlns:v="urn:schemas-microsoft-com:vml" Requires="v">
                  <p:oleObj spid="_x0000_s49311" name="Equation" r:id="rId7" imgW="361632" imgH="286250" progId="Equation.DSMT4">
                    <p:embed/>
                  </p:oleObj>
                </mc:Choice>
                <mc:Fallback>
                  <p:oleObj name="Equation" r:id="rId7" imgW="361632" imgH="286250" progId="Equation.DSMT4">
                    <p:embed/>
                    <p:pic>
                      <p:nvPicPr>
                        <p:cNvPr id="0" name=""/>
                        <p:cNvPicPr/>
                        <p:nvPr/>
                      </p:nvPicPr>
                      <p:blipFill>
                        <a:blip r:embed="rId8"/>
                        <a:stretch>
                          <a:fillRect/>
                        </a:stretch>
                      </p:blipFill>
                      <p:spPr>
                        <a:xfrm>
                          <a:off x="3553521" y="3776304"/>
                          <a:ext cx="361950" cy="2857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78AAC0D8-559A-4B85-A5DF-7E33D33CF619}"/>
                </a:ext>
              </a:extLst>
            </p:cNvPr>
            <p:cNvGraphicFramePr>
              <a:graphicFrameLocks noChangeAspect="1"/>
            </p:cNvGraphicFramePr>
            <p:nvPr>
              <p:extLst>
                <p:ext uri="{D42A27DB-BD31-4B8C-83A1-F6EECF244321}">
                  <p14:modId xmlns:p14="http://schemas.microsoft.com/office/powerpoint/2010/main" val="718936314"/>
                </p:ext>
              </p:extLst>
            </p:nvPr>
          </p:nvGraphicFramePr>
          <p:xfrm>
            <a:off x="6876031" y="3832051"/>
            <a:ext cx="3036887" cy="792163"/>
          </p:xfrm>
          <a:graphic>
            <a:graphicData uri="http://schemas.openxmlformats.org/presentationml/2006/ole">
              <mc:AlternateContent xmlns:mc="http://schemas.openxmlformats.org/markup-compatibility/2006">
                <mc:Choice xmlns:v="urn:schemas-microsoft-com:vml" Requires="v">
                  <p:oleObj spid="_x0000_s49312" name="Equation" r:id="rId9" imgW="3036993" imgH="791693" progId="Equation.DSMT4">
                    <p:embed/>
                  </p:oleObj>
                </mc:Choice>
                <mc:Fallback>
                  <p:oleObj name="Equation" r:id="rId9" imgW="3036993" imgH="791693" progId="Equation.DSMT4">
                    <p:embed/>
                    <p:pic>
                      <p:nvPicPr>
                        <p:cNvPr id="0" name=""/>
                        <p:cNvPicPr/>
                        <p:nvPr/>
                      </p:nvPicPr>
                      <p:blipFill>
                        <a:blip r:embed="rId10"/>
                        <a:stretch>
                          <a:fillRect/>
                        </a:stretch>
                      </p:blipFill>
                      <p:spPr>
                        <a:xfrm>
                          <a:off x="6876031" y="3832051"/>
                          <a:ext cx="3036887" cy="792163"/>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22F15E30-22AB-4B48-9B0B-D077CE527FFA}"/>
                </a:ext>
              </a:extLst>
            </p:cNvPr>
            <p:cNvGraphicFramePr>
              <a:graphicFrameLocks noChangeAspect="1"/>
            </p:cNvGraphicFramePr>
            <p:nvPr>
              <p:extLst>
                <p:ext uri="{D42A27DB-BD31-4B8C-83A1-F6EECF244321}">
                  <p14:modId xmlns:p14="http://schemas.microsoft.com/office/powerpoint/2010/main" val="3683962128"/>
                </p:ext>
              </p:extLst>
            </p:nvPr>
          </p:nvGraphicFramePr>
          <p:xfrm>
            <a:off x="4135918" y="5195641"/>
            <a:ext cx="1827213" cy="839787"/>
          </p:xfrm>
          <a:graphic>
            <a:graphicData uri="http://schemas.openxmlformats.org/presentationml/2006/ole">
              <mc:AlternateContent xmlns:mc="http://schemas.openxmlformats.org/markup-compatibility/2006">
                <mc:Choice xmlns:v="urn:schemas-microsoft-com:vml" Requires="v">
                  <p:oleObj spid="_x0000_s49313" name="Equation" r:id="rId11" imgW="1827953" imgH="839282" progId="Equation.DSMT4">
                    <p:embed/>
                  </p:oleObj>
                </mc:Choice>
                <mc:Fallback>
                  <p:oleObj name="Equation" r:id="rId11" imgW="1827953" imgH="839282" progId="Equation.DSMT4">
                    <p:embed/>
                    <p:pic>
                      <p:nvPicPr>
                        <p:cNvPr id="0" name=""/>
                        <p:cNvPicPr/>
                        <p:nvPr/>
                      </p:nvPicPr>
                      <p:blipFill>
                        <a:blip r:embed="rId12"/>
                        <a:stretch>
                          <a:fillRect/>
                        </a:stretch>
                      </p:blipFill>
                      <p:spPr>
                        <a:xfrm>
                          <a:off x="4135918" y="5195641"/>
                          <a:ext cx="1827213" cy="839787"/>
                        </a:xfrm>
                        <a:prstGeom prst="rect">
                          <a:avLst/>
                        </a:prstGeom>
                      </p:spPr>
                    </p:pic>
                  </p:oleObj>
                </mc:Fallback>
              </mc:AlternateContent>
            </a:graphicData>
          </a:graphic>
        </p:graphicFrame>
      </p:grpSp>
      <p:sp>
        <p:nvSpPr>
          <p:cNvPr id="22" name="Rectangle 21">
            <a:extLst>
              <a:ext uri="{FF2B5EF4-FFF2-40B4-BE49-F238E27FC236}">
                <a16:creationId xmlns:a16="http://schemas.microsoft.com/office/drawing/2014/main" id="{19BC520E-387B-43BE-A348-EA3A43169EB1}"/>
              </a:ext>
            </a:extLst>
          </p:cNvPr>
          <p:cNvSpPr/>
          <p:nvPr/>
        </p:nvSpPr>
        <p:spPr>
          <a:xfrm>
            <a:off x="444424" y="2278950"/>
            <a:ext cx="8093157" cy="830997"/>
          </a:xfrm>
          <a:prstGeom prst="rect">
            <a:avLst/>
          </a:prstGeom>
        </p:spPr>
        <p:txBody>
          <a:bodyPr wrap="square">
            <a:spAutoFit/>
          </a:bodyPr>
          <a:lstStyle/>
          <a:p>
            <a:r>
              <a:rPr lang="en-US" sz="2400" err="1">
                <a:latin typeface="Times New Roman" panose="02020603050405020304" pitchFamily="18" charset="0"/>
                <a:cs typeface="Times New Roman" panose="02020603050405020304" pitchFamily="18" charset="0"/>
              </a:rPr>
              <a:t>Tính</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tỉ </a:t>
            </a:r>
            <a:r>
              <a:rPr lang="en-US" sz="2400" dirty="0" err="1">
                <a:latin typeface="Times New Roman" panose="02020603050405020304" pitchFamily="18" charset="0"/>
                <a:cs typeface="Times New Roman" panose="02020603050405020304" pitchFamily="18" charset="0"/>
              </a:rPr>
              <a:t>sô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giữa</a:t>
            </a:r>
            <a:r>
              <a:rPr lang="en-US" sz="2400" dirty="0">
                <a:latin typeface="Times New Roman" panose="02020603050405020304" pitchFamily="18" charset="0"/>
                <a:cs typeface="Times New Roman" panose="02020603050405020304" pitchFamily="18" charset="0"/>
              </a:rPr>
              <a:t> chu vi </a:t>
            </a:r>
            <a:r>
              <a:rPr lang="en-US" sz="2400" dirty="0" err="1">
                <a:latin typeface="Times New Roman" panose="02020603050405020304" pitchFamily="18" charset="0"/>
                <a:cs typeface="Times New Roman" panose="02020603050405020304" pitchFamily="18" charset="0"/>
              </a:rPr>
              <a:t>một</a:t>
            </a:r>
            <a:r>
              <a:rPr lang="vi-VN" sz="2400" dirty="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hình </a:t>
            </a:r>
            <a:r>
              <a:rPr lang="vi-VN" sz="2400" smtClean="0">
                <a:latin typeface="Times New Roman" panose="02020603050405020304" pitchFamily="18" charset="0"/>
                <a:cs typeface="Times New Roman" panose="02020603050405020304" pitchFamily="18" charset="0"/>
              </a:rPr>
              <a:t>vuông</a:t>
            </a:r>
            <a:r>
              <a:rPr lang="en-US" sz="2400" smtClean="0">
                <a:latin typeface="Times New Roman" panose="02020603050405020304" pitchFamily="18" charset="0"/>
                <a:cs typeface="Times New Roman" panose="02020603050405020304" pitchFamily="18" charset="0"/>
              </a:rPr>
              <a:t> và </a:t>
            </a:r>
            <a:r>
              <a:rPr lang="en-US" sz="2400" dirty="0">
                <a:latin typeface="Times New Roman" panose="02020603050405020304" pitchFamily="18" charset="0"/>
                <a:cs typeface="Times New Roman" panose="02020603050405020304" pitchFamily="18" charset="0"/>
              </a:rPr>
              <a:t>chu vi </a:t>
            </a:r>
            <a:r>
              <a:rPr lang="en-US" sz="2400" dirty="0" err="1">
                <a:latin typeface="Times New Roman" panose="02020603050405020304" pitchFamily="18" charset="0"/>
                <a:cs typeface="Times New Roman" panose="02020603050405020304" pitchFamily="18" charset="0"/>
              </a:rPr>
              <a:t>của</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ngoại</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tiếp</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hình </a:t>
            </a:r>
            <a:r>
              <a:rPr lang="en-US" sz="2400" err="1">
                <a:latin typeface="Times New Roman" panose="02020603050405020304" pitchFamily="18" charset="0"/>
                <a:cs typeface="Times New Roman" panose="02020603050405020304" pitchFamily="18" charset="0"/>
              </a:rPr>
              <a:t>vuông</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đó.</a:t>
            </a:r>
            <a:endParaRPr lang="en-US" sz="2400" dirty="0">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983E4DFE-4622-4D8A-9795-9F6F2C5D767C}"/>
              </a:ext>
            </a:extLst>
          </p:cNvPr>
          <p:cNvSpPr/>
          <p:nvPr/>
        </p:nvSpPr>
        <p:spPr>
          <a:xfrm>
            <a:off x="155447" y="1093239"/>
            <a:ext cx="5572359" cy="587853"/>
          </a:xfrm>
          <a:prstGeom prst="rect">
            <a:avLst/>
          </a:prstGeom>
        </p:spPr>
        <p:txBody>
          <a:bodyPr wrap="none">
            <a:spAutoFit/>
          </a:bodyPr>
          <a:lstStyle/>
          <a:p>
            <a:pPr>
              <a:lnSpc>
                <a:spcPct val="115000"/>
              </a:lnSpc>
              <a:spcBef>
                <a:spcPts val="600"/>
              </a:spcBef>
              <a:spcAft>
                <a:spcPts val="0"/>
              </a:spcAft>
            </a:pPr>
            <a:r>
              <a:rPr lang="en-US" sz="2800" b="1" dirty="0">
                <a:solidFill>
                  <a:srgbClr val="FF0000"/>
                </a:solidFill>
                <a:latin typeface="Times New Roman" panose="02020603050405020304" pitchFamily="18" charset="0"/>
                <a:ea typeface="Calibri" panose="020F0502020204030204" pitchFamily="34" charset="0"/>
              </a:rPr>
              <a:t>2</a:t>
            </a:r>
            <a:r>
              <a:rPr lang="en-US" sz="2800" b="1" smtClean="0">
                <a:solidFill>
                  <a:srgbClr val="FF0000"/>
                </a:solidFill>
                <a:latin typeface="Times New Roman" panose="02020603050405020304" pitchFamily="18" charset="0"/>
                <a:ea typeface="Calibri" panose="020F0502020204030204" pitchFamily="34" charset="0"/>
              </a:rPr>
              <a:t>) </a:t>
            </a:r>
            <a:r>
              <a:rPr lang="en-US" sz="2800" b="1" err="1">
                <a:solidFill>
                  <a:srgbClr val="FF0000"/>
                </a:solidFill>
                <a:latin typeface="Times New Roman" panose="02020603050405020304" pitchFamily="18" charset="0"/>
                <a:ea typeface="Calibri" panose="020F0502020204030204" pitchFamily="34" charset="0"/>
              </a:rPr>
              <a:t>Hình</a:t>
            </a:r>
            <a:r>
              <a:rPr lang="en-US" sz="2800" b="1">
                <a:solidFill>
                  <a:srgbClr val="FF0000"/>
                </a:solidFill>
                <a:latin typeface="Times New Roman" panose="02020603050405020304" pitchFamily="18" charset="0"/>
                <a:ea typeface="Calibri" panose="020F0502020204030204" pitchFamily="34" charset="0"/>
              </a:rPr>
              <a:t> </a:t>
            </a:r>
            <a:r>
              <a:rPr lang="en-US" sz="2800" b="1" smtClean="0">
                <a:solidFill>
                  <a:srgbClr val="FF0000"/>
                </a:solidFill>
                <a:latin typeface="Times New Roman" panose="02020603050405020304" pitchFamily="18" charset="0"/>
                <a:ea typeface="Calibri" panose="020F0502020204030204" pitchFamily="34" charset="0"/>
              </a:rPr>
              <a:t>vuông</a:t>
            </a:r>
            <a:r>
              <a:rPr lang="en-US" sz="2800" b="1"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nội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tiếp</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đường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25"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6" name="Hộp Văn bản 2">
            <a:extLst>
              <a:ext uri="{FF2B5EF4-FFF2-40B4-BE49-F238E27FC236}">
                <a16:creationId xmlns:a16="http://schemas.microsoft.com/office/drawing/2014/main" id="{E250EC2E-D5E8-A11E-FE33-A8963256E84A}"/>
              </a:ext>
            </a:extLst>
          </p:cNvPr>
          <p:cNvSpPr txBox="1"/>
          <p:nvPr/>
        </p:nvSpPr>
        <p:spPr>
          <a:xfrm>
            <a:off x="125730" y="678697"/>
            <a:ext cx="10643036"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III. HÌNH CHỮ NHẬT, HÌNH VUÔNG NỘI TIẾP ĐƯỜNG TRÒN</a:t>
            </a:r>
            <a:endParaRPr lang="en-US" sz="2800" b="1" dirty="0">
              <a:solidFill>
                <a:srgbClr val="2704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550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08200" y="3095511"/>
            <a:ext cx="196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u="sng" smtClean="0">
                <a:solidFill>
                  <a:srgbClr val="FF0000"/>
                </a:solidFill>
                <a:latin typeface="Times New Roman" panose="02020603050405020304" pitchFamily="18" charset="0"/>
                <a:cs typeface="Times New Roman" panose="02020603050405020304" pitchFamily="18" charset="0"/>
              </a:rPr>
              <a:t>Hướng dẫn</a:t>
            </a:r>
            <a:r>
              <a:rPr kumimoji="0" lang="en-US" sz="2800" b="0" i="0" u="sng"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Hình chữ nhật 13">
            <a:extLst>
              <a:ext uri="{FF2B5EF4-FFF2-40B4-BE49-F238E27FC236}">
                <a16:creationId xmlns:a16="http://schemas.microsoft.com/office/drawing/2014/main" id="{6F24C895-984E-E59E-A48D-64C1D6943FF4}"/>
              </a:ext>
            </a:extLst>
          </p:cNvPr>
          <p:cNvSpPr/>
          <p:nvPr/>
        </p:nvSpPr>
        <p:spPr>
          <a:xfrm>
            <a:off x="255913" y="1671800"/>
            <a:ext cx="2601587" cy="584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Bài </a:t>
            </a:r>
            <a:r>
              <a:rPr kumimoji="0" lang="en-US"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5/SGK</a:t>
            </a:r>
            <a:r>
              <a:rPr kumimoji="0" lang="en-US" sz="28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a:t>
            </a:r>
            <a:r>
              <a:rPr kumimoji="0" lang="en-US"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78</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2">
            <a:extLst>
              <a:ext uri="{FF2B5EF4-FFF2-40B4-BE49-F238E27FC236}">
                <a16:creationId xmlns:a16="http://schemas.microsoft.com/office/drawing/2014/main" id="{99C86C0D-9856-99DB-EA8E-599ACF4EF93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90F0E315-E428-43DB-0A76-5C3DB1650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644"/>
          <p:cNvSpPr>
            <a:spLocks noChangeArrowheads="1"/>
          </p:cNvSpPr>
          <p:nvPr/>
        </p:nvSpPr>
        <p:spPr bwMode="auto">
          <a:xfrm>
            <a:off x="3303299" y="592523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4" name="Rectangle 696"/>
          <p:cNvSpPr>
            <a:spLocks noChangeArrowheads="1"/>
          </p:cNvSpPr>
          <p:nvPr/>
        </p:nvSpPr>
        <p:spPr bwMode="auto">
          <a:xfrm>
            <a:off x="5115713" y="845187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2"/>
          <p:cNvGrpSpPr/>
          <p:nvPr/>
        </p:nvGrpSpPr>
        <p:grpSpPr>
          <a:xfrm>
            <a:off x="267343" y="2237536"/>
            <a:ext cx="11116002" cy="956323"/>
            <a:chOff x="364623" y="843718"/>
            <a:chExt cx="11116002" cy="956323"/>
          </a:xfrm>
        </p:grpSpPr>
        <p:graphicFrame>
          <p:nvGraphicFramePr>
            <p:cNvPr id="3" name="Object 2"/>
            <p:cNvGraphicFramePr>
              <a:graphicFrameLocks noChangeAspect="1"/>
            </p:cNvGraphicFramePr>
            <p:nvPr>
              <p:extLst>
                <p:ext uri="{D42A27DB-BD31-4B8C-83A1-F6EECF244321}">
                  <p14:modId xmlns:p14="http://schemas.microsoft.com/office/powerpoint/2010/main" val="2319922600"/>
                </p:ext>
              </p:extLst>
            </p:nvPr>
          </p:nvGraphicFramePr>
          <p:xfrm>
            <a:off x="2697515" y="946986"/>
            <a:ext cx="866775" cy="285750"/>
          </p:xfrm>
          <a:graphic>
            <a:graphicData uri="http://schemas.openxmlformats.org/presentationml/2006/ole">
              <mc:AlternateContent xmlns:mc="http://schemas.openxmlformats.org/markup-compatibility/2006">
                <mc:Choice xmlns:v="urn:schemas-microsoft-com:vml" Requires="v">
                  <p:oleObj spid="_x0000_s42224" name="Equation" r:id="rId4" imgW="863225" imgH="279279" progId="Equation.DSMT4">
                    <p:embed/>
                  </p:oleObj>
                </mc:Choice>
                <mc:Fallback>
                  <p:oleObj name="Equation" r:id="rId4" imgW="863225" imgH="279279" progId="Equation.DSMT4">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7515" y="946986"/>
                          <a:ext cx="866775"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613907121"/>
                </p:ext>
              </p:extLst>
            </p:nvPr>
          </p:nvGraphicFramePr>
          <p:xfrm>
            <a:off x="3689072" y="956318"/>
            <a:ext cx="1390650" cy="342900"/>
          </p:xfrm>
          <a:graphic>
            <a:graphicData uri="http://schemas.openxmlformats.org/presentationml/2006/ole">
              <mc:AlternateContent xmlns:mc="http://schemas.openxmlformats.org/markup-compatibility/2006">
                <mc:Choice xmlns:v="urn:schemas-microsoft-com:vml" Requires="v">
                  <p:oleObj spid="_x0000_s42225" name="Equation" r:id="rId6" imgW="1384300" imgH="342900" progId="Equation.DSMT4">
                    <p:embed/>
                  </p:oleObj>
                </mc:Choice>
                <mc:Fallback>
                  <p:oleObj name="Equation" r:id="rId6" imgW="1384300" imgH="342900" progId="Equation.DSMT4">
                    <p:embed/>
                    <p:pic>
                      <p:nvPicPr>
                        <p:cNvPr id="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9072" y="956318"/>
                          <a:ext cx="139065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64169721"/>
                </p:ext>
              </p:extLst>
            </p:nvPr>
          </p:nvGraphicFramePr>
          <p:xfrm>
            <a:off x="364623" y="1432691"/>
            <a:ext cx="866775" cy="285750"/>
          </p:xfrm>
          <a:graphic>
            <a:graphicData uri="http://schemas.openxmlformats.org/presentationml/2006/ole">
              <mc:AlternateContent xmlns:mc="http://schemas.openxmlformats.org/markup-compatibility/2006">
                <mc:Choice xmlns:v="urn:schemas-microsoft-com:vml" Requires="v">
                  <p:oleObj spid="_x0000_s42226" name="Equation" r:id="rId8" imgW="863225" imgH="279279" progId="Equation.DSMT4">
                    <p:embed/>
                  </p:oleObj>
                </mc:Choice>
                <mc:Fallback>
                  <p:oleObj name="Equation" r:id="rId8" imgW="863225" imgH="279279" progId="Equation.DSMT4">
                    <p:embed/>
                    <p:pic>
                      <p:nvPicPr>
                        <p:cNvPr id="5"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623" y="1432691"/>
                          <a:ext cx="866775"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829"/>
            <p:cNvSpPr>
              <a:spLocks noChangeArrowheads="1"/>
            </p:cNvSpPr>
            <p:nvPr/>
          </p:nvSpPr>
          <p:spPr bwMode="auto">
            <a:xfrm>
              <a:off x="661539" y="843718"/>
              <a:ext cx="21579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Cho hình thang </a:t>
              </a:r>
              <a:endParaRPr kumimoji="0" lang="en-US" alt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831"/>
            <p:cNvSpPr>
              <a:spLocks noChangeArrowheads="1"/>
            </p:cNvSpPr>
            <p:nvPr/>
          </p:nvSpPr>
          <p:spPr bwMode="auto">
            <a:xfrm>
              <a:off x="5068292" y="843718"/>
              <a:ext cx="64123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nội tiếp đường tròn. Chứng minh rằng hình thang </a:t>
              </a:r>
              <a:endParaRPr kumimoji="0" lang="en-US" alt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832"/>
            <p:cNvSpPr>
              <a:spLocks noChangeArrowheads="1"/>
            </p:cNvSpPr>
            <p:nvPr/>
          </p:nvSpPr>
          <p:spPr bwMode="auto">
            <a:xfrm>
              <a:off x="1188229" y="1338376"/>
              <a:ext cx="24465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hình thang cân.</a:t>
              </a:r>
              <a:endParaRPr kumimoji="0" lang="en-US" alt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37" name="Picture 36"/>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11231" y="2833514"/>
            <a:ext cx="3496358" cy="3112737"/>
          </a:xfrm>
          <a:prstGeom prst="rect">
            <a:avLst/>
          </a:prstGeom>
          <a:noFill/>
          <a:ln>
            <a:noFill/>
          </a:ln>
        </p:spPr>
      </p:pic>
      <p:graphicFrame>
        <p:nvGraphicFramePr>
          <p:cNvPr id="20" name="Object 19"/>
          <p:cNvGraphicFramePr>
            <a:graphicFrameLocks noChangeAspect="1"/>
          </p:cNvGraphicFramePr>
          <p:nvPr>
            <p:extLst>
              <p:ext uri="{D42A27DB-BD31-4B8C-83A1-F6EECF244321}">
                <p14:modId xmlns:p14="http://schemas.microsoft.com/office/powerpoint/2010/main" val="1347504988"/>
              </p:ext>
            </p:extLst>
          </p:nvPr>
        </p:nvGraphicFramePr>
        <p:xfrm>
          <a:off x="3935930" y="3482884"/>
          <a:ext cx="2663825" cy="938213"/>
        </p:xfrm>
        <a:graphic>
          <a:graphicData uri="http://schemas.openxmlformats.org/presentationml/2006/ole">
            <mc:AlternateContent xmlns:mc="http://schemas.openxmlformats.org/markup-compatibility/2006">
              <mc:Choice xmlns:v="urn:schemas-microsoft-com:vml" Requires="v">
                <p:oleObj spid="_x0000_s42227" name="Equation" r:id="rId11" imgW="2666880" imgH="939600" progId="Equation.DSMT4">
                  <p:embed/>
                </p:oleObj>
              </mc:Choice>
              <mc:Fallback>
                <p:oleObj name="Equation" r:id="rId11" imgW="2666880" imgH="939600" progId="Equation.DSMT4">
                  <p:embed/>
                  <p:pic>
                    <p:nvPicPr>
                      <p:cNvPr id="20" name="Object 19"/>
                      <p:cNvPicPr>
                        <a:picLocks noChangeAspect="1" noChangeArrowheads="1"/>
                      </p:cNvPicPr>
                      <p:nvPr/>
                    </p:nvPicPr>
                    <p:blipFill>
                      <a:blip r:embed="rId12"/>
                      <a:srcRect/>
                      <a:stretch>
                        <a:fillRect/>
                      </a:stretch>
                    </p:blipFill>
                    <p:spPr bwMode="auto">
                      <a:xfrm>
                        <a:off x="3935930" y="3482884"/>
                        <a:ext cx="2663825" cy="938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835"/>
          <p:cNvSpPr>
            <a:spLocks noChangeArrowheads="1"/>
          </p:cNvSpPr>
          <p:nvPr/>
        </p:nvSpPr>
        <p:spPr bwMode="auto">
          <a:xfrm>
            <a:off x="1828800" y="184358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6"/>
          <p:cNvGrpSpPr/>
          <p:nvPr/>
        </p:nvGrpSpPr>
        <p:grpSpPr>
          <a:xfrm>
            <a:off x="4120020" y="2893616"/>
            <a:ext cx="3294862" cy="461665"/>
            <a:chOff x="1932502" y="2063391"/>
            <a:chExt cx="3294862" cy="461665"/>
          </a:xfrm>
        </p:grpSpPr>
        <p:graphicFrame>
          <p:nvGraphicFramePr>
            <p:cNvPr id="19" name="Object 18"/>
            <p:cNvGraphicFramePr>
              <a:graphicFrameLocks noChangeAspect="1"/>
            </p:cNvGraphicFramePr>
            <p:nvPr>
              <p:extLst/>
            </p:nvPr>
          </p:nvGraphicFramePr>
          <p:xfrm>
            <a:off x="1932502" y="2163640"/>
            <a:ext cx="866775" cy="285750"/>
          </p:xfrm>
          <a:graphic>
            <a:graphicData uri="http://schemas.openxmlformats.org/presentationml/2006/ole">
              <mc:AlternateContent xmlns:mc="http://schemas.openxmlformats.org/markup-compatibility/2006">
                <mc:Choice xmlns:v="urn:schemas-microsoft-com:vml" Requires="v">
                  <p:oleObj spid="_x0000_s42228" name="Equation" r:id="rId13" imgW="863225" imgH="279279" progId="Equation.DSMT4">
                    <p:embed/>
                  </p:oleObj>
                </mc:Choice>
                <mc:Fallback>
                  <p:oleObj name="Equation" r:id="rId13" imgW="863225" imgH="279279" progId="Equation.DSMT4">
                    <p:embed/>
                    <p:pic>
                      <p:nvPicPr>
                        <p:cNvPr id="19" name="Object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2502" y="2163640"/>
                          <a:ext cx="866775"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836"/>
            <p:cNvSpPr>
              <a:spLocks noChangeArrowheads="1"/>
            </p:cNvSpPr>
            <p:nvPr/>
          </p:nvSpPr>
          <p:spPr bwMode="auto">
            <a:xfrm>
              <a:off x="2780860" y="2063391"/>
              <a:ext cx="24465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hình thang cân.</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aphicFrame>
        <p:nvGraphicFramePr>
          <p:cNvPr id="25" name="Object 24"/>
          <p:cNvGraphicFramePr>
            <a:graphicFrameLocks noChangeAspect="1"/>
          </p:cNvGraphicFramePr>
          <p:nvPr>
            <p:extLst>
              <p:ext uri="{D42A27DB-BD31-4B8C-83A1-F6EECF244321}">
                <p14:modId xmlns:p14="http://schemas.microsoft.com/office/powerpoint/2010/main" val="932468337"/>
              </p:ext>
            </p:extLst>
          </p:nvPr>
        </p:nvGraphicFramePr>
        <p:xfrm>
          <a:off x="3899450" y="4439330"/>
          <a:ext cx="3175000" cy="1485900"/>
        </p:xfrm>
        <a:graphic>
          <a:graphicData uri="http://schemas.openxmlformats.org/presentationml/2006/ole">
            <mc:AlternateContent xmlns:mc="http://schemas.openxmlformats.org/markup-compatibility/2006">
              <mc:Choice xmlns:v="urn:schemas-microsoft-com:vml" Requires="v">
                <p:oleObj spid="_x0000_s42229" name="Equation" r:id="rId15" imgW="3174840" imgH="1485720" progId="Equation.DSMT4">
                  <p:embed/>
                </p:oleObj>
              </mc:Choice>
              <mc:Fallback>
                <p:oleObj name="Equation" r:id="rId15" imgW="3174840" imgH="1485720" progId="Equation.DSMT4">
                  <p:embed/>
                  <p:pic>
                    <p:nvPicPr>
                      <p:cNvPr id="25" name="Object 24"/>
                      <p:cNvPicPr/>
                      <p:nvPr/>
                    </p:nvPicPr>
                    <p:blipFill>
                      <a:blip r:embed="rId16"/>
                      <a:stretch>
                        <a:fillRect/>
                      </a:stretch>
                    </p:blipFill>
                    <p:spPr>
                      <a:xfrm>
                        <a:off x="3899450" y="4439330"/>
                        <a:ext cx="3175000" cy="14859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097822174"/>
              </p:ext>
            </p:extLst>
          </p:nvPr>
        </p:nvGraphicFramePr>
        <p:xfrm>
          <a:off x="3935930" y="5887167"/>
          <a:ext cx="4025900" cy="939800"/>
        </p:xfrm>
        <a:graphic>
          <a:graphicData uri="http://schemas.openxmlformats.org/presentationml/2006/ole">
            <mc:AlternateContent xmlns:mc="http://schemas.openxmlformats.org/markup-compatibility/2006">
              <mc:Choice xmlns:v="urn:schemas-microsoft-com:vml" Requires="v">
                <p:oleObj spid="_x0000_s42230" name="Equation" r:id="rId17" imgW="4025880" imgH="939600" progId="Equation.DSMT4">
                  <p:embed/>
                </p:oleObj>
              </mc:Choice>
              <mc:Fallback>
                <p:oleObj name="Equation" r:id="rId17" imgW="4025880" imgH="939600" progId="Equation.DSMT4">
                  <p:embed/>
                  <p:pic>
                    <p:nvPicPr>
                      <p:cNvPr id="26" name="Object 25"/>
                      <p:cNvPicPr/>
                      <p:nvPr/>
                    </p:nvPicPr>
                    <p:blipFill>
                      <a:blip r:embed="rId18"/>
                      <a:stretch>
                        <a:fillRect/>
                      </a:stretch>
                    </p:blipFill>
                    <p:spPr>
                      <a:xfrm>
                        <a:off x="3935930" y="5887167"/>
                        <a:ext cx="4025900" cy="939800"/>
                      </a:xfrm>
                      <a:prstGeom prst="rect">
                        <a:avLst/>
                      </a:prstGeom>
                    </p:spPr>
                  </p:pic>
                </p:oleObj>
              </mc:Fallback>
            </mc:AlternateContent>
          </a:graphicData>
        </a:graphic>
      </p:graphicFrame>
      <p:sp>
        <p:nvSpPr>
          <p:cNvPr id="28" name="Rectangle 27">
            <a:extLst>
              <a:ext uri="{FF2B5EF4-FFF2-40B4-BE49-F238E27FC236}">
                <a16:creationId xmlns:a16="http://schemas.microsoft.com/office/drawing/2014/main" id="{983E4DFE-4622-4D8A-9795-9F6F2C5D767C}"/>
              </a:ext>
            </a:extLst>
          </p:cNvPr>
          <p:cNvSpPr/>
          <p:nvPr/>
        </p:nvSpPr>
        <p:spPr>
          <a:xfrm>
            <a:off x="155447" y="1093239"/>
            <a:ext cx="5572359" cy="587853"/>
          </a:xfrm>
          <a:prstGeom prst="rect">
            <a:avLst/>
          </a:prstGeom>
        </p:spPr>
        <p:txBody>
          <a:bodyPr wrap="none">
            <a:spAutoFit/>
          </a:bodyPr>
          <a:lstStyle/>
          <a:p>
            <a:pPr>
              <a:lnSpc>
                <a:spcPct val="115000"/>
              </a:lnSpc>
              <a:spcBef>
                <a:spcPts val="600"/>
              </a:spcBef>
              <a:spcAft>
                <a:spcPts val="0"/>
              </a:spcAft>
            </a:pPr>
            <a:r>
              <a:rPr lang="en-US" sz="2800" b="1" dirty="0">
                <a:solidFill>
                  <a:srgbClr val="FF0000"/>
                </a:solidFill>
                <a:latin typeface="Times New Roman" panose="02020603050405020304" pitchFamily="18" charset="0"/>
                <a:ea typeface="Calibri" panose="020F0502020204030204" pitchFamily="34" charset="0"/>
              </a:rPr>
              <a:t>2</a:t>
            </a:r>
            <a:r>
              <a:rPr lang="en-US" sz="2800" b="1" smtClean="0">
                <a:solidFill>
                  <a:srgbClr val="FF0000"/>
                </a:solidFill>
                <a:latin typeface="Times New Roman" panose="02020603050405020304" pitchFamily="18" charset="0"/>
                <a:ea typeface="Calibri" panose="020F0502020204030204" pitchFamily="34" charset="0"/>
              </a:rPr>
              <a:t>) </a:t>
            </a:r>
            <a:r>
              <a:rPr lang="en-US" sz="2800" b="1" err="1">
                <a:solidFill>
                  <a:srgbClr val="FF0000"/>
                </a:solidFill>
                <a:latin typeface="Times New Roman" panose="02020603050405020304" pitchFamily="18" charset="0"/>
                <a:ea typeface="Calibri" panose="020F0502020204030204" pitchFamily="34" charset="0"/>
              </a:rPr>
              <a:t>Hình</a:t>
            </a:r>
            <a:r>
              <a:rPr lang="en-US" sz="2800" b="1">
                <a:solidFill>
                  <a:srgbClr val="FF0000"/>
                </a:solidFill>
                <a:latin typeface="Times New Roman" panose="02020603050405020304" pitchFamily="18" charset="0"/>
                <a:ea typeface="Calibri" panose="020F0502020204030204" pitchFamily="34" charset="0"/>
              </a:rPr>
              <a:t> </a:t>
            </a:r>
            <a:r>
              <a:rPr lang="en-US" sz="2800" b="1" smtClean="0">
                <a:solidFill>
                  <a:srgbClr val="FF0000"/>
                </a:solidFill>
                <a:latin typeface="Times New Roman" panose="02020603050405020304" pitchFamily="18" charset="0"/>
                <a:ea typeface="Calibri" panose="020F0502020204030204" pitchFamily="34" charset="0"/>
              </a:rPr>
              <a:t>vuông</a:t>
            </a:r>
            <a:r>
              <a:rPr lang="en-US" sz="2800" b="1"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nội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tiếp</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đường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29"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0" name="Hộp Văn bản 2">
            <a:extLst>
              <a:ext uri="{FF2B5EF4-FFF2-40B4-BE49-F238E27FC236}">
                <a16:creationId xmlns:a16="http://schemas.microsoft.com/office/drawing/2014/main" id="{E250EC2E-D5E8-A11E-FE33-A8963256E84A}"/>
              </a:ext>
            </a:extLst>
          </p:cNvPr>
          <p:cNvSpPr txBox="1"/>
          <p:nvPr/>
        </p:nvSpPr>
        <p:spPr>
          <a:xfrm>
            <a:off x="125730" y="678697"/>
            <a:ext cx="10643036"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III. HÌNH CHỮ NHẬT, HÌNH VUÔNG NỘI TIẾP ĐƯỜNG TRÒN</a:t>
            </a:r>
            <a:endParaRPr lang="en-US" sz="2800" b="1" dirty="0">
              <a:solidFill>
                <a:srgbClr val="2704FC"/>
              </a:solidFill>
              <a:latin typeface="Times New Roman" panose="02020603050405020304" pitchFamily="18" charset="0"/>
              <a:cs typeface="Times New Roman" panose="02020603050405020304" pitchFamily="18" charset="0"/>
            </a:endParaRPr>
          </a:p>
        </p:txBody>
      </p:sp>
      <p:sp>
        <p:nvSpPr>
          <p:cNvPr id="31" name="Rectangle: Rounded Corners 15">
            <a:extLst>
              <a:ext uri="{FF2B5EF4-FFF2-40B4-BE49-F238E27FC236}">
                <a16:creationId xmlns:a16="http://schemas.microsoft.com/office/drawing/2014/main" id="{249932DB-CD76-4630-9D2C-4ECAD7A72C8D}"/>
              </a:ext>
            </a:extLst>
          </p:cNvPr>
          <p:cNvSpPr/>
          <p:nvPr/>
        </p:nvSpPr>
        <p:spPr>
          <a:xfrm rot="5400000">
            <a:off x="8411416" y="3071797"/>
            <a:ext cx="6655454" cy="681988"/>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spTree>
    <p:extLst>
      <p:ext uri="{BB962C8B-B14F-4D97-AF65-F5344CB8AC3E}">
        <p14:creationId xmlns:p14="http://schemas.microsoft.com/office/powerpoint/2010/main" val="1127369272"/>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249"/>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15">
            <a:extLst>
              <a:ext uri="{FF2B5EF4-FFF2-40B4-BE49-F238E27FC236}">
                <a16:creationId xmlns:a16="http://schemas.microsoft.com/office/drawing/2014/main" id="{249932DB-CD76-4630-9D2C-4ECAD7A72C8D}"/>
              </a:ext>
            </a:extLst>
          </p:cNvPr>
          <p:cNvSpPr/>
          <p:nvPr/>
        </p:nvSpPr>
        <p:spPr>
          <a:xfrm rot="5400000">
            <a:off x="8411416" y="3071797"/>
            <a:ext cx="6655454" cy="681988"/>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sp>
        <p:nvSpPr>
          <p:cNvPr id="24" name="TextBox 23"/>
          <p:cNvSpPr txBox="1"/>
          <p:nvPr/>
        </p:nvSpPr>
        <p:spPr>
          <a:xfrm>
            <a:off x="167242" y="2256289"/>
            <a:ext cx="10176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Giải:</a:t>
            </a:r>
            <a:endPar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2">
            <a:extLst>
              <a:ext uri="{FF2B5EF4-FFF2-40B4-BE49-F238E27FC236}">
                <a16:creationId xmlns:a16="http://schemas.microsoft.com/office/drawing/2014/main" id="{99C86C0D-9856-99DB-EA8E-599ACF4EF93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90F0E315-E428-43DB-0A76-5C3DB1650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Rectangle 696"/>
          <p:cNvSpPr>
            <a:spLocks noChangeArrowheads="1"/>
          </p:cNvSpPr>
          <p:nvPr/>
        </p:nvSpPr>
        <p:spPr bwMode="auto">
          <a:xfrm>
            <a:off x="5115713" y="845187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2" name="Picture 3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6165" y="1306357"/>
            <a:ext cx="3219839" cy="2866558"/>
          </a:xfrm>
          <a:prstGeom prst="rect">
            <a:avLst/>
          </a:prstGeom>
          <a:noFill/>
          <a:ln>
            <a:noFill/>
          </a:ln>
        </p:spPr>
      </p:pic>
      <p:sp>
        <p:nvSpPr>
          <p:cNvPr id="83" name="Rectangle 202"/>
          <p:cNvSpPr>
            <a:spLocks noChangeArrowheads="1"/>
          </p:cNvSpPr>
          <p:nvPr/>
        </p:nvSpPr>
        <p:spPr bwMode="auto">
          <a:xfrm>
            <a:off x="3656487" y="873488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4" name="Rectangle 203"/>
          <p:cNvSpPr>
            <a:spLocks noChangeArrowheads="1"/>
          </p:cNvSpPr>
          <p:nvPr/>
        </p:nvSpPr>
        <p:spPr bwMode="auto">
          <a:xfrm>
            <a:off x="3639024" y="889681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88" name="Group 87"/>
          <p:cNvGrpSpPr/>
          <p:nvPr/>
        </p:nvGrpSpPr>
        <p:grpSpPr>
          <a:xfrm>
            <a:off x="1023694" y="2295249"/>
            <a:ext cx="7273994" cy="4427575"/>
            <a:chOff x="271795" y="836439"/>
            <a:chExt cx="7273994" cy="4427575"/>
          </a:xfrm>
        </p:grpSpPr>
        <p:sp>
          <p:nvSpPr>
            <p:cNvPr id="41" name="Rectangle 644"/>
            <p:cNvSpPr>
              <a:spLocks noChangeArrowheads="1"/>
            </p:cNvSpPr>
            <p:nvPr/>
          </p:nvSpPr>
          <p:spPr bwMode="auto">
            <a:xfrm>
              <a:off x="1190346" y="480234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1880020814"/>
                </p:ext>
              </p:extLst>
            </p:nvPr>
          </p:nvGraphicFramePr>
          <p:xfrm>
            <a:off x="1207831" y="892431"/>
            <a:ext cx="485775" cy="428625"/>
          </p:xfrm>
          <a:graphic>
            <a:graphicData uri="http://schemas.openxmlformats.org/presentationml/2006/ole">
              <mc:AlternateContent xmlns:mc="http://schemas.openxmlformats.org/markup-compatibility/2006">
                <mc:Choice xmlns:v="urn:schemas-microsoft-com:vml" Requires="v">
                  <p:oleObj spid="_x0000_s43588" name="Equation" r:id="rId5" imgW="482391" imgH="431613" progId="Equation.DSMT4">
                    <p:embed/>
                  </p:oleObj>
                </mc:Choice>
                <mc:Fallback>
                  <p:oleObj name="Equation" r:id="rId5" imgW="482391" imgH="431613" progId="Equation.DSMT4">
                    <p:embed/>
                    <p:pic>
                      <p:nvPicPr>
                        <p:cNvPr id="23" name="Object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7831" y="892431"/>
                          <a:ext cx="4857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extLst/>
            </p:nvPr>
          </p:nvGraphicFramePr>
          <p:xfrm>
            <a:off x="735540" y="1285589"/>
            <a:ext cx="1590675" cy="381000"/>
          </p:xfrm>
          <a:graphic>
            <a:graphicData uri="http://schemas.openxmlformats.org/presentationml/2006/ole">
              <mc:AlternateContent xmlns:mc="http://schemas.openxmlformats.org/markup-compatibility/2006">
                <mc:Choice xmlns:v="urn:schemas-microsoft-com:vml" Requires="v">
                  <p:oleObj spid="_x0000_s43589" name="Equation" r:id="rId7" imgW="1587500" imgH="381000" progId="Equation.DSMT4">
                    <p:embed/>
                  </p:oleObj>
                </mc:Choice>
                <mc:Fallback>
                  <p:oleObj name="Equation" r:id="rId7" imgW="1587500" imgH="381000" progId="Equation.DSMT4">
                    <p:embed/>
                    <p:pic>
                      <p:nvPicPr>
                        <p:cNvPr id="25" name="Object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540" y="1285589"/>
                          <a:ext cx="159067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extLst/>
            </p:nvPr>
          </p:nvGraphicFramePr>
          <p:xfrm>
            <a:off x="5910693" y="1280826"/>
            <a:ext cx="457200" cy="390525"/>
          </p:xfrm>
          <a:graphic>
            <a:graphicData uri="http://schemas.openxmlformats.org/presentationml/2006/ole">
              <mc:AlternateContent xmlns:mc="http://schemas.openxmlformats.org/markup-compatibility/2006">
                <mc:Choice xmlns:v="urn:schemas-microsoft-com:vml" Requires="v">
                  <p:oleObj spid="_x0000_s43590" name="Equation" r:id="rId9" imgW="457002" imgH="393529" progId="Equation.DSMT4">
                    <p:embed/>
                  </p:oleObj>
                </mc:Choice>
                <mc:Fallback>
                  <p:oleObj name="Equation" r:id="rId9" imgW="457002" imgH="393529" progId="Equation.DSMT4">
                    <p:embed/>
                    <p:pic>
                      <p:nvPicPr>
                        <p:cNvPr id="26" name="Object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0693" y="1280826"/>
                          <a:ext cx="4572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extLst/>
            </p:nvPr>
          </p:nvGraphicFramePr>
          <p:xfrm>
            <a:off x="920291" y="1757648"/>
            <a:ext cx="1181100" cy="285750"/>
          </p:xfrm>
          <a:graphic>
            <a:graphicData uri="http://schemas.openxmlformats.org/presentationml/2006/ole">
              <mc:AlternateContent xmlns:mc="http://schemas.openxmlformats.org/markup-compatibility/2006">
                <mc:Choice xmlns:v="urn:schemas-microsoft-com:vml" Requires="v">
                  <p:oleObj spid="_x0000_s43591" name="Equation" r:id="rId11" imgW="1180588" imgH="279279" progId="Equation.DSMT4">
                    <p:embed/>
                  </p:oleObj>
                </mc:Choice>
                <mc:Fallback>
                  <p:oleObj name="Equation" r:id="rId11" imgW="1180588" imgH="279279" progId="Equation.DSMT4">
                    <p:embed/>
                    <p:pic>
                      <p:nvPicPr>
                        <p:cNvPr id="27" name="Object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0291" y="1757648"/>
                          <a:ext cx="1181100"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945859518"/>
                </p:ext>
              </p:extLst>
            </p:nvPr>
          </p:nvGraphicFramePr>
          <p:xfrm>
            <a:off x="1310285" y="2064084"/>
            <a:ext cx="1590675" cy="381000"/>
          </p:xfrm>
          <a:graphic>
            <a:graphicData uri="http://schemas.openxmlformats.org/presentationml/2006/ole">
              <mc:AlternateContent xmlns:mc="http://schemas.openxmlformats.org/markup-compatibility/2006">
                <mc:Choice xmlns:v="urn:schemas-microsoft-com:vml" Requires="v">
                  <p:oleObj spid="_x0000_s43592" name="Equation" r:id="rId13" imgW="1600200" imgH="381000" progId="Equation.DSMT4">
                    <p:embed/>
                  </p:oleObj>
                </mc:Choice>
                <mc:Fallback>
                  <p:oleObj name="Equation" r:id="rId13" imgW="1600200" imgH="381000" progId="Equation.DSMT4">
                    <p:embed/>
                    <p:pic>
                      <p:nvPicPr>
                        <p:cNvPr id="28" name="Object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0285" y="2064084"/>
                          <a:ext cx="159067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56623721"/>
                </p:ext>
              </p:extLst>
            </p:nvPr>
          </p:nvGraphicFramePr>
          <p:xfrm>
            <a:off x="5243175" y="1652227"/>
            <a:ext cx="1571625" cy="381000"/>
          </p:xfrm>
          <a:graphic>
            <a:graphicData uri="http://schemas.openxmlformats.org/presentationml/2006/ole">
              <mc:AlternateContent xmlns:mc="http://schemas.openxmlformats.org/markup-compatibility/2006">
                <mc:Choice xmlns:v="urn:schemas-microsoft-com:vml" Requires="v">
                  <p:oleObj spid="_x0000_s43593" name="Equation" r:id="rId15" imgW="1574800" imgH="381000" progId="Equation.DSMT4">
                    <p:embed/>
                  </p:oleObj>
                </mc:Choice>
                <mc:Fallback>
                  <p:oleObj name="Equation" r:id="rId15" imgW="1574800" imgH="381000" progId="Equation.DSMT4">
                    <p:embed/>
                    <p:pic>
                      <p:nvPicPr>
                        <p:cNvPr id="29" name="Object 2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43175" y="1652227"/>
                          <a:ext cx="15716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576736635"/>
                </p:ext>
              </p:extLst>
            </p:nvPr>
          </p:nvGraphicFramePr>
          <p:xfrm>
            <a:off x="939015" y="2514540"/>
            <a:ext cx="485775" cy="428625"/>
          </p:xfrm>
          <a:graphic>
            <a:graphicData uri="http://schemas.openxmlformats.org/presentationml/2006/ole">
              <mc:AlternateContent xmlns:mc="http://schemas.openxmlformats.org/markup-compatibility/2006">
                <mc:Choice xmlns:v="urn:schemas-microsoft-com:vml" Requires="v">
                  <p:oleObj spid="_x0000_s43594" name="Equation" r:id="rId17" imgW="482391" imgH="431613" progId="Equation.DSMT4">
                    <p:embed/>
                  </p:oleObj>
                </mc:Choice>
                <mc:Fallback>
                  <p:oleObj name="Equation" r:id="rId17" imgW="482391" imgH="431613" progId="Equation.DSMT4">
                    <p:embed/>
                    <p:pic>
                      <p:nvPicPr>
                        <p:cNvPr id="30" name="Object 2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9015" y="2514540"/>
                          <a:ext cx="4857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787821503"/>
                </p:ext>
              </p:extLst>
            </p:nvPr>
          </p:nvGraphicFramePr>
          <p:xfrm>
            <a:off x="1873330" y="2465284"/>
            <a:ext cx="1609725" cy="381000"/>
          </p:xfrm>
          <a:graphic>
            <a:graphicData uri="http://schemas.openxmlformats.org/presentationml/2006/ole">
              <mc:AlternateContent xmlns:mc="http://schemas.openxmlformats.org/markup-compatibility/2006">
                <mc:Choice xmlns:v="urn:schemas-microsoft-com:vml" Requires="v">
                  <p:oleObj spid="_x0000_s43595" name="Equation" r:id="rId19" imgW="1612900" imgH="381000" progId="Equation.DSMT4">
                    <p:embed/>
                  </p:oleObj>
                </mc:Choice>
                <mc:Fallback>
                  <p:oleObj name="Equation" r:id="rId19" imgW="1612900" imgH="381000" progId="Equation.DSMT4">
                    <p:embed/>
                    <p:pic>
                      <p:nvPicPr>
                        <p:cNvPr id="31" name="Object 3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73330" y="2465284"/>
                          <a:ext cx="16097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352928122"/>
                </p:ext>
              </p:extLst>
            </p:nvPr>
          </p:nvGraphicFramePr>
          <p:xfrm>
            <a:off x="6893517" y="2445084"/>
            <a:ext cx="457200" cy="390525"/>
          </p:xfrm>
          <a:graphic>
            <a:graphicData uri="http://schemas.openxmlformats.org/presentationml/2006/ole">
              <mc:AlternateContent xmlns:mc="http://schemas.openxmlformats.org/markup-compatibility/2006">
                <mc:Choice xmlns:v="urn:schemas-microsoft-com:vml" Requires="v">
                  <p:oleObj spid="_x0000_s43596" name="Equation" r:id="rId21" imgW="457002" imgH="393529" progId="Equation.DSMT4">
                    <p:embed/>
                  </p:oleObj>
                </mc:Choice>
                <mc:Fallback>
                  <p:oleObj name="Equation" r:id="rId21" imgW="457002" imgH="393529" progId="Equation.DSMT4">
                    <p:embed/>
                    <p:pic>
                      <p:nvPicPr>
                        <p:cNvPr id="33" name="Object 3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93517" y="2445084"/>
                          <a:ext cx="4572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665303143"/>
                </p:ext>
              </p:extLst>
            </p:nvPr>
          </p:nvGraphicFramePr>
          <p:xfrm>
            <a:off x="1220076" y="2932140"/>
            <a:ext cx="2495550" cy="914400"/>
          </p:xfrm>
          <a:graphic>
            <a:graphicData uri="http://schemas.openxmlformats.org/presentationml/2006/ole">
              <mc:AlternateContent xmlns:mc="http://schemas.openxmlformats.org/markup-compatibility/2006">
                <mc:Choice xmlns:v="urn:schemas-microsoft-com:vml" Requires="v">
                  <p:oleObj spid="_x0000_s43597" name="Equation" r:id="rId23" imgW="2489200" imgH="914400" progId="Equation.DSMT4">
                    <p:embed/>
                  </p:oleObj>
                </mc:Choice>
                <mc:Fallback>
                  <p:oleObj name="Equation" r:id="rId23" imgW="2489200" imgH="914400" progId="Equation.DSMT4">
                    <p:embed/>
                    <p:pic>
                      <p:nvPicPr>
                        <p:cNvPr id="34" name="Object 3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20076" y="2932140"/>
                          <a:ext cx="249555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330439173"/>
                </p:ext>
              </p:extLst>
            </p:nvPr>
          </p:nvGraphicFramePr>
          <p:xfrm>
            <a:off x="982651" y="3881172"/>
            <a:ext cx="1571625" cy="381000"/>
          </p:xfrm>
          <a:graphic>
            <a:graphicData uri="http://schemas.openxmlformats.org/presentationml/2006/ole">
              <mc:AlternateContent xmlns:mc="http://schemas.openxmlformats.org/markup-compatibility/2006">
                <mc:Choice xmlns:v="urn:schemas-microsoft-com:vml" Requires="v">
                  <p:oleObj spid="_x0000_s43598" name="Equation" r:id="rId25" imgW="1574800" imgH="381000" progId="Equation.DSMT4">
                    <p:embed/>
                  </p:oleObj>
                </mc:Choice>
                <mc:Fallback>
                  <p:oleObj name="Equation" r:id="rId25" imgW="1574800" imgH="381000" progId="Equation.DSMT4">
                    <p:embed/>
                    <p:pic>
                      <p:nvPicPr>
                        <p:cNvPr id="36" name="Object 3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2651" y="3881172"/>
                          <a:ext cx="15716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41181189"/>
                </p:ext>
              </p:extLst>
            </p:nvPr>
          </p:nvGraphicFramePr>
          <p:xfrm>
            <a:off x="2747317" y="3875875"/>
            <a:ext cx="1609725" cy="381000"/>
          </p:xfrm>
          <a:graphic>
            <a:graphicData uri="http://schemas.openxmlformats.org/presentationml/2006/ole">
              <mc:AlternateContent xmlns:mc="http://schemas.openxmlformats.org/markup-compatibility/2006">
                <mc:Choice xmlns:v="urn:schemas-microsoft-com:vml" Requires="v">
                  <p:oleObj spid="_x0000_s43599" name="Equation" r:id="rId27" imgW="1612900" imgH="381000" progId="Equation.DSMT4">
                    <p:embed/>
                  </p:oleObj>
                </mc:Choice>
                <mc:Fallback>
                  <p:oleObj name="Equation" r:id="rId27" imgW="1612900" imgH="381000" progId="Equation.DSMT4">
                    <p:embed/>
                    <p:pic>
                      <p:nvPicPr>
                        <p:cNvPr id="37" name="Object 3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747317" y="3875875"/>
                          <a:ext cx="16097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724922214"/>
                </p:ext>
              </p:extLst>
            </p:nvPr>
          </p:nvGraphicFramePr>
          <p:xfrm>
            <a:off x="5017053" y="3875875"/>
            <a:ext cx="1571625" cy="381000"/>
          </p:xfrm>
          <a:graphic>
            <a:graphicData uri="http://schemas.openxmlformats.org/presentationml/2006/ole">
              <mc:AlternateContent xmlns:mc="http://schemas.openxmlformats.org/markup-compatibility/2006">
                <mc:Choice xmlns:v="urn:schemas-microsoft-com:vml" Requires="v">
                  <p:oleObj spid="_x0000_s43600" name="Equation" r:id="rId29" imgW="1574800" imgH="381000" progId="Equation.DSMT4">
                    <p:embed/>
                  </p:oleObj>
                </mc:Choice>
                <mc:Fallback>
                  <p:oleObj name="Equation" r:id="rId29" imgW="1574800" imgH="381000" progId="Equation.DSMT4">
                    <p:embed/>
                    <p:pic>
                      <p:nvPicPr>
                        <p:cNvPr id="38" name="Object 3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017053" y="3875875"/>
                          <a:ext cx="15716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263626742"/>
                </p:ext>
              </p:extLst>
            </p:nvPr>
          </p:nvGraphicFramePr>
          <p:xfrm>
            <a:off x="2308899" y="4422435"/>
            <a:ext cx="866775" cy="285750"/>
          </p:xfrm>
          <a:graphic>
            <a:graphicData uri="http://schemas.openxmlformats.org/presentationml/2006/ole">
              <mc:AlternateContent xmlns:mc="http://schemas.openxmlformats.org/markup-compatibility/2006">
                <mc:Choice xmlns:v="urn:schemas-microsoft-com:vml" Requires="v">
                  <p:oleObj spid="_x0000_s43601" name="Equation" r:id="rId31" imgW="863225" imgH="279279" progId="Equation.DSMT4">
                    <p:embed/>
                  </p:oleObj>
                </mc:Choice>
                <mc:Fallback>
                  <p:oleObj name="Equation" r:id="rId31" imgW="863225" imgH="279279" progId="Equation.DSMT4">
                    <p:embed/>
                    <p:pic>
                      <p:nvPicPr>
                        <p:cNvPr id="39" name="Object 3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308899" y="4422435"/>
                          <a:ext cx="866775"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3832347382"/>
                </p:ext>
              </p:extLst>
            </p:nvPr>
          </p:nvGraphicFramePr>
          <p:xfrm>
            <a:off x="3725079" y="4326286"/>
            <a:ext cx="1571625" cy="381000"/>
          </p:xfrm>
          <a:graphic>
            <a:graphicData uri="http://schemas.openxmlformats.org/presentationml/2006/ole">
              <mc:AlternateContent xmlns:mc="http://schemas.openxmlformats.org/markup-compatibility/2006">
                <mc:Choice xmlns:v="urn:schemas-microsoft-com:vml" Requires="v">
                  <p:oleObj spid="_x0000_s43602" name="Equation" r:id="rId33" imgW="1574800" imgH="381000" progId="Equation.DSMT4">
                    <p:embed/>
                  </p:oleObj>
                </mc:Choice>
                <mc:Fallback>
                  <p:oleObj name="Equation" r:id="rId33" imgW="1574800" imgH="381000" progId="Equation.DSMT4">
                    <p:embed/>
                    <p:pic>
                      <p:nvPicPr>
                        <p:cNvPr id="40" name="Object 39"/>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725079" y="4326286"/>
                          <a:ext cx="15716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143364031"/>
                </p:ext>
              </p:extLst>
            </p:nvPr>
          </p:nvGraphicFramePr>
          <p:xfrm>
            <a:off x="380651" y="4946635"/>
            <a:ext cx="333375" cy="238125"/>
          </p:xfrm>
          <a:graphic>
            <a:graphicData uri="http://schemas.openxmlformats.org/presentationml/2006/ole">
              <mc:AlternateContent xmlns:mc="http://schemas.openxmlformats.org/markup-compatibility/2006">
                <mc:Choice xmlns:v="urn:schemas-microsoft-com:vml" Requires="v">
                  <p:oleObj spid="_x0000_s43603" name="Equation" r:id="rId35" imgW="330200" imgH="228600" progId="Equation.DSMT4">
                    <p:embed/>
                  </p:oleObj>
                </mc:Choice>
                <mc:Fallback>
                  <p:oleObj name="Equation" r:id="rId35" imgW="330200" imgH="228600" progId="Equation.DSMT4">
                    <p:embed/>
                    <p:pic>
                      <p:nvPicPr>
                        <p:cNvPr id="43" name="Object 4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80651" y="4946635"/>
                          <a:ext cx="3333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2246952272"/>
                </p:ext>
              </p:extLst>
            </p:nvPr>
          </p:nvGraphicFramePr>
          <p:xfrm>
            <a:off x="727056" y="4883731"/>
            <a:ext cx="866775" cy="285750"/>
          </p:xfrm>
          <a:graphic>
            <a:graphicData uri="http://schemas.openxmlformats.org/presentationml/2006/ole">
              <mc:AlternateContent xmlns:mc="http://schemas.openxmlformats.org/markup-compatibility/2006">
                <mc:Choice xmlns:v="urn:schemas-microsoft-com:vml" Requires="v">
                  <p:oleObj spid="_x0000_s43604" name="Equation" r:id="rId37" imgW="863225" imgH="279279" progId="Equation.DSMT4">
                    <p:embed/>
                  </p:oleObj>
                </mc:Choice>
                <mc:Fallback>
                  <p:oleObj name="Equation" r:id="rId37" imgW="863225" imgH="279279" progId="Equation.DSMT4">
                    <p:embed/>
                    <p:pic>
                      <p:nvPicPr>
                        <p:cNvPr id="44" name="Object 43"/>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27056" y="4883731"/>
                          <a:ext cx="866775"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Rectangle 187"/>
            <p:cNvSpPr>
              <a:spLocks noChangeArrowheads="1"/>
            </p:cNvSpPr>
            <p:nvPr/>
          </p:nvSpPr>
          <p:spPr bwMode="auto">
            <a:xfrm>
              <a:off x="289491" y="841196"/>
              <a:ext cx="9444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Xét</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 name="Rectangle 188"/>
            <p:cNvSpPr>
              <a:spLocks noChangeArrowheads="1"/>
            </p:cNvSpPr>
            <p:nvPr/>
          </p:nvSpPr>
          <p:spPr bwMode="auto">
            <a:xfrm>
              <a:off x="1590994" y="836439"/>
              <a:ext cx="6286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có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 name="Rectangle 189"/>
            <p:cNvSpPr>
              <a:spLocks noChangeArrowheads="1"/>
            </p:cNvSpPr>
            <p:nvPr/>
          </p:nvSpPr>
          <p:spPr bwMode="auto">
            <a:xfrm>
              <a:off x="2433223" y="1287206"/>
              <a:ext cx="43172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(hai góc nội tiếp cùng chắn        )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190"/>
            <p:cNvSpPr>
              <a:spLocks noChangeArrowheads="1"/>
            </p:cNvSpPr>
            <p:nvPr/>
          </p:nvSpPr>
          <p:spPr bwMode="auto">
            <a:xfrm>
              <a:off x="316542" y="1643060"/>
              <a:ext cx="13930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Mà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 name="Rectangle 191"/>
            <p:cNvSpPr>
              <a:spLocks noChangeArrowheads="1"/>
            </p:cNvSpPr>
            <p:nvPr/>
          </p:nvSpPr>
          <p:spPr bwMode="auto">
            <a:xfrm>
              <a:off x="4550323" y="1658398"/>
              <a:ext cx="7825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nên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 name="Rectangle 192"/>
            <p:cNvSpPr>
              <a:spLocks noChangeArrowheads="1"/>
            </p:cNvSpPr>
            <p:nvPr/>
          </p:nvSpPr>
          <p:spPr bwMode="auto">
            <a:xfrm>
              <a:off x="2009719" y="1662977"/>
              <a:ext cx="273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(hai góc so le trong)</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 name="Rectangle 193"/>
            <p:cNvSpPr>
              <a:spLocks noChangeArrowheads="1"/>
            </p:cNvSpPr>
            <p:nvPr/>
          </p:nvSpPr>
          <p:spPr bwMode="auto">
            <a:xfrm>
              <a:off x="300561" y="2457971"/>
              <a:ext cx="6286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Xét</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Rectangle 194"/>
            <p:cNvSpPr>
              <a:spLocks noChangeArrowheads="1"/>
            </p:cNvSpPr>
            <p:nvPr/>
          </p:nvSpPr>
          <p:spPr bwMode="auto">
            <a:xfrm>
              <a:off x="1339276" y="2467983"/>
              <a:ext cx="6286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có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195"/>
            <p:cNvSpPr>
              <a:spLocks noChangeArrowheads="1"/>
            </p:cNvSpPr>
            <p:nvPr/>
          </p:nvSpPr>
          <p:spPr bwMode="auto">
            <a:xfrm>
              <a:off x="3374486" y="2461264"/>
              <a:ext cx="39706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(hai góc nội tiếp cùng chắn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7" name="Rectangle 196"/>
            <p:cNvSpPr>
              <a:spLocks noChangeArrowheads="1"/>
            </p:cNvSpPr>
            <p:nvPr/>
          </p:nvSpPr>
          <p:spPr bwMode="auto">
            <a:xfrm>
              <a:off x="7258531" y="2433654"/>
              <a:ext cx="2872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8" name="Rectangle 197"/>
            <p:cNvSpPr>
              <a:spLocks noChangeArrowheads="1"/>
            </p:cNvSpPr>
            <p:nvPr/>
          </p:nvSpPr>
          <p:spPr bwMode="auto">
            <a:xfrm>
              <a:off x="328060" y="3887225"/>
              <a:ext cx="6719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Mà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9" name="Rectangle 198"/>
            <p:cNvSpPr>
              <a:spLocks noChangeArrowheads="1"/>
            </p:cNvSpPr>
            <p:nvPr/>
          </p:nvSpPr>
          <p:spPr bwMode="auto">
            <a:xfrm>
              <a:off x="2479327" y="3903676"/>
              <a:ext cx="2696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0" name="Rectangle 199"/>
            <p:cNvSpPr>
              <a:spLocks noChangeArrowheads="1"/>
            </p:cNvSpPr>
            <p:nvPr/>
          </p:nvSpPr>
          <p:spPr bwMode="auto">
            <a:xfrm>
              <a:off x="4363412" y="3871330"/>
              <a:ext cx="8310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ên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1" name="Rectangle 200"/>
            <p:cNvSpPr>
              <a:spLocks noChangeArrowheads="1"/>
            </p:cNvSpPr>
            <p:nvPr/>
          </p:nvSpPr>
          <p:spPr bwMode="auto">
            <a:xfrm>
              <a:off x="300561" y="4330230"/>
              <a:ext cx="20890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Xét hình thang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2" name="Rectangle 201"/>
            <p:cNvSpPr>
              <a:spLocks noChangeArrowheads="1"/>
            </p:cNvSpPr>
            <p:nvPr/>
          </p:nvSpPr>
          <p:spPr bwMode="auto">
            <a:xfrm>
              <a:off x="3183897" y="4337849"/>
              <a:ext cx="6286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có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5" name="Rectangle 204"/>
            <p:cNvSpPr>
              <a:spLocks noChangeArrowheads="1"/>
            </p:cNvSpPr>
            <p:nvPr/>
          </p:nvSpPr>
          <p:spPr bwMode="auto">
            <a:xfrm>
              <a:off x="1503422" y="4783586"/>
              <a:ext cx="25234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hình thang cân.</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86" name="Rectangle 85"/>
            <p:cNvSpPr/>
            <p:nvPr/>
          </p:nvSpPr>
          <p:spPr>
            <a:xfrm>
              <a:off x="316542" y="2070497"/>
              <a:ext cx="105670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Suy ra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7" name="Rectangle 86"/>
            <p:cNvSpPr/>
            <p:nvPr/>
          </p:nvSpPr>
          <p:spPr>
            <a:xfrm>
              <a:off x="271795" y="2927157"/>
              <a:ext cx="101598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 có: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54" name="Hình chữ nhật 13">
            <a:extLst>
              <a:ext uri="{FF2B5EF4-FFF2-40B4-BE49-F238E27FC236}">
                <a16:creationId xmlns:a16="http://schemas.microsoft.com/office/drawing/2014/main" id="{6F24C895-984E-E59E-A48D-64C1D6943FF4}"/>
              </a:ext>
            </a:extLst>
          </p:cNvPr>
          <p:cNvSpPr/>
          <p:nvPr/>
        </p:nvSpPr>
        <p:spPr>
          <a:xfrm>
            <a:off x="255913" y="1671800"/>
            <a:ext cx="2601587" cy="584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Bài </a:t>
            </a:r>
            <a:r>
              <a:rPr kumimoji="0" lang="en-US"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5/SGK</a:t>
            </a:r>
            <a:r>
              <a:rPr kumimoji="0" lang="en-US" sz="28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a:t>
            </a:r>
            <a:r>
              <a:rPr kumimoji="0" lang="en-US"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78</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Rectangle 54">
            <a:extLst>
              <a:ext uri="{FF2B5EF4-FFF2-40B4-BE49-F238E27FC236}">
                <a16:creationId xmlns:a16="http://schemas.microsoft.com/office/drawing/2014/main" id="{983E4DFE-4622-4D8A-9795-9F6F2C5D767C}"/>
              </a:ext>
            </a:extLst>
          </p:cNvPr>
          <p:cNvSpPr/>
          <p:nvPr/>
        </p:nvSpPr>
        <p:spPr>
          <a:xfrm>
            <a:off x="155447" y="1093239"/>
            <a:ext cx="5572359" cy="587853"/>
          </a:xfrm>
          <a:prstGeom prst="rect">
            <a:avLst/>
          </a:prstGeom>
        </p:spPr>
        <p:txBody>
          <a:bodyPr wrap="none">
            <a:spAutoFit/>
          </a:bodyPr>
          <a:lstStyle/>
          <a:p>
            <a:pPr>
              <a:lnSpc>
                <a:spcPct val="115000"/>
              </a:lnSpc>
              <a:spcBef>
                <a:spcPts val="600"/>
              </a:spcBef>
              <a:spcAft>
                <a:spcPts val="0"/>
              </a:spcAft>
            </a:pPr>
            <a:r>
              <a:rPr lang="en-US" sz="2800" b="1" dirty="0">
                <a:solidFill>
                  <a:srgbClr val="FF0000"/>
                </a:solidFill>
                <a:latin typeface="Times New Roman" panose="02020603050405020304" pitchFamily="18" charset="0"/>
                <a:ea typeface="Calibri" panose="020F0502020204030204" pitchFamily="34" charset="0"/>
              </a:rPr>
              <a:t>2</a:t>
            </a:r>
            <a:r>
              <a:rPr lang="en-US" sz="2800" b="1" smtClean="0">
                <a:solidFill>
                  <a:srgbClr val="FF0000"/>
                </a:solidFill>
                <a:latin typeface="Times New Roman" panose="02020603050405020304" pitchFamily="18" charset="0"/>
                <a:ea typeface="Calibri" panose="020F0502020204030204" pitchFamily="34" charset="0"/>
              </a:rPr>
              <a:t>) </a:t>
            </a:r>
            <a:r>
              <a:rPr lang="en-US" sz="2800" b="1" err="1">
                <a:solidFill>
                  <a:srgbClr val="FF0000"/>
                </a:solidFill>
                <a:latin typeface="Times New Roman" panose="02020603050405020304" pitchFamily="18" charset="0"/>
                <a:ea typeface="Calibri" panose="020F0502020204030204" pitchFamily="34" charset="0"/>
              </a:rPr>
              <a:t>Hình</a:t>
            </a:r>
            <a:r>
              <a:rPr lang="en-US" sz="2800" b="1">
                <a:solidFill>
                  <a:srgbClr val="FF0000"/>
                </a:solidFill>
                <a:latin typeface="Times New Roman" panose="02020603050405020304" pitchFamily="18" charset="0"/>
                <a:ea typeface="Calibri" panose="020F0502020204030204" pitchFamily="34" charset="0"/>
              </a:rPr>
              <a:t> </a:t>
            </a:r>
            <a:r>
              <a:rPr lang="en-US" sz="2800" b="1" smtClean="0">
                <a:solidFill>
                  <a:srgbClr val="FF0000"/>
                </a:solidFill>
                <a:latin typeface="Times New Roman" panose="02020603050405020304" pitchFamily="18" charset="0"/>
                <a:ea typeface="Calibri" panose="020F0502020204030204" pitchFamily="34" charset="0"/>
              </a:rPr>
              <a:t>vuông</a:t>
            </a:r>
            <a:r>
              <a:rPr lang="en-US" sz="2800" b="1"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nội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tiếp</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đường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56"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7" name="Hộp Văn bản 2">
            <a:extLst>
              <a:ext uri="{FF2B5EF4-FFF2-40B4-BE49-F238E27FC236}">
                <a16:creationId xmlns:a16="http://schemas.microsoft.com/office/drawing/2014/main" id="{E250EC2E-D5E8-A11E-FE33-A8963256E84A}"/>
              </a:ext>
            </a:extLst>
          </p:cNvPr>
          <p:cNvSpPr txBox="1"/>
          <p:nvPr/>
        </p:nvSpPr>
        <p:spPr>
          <a:xfrm>
            <a:off x="125730" y="678697"/>
            <a:ext cx="10643036"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III. HÌNH CHỮ NHẬT, HÌNH VUÔNG NỘI TIẾP ĐƯỜNG TRÒN</a:t>
            </a:r>
            <a:endParaRPr lang="en-US" sz="2800" b="1" dirty="0">
              <a:solidFill>
                <a:srgbClr val="2704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722048"/>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2" cstate="print"/>
          <a:stretch>
            <a:fillRect/>
          </a:stretch>
        </p:blipFill>
        <p:spPr>
          <a:xfrm flipH="1">
            <a:off x="1117600" y="2520150"/>
            <a:ext cx="2743200" cy="2436244"/>
          </a:xfrm>
          <a:prstGeom prst="rect">
            <a:avLst/>
          </a:prstGeom>
        </p:spPr>
      </p:pic>
      <p:sp>
        <p:nvSpPr>
          <p:cNvPr id="8" name="Cloud 7">
            <a:hlinkClick r:id="rId3" action="ppaction://hlinksldjump"/>
          </p:cNvPr>
          <p:cNvSpPr/>
          <p:nvPr/>
        </p:nvSpPr>
        <p:spPr>
          <a:xfrm>
            <a:off x="4457475" y="1209500"/>
            <a:ext cx="3454400" cy="2209800"/>
          </a:xfrm>
          <a:prstGeom prst="cloud">
            <a:avLst/>
          </a:prstGeom>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endParaRPr>
          </a:p>
        </p:txBody>
      </p:sp>
      <p:sp>
        <p:nvSpPr>
          <p:cNvPr id="9" name="Oval 8"/>
          <p:cNvSpPr/>
          <p:nvPr/>
        </p:nvSpPr>
        <p:spPr>
          <a:xfrm>
            <a:off x="3657600" y="3429000"/>
            <a:ext cx="203200" cy="152400"/>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Oval 9"/>
          <p:cNvSpPr/>
          <p:nvPr/>
        </p:nvSpPr>
        <p:spPr>
          <a:xfrm>
            <a:off x="4165600" y="3074325"/>
            <a:ext cx="406400" cy="228600"/>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a:hlinkClick r:id="rId3" action="ppaction://hlinksldjump"/>
          </p:cNvPr>
          <p:cNvSpPr/>
          <p:nvPr/>
        </p:nvSpPr>
        <p:spPr>
          <a:xfrm>
            <a:off x="5150328" y="1824650"/>
            <a:ext cx="203190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2700" cmpd="sng">
                  <a:solidFill>
                    <a:srgbClr val="70AD47">
                      <a:satMod val="120000"/>
                      <a:shade val="80000"/>
                    </a:srgbClr>
                  </a:solidFill>
                  <a:prstDash val="solid"/>
                </a:ln>
                <a:solidFill>
                  <a:srgbClr val="FF0000"/>
                </a:solidFill>
                <a:effectLst>
                  <a:glow rad="53100">
                    <a:srgbClr val="70AD47">
                      <a:satMod val="180000"/>
                      <a:alpha val="30000"/>
                    </a:srgbClr>
                  </a:glow>
                </a:effectLst>
                <a:uLnTx/>
                <a:uFillTx/>
                <a:latin typeface="Times New Roman" panose="02020603050405020304" pitchFamily="18" charset="0"/>
                <a:cs typeface="Times New Roman" pitchFamily="18" charset="0"/>
              </a:rPr>
              <a:t>PLAY</a:t>
            </a:r>
          </a:p>
        </p:txBody>
      </p:sp>
      <p:sp>
        <p:nvSpPr>
          <p:cNvPr id="2" name="Rectangle 1"/>
          <p:cNvSpPr/>
          <p:nvPr/>
        </p:nvSpPr>
        <p:spPr>
          <a:xfrm>
            <a:off x="1475075" y="83131"/>
            <a:ext cx="8134465" cy="101566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1430"/>
                <a:solidFill>
                  <a:srgbClr val="FF9900"/>
                </a:solidFill>
                <a:effectLst>
                  <a:outerShdw blurRad="80000" dist="40000" dir="5040000" algn="tl">
                    <a:srgbClr val="000000">
                      <a:alpha val="30000"/>
                    </a:srgbClr>
                  </a:outerShdw>
                </a:effectLst>
                <a:uLnTx/>
                <a:uFillTx/>
                <a:latin typeface="Times New Roman" panose="02020603050405020304" pitchFamily="18" charset="0"/>
                <a:cs typeface="Times New Roman" pitchFamily="18" charset="0"/>
              </a:rPr>
              <a:t>GIÚP ONG VỀ TỔ</a:t>
            </a:r>
          </a:p>
        </p:txBody>
      </p:sp>
      <p:pic>
        <p:nvPicPr>
          <p:cNvPr id="14" name="Picture 9" descr="images_1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030131">
            <a:off x="349675" y="699733"/>
            <a:ext cx="1621159" cy="16113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0335" y="-581893"/>
            <a:ext cx="6617003" cy="75063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07bd8c3cac6524c1da824b5c116ad819.png"/>
          <p:cNvPicPr>
            <a:picLocks noChangeAspect="1"/>
          </p:cNvPicPr>
          <p:nvPr/>
        </p:nvPicPr>
        <p:blipFill>
          <a:blip r:embed="rId6" cstate="print"/>
          <a:stretch>
            <a:fillRect/>
          </a:stretch>
        </p:blipFill>
        <p:spPr>
          <a:xfrm rot="731309" flipH="1">
            <a:off x="7012542" y="2404018"/>
            <a:ext cx="3395383" cy="2298095"/>
          </a:xfrm>
          <a:prstGeom prst="rect">
            <a:avLst/>
          </a:prstGeom>
        </p:spPr>
      </p:pic>
      <p:pic>
        <p:nvPicPr>
          <p:cNvPr id="18" name="Picture 3" descr="lang 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500" y="4741025"/>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6" name="THO"/>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09" y="5803767"/>
            <a:ext cx="891534" cy="1060925"/>
          </a:xfrm>
          <a:prstGeom prst="rect">
            <a:avLst/>
          </a:prstGeom>
        </p:spPr>
      </p:pic>
      <p:pic>
        <p:nvPicPr>
          <p:cNvPr id="19" name="Picture 14" descr="blumen-pflanzen051"/>
          <p:cNvPicPr>
            <a:picLocks noChangeAspect="1"/>
          </p:cNvPicPr>
          <p:nvPr/>
        </p:nvPicPr>
        <p:blipFill>
          <a:blip r:embed="rId9"/>
          <a:stretch>
            <a:fillRect/>
          </a:stretch>
        </p:blipFill>
        <p:spPr>
          <a:xfrm>
            <a:off x="1531377" y="5738550"/>
            <a:ext cx="990600" cy="1085850"/>
          </a:xfrm>
          <a:prstGeom prst="rect">
            <a:avLst/>
          </a:prstGeom>
          <a:noFill/>
          <a:ln w="9525">
            <a:noFill/>
          </a:ln>
        </p:spPr>
      </p:pic>
      <p:pic>
        <p:nvPicPr>
          <p:cNvPr id="20" name="Picture 14" descr="blumen-pflanzen051"/>
          <p:cNvPicPr>
            <a:picLocks noChangeAspect="1"/>
          </p:cNvPicPr>
          <p:nvPr/>
        </p:nvPicPr>
        <p:blipFill>
          <a:blip r:embed="rId9"/>
          <a:stretch>
            <a:fillRect/>
          </a:stretch>
        </p:blipFill>
        <p:spPr>
          <a:xfrm>
            <a:off x="2348777" y="5741325"/>
            <a:ext cx="990600" cy="1085850"/>
          </a:xfrm>
          <a:prstGeom prst="rect">
            <a:avLst/>
          </a:prstGeom>
          <a:noFill/>
          <a:ln w="9525">
            <a:noFill/>
          </a:ln>
        </p:spPr>
      </p:pic>
      <p:pic>
        <p:nvPicPr>
          <p:cNvPr id="21" name="Picture 14" descr="blumen-pflanzen051"/>
          <p:cNvPicPr>
            <a:picLocks noChangeAspect="1"/>
          </p:cNvPicPr>
          <p:nvPr/>
        </p:nvPicPr>
        <p:blipFill>
          <a:blip r:embed="rId9"/>
          <a:stretch>
            <a:fillRect/>
          </a:stretch>
        </p:blipFill>
        <p:spPr>
          <a:xfrm>
            <a:off x="3063652" y="5774575"/>
            <a:ext cx="990600" cy="1085850"/>
          </a:xfrm>
          <a:prstGeom prst="rect">
            <a:avLst/>
          </a:prstGeom>
          <a:noFill/>
          <a:ln w="9525">
            <a:noFill/>
          </a:ln>
        </p:spPr>
      </p:pic>
      <p:pic>
        <p:nvPicPr>
          <p:cNvPr id="22" name="Picture 11" descr="Bo hoa 1"/>
          <p:cNvPicPr>
            <a:picLocks noChangeAspect="1"/>
          </p:cNvPicPr>
          <p:nvPr/>
        </p:nvPicPr>
        <p:blipFill>
          <a:blip r:embed="rId10"/>
          <a:stretch>
            <a:fillRect/>
          </a:stretch>
        </p:blipFill>
        <p:spPr>
          <a:xfrm>
            <a:off x="3768377" y="5231420"/>
            <a:ext cx="1182452" cy="2468562"/>
          </a:xfrm>
          <a:prstGeom prst="rect">
            <a:avLst/>
          </a:prstGeom>
          <a:noFill/>
          <a:ln w="9525">
            <a:noFill/>
          </a:ln>
        </p:spPr>
      </p:pic>
      <p:sp>
        <p:nvSpPr>
          <p:cNvPr id="23" name="TextBox 22"/>
          <p:cNvSpPr txBox="1"/>
          <p:nvPr/>
        </p:nvSpPr>
        <p:spPr>
          <a:xfrm>
            <a:off x="132547" y="160719"/>
            <a:ext cx="2029600" cy="523220"/>
          </a:xfrm>
          <a:prstGeom prst="rect">
            <a:avLst/>
          </a:prstGeom>
          <a:noFill/>
        </p:spPr>
        <p:txBody>
          <a:bodyPr wrap="square" rtlCol="0">
            <a:prstTxWarp prst="textCanUp">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550" cmpd="sng">
                  <a:solidFill>
                    <a:srgbClr val="ED7D31">
                      <a:lumMod val="75000"/>
                    </a:srgbClr>
                  </a:solidFill>
                  <a:prstDash val="solid"/>
                </a:ln>
                <a:solidFill>
                  <a:srgbClr val="00B050"/>
                </a:solidFill>
                <a:effectLst>
                  <a:outerShdw blurRad="50800" dist="40000" dir="5400000" algn="tl" rotWithShape="0">
                    <a:srgbClr val="000000">
                      <a:shade val="5000"/>
                      <a:satMod val="120000"/>
                      <a:alpha val="33000"/>
                    </a:srgbClr>
                  </a:outerShdw>
                </a:effectLst>
                <a:uLnTx/>
                <a:uFillTx/>
                <a:latin typeface="Times New Roman" panose="02020603050405020304" pitchFamily="18" charset="0"/>
                <a:cs typeface="Times New Roman" panose="02020603050405020304" pitchFamily="18" charset="0"/>
              </a:rPr>
              <a:t>Trò</a:t>
            </a:r>
            <a:r>
              <a:rPr kumimoji="0" lang="en-US" sz="2800" b="1" i="0" u="none" strike="noStrike" kern="1200" cap="none" spc="0" normalizeH="0" baseline="0" noProof="0" dirty="0">
                <a:ln w="31550" cmpd="sng">
                  <a:solidFill>
                    <a:srgbClr val="ED7D31">
                      <a:lumMod val="75000"/>
                    </a:srgbClr>
                  </a:solidFill>
                  <a:prstDash val="solid"/>
                </a:ln>
                <a:solidFill>
                  <a:srgbClr val="00B050"/>
                </a:solidFill>
                <a:effectLst>
                  <a:outerShdw blurRad="50800" dist="40000" dir="5400000" algn="tl" rotWithShape="0">
                    <a:srgbClr val="000000">
                      <a:shade val="5000"/>
                      <a:satMod val="120000"/>
                      <a:alpha val="33000"/>
                    </a:srgbClr>
                  </a:out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w="31550" cmpd="sng">
                  <a:solidFill>
                    <a:srgbClr val="ED7D31">
                      <a:lumMod val="75000"/>
                    </a:srgbClr>
                  </a:solidFill>
                  <a:prstDash val="solid"/>
                </a:ln>
                <a:solidFill>
                  <a:srgbClr val="00B050"/>
                </a:solidFill>
                <a:effectLst>
                  <a:outerShdw blurRad="50800" dist="40000" dir="5400000" algn="tl" rotWithShape="0">
                    <a:srgbClr val="000000">
                      <a:shade val="5000"/>
                      <a:satMod val="120000"/>
                      <a:alpha val="33000"/>
                    </a:srgbClr>
                  </a:outerShdw>
                </a:effectLst>
                <a:uLnTx/>
                <a:uFillTx/>
                <a:latin typeface="Times New Roman" panose="02020603050405020304" pitchFamily="18" charset="0"/>
                <a:cs typeface="Times New Roman" panose="02020603050405020304" pitchFamily="18" charset="0"/>
              </a:rPr>
              <a:t>chơi</a:t>
            </a:r>
            <a:r>
              <a:rPr kumimoji="0" lang="en-US" sz="2800" b="1" i="0" u="none" strike="noStrike" kern="1200" cap="none" spc="0" normalizeH="0" baseline="0" noProof="0" dirty="0">
                <a:ln w="31550" cmpd="sng">
                  <a:solidFill>
                    <a:srgbClr val="ED7D31">
                      <a:lumMod val="75000"/>
                    </a:srgbClr>
                  </a:solidFill>
                  <a:prstDash val="solid"/>
                </a:ln>
                <a:solidFill>
                  <a:srgbClr val="00B050"/>
                </a:solidFill>
                <a:effectLst>
                  <a:outerShdw blurRad="50800" dist="40000" dir="5400000" algn="tl" rotWithShape="0">
                    <a:srgbClr val="000000">
                      <a:shade val="5000"/>
                      <a:satMod val="120000"/>
                      <a:alpha val="33000"/>
                    </a:srgbClr>
                  </a:outerShdw>
                </a:effectLst>
                <a:uLnTx/>
                <a:uFillTx/>
                <a:latin typeface="Times New Roman" panose="02020603050405020304" pitchFamily="18" charset="0"/>
                <a:cs typeface="Times New Roman" panose="02020603050405020304" pitchFamily="18" charset="0"/>
              </a:rPr>
              <a:t>:</a:t>
            </a:r>
          </a:p>
        </p:txBody>
      </p:sp>
      <p:pic>
        <p:nvPicPr>
          <p:cNvPr id="24" name="Picture 10" descr="272_lg_cl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196800" y="4296325"/>
            <a:ext cx="16002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64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ình chữ nhật 13">
            <a:extLst>
              <a:ext uri="{FF2B5EF4-FFF2-40B4-BE49-F238E27FC236}">
                <a16:creationId xmlns:a16="http://schemas.microsoft.com/office/drawing/2014/main" id="{6F24C895-984E-E59E-A48D-64C1D6943FF4}"/>
              </a:ext>
            </a:extLst>
          </p:cNvPr>
          <p:cNvSpPr/>
          <p:nvPr/>
        </p:nvSpPr>
        <p:spPr>
          <a:xfrm>
            <a:off x="311673" y="1616459"/>
            <a:ext cx="2925023" cy="584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Bài 6 (</a:t>
            </a:r>
            <a:r>
              <a:rPr kumimoji="0" lang="en-US"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SGK/T78</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2">
            <a:extLst>
              <a:ext uri="{FF2B5EF4-FFF2-40B4-BE49-F238E27FC236}">
                <a16:creationId xmlns:a16="http://schemas.microsoft.com/office/drawing/2014/main" id="{99C86C0D-9856-99DB-EA8E-599ACF4EF93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90F0E315-E428-43DB-0A76-5C3DB1650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p:cNvGrpSpPr/>
          <p:nvPr/>
        </p:nvGrpSpPr>
        <p:grpSpPr>
          <a:xfrm>
            <a:off x="311673" y="2200948"/>
            <a:ext cx="7423058" cy="1577347"/>
            <a:chOff x="56142" y="906856"/>
            <a:chExt cx="7423058" cy="1577347"/>
          </a:xfrm>
        </p:grpSpPr>
        <p:graphicFrame>
          <p:nvGraphicFramePr>
            <p:cNvPr id="9" name="Object 8"/>
            <p:cNvGraphicFramePr>
              <a:graphicFrameLocks noChangeAspect="1"/>
            </p:cNvGraphicFramePr>
            <p:nvPr>
              <p:extLst/>
            </p:nvPr>
          </p:nvGraphicFramePr>
          <p:xfrm>
            <a:off x="2046809" y="2085133"/>
            <a:ext cx="695325" cy="266700"/>
          </p:xfrm>
          <a:graphic>
            <a:graphicData uri="http://schemas.openxmlformats.org/presentationml/2006/ole">
              <mc:AlternateContent xmlns:mc="http://schemas.openxmlformats.org/markup-compatibility/2006">
                <mc:Choice xmlns:v="urn:schemas-microsoft-com:vml" Requires="v">
                  <p:oleObj spid="_x0000_s44638" name="Equation" r:id="rId4" imgW="698197" imgH="266584" progId="Equation.DSMT4">
                    <p:embed/>
                  </p:oleObj>
                </mc:Choice>
                <mc:Fallback>
                  <p:oleObj name="Equation" r:id="rId4" imgW="698197" imgH="266584" progId="Equation.DSMT4">
                    <p:embed/>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6809" y="2085133"/>
                          <a:ext cx="69532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nvPr>
          </p:nvGraphicFramePr>
          <p:xfrm>
            <a:off x="4191211" y="2109387"/>
            <a:ext cx="704884" cy="267678"/>
          </p:xfrm>
          <a:graphic>
            <a:graphicData uri="http://schemas.openxmlformats.org/presentationml/2006/ole">
              <mc:AlternateContent xmlns:mc="http://schemas.openxmlformats.org/markup-compatibility/2006">
                <mc:Choice xmlns:v="urn:schemas-microsoft-com:vml" Requires="v">
                  <p:oleObj spid="_x0000_s44639" name="Equation" r:id="rId6" imgW="761669" imgH="279279" progId="Equation.DSMT4">
                    <p:embed/>
                  </p:oleObj>
                </mc:Choice>
                <mc:Fallback>
                  <p:oleObj name="Equation" r:id="rId6" imgW="761669" imgH="279279" progId="Equation.DSMT4">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211" y="2109387"/>
                          <a:ext cx="704884" cy="267678"/>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nvPr>
          </p:nvGraphicFramePr>
          <p:xfrm>
            <a:off x="5343607" y="2100351"/>
            <a:ext cx="1714500" cy="285750"/>
          </p:xfrm>
          <a:graphic>
            <a:graphicData uri="http://schemas.openxmlformats.org/presentationml/2006/ole">
              <mc:AlternateContent xmlns:mc="http://schemas.openxmlformats.org/markup-compatibility/2006">
                <mc:Choice xmlns:v="urn:schemas-microsoft-com:vml" Requires="v">
                  <p:oleObj spid="_x0000_s44640" name="Equation" r:id="rId8" imgW="1714500" imgH="279400" progId="Equation.DSMT4">
                    <p:embed/>
                  </p:oleObj>
                </mc:Choice>
                <mc:Fallback>
                  <p:oleObj name="Equation" r:id="rId8" imgW="1714500" imgH="279400" progId="Equation.DSMT4">
                    <p:embed/>
                    <p:pic>
                      <p:nvPicPr>
                        <p:cNvPr id="11"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3607" y="2100351"/>
                          <a:ext cx="1714500" cy="285750"/>
                        </a:xfrm>
                        <a:prstGeom prst="rect">
                          <a:avLst/>
                        </a:prstGeom>
                        <a:noFill/>
                      </p:spPr>
                    </p:pic>
                  </p:oleObj>
                </mc:Fallback>
              </mc:AlternateContent>
            </a:graphicData>
          </a:graphic>
        </p:graphicFrame>
        <p:grpSp>
          <p:nvGrpSpPr>
            <p:cNvPr id="20" name="Group 19"/>
            <p:cNvGrpSpPr/>
            <p:nvPr/>
          </p:nvGrpSpPr>
          <p:grpSpPr>
            <a:xfrm>
              <a:off x="282990" y="906856"/>
              <a:ext cx="7196210" cy="464976"/>
              <a:chOff x="-91371" y="2739889"/>
              <a:chExt cx="7196210" cy="464976"/>
            </a:xfrm>
          </p:grpSpPr>
          <p:graphicFrame>
            <p:nvGraphicFramePr>
              <p:cNvPr id="4" name="Object 3"/>
              <p:cNvGraphicFramePr>
                <a:graphicFrameLocks noChangeAspect="1"/>
              </p:cNvGraphicFramePr>
              <p:nvPr>
                <p:extLst/>
              </p:nvPr>
            </p:nvGraphicFramePr>
            <p:xfrm>
              <a:off x="2470393" y="2831157"/>
              <a:ext cx="866775" cy="285750"/>
            </p:xfrm>
            <a:graphic>
              <a:graphicData uri="http://schemas.openxmlformats.org/presentationml/2006/ole">
                <mc:AlternateContent xmlns:mc="http://schemas.openxmlformats.org/markup-compatibility/2006">
                  <mc:Choice xmlns:v="urn:schemas-microsoft-com:vml" Requires="v">
                    <p:oleObj spid="_x0000_s44641" name="Equation" r:id="rId10" imgW="863225" imgH="279279" progId="Equation.DSMT4">
                      <p:embed/>
                    </p:oleObj>
                  </mc:Choice>
                  <mc:Fallback>
                    <p:oleObj name="Equation" r:id="rId10" imgW="863225" imgH="279279" progId="Equation.DSMT4">
                      <p:embed/>
                      <p:pic>
                        <p:nvPicPr>
                          <p:cNvPr id="4"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70393" y="2831157"/>
                            <a:ext cx="866775" cy="285750"/>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nvPr>
            </p:nvGraphicFramePr>
            <p:xfrm>
              <a:off x="5687720" y="2831157"/>
              <a:ext cx="476250" cy="285750"/>
            </p:xfrm>
            <a:graphic>
              <a:graphicData uri="http://schemas.openxmlformats.org/presentationml/2006/ole">
                <mc:AlternateContent xmlns:mc="http://schemas.openxmlformats.org/markup-compatibility/2006">
                  <mc:Choice xmlns:v="urn:schemas-microsoft-com:vml" Requires="v">
                    <p:oleObj spid="_x0000_s44642" name="Equation" r:id="rId12" imgW="469900" imgH="279400" progId="Equation.DSMT4">
                      <p:embed/>
                    </p:oleObj>
                  </mc:Choice>
                  <mc:Fallback>
                    <p:oleObj name="Equation" r:id="rId12" imgW="469900" imgH="279400" progId="Equation.DSMT4">
                      <p:embed/>
                      <p:pic>
                        <p:nvPicPr>
                          <p:cNvPr id="5"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87720" y="2831157"/>
                            <a:ext cx="476250"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nvPr>
            </p:nvGraphicFramePr>
            <p:xfrm>
              <a:off x="6647639" y="2831157"/>
              <a:ext cx="457200" cy="266700"/>
            </p:xfrm>
            <a:graphic>
              <a:graphicData uri="http://schemas.openxmlformats.org/presentationml/2006/ole">
                <mc:AlternateContent xmlns:mc="http://schemas.openxmlformats.org/markup-compatibility/2006">
                  <mc:Choice xmlns:v="urn:schemas-microsoft-com:vml" Requires="v">
                    <p:oleObj spid="_x0000_s44643" name="Equation" r:id="rId14" imgW="457002" imgH="266584" progId="Equation.DSMT4">
                      <p:embed/>
                    </p:oleObj>
                  </mc:Choice>
                  <mc:Fallback>
                    <p:oleObj name="Equation" r:id="rId14" imgW="457002" imgH="266584" progId="Equation.DSMT4">
                      <p:embed/>
                      <p:pic>
                        <p:nvPicPr>
                          <p:cNvPr id="7"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47639" y="2831157"/>
                            <a:ext cx="4572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31"/>
              <p:cNvSpPr>
                <a:spLocks noChangeArrowheads="1"/>
              </p:cNvSpPr>
              <p:nvPr/>
            </p:nvSpPr>
            <p:spPr bwMode="auto">
              <a:xfrm>
                <a:off x="-91371" y="2743200"/>
                <a:ext cx="26981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Cho tứ giác nội tiếp </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132"/>
              <p:cNvSpPr>
                <a:spLocks noChangeArrowheads="1"/>
              </p:cNvSpPr>
              <p:nvPr/>
            </p:nvSpPr>
            <p:spPr bwMode="auto">
              <a:xfrm>
                <a:off x="3271466" y="2739889"/>
                <a:ext cx="26068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có hai đường chéo </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angle 133"/>
              <p:cNvSpPr>
                <a:spLocks noChangeArrowheads="1"/>
              </p:cNvSpPr>
              <p:nvPr/>
            </p:nvSpPr>
            <p:spPr bwMode="auto">
              <a:xfrm>
                <a:off x="6142350" y="2739889"/>
                <a:ext cx="5517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 </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6" name="Rectangle 134"/>
            <p:cNvSpPr>
              <a:spLocks noChangeArrowheads="1"/>
            </p:cNvSpPr>
            <p:nvPr/>
          </p:nvSpPr>
          <p:spPr bwMode="auto">
            <a:xfrm>
              <a:off x="56142" y="1283874"/>
              <a:ext cx="742305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cắt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nhau tại </a:t>
              </a: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endParaRPr kumimoji="0" lang="en-US" alt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 Hai góc </a:t>
              </a: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ABD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 </a:t>
              </a: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ACD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 bằng nhau hay không? Vì sao?</a:t>
              </a:r>
              <a:endParaRPr kumimoji="0" lang="en-US" alt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 Chứng minh </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Rectangle 135"/>
            <p:cNvSpPr>
              <a:spLocks noChangeArrowheads="1"/>
            </p:cNvSpPr>
            <p:nvPr/>
          </p:nvSpPr>
          <p:spPr bwMode="auto">
            <a:xfrm>
              <a:off x="2696803" y="2003488"/>
              <a:ext cx="16289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đồng dạng </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Rectangle 136"/>
            <p:cNvSpPr>
              <a:spLocks noChangeArrowheads="1"/>
            </p:cNvSpPr>
            <p:nvPr/>
          </p:nvSpPr>
          <p:spPr bwMode="auto">
            <a:xfrm>
              <a:off x="4801891" y="2001486"/>
              <a:ext cx="6286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38" name="Picture 37"/>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10306" y="1373634"/>
            <a:ext cx="3057144" cy="3056987"/>
          </a:xfrm>
          <a:prstGeom prst="rect">
            <a:avLst/>
          </a:prstGeom>
          <a:noFill/>
          <a:ln>
            <a:noFill/>
          </a:ln>
        </p:spPr>
      </p:pic>
      <p:sp>
        <p:nvSpPr>
          <p:cNvPr id="66" name="Rectangle 172"/>
          <p:cNvSpPr>
            <a:spLocks noChangeArrowheads="1"/>
          </p:cNvSpPr>
          <p:nvPr/>
        </p:nvSpPr>
        <p:spPr bwMode="auto">
          <a:xfrm>
            <a:off x="2483180" y="721572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Rectangle 51">
            <a:extLst>
              <a:ext uri="{FF2B5EF4-FFF2-40B4-BE49-F238E27FC236}">
                <a16:creationId xmlns:a16="http://schemas.microsoft.com/office/drawing/2014/main" id="{983E4DFE-4622-4D8A-9795-9F6F2C5D767C}"/>
              </a:ext>
            </a:extLst>
          </p:cNvPr>
          <p:cNvSpPr/>
          <p:nvPr/>
        </p:nvSpPr>
        <p:spPr>
          <a:xfrm>
            <a:off x="155447" y="1093239"/>
            <a:ext cx="5572359" cy="587853"/>
          </a:xfrm>
          <a:prstGeom prst="rect">
            <a:avLst/>
          </a:prstGeom>
        </p:spPr>
        <p:txBody>
          <a:bodyPr wrap="none">
            <a:spAutoFit/>
          </a:bodyPr>
          <a:lstStyle/>
          <a:p>
            <a:pPr>
              <a:lnSpc>
                <a:spcPct val="115000"/>
              </a:lnSpc>
              <a:spcBef>
                <a:spcPts val="600"/>
              </a:spcBef>
              <a:spcAft>
                <a:spcPts val="0"/>
              </a:spcAft>
            </a:pPr>
            <a:r>
              <a:rPr lang="en-US" sz="2800" b="1" dirty="0">
                <a:solidFill>
                  <a:srgbClr val="FF0000"/>
                </a:solidFill>
                <a:latin typeface="Times New Roman" panose="02020603050405020304" pitchFamily="18" charset="0"/>
                <a:ea typeface="Calibri" panose="020F0502020204030204" pitchFamily="34" charset="0"/>
              </a:rPr>
              <a:t>2</a:t>
            </a:r>
            <a:r>
              <a:rPr lang="en-US" sz="2800" b="1" smtClean="0">
                <a:solidFill>
                  <a:srgbClr val="FF0000"/>
                </a:solidFill>
                <a:latin typeface="Times New Roman" panose="02020603050405020304" pitchFamily="18" charset="0"/>
                <a:ea typeface="Calibri" panose="020F0502020204030204" pitchFamily="34" charset="0"/>
              </a:rPr>
              <a:t>) </a:t>
            </a:r>
            <a:r>
              <a:rPr lang="en-US" sz="2800" b="1" err="1">
                <a:solidFill>
                  <a:srgbClr val="FF0000"/>
                </a:solidFill>
                <a:latin typeface="Times New Roman" panose="02020603050405020304" pitchFamily="18" charset="0"/>
                <a:ea typeface="Calibri" panose="020F0502020204030204" pitchFamily="34" charset="0"/>
              </a:rPr>
              <a:t>Hình</a:t>
            </a:r>
            <a:r>
              <a:rPr lang="en-US" sz="2800" b="1">
                <a:solidFill>
                  <a:srgbClr val="FF0000"/>
                </a:solidFill>
                <a:latin typeface="Times New Roman" panose="02020603050405020304" pitchFamily="18" charset="0"/>
                <a:ea typeface="Calibri" panose="020F0502020204030204" pitchFamily="34" charset="0"/>
              </a:rPr>
              <a:t> </a:t>
            </a:r>
            <a:r>
              <a:rPr lang="en-US" sz="2800" b="1" smtClean="0">
                <a:solidFill>
                  <a:srgbClr val="FF0000"/>
                </a:solidFill>
                <a:latin typeface="Times New Roman" panose="02020603050405020304" pitchFamily="18" charset="0"/>
                <a:ea typeface="Calibri" panose="020F0502020204030204" pitchFamily="34" charset="0"/>
              </a:rPr>
              <a:t>vuông</a:t>
            </a:r>
            <a:r>
              <a:rPr lang="en-US" sz="2800" b="1"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nội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tiếp</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đường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53"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4" name="Hộp Văn bản 2">
            <a:extLst>
              <a:ext uri="{FF2B5EF4-FFF2-40B4-BE49-F238E27FC236}">
                <a16:creationId xmlns:a16="http://schemas.microsoft.com/office/drawing/2014/main" id="{E250EC2E-D5E8-A11E-FE33-A8963256E84A}"/>
              </a:ext>
            </a:extLst>
          </p:cNvPr>
          <p:cNvSpPr txBox="1"/>
          <p:nvPr/>
        </p:nvSpPr>
        <p:spPr>
          <a:xfrm>
            <a:off x="125730" y="678697"/>
            <a:ext cx="10643036"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III. HÌNH CHỮ NHẬT, HÌNH VUÔNG NỘI TIẾP ĐƯỜNG TRÒN</a:t>
            </a:r>
            <a:endParaRPr lang="en-US" sz="2800" b="1" dirty="0">
              <a:solidFill>
                <a:srgbClr val="2704FC"/>
              </a:solidFill>
              <a:latin typeface="Times New Roman" panose="02020603050405020304" pitchFamily="18" charset="0"/>
              <a:cs typeface="Times New Roman" panose="02020603050405020304" pitchFamily="18" charset="0"/>
            </a:endParaRPr>
          </a:p>
        </p:txBody>
      </p:sp>
      <p:sp>
        <p:nvSpPr>
          <p:cNvPr id="55" name="Rectangle: Rounded Corners 15">
            <a:extLst>
              <a:ext uri="{FF2B5EF4-FFF2-40B4-BE49-F238E27FC236}">
                <a16:creationId xmlns:a16="http://schemas.microsoft.com/office/drawing/2014/main" id="{249932DB-CD76-4630-9D2C-4ECAD7A72C8D}"/>
              </a:ext>
            </a:extLst>
          </p:cNvPr>
          <p:cNvSpPr/>
          <p:nvPr/>
        </p:nvSpPr>
        <p:spPr>
          <a:xfrm rot="5400000">
            <a:off x="8411416" y="3071797"/>
            <a:ext cx="6655454" cy="681988"/>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spTree>
    <p:extLst>
      <p:ext uri="{BB962C8B-B14F-4D97-AF65-F5344CB8AC3E}">
        <p14:creationId xmlns:p14="http://schemas.microsoft.com/office/powerpoint/2010/main" val="3323489220"/>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9C86C0D-9856-99DB-EA8E-599ACF4EF93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90F0E315-E428-43DB-0A76-5C3DB1650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8" name="Picture 3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0434" y="1213541"/>
            <a:ext cx="3057144" cy="3056987"/>
          </a:xfrm>
          <a:prstGeom prst="rect">
            <a:avLst/>
          </a:prstGeom>
          <a:noFill/>
          <a:ln>
            <a:noFill/>
          </a:ln>
        </p:spPr>
      </p:pic>
      <p:sp>
        <p:nvSpPr>
          <p:cNvPr id="66" name="Rectangle 172"/>
          <p:cNvSpPr>
            <a:spLocks noChangeArrowheads="1"/>
          </p:cNvSpPr>
          <p:nvPr/>
        </p:nvSpPr>
        <p:spPr bwMode="auto">
          <a:xfrm>
            <a:off x="2483180" y="721572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9" name="Group 68"/>
          <p:cNvGrpSpPr/>
          <p:nvPr/>
        </p:nvGrpSpPr>
        <p:grpSpPr>
          <a:xfrm>
            <a:off x="458518" y="2683683"/>
            <a:ext cx="7621916" cy="4174317"/>
            <a:chOff x="365830" y="2493418"/>
            <a:chExt cx="7621916" cy="4174317"/>
          </a:xfrm>
        </p:grpSpPr>
        <p:graphicFrame>
          <p:nvGraphicFramePr>
            <p:cNvPr id="22" name="Object 21"/>
            <p:cNvGraphicFramePr>
              <a:graphicFrameLocks noChangeAspect="1"/>
            </p:cNvGraphicFramePr>
            <p:nvPr>
              <p:extLst/>
            </p:nvPr>
          </p:nvGraphicFramePr>
          <p:xfrm>
            <a:off x="1175407" y="2586181"/>
            <a:ext cx="247650" cy="285750"/>
          </p:xfrm>
          <a:graphic>
            <a:graphicData uri="http://schemas.openxmlformats.org/presentationml/2006/ole">
              <mc:AlternateContent xmlns:mc="http://schemas.openxmlformats.org/markup-compatibility/2006">
                <mc:Choice xmlns:v="urn:schemas-microsoft-com:vml" Requires="v">
                  <p:oleObj spid="_x0000_s52282" name="Equation" r:id="rId5" imgW="253890" imgH="279279" progId="Equation.DSMT4">
                    <p:embed/>
                  </p:oleObj>
                </mc:Choice>
                <mc:Fallback>
                  <p:oleObj name="Equation" r:id="rId5" imgW="253890" imgH="279279" progId="Equation.DSMT4">
                    <p:embed/>
                    <p:pic>
                      <p:nvPicPr>
                        <p:cNvPr id="22"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5407" y="2586181"/>
                          <a:ext cx="247650"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extLst/>
            </p:nvPr>
          </p:nvGraphicFramePr>
          <p:xfrm>
            <a:off x="5915029" y="2572160"/>
            <a:ext cx="866775" cy="285750"/>
          </p:xfrm>
          <a:graphic>
            <a:graphicData uri="http://schemas.openxmlformats.org/presentationml/2006/ole">
              <mc:AlternateContent xmlns:mc="http://schemas.openxmlformats.org/markup-compatibility/2006">
                <mc:Choice xmlns:v="urn:schemas-microsoft-com:vml" Requires="v">
                  <p:oleObj spid="_x0000_s52283" name="Equation" r:id="rId7" imgW="863225" imgH="279279" progId="Equation.DSMT4">
                    <p:embed/>
                  </p:oleObj>
                </mc:Choice>
                <mc:Fallback>
                  <p:oleObj name="Equation" r:id="rId7" imgW="863225" imgH="279279" progId="Equation.DSMT4">
                    <p:embed/>
                    <p:pic>
                      <p:nvPicPr>
                        <p:cNvPr id="23" name="Object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5029" y="2572160"/>
                          <a:ext cx="866775"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extLst/>
            </p:nvPr>
          </p:nvGraphicFramePr>
          <p:xfrm>
            <a:off x="387944" y="2872583"/>
            <a:ext cx="2314575" cy="428625"/>
          </p:xfrm>
          <a:graphic>
            <a:graphicData uri="http://schemas.openxmlformats.org/presentationml/2006/ole">
              <mc:AlternateContent xmlns:mc="http://schemas.openxmlformats.org/markup-compatibility/2006">
                <mc:Choice xmlns:v="urn:schemas-microsoft-com:vml" Requires="v">
                  <p:oleObj spid="_x0000_s52284" name="Equation" r:id="rId9" imgW="2324100" imgH="431800" progId="Equation.DSMT4">
                    <p:embed/>
                  </p:oleObj>
                </mc:Choice>
                <mc:Fallback>
                  <p:oleObj name="Equation" r:id="rId9" imgW="2324100" imgH="431800" progId="Equation.DSMT4">
                    <p:embed/>
                    <p:pic>
                      <p:nvPicPr>
                        <p:cNvPr id="24" name="Object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944" y="2872583"/>
                          <a:ext cx="23145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extLst/>
            </p:nvPr>
          </p:nvGraphicFramePr>
          <p:xfrm>
            <a:off x="1175407" y="3332305"/>
            <a:ext cx="476250" cy="342900"/>
          </p:xfrm>
          <a:graphic>
            <a:graphicData uri="http://schemas.openxmlformats.org/presentationml/2006/ole">
              <mc:AlternateContent xmlns:mc="http://schemas.openxmlformats.org/markup-compatibility/2006">
                <mc:Choice xmlns:v="urn:schemas-microsoft-com:vml" Requires="v">
                  <p:oleObj spid="_x0000_s52285" name="Equation" r:id="rId11" imgW="469696" imgH="342751" progId="Equation.DSMT4">
                    <p:embed/>
                  </p:oleObj>
                </mc:Choice>
                <mc:Fallback>
                  <p:oleObj name="Equation" r:id="rId11" imgW="469696" imgH="342751" progId="Equation.DSMT4">
                    <p:embed/>
                    <p:pic>
                      <p:nvPicPr>
                        <p:cNvPr id="27" name="Object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5407" y="3332305"/>
                          <a:ext cx="47625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p:cNvGraphicFramePr>
              <a:graphicFrameLocks noChangeAspect="1"/>
            </p:cNvGraphicFramePr>
            <p:nvPr>
              <p:extLst/>
            </p:nvPr>
          </p:nvGraphicFramePr>
          <p:xfrm>
            <a:off x="2132268" y="3234296"/>
            <a:ext cx="1609725" cy="381000"/>
          </p:xfrm>
          <a:graphic>
            <a:graphicData uri="http://schemas.openxmlformats.org/presentationml/2006/ole">
              <mc:AlternateContent xmlns:mc="http://schemas.openxmlformats.org/markup-compatibility/2006">
                <mc:Choice xmlns:v="urn:schemas-microsoft-com:vml" Requires="v">
                  <p:oleObj spid="_x0000_s52286" name="Equation" r:id="rId13" imgW="1612900" imgH="381000" progId="Equation.DSMT4">
                    <p:embed/>
                  </p:oleObj>
                </mc:Choice>
                <mc:Fallback>
                  <p:oleObj name="Equation" r:id="rId13" imgW="1612900" imgH="381000" progId="Equation.DSMT4">
                    <p:embed/>
                    <p:pic>
                      <p:nvPicPr>
                        <p:cNvPr id="28" name="Object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2268" y="3234296"/>
                          <a:ext cx="16097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p:cNvGraphicFramePr>
              <a:graphicFrameLocks noChangeAspect="1"/>
            </p:cNvGraphicFramePr>
            <p:nvPr>
              <p:extLst/>
            </p:nvPr>
          </p:nvGraphicFramePr>
          <p:xfrm>
            <a:off x="7174619" y="3202578"/>
            <a:ext cx="476250" cy="381000"/>
          </p:xfrm>
          <a:graphic>
            <a:graphicData uri="http://schemas.openxmlformats.org/presentationml/2006/ole">
              <mc:AlternateContent xmlns:mc="http://schemas.openxmlformats.org/markup-compatibility/2006">
                <mc:Choice xmlns:v="urn:schemas-microsoft-com:vml" Requires="v">
                  <p:oleObj spid="_x0000_s52287" name="Equation" r:id="rId15" imgW="469696" imgH="380835" progId="Equation.DSMT4">
                    <p:embed/>
                  </p:oleObj>
                </mc:Choice>
                <mc:Fallback>
                  <p:oleObj name="Equation" r:id="rId15" imgW="469696" imgH="380835" progId="Equation.DSMT4">
                    <p:embed/>
                    <p:pic>
                      <p:nvPicPr>
                        <p:cNvPr id="29" name="Object 2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74619" y="3202578"/>
                          <a:ext cx="47625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p:cNvGraphicFramePr>
              <a:graphicFrameLocks noChangeAspect="1"/>
            </p:cNvGraphicFramePr>
            <p:nvPr>
              <p:extLst/>
            </p:nvPr>
          </p:nvGraphicFramePr>
          <p:xfrm>
            <a:off x="1075394" y="3780616"/>
            <a:ext cx="695325" cy="266700"/>
          </p:xfrm>
          <a:graphic>
            <a:graphicData uri="http://schemas.openxmlformats.org/presentationml/2006/ole">
              <mc:AlternateContent xmlns:mc="http://schemas.openxmlformats.org/markup-compatibility/2006">
                <mc:Choice xmlns:v="urn:schemas-microsoft-com:vml" Requires="v">
                  <p:oleObj spid="_x0000_s52288" name="Equation" r:id="rId17" imgW="698197" imgH="266584" progId="Equation.DSMT4">
                    <p:embed/>
                  </p:oleObj>
                </mc:Choice>
                <mc:Fallback>
                  <p:oleObj name="Equation" r:id="rId17" imgW="698197" imgH="266584" progId="Equation.DSMT4">
                    <p:embed/>
                    <p:pic>
                      <p:nvPicPr>
                        <p:cNvPr id="35" name="Object 3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75394" y="3780616"/>
                          <a:ext cx="69532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35"/>
            <p:cNvGraphicFramePr>
              <a:graphicFrameLocks noChangeAspect="1"/>
            </p:cNvGraphicFramePr>
            <p:nvPr>
              <p:extLst/>
            </p:nvPr>
          </p:nvGraphicFramePr>
          <p:xfrm>
            <a:off x="2251529" y="3771509"/>
            <a:ext cx="752475" cy="285750"/>
          </p:xfrm>
          <a:graphic>
            <a:graphicData uri="http://schemas.openxmlformats.org/presentationml/2006/ole">
              <mc:AlternateContent xmlns:mc="http://schemas.openxmlformats.org/markup-compatibility/2006">
                <mc:Choice xmlns:v="urn:schemas-microsoft-com:vml" Requires="v">
                  <p:oleObj spid="_x0000_s52289" name="Equation" r:id="rId19" imgW="761669" imgH="279279" progId="Equation.DSMT4">
                    <p:embed/>
                  </p:oleObj>
                </mc:Choice>
                <mc:Fallback>
                  <p:oleObj name="Equation" r:id="rId19" imgW="761669" imgH="279279" progId="Equation.DSMT4">
                    <p:embed/>
                    <p:pic>
                      <p:nvPicPr>
                        <p:cNvPr id="36" name="Object 3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51529" y="3771509"/>
                          <a:ext cx="752475"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39"/>
            <p:cNvGraphicFramePr>
              <a:graphicFrameLocks noChangeAspect="1"/>
            </p:cNvGraphicFramePr>
            <p:nvPr>
              <p:extLst/>
            </p:nvPr>
          </p:nvGraphicFramePr>
          <p:xfrm>
            <a:off x="1021979" y="4117812"/>
            <a:ext cx="1609725" cy="381000"/>
          </p:xfrm>
          <a:graphic>
            <a:graphicData uri="http://schemas.openxmlformats.org/presentationml/2006/ole">
              <mc:AlternateContent xmlns:mc="http://schemas.openxmlformats.org/markup-compatibility/2006">
                <mc:Choice xmlns:v="urn:schemas-microsoft-com:vml" Requires="v">
                  <p:oleObj spid="_x0000_s52290" name="Equation" r:id="rId21" imgW="1612900" imgH="381000" progId="Equation.DSMT4">
                    <p:embed/>
                  </p:oleObj>
                </mc:Choice>
                <mc:Fallback>
                  <p:oleObj name="Equation" r:id="rId21" imgW="1612900" imgH="381000" progId="Equation.DSMT4">
                    <p:embed/>
                    <p:pic>
                      <p:nvPicPr>
                        <p:cNvPr id="40" name="Object 3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21979" y="4117812"/>
                          <a:ext cx="16097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40"/>
            <p:cNvGraphicFramePr>
              <a:graphicFrameLocks noChangeAspect="1"/>
            </p:cNvGraphicFramePr>
            <p:nvPr>
              <p:extLst/>
            </p:nvPr>
          </p:nvGraphicFramePr>
          <p:xfrm>
            <a:off x="1366826" y="4532118"/>
            <a:ext cx="1400175" cy="381000"/>
          </p:xfrm>
          <a:graphic>
            <a:graphicData uri="http://schemas.openxmlformats.org/presentationml/2006/ole">
              <mc:AlternateContent xmlns:mc="http://schemas.openxmlformats.org/markup-compatibility/2006">
                <mc:Choice xmlns:v="urn:schemas-microsoft-com:vml" Requires="v">
                  <p:oleObj spid="_x0000_s52291" name="Equation" r:id="rId23" imgW="1397000" imgH="381000" progId="Equation.DSMT4">
                    <p:embed/>
                  </p:oleObj>
                </mc:Choice>
                <mc:Fallback>
                  <p:oleObj name="Equation" r:id="rId23" imgW="1397000" imgH="381000" progId="Equation.DSMT4">
                    <p:embed/>
                    <p:pic>
                      <p:nvPicPr>
                        <p:cNvPr id="41" name="Object 4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366826" y="4532118"/>
                          <a:ext cx="140017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42"/>
            <p:cNvGraphicFramePr>
              <a:graphicFrameLocks noChangeAspect="1"/>
            </p:cNvGraphicFramePr>
            <p:nvPr>
              <p:extLst/>
            </p:nvPr>
          </p:nvGraphicFramePr>
          <p:xfrm>
            <a:off x="1299232" y="4975821"/>
            <a:ext cx="695325" cy="266700"/>
          </p:xfrm>
          <a:graphic>
            <a:graphicData uri="http://schemas.openxmlformats.org/presentationml/2006/ole">
              <mc:AlternateContent xmlns:mc="http://schemas.openxmlformats.org/markup-compatibility/2006">
                <mc:Choice xmlns:v="urn:schemas-microsoft-com:vml" Requires="v">
                  <p:oleObj spid="_x0000_s52292" name="Equation" r:id="rId25" imgW="698197" imgH="266584" progId="Equation.DSMT4">
                    <p:embed/>
                  </p:oleObj>
                </mc:Choice>
                <mc:Fallback>
                  <p:oleObj name="Equation" r:id="rId25" imgW="698197" imgH="266584" progId="Equation.DSMT4">
                    <p:embed/>
                    <p:pic>
                      <p:nvPicPr>
                        <p:cNvPr id="43" name="Object 4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299232" y="4975821"/>
                          <a:ext cx="69532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3"/>
            <p:cNvGraphicFramePr>
              <a:graphicFrameLocks noChangeAspect="1"/>
            </p:cNvGraphicFramePr>
            <p:nvPr>
              <p:extLst/>
            </p:nvPr>
          </p:nvGraphicFramePr>
          <p:xfrm>
            <a:off x="3394775" y="4967994"/>
            <a:ext cx="752475" cy="285750"/>
          </p:xfrm>
          <a:graphic>
            <a:graphicData uri="http://schemas.openxmlformats.org/presentationml/2006/ole">
              <mc:AlternateContent xmlns:mc="http://schemas.openxmlformats.org/markup-compatibility/2006">
                <mc:Choice xmlns:v="urn:schemas-microsoft-com:vml" Requires="v">
                  <p:oleObj spid="_x0000_s52293" name="Equation" r:id="rId27" imgW="761669" imgH="279279" progId="Equation.DSMT4">
                    <p:embed/>
                  </p:oleObj>
                </mc:Choice>
                <mc:Fallback>
                  <p:oleObj name="Equation" r:id="rId27" imgW="761669" imgH="279279" progId="Equation.DSMT4">
                    <p:embed/>
                    <p:pic>
                      <p:nvPicPr>
                        <p:cNvPr id="44" name="Object 4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394775" y="4967994"/>
                          <a:ext cx="752475"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44"/>
            <p:cNvGraphicFramePr>
              <a:graphicFrameLocks noChangeAspect="1"/>
            </p:cNvGraphicFramePr>
            <p:nvPr>
              <p:extLst/>
            </p:nvPr>
          </p:nvGraphicFramePr>
          <p:xfrm>
            <a:off x="1016330" y="5252336"/>
            <a:ext cx="1466850" cy="742950"/>
          </p:xfrm>
          <a:graphic>
            <a:graphicData uri="http://schemas.openxmlformats.org/presentationml/2006/ole">
              <mc:AlternateContent xmlns:mc="http://schemas.openxmlformats.org/markup-compatibility/2006">
                <mc:Choice xmlns:v="urn:schemas-microsoft-com:vml" Requires="v">
                  <p:oleObj spid="_x0000_s52294" name="Equation" r:id="rId29" imgW="1473200" imgH="736600" progId="Equation.DSMT4">
                    <p:embed/>
                  </p:oleObj>
                </mc:Choice>
                <mc:Fallback>
                  <p:oleObj name="Equation" r:id="rId29" imgW="1473200" imgH="736600" progId="Equation.DSMT4">
                    <p:embed/>
                    <p:pic>
                      <p:nvPicPr>
                        <p:cNvPr id="45" name="Object 4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16330" y="5252336"/>
                          <a:ext cx="1466850"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45"/>
            <p:cNvGraphicFramePr>
              <a:graphicFrameLocks noChangeAspect="1"/>
            </p:cNvGraphicFramePr>
            <p:nvPr>
              <p:extLst/>
            </p:nvPr>
          </p:nvGraphicFramePr>
          <p:xfrm>
            <a:off x="472539" y="6011751"/>
            <a:ext cx="2076450" cy="285750"/>
          </p:xfrm>
          <a:graphic>
            <a:graphicData uri="http://schemas.openxmlformats.org/presentationml/2006/ole">
              <mc:AlternateContent xmlns:mc="http://schemas.openxmlformats.org/markup-compatibility/2006">
                <mc:Choice xmlns:v="urn:schemas-microsoft-com:vml" Requires="v">
                  <p:oleObj spid="_x0000_s52295" name="Equation" r:id="rId31" imgW="2082800" imgH="279400" progId="Equation.DSMT4">
                    <p:embed/>
                  </p:oleObj>
                </mc:Choice>
                <mc:Fallback>
                  <p:oleObj name="Equation" r:id="rId31" imgW="2082800" imgH="279400" progId="Equation.DSMT4">
                    <p:embed/>
                    <p:pic>
                      <p:nvPicPr>
                        <p:cNvPr id="46" name="Object 45"/>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72539" y="6011751"/>
                          <a:ext cx="2076450"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 name="Rectangle 160"/>
            <p:cNvSpPr>
              <a:spLocks noChangeArrowheads="1"/>
            </p:cNvSpPr>
            <p:nvPr/>
          </p:nvSpPr>
          <p:spPr bwMode="auto">
            <a:xfrm>
              <a:off x="575957" y="2497605"/>
              <a:ext cx="7232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Gọi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 name="Rectangle 161"/>
            <p:cNvSpPr>
              <a:spLocks noChangeArrowheads="1"/>
            </p:cNvSpPr>
            <p:nvPr/>
          </p:nvSpPr>
          <p:spPr bwMode="auto">
            <a:xfrm>
              <a:off x="1333200" y="2493418"/>
              <a:ext cx="46746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tâm đường tròn ngoại tiếp tứ giác</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162"/>
            <p:cNvSpPr>
              <a:spLocks noChangeArrowheads="1"/>
            </p:cNvSpPr>
            <p:nvPr/>
          </p:nvSpPr>
          <p:spPr bwMode="auto">
            <a:xfrm>
              <a:off x="2483180" y="3815295"/>
              <a:ext cx="261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 name="Rectangle 163"/>
            <p:cNvSpPr>
              <a:spLocks noChangeArrowheads="1"/>
            </p:cNvSpPr>
            <p:nvPr/>
          </p:nvSpPr>
          <p:spPr bwMode="auto">
            <a:xfrm>
              <a:off x="575957" y="3245477"/>
              <a:ext cx="7056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Xét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 name="Rectangle 164"/>
            <p:cNvSpPr>
              <a:spLocks noChangeArrowheads="1"/>
            </p:cNvSpPr>
            <p:nvPr/>
          </p:nvSpPr>
          <p:spPr bwMode="auto">
            <a:xfrm>
              <a:off x="1545231" y="3245609"/>
              <a:ext cx="6367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có:</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 name="Rectangle 165"/>
            <p:cNvSpPr>
              <a:spLocks noChangeArrowheads="1"/>
            </p:cNvSpPr>
            <p:nvPr/>
          </p:nvSpPr>
          <p:spPr bwMode="auto">
            <a:xfrm>
              <a:off x="3670539" y="3218420"/>
              <a:ext cx="43172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hai góc nội tiếp cùng chắn       )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166"/>
            <p:cNvSpPr>
              <a:spLocks noChangeArrowheads="1"/>
            </p:cNvSpPr>
            <p:nvPr/>
          </p:nvSpPr>
          <p:spPr bwMode="auto">
            <a:xfrm>
              <a:off x="428909" y="3675205"/>
              <a:ext cx="7056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Xét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Rectangle 167"/>
            <p:cNvSpPr>
              <a:spLocks noChangeArrowheads="1"/>
            </p:cNvSpPr>
            <p:nvPr/>
          </p:nvSpPr>
          <p:spPr bwMode="auto">
            <a:xfrm>
              <a:off x="1705623" y="3679968"/>
              <a:ext cx="6286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Rectangle 168"/>
            <p:cNvSpPr>
              <a:spLocks noChangeArrowheads="1"/>
            </p:cNvSpPr>
            <p:nvPr/>
          </p:nvSpPr>
          <p:spPr bwMode="auto">
            <a:xfrm>
              <a:off x="2923375" y="3675204"/>
              <a:ext cx="6367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có:</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3" name="Rectangle 169"/>
            <p:cNvSpPr>
              <a:spLocks noChangeArrowheads="1"/>
            </p:cNvSpPr>
            <p:nvPr/>
          </p:nvSpPr>
          <p:spPr bwMode="auto">
            <a:xfrm>
              <a:off x="2483180" y="620607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4" name="Rectangle 170"/>
            <p:cNvSpPr>
              <a:spLocks noChangeArrowheads="1"/>
            </p:cNvSpPr>
            <p:nvPr/>
          </p:nvSpPr>
          <p:spPr bwMode="auto">
            <a:xfrm>
              <a:off x="2505019" y="4115830"/>
              <a:ext cx="24561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(hai góc đối đỉnh)</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5" name="Rectangle 171"/>
            <p:cNvSpPr>
              <a:spLocks noChangeArrowheads="1"/>
            </p:cNvSpPr>
            <p:nvPr/>
          </p:nvSpPr>
          <p:spPr bwMode="auto">
            <a:xfrm>
              <a:off x="1899378" y="4872870"/>
              <a:ext cx="16289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đồng dạng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7" name="Rectangle 173"/>
            <p:cNvSpPr>
              <a:spLocks noChangeArrowheads="1"/>
            </p:cNvSpPr>
            <p:nvPr/>
          </p:nvSpPr>
          <p:spPr bwMode="auto">
            <a:xfrm>
              <a:off x="2483180" y="5921657"/>
              <a:ext cx="23551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(tỉ số đồng dạng)</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8" name="Rectangle 67"/>
            <p:cNvSpPr/>
            <p:nvPr/>
          </p:nvSpPr>
          <p:spPr>
            <a:xfrm>
              <a:off x="365830" y="4878339"/>
              <a:ext cx="105670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Suy ra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70" name="TextBox 69"/>
          <p:cNvSpPr txBox="1"/>
          <p:nvPr/>
        </p:nvSpPr>
        <p:spPr>
          <a:xfrm>
            <a:off x="3585672" y="2268679"/>
            <a:ext cx="196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Giải:</a:t>
            </a:r>
            <a:endPar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2" name="Hình chữ nhật 13">
            <a:extLst>
              <a:ext uri="{FF2B5EF4-FFF2-40B4-BE49-F238E27FC236}">
                <a16:creationId xmlns:a16="http://schemas.microsoft.com/office/drawing/2014/main" id="{6F24C895-984E-E59E-A48D-64C1D6943FF4}"/>
              </a:ext>
            </a:extLst>
          </p:cNvPr>
          <p:cNvSpPr/>
          <p:nvPr/>
        </p:nvSpPr>
        <p:spPr>
          <a:xfrm>
            <a:off x="311673" y="1616459"/>
            <a:ext cx="2925023" cy="584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Bài 6 (</a:t>
            </a:r>
            <a:r>
              <a:rPr kumimoji="0" lang="en-US"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SGK/T78</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52">
            <a:extLst>
              <a:ext uri="{FF2B5EF4-FFF2-40B4-BE49-F238E27FC236}">
                <a16:creationId xmlns:a16="http://schemas.microsoft.com/office/drawing/2014/main" id="{983E4DFE-4622-4D8A-9795-9F6F2C5D767C}"/>
              </a:ext>
            </a:extLst>
          </p:cNvPr>
          <p:cNvSpPr/>
          <p:nvPr/>
        </p:nvSpPr>
        <p:spPr>
          <a:xfrm>
            <a:off x="155447" y="1093239"/>
            <a:ext cx="5572359" cy="587853"/>
          </a:xfrm>
          <a:prstGeom prst="rect">
            <a:avLst/>
          </a:prstGeom>
        </p:spPr>
        <p:txBody>
          <a:bodyPr wrap="none">
            <a:spAutoFit/>
          </a:bodyPr>
          <a:lstStyle/>
          <a:p>
            <a:pPr>
              <a:lnSpc>
                <a:spcPct val="115000"/>
              </a:lnSpc>
              <a:spcBef>
                <a:spcPts val="600"/>
              </a:spcBef>
              <a:spcAft>
                <a:spcPts val="0"/>
              </a:spcAft>
            </a:pPr>
            <a:r>
              <a:rPr lang="en-US" sz="2800" b="1" dirty="0">
                <a:solidFill>
                  <a:srgbClr val="FF0000"/>
                </a:solidFill>
                <a:latin typeface="Times New Roman" panose="02020603050405020304" pitchFamily="18" charset="0"/>
                <a:ea typeface="Calibri" panose="020F0502020204030204" pitchFamily="34" charset="0"/>
              </a:rPr>
              <a:t>2</a:t>
            </a:r>
            <a:r>
              <a:rPr lang="en-US" sz="2800" b="1" smtClean="0">
                <a:solidFill>
                  <a:srgbClr val="FF0000"/>
                </a:solidFill>
                <a:latin typeface="Times New Roman" panose="02020603050405020304" pitchFamily="18" charset="0"/>
                <a:ea typeface="Calibri" panose="020F0502020204030204" pitchFamily="34" charset="0"/>
              </a:rPr>
              <a:t>) </a:t>
            </a:r>
            <a:r>
              <a:rPr lang="en-US" sz="2800" b="1" err="1">
                <a:solidFill>
                  <a:srgbClr val="FF0000"/>
                </a:solidFill>
                <a:latin typeface="Times New Roman" panose="02020603050405020304" pitchFamily="18" charset="0"/>
                <a:ea typeface="Calibri" panose="020F0502020204030204" pitchFamily="34" charset="0"/>
              </a:rPr>
              <a:t>Hình</a:t>
            </a:r>
            <a:r>
              <a:rPr lang="en-US" sz="2800" b="1">
                <a:solidFill>
                  <a:srgbClr val="FF0000"/>
                </a:solidFill>
                <a:latin typeface="Times New Roman" panose="02020603050405020304" pitchFamily="18" charset="0"/>
                <a:ea typeface="Calibri" panose="020F0502020204030204" pitchFamily="34" charset="0"/>
              </a:rPr>
              <a:t> </a:t>
            </a:r>
            <a:r>
              <a:rPr lang="en-US" sz="2800" b="1" smtClean="0">
                <a:solidFill>
                  <a:srgbClr val="FF0000"/>
                </a:solidFill>
                <a:latin typeface="Times New Roman" panose="02020603050405020304" pitchFamily="18" charset="0"/>
                <a:ea typeface="Calibri" panose="020F0502020204030204" pitchFamily="34" charset="0"/>
              </a:rPr>
              <a:t>vuông</a:t>
            </a:r>
            <a:r>
              <a:rPr lang="en-US" sz="2800" b="1"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nội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tiếp</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đường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54"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Hộp Văn bản 2">
            <a:extLst>
              <a:ext uri="{FF2B5EF4-FFF2-40B4-BE49-F238E27FC236}">
                <a16:creationId xmlns:a16="http://schemas.microsoft.com/office/drawing/2014/main" id="{E250EC2E-D5E8-A11E-FE33-A8963256E84A}"/>
              </a:ext>
            </a:extLst>
          </p:cNvPr>
          <p:cNvSpPr txBox="1"/>
          <p:nvPr/>
        </p:nvSpPr>
        <p:spPr>
          <a:xfrm>
            <a:off x="125730" y="678697"/>
            <a:ext cx="10643036"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III. HÌNH CHỮ NHẬT, HÌNH VUÔNG NỘI TIẾP ĐƯỜNG TRÒN</a:t>
            </a:r>
            <a:endParaRPr lang="en-US" sz="2800" b="1" dirty="0">
              <a:solidFill>
                <a:srgbClr val="2704FC"/>
              </a:solidFill>
              <a:latin typeface="Times New Roman" panose="02020603050405020304" pitchFamily="18" charset="0"/>
              <a:cs typeface="Times New Roman" panose="02020603050405020304" pitchFamily="18" charset="0"/>
            </a:endParaRPr>
          </a:p>
        </p:txBody>
      </p:sp>
      <p:sp>
        <p:nvSpPr>
          <p:cNvPr id="71" name="Rectangle: Rounded Corners 15">
            <a:extLst>
              <a:ext uri="{FF2B5EF4-FFF2-40B4-BE49-F238E27FC236}">
                <a16:creationId xmlns:a16="http://schemas.microsoft.com/office/drawing/2014/main" id="{249932DB-CD76-4630-9D2C-4ECAD7A72C8D}"/>
              </a:ext>
            </a:extLst>
          </p:cNvPr>
          <p:cNvSpPr/>
          <p:nvPr/>
        </p:nvSpPr>
        <p:spPr>
          <a:xfrm rot="5400000">
            <a:off x="8411416" y="3071797"/>
            <a:ext cx="6655454" cy="681988"/>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spTree>
    <p:extLst>
      <p:ext uri="{BB962C8B-B14F-4D97-AF65-F5344CB8AC3E}">
        <p14:creationId xmlns:p14="http://schemas.microsoft.com/office/powerpoint/2010/main" val="349902535"/>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86813" y="99607"/>
            <a:ext cx="11868948" cy="6658786"/>
          </a:xfrm>
          <a:custGeom>
            <a:avLst/>
            <a:gdLst>
              <a:gd name="connsiteX0" fmla="*/ 0 w 11868948"/>
              <a:gd name="connsiteY0" fmla="*/ 0 h 6658786"/>
              <a:gd name="connsiteX1" fmla="*/ 11868948 w 11868948"/>
              <a:gd name="connsiteY1" fmla="*/ 0 h 6658786"/>
              <a:gd name="connsiteX2" fmla="*/ 11868948 w 11868948"/>
              <a:gd name="connsiteY2" fmla="*/ 6658786 h 6658786"/>
              <a:gd name="connsiteX3" fmla="*/ 0 w 11868948"/>
              <a:gd name="connsiteY3" fmla="*/ 6658786 h 6658786"/>
              <a:gd name="connsiteX4" fmla="*/ 0 w 11868948"/>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658786" extrusionOk="0">
                <a:moveTo>
                  <a:pt x="0" y="0"/>
                </a:moveTo>
                <a:cubicBezTo>
                  <a:pt x="2526283" y="118645"/>
                  <a:pt x="8306219" y="116012"/>
                  <a:pt x="11868948" y="0"/>
                </a:cubicBezTo>
                <a:cubicBezTo>
                  <a:pt x="11736066" y="1360470"/>
                  <a:pt x="11953899" y="5310941"/>
                  <a:pt x="11868948" y="6658786"/>
                </a:cubicBezTo>
                <a:cubicBezTo>
                  <a:pt x="6722493" y="6793386"/>
                  <a:pt x="5493896"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3237353"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VẬN DỤNG</a:t>
            </a:r>
          </a:p>
        </p:txBody>
      </p:sp>
      <p:pic>
        <p:nvPicPr>
          <p:cNvPr id="9" name="!!3">
            <a:extLst>
              <a:ext uri="{FF2B5EF4-FFF2-40B4-BE49-F238E27FC236}">
                <a16:creationId xmlns:a16="http://schemas.microsoft.com/office/drawing/2014/main" id="{83EC8671-4A04-8D12-0EFC-2A26C11105B6}"/>
              </a:ext>
            </a:extLst>
          </p:cNvPr>
          <p:cNvPicPr>
            <a:picLocks noChangeAspect="1"/>
          </p:cNvPicPr>
          <p:nvPr/>
        </p:nvPicPr>
        <p:blipFill>
          <a:blip r:embed="rId5"/>
          <a:stretch>
            <a:fillRect/>
          </a:stretch>
        </p:blipFill>
        <p:spPr>
          <a:xfrm>
            <a:off x="10175978" y="300188"/>
            <a:ext cx="1718765" cy="1532816"/>
          </a:xfrm>
          <a:prstGeom prst="rect">
            <a:avLst/>
          </a:prstGeom>
        </p:spPr>
      </p:pic>
      <p:pic>
        <p:nvPicPr>
          <p:cNvPr id="10" name="3 Minute Timer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515814" y="2192013"/>
            <a:ext cx="1039091" cy="584489"/>
          </a:xfrm>
          <a:prstGeom prst="rect">
            <a:avLst/>
          </a:prstGeom>
        </p:spPr>
      </p:pic>
      <p:sp>
        <p:nvSpPr>
          <p:cNvPr id="4" name="Rectangle 3"/>
          <p:cNvSpPr/>
          <p:nvPr/>
        </p:nvSpPr>
        <p:spPr>
          <a:xfrm>
            <a:off x="314056" y="725008"/>
            <a:ext cx="9700901" cy="2215991"/>
          </a:xfrm>
          <a:prstGeom prst="rect">
            <a:avLst/>
          </a:prstGeom>
        </p:spPr>
        <p:txBody>
          <a:bodyPr wrap="square">
            <a:spAutoFit/>
          </a:bodyPr>
          <a:lstStyle/>
          <a:p>
            <a:pPr marL="0" marR="0" lvl="0" indent="0" algn="just" defTabSz="914400" rtl="0" eaLnBrk="1" fontAlgn="auto" latinLnBrk="0" hangingPunct="1">
              <a:lnSpc>
                <a:spcPct val="115000"/>
              </a:lnSpc>
              <a:spcBef>
                <a:spcPts val="60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Mặt trên của tấm đệm có dạng hình tròn ở </a:t>
            </a:r>
            <a:r>
              <a:rPr kumimoji="0" lang="en-US" sz="24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Hình 29</a:t>
            </a: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gợi nên hình ảnh đường tròn ngoại tiếp hình chữ nhật. Biết hình chữ nhật có chiều rộng, chiều dài lần lượt là 3 dm, 5 dm. Tính độ dài đường kính mặt trên của tấm đệm, từ đó tính diện tích mặt trên của tấm đệm (theo đơn vị decimét  vuông và làm tròn kết quả đến hàng phần trăm).</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813" y="5155683"/>
            <a:ext cx="3969492" cy="1702317"/>
          </a:xfrm>
          <a:prstGeom prst="rect">
            <a:avLst/>
          </a:prstGeom>
        </p:spPr>
      </p:pic>
      <p:pic>
        <p:nvPicPr>
          <p:cNvPr id="5" name="Picture 4"/>
          <p:cNvPicPr>
            <a:picLocks noChangeAspect="1"/>
          </p:cNvPicPr>
          <p:nvPr/>
        </p:nvPicPr>
        <p:blipFill>
          <a:blip r:embed="rId8"/>
          <a:stretch>
            <a:fillRect/>
          </a:stretch>
        </p:blipFill>
        <p:spPr>
          <a:xfrm>
            <a:off x="4648200" y="2940999"/>
            <a:ext cx="2895599" cy="3677533"/>
          </a:xfrm>
          <a:prstGeom prst="rect">
            <a:avLst/>
          </a:prstGeom>
        </p:spPr>
      </p:pic>
    </p:spTree>
    <p:extLst>
      <p:ext uri="{BB962C8B-B14F-4D97-AF65-F5344CB8AC3E}">
        <p14:creationId xmlns:p14="http://schemas.microsoft.com/office/powerpoint/2010/main" val="695689042"/>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1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86813" y="99607"/>
            <a:ext cx="11868948" cy="6658786"/>
          </a:xfrm>
          <a:custGeom>
            <a:avLst/>
            <a:gdLst>
              <a:gd name="connsiteX0" fmla="*/ 0 w 11868948"/>
              <a:gd name="connsiteY0" fmla="*/ 0 h 6658786"/>
              <a:gd name="connsiteX1" fmla="*/ 11868948 w 11868948"/>
              <a:gd name="connsiteY1" fmla="*/ 0 h 6658786"/>
              <a:gd name="connsiteX2" fmla="*/ 11868948 w 11868948"/>
              <a:gd name="connsiteY2" fmla="*/ 6658786 h 6658786"/>
              <a:gd name="connsiteX3" fmla="*/ 0 w 11868948"/>
              <a:gd name="connsiteY3" fmla="*/ 6658786 h 6658786"/>
              <a:gd name="connsiteX4" fmla="*/ 0 w 11868948"/>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658786" extrusionOk="0">
                <a:moveTo>
                  <a:pt x="0" y="0"/>
                </a:moveTo>
                <a:cubicBezTo>
                  <a:pt x="2526283" y="118645"/>
                  <a:pt x="8306219" y="116012"/>
                  <a:pt x="11868948" y="0"/>
                </a:cubicBezTo>
                <a:cubicBezTo>
                  <a:pt x="11736066" y="1360470"/>
                  <a:pt x="11953899" y="5310941"/>
                  <a:pt x="11868948" y="6658786"/>
                </a:cubicBezTo>
                <a:cubicBezTo>
                  <a:pt x="6722493" y="6793386"/>
                  <a:pt x="5493896"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3237353"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VẬN DỤNG</a:t>
            </a:r>
          </a:p>
        </p:txBody>
      </p:sp>
      <p:graphicFrame>
        <p:nvGraphicFramePr>
          <p:cNvPr id="4" name="Object 3"/>
          <p:cNvGraphicFramePr>
            <a:graphicFrameLocks noChangeAspect="1"/>
          </p:cNvGraphicFramePr>
          <p:nvPr>
            <p:extLst/>
          </p:nvPr>
        </p:nvGraphicFramePr>
        <p:xfrm>
          <a:off x="1999578" y="1919124"/>
          <a:ext cx="1438275" cy="342900"/>
        </p:xfrm>
        <a:graphic>
          <a:graphicData uri="http://schemas.openxmlformats.org/presentationml/2006/ole">
            <mc:AlternateContent xmlns:mc="http://schemas.openxmlformats.org/markup-compatibility/2006">
              <mc:Choice xmlns:v="urn:schemas-microsoft-com:vml" Requires="v">
                <p:oleObj spid="_x0000_s45157" name="Equation" r:id="rId4" imgW="1435100" imgH="342900" progId="Equation.DSMT4">
                  <p:embed/>
                </p:oleObj>
              </mc:Choice>
              <mc:Fallback>
                <p:oleObj name="Equation" r:id="rId4" imgW="1435100" imgH="342900" progId="Equation.DSMT4">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9578" y="1919124"/>
                        <a:ext cx="1438275"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nvPr>
        </p:nvGraphicFramePr>
        <p:xfrm>
          <a:off x="1255713" y="2216150"/>
          <a:ext cx="3340100" cy="790575"/>
        </p:xfrm>
        <a:graphic>
          <a:graphicData uri="http://schemas.openxmlformats.org/presentationml/2006/ole">
            <mc:AlternateContent xmlns:mc="http://schemas.openxmlformats.org/markup-compatibility/2006">
              <mc:Choice xmlns:v="urn:schemas-microsoft-com:vml" Requires="v">
                <p:oleObj spid="_x0000_s45158" name="Equation" r:id="rId6" imgW="3340080" imgH="787320" progId="Equation.DSMT4">
                  <p:embed/>
                </p:oleObj>
              </mc:Choice>
              <mc:Fallback>
                <p:oleObj name="Equation" r:id="rId6" imgW="3340080" imgH="787320" progId="Equation.DSMT4">
                  <p:embed/>
                  <p:pic>
                    <p:nvPicPr>
                      <p:cNvPr id="5" name="Object 4"/>
                      <p:cNvPicPr>
                        <a:picLocks noChangeAspect="1" noChangeArrowheads="1"/>
                      </p:cNvPicPr>
                      <p:nvPr/>
                    </p:nvPicPr>
                    <p:blipFill>
                      <a:blip r:embed="rId7"/>
                      <a:srcRect/>
                      <a:stretch>
                        <a:fillRect/>
                      </a:stretch>
                    </p:blipFill>
                    <p:spPr bwMode="auto">
                      <a:xfrm>
                        <a:off x="1255713" y="2216150"/>
                        <a:ext cx="3340100" cy="79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nvPr>
        </p:nvGraphicFramePr>
        <p:xfrm>
          <a:off x="1032052" y="3436948"/>
          <a:ext cx="5489575" cy="1009650"/>
        </p:xfrm>
        <a:graphic>
          <a:graphicData uri="http://schemas.openxmlformats.org/presentationml/2006/ole">
            <mc:AlternateContent xmlns:mc="http://schemas.openxmlformats.org/markup-compatibility/2006">
              <mc:Choice xmlns:v="urn:schemas-microsoft-com:vml" Requires="v">
                <p:oleObj spid="_x0000_s45159" name="Equation" r:id="rId8" imgW="5499000" imgH="1002960" progId="Equation.DSMT4">
                  <p:embed/>
                </p:oleObj>
              </mc:Choice>
              <mc:Fallback>
                <p:oleObj name="Equation" r:id="rId8" imgW="5499000" imgH="1002960" progId="Equation.DSMT4">
                  <p:embed/>
                  <p:pic>
                    <p:nvPicPr>
                      <p:cNvPr id="6" name="Object 5"/>
                      <p:cNvPicPr>
                        <a:picLocks noChangeAspect="1" noChangeArrowheads="1"/>
                      </p:cNvPicPr>
                      <p:nvPr/>
                    </p:nvPicPr>
                    <p:blipFill>
                      <a:blip r:embed="rId9"/>
                      <a:srcRect/>
                      <a:stretch>
                        <a:fillRect/>
                      </a:stretch>
                    </p:blipFill>
                    <p:spPr bwMode="auto">
                      <a:xfrm>
                        <a:off x="1032052" y="3436948"/>
                        <a:ext cx="5489575" cy="1009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397647" y="932628"/>
            <a:ext cx="735810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 dài đường kính đường tròn là mặt trên của tấm đệm là </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Áp dụng định lí Pythagore, ta có</a:t>
            </a: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5"/>
          <p:cNvSpPr>
            <a:spLocks noChangeArrowheads="1"/>
          </p:cNvSpPr>
          <p:nvPr/>
        </p:nvSpPr>
        <p:spPr bwMode="auto">
          <a:xfrm>
            <a:off x="579120" y="218470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6"/>
          <p:cNvSpPr>
            <a:spLocks noChangeArrowheads="1"/>
          </p:cNvSpPr>
          <p:nvPr/>
        </p:nvSpPr>
        <p:spPr bwMode="auto">
          <a:xfrm>
            <a:off x="498192" y="2970014"/>
            <a:ext cx="54783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en-US"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Diện tích mặt trên của tấm đệm là</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7"/>
          <p:cNvSpPr>
            <a:spLocks noChangeArrowheads="1"/>
          </p:cNvSpPr>
          <p:nvPr/>
        </p:nvSpPr>
        <p:spPr bwMode="auto">
          <a:xfrm>
            <a:off x="579120" y="398493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p:cNvPicPr>
            <a:picLocks noChangeAspect="1"/>
          </p:cNvPicPr>
          <p:nvPr/>
        </p:nvPicPr>
        <p:blipFill>
          <a:blip r:embed="rId10"/>
          <a:stretch>
            <a:fillRect/>
          </a:stretch>
        </p:blipFill>
        <p:spPr>
          <a:xfrm>
            <a:off x="7608802" y="1833004"/>
            <a:ext cx="2895599" cy="3677533"/>
          </a:xfrm>
          <a:prstGeom prst="rect">
            <a:avLst/>
          </a:prstGeom>
        </p:spPr>
      </p:pic>
      <p:pic>
        <p:nvPicPr>
          <p:cNvPr id="17" name="!!3">
            <a:extLst>
              <a:ext uri="{FF2B5EF4-FFF2-40B4-BE49-F238E27FC236}">
                <a16:creationId xmlns:a16="http://schemas.microsoft.com/office/drawing/2014/main" id="{83EC8671-4A04-8D12-0EFC-2A26C11105B6}"/>
              </a:ext>
            </a:extLst>
          </p:cNvPr>
          <p:cNvPicPr>
            <a:picLocks noChangeAspect="1"/>
          </p:cNvPicPr>
          <p:nvPr/>
        </p:nvPicPr>
        <p:blipFill>
          <a:blip r:embed="rId11"/>
          <a:stretch>
            <a:fillRect/>
          </a:stretch>
        </p:blipFill>
        <p:spPr>
          <a:xfrm>
            <a:off x="10175978" y="300188"/>
            <a:ext cx="1718765" cy="1532816"/>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208" y="5155683"/>
            <a:ext cx="3969492" cy="1702317"/>
          </a:xfrm>
          <a:prstGeom prst="rect">
            <a:avLst/>
          </a:prstGeom>
        </p:spPr>
      </p:pic>
    </p:spTree>
    <p:extLst>
      <p:ext uri="{BB962C8B-B14F-4D97-AF65-F5344CB8AC3E}">
        <p14:creationId xmlns:p14="http://schemas.microsoft.com/office/powerpoint/2010/main" val="932117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HƯỚNG DẪN TỰ HỌC Ở NHÀ</a:t>
            </a:r>
          </a:p>
        </p:txBody>
      </p:sp>
      <p:sp>
        <p:nvSpPr>
          <p:cNvPr id="4" name="Rectangle 2"/>
          <p:cNvSpPr>
            <a:spLocks noChangeArrowheads="1"/>
          </p:cNvSpPr>
          <p:nvPr/>
        </p:nvSpPr>
        <p:spPr bwMode="auto">
          <a:xfrm>
            <a:off x="112542" y="3282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p:cNvSpPr/>
          <p:nvPr/>
        </p:nvSpPr>
        <p:spPr>
          <a:xfrm>
            <a:off x="1256874" y="1512924"/>
            <a:ext cx="9903335" cy="46166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smtClean="0">
                <a:ln>
                  <a:noFill/>
                </a:ln>
                <a:solidFill>
                  <a:srgbClr val="0070C0"/>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HS học thuộc định nghĩa, tính chất tứ giác nội tiếp, khái niệm, cách xác định tâm đường tròn ngoại tiếp hình vuông và hình chữ nhật.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Xem lại các bài tập đã giải.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Vẽ sơ đồ tư duy hệ thống kiến thức đã học.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Chuẩn bị tiết sau luyện tập.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1168655357"/>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Times New Roman" panose="02020603050405020304" pitchFamily="18" charset="0"/>
                <a:cs typeface="Times New Roman" panose="02020603050405020304" pitchFamily="18" charset="0"/>
              </a:rPr>
              <a:t>Remember…</a:t>
            </a:r>
            <a:br>
              <a:rPr lang="en-US" sz="8000" dirty="0">
                <a:solidFill>
                  <a:schemeClr val="bg1"/>
                </a:solidFill>
                <a:latin typeface="Times New Roman" panose="02020603050405020304" pitchFamily="18" charset="0"/>
                <a:cs typeface="Times New Roman" panose="02020603050405020304" pitchFamily="18" charset="0"/>
              </a:rPr>
            </a:br>
            <a:r>
              <a:rPr lang="en-US" sz="8000" dirty="0">
                <a:solidFill>
                  <a:schemeClr val="bg1"/>
                </a:solidFill>
                <a:latin typeface="Times New Roman" panose="02020603050405020304" pitchFamily="18" charset="0"/>
                <a:cs typeface="Times New Roman" panose="02020603050405020304"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Thank you!</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428803409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40"/>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1.png">
            <a:hlinkClick r:id="rId4" action="ppaction://hlinksldjump"/>
          </p:cNvPr>
          <p:cNvPicPr>
            <a:picLocks noChangeAspect="1"/>
          </p:cNvPicPr>
          <p:nvPr/>
        </p:nvPicPr>
        <p:blipFill>
          <a:blip r:embed="rId5" cstate="print"/>
          <a:stretch>
            <a:fillRect/>
          </a:stretch>
        </p:blipFill>
        <p:spPr>
          <a:xfrm>
            <a:off x="-304800" y="2895600"/>
            <a:ext cx="1219200" cy="929148"/>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3759200" y="1447800"/>
            <a:ext cx="1117600" cy="838200"/>
          </a:xfrm>
          <a:prstGeom prst="rect">
            <a:avLst/>
          </a:prstGeom>
        </p:spPr>
      </p:pic>
      <p:pic>
        <p:nvPicPr>
          <p:cNvPr id="7" name="Picture 6" descr="4.png">
            <a:hlinkClick r:id="rId8" action="ppaction://hlinksldjump"/>
          </p:cNvPr>
          <p:cNvPicPr>
            <a:picLocks noChangeAspect="1"/>
          </p:cNvPicPr>
          <p:nvPr/>
        </p:nvPicPr>
        <p:blipFill>
          <a:blip r:embed="rId9" cstate="print"/>
          <a:stretch>
            <a:fillRect/>
          </a:stretch>
        </p:blipFill>
        <p:spPr>
          <a:xfrm>
            <a:off x="-1016000" y="4572000"/>
            <a:ext cx="1219200" cy="1012372"/>
          </a:xfrm>
          <a:prstGeom prst="rect">
            <a:avLst/>
          </a:prstGeom>
        </p:spPr>
      </p:pic>
      <p:pic>
        <p:nvPicPr>
          <p:cNvPr id="8" name="Picture 7" descr="5144e915ff17705e2be92c41dfee8556.png"/>
          <p:cNvPicPr>
            <a:picLocks noChangeAspect="1"/>
          </p:cNvPicPr>
          <p:nvPr/>
        </p:nvPicPr>
        <p:blipFill>
          <a:blip r:embed="rId10" cstate="print"/>
          <a:stretch>
            <a:fillRect/>
          </a:stretch>
        </p:blipFill>
        <p:spPr>
          <a:xfrm rot="1126681">
            <a:off x="8744588" y="1072042"/>
            <a:ext cx="1564637" cy="1173478"/>
          </a:xfrm>
          <a:prstGeom prst="rect">
            <a:avLst/>
          </a:prstGeom>
        </p:spPr>
      </p:pic>
      <p:pic>
        <p:nvPicPr>
          <p:cNvPr id="9" name="图片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19898" y="4625387"/>
            <a:ext cx="4625852" cy="226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7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6" dur="3000" fill="hold"/>
                                        <p:tgtEl>
                                          <p:spTgt spid="5"/>
                                        </p:tgtEl>
                                        <p:attrNameLst>
                                          <p:attrName>ppt_x</p:attrName>
                                          <p:attrName>ppt_y</p:attrName>
                                        </p:attrNameLst>
                                      </p:cBhvr>
                                      <p:rCtr x="287" y="0"/>
                                    </p:animMotion>
                                  </p:childTnLst>
                                </p:cTn>
                              </p:par>
                              <p:par>
                                <p:cTn id="7"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8" dur="3000" fill="hold"/>
                                        <p:tgtEl>
                                          <p:spTgt spid="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0" dur="3000" fill="hold"/>
                                        <p:tgtEl>
                                          <p:spTgt spid="7"/>
                                        </p:tgtEl>
                                        <p:attrNameLst>
                                          <p:attrName>ppt_x</p:attrName>
                                          <p:attrName>ppt_y</p:attrName>
                                        </p:attrNameLst>
                                      </p:cBhvr>
                                      <p:rCtr x="350" y="-5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3 0.05857 C 0.27396 0.08843 0.26476 0.11852 0.30104 0.14861 C 0.3375 0.17894 0.41927 0.2088 0.50156 0.23889 " pathEditMode="relative" rAng="0" ptsTypes="aaA">
                                      <p:cBhvr>
                                        <p:cTn id="15" dur="2000" fill="hold"/>
                                        <p:tgtEl>
                                          <p:spTgt spid="6"/>
                                        </p:tgtEl>
                                        <p:attrNameLst>
                                          <p:attrName>ppt_x</p:attrName>
                                          <p:attrName>ppt_y</p:attrName>
                                        </p:attrNameLst>
                                      </p:cBhvr>
                                      <p:rCtr x="100" y="90"/>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575 7.40741E-6 C 0.59965 -0.01064 0.62448 -0.02129 0.6401 -0.03032 C 0.65573 -0.03934 0.65468 -0.0493 0.66892 -0.05439 C 0.68316 -0.05948 0.71215 -0.0743 0.725 -0.06064 C 0.73784 -0.04698 0.73281 0.01343 0.74618 0.02825 C 0.75955 0.04306 0.78229 0.03566 0.8052 0.02825 " pathEditMode="relative" ptsTypes="aaaaaA">
                                      <p:cBhvr>
                                        <p:cTn id="26" dur="2000" fill="hold"/>
                                        <p:tgtEl>
                                          <p:spTgt spid="5"/>
                                        </p:tgtEl>
                                        <p:attrNameLst>
                                          <p:attrName>ppt_x</p:attrName>
                                          <p:attrName>ppt_y</p:attrName>
                                        </p:attrNameLst>
                                      </p:cBhvr>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5"/>
                                        </p:tgtEl>
                                        <p:attrNameLst>
                                          <p:attrName>ppt_w</p:attrName>
                                        </p:attrNameLst>
                                      </p:cBhvr>
                                      <p:tavLst>
                                        <p:tav tm="0">
                                          <p:val>
                                            <p:strVal val="ppt_w"/>
                                          </p:val>
                                        </p:tav>
                                        <p:tav tm="100000">
                                          <p:val>
                                            <p:strVal val="ppt_w*0.70"/>
                                          </p:val>
                                        </p:tav>
                                      </p:tavLst>
                                    </p:anim>
                                    <p:anim calcmode="lin" valueType="num">
                                      <p:cBhvr>
                                        <p:cTn id="30" dur="1000"/>
                                        <p:tgtEl>
                                          <p:spTgt spid="5"/>
                                        </p:tgtEl>
                                        <p:attrNameLst>
                                          <p:attrName>ppt_h</p:attrName>
                                        </p:attrNameLst>
                                      </p:cBhvr>
                                      <p:tavLst>
                                        <p:tav tm="0">
                                          <p:val>
                                            <p:strVal val="ppt_h"/>
                                          </p:val>
                                        </p:tav>
                                        <p:tav tm="100000">
                                          <p:val>
                                            <p:strVal val="ppt_h"/>
                                          </p:val>
                                        </p:tav>
                                      </p:tavLst>
                                    </p:anim>
                                    <p:animEffect transition="out" filter="fade">
                                      <p:cBhvr>
                                        <p:cTn id="31" dur="1000"/>
                                        <p:tgtEl>
                                          <p:spTgt spid="5"/>
                                        </p:tgtEl>
                                      </p:cBhvr>
                                    </p:animEffect>
                                    <p:set>
                                      <p:cBhvr>
                                        <p:cTn id="32" dur="1" fill="hold">
                                          <p:stCondLst>
                                            <p:cond delay="999"/>
                                          </p:stCondLst>
                                        </p:cTn>
                                        <p:tgtEl>
                                          <p:spTgt spid="5"/>
                                        </p:tgtEl>
                                        <p:attrNameLst>
                                          <p:attrName>style.visibility</p:attrName>
                                        </p:attrNameLst>
                                      </p:cBhvr>
                                      <p:to>
                                        <p:strVal val="hidden"/>
                                      </p:to>
                                    </p:set>
                                  </p:childTnLst>
                                </p:cTn>
                              </p:par>
                            </p:childTnLst>
                          </p:cTn>
                        </p:par>
                        <p:par>
                          <p:cTn id="33" fill="hold">
                            <p:stCondLst>
                              <p:cond delay="3000"/>
                            </p:stCondLst>
                            <p:childTnLst>
                              <p:par>
                                <p:cTn id="34" presetID="37" presetClass="path" presetSubtype="0" accel="50000" decel="50000" fill="hold" nodeType="afterEffect">
                                  <p:stCondLst>
                                    <p:cond delay="0"/>
                                  </p:stCondLst>
                                  <p:childTnLst>
                                    <p:animMotion origin="layout" path="M 0.7 -0.10371 L 0.78802 -0.0632 C 0.80746 -0.05301 0.82795 -0.05347 0.84149 -0.06829 C 0.85798 -0.08496 0.86475 -0.10857 0.86319 -0.13634 L 0.86232 -0.26065 " pathEditMode="relative" rAng="-2160589" ptsTypes="FffFF">
                                      <p:cBhvr>
                                        <p:cTn id="35" dur="2000" fill="hold"/>
                                        <p:tgtEl>
                                          <p:spTgt spid="7"/>
                                        </p:tgtEl>
                                        <p:attrNameLst>
                                          <p:attrName>ppt_x</p:attrName>
                                          <p:attrName>ppt_y</p:attrName>
                                        </p:attrNameLst>
                                      </p:cBhvr>
                                      <p:rCtr x="11215" y="-2176"/>
                                    </p:animMotion>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914400" y="-1348817"/>
            <a:ext cx="13106400" cy="4724400"/>
          </a:xfrm>
          <a:prstGeom prst="rect">
            <a:avLst/>
          </a:prstGeom>
        </p:spPr>
      </p:pic>
      <p:sp>
        <p:nvSpPr>
          <p:cNvPr id="5" name="TextBox 4"/>
          <p:cNvSpPr txBox="1"/>
          <p:nvPr/>
        </p:nvSpPr>
        <p:spPr>
          <a:xfrm>
            <a:off x="1221509" y="55825"/>
            <a:ext cx="9122641" cy="523220"/>
          </a:xfrm>
          <a:prstGeom prst="rect">
            <a:avLst/>
          </a:prstGeom>
          <a:noFill/>
        </p:spPr>
        <p:txBody>
          <a:bodyPr wrap="square" rtlCol="0">
            <a:spAutoFit/>
          </a:bodyPr>
          <a:lstStyle/>
          <a:p>
            <a:pPr lvl="0" algn="ct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2800" b="1"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smtClean="0">
                <a:solidFill>
                  <a:prstClr val="black"/>
                </a:solidFill>
                <a:latin typeface="Times New Roman" panose="02020603050405020304" pitchFamily="18" charset="0"/>
                <a:cs typeface="Times New Roman" panose="02020603050405020304" pitchFamily="18" charset="0"/>
              </a:rPr>
              <a:t>chữ </a:t>
            </a:r>
            <a:r>
              <a:rPr lang="en-US" sz="2800" b="1" dirty="0" err="1">
                <a:solidFill>
                  <a:prstClr val="black"/>
                </a:solidFill>
                <a:latin typeface="Times New Roman" panose="02020603050405020304" pitchFamily="18" charset="0"/>
                <a:cs typeface="Times New Roman" panose="02020603050405020304" pitchFamily="18" charset="0"/>
              </a:rPr>
              <a:t>nhật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nào</a:t>
            </a:r>
            <a:r>
              <a:rPr lang="en-US" sz="2800" b="1" dirty="0">
                <a:solidFill>
                  <a:prstClr val="black"/>
                </a:solidFill>
                <a:latin typeface="Times New Roman" panose="02020603050405020304" pitchFamily="18" charset="0"/>
                <a:cs typeface="Times New Roman" panose="02020603050405020304" pitchFamily="18" charset="0"/>
              </a:rPr>
              <a:t> có 4 </a:t>
            </a:r>
            <a:r>
              <a:rPr lang="en-US" sz="2800" b="1" dirty="0" err="1">
                <a:solidFill>
                  <a:prstClr val="black"/>
                </a:solidFill>
                <a:latin typeface="Times New Roman" panose="02020603050405020304" pitchFamily="18" charset="0"/>
                <a:cs typeface="Times New Roman" panose="02020603050405020304" pitchFamily="18" charset="0"/>
              </a:rPr>
              <a:t>đỉnh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nằm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trên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đường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tròn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1652389" y="3200174"/>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1669014" y="4994746"/>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Oval 11"/>
          <p:cNvSpPr/>
          <p:nvPr/>
        </p:nvSpPr>
        <p:spPr>
          <a:xfrm>
            <a:off x="1658849" y="4046186"/>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Oval 12"/>
          <p:cNvSpPr/>
          <p:nvPr/>
        </p:nvSpPr>
        <p:spPr>
          <a:xfrm>
            <a:off x="1677326" y="5908852"/>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TextBox 13"/>
          <p:cNvSpPr txBox="1"/>
          <p:nvPr/>
        </p:nvSpPr>
        <p:spPr>
          <a:xfrm>
            <a:off x="1886989" y="3276374"/>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A</a:t>
            </a:r>
          </a:p>
        </p:txBody>
      </p:sp>
      <p:sp>
        <p:nvSpPr>
          <p:cNvPr id="15" name="TextBox 14"/>
          <p:cNvSpPr txBox="1"/>
          <p:nvPr/>
        </p:nvSpPr>
        <p:spPr>
          <a:xfrm>
            <a:off x="1928551" y="5985052"/>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D</a:t>
            </a:r>
          </a:p>
        </p:txBody>
      </p:sp>
      <p:sp>
        <p:nvSpPr>
          <p:cNvPr id="16" name="TextBox 15"/>
          <p:cNvSpPr txBox="1"/>
          <p:nvPr/>
        </p:nvSpPr>
        <p:spPr>
          <a:xfrm>
            <a:off x="1886989" y="5070946"/>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C</a:t>
            </a:r>
          </a:p>
        </p:txBody>
      </p:sp>
      <p:sp>
        <p:nvSpPr>
          <p:cNvPr id="17" name="TextBox 16"/>
          <p:cNvSpPr txBox="1"/>
          <p:nvPr/>
        </p:nvSpPr>
        <p:spPr>
          <a:xfrm>
            <a:off x="1826949" y="4122386"/>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B</a:t>
            </a:r>
          </a:p>
        </p:txBody>
      </p:sp>
      <p:sp>
        <p:nvSpPr>
          <p:cNvPr id="18" name="TextBox 17"/>
          <p:cNvSpPr txBox="1"/>
          <p:nvPr/>
        </p:nvSpPr>
        <p:spPr>
          <a:xfrm>
            <a:off x="2150374" y="3352800"/>
            <a:ext cx="5586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endParaRPr>
          </a:p>
        </p:txBody>
      </p:sp>
      <p:pic>
        <p:nvPicPr>
          <p:cNvPr id="25" name="Picture 14" descr="kim phut"/>
          <p:cNvPicPr>
            <a:picLocks noChangeAspect="1" noChangeArrowheads="1"/>
          </p:cNvPicPr>
          <p:nvPr/>
        </p:nvPicPr>
        <p:blipFill>
          <a:blip r:embed="rId7" cstate="print"/>
          <a:srcRect/>
          <a:stretch>
            <a:fillRect/>
          </a:stretch>
        </p:blipFill>
        <p:spPr bwMode="auto">
          <a:xfrm>
            <a:off x="9044246" y="4191001"/>
            <a:ext cx="1217353"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8704350" y="3717176"/>
            <a:ext cx="19304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itchFamily="18" charset="0"/>
              </a:rPr>
              <a:t>HẾT GIỜ</a:t>
            </a:r>
          </a:p>
        </p:txBody>
      </p:sp>
      <p:pic>
        <p:nvPicPr>
          <p:cNvPr id="24" name="Picture 23" descr="1.png"/>
          <p:cNvPicPr>
            <a:picLocks noChangeAspect="1"/>
          </p:cNvPicPr>
          <p:nvPr/>
        </p:nvPicPr>
        <p:blipFill>
          <a:blip r:embed="rId9" cstate="print"/>
          <a:stretch>
            <a:fillRect/>
          </a:stretch>
        </p:blipFill>
        <p:spPr>
          <a:xfrm>
            <a:off x="36366" y="4402520"/>
            <a:ext cx="1371404" cy="1045142"/>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0424160" y="5502374"/>
            <a:ext cx="1767840" cy="1355627"/>
          </a:xfrm>
          <a:prstGeom prst="rect">
            <a:avLst/>
          </a:prstGeom>
        </p:spPr>
      </p:pic>
      <p:sp>
        <p:nvSpPr>
          <p:cNvPr id="30" name="TextBox 29"/>
          <p:cNvSpPr txBox="1"/>
          <p:nvPr/>
        </p:nvSpPr>
        <p:spPr>
          <a:xfrm>
            <a:off x="2529122" y="3291348"/>
            <a:ext cx="41871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itchFamily="18" charset="0"/>
              </a:rPr>
              <a:t>Chúc</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mừng</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bạn</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trả</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lời</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đúng</a:t>
            </a:r>
            <a:endPar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1" name="TextBox 30"/>
          <p:cNvSpPr txBox="1"/>
          <p:nvPr/>
        </p:nvSpPr>
        <p:spPr>
          <a:xfrm>
            <a:off x="2627022" y="4124980"/>
            <a:ext cx="40892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itchFamily="18" charset="0"/>
              </a:rPr>
              <a:t>Rất</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tiếc</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sai</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rồi</a:t>
            </a:r>
            <a:endPar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2" name="TextBox 31"/>
          <p:cNvSpPr txBox="1"/>
          <p:nvPr/>
        </p:nvSpPr>
        <p:spPr>
          <a:xfrm>
            <a:off x="2558476" y="5089255"/>
            <a:ext cx="4157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itchFamily="18" charset="0"/>
              </a:rPr>
              <a:t>Tiếc</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quá</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chưa</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đúng</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rồi</a:t>
            </a:r>
            <a:endPar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3" name="TextBox 32"/>
          <p:cNvSpPr txBox="1"/>
          <p:nvPr/>
        </p:nvSpPr>
        <p:spPr>
          <a:xfrm>
            <a:off x="2591726" y="6056305"/>
            <a:ext cx="46403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rPr>
              <a:t>Ồ!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Chưa</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chính</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xác</a:t>
            </a:r>
            <a:endPar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23" name="Picture 22">
            <a:extLst>
              <a:ext uri="{FF2B5EF4-FFF2-40B4-BE49-F238E27FC236}">
                <a16:creationId xmlns:a16="http://schemas.microsoft.com/office/drawing/2014/main" id="{4B7D2E03-D68C-49E5-A131-2CA87895A223}"/>
              </a:ext>
            </a:extLst>
          </p:cNvPr>
          <p:cNvPicPr>
            <a:picLocks noChangeAspect="1"/>
          </p:cNvPicPr>
          <p:nvPr/>
        </p:nvPicPr>
        <p:blipFill>
          <a:blip r:embed="rId12"/>
          <a:stretch>
            <a:fillRect/>
          </a:stretch>
        </p:blipFill>
        <p:spPr>
          <a:xfrm>
            <a:off x="8704350" y="674275"/>
            <a:ext cx="2671143" cy="1896182"/>
          </a:xfrm>
          <a:prstGeom prst="rect">
            <a:avLst/>
          </a:prstGeom>
        </p:spPr>
      </p:pic>
      <p:pic>
        <p:nvPicPr>
          <p:cNvPr id="35" name="Picture 34">
            <a:extLst>
              <a:ext uri="{FF2B5EF4-FFF2-40B4-BE49-F238E27FC236}">
                <a16:creationId xmlns:a16="http://schemas.microsoft.com/office/drawing/2014/main" id="{2E32013F-7FC7-4E2A-B6F0-6F1DB34A2ED5}"/>
              </a:ext>
            </a:extLst>
          </p:cNvPr>
          <p:cNvPicPr>
            <a:picLocks noChangeAspect="1"/>
          </p:cNvPicPr>
          <p:nvPr/>
        </p:nvPicPr>
        <p:blipFill>
          <a:blip r:embed="rId13"/>
          <a:stretch>
            <a:fillRect/>
          </a:stretch>
        </p:blipFill>
        <p:spPr>
          <a:xfrm>
            <a:off x="6502400" y="670054"/>
            <a:ext cx="1927320" cy="1927320"/>
          </a:xfrm>
          <a:prstGeom prst="rect">
            <a:avLst/>
          </a:prstGeom>
        </p:spPr>
      </p:pic>
      <p:pic>
        <p:nvPicPr>
          <p:cNvPr id="37" name="Picture 36">
            <a:extLst>
              <a:ext uri="{FF2B5EF4-FFF2-40B4-BE49-F238E27FC236}">
                <a16:creationId xmlns:a16="http://schemas.microsoft.com/office/drawing/2014/main" id="{ECA980E2-7D80-47AE-A010-1CC79CE18A28}"/>
              </a:ext>
            </a:extLst>
          </p:cNvPr>
          <p:cNvPicPr>
            <a:picLocks noChangeAspect="1"/>
          </p:cNvPicPr>
          <p:nvPr/>
        </p:nvPicPr>
        <p:blipFill>
          <a:blip r:embed="rId14"/>
          <a:stretch>
            <a:fillRect/>
          </a:stretch>
        </p:blipFill>
        <p:spPr>
          <a:xfrm>
            <a:off x="3375461" y="646949"/>
            <a:ext cx="2887746" cy="1924412"/>
          </a:xfrm>
          <a:prstGeom prst="rect">
            <a:avLst/>
          </a:prstGeom>
        </p:spPr>
      </p:pic>
      <p:pic>
        <p:nvPicPr>
          <p:cNvPr id="38" name="Picture 37">
            <a:extLst>
              <a:ext uri="{FF2B5EF4-FFF2-40B4-BE49-F238E27FC236}">
                <a16:creationId xmlns:a16="http://schemas.microsoft.com/office/drawing/2014/main" id="{B03867C1-14FE-4864-91EE-D660A3F497ED}"/>
              </a:ext>
            </a:extLst>
          </p:cNvPr>
          <p:cNvPicPr/>
          <p:nvPr/>
        </p:nvPicPr>
        <p:blipFill rotWithShape="1">
          <a:blip r:embed="rId15"/>
          <a:srcRect l="22523" r="17462"/>
          <a:stretch/>
        </p:blipFill>
        <p:spPr bwMode="auto">
          <a:xfrm>
            <a:off x="1221509" y="636516"/>
            <a:ext cx="1940560" cy="1818005"/>
          </a:xfrm>
          <a:prstGeom prst="rect">
            <a:avLst/>
          </a:prstGeom>
          <a:ln>
            <a:noFill/>
          </a:ln>
          <a:extLst>
            <a:ext uri="{53640926-AAD7-44D8-BBD7-CCE9431645EC}">
              <a14:shadowObscured xmlns:a14="http://schemas.microsoft.com/office/drawing/2010/main"/>
            </a:ext>
          </a:extLst>
        </p:spPr>
      </p:pic>
      <p:sp>
        <p:nvSpPr>
          <p:cNvPr id="39" name="Rectangle 38">
            <a:extLst>
              <a:ext uri="{FF2B5EF4-FFF2-40B4-BE49-F238E27FC236}">
                <a16:creationId xmlns:a16="http://schemas.microsoft.com/office/drawing/2014/main" id="{4BDE59E4-3C9B-4E3E-AEF5-2C14454D58DB}"/>
              </a:ext>
            </a:extLst>
          </p:cNvPr>
          <p:cNvSpPr/>
          <p:nvPr/>
        </p:nvSpPr>
        <p:spPr>
          <a:xfrm>
            <a:off x="1848020" y="2483031"/>
            <a:ext cx="770697" cy="407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A</a:t>
            </a:r>
          </a:p>
        </p:txBody>
      </p:sp>
      <p:sp>
        <p:nvSpPr>
          <p:cNvPr id="40" name="Rectangle 39">
            <a:extLst>
              <a:ext uri="{FF2B5EF4-FFF2-40B4-BE49-F238E27FC236}">
                <a16:creationId xmlns:a16="http://schemas.microsoft.com/office/drawing/2014/main" id="{D81FB9A9-35AC-42C3-A7FB-D50B3ED29EC8}"/>
              </a:ext>
            </a:extLst>
          </p:cNvPr>
          <p:cNvSpPr/>
          <p:nvPr/>
        </p:nvSpPr>
        <p:spPr>
          <a:xfrm>
            <a:off x="9745854" y="2490090"/>
            <a:ext cx="770697" cy="407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D</a:t>
            </a:r>
          </a:p>
        </p:txBody>
      </p:sp>
      <p:sp>
        <p:nvSpPr>
          <p:cNvPr id="41" name="Rectangle 40">
            <a:extLst>
              <a:ext uri="{FF2B5EF4-FFF2-40B4-BE49-F238E27FC236}">
                <a16:creationId xmlns:a16="http://schemas.microsoft.com/office/drawing/2014/main" id="{9EDACB99-326B-4E6A-8D34-723152F54C1D}"/>
              </a:ext>
            </a:extLst>
          </p:cNvPr>
          <p:cNvSpPr/>
          <p:nvPr/>
        </p:nvSpPr>
        <p:spPr>
          <a:xfrm>
            <a:off x="7061961" y="2474404"/>
            <a:ext cx="770697" cy="407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C</a:t>
            </a:r>
          </a:p>
        </p:txBody>
      </p:sp>
      <p:sp>
        <p:nvSpPr>
          <p:cNvPr id="42" name="Rectangle 41">
            <a:extLst>
              <a:ext uri="{FF2B5EF4-FFF2-40B4-BE49-F238E27FC236}">
                <a16:creationId xmlns:a16="http://schemas.microsoft.com/office/drawing/2014/main" id="{9E0901D9-566F-468C-BE3A-25A4FBDD6E42}"/>
              </a:ext>
            </a:extLst>
          </p:cNvPr>
          <p:cNvSpPr/>
          <p:nvPr/>
        </p:nvSpPr>
        <p:spPr>
          <a:xfrm>
            <a:off x="4547600" y="2496133"/>
            <a:ext cx="770697" cy="407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70793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nodePh="1">
                                  <p:stCondLst>
                                    <p:cond delay="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nodePh="1">
                                  <p:stCondLst>
                                    <p:cond delay="0"/>
                                  </p:stCondLst>
                                  <p:endCondLst>
                                    <p:cond evt="begin" delay="0">
                                      <p:tn val="32"/>
                                    </p:cond>
                                  </p:end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nodePh="1">
                                  <p:stCondLst>
                                    <p:cond delay="0"/>
                                  </p:stCondLst>
                                  <p:endCondLst>
                                    <p:cond evt="begin" delay="0">
                                      <p:tn val="35"/>
                                    </p:cond>
                                  </p:end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nodeType="clickEffect">
                                  <p:stCondLst>
                                    <p:cond delay="0"/>
                                  </p:stCondLst>
                                  <p:childTnLst>
                                    <p:animRot by="21600000">
                                      <p:cBhvr>
                                        <p:cTn id="41" dur="5000" fill="hold"/>
                                        <p:tgtEl>
                                          <p:spTgt spid="25"/>
                                        </p:tgtEl>
                                        <p:attrNameLst>
                                          <p:attrName>r</p:attrName>
                                        </p:attrNameLst>
                                      </p:cBhvr>
                                    </p:animRot>
                                  </p:childTnLst>
                                </p:cTn>
                              </p:par>
                            </p:childTnLst>
                          </p:cTn>
                        </p:par>
                        <p:par>
                          <p:cTn id="42" fill="hold">
                            <p:stCondLst>
                              <p:cond delay="5000"/>
                            </p:stCondLst>
                            <p:childTnLst>
                              <p:par>
                                <p:cTn id="43" presetID="1"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000" fill="hold"/>
                                        <p:tgtEl>
                                          <p:spTgt spid="7"/>
                                        </p:tgtEl>
                                        <p:attrNameLst>
                                          <p:attrName>fillcolor</p:attrName>
                                        </p:attrNameLst>
                                      </p:cBhvr>
                                      <p:to>
                                        <a:srgbClr val="3399FF"/>
                                      </p:to>
                                    </p:animClr>
                                    <p:set>
                                      <p:cBhvr>
                                        <p:cTn id="50" dur="2000" fill="hold"/>
                                        <p:tgtEl>
                                          <p:spTgt spid="7"/>
                                        </p:tgtEl>
                                        <p:attrNameLst>
                                          <p:attrName>fill.type</p:attrName>
                                        </p:attrNameLst>
                                      </p:cBhvr>
                                      <p:to>
                                        <p:strVal val="solid"/>
                                      </p:to>
                                    </p:set>
                                    <p:set>
                                      <p:cBhvr>
                                        <p:cTn id="51" dur="2000" fill="hold"/>
                                        <p:tgtEl>
                                          <p:spTgt spid="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voltage.wav"/>
                                        </p:tgtEl>
                                      </p:cMediaNode>
                                    </p:audio>
                                  </p:sub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2"/>
                                        </p:tgtEl>
                                        <p:attrNameLst>
                                          <p:attrName>fillcolor</p:attrName>
                                        </p:attrNameLst>
                                      </p:cBhvr>
                                      <p:to>
                                        <a:schemeClr val="accent2"/>
                                      </p:to>
                                    </p:animClr>
                                    <p:set>
                                      <p:cBhvr>
                                        <p:cTn id="60" dur="2000" fill="hold"/>
                                        <p:tgtEl>
                                          <p:spTgt spid="12"/>
                                        </p:tgtEl>
                                        <p:attrNameLst>
                                          <p:attrName>fill.type</p:attrName>
                                        </p:attrNameLst>
                                      </p:cBhvr>
                                      <p:to>
                                        <p:strVal val="solid"/>
                                      </p:to>
                                    </p:set>
                                    <p:set>
                                      <p:cBhvr>
                                        <p:cTn id="61" dur="2000" fill="hold"/>
                                        <p:tgtEl>
                                          <p:spTgt spid="1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0"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000" fill="hold"/>
                                        <p:tgtEl>
                                          <p:spTgt spid="11"/>
                                        </p:tgtEl>
                                        <p:attrNameLst>
                                          <p:attrName>fillcolor</p:attrName>
                                        </p:attrNameLst>
                                      </p:cBhvr>
                                      <p:to>
                                        <a:schemeClr val="accent2"/>
                                      </p:to>
                                    </p:animClr>
                                    <p:set>
                                      <p:cBhvr>
                                        <p:cTn id="70" dur="2000" fill="hold"/>
                                        <p:tgtEl>
                                          <p:spTgt spid="11"/>
                                        </p:tgtEl>
                                        <p:attrNameLst>
                                          <p:attrName>fill.type</p:attrName>
                                        </p:attrNameLst>
                                      </p:cBhvr>
                                      <p:to>
                                        <p:strVal val="solid"/>
                                      </p:to>
                                    </p:set>
                                    <p:set>
                                      <p:cBhvr>
                                        <p:cTn id="71" dur="2000" fill="hold"/>
                                        <p:tgtEl>
                                          <p:spTgt spid="11"/>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sai-1.wav"/>
                                        </p:tgtEl>
                                      </p:cMediaNode>
                                    </p:audio>
                                  </p:subTnLst>
                                </p:cTn>
                              </p:par>
                              <p:par>
                                <p:cTn id="72" presetID="10" presetClass="entr" presetSubtype="0"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000" fill="hold"/>
                                        <p:tgtEl>
                                          <p:spTgt spid="13"/>
                                        </p:tgtEl>
                                        <p:attrNameLst>
                                          <p:attrName>fillcolor</p:attrName>
                                        </p:attrNameLst>
                                      </p:cBhvr>
                                      <p:to>
                                        <a:schemeClr val="accent2"/>
                                      </p:to>
                                    </p:animClr>
                                    <p:set>
                                      <p:cBhvr>
                                        <p:cTn id="80" dur="2000" fill="hold"/>
                                        <p:tgtEl>
                                          <p:spTgt spid="13"/>
                                        </p:tgtEl>
                                        <p:attrNameLst>
                                          <p:attrName>fill.type</p:attrName>
                                        </p:attrNameLst>
                                      </p:cBhvr>
                                      <p:to>
                                        <p:strVal val="solid"/>
                                      </p:to>
                                    </p:set>
                                    <p:set>
                                      <p:cBhvr>
                                        <p:cTn id="81" dur="200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sai-1.wav"/>
                                        </p:tgtEl>
                                      </p:cMediaNode>
                                    </p:audio>
                                  </p:subTnLst>
                                </p:cTn>
                              </p:par>
                              <p:par>
                                <p:cTn id="82" presetID="10"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childTnLst>
              </p:cTn>
              <p:nextCondLst>
                <p:cond evt="onClick" delay="0">
                  <p:tgtEl>
                    <p:spTgt spid="15"/>
                  </p:tgtEl>
                </p:cond>
              </p:nextCondLst>
            </p:seq>
          </p:childTnLst>
        </p:cTn>
      </p:par>
    </p:tnLst>
    <p:bldLst>
      <p:bldP spid="5" grpId="0"/>
      <p:bldP spid="18" grpId="0"/>
      <p:bldP spid="20" grpId="0"/>
      <p:bldP spid="21" grpId="0"/>
      <p:bldP spid="26" grpId="0" animBg="1"/>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4" cstate="print"/>
          <a:srcRect/>
          <a:stretch>
            <a:fillRect/>
          </a:stretch>
        </p:blipFill>
        <p:spPr bwMode="auto">
          <a:xfrm>
            <a:off x="8927868" y="4191001"/>
            <a:ext cx="1333731"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5" cstate="print"/>
          <a:stretch>
            <a:fillRect/>
          </a:stretch>
        </p:blipFill>
        <p:spPr>
          <a:xfrm>
            <a:off x="-609600" y="-1475053"/>
            <a:ext cx="13004800" cy="4638020"/>
          </a:xfrm>
          <a:prstGeom prst="rect">
            <a:avLst/>
          </a:prstGeom>
        </p:spPr>
      </p:pic>
      <p:sp>
        <p:nvSpPr>
          <p:cNvPr id="5" name="TextBox 4"/>
          <p:cNvSpPr txBox="1"/>
          <p:nvPr/>
        </p:nvSpPr>
        <p:spPr>
          <a:xfrm>
            <a:off x="1828799" y="-74556"/>
            <a:ext cx="8432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vuông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nào</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có 4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đỉnh</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800" b="1"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smtClean="0">
                <a:ln>
                  <a:noFill/>
                </a:ln>
                <a:solidFill>
                  <a:prstClr val="black"/>
                </a:solidFill>
                <a:effectLst/>
                <a:uLnTx/>
                <a:uFillTx/>
                <a:latin typeface="Times New Roman" panose="02020603050405020304" pitchFamily="18" charset="0"/>
                <a:cs typeface="Times New Roman" panose="02020603050405020304" pitchFamily="18" charset="0"/>
              </a:rPr>
              <a:t>đường? </a:t>
            </a:r>
            <a:r>
              <a:rPr kumimoji="0" lang="en-US" sz="2800" b="1" i="0" u="none" strike="noStrike" kern="1200" cap="none" spc="0" normalizeH="0" noProof="0" err="1">
                <a:ln>
                  <a:noFill/>
                </a:ln>
                <a:solidFill>
                  <a:prstClr val="black"/>
                </a:solidFill>
                <a:effectLst/>
                <a:uLnTx/>
                <a:uFillTx/>
                <a:latin typeface="Times New Roman" panose="02020603050405020304" pitchFamily="18" charset="0"/>
                <a:cs typeface="Times New Roman" panose="02020603050405020304" pitchFamily="18" charset="0"/>
              </a:rPr>
              <a:t>tròn</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1961804" y="6011177"/>
            <a:ext cx="4754492" cy="584063"/>
          </a:xfrm>
          <a:prstGeom prst="rect">
            <a:avLst/>
          </a:prstGeom>
        </p:spPr>
      </p:pic>
      <p:sp>
        <p:nvSpPr>
          <p:cNvPr id="11" name="Oval 10"/>
          <p:cNvSpPr/>
          <p:nvPr/>
        </p:nvSpPr>
        <p:spPr>
          <a:xfrm>
            <a:off x="1619138" y="5017014"/>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Oval 11"/>
          <p:cNvSpPr/>
          <p:nvPr/>
        </p:nvSpPr>
        <p:spPr>
          <a:xfrm>
            <a:off x="1610825" y="4067069"/>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Oval 12"/>
          <p:cNvSpPr/>
          <p:nvPr/>
        </p:nvSpPr>
        <p:spPr>
          <a:xfrm>
            <a:off x="1614516" y="3256538"/>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TextBox 14"/>
          <p:cNvSpPr txBox="1"/>
          <p:nvPr/>
        </p:nvSpPr>
        <p:spPr>
          <a:xfrm>
            <a:off x="1782616" y="333273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A</a:t>
            </a:r>
          </a:p>
        </p:txBody>
      </p:sp>
      <p:sp>
        <p:nvSpPr>
          <p:cNvPr id="16" name="TextBox 15"/>
          <p:cNvSpPr txBox="1"/>
          <p:nvPr/>
        </p:nvSpPr>
        <p:spPr>
          <a:xfrm>
            <a:off x="1837113" y="5093214"/>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C</a:t>
            </a:r>
          </a:p>
        </p:txBody>
      </p:sp>
      <p:sp>
        <p:nvSpPr>
          <p:cNvPr id="17" name="TextBox 16"/>
          <p:cNvSpPr txBox="1"/>
          <p:nvPr/>
        </p:nvSpPr>
        <p:spPr>
          <a:xfrm>
            <a:off x="1828800" y="4143269"/>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B</a:t>
            </a:r>
          </a:p>
        </p:txBody>
      </p:sp>
      <p:sp>
        <p:nvSpPr>
          <p:cNvPr id="19" name="TextBox 18"/>
          <p:cNvSpPr txBox="1"/>
          <p:nvPr/>
        </p:nvSpPr>
        <p:spPr>
          <a:xfrm>
            <a:off x="2141913" y="4191000"/>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endParaRPr>
          </a:p>
        </p:txBody>
      </p:sp>
      <p:sp>
        <p:nvSpPr>
          <p:cNvPr id="21" name="TextBox 20"/>
          <p:cNvSpPr txBox="1"/>
          <p:nvPr/>
        </p:nvSpPr>
        <p:spPr>
          <a:xfrm>
            <a:off x="2133600" y="6019800"/>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661862" y="3683926"/>
            <a:ext cx="1845426" cy="1768573"/>
          </a:xfrm>
          <a:prstGeom prst="rect">
            <a:avLst/>
          </a:prstGeom>
          <a:noFill/>
        </p:spPr>
      </p:pic>
      <p:sp>
        <p:nvSpPr>
          <p:cNvPr id="24" name="Cloud 23"/>
          <p:cNvSpPr/>
          <p:nvPr/>
        </p:nvSpPr>
        <p:spPr>
          <a:xfrm>
            <a:off x="9739683" y="3014098"/>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itchFamily="18" charset="0"/>
              </a:rPr>
              <a:t>HẾT GIỜ</a:t>
            </a: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10363200" y="5715002"/>
            <a:ext cx="1828800" cy="1142999"/>
          </a:xfrm>
          <a:prstGeom prst="rect">
            <a:avLst/>
          </a:prstGeom>
        </p:spPr>
      </p:pic>
      <p:sp>
        <p:nvSpPr>
          <p:cNvPr id="29" name="TextBox 28"/>
          <p:cNvSpPr txBox="1"/>
          <p:nvPr/>
        </p:nvSpPr>
        <p:spPr>
          <a:xfrm>
            <a:off x="2591922" y="5977760"/>
            <a:ext cx="55878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itchFamily="18" charset="0"/>
              </a:rPr>
              <a:t>Chúc</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mừng</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bạn</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trả</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lời</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đúng</a:t>
            </a:r>
            <a:endPar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0" name="TextBox 29"/>
          <p:cNvSpPr txBox="1"/>
          <p:nvPr/>
        </p:nvSpPr>
        <p:spPr>
          <a:xfrm>
            <a:off x="2577147" y="3323304"/>
            <a:ext cx="37590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itchFamily="18" charset="0"/>
              </a:rPr>
              <a:t>Rất</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tiếc</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sai</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rồi</a:t>
            </a:r>
            <a:endPar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1" name="TextBox 30"/>
          <p:cNvSpPr txBox="1"/>
          <p:nvPr/>
        </p:nvSpPr>
        <p:spPr>
          <a:xfrm>
            <a:off x="2540000" y="5115580"/>
            <a:ext cx="497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itchFamily="18" charset="0"/>
              </a:rPr>
              <a:t>Tiếc</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quá</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chưa</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đúng</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rồi</a:t>
            </a:r>
            <a:endPar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2" name="TextBox 31"/>
          <p:cNvSpPr txBox="1"/>
          <p:nvPr/>
        </p:nvSpPr>
        <p:spPr>
          <a:xfrm>
            <a:off x="2591922" y="4131425"/>
            <a:ext cx="35050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rPr>
              <a:t>Ồ!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Chưa</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chính</a:t>
            </a:r>
            <a:r>
              <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xác</a:t>
            </a:r>
            <a:endPar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22" name="Picture 21">
            <a:extLst>
              <a:ext uri="{FF2B5EF4-FFF2-40B4-BE49-F238E27FC236}">
                <a16:creationId xmlns:a16="http://schemas.microsoft.com/office/drawing/2014/main" id="{74140E50-4E9A-4297-8DF4-48B69C018C33}"/>
              </a:ext>
            </a:extLst>
          </p:cNvPr>
          <p:cNvPicPr>
            <a:picLocks noChangeAspect="1"/>
          </p:cNvPicPr>
          <p:nvPr/>
        </p:nvPicPr>
        <p:blipFill>
          <a:blip r:embed="rId10"/>
          <a:stretch>
            <a:fillRect/>
          </a:stretch>
        </p:blipFill>
        <p:spPr>
          <a:xfrm>
            <a:off x="1008062" y="469069"/>
            <a:ext cx="2047875" cy="2228850"/>
          </a:xfrm>
          <a:prstGeom prst="rect">
            <a:avLst/>
          </a:prstGeom>
        </p:spPr>
      </p:pic>
      <p:pic>
        <p:nvPicPr>
          <p:cNvPr id="34" name="Picture 33">
            <a:extLst>
              <a:ext uri="{FF2B5EF4-FFF2-40B4-BE49-F238E27FC236}">
                <a16:creationId xmlns:a16="http://schemas.microsoft.com/office/drawing/2014/main" id="{C2D6DA89-7229-48B8-8858-66E7F54E1CD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Lst>
          </a:blip>
          <a:stretch>
            <a:fillRect/>
          </a:stretch>
        </p:blipFill>
        <p:spPr>
          <a:xfrm>
            <a:off x="5668676" y="340531"/>
            <a:ext cx="3322177" cy="2491633"/>
          </a:xfrm>
          <a:prstGeom prst="rect">
            <a:avLst/>
          </a:prstGeom>
        </p:spPr>
      </p:pic>
      <p:pic>
        <p:nvPicPr>
          <p:cNvPr id="36" name="Picture 35">
            <a:extLst>
              <a:ext uri="{FF2B5EF4-FFF2-40B4-BE49-F238E27FC236}">
                <a16:creationId xmlns:a16="http://schemas.microsoft.com/office/drawing/2014/main" id="{654B3492-B1F6-42ED-9561-ED20AF094930}"/>
              </a:ext>
            </a:extLst>
          </p:cNvPr>
          <p:cNvPicPr>
            <a:picLocks noChangeAspect="1"/>
          </p:cNvPicPr>
          <p:nvPr/>
        </p:nvPicPr>
        <p:blipFill>
          <a:blip r:embed="rId13"/>
          <a:stretch>
            <a:fillRect/>
          </a:stretch>
        </p:blipFill>
        <p:spPr>
          <a:xfrm>
            <a:off x="3431486" y="508108"/>
            <a:ext cx="2280409" cy="2085418"/>
          </a:xfrm>
          <a:prstGeom prst="rect">
            <a:avLst/>
          </a:prstGeom>
        </p:spPr>
      </p:pic>
      <p:pic>
        <p:nvPicPr>
          <p:cNvPr id="37" name="Picture 36">
            <a:extLst>
              <a:ext uri="{FF2B5EF4-FFF2-40B4-BE49-F238E27FC236}">
                <a16:creationId xmlns:a16="http://schemas.microsoft.com/office/drawing/2014/main" id="{18E4DFDC-893C-4939-9124-CE4976B65598}"/>
              </a:ext>
            </a:extLst>
          </p:cNvPr>
          <p:cNvPicPr/>
          <p:nvPr/>
        </p:nvPicPr>
        <p:blipFill>
          <a:blip r:embed="rId14"/>
          <a:stretch>
            <a:fillRect/>
          </a:stretch>
        </p:blipFill>
        <p:spPr>
          <a:xfrm>
            <a:off x="8719771" y="513046"/>
            <a:ext cx="2270857" cy="2080480"/>
          </a:xfrm>
          <a:prstGeom prst="rect">
            <a:avLst/>
          </a:prstGeom>
        </p:spPr>
      </p:pic>
      <p:sp>
        <p:nvSpPr>
          <p:cNvPr id="38" name="Rectangle 37">
            <a:extLst>
              <a:ext uri="{FF2B5EF4-FFF2-40B4-BE49-F238E27FC236}">
                <a16:creationId xmlns:a16="http://schemas.microsoft.com/office/drawing/2014/main" id="{8868247B-5890-4925-B552-724BB67CBCD9}"/>
              </a:ext>
            </a:extLst>
          </p:cNvPr>
          <p:cNvSpPr/>
          <p:nvPr/>
        </p:nvSpPr>
        <p:spPr>
          <a:xfrm>
            <a:off x="1531515" y="2637715"/>
            <a:ext cx="770697" cy="407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A</a:t>
            </a:r>
          </a:p>
        </p:txBody>
      </p:sp>
      <p:sp>
        <p:nvSpPr>
          <p:cNvPr id="39" name="Rectangle 38">
            <a:extLst>
              <a:ext uri="{FF2B5EF4-FFF2-40B4-BE49-F238E27FC236}">
                <a16:creationId xmlns:a16="http://schemas.microsoft.com/office/drawing/2014/main" id="{9107D7E5-4110-48E3-AD54-01A3E2D523FA}"/>
              </a:ext>
            </a:extLst>
          </p:cNvPr>
          <p:cNvSpPr/>
          <p:nvPr/>
        </p:nvSpPr>
        <p:spPr>
          <a:xfrm>
            <a:off x="4071300" y="2637715"/>
            <a:ext cx="770697" cy="407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B</a:t>
            </a:r>
          </a:p>
        </p:txBody>
      </p:sp>
      <p:sp>
        <p:nvSpPr>
          <p:cNvPr id="40" name="Rectangle 39">
            <a:extLst>
              <a:ext uri="{FF2B5EF4-FFF2-40B4-BE49-F238E27FC236}">
                <a16:creationId xmlns:a16="http://schemas.microsoft.com/office/drawing/2014/main" id="{A4216589-0269-467D-A190-42ACE2E4B8ED}"/>
              </a:ext>
            </a:extLst>
          </p:cNvPr>
          <p:cNvSpPr/>
          <p:nvPr/>
        </p:nvSpPr>
        <p:spPr>
          <a:xfrm>
            <a:off x="6803999" y="2663629"/>
            <a:ext cx="770697" cy="407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C</a:t>
            </a:r>
          </a:p>
        </p:txBody>
      </p:sp>
      <p:sp>
        <p:nvSpPr>
          <p:cNvPr id="41" name="Rectangle 40">
            <a:extLst>
              <a:ext uri="{FF2B5EF4-FFF2-40B4-BE49-F238E27FC236}">
                <a16:creationId xmlns:a16="http://schemas.microsoft.com/office/drawing/2014/main" id="{3E6E9589-3619-4F87-BD33-1C2D12BCABAD}"/>
              </a:ext>
            </a:extLst>
          </p:cNvPr>
          <p:cNvSpPr/>
          <p:nvPr/>
        </p:nvSpPr>
        <p:spPr>
          <a:xfrm>
            <a:off x="9544377" y="2637714"/>
            <a:ext cx="770697" cy="407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D</a:t>
            </a:r>
          </a:p>
        </p:txBody>
      </p:sp>
      <p:sp>
        <p:nvSpPr>
          <p:cNvPr id="43" name="Oval 42">
            <a:extLst>
              <a:ext uri="{FF2B5EF4-FFF2-40B4-BE49-F238E27FC236}">
                <a16:creationId xmlns:a16="http://schemas.microsoft.com/office/drawing/2014/main" id="{CA411D5D-6E62-4C01-B6A3-353BD7E72CF7}"/>
              </a:ext>
            </a:extLst>
          </p:cNvPr>
          <p:cNvSpPr/>
          <p:nvPr/>
        </p:nvSpPr>
        <p:spPr>
          <a:xfrm>
            <a:off x="1659776" y="5887755"/>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0E11B73A-06C1-4E44-849E-298DEB312F0A}"/>
              </a:ext>
            </a:extLst>
          </p:cNvPr>
          <p:cNvSpPr txBox="1"/>
          <p:nvPr/>
        </p:nvSpPr>
        <p:spPr>
          <a:xfrm>
            <a:off x="1861126" y="5963955"/>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D</a:t>
            </a:r>
          </a:p>
        </p:txBody>
      </p:sp>
    </p:spTree>
    <p:extLst>
      <p:ext uri="{BB962C8B-B14F-4D97-AF65-F5344CB8AC3E}">
        <p14:creationId xmlns:p14="http://schemas.microsoft.com/office/powerpoint/2010/main" val="245196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par>
                                <p:cTn id="27" presetID="10" presetClass="entr" presetSubtype="0" fill="hold" grpId="0" nodeType="withEffect" nodePh="1">
                                  <p:stCondLst>
                                    <p:cond delay="0"/>
                                  </p:stCondLst>
                                  <p:endCondLst>
                                    <p:cond evt="begin" delay="0">
                                      <p:tn val="27"/>
                                    </p:cond>
                                  </p:end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nodePh="1">
                                  <p:stCondLst>
                                    <p:cond delay="0"/>
                                  </p:stCondLst>
                                  <p:endCondLst>
                                    <p:cond evt="begin" delay="0">
                                      <p:tn val="30"/>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nodePh="1">
                                  <p:stCondLst>
                                    <p:cond delay="0"/>
                                  </p:stCondLst>
                                  <p:endCondLst>
                                    <p:cond evt="begin" delay="0">
                                      <p:tn val="33"/>
                                    </p:cond>
                                  </p:end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nodeType="clickEffect">
                                  <p:stCondLst>
                                    <p:cond delay="0"/>
                                  </p:stCondLst>
                                  <p:childTnLst>
                                    <p:animRot by="21600000">
                                      <p:cBhvr>
                                        <p:cTn id="39" dur="5000" fill="hold"/>
                                        <p:tgtEl>
                                          <p:spTgt spid="25"/>
                                        </p:tgtEl>
                                        <p:attrNameLst>
                                          <p:attrName>r</p:attrName>
                                        </p:attrNameLst>
                                      </p:cBhvr>
                                    </p:animRot>
                                  </p:childTnLst>
                                </p:cTn>
                              </p:par>
                            </p:childTnLst>
                          </p:cTn>
                        </p:par>
                        <p:par>
                          <p:cTn id="40" fill="hold">
                            <p:stCondLst>
                              <p:cond delay="5000"/>
                            </p:stCondLst>
                            <p:childTnLst>
                              <p:par>
                                <p:cTn id="41" presetID="1"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omb.wav"/>
                                        </p:tgtEl>
                                      </p:cMediaNode>
                                    </p:audio>
                                  </p:sub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sai-1.wav"/>
                                        </p:tgtEl>
                                      </p:cMediaNode>
                                    </p:audio>
                                  </p:subTnLst>
                                </p:cTn>
                              </p:par>
                              <p:par>
                                <p:cTn id="53" presetID="10"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1"/>
                                        </p:tgtEl>
                                        <p:attrNameLst>
                                          <p:attrName>fillcolor</p:attrName>
                                        </p:attrNameLst>
                                      </p:cBhvr>
                                      <p:to>
                                        <a:schemeClr val="accent2"/>
                                      </p:to>
                                    </p:animClr>
                                    <p:set>
                                      <p:cBhvr>
                                        <p:cTn id="61" dur="2000" fill="hold"/>
                                        <p:tgtEl>
                                          <p:spTgt spid="11"/>
                                        </p:tgtEl>
                                        <p:attrNameLst>
                                          <p:attrName>fill.type</p:attrName>
                                        </p:attrNameLst>
                                      </p:cBhvr>
                                      <p:to>
                                        <p:strVal val="solid"/>
                                      </p:to>
                                    </p:set>
                                    <p:set>
                                      <p:cBhvr>
                                        <p:cTn id="62" dur="2000" fill="hold"/>
                                        <p:tgtEl>
                                          <p:spTgt spid="11"/>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sai-1.wav"/>
                                        </p:tgtEl>
                                      </p:cMediaNode>
                                    </p:audio>
                                  </p:subTnLst>
                                </p:cTn>
                              </p:par>
                              <p:par>
                                <p:cTn id="63" presetID="10"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chemeClr val="accent2"/>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sai-1.wav"/>
                                        </p:tgtEl>
                                      </p:cMediaNode>
                                    </p:audio>
                                  </p:subTnLst>
                                </p:cTn>
                              </p:par>
                              <p:par>
                                <p:cTn id="73" presetID="10"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childTnLst>
                          </p:cTn>
                        </p:par>
                      </p:childTnLst>
                    </p:cTn>
                  </p:par>
                </p:childTnLst>
              </p:cTn>
              <p:nextCondLst>
                <p:cond evt="onClick" delay="0">
                  <p:tgtEl>
                    <p:spTgt spid="15"/>
                  </p:tgtEl>
                </p:cond>
              </p:nextCondLst>
            </p:seq>
            <p:seq concurrent="1" nextAc="seek">
              <p:cTn id="76" restart="whenNotActive" fill="hold" evtFilter="cancelBubble" nodeType="interactiveSeq">
                <p:stCondLst>
                  <p:cond evt="onClick" delay="0">
                    <p:tgtEl>
                      <p:spTgt spid="44"/>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43"/>
                                        </p:tgtEl>
                                        <p:attrNameLst>
                                          <p:attrName>fillcolor</p:attrName>
                                        </p:attrNameLst>
                                      </p:cBhvr>
                                      <p:to>
                                        <a:srgbClr val="3399FF"/>
                                      </p:to>
                                    </p:animClr>
                                    <p:set>
                                      <p:cBhvr>
                                        <p:cTn id="81" dur="2000" fill="hold"/>
                                        <p:tgtEl>
                                          <p:spTgt spid="43"/>
                                        </p:tgtEl>
                                        <p:attrNameLst>
                                          <p:attrName>fill.type</p:attrName>
                                        </p:attrNameLst>
                                      </p:cBhvr>
                                      <p:to>
                                        <p:strVal val="solid"/>
                                      </p:to>
                                    </p:set>
                                    <p:set>
                                      <p:cBhvr>
                                        <p:cTn id="82" dur="2000" fill="hold"/>
                                        <p:tgtEl>
                                          <p:spTgt spid="43"/>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5" grpId="0"/>
      <p:bldP spid="19" grpId="0"/>
      <p:bldP spid="20" grpId="0"/>
      <p:bldP spid="21" grpId="0"/>
      <p:bldP spid="24" grpId="0" animBg="1"/>
      <p:bldP spid="29" grpId="0"/>
      <p:bldP spid="30"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40"/>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4.png">
            <a:hlinkClick r:id="rId4" action="ppaction://hlinksldjump"/>
          </p:cNvPr>
          <p:cNvPicPr>
            <a:picLocks noChangeAspect="1"/>
          </p:cNvPicPr>
          <p:nvPr/>
        </p:nvPicPr>
        <p:blipFill>
          <a:blip r:embed="rId5" cstate="print"/>
          <a:stretch>
            <a:fillRect/>
          </a:stretch>
        </p:blipFill>
        <p:spPr>
          <a:xfrm>
            <a:off x="6933406" y="3973435"/>
            <a:ext cx="1312890" cy="1061594"/>
          </a:xfrm>
          <a:prstGeom prst="rect">
            <a:avLst/>
          </a:prstGeom>
        </p:spPr>
      </p:pic>
      <p:pic>
        <p:nvPicPr>
          <p:cNvPr id="8" name="Picture 7" descr="5144e915ff17705e2be92c41dfee8556.png"/>
          <p:cNvPicPr>
            <a:picLocks noChangeAspect="1"/>
          </p:cNvPicPr>
          <p:nvPr/>
        </p:nvPicPr>
        <p:blipFill>
          <a:blip r:embed="rId6" cstate="print"/>
          <a:stretch>
            <a:fillRect/>
          </a:stretch>
        </p:blipFill>
        <p:spPr>
          <a:xfrm rot="1126681">
            <a:off x="8744588" y="1072042"/>
            <a:ext cx="1564637" cy="1173478"/>
          </a:xfrm>
          <a:prstGeom prst="rect">
            <a:avLst/>
          </a:prstGeom>
        </p:spPr>
      </p:pic>
      <p:pic>
        <p:nvPicPr>
          <p:cNvPr id="9" name="图片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19898" y="4625387"/>
            <a:ext cx="4625852" cy="226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4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4.35847E-6 -8.67052E-7 C -0.00704 -0.0326 0.01146 -0.07445 0.04103 -0.0948 C 0.07125 -0.11537 0.10082 -0.10613 0.10785 -0.07353 C 0.11488 -0.04092 0.14458 -0.03237 0.1748 -0.05272 C 0.20411 -0.07283 0.22274 -0.11445 0.21597 -0.14659 " pathEditMode="relative" rAng="-1255539" ptsTypes="fffff">
                                      <p:cBhvr>
                                        <p:cTn id="6" dur="2000" fill="hold"/>
                                        <p:tgtEl>
                                          <p:spTgt spid="7"/>
                                        </p:tgtEl>
                                        <p:attrNameLst>
                                          <p:attrName>ppt_x</p:attrName>
                                          <p:attrName>ppt_y</p:attrName>
                                        </p:attrNameLst>
                                      </p:cBhvr>
                                      <p:rCtr x="10785" y="-73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Rectangle 43"/>
          <p:cNvSpPr/>
          <p:nvPr/>
        </p:nvSpPr>
        <p:spPr>
          <a:xfrm>
            <a:off x="1504604" y="1299665"/>
            <a:ext cx="6803466" cy="954107"/>
          </a:xfrm>
          <a:prstGeom prst="rect">
            <a:avLst/>
          </a:prstGeom>
        </p:spPr>
        <p:txBody>
          <a:bodyPr wrap="none">
            <a:spAutoFit/>
          </a:bodyPr>
          <a:lstStyle/>
          <a:p>
            <a:pPr lvl="0" eaLnBrk="0" fontAlgn="base" hangingPunct="0">
              <a:spcBef>
                <a:spcPct val="0"/>
              </a:spcBef>
              <a:spcAft>
                <a:spcPct val="0"/>
              </a:spcAft>
            </a:pPr>
            <a:r>
              <a:rPr lang="pt-BR"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pt-BR" sz="2800" b="1" dirty="0">
                <a:solidFill>
                  <a:srgbClr val="FF0000"/>
                </a:solidFill>
                <a:latin typeface="Times New Roman" panose="02020603050405020304" pitchFamily="18" charset="0"/>
                <a:ea typeface="Calibri" panose="020F0502020204030204" pitchFamily="34" charset="0"/>
              </a:rPr>
              <a:t>ác đỉnh của hình chữ nhật và hình vuông </a:t>
            </a:r>
          </a:p>
          <a:p>
            <a:pPr lvl="0" algn="ctr" eaLnBrk="0" fontAlgn="base" hangingPunct="0">
              <a:spcBef>
                <a:spcPct val="0"/>
              </a:spcBef>
              <a:spcAft>
                <a:spcPct val="0"/>
              </a:spcAft>
            </a:pPr>
            <a:r>
              <a:rPr lang="pt-BR" sz="2800" b="1" dirty="0">
                <a:solidFill>
                  <a:srgbClr val="FF0000"/>
                </a:solidFill>
                <a:latin typeface="Times New Roman" panose="02020603050405020304" pitchFamily="18" charset="0"/>
                <a:ea typeface="Calibri" panose="020F0502020204030204" pitchFamily="34" charset="0"/>
              </a:rPr>
              <a:t>đều nằm trên đường tròn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0FB92A79-DD70-4D9E-B6E4-79C86ADDE2C8}"/>
              </a:ext>
            </a:extLst>
          </p:cNvPr>
          <p:cNvPicPr/>
          <p:nvPr/>
        </p:nvPicPr>
        <p:blipFill rotWithShape="1">
          <a:blip r:embed="rId3"/>
          <a:srcRect l="22523" r="17462"/>
          <a:stretch/>
        </p:blipFill>
        <p:spPr bwMode="auto">
          <a:xfrm>
            <a:off x="1350356" y="2661989"/>
            <a:ext cx="2922386" cy="2772653"/>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E4500AA0-62FA-4DF0-B15A-C2C83378107E}"/>
              </a:ext>
            </a:extLst>
          </p:cNvPr>
          <p:cNvPicPr/>
          <p:nvPr/>
        </p:nvPicPr>
        <p:blipFill>
          <a:blip r:embed="rId4"/>
          <a:stretch>
            <a:fillRect/>
          </a:stretch>
        </p:blipFill>
        <p:spPr>
          <a:xfrm>
            <a:off x="4679776" y="2706122"/>
            <a:ext cx="2687182" cy="2573244"/>
          </a:xfrm>
          <a:prstGeom prst="rect">
            <a:avLst/>
          </a:prstGeom>
        </p:spPr>
      </p:pic>
      <p:sp>
        <p:nvSpPr>
          <p:cNvPr id="3" name="Flowchart: Connector 2">
            <a:extLst>
              <a:ext uri="{FF2B5EF4-FFF2-40B4-BE49-F238E27FC236}">
                <a16:creationId xmlns:a16="http://schemas.microsoft.com/office/drawing/2014/main" id="{EF4997B3-F7E2-4B49-BD84-B6DF91FF2790}"/>
              </a:ext>
            </a:extLst>
          </p:cNvPr>
          <p:cNvSpPr/>
          <p:nvPr/>
        </p:nvSpPr>
        <p:spPr>
          <a:xfrm>
            <a:off x="1585650" y="3391624"/>
            <a:ext cx="108065"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2" name="Flowchart: Connector 31">
            <a:extLst>
              <a:ext uri="{FF2B5EF4-FFF2-40B4-BE49-F238E27FC236}">
                <a16:creationId xmlns:a16="http://schemas.microsoft.com/office/drawing/2014/main" id="{9792E092-AE89-4818-94F6-EB36F9E8B7D1}"/>
              </a:ext>
            </a:extLst>
          </p:cNvPr>
          <p:cNvSpPr/>
          <p:nvPr/>
        </p:nvSpPr>
        <p:spPr>
          <a:xfrm>
            <a:off x="1585651" y="4571308"/>
            <a:ext cx="108065"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3" name="Flowchart: Connector 32">
            <a:extLst>
              <a:ext uri="{FF2B5EF4-FFF2-40B4-BE49-F238E27FC236}">
                <a16:creationId xmlns:a16="http://schemas.microsoft.com/office/drawing/2014/main" id="{C38DB5CA-7B92-44BB-880B-1EB9295FFEFE}"/>
              </a:ext>
            </a:extLst>
          </p:cNvPr>
          <p:cNvSpPr/>
          <p:nvPr/>
        </p:nvSpPr>
        <p:spPr>
          <a:xfrm>
            <a:off x="3995610" y="3407588"/>
            <a:ext cx="108065"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0" name="Flowchart: Connector 39">
            <a:extLst>
              <a:ext uri="{FF2B5EF4-FFF2-40B4-BE49-F238E27FC236}">
                <a16:creationId xmlns:a16="http://schemas.microsoft.com/office/drawing/2014/main" id="{F7686F48-E85D-4F94-BA04-0DC204145A97}"/>
              </a:ext>
            </a:extLst>
          </p:cNvPr>
          <p:cNvSpPr/>
          <p:nvPr/>
        </p:nvSpPr>
        <p:spPr>
          <a:xfrm>
            <a:off x="3986849" y="4571308"/>
            <a:ext cx="108065"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1" name="Flowchart: Connector 40">
            <a:extLst>
              <a:ext uri="{FF2B5EF4-FFF2-40B4-BE49-F238E27FC236}">
                <a16:creationId xmlns:a16="http://schemas.microsoft.com/office/drawing/2014/main" id="{3E1CE2A5-46D6-4F6A-A171-8B490C28400B}"/>
              </a:ext>
            </a:extLst>
          </p:cNvPr>
          <p:cNvSpPr/>
          <p:nvPr/>
        </p:nvSpPr>
        <p:spPr>
          <a:xfrm>
            <a:off x="5966169" y="3111819"/>
            <a:ext cx="108065"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Flowchart: Connector 42">
            <a:extLst>
              <a:ext uri="{FF2B5EF4-FFF2-40B4-BE49-F238E27FC236}">
                <a16:creationId xmlns:a16="http://schemas.microsoft.com/office/drawing/2014/main" id="{3BA6E22C-3511-435A-8532-83609F59EBF0}"/>
              </a:ext>
            </a:extLst>
          </p:cNvPr>
          <p:cNvSpPr/>
          <p:nvPr/>
        </p:nvSpPr>
        <p:spPr>
          <a:xfrm>
            <a:off x="5109209" y="3947024"/>
            <a:ext cx="108065"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1" name="Flowchart: Connector 50">
            <a:extLst>
              <a:ext uri="{FF2B5EF4-FFF2-40B4-BE49-F238E27FC236}">
                <a16:creationId xmlns:a16="http://schemas.microsoft.com/office/drawing/2014/main" id="{C6C9627E-DFE4-4F2C-817E-235F0431AF99}"/>
              </a:ext>
            </a:extLst>
          </p:cNvPr>
          <p:cNvSpPr/>
          <p:nvPr/>
        </p:nvSpPr>
        <p:spPr>
          <a:xfrm>
            <a:off x="6858000" y="3947024"/>
            <a:ext cx="108065"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4" name="Flowchart: Connector 53">
            <a:extLst>
              <a:ext uri="{FF2B5EF4-FFF2-40B4-BE49-F238E27FC236}">
                <a16:creationId xmlns:a16="http://schemas.microsoft.com/office/drawing/2014/main" id="{DDD65700-5434-4DC8-AED7-209D4C42289C}"/>
              </a:ext>
            </a:extLst>
          </p:cNvPr>
          <p:cNvSpPr/>
          <p:nvPr/>
        </p:nvSpPr>
        <p:spPr>
          <a:xfrm>
            <a:off x="5974537" y="4801293"/>
            <a:ext cx="108065"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21" name="Group 20"/>
          <p:cNvGrpSpPr/>
          <p:nvPr/>
        </p:nvGrpSpPr>
        <p:grpSpPr>
          <a:xfrm>
            <a:off x="83518" y="49875"/>
            <a:ext cx="4189224" cy="653685"/>
            <a:chOff x="83518" y="49875"/>
            <a:chExt cx="4189224" cy="653685"/>
          </a:xfrm>
        </p:grpSpPr>
        <p:sp>
          <p:nvSpPr>
            <p:cNvPr id="22"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sp>
          <p:nvSpPr>
            <p:cNvPr id="24" name="!!1">
              <a:extLst>
                <a:ext uri="{FF2B5EF4-FFF2-40B4-BE49-F238E27FC236}">
                  <a16:creationId xmlns:a16="http://schemas.microsoft.com/office/drawing/2014/main" id="{4D3CFCA8-27ED-41FB-92A9-BA8CC0500364}"/>
                </a:ext>
              </a:extLst>
            </p:cNvPr>
            <p:cNvSpPr txBox="1"/>
            <p:nvPr/>
          </p:nvSpPr>
          <p:spPr>
            <a:xfrm>
              <a:off x="168002" y="107270"/>
              <a:ext cx="4028538" cy="523220"/>
            </a:xfrm>
            <a:prstGeom prst="rect">
              <a:avLst/>
            </a:prstGeom>
            <a:noFill/>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endParaRPr lang="en-US" sz="28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inVertical)">
                                      <p:cBhvr>
                                        <p:cTn id="14" dur="500"/>
                                        <p:tgtEl>
                                          <p:spTgt spid="3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barn(inVertical)">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circle(in)">
                                      <p:cBhvr>
                                        <p:cTn id="25" dur="2000"/>
                                        <p:tgtEl>
                                          <p:spTgt spid="4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circle(in)">
                                      <p:cBhvr>
                                        <p:cTn id="28" dur="2000"/>
                                        <p:tgtEl>
                                          <p:spTgt spid="4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circle(in)">
                                      <p:cBhvr>
                                        <p:cTn id="31" dur="2000"/>
                                        <p:tgtEl>
                                          <p:spTgt spid="5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circle(in)">
                                      <p:cBhvr>
                                        <p:cTn id="34"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animBg="1"/>
      <p:bldP spid="32" grpId="0" animBg="1"/>
      <p:bldP spid="33" grpId="0" animBg="1"/>
      <p:bldP spid="40" grpId="0" animBg="1"/>
      <p:bldP spid="41" grpId="0" animBg="1"/>
      <p:bldP spid="43" grpId="0" animBg="1"/>
      <p:bldP spid="51" grpId="0" animBg="1"/>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aphicFrame>
        <p:nvGraphicFramePr>
          <p:cNvPr id="12" name="Đối tượng 11">
            <a:extLst>
              <a:ext uri="{FF2B5EF4-FFF2-40B4-BE49-F238E27FC236}">
                <a16:creationId xmlns:a16="http://schemas.microsoft.com/office/drawing/2014/main" id="{1798EB42-3706-71D8-67AB-73C94FD082DA}"/>
              </a:ext>
            </a:extLst>
          </p:cNvPr>
          <p:cNvGraphicFramePr>
            <a:graphicFrameLocks noChangeAspect="1"/>
          </p:cNvGraphicFramePr>
          <p:nvPr>
            <p:extLst>
              <p:ext uri="{D42A27DB-BD31-4B8C-83A1-F6EECF244321}">
                <p14:modId xmlns:p14="http://schemas.microsoft.com/office/powerpoint/2010/main" val="593925320"/>
              </p:ext>
            </p:extLst>
          </p:nvPr>
        </p:nvGraphicFramePr>
        <p:xfrm>
          <a:off x="4900567" y="4774637"/>
          <a:ext cx="1379069" cy="1085940"/>
        </p:xfrm>
        <a:graphic>
          <a:graphicData uri="http://schemas.openxmlformats.org/presentationml/2006/ole">
            <mc:AlternateContent xmlns:mc="http://schemas.openxmlformats.org/markup-compatibility/2006">
              <mc:Choice xmlns:v="urn:schemas-microsoft-com:vml" Requires="v">
                <p:oleObj spid="_x0000_s3787" name="Equation" r:id="rId4" imgW="482400" imgH="393480" progId="Equation.DSMT4">
                  <p:embed/>
                </p:oleObj>
              </mc:Choice>
              <mc:Fallback>
                <p:oleObj name="Equation" r:id="rId4" imgW="482400" imgH="393480" progId="Equation.DSMT4">
                  <p:embed/>
                  <p:pic>
                    <p:nvPicPr>
                      <p:cNvPr id="12" name="Đối tượng 11">
                        <a:extLst>
                          <a:ext uri="{FF2B5EF4-FFF2-40B4-BE49-F238E27FC236}">
                            <a16:creationId xmlns:a16="http://schemas.microsoft.com/office/drawing/2014/main" id="{1798EB42-3706-71D8-67AB-73C94FD082DA}"/>
                          </a:ext>
                        </a:extLst>
                      </p:cNvPr>
                      <p:cNvPicPr/>
                      <p:nvPr/>
                    </p:nvPicPr>
                    <p:blipFill>
                      <a:blip r:embed="rId5"/>
                      <a:stretch>
                        <a:fillRect/>
                      </a:stretch>
                    </p:blipFill>
                    <p:spPr>
                      <a:xfrm>
                        <a:off x="4900567" y="4774637"/>
                        <a:ext cx="1379069" cy="1085940"/>
                      </a:xfrm>
                      <a:prstGeom prst="rect">
                        <a:avLst/>
                      </a:prstGeom>
                    </p:spPr>
                  </p:pic>
                </p:oleObj>
              </mc:Fallback>
            </mc:AlternateContent>
          </a:graphicData>
        </a:graphic>
      </p:graphicFrame>
      <p:pic>
        <p:nvPicPr>
          <p:cNvPr id="21" name="!!3">
            <a:extLst>
              <a:ext uri="{FF2B5EF4-FFF2-40B4-BE49-F238E27FC236}">
                <a16:creationId xmlns:a16="http://schemas.microsoft.com/office/drawing/2014/main" id="{83F1A94D-48D5-4D73-BDAA-9118478F5E60}"/>
              </a:ext>
            </a:extLst>
          </p:cNvPr>
          <p:cNvPicPr>
            <a:picLocks noChangeAspect="1"/>
          </p:cNvPicPr>
          <p:nvPr/>
        </p:nvPicPr>
        <p:blipFill>
          <a:blip r:embed="rId6"/>
          <a:stretch>
            <a:fillRect/>
          </a:stretch>
        </p:blipFill>
        <p:spPr>
          <a:xfrm>
            <a:off x="375091" y="1796149"/>
            <a:ext cx="1154720" cy="1039248"/>
          </a:xfrm>
          <a:prstGeom prst="rect">
            <a:avLst/>
          </a:prstGeom>
        </p:spPr>
      </p:pic>
      <p:sp>
        <p:nvSpPr>
          <p:cNvPr id="22" name="TextBox 21">
            <a:extLst>
              <a:ext uri="{FF2B5EF4-FFF2-40B4-BE49-F238E27FC236}">
                <a16:creationId xmlns:a16="http://schemas.microsoft.com/office/drawing/2014/main" id="{A3A062DA-93BF-4842-B601-4404401BCCE3}"/>
              </a:ext>
            </a:extLst>
          </p:cNvPr>
          <p:cNvSpPr txBox="1"/>
          <p:nvPr/>
        </p:nvSpPr>
        <p:spPr>
          <a:xfrm>
            <a:off x="1479223" y="2036542"/>
            <a:ext cx="2374183" cy="461665"/>
          </a:xfrm>
          <a:prstGeom prst="rect">
            <a:avLst/>
          </a:prstGeom>
          <a:noFill/>
        </p:spPr>
        <p:txBody>
          <a:bodyPr wrap="square">
            <a:spAutoFit/>
          </a:bodyPr>
          <a:lstStyle/>
          <a:p>
            <a:pPr algn="ctr"/>
            <a:r>
              <a:rPr lang="en-US" sz="2400" b="1" i="1" dirty="0" err="1">
                <a:effectLst/>
                <a:latin typeface="Times New Roman" panose="02020603050405020304" pitchFamily="18" charset="0"/>
                <a:ea typeface="Times New Roman" panose="02020603050405020304" pitchFamily="18" charset="0"/>
              </a:rPr>
              <a:t>Hoạt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động</a:t>
            </a:r>
            <a:r>
              <a:rPr lang="en-US" sz="2400" b="1" i="1" dirty="0">
                <a:effectLst/>
                <a:latin typeface="Times New Roman" panose="02020603050405020304" pitchFamily="18" charset="0"/>
                <a:ea typeface="Times New Roman" panose="02020603050405020304" pitchFamily="18" charset="0"/>
              </a:rPr>
              <a:t> </a:t>
            </a:r>
            <a:r>
              <a:rPr lang="en-US" sz="2400" b="1" i="1" dirty="0">
                <a:latin typeface="Times New Roman" panose="02020603050405020304" pitchFamily="18" charset="0"/>
                <a:ea typeface="Times New Roman" panose="02020603050405020304" pitchFamily="18" charset="0"/>
              </a:rPr>
              <a:t>3</a:t>
            </a:r>
            <a:r>
              <a:rPr lang="en-US" sz="2400" b="1" i="1" dirty="0">
                <a:effectLst/>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51" name="Hộp Văn bản 11">
            <a:extLst>
              <a:ext uri="{FF2B5EF4-FFF2-40B4-BE49-F238E27FC236}">
                <a16:creationId xmlns:a16="http://schemas.microsoft.com/office/drawing/2014/main" id="{4964FECA-E1E3-8D96-A6CD-711E2B31CD2A}"/>
              </a:ext>
            </a:extLst>
          </p:cNvPr>
          <p:cNvSpPr txBox="1"/>
          <p:nvPr/>
        </p:nvSpPr>
        <p:spPr>
          <a:xfrm>
            <a:off x="4420959" y="3335619"/>
            <a:ext cx="2094069"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endParaRPr lang="en-US" sz="2400" dirty="0"/>
          </a:p>
        </p:txBody>
      </p:sp>
      <p:grpSp>
        <p:nvGrpSpPr>
          <p:cNvPr id="9" name="Group 8"/>
          <p:cNvGrpSpPr/>
          <p:nvPr/>
        </p:nvGrpSpPr>
        <p:grpSpPr>
          <a:xfrm>
            <a:off x="3502015" y="2044646"/>
            <a:ext cx="7191392" cy="1569660"/>
            <a:chOff x="3216656" y="1879760"/>
            <a:chExt cx="7191392" cy="1569660"/>
          </a:xfrm>
        </p:grpSpPr>
        <p:sp>
          <p:nvSpPr>
            <p:cNvPr id="46" name="Rectangle 45"/>
            <p:cNvSpPr/>
            <p:nvPr/>
          </p:nvSpPr>
          <p:spPr>
            <a:xfrm>
              <a:off x="3216656" y="1879760"/>
              <a:ext cx="7191392" cy="1569660"/>
            </a:xfrm>
            <a:prstGeom prst="rect">
              <a:avLst/>
            </a:prstGeom>
          </p:spPr>
          <p:txBody>
            <a:bodyPr wrap="none">
              <a:spAutoFit/>
            </a:bodyPr>
            <a:lstStyle/>
            <a:p>
              <a:r>
                <a:rPr lang="vi-VN" sz="2400" dirty="0">
                  <a:latin typeface="+mj-lt"/>
                </a:rPr>
                <a:t>Cho hình chữ nhật  </a:t>
              </a:r>
              <a:r>
                <a:rPr lang="en-US" sz="2400" dirty="0">
                  <a:latin typeface="+mj-lt"/>
                </a:rPr>
                <a:t>            </a:t>
              </a:r>
              <a:r>
                <a:rPr lang="vi-VN" sz="2400" dirty="0">
                  <a:latin typeface="+mj-lt"/>
                </a:rPr>
                <a:t>,</a:t>
              </a:r>
              <a:r>
                <a:rPr lang="en-US" sz="2400" dirty="0">
                  <a:latin typeface="+mj-lt"/>
                </a:rPr>
                <a:t>  </a:t>
              </a:r>
              <a:r>
                <a:rPr lang="vi-VN" sz="2400" dirty="0">
                  <a:latin typeface="+mj-lt"/>
                </a:rPr>
                <a:t>   </a:t>
              </a:r>
              <a:r>
                <a:rPr lang="en-US" sz="2400" dirty="0">
                  <a:latin typeface="+mj-lt"/>
                </a:rPr>
                <a:t>    </a:t>
              </a:r>
              <a:r>
                <a:rPr lang="vi-VN" sz="2400">
                  <a:latin typeface="+mj-lt"/>
                </a:rPr>
                <a:t>cắt  </a:t>
              </a:r>
              <a:r>
                <a:rPr lang="en-US" sz="2400">
                  <a:latin typeface="+mj-lt"/>
                </a:rPr>
                <a:t>   </a:t>
              </a:r>
              <a:r>
                <a:rPr lang="vi-VN" sz="2400">
                  <a:latin typeface="+mj-lt"/>
                </a:rPr>
                <a:t> </a:t>
              </a:r>
              <a:r>
                <a:rPr lang="en-US" sz="2400">
                  <a:latin typeface="+mj-lt"/>
                </a:rPr>
                <a:t>   </a:t>
              </a:r>
              <a:r>
                <a:rPr lang="vi-VN" sz="2400" smtClean="0">
                  <a:latin typeface="+mj-lt"/>
                </a:rPr>
                <a:t>tại   </a:t>
              </a:r>
              <a:r>
                <a:rPr lang="en-US" sz="2400" smtClean="0">
                  <a:latin typeface="+mj-lt"/>
                </a:rPr>
                <a:t>   </a:t>
              </a:r>
              <a:r>
                <a:rPr lang="vi-VN" sz="2400" smtClean="0">
                  <a:latin typeface="+mj-lt"/>
                </a:rPr>
                <a:t>(</a:t>
              </a:r>
              <a:r>
                <a:rPr lang="vi-VN" sz="2400" dirty="0">
                  <a:latin typeface="+mj-lt"/>
                </a:rPr>
                <a:t>Hình 24).</a:t>
              </a:r>
            </a:p>
            <a:p>
              <a:r>
                <a:rPr lang="vi-VN" sz="2400" dirty="0">
                  <a:latin typeface="+mj-lt"/>
                </a:rPr>
                <a:t>Đặt  </a:t>
              </a:r>
              <a:r>
                <a:rPr lang="en-US" sz="2400" dirty="0">
                  <a:latin typeface="+mj-lt"/>
                </a:rPr>
                <a:t>      </a:t>
              </a:r>
              <a:r>
                <a:rPr lang="vi-VN" sz="2400" dirty="0">
                  <a:latin typeface="+mj-lt"/>
                </a:rPr>
                <a:t> </a:t>
              </a:r>
              <a:r>
                <a:rPr lang="en-US" sz="2400" dirty="0">
                  <a:latin typeface="+mj-lt"/>
                </a:rPr>
                <a:t>       </a:t>
              </a:r>
              <a:r>
                <a:rPr lang="vi-VN" sz="2400" dirty="0">
                  <a:latin typeface="+mj-lt"/>
                </a:rPr>
                <a:t>và vẽ đường tròn  </a:t>
              </a:r>
              <a:r>
                <a:rPr lang="en-US" sz="2400" dirty="0">
                  <a:latin typeface="+mj-lt"/>
                </a:rPr>
                <a:t>           </a:t>
              </a:r>
              <a:r>
                <a:rPr lang="vi-VN" sz="2400" dirty="0">
                  <a:latin typeface="+mj-lt"/>
                </a:rPr>
                <a:t>. </a:t>
              </a:r>
              <a:endParaRPr lang="en-US" sz="2400" dirty="0">
                <a:latin typeface="+mj-lt"/>
              </a:endParaRPr>
            </a:p>
            <a:p>
              <a:r>
                <a:rPr lang="vi-VN" sz="2400" dirty="0">
                  <a:latin typeface="+mj-lt"/>
                </a:rPr>
                <a:t>Các điểm  </a:t>
              </a:r>
              <a:r>
                <a:rPr lang="en-US" sz="2400" dirty="0">
                  <a:latin typeface="+mj-lt"/>
                </a:rPr>
                <a:t>                  </a:t>
              </a:r>
              <a:r>
                <a:rPr lang="en-US" sz="2400" dirty="0">
                  <a:latin typeface="Times New Roman" panose="02020603050405020304" pitchFamily="18" charset="0"/>
                  <a:cs typeface="Times New Roman" panose="02020603050405020304" pitchFamily="18" charset="0"/>
                </a:rPr>
                <a:t>có </a:t>
              </a:r>
              <a:r>
                <a:rPr lang="en-US" sz="2400" err="1">
                  <a:latin typeface="Times New Roman" panose="02020603050405020304" pitchFamily="18" charset="0"/>
                  <a:cs typeface="Times New Roman" panose="02020603050405020304" pitchFamily="18" charset="0"/>
                </a:rPr>
                <a:t>thuộc</a:t>
              </a:r>
              <a:r>
                <a:rPr lang="en-US" sz="2400">
                  <a:latin typeface="Times New Roman" panose="02020603050405020304" pitchFamily="18" charset="0"/>
                  <a:cs typeface="Times New Roman" panose="02020603050405020304" pitchFamily="18" charset="0"/>
                </a:rPr>
                <a:t>            </a:t>
              </a:r>
              <a:r>
                <a:rPr lang="vi-VN" sz="2400" smtClean="0">
                  <a:latin typeface="+mj-lt"/>
                </a:rPr>
                <a:t>hay không?</a:t>
              </a:r>
              <a:endParaRPr lang="vi-VN" sz="2400" dirty="0">
                <a:latin typeface="+mj-lt"/>
              </a:endParaRPr>
            </a:p>
            <a:p>
              <a:r>
                <a:rPr lang="vi-VN" sz="2400" dirty="0">
                  <a:latin typeface="+mj-lt"/>
                </a:rPr>
                <a:t>  </a:t>
              </a:r>
              <a:endParaRPr lang="en-US" sz="2400" dirty="0">
                <a:latin typeface="+mj-lt"/>
              </a:endParaRPr>
            </a:p>
          </p:txBody>
        </p:sp>
        <p:graphicFrame>
          <p:nvGraphicFramePr>
            <p:cNvPr id="36" name="Object 35">
              <a:extLst>
                <a:ext uri="{FF2B5EF4-FFF2-40B4-BE49-F238E27FC236}">
                  <a16:creationId xmlns:a16="http://schemas.microsoft.com/office/drawing/2014/main" id="{8E6830FA-6B57-4A21-881C-B23DFB7F1E16}"/>
                </a:ext>
              </a:extLst>
            </p:cNvPr>
            <p:cNvGraphicFramePr>
              <a:graphicFrameLocks noChangeAspect="1"/>
            </p:cNvGraphicFramePr>
            <p:nvPr>
              <p:extLst>
                <p:ext uri="{D42A27DB-BD31-4B8C-83A1-F6EECF244321}">
                  <p14:modId xmlns:p14="http://schemas.microsoft.com/office/powerpoint/2010/main" val="3069784283"/>
                </p:ext>
              </p:extLst>
            </p:nvPr>
          </p:nvGraphicFramePr>
          <p:xfrm>
            <a:off x="5650857" y="1953242"/>
            <a:ext cx="866775" cy="285750"/>
          </p:xfrm>
          <a:graphic>
            <a:graphicData uri="http://schemas.openxmlformats.org/presentationml/2006/ole">
              <mc:AlternateContent xmlns:mc="http://schemas.openxmlformats.org/markup-compatibility/2006">
                <mc:Choice xmlns:v="urn:schemas-microsoft-com:vml" Requires="v">
                  <p:oleObj spid="_x0000_s3788" name="Equation" r:id="rId7" imgW="866479" imgH="286250" progId="Equation.DSMT4">
                    <p:embed/>
                  </p:oleObj>
                </mc:Choice>
                <mc:Fallback>
                  <p:oleObj name="Equation" r:id="rId7" imgW="866479" imgH="286250" progId="Equation.DSMT4">
                    <p:embed/>
                    <p:pic>
                      <p:nvPicPr>
                        <p:cNvPr id="0" name=""/>
                        <p:cNvPicPr/>
                        <p:nvPr/>
                      </p:nvPicPr>
                      <p:blipFill>
                        <a:blip r:embed="rId8"/>
                        <a:stretch>
                          <a:fillRect/>
                        </a:stretch>
                      </p:blipFill>
                      <p:spPr>
                        <a:xfrm>
                          <a:off x="5650857" y="1953242"/>
                          <a:ext cx="866775" cy="285750"/>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7F73F691-C331-4F58-B62B-E7BC196D47B7}"/>
                </a:ext>
              </a:extLst>
            </p:cNvPr>
            <p:cNvGraphicFramePr>
              <a:graphicFrameLocks noChangeAspect="1"/>
            </p:cNvGraphicFramePr>
            <p:nvPr>
              <p:extLst>
                <p:ext uri="{D42A27DB-BD31-4B8C-83A1-F6EECF244321}">
                  <p14:modId xmlns:p14="http://schemas.microsoft.com/office/powerpoint/2010/main" val="246105339"/>
                </p:ext>
              </p:extLst>
            </p:nvPr>
          </p:nvGraphicFramePr>
          <p:xfrm>
            <a:off x="6728866" y="1959590"/>
            <a:ext cx="476250" cy="285750"/>
          </p:xfrm>
          <a:graphic>
            <a:graphicData uri="http://schemas.openxmlformats.org/presentationml/2006/ole">
              <mc:AlternateContent xmlns:mc="http://schemas.openxmlformats.org/markup-compatibility/2006">
                <mc:Choice xmlns:v="urn:schemas-microsoft-com:vml" Requires="v">
                  <p:oleObj spid="_x0000_s3789" name="Equation" r:id="rId9" imgW="476060" imgH="286250" progId="Equation.DSMT4">
                    <p:embed/>
                  </p:oleObj>
                </mc:Choice>
                <mc:Fallback>
                  <p:oleObj name="Equation" r:id="rId9" imgW="476060" imgH="286250" progId="Equation.DSMT4">
                    <p:embed/>
                    <p:pic>
                      <p:nvPicPr>
                        <p:cNvPr id="0" name=""/>
                        <p:cNvPicPr/>
                        <p:nvPr/>
                      </p:nvPicPr>
                      <p:blipFill>
                        <a:blip r:embed="rId10"/>
                        <a:stretch>
                          <a:fillRect/>
                        </a:stretch>
                      </p:blipFill>
                      <p:spPr>
                        <a:xfrm>
                          <a:off x="6728866" y="1959590"/>
                          <a:ext cx="476250" cy="285750"/>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8E3A507D-53EC-4371-BC28-F3FCD539A9D8}"/>
                </a:ext>
              </a:extLst>
            </p:cNvPr>
            <p:cNvGraphicFramePr>
              <a:graphicFrameLocks noChangeAspect="1"/>
            </p:cNvGraphicFramePr>
            <p:nvPr>
              <p:extLst>
                <p:ext uri="{D42A27DB-BD31-4B8C-83A1-F6EECF244321}">
                  <p14:modId xmlns:p14="http://schemas.microsoft.com/office/powerpoint/2010/main" val="3918938637"/>
                </p:ext>
              </p:extLst>
            </p:nvPr>
          </p:nvGraphicFramePr>
          <p:xfrm>
            <a:off x="7687963" y="1971826"/>
            <a:ext cx="457200" cy="266700"/>
          </p:xfrm>
          <a:graphic>
            <a:graphicData uri="http://schemas.openxmlformats.org/presentationml/2006/ole">
              <mc:AlternateContent xmlns:mc="http://schemas.openxmlformats.org/markup-compatibility/2006">
                <mc:Choice xmlns:v="urn:schemas-microsoft-com:vml" Requires="v">
                  <p:oleObj spid="_x0000_s3790" name="Equation" r:id="rId11" imgW="456988" imgH="267142" progId="Equation.DSMT4">
                    <p:embed/>
                  </p:oleObj>
                </mc:Choice>
                <mc:Fallback>
                  <p:oleObj name="Equation" r:id="rId11" imgW="456988" imgH="267142" progId="Equation.DSMT4">
                    <p:embed/>
                    <p:pic>
                      <p:nvPicPr>
                        <p:cNvPr id="0" name=""/>
                        <p:cNvPicPr/>
                        <p:nvPr/>
                      </p:nvPicPr>
                      <p:blipFill>
                        <a:blip r:embed="rId12"/>
                        <a:stretch>
                          <a:fillRect/>
                        </a:stretch>
                      </p:blipFill>
                      <p:spPr>
                        <a:xfrm>
                          <a:off x="7687963" y="1971826"/>
                          <a:ext cx="457200" cy="266700"/>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A197F3CE-3FBB-45FC-B4BE-308615F44AFC}"/>
                </a:ext>
              </a:extLst>
            </p:cNvPr>
            <p:cNvGraphicFramePr>
              <a:graphicFrameLocks noChangeAspect="1"/>
            </p:cNvGraphicFramePr>
            <p:nvPr>
              <p:extLst>
                <p:ext uri="{D42A27DB-BD31-4B8C-83A1-F6EECF244321}">
                  <p14:modId xmlns:p14="http://schemas.microsoft.com/office/powerpoint/2010/main" val="662055308"/>
                </p:ext>
              </p:extLst>
            </p:nvPr>
          </p:nvGraphicFramePr>
          <p:xfrm>
            <a:off x="8671864" y="1971826"/>
            <a:ext cx="257175" cy="285750"/>
          </p:xfrm>
          <a:graphic>
            <a:graphicData uri="http://schemas.openxmlformats.org/presentationml/2006/ole">
              <mc:AlternateContent xmlns:mc="http://schemas.openxmlformats.org/markup-compatibility/2006">
                <mc:Choice xmlns:v="urn:schemas-microsoft-com:vml" Requires="v">
                  <p:oleObj spid="_x0000_s3791" name="Equation" r:id="rId13" imgW="256921" imgH="286250" progId="Equation.DSMT4">
                    <p:embed/>
                  </p:oleObj>
                </mc:Choice>
                <mc:Fallback>
                  <p:oleObj name="Equation" r:id="rId13" imgW="256921" imgH="286250" progId="Equation.DSMT4">
                    <p:embed/>
                    <p:pic>
                      <p:nvPicPr>
                        <p:cNvPr id="0" name=""/>
                        <p:cNvPicPr/>
                        <p:nvPr/>
                      </p:nvPicPr>
                      <p:blipFill>
                        <a:blip r:embed="rId14"/>
                        <a:stretch>
                          <a:fillRect/>
                        </a:stretch>
                      </p:blipFill>
                      <p:spPr>
                        <a:xfrm>
                          <a:off x="8671864" y="1971826"/>
                          <a:ext cx="257175" cy="285750"/>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6FF8F7D6-53FB-4EB4-B9B2-1944D44E0381}"/>
                </a:ext>
              </a:extLst>
            </p:cNvPr>
            <p:cNvGraphicFramePr>
              <a:graphicFrameLocks noChangeAspect="1"/>
            </p:cNvGraphicFramePr>
            <p:nvPr>
              <p:extLst>
                <p:ext uri="{D42A27DB-BD31-4B8C-83A1-F6EECF244321}">
                  <p14:modId xmlns:p14="http://schemas.microsoft.com/office/powerpoint/2010/main" val="589481723"/>
                </p:ext>
              </p:extLst>
            </p:nvPr>
          </p:nvGraphicFramePr>
          <p:xfrm>
            <a:off x="3852820" y="2340328"/>
            <a:ext cx="942975" cy="285750"/>
          </p:xfrm>
          <a:graphic>
            <a:graphicData uri="http://schemas.openxmlformats.org/presentationml/2006/ole">
              <mc:AlternateContent xmlns:mc="http://schemas.openxmlformats.org/markup-compatibility/2006">
                <mc:Choice xmlns:v="urn:schemas-microsoft-com:vml" Requires="v">
                  <p:oleObj spid="_x0000_s3792" name="Equation" r:id="rId15" imgW="942404" imgH="286250" progId="Equation.DSMT4">
                    <p:embed/>
                  </p:oleObj>
                </mc:Choice>
                <mc:Fallback>
                  <p:oleObj name="Equation" r:id="rId15" imgW="942404" imgH="286250" progId="Equation.DSMT4">
                    <p:embed/>
                    <p:pic>
                      <p:nvPicPr>
                        <p:cNvPr id="0" name=""/>
                        <p:cNvPicPr/>
                        <p:nvPr/>
                      </p:nvPicPr>
                      <p:blipFill>
                        <a:blip r:embed="rId16"/>
                        <a:stretch>
                          <a:fillRect/>
                        </a:stretch>
                      </p:blipFill>
                      <p:spPr>
                        <a:xfrm>
                          <a:off x="3852820" y="2340328"/>
                          <a:ext cx="942975" cy="285750"/>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2518BAFC-72FD-48F7-86FB-ADED13897058}"/>
                </a:ext>
              </a:extLst>
            </p:cNvPr>
            <p:cNvGraphicFramePr>
              <a:graphicFrameLocks noChangeAspect="1"/>
            </p:cNvGraphicFramePr>
            <p:nvPr>
              <p:extLst>
                <p:ext uri="{D42A27DB-BD31-4B8C-83A1-F6EECF244321}">
                  <p14:modId xmlns:p14="http://schemas.microsoft.com/office/powerpoint/2010/main" val="1677443422"/>
                </p:ext>
              </p:extLst>
            </p:nvPr>
          </p:nvGraphicFramePr>
          <p:xfrm>
            <a:off x="7066392" y="2321891"/>
            <a:ext cx="771525" cy="352425"/>
          </p:xfrm>
          <a:graphic>
            <a:graphicData uri="http://schemas.openxmlformats.org/presentationml/2006/ole">
              <mc:AlternateContent xmlns:mc="http://schemas.openxmlformats.org/markup-compatibility/2006">
                <mc:Choice xmlns:v="urn:schemas-microsoft-com:vml" Requires="v">
                  <p:oleObj spid="_x0000_s3793" name="Equation" r:id="rId17" imgW="771123" imgH="352945" progId="Equation.DSMT4">
                    <p:embed/>
                  </p:oleObj>
                </mc:Choice>
                <mc:Fallback>
                  <p:oleObj name="Equation" r:id="rId17" imgW="771123" imgH="352945" progId="Equation.DSMT4">
                    <p:embed/>
                    <p:pic>
                      <p:nvPicPr>
                        <p:cNvPr id="0" name=""/>
                        <p:cNvPicPr/>
                        <p:nvPr/>
                      </p:nvPicPr>
                      <p:blipFill>
                        <a:blip r:embed="rId18"/>
                        <a:stretch>
                          <a:fillRect/>
                        </a:stretch>
                      </p:blipFill>
                      <p:spPr>
                        <a:xfrm>
                          <a:off x="7066392" y="2321891"/>
                          <a:ext cx="771525" cy="352425"/>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6CBDC323-8C33-43C8-8512-86D0429844A9}"/>
                </a:ext>
              </a:extLst>
            </p:cNvPr>
            <p:cNvGraphicFramePr>
              <a:graphicFrameLocks noChangeAspect="1"/>
            </p:cNvGraphicFramePr>
            <p:nvPr>
              <p:extLst>
                <p:ext uri="{D42A27DB-BD31-4B8C-83A1-F6EECF244321}">
                  <p14:modId xmlns:p14="http://schemas.microsoft.com/office/powerpoint/2010/main" val="793096657"/>
                </p:ext>
              </p:extLst>
            </p:nvPr>
          </p:nvGraphicFramePr>
          <p:xfrm>
            <a:off x="4577798" y="2706013"/>
            <a:ext cx="1209675" cy="333375"/>
          </p:xfrm>
          <a:graphic>
            <a:graphicData uri="http://schemas.openxmlformats.org/presentationml/2006/ole">
              <mc:AlternateContent xmlns:mc="http://schemas.openxmlformats.org/markup-compatibility/2006">
                <mc:Choice xmlns:v="urn:schemas-microsoft-com:vml" Requires="v">
                  <p:oleObj spid="_x0000_s3794" name="Equation" r:id="rId19" imgW="1209040" imgH="333838" progId="Equation.DSMT4">
                    <p:embed/>
                  </p:oleObj>
                </mc:Choice>
                <mc:Fallback>
                  <p:oleObj name="Equation" r:id="rId19" imgW="1209040" imgH="333838" progId="Equation.DSMT4">
                    <p:embed/>
                    <p:pic>
                      <p:nvPicPr>
                        <p:cNvPr id="0" name=""/>
                        <p:cNvPicPr/>
                        <p:nvPr/>
                      </p:nvPicPr>
                      <p:blipFill>
                        <a:blip r:embed="rId20"/>
                        <a:stretch>
                          <a:fillRect/>
                        </a:stretch>
                      </p:blipFill>
                      <p:spPr>
                        <a:xfrm>
                          <a:off x="4577798" y="2706013"/>
                          <a:ext cx="1209675" cy="333375"/>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5B9D2FF1-2824-49E4-96F4-6532FD78577E}"/>
                </a:ext>
              </a:extLst>
            </p:cNvPr>
            <p:cNvGraphicFramePr>
              <a:graphicFrameLocks noChangeAspect="1"/>
            </p:cNvGraphicFramePr>
            <p:nvPr>
              <p:extLst>
                <p:ext uri="{D42A27DB-BD31-4B8C-83A1-F6EECF244321}">
                  <p14:modId xmlns:p14="http://schemas.microsoft.com/office/powerpoint/2010/main" val="3468042985"/>
                </p:ext>
              </p:extLst>
            </p:nvPr>
          </p:nvGraphicFramePr>
          <p:xfrm>
            <a:off x="6940662" y="2706099"/>
            <a:ext cx="773113" cy="352425"/>
          </p:xfrm>
          <a:graphic>
            <a:graphicData uri="http://schemas.openxmlformats.org/presentationml/2006/ole">
              <mc:AlternateContent xmlns:mc="http://schemas.openxmlformats.org/markup-compatibility/2006">
                <mc:Choice xmlns:v="urn:schemas-microsoft-com:vml" Requires="v">
                  <p:oleObj spid="_x0000_s3795" name="Equation" r:id="rId21" imgW="772922" imgH="352224" progId="Equation.DSMT4">
                    <p:embed/>
                  </p:oleObj>
                </mc:Choice>
                <mc:Fallback>
                  <p:oleObj name="Equation" r:id="rId21" imgW="772922" imgH="352224" progId="Equation.DSMT4">
                    <p:embed/>
                    <p:pic>
                      <p:nvPicPr>
                        <p:cNvPr id="0" name=""/>
                        <p:cNvPicPr/>
                        <p:nvPr/>
                      </p:nvPicPr>
                      <p:blipFill>
                        <a:blip r:embed="rId22"/>
                        <a:stretch>
                          <a:fillRect/>
                        </a:stretch>
                      </p:blipFill>
                      <p:spPr>
                        <a:xfrm>
                          <a:off x="6940662" y="2706099"/>
                          <a:ext cx="773113" cy="352425"/>
                        </a:xfrm>
                        <a:prstGeom prst="rect">
                          <a:avLst/>
                        </a:prstGeom>
                      </p:spPr>
                    </p:pic>
                  </p:oleObj>
                </mc:Fallback>
              </mc:AlternateContent>
            </a:graphicData>
          </a:graphic>
        </p:graphicFrame>
      </p:grpSp>
      <p:pic>
        <p:nvPicPr>
          <p:cNvPr id="53" name="Picture 52">
            <a:extLst>
              <a:ext uri="{FF2B5EF4-FFF2-40B4-BE49-F238E27FC236}">
                <a16:creationId xmlns:a16="http://schemas.microsoft.com/office/drawing/2014/main" id="{55A8A562-DE4A-4418-967C-8049FFBE0488}"/>
              </a:ext>
            </a:extLst>
          </p:cNvPr>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16614" y="3714106"/>
            <a:ext cx="2902757" cy="2196700"/>
          </a:xfrm>
          <a:prstGeom prst="rect">
            <a:avLst/>
          </a:prstGeom>
          <a:noFill/>
          <a:ln>
            <a:noFill/>
          </a:ln>
        </p:spPr>
      </p:pic>
      <p:sp>
        <p:nvSpPr>
          <p:cNvPr id="57" name="Rectangle 56">
            <a:extLst>
              <a:ext uri="{FF2B5EF4-FFF2-40B4-BE49-F238E27FC236}">
                <a16:creationId xmlns:a16="http://schemas.microsoft.com/office/drawing/2014/main" id="{983E4DFE-4622-4D8A-9795-9F6F2C5D767C}"/>
              </a:ext>
            </a:extLst>
          </p:cNvPr>
          <p:cNvSpPr/>
          <p:nvPr/>
        </p:nvSpPr>
        <p:spPr>
          <a:xfrm>
            <a:off x="186284" y="1230929"/>
            <a:ext cx="5997155" cy="587853"/>
          </a:xfrm>
          <a:prstGeom prst="rect">
            <a:avLst/>
          </a:prstGeom>
        </p:spPr>
        <p:txBody>
          <a:bodyPr wrap="none">
            <a:spAutoFit/>
          </a:bodyPr>
          <a:lstStyle/>
          <a:p>
            <a:pPr>
              <a:lnSpc>
                <a:spcPct val="115000"/>
              </a:lnSpc>
              <a:spcBef>
                <a:spcPts val="600"/>
              </a:spcBef>
              <a:spcAft>
                <a:spcPts val="0"/>
              </a:spcAft>
            </a:pPr>
            <a:r>
              <a:rPr lang="en-US" sz="2800" b="1" dirty="0">
                <a:solidFill>
                  <a:srgbClr val="FF0000"/>
                </a:solidFill>
                <a:latin typeface="Times New Roman" panose="02020603050405020304" pitchFamily="18" charset="0"/>
                <a:ea typeface="Calibri" panose="020F0502020204030204" pitchFamily="34" charset="0"/>
              </a:rPr>
              <a:t>1) </a:t>
            </a:r>
            <a:r>
              <a:rPr lang="en-US" sz="2800" b="1" dirty="0" err="1">
                <a:solidFill>
                  <a:srgbClr val="FF0000"/>
                </a:solidFill>
                <a:latin typeface="Times New Roman" panose="02020603050405020304" pitchFamily="18" charset="0"/>
                <a:ea typeface="Calibri" panose="020F0502020204030204" pitchFamily="34" charset="0"/>
              </a:rPr>
              <a:t>Hình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chữ</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nhật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nội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tiếp</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đường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pic>
        <p:nvPicPr>
          <p:cNvPr id="29" name="!!3">
            <a:extLst>
              <a:ext uri="{FF2B5EF4-FFF2-40B4-BE49-F238E27FC236}">
                <a16:creationId xmlns:a16="http://schemas.microsoft.com/office/drawing/2014/main" id="{8363E9CC-54EF-43B3-806E-F02A7B6EFB71}"/>
              </a:ext>
            </a:extLst>
          </p:cNvPr>
          <p:cNvPicPr>
            <a:picLocks noChangeAspect="1"/>
          </p:cNvPicPr>
          <p:nvPr/>
        </p:nvPicPr>
        <p:blipFill>
          <a:blip r:embed="rId6"/>
          <a:stretch>
            <a:fillRect/>
          </a:stretch>
        </p:blipFill>
        <p:spPr>
          <a:xfrm>
            <a:off x="381527" y="1807140"/>
            <a:ext cx="1154720" cy="1039248"/>
          </a:xfrm>
          <a:prstGeom prst="rect">
            <a:avLst/>
          </a:prstGeom>
        </p:spPr>
      </p:pic>
      <p:sp>
        <p:nvSpPr>
          <p:cNvPr id="31"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2" name="Hộp Văn bản 2">
            <a:extLst>
              <a:ext uri="{FF2B5EF4-FFF2-40B4-BE49-F238E27FC236}">
                <a16:creationId xmlns:a16="http://schemas.microsoft.com/office/drawing/2014/main" id="{E250EC2E-D5E8-A11E-FE33-A8963256E84A}"/>
              </a:ext>
            </a:extLst>
          </p:cNvPr>
          <p:cNvSpPr txBox="1"/>
          <p:nvPr/>
        </p:nvSpPr>
        <p:spPr>
          <a:xfrm>
            <a:off x="192603" y="746560"/>
            <a:ext cx="10500803"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III. HÌNH CHỮ NHẬT, HÌNH VUÔNG NỘI TIẾP ĐƯỜNG TRÒN</a:t>
            </a:r>
            <a:endParaRPr lang="en-US" sz="2800" b="1" dirty="0">
              <a:solidFill>
                <a:srgbClr val="2704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inVertical)">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barn(inVertical)">
                                      <p:cBhvr>
                                        <p:cTn id="20" dur="500"/>
                                        <p:tgtEl>
                                          <p:spTgt spid="51"/>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arn(inVertical)">
                                      <p:cBhvr>
                                        <p:cTn id="2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51" name="Hộp Văn bản 11">
            <a:extLst>
              <a:ext uri="{FF2B5EF4-FFF2-40B4-BE49-F238E27FC236}">
                <a16:creationId xmlns:a16="http://schemas.microsoft.com/office/drawing/2014/main" id="{4964FECA-E1E3-8D96-A6CD-711E2B31CD2A}"/>
              </a:ext>
            </a:extLst>
          </p:cNvPr>
          <p:cNvSpPr txBox="1"/>
          <p:nvPr/>
        </p:nvSpPr>
        <p:spPr>
          <a:xfrm>
            <a:off x="4253291" y="3266892"/>
            <a:ext cx="2094069"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endParaRPr lang="en-US" sz="2400" dirty="0"/>
          </a:p>
        </p:txBody>
      </p:sp>
      <p:pic>
        <p:nvPicPr>
          <p:cNvPr id="54" name="Picture 53">
            <a:extLst>
              <a:ext uri="{FF2B5EF4-FFF2-40B4-BE49-F238E27FC236}">
                <a16:creationId xmlns:a16="http://schemas.microsoft.com/office/drawing/2014/main" id="{8DC040E1-8FE5-43B5-87B3-9DAE44F4792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0289" y="3388981"/>
            <a:ext cx="2879634" cy="2921192"/>
          </a:xfrm>
          <a:prstGeom prst="rect">
            <a:avLst/>
          </a:prstGeom>
          <a:noFill/>
          <a:ln>
            <a:noFill/>
          </a:ln>
        </p:spPr>
      </p:pic>
      <p:grpSp>
        <p:nvGrpSpPr>
          <p:cNvPr id="11" name="Group 10"/>
          <p:cNvGrpSpPr/>
          <p:nvPr/>
        </p:nvGrpSpPr>
        <p:grpSpPr>
          <a:xfrm>
            <a:off x="751418" y="3787368"/>
            <a:ext cx="5775433" cy="864303"/>
            <a:chOff x="737595" y="4388152"/>
            <a:chExt cx="5775433" cy="864303"/>
          </a:xfrm>
        </p:grpSpPr>
        <p:sp>
          <p:nvSpPr>
            <p:cNvPr id="29" name="Rectangle 28">
              <a:extLst>
                <a:ext uri="{FF2B5EF4-FFF2-40B4-BE49-F238E27FC236}">
                  <a16:creationId xmlns:a16="http://schemas.microsoft.com/office/drawing/2014/main" id="{AFE4C417-8202-4D31-AE4F-0927C6345D04}"/>
                </a:ext>
              </a:extLst>
            </p:cNvPr>
            <p:cNvSpPr/>
            <p:nvPr/>
          </p:nvSpPr>
          <p:spPr>
            <a:xfrm>
              <a:off x="737595" y="4388152"/>
              <a:ext cx="5030218" cy="830997"/>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Các </a:t>
              </a:r>
              <a:r>
                <a:rPr lang="vi-VN" sz="2400">
                  <a:latin typeface="Times New Roman" panose="02020603050405020304" pitchFamily="18" charset="0"/>
                  <a:cs typeface="Times New Roman" panose="02020603050405020304" pitchFamily="18" charset="0"/>
                </a:rPr>
                <a:t>đỉnh  </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của </a:t>
              </a:r>
              <a:r>
                <a:rPr lang="vi-VN" sz="2400" dirty="0">
                  <a:solidFill>
                    <a:prstClr val="black"/>
                  </a:solidFill>
                  <a:latin typeface="Times New Roman" panose="02020603050405020304" pitchFamily="18" charset="0"/>
                </a:rPr>
                <a:t>hình chữ nhật</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cùng thuộc đường tròn</a:t>
              </a:r>
              <a:endParaRPr lang="en-US" sz="2400" dirty="0">
                <a:latin typeface="Times New Roman" panose="02020603050405020304" pitchFamily="18"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id="{81072B58-434D-460F-B627-9BC95AFCAE00}"/>
                </a:ext>
              </a:extLst>
            </p:cNvPr>
            <p:cNvGraphicFramePr>
              <a:graphicFrameLocks noChangeAspect="1"/>
            </p:cNvGraphicFramePr>
            <p:nvPr>
              <p:extLst>
                <p:ext uri="{D42A27DB-BD31-4B8C-83A1-F6EECF244321}">
                  <p14:modId xmlns:p14="http://schemas.microsoft.com/office/powerpoint/2010/main" val="785551681"/>
                </p:ext>
              </p:extLst>
            </p:nvPr>
          </p:nvGraphicFramePr>
          <p:xfrm>
            <a:off x="2039547" y="4496094"/>
            <a:ext cx="1208087" cy="333375"/>
          </p:xfrm>
          <a:graphic>
            <a:graphicData uri="http://schemas.openxmlformats.org/presentationml/2006/ole">
              <mc:AlternateContent xmlns:mc="http://schemas.openxmlformats.org/markup-compatibility/2006">
                <mc:Choice xmlns:v="urn:schemas-microsoft-com:vml" Requires="v">
                  <p:oleObj spid="_x0000_s39366" name="Equation" r:id="rId5" imgW="1208471" imgH="333187" progId="Equation.DSMT4">
                    <p:embed/>
                  </p:oleObj>
                </mc:Choice>
                <mc:Fallback>
                  <p:oleObj name="Equation" r:id="rId5" imgW="1208471" imgH="333187" progId="Equation.DSMT4">
                    <p:embed/>
                    <p:pic>
                      <p:nvPicPr>
                        <p:cNvPr id="20" name="Object 19"/>
                        <p:cNvPicPr/>
                        <p:nvPr/>
                      </p:nvPicPr>
                      <p:blipFill>
                        <a:blip r:embed="rId6"/>
                        <a:stretch>
                          <a:fillRect/>
                        </a:stretch>
                      </p:blipFill>
                      <p:spPr>
                        <a:xfrm>
                          <a:off x="2039547" y="4496094"/>
                          <a:ext cx="1208087" cy="333375"/>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8CBF5A7F-B80B-4A9A-9CC0-2824ABE01D02}"/>
                </a:ext>
              </a:extLst>
            </p:cNvPr>
            <p:cNvGraphicFramePr>
              <a:graphicFrameLocks noChangeAspect="1"/>
            </p:cNvGraphicFramePr>
            <p:nvPr>
              <p:extLst>
                <p:ext uri="{D42A27DB-BD31-4B8C-83A1-F6EECF244321}">
                  <p14:modId xmlns:p14="http://schemas.microsoft.com/office/powerpoint/2010/main" val="328156694"/>
                </p:ext>
              </p:extLst>
            </p:nvPr>
          </p:nvGraphicFramePr>
          <p:xfrm>
            <a:off x="5657365" y="4500750"/>
            <a:ext cx="855663" cy="276225"/>
          </p:xfrm>
          <a:graphic>
            <a:graphicData uri="http://schemas.openxmlformats.org/presentationml/2006/ole">
              <mc:AlternateContent xmlns:mc="http://schemas.openxmlformats.org/markup-compatibility/2006">
                <mc:Choice xmlns:v="urn:schemas-microsoft-com:vml" Requires="v">
                  <p:oleObj spid="_x0000_s39367" name="Equation" r:id="rId7" imgW="856360" imgH="275976" progId="Equation.DSMT4">
                    <p:embed/>
                  </p:oleObj>
                </mc:Choice>
                <mc:Fallback>
                  <p:oleObj name="Equation" r:id="rId7" imgW="856360" imgH="275976" progId="Equation.DSMT4">
                    <p:embed/>
                    <p:pic>
                      <p:nvPicPr>
                        <p:cNvPr id="21" name="Object 20"/>
                        <p:cNvPicPr/>
                        <p:nvPr/>
                      </p:nvPicPr>
                      <p:blipFill>
                        <a:blip r:embed="rId8"/>
                        <a:stretch>
                          <a:fillRect/>
                        </a:stretch>
                      </p:blipFill>
                      <p:spPr>
                        <a:xfrm>
                          <a:off x="5657365" y="4500750"/>
                          <a:ext cx="855663" cy="276225"/>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F575EB43-0F53-4370-A88A-11D7FDB55BE7}"/>
                </a:ext>
              </a:extLst>
            </p:cNvPr>
            <p:cNvGraphicFramePr>
              <a:graphicFrameLocks noChangeAspect="1"/>
            </p:cNvGraphicFramePr>
            <p:nvPr>
              <p:extLst>
                <p:ext uri="{D42A27DB-BD31-4B8C-83A1-F6EECF244321}">
                  <p14:modId xmlns:p14="http://schemas.microsoft.com/office/powerpoint/2010/main" val="3035772674"/>
                </p:ext>
              </p:extLst>
            </p:nvPr>
          </p:nvGraphicFramePr>
          <p:xfrm>
            <a:off x="3674221" y="4823830"/>
            <a:ext cx="485775" cy="428625"/>
          </p:xfrm>
          <a:graphic>
            <a:graphicData uri="http://schemas.openxmlformats.org/presentationml/2006/ole">
              <mc:AlternateContent xmlns:mc="http://schemas.openxmlformats.org/markup-compatibility/2006">
                <mc:Choice xmlns:v="urn:schemas-microsoft-com:vml" Requires="v">
                  <p:oleObj spid="_x0000_s39368" name="Equation" r:id="rId9" imgW="485187" imgH="428537" progId="Equation.DSMT4">
                    <p:embed/>
                  </p:oleObj>
                </mc:Choice>
                <mc:Fallback>
                  <p:oleObj name="Equation" r:id="rId9" imgW="485187" imgH="428537" progId="Equation.DSMT4">
                    <p:embed/>
                    <p:pic>
                      <p:nvPicPr>
                        <p:cNvPr id="26" name="Object 25"/>
                        <p:cNvPicPr/>
                        <p:nvPr/>
                      </p:nvPicPr>
                      <p:blipFill>
                        <a:blip r:embed="rId10"/>
                        <a:stretch>
                          <a:fillRect/>
                        </a:stretch>
                      </p:blipFill>
                      <p:spPr>
                        <a:xfrm>
                          <a:off x="3674221" y="4823830"/>
                          <a:ext cx="485775" cy="428625"/>
                        </a:xfrm>
                        <a:prstGeom prst="rect">
                          <a:avLst/>
                        </a:prstGeom>
                      </p:spPr>
                    </p:pic>
                  </p:oleObj>
                </mc:Fallback>
              </mc:AlternateContent>
            </a:graphicData>
          </a:graphic>
        </p:graphicFrame>
      </p:grpSp>
      <p:sp>
        <p:nvSpPr>
          <p:cNvPr id="47" name="Rectangle 46">
            <a:extLst>
              <a:ext uri="{FF2B5EF4-FFF2-40B4-BE49-F238E27FC236}">
                <a16:creationId xmlns:a16="http://schemas.microsoft.com/office/drawing/2014/main" id="{983E4DFE-4622-4D8A-9795-9F6F2C5D767C}"/>
              </a:ext>
            </a:extLst>
          </p:cNvPr>
          <p:cNvSpPr/>
          <p:nvPr/>
        </p:nvSpPr>
        <p:spPr>
          <a:xfrm>
            <a:off x="186284" y="1230929"/>
            <a:ext cx="5997155" cy="587853"/>
          </a:xfrm>
          <a:prstGeom prst="rect">
            <a:avLst/>
          </a:prstGeom>
        </p:spPr>
        <p:txBody>
          <a:bodyPr wrap="none">
            <a:spAutoFit/>
          </a:bodyPr>
          <a:lstStyle/>
          <a:p>
            <a:pPr>
              <a:lnSpc>
                <a:spcPct val="115000"/>
              </a:lnSpc>
              <a:spcBef>
                <a:spcPts val="600"/>
              </a:spcBef>
              <a:spcAft>
                <a:spcPts val="0"/>
              </a:spcAft>
            </a:pPr>
            <a:r>
              <a:rPr lang="en-US" sz="2800" b="1" dirty="0">
                <a:solidFill>
                  <a:srgbClr val="FF0000"/>
                </a:solidFill>
                <a:latin typeface="Times New Roman" panose="02020603050405020304" pitchFamily="18" charset="0"/>
                <a:ea typeface="Calibri" panose="020F0502020204030204" pitchFamily="34" charset="0"/>
              </a:rPr>
              <a:t>1) </a:t>
            </a:r>
            <a:r>
              <a:rPr lang="en-US" sz="2800" b="1" dirty="0" err="1">
                <a:solidFill>
                  <a:srgbClr val="FF0000"/>
                </a:solidFill>
                <a:latin typeface="Times New Roman" panose="02020603050405020304" pitchFamily="18" charset="0"/>
                <a:ea typeface="Calibri" panose="020F0502020204030204" pitchFamily="34" charset="0"/>
              </a:rPr>
              <a:t>Hình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chữ</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nhật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nội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tiếp</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đường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tròn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48"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9" name="Hộp Văn bản 2">
            <a:extLst>
              <a:ext uri="{FF2B5EF4-FFF2-40B4-BE49-F238E27FC236}">
                <a16:creationId xmlns:a16="http://schemas.microsoft.com/office/drawing/2014/main" id="{E250EC2E-D5E8-A11E-FE33-A8963256E84A}"/>
              </a:ext>
            </a:extLst>
          </p:cNvPr>
          <p:cNvSpPr txBox="1"/>
          <p:nvPr/>
        </p:nvSpPr>
        <p:spPr>
          <a:xfrm>
            <a:off x="192604" y="746560"/>
            <a:ext cx="10543444"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III. HÌNH CHỮ NHẬT, HÌNH VUÔNG NỘI TIẾP ĐƯỜNG TRÒN</a:t>
            </a:r>
            <a:endParaRPr lang="en-US" sz="2800" b="1" dirty="0">
              <a:solidFill>
                <a:srgbClr val="2704FC"/>
              </a:solidFill>
              <a:latin typeface="Times New Roman" panose="02020603050405020304" pitchFamily="18" charset="0"/>
              <a:cs typeface="Times New Roman" panose="02020603050405020304" pitchFamily="18" charset="0"/>
            </a:endParaRPr>
          </a:p>
        </p:txBody>
      </p:sp>
      <p:pic>
        <p:nvPicPr>
          <p:cNvPr id="50" name="!!3">
            <a:extLst>
              <a:ext uri="{FF2B5EF4-FFF2-40B4-BE49-F238E27FC236}">
                <a16:creationId xmlns:a16="http://schemas.microsoft.com/office/drawing/2014/main" id="{83F1A94D-48D5-4D73-BDAA-9118478F5E60}"/>
              </a:ext>
            </a:extLst>
          </p:cNvPr>
          <p:cNvPicPr>
            <a:picLocks noChangeAspect="1"/>
          </p:cNvPicPr>
          <p:nvPr/>
        </p:nvPicPr>
        <p:blipFill>
          <a:blip r:embed="rId11"/>
          <a:stretch>
            <a:fillRect/>
          </a:stretch>
        </p:blipFill>
        <p:spPr>
          <a:xfrm>
            <a:off x="375091" y="1796149"/>
            <a:ext cx="1154720" cy="1039248"/>
          </a:xfrm>
          <a:prstGeom prst="rect">
            <a:avLst/>
          </a:prstGeom>
        </p:spPr>
      </p:pic>
      <p:sp>
        <p:nvSpPr>
          <p:cNvPr id="53" name="TextBox 52">
            <a:extLst>
              <a:ext uri="{FF2B5EF4-FFF2-40B4-BE49-F238E27FC236}">
                <a16:creationId xmlns:a16="http://schemas.microsoft.com/office/drawing/2014/main" id="{A3A062DA-93BF-4842-B601-4404401BCCE3}"/>
              </a:ext>
            </a:extLst>
          </p:cNvPr>
          <p:cNvSpPr txBox="1"/>
          <p:nvPr/>
        </p:nvSpPr>
        <p:spPr>
          <a:xfrm>
            <a:off x="1479223" y="2036542"/>
            <a:ext cx="2374183" cy="461665"/>
          </a:xfrm>
          <a:prstGeom prst="rect">
            <a:avLst/>
          </a:prstGeom>
          <a:noFill/>
        </p:spPr>
        <p:txBody>
          <a:bodyPr wrap="square">
            <a:spAutoFit/>
          </a:bodyPr>
          <a:lstStyle/>
          <a:p>
            <a:pPr algn="ctr"/>
            <a:r>
              <a:rPr lang="en-US" sz="2400" b="1" i="1" dirty="0" err="1">
                <a:effectLst/>
                <a:latin typeface="Times New Roman" panose="02020603050405020304" pitchFamily="18" charset="0"/>
                <a:ea typeface="Times New Roman" panose="02020603050405020304" pitchFamily="18" charset="0"/>
              </a:rPr>
              <a:t>Hoạt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động</a:t>
            </a:r>
            <a:r>
              <a:rPr lang="en-US" sz="2400" b="1" i="1" dirty="0">
                <a:effectLst/>
                <a:latin typeface="Times New Roman" panose="02020603050405020304" pitchFamily="18" charset="0"/>
                <a:ea typeface="Times New Roman" panose="02020603050405020304" pitchFamily="18" charset="0"/>
              </a:rPr>
              <a:t> </a:t>
            </a:r>
            <a:r>
              <a:rPr lang="en-US" sz="2400" b="1" i="1" dirty="0">
                <a:latin typeface="Times New Roman" panose="02020603050405020304" pitchFamily="18" charset="0"/>
                <a:ea typeface="Times New Roman" panose="02020603050405020304" pitchFamily="18" charset="0"/>
              </a:rPr>
              <a:t>3</a:t>
            </a:r>
            <a:r>
              <a:rPr lang="en-US" sz="2400" b="1" i="1" dirty="0">
                <a:effectLst/>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grpSp>
        <p:nvGrpSpPr>
          <p:cNvPr id="55" name="Group 54"/>
          <p:cNvGrpSpPr/>
          <p:nvPr/>
        </p:nvGrpSpPr>
        <p:grpSpPr>
          <a:xfrm>
            <a:off x="3544656" y="2053553"/>
            <a:ext cx="7191392" cy="1200329"/>
            <a:chOff x="3216656" y="1879760"/>
            <a:chExt cx="7191392" cy="1200329"/>
          </a:xfrm>
        </p:grpSpPr>
        <p:sp>
          <p:nvSpPr>
            <p:cNvPr id="56" name="Rectangle 55"/>
            <p:cNvSpPr/>
            <p:nvPr/>
          </p:nvSpPr>
          <p:spPr>
            <a:xfrm>
              <a:off x="3216656" y="1879760"/>
              <a:ext cx="7191392" cy="1200329"/>
            </a:xfrm>
            <a:prstGeom prst="rect">
              <a:avLst/>
            </a:prstGeom>
          </p:spPr>
          <p:txBody>
            <a:bodyPr wrap="none">
              <a:spAutoFit/>
            </a:bodyPr>
            <a:lstStyle/>
            <a:p>
              <a:r>
                <a:rPr lang="vi-VN" sz="2400" dirty="0">
                  <a:latin typeface="+mj-lt"/>
                </a:rPr>
                <a:t>Cho hình chữ nhật  </a:t>
              </a:r>
              <a:r>
                <a:rPr lang="en-US" sz="2400" dirty="0">
                  <a:latin typeface="+mj-lt"/>
                </a:rPr>
                <a:t>            </a:t>
              </a:r>
              <a:r>
                <a:rPr lang="vi-VN" sz="2400" dirty="0">
                  <a:latin typeface="+mj-lt"/>
                </a:rPr>
                <a:t>,</a:t>
              </a:r>
              <a:r>
                <a:rPr lang="en-US" sz="2400" dirty="0">
                  <a:latin typeface="+mj-lt"/>
                </a:rPr>
                <a:t>  </a:t>
              </a:r>
              <a:r>
                <a:rPr lang="vi-VN" sz="2400" dirty="0">
                  <a:latin typeface="+mj-lt"/>
                </a:rPr>
                <a:t>   </a:t>
              </a:r>
              <a:r>
                <a:rPr lang="en-US" sz="2400" dirty="0">
                  <a:latin typeface="+mj-lt"/>
                </a:rPr>
                <a:t>    </a:t>
              </a:r>
              <a:r>
                <a:rPr lang="vi-VN" sz="2400">
                  <a:latin typeface="+mj-lt"/>
                </a:rPr>
                <a:t>cắt  </a:t>
              </a:r>
              <a:r>
                <a:rPr lang="en-US" sz="2400">
                  <a:latin typeface="+mj-lt"/>
                </a:rPr>
                <a:t>   </a:t>
              </a:r>
              <a:r>
                <a:rPr lang="vi-VN" sz="2400">
                  <a:latin typeface="+mj-lt"/>
                </a:rPr>
                <a:t> </a:t>
              </a:r>
              <a:r>
                <a:rPr lang="en-US" sz="2400">
                  <a:latin typeface="+mj-lt"/>
                </a:rPr>
                <a:t>   </a:t>
              </a:r>
              <a:r>
                <a:rPr lang="vi-VN" sz="2400" smtClean="0">
                  <a:latin typeface="+mj-lt"/>
                </a:rPr>
                <a:t>tại   </a:t>
              </a:r>
              <a:r>
                <a:rPr lang="en-US" sz="2400" smtClean="0">
                  <a:latin typeface="+mj-lt"/>
                </a:rPr>
                <a:t>   </a:t>
              </a:r>
              <a:r>
                <a:rPr lang="vi-VN" sz="2400" smtClean="0">
                  <a:latin typeface="+mj-lt"/>
                </a:rPr>
                <a:t>(</a:t>
              </a:r>
              <a:r>
                <a:rPr lang="vi-VN" sz="2400" dirty="0">
                  <a:latin typeface="+mj-lt"/>
                </a:rPr>
                <a:t>Hình 24).</a:t>
              </a:r>
            </a:p>
            <a:p>
              <a:r>
                <a:rPr lang="vi-VN" sz="2400" dirty="0">
                  <a:latin typeface="+mj-lt"/>
                </a:rPr>
                <a:t>Đặt  </a:t>
              </a:r>
              <a:r>
                <a:rPr lang="en-US" sz="2400" dirty="0">
                  <a:latin typeface="+mj-lt"/>
                </a:rPr>
                <a:t>      </a:t>
              </a:r>
              <a:r>
                <a:rPr lang="vi-VN" sz="2400" dirty="0">
                  <a:latin typeface="+mj-lt"/>
                </a:rPr>
                <a:t> </a:t>
              </a:r>
              <a:r>
                <a:rPr lang="en-US" sz="2400" dirty="0">
                  <a:latin typeface="+mj-lt"/>
                </a:rPr>
                <a:t>       </a:t>
              </a:r>
              <a:r>
                <a:rPr lang="vi-VN" sz="2400" dirty="0">
                  <a:latin typeface="+mj-lt"/>
                </a:rPr>
                <a:t>và vẽ đường tròn  </a:t>
              </a:r>
              <a:r>
                <a:rPr lang="en-US" sz="2400" dirty="0">
                  <a:latin typeface="+mj-lt"/>
                </a:rPr>
                <a:t>           </a:t>
              </a:r>
              <a:r>
                <a:rPr lang="vi-VN" sz="2400" dirty="0">
                  <a:latin typeface="+mj-lt"/>
                </a:rPr>
                <a:t>. </a:t>
              </a:r>
              <a:endParaRPr lang="en-US" sz="2400" dirty="0">
                <a:latin typeface="+mj-lt"/>
              </a:endParaRPr>
            </a:p>
            <a:p>
              <a:r>
                <a:rPr lang="vi-VN" sz="2400" dirty="0">
                  <a:latin typeface="+mj-lt"/>
                </a:rPr>
                <a:t>Các điểm  </a:t>
              </a:r>
              <a:r>
                <a:rPr lang="en-US" sz="2400" dirty="0">
                  <a:latin typeface="+mj-lt"/>
                </a:rPr>
                <a:t>                  </a:t>
              </a:r>
              <a:r>
                <a:rPr lang="en-US" sz="2400" dirty="0">
                  <a:latin typeface="Times New Roman" panose="02020603050405020304" pitchFamily="18" charset="0"/>
                  <a:cs typeface="Times New Roman" panose="02020603050405020304" pitchFamily="18" charset="0"/>
                </a:rPr>
                <a:t>có </a:t>
              </a:r>
              <a:r>
                <a:rPr lang="en-US" sz="2400" err="1">
                  <a:latin typeface="Times New Roman" panose="02020603050405020304" pitchFamily="18" charset="0"/>
                  <a:cs typeface="Times New Roman" panose="02020603050405020304" pitchFamily="18" charset="0"/>
                </a:rPr>
                <a:t>thuộc</a:t>
              </a:r>
              <a:r>
                <a:rPr lang="en-US" sz="2400">
                  <a:latin typeface="Times New Roman" panose="02020603050405020304" pitchFamily="18" charset="0"/>
                  <a:cs typeface="Times New Roman" panose="02020603050405020304" pitchFamily="18" charset="0"/>
                </a:rPr>
                <a:t>            </a:t>
              </a:r>
              <a:r>
                <a:rPr lang="vi-VN" sz="2400" smtClean="0">
                  <a:latin typeface="+mj-lt"/>
                </a:rPr>
                <a:t>hay không? </a:t>
              </a:r>
              <a:endParaRPr lang="en-US" sz="2400" dirty="0">
                <a:latin typeface="+mj-lt"/>
              </a:endParaRPr>
            </a:p>
          </p:txBody>
        </p:sp>
        <p:graphicFrame>
          <p:nvGraphicFramePr>
            <p:cNvPr id="57" name="Object 56">
              <a:extLst>
                <a:ext uri="{FF2B5EF4-FFF2-40B4-BE49-F238E27FC236}">
                  <a16:creationId xmlns:a16="http://schemas.microsoft.com/office/drawing/2014/main" id="{8E6830FA-6B57-4A21-881C-B23DFB7F1E16}"/>
                </a:ext>
              </a:extLst>
            </p:cNvPr>
            <p:cNvGraphicFramePr>
              <a:graphicFrameLocks noChangeAspect="1"/>
            </p:cNvGraphicFramePr>
            <p:nvPr>
              <p:extLst>
                <p:ext uri="{D42A27DB-BD31-4B8C-83A1-F6EECF244321}">
                  <p14:modId xmlns:p14="http://schemas.microsoft.com/office/powerpoint/2010/main" val="3099604486"/>
                </p:ext>
              </p:extLst>
            </p:nvPr>
          </p:nvGraphicFramePr>
          <p:xfrm>
            <a:off x="5650857" y="1953242"/>
            <a:ext cx="866775" cy="285750"/>
          </p:xfrm>
          <a:graphic>
            <a:graphicData uri="http://schemas.openxmlformats.org/presentationml/2006/ole">
              <mc:AlternateContent xmlns:mc="http://schemas.openxmlformats.org/markup-compatibility/2006">
                <mc:Choice xmlns:v="urn:schemas-microsoft-com:vml" Requires="v">
                  <p:oleObj spid="_x0000_s39369" name="Equation" r:id="rId12" imgW="866479" imgH="286250" progId="Equation.DSMT4">
                    <p:embed/>
                  </p:oleObj>
                </mc:Choice>
                <mc:Fallback>
                  <p:oleObj name="Equation" r:id="rId12" imgW="866479" imgH="286250" progId="Equation.DSMT4">
                    <p:embed/>
                    <p:pic>
                      <p:nvPicPr>
                        <p:cNvPr id="36" name="Object 35">
                          <a:extLst>
                            <a:ext uri="{FF2B5EF4-FFF2-40B4-BE49-F238E27FC236}">
                              <a16:creationId xmlns:a16="http://schemas.microsoft.com/office/drawing/2014/main" id="{8E6830FA-6B57-4A21-881C-B23DFB7F1E16}"/>
                            </a:ext>
                          </a:extLst>
                        </p:cNvPr>
                        <p:cNvPicPr/>
                        <p:nvPr/>
                      </p:nvPicPr>
                      <p:blipFill>
                        <a:blip r:embed="rId13"/>
                        <a:stretch>
                          <a:fillRect/>
                        </a:stretch>
                      </p:blipFill>
                      <p:spPr>
                        <a:xfrm>
                          <a:off x="5650857" y="1953242"/>
                          <a:ext cx="866775" cy="285750"/>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7F73F691-C331-4F58-B62B-E7BC196D47B7}"/>
                </a:ext>
              </a:extLst>
            </p:cNvPr>
            <p:cNvGraphicFramePr>
              <a:graphicFrameLocks noChangeAspect="1"/>
            </p:cNvGraphicFramePr>
            <p:nvPr>
              <p:extLst>
                <p:ext uri="{D42A27DB-BD31-4B8C-83A1-F6EECF244321}">
                  <p14:modId xmlns:p14="http://schemas.microsoft.com/office/powerpoint/2010/main" val="3022153450"/>
                </p:ext>
              </p:extLst>
            </p:nvPr>
          </p:nvGraphicFramePr>
          <p:xfrm>
            <a:off x="6728866" y="1959590"/>
            <a:ext cx="476250" cy="285750"/>
          </p:xfrm>
          <a:graphic>
            <a:graphicData uri="http://schemas.openxmlformats.org/presentationml/2006/ole">
              <mc:AlternateContent xmlns:mc="http://schemas.openxmlformats.org/markup-compatibility/2006">
                <mc:Choice xmlns:v="urn:schemas-microsoft-com:vml" Requires="v">
                  <p:oleObj spid="_x0000_s39370" name="Equation" r:id="rId14" imgW="476060" imgH="286250" progId="Equation.DSMT4">
                    <p:embed/>
                  </p:oleObj>
                </mc:Choice>
                <mc:Fallback>
                  <p:oleObj name="Equation" r:id="rId14" imgW="476060" imgH="286250" progId="Equation.DSMT4">
                    <p:embed/>
                    <p:pic>
                      <p:nvPicPr>
                        <p:cNvPr id="37" name="Object 36">
                          <a:extLst>
                            <a:ext uri="{FF2B5EF4-FFF2-40B4-BE49-F238E27FC236}">
                              <a16:creationId xmlns:a16="http://schemas.microsoft.com/office/drawing/2014/main" id="{7F73F691-C331-4F58-B62B-E7BC196D47B7}"/>
                            </a:ext>
                          </a:extLst>
                        </p:cNvPr>
                        <p:cNvPicPr/>
                        <p:nvPr/>
                      </p:nvPicPr>
                      <p:blipFill>
                        <a:blip r:embed="rId15"/>
                        <a:stretch>
                          <a:fillRect/>
                        </a:stretch>
                      </p:blipFill>
                      <p:spPr>
                        <a:xfrm>
                          <a:off x="6728866" y="1959590"/>
                          <a:ext cx="476250" cy="285750"/>
                        </a:xfrm>
                        <a:prstGeom prst="rect">
                          <a:avLst/>
                        </a:prstGeom>
                      </p:spPr>
                    </p:pic>
                  </p:oleObj>
                </mc:Fallback>
              </mc:AlternateContent>
            </a:graphicData>
          </a:graphic>
        </p:graphicFrame>
        <p:graphicFrame>
          <p:nvGraphicFramePr>
            <p:cNvPr id="59" name="Object 58">
              <a:extLst>
                <a:ext uri="{FF2B5EF4-FFF2-40B4-BE49-F238E27FC236}">
                  <a16:creationId xmlns:a16="http://schemas.microsoft.com/office/drawing/2014/main" id="{8E3A507D-53EC-4371-BC28-F3FCD539A9D8}"/>
                </a:ext>
              </a:extLst>
            </p:cNvPr>
            <p:cNvGraphicFramePr>
              <a:graphicFrameLocks noChangeAspect="1"/>
            </p:cNvGraphicFramePr>
            <p:nvPr>
              <p:extLst>
                <p:ext uri="{D42A27DB-BD31-4B8C-83A1-F6EECF244321}">
                  <p14:modId xmlns:p14="http://schemas.microsoft.com/office/powerpoint/2010/main" val="3005095624"/>
                </p:ext>
              </p:extLst>
            </p:nvPr>
          </p:nvGraphicFramePr>
          <p:xfrm>
            <a:off x="7687963" y="1971826"/>
            <a:ext cx="457200" cy="266700"/>
          </p:xfrm>
          <a:graphic>
            <a:graphicData uri="http://schemas.openxmlformats.org/presentationml/2006/ole">
              <mc:AlternateContent xmlns:mc="http://schemas.openxmlformats.org/markup-compatibility/2006">
                <mc:Choice xmlns:v="urn:schemas-microsoft-com:vml" Requires="v">
                  <p:oleObj spid="_x0000_s39371" name="Equation" r:id="rId16" imgW="456988" imgH="267142" progId="Equation.DSMT4">
                    <p:embed/>
                  </p:oleObj>
                </mc:Choice>
                <mc:Fallback>
                  <p:oleObj name="Equation" r:id="rId16" imgW="456988" imgH="267142" progId="Equation.DSMT4">
                    <p:embed/>
                    <p:pic>
                      <p:nvPicPr>
                        <p:cNvPr id="38" name="Object 37">
                          <a:extLst>
                            <a:ext uri="{FF2B5EF4-FFF2-40B4-BE49-F238E27FC236}">
                              <a16:creationId xmlns:a16="http://schemas.microsoft.com/office/drawing/2014/main" id="{8E3A507D-53EC-4371-BC28-F3FCD539A9D8}"/>
                            </a:ext>
                          </a:extLst>
                        </p:cNvPr>
                        <p:cNvPicPr/>
                        <p:nvPr/>
                      </p:nvPicPr>
                      <p:blipFill>
                        <a:blip r:embed="rId17"/>
                        <a:stretch>
                          <a:fillRect/>
                        </a:stretch>
                      </p:blipFill>
                      <p:spPr>
                        <a:xfrm>
                          <a:off x="7687963" y="1971826"/>
                          <a:ext cx="457200" cy="266700"/>
                        </a:xfrm>
                        <a:prstGeom prst="rect">
                          <a:avLst/>
                        </a:prstGeom>
                      </p:spPr>
                    </p:pic>
                  </p:oleObj>
                </mc:Fallback>
              </mc:AlternateContent>
            </a:graphicData>
          </a:graphic>
        </p:graphicFrame>
        <p:graphicFrame>
          <p:nvGraphicFramePr>
            <p:cNvPr id="60" name="Object 59">
              <a:extLst>
                <a:ext uri="{FF2B5EF4-FFF2-40B4-BE49-F238E27FC236}">
                  <a16:creationId xmlns:a16="http://schemas.microsoft.com/office/drawing/2014/main" id="{A197F3CE-3FBB-45FC-B4BE-308615F44AFC}"/>
                </a:ext>
              </a:extLst>
            </p:cNvPr>
            <p:cNvGraphicFramePr>
              <a:graphicFrameLocks noChangeAspect="1"/>
            </p:cNvGraphicFramePr>
            <p:nvPr>
              <p:extLst>
                <p:ext uri="{D42A27DB-BD31-4B8C-83A1-F6EECF244321}">
                  <p14:modId xmlns:p14="http://schemas.microsoft.com/office/powerpoint/2010/main" val="4144255398"/>
                </p:ext>
              </p:extLst>
            </p:nvPr>
          </p:nvGraphicFramePr>
          <p:xfrm>
            <a:off x="8671864" y="1971826"/>
            <a:ext cx="257175" cy="285750"/>
          </p:xfrm>
          <a:graphic>
            <a:graphicData uri="http://schemas.openxmlformats.org/presentationml/2006/ole">
              <mc:AlternateContent xmlns:mc="http://schemas.openxmlformats.org/markup-compatibility/2006">
                <mc:Choice xmlns:v="urn:schemas-microsoft-com:vml" Requires="v">
                  <p:oleObj spid="_x0000_s39372" name="Equation" r:id="rId18" imgW="256921" imgH="286250" progId="Equation.DSMT4">
                    <p:embed/>
                  </p:oleObj>
                </mc:Choice>
                <mc:Fallback>
                  <p:oleObj name="Equation" r:id="rId18" imgW="256921" imgH="286250" progId="Equation.DSMT4">
                    <p:embed/>
                    <p:pic>
                      <p:nvPicPr>
                        <p:cNvPr id="42" name="Object 41">
                          <a:extLst>
                            <a:ext uri="{FF2B5EF4-FFF2-40B4-BE49-F238E27FC236}">
                              <a16:creationId xmlns:a16="http://schemas.microsoft.com/office/drawing/2014/main" id="{A197F3CE-3FBB-45FC-B4BE-308615F44AFC}"/>
                            </a:ext>
                          </a:extLst>
                        </p:cNvPr>
                        <p:cNvPicPr/>
                        <p:nvPr/>
                      </p:nvPicPr>
                      <p:blipFill>
                        <a:blip r:embed="rId19"/>
                        <a:stretch>
                          <a:fillRect/>
                        </a:stretch>
                      </p:blipFill>
                      <p:spPr>
                        <a:xfrm>
                          <a:off x="8671864" y="1971826"/>
                          <a:ext cx="257175" cy="285750"/>
                        </a:xfrm>
                        <a:prstGeom prst="rect">
                          <a:avLst/>
                        </a:prstGeom>
                      </p:spPr>
                    </p:pic>
                  </p:oleObj>
                </mc:Fallback>
              </mc:AlternateContent>
            </a:graphicData>
          </a:graphic>
        </p:graphicFrame>
        <p:graphicFrame>
          <p:nvGraphicFramePr>
            <p:cNvPr id="61" name="Object 60">
              <a:extLst>
                <a:ext uri="{FF2B5EF4-FFF2-40B4-BE49-F238E27FC236}">
                  <a16:creationId xmlns:a16="http://schemas.microsoft.com/office/drawing/2014/main" id="{6FF8F7D6-53FB-4EB4-B9B2-1944D44E0381}"/>
                </a:ext>
              </a:extLst>
            </p:cNvPr>
            <p:cNvGraphicFramePr>
              <a:graphicFrameLocks noChangeAspect="1"/>
            </p:cNvGraphicFramePr>
            <p:nvPr>
              <p:extLst>
                <p:ext uri="{D42A27DB-BD31-4B8C-83A1-F6EECF244321}">
                  <p14:modId xmlns:p14="http://schemas.microsoft.com/office/powerpoint/2010/main" val="2599294627"/>
                </p:ext>
              </p:extLst>
            </p:nvPr>
          </p:nvGraphicFramePr>
          <p:xfrm>
            <a:off x="3852820" y="2340328"/>
            <a:ext cx="942975" cy="285750"/>
          </p:xfrm>
          <a:graphic>
            <a:graphicData uri="http://schemas.openxmlformats.org/presentationml/2006/ole">
              <mc:AlternateContent xmlns:mc="http://schemas.openxmlformats.org/markup-compatibility/2006">
                <mc:Choice xmlns:v="urn:schemas-microsoft-com:vml" Requires="v">
                  <p:oleObj spid="_x0000_s39373" name="Equation" r:id="rId20" imgW="942404" imgH="286250" progId="Equation.DSMT4">
                    <p:embed/>
                  </p:oleObj>
                </mc:Choice>
                <mc:Fallback>
                  <p:oleObj name="Equation" r:id="rId20" imgW="942404" imgH="286250" progId="Equation.DSMT4">
                    <p:embed/>
                    <p:pic>
                      <p:nvPicPr>
                        <p:cNvPr id="43" name="Object 42">
                          <a:extLst>
                            <a:ext uri="{FF2B5EF4-FFF2-40B4-BE49-F238E27FC236}">
                              <a16:creationId xmlns:a16="http://schemas.microsoft.com/office/drawing/2014/main" id="{6FF8F7D6-53FB-4EB4-B9B2-1944D44E0381}"/>
                            </a:ext>
                          </a:extLst>
                        </p:cNvPr>
                        <p:cNvPicPr/>
                        <p:nvPr/>
                      </p:nvPicPr>
                      <p:blipFill>
                        <a:blip r:embed="rId21"/>
                        <a:stretch>
                          <a:fillRect/>
                        </a:stretch>
                      </p:blipFill>
                      <p:spPr>
                        <a:xfrm>
                          <a:off x="3852820" y="2340328"/>
                          <a:ext cx="942975" cy="285750"/>
                        </a:xfrm>
                        <a:prstGeom prst="rect">
                          <a:avLst/>
                        </a:prstGeom>
                      </p:spPr>
                    </p:pic>
                  </p:oleObj>
                </mc:Fallback>
              </mc:AlternateContent>
            </a:graphicData>
          </a:graphic>
        </p:graphicFrame>
        <p:graphicFrame>
          <p:nvGraphicFramePr>
            <p:cNvPr id="62" name="Object 61">
              <a:extLst>
                <a:ext uri="{FF2B5EF4-FFF2-40B4-BE49-F238E27FC236}">
                  <a16:creationId xmlns:a16="http://schemas.microsoft.com/office/drawing/2014/main" id="{2518BAFC-72FD-48F7-86FB-ADED13897058}"/>
                </a:ext>
              </a:extLst>
            </p:cNvPr>
            <p:cNvGraphicFramePr>
              <a:graphicFrameLocks noChangeAspect="1"/>
            </p:cNvGraphicFramePr>
            <p:nvPr>
              <p:extLst>
                <p:ext uri="{D42A27DB-BD31-4B8C-83A1-F6EECF244321}">
                  <p14:modId xmlns:p14="http://schemas.microsoft.com/office/powerpoint/2010/main" val="1560416638"/>
                </p:ext>
              </p:extLst>
            </p:nvPr>
          </p:nvGraphicFramePr>
          <p:xfrm>
            <a:off x="7066392" y="2321891"/>
            <a:ext cx="771525" cy="352425"/>
          </p:xfrm>
          <a:graphic>
            <a:graphicData uri="http://schemas.openxmlformats.org/presentationml/2006/ole">
              <mc:AlternateContent xmlns:mc="http://schemas.openxmlformats.org/markup-compatibility/2006">
                <mc:Choice xmlns:v="urn:schemas-microsoft-com:vml" Requires="v">
                  <p:oleObj spid="_x0000_s39374" name="Equation" r:id="rId22" imgW="771123" imgH="352945" progId="Equation.DSMT4">
                    <p:embed/>
                  </p:oleObj>
                </mc:Choice>
                <mc:Fallback>
                  <p:oleObj name="Equation" r:id="rId22" imgW="771123" imgH="352945" progId="Equation.DSMT4">
                    <p:embed/>
                    <p:pic>
                      <p:nvPicPr>
                        <p:cNvPr id="44" name="Object 43">
                          <a:extLst>
                            <a:ext uri="{FF2B5EF4-FFF2-40B4-BE49-F238E27FC236}">
                              <a16:creationId xmlns:a16="http://schemas.microsoft.com/office/drawing/2014/main" id="{2518BAFC-72FD-48F7-86FB-ADED13897058}"/>
                            </a:ext>
                          </a:extLst>
                        </p:cNvPr>
                        <p:cNvPicPr/>
                        <p:nvPr/>
                      </p:nvPicPr>
                      <p:blipFill>
                        <a:blip r:embed="rId23"/>
                        <a:stretch>
                          <a:fillRect/>
                        </a:stretch>
                      </p:blipFill>
                      <p:spPr>
                        <a:xfrm>
                          <a:off x="7066392" y="2321891"/>
                          <a:ext cx="771525" cy="352425"/>
                        </a:xfrm>
                        <a:prstGeom prst="rect">
                          <a:avLst/>
                        </a:prstGeom>
                      </p:spPr>
                    </p:pic>
                  </p:oleObj>
                </mc:Fallback>
              </mc:AlternateContent>
            </a:graphicData>
          </a:graphic>
        </p:graphicFrame>
        <p:graphicFrame>
          <p:nvGraphicFramePr>
            <p:cNvPr id="63" name="Object 62">
              <a:extLst>
                <a:ext uri="{FF2B5EF4-FFF2-40B4-BE49-F238E27FC236}">
                  <a16:creationId xmlns:a16="http://schemas.microsoft.com/office/drawing/2014/main" id="{6CBDC323-8C33-43C8-8512-86D0429844A9}"/>
                </a:ext>
              </a:extLst>
            </p:cNvPr>
            <p:cNvGraphicFramePr>
              <a:graphicFrameLocks noChangeAspect="1"/>
            </p:cNvGraphicFramePr>
            <p:nvPr>
              <p:extLst>
                <p:ext uri="{D42A27DB-BD31-4B8C-83A1-F6EECF244321}">
                  <p14:modId xmlns:p14="http://schemas.microsoft.com/office/powerpoint/2010/main" val="207389295"/>
                </p:ext>
              </p:extLst>
            </p:nvPr>
          </p:nvGraphicFramePr>
          <p:xfrm>
            <a:off x="4577798" y="2706013"/>
            <a:ext cx="1209675" cy="333375"/>
          </p:xfrm>
          <a:graphic>
            <a:graphicData uri="http://schemas.openxmlformats.org/presentationml/2006/ole">
              <mc:AlternateContent xmlns:mc="http://schemas.openxmlformats.org/markup-compatibility/2006">
                <mc:Choice xmlns:v="urn:schemas-microsoft-com:vml" Requires="v">
                  <p:oleObj spid="_x0000_s39375" name="Equation" r:id="rId24" imgW="1209040" imgH="333838" progId="Equation.DSMT4">
                    <p:embed/>
                  </p:oleObj>
                </mc:Choice>
                <mc:Fallback>
                  <p:oleObj name="Equation" r:id="rId24" imgW="1209040" imgH="333838" progId="Equation.DSMT4">
                    <p:embed/>
                    <p:pic>
                      <p:nvPicPr>
                        <p:cNvPr id="45" name="Object 44">
                          <a:extLst>
                            <a:ext uri="{FF2B5EF4-FFF2-40B4-BE49-F238E27FC236}">
                              <a16:creationId xmlns:a16="http://schemas.microsoft.com/office/drawing/2014/main" id="{6CBDC323-8C33-43C8-8512-86D0429844A9}"/>
                            </a:ext>
                          </a:extLst>
                        </p:cNvPr>
                        <p:cNvPicPr/>
                        <p:nvPr/>
                      </p:nvPicPr>
                      <p:blipFill>
                        <a:blip r:embed="rId25"/>
                        <a:stretch>
                          <a:fillRect/>
                        </a:stretch>
                      </p:blipFill>
                      <p:spPr>
                        <a:xfrm>
                          <a:off x="4577798" y="2706013"/>
                          <a:ext cx="1209675" cy="333375"/>
                        </a:xfrm>
                        <a:prstGeom prst="rect">
                          <a:avLst/>
                        </a:prstGeom>
                      </p:spPr>
                    </p:pic>
                  </p:oleObj>
                </mc:Fallback>
              </mc:AlternateContent>
            </a:graphicData>
          </a:graphic>
        </p:graphicFrame>
        <p:graphicFrame>
          <p:nvGraphicFramePr>
            <p:cNvPr id="64" name="Object 63">
              <a:extLst>
                <a:ext uri="{FF2B5EF4-FFF2-40B4-BE49-F238E27FC236}">
                  <a16:creationId xmlns:a16="http://schemas.microsoft.com/office/drawing/2014/main" id="{5B9D2FF1-2824-49E4-96F4-6532FD78577E}"/>
                </a:ext>
              </a:extLst>
            </p:cNvPr>
            <p:cNvGraphicFramePr>
              <a:graphicFrameLocks noChangeAspect="1"/>
            </p:cNvGraphicFramePr>
            <p:nvPr>
              <p:extLst>
                <p:ext uri="{D42A27DB-BD31-4B8C-83A1-F6EECF244321}">
                  <p14:modId xmlns:p14="http://schemas.microsoft.com/office/powerpoint/2010/main" val="58814847"/>
                </p:ext>
              </p:extLst>
            </p:nvPr>
          </p:nvGraphicFramePr>
          <p:xfrm>
            <a:off x="6940662" y="2706099"/>
            <a:ext cx="773113" cy="352425"/>
          </p:xfrm>
          <a:graphic>
            <a:graphicData uri="http://schemas.openxmlformats.org/presentationml/2006/ole">
              <mc:AlternateContent xmlns:mc="http://schemas.openxmlformats.org/markup-compatibility/2006">
                <mc:Choice xmlns:v="urn:schemas-microsoft-com:vml" Requires="v">
                  <p:oleObj spid="_x0000_s39376" name="Equation" r:id="rId26" imgW="772922" imgH="352224" progId="Equation.DSMT4">
                    <p:embed/>
                  </p:oleObj>
                </mc:Choice>
                <mc:Fallback>
                  <p:oleObj name="Equation" r:id="rId26" imgW="772922" imgH="352224" progId="Equation.DSMT4">
                    <p:embed/>
                    <p:pic>
                      <p:nvPicPr>
                        <p:cNvPr id="52" name="Object 51">
                          <a:extLst>
                            <a:ext uri="{FF2B5EF4-FFF2-40B4-BE49-F238E27FC236}">
                              <a16:creationId xmlns:a16="http://schemas.microsoft.com/office/drawing/2014/main" id="{5B9D2FF1-2824-49E4-96F4-6532FD78577E}"/>
                            </a:ext>
                          </a:extLst>
                        </p:cNvPr>
                        <p:cNvPicPr/>
                        <p:nvPr/>
                      </p:nvPicPr>
                      <p:blipFill>
                        <a:blip r:embed="rId27"/>
                        <a:stretch>
                          <a:fillRect/>
                        </a:stretch>
                      </p:blipFill>
                      <p:spPr>
                        <a:xfrm>
                          <a:off x="6940662" y="2706099"/>
                          <a:ext cx="773113" cy="352425"/>
                        </a:xfrm>
                        <a:prstGeom prst="rect">
                          <a:avLst/>
                        </a:prstGeom>
                      </p:spPr>
                    </p:pic>
                  </p:oleObj>
                </mc:Fallback>
              </mc:AlternateContent>
            </a:graphicData>
          </a:graphic>
        </p:graphicFrame>
      </p:grpSp>
      <p:pic>
        <p:nvPicPr>
          <p:cNvPr id="65" name="!!3">
            <a:extLst>
              <a:ext uri="{FF2B5EF4-FFF2-40B4-BE49-F238E27FC236}">
                <a16:creationId xmlns:a16="http://schemas.microsoft.com/office/drawing/2014/main" id="{8363E9CC-54EF-43B3-806E-F02A7B6EFB71}"/>
              </a:ext>
            </a:extLst>
          </p:cNvPr>
          <p:cNvPicPr>
            <a:picLocks noChangeAspect="1"/>
          </p:cNvPicPr>
          <p:nvPr/>
        </p:nvPicPr>
        <p:blipFill>
          <a:blip r:embed="rId11"/>
          <a:stretch>
            <a:fillRect/>
          </a:stretch>
        </p:blipFill>
        <p:spPr>
          <a:xfrm>
            <a:off x="381527" y="1807140"/>
            <a:ext cx="1154720" cy="1039248"/>
          </a:xfrm>
          <a:prstGeom prst="rect">
            <a:avLst/>
          </a:prstGeom>
        </p:spPr>
      </p:pic>
    </p:spTree>
    <p:extLst>
      <p:ext uri="{BB962C8B-B14F-4D97-AF65-F5344CB8AC3E}">
        <p14:creationId xmlns:p14="http://schemas.microsoft.com/office/powerpoint/2010/main" val="26166059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barn(inVertical)">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6" presetClass="entr" presetSubtype="21"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barn(inVertical)">
                                      <p:cBhvr>
                                        <p:cTn id="3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3293</TotalTime>
  <Words>2016</Words>
  <Application>Microsoft Office PowerPoint</Application>
  <PresentationFormat>Widescreen</PresentationFormat>
  <Paragraphs>271</Paragraphs>
  <Slides>25</Slides>
  <Notes>20</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35" baseType="lpstr">
      <vt:lpstr>Arial</vt:lpstr>
      <vt:lpstr>Calibri</vt:lpstr>
      <vt:lpstr>Calibri Light</vt:lpstr>
      <vt:lpstr>Special Elite</vt:lpstr>
      <vt:lpstr>Tahoma</vt:lpstr>
      <vt:lpstr>Times New Roman</vt:lpstr>
      <vt:lpstr>思源黑体 Medium</vt:lpstr>
      <vt:lpstr>Office Theme</vt:lpstr>
      <vt:lpstr>Equation</vt:lpstr>
      <vt:lpstr>MathType 7.0 Equation</vt:lpstr>
      <vt:lpstr> Tứ giác nội tiếp đường tròn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DELL 7490</cp:lastModifiedBy>
  <cp:revision>177</cp:revision>
  <dcterms:created xsi:type="dcterms:W3CDTF">2021-06-07T13:44:30Z</dcterms:created>
  <dcterms:modified xsi:type="dcterms:W3CDTF">2024-06-14T06:43:03Z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