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1.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330" r:id="rId5"/>
    <p:sldId id="257" r:id="rId6"/>
    <p:sldId id="283" r:id="rId7"/>
    <p:sldId id="284" r:id="rId8"/>
    <p:sldId id="310" r:id="rId9"/>
    <p:sldId id="258" r:id="rId10"/>
    <p:sldId id="311" r:id="rId11"/>
    <p:sldId id="293" r:id="rId12"/>
    <p:sldId id="29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299" r:id="rId29"/>
    <p:sldId id="328" r:id="rId30"/>
    <p:sldId id="327" r:id="rId31"/>
    <p:sldId id="309" r:id="rId32"/>
    <p:sldId id="278" r:id="rId33"/>
    <p:sldId id="279" r:id="rId34"/>
    <p:sldId id="329" r:id="rId35"/>
    <p:sldId id="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04FC"/>
    <a:srgbClr val="4112EE"/>
    <a:srgbClr val="AF519F"/>
    <a:srgbClr val="E2891E"/>
    <a:srgbClr val="000000"/>
    <a:srgbClr val="B6954A"/>
    <a:srgbClr val="416529"/>
    <a:srgbClr val="3CC453"/>
    <a:srgbClr val="16EA76"/>
    <a:srgbClr val="F709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182" autoAdjust="0"/>
  </p:normalViewPr>
  <p:slideViewPr>
    <p:cSldViewPr snapToGrid="0">
      <p:cViewPr varScale="1">
        <p:scale>
          <a:sx n="67" d="100"/>
          <a:sy n="67" d="100"/>
        </p:scale>
        <p:origin x="802"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wmf"/><Relationship Id="rId1" Type="http://schemas.openxmlformats.org/officeDocument/2006/relationships/image" Target="../media/image5.wmf"/><Relationship Id="rId5" Type="http://schemas.openxmlformats.org/officeDocument/2006/relationships/image" Target="../media/image9.wmf"/><Relationship Id="rId4"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9.wmf"/><Relationship Id="rId1" Type="http://schemas.openxmlformats.org/officeDocument/2006/relationships/image" Target="../media/image56.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 Id="rId9" Type="http://schemas.openxmlformats.org/officeDocument/2006/relationships/image" Target="../media/image86.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95.wmf"/><Relationship Id="rId13" Type="http://schemas.openxmlformats.org/officeDocument/2006/relationships/image" Target="../media/image100.wmf"/><Relationship Id="rId3" Type="http://schemas.openxmlformats.org/officeDocument/2006/relationships/image" Target="../media/image90.wmf"/><Relationship Id="rId7" Type="http://schemas.openxmlformats.org/officeDocument/2006/relationships/image" Target="../media/image94.wmf"/><Relationship Id="rId12" Type="http://schemas.openxmlformats.org/officeDocument/2006/relationships/image" Target="../media/image99.wmf"/><Relationship Id="rId17" Type="http://schemas.openxmlformats.org/officeDocument/2006/relationships/image" Target="../media/image104.wmf"/><Relationship Id="rId2" Type="http://schemas.openxmlformats.org/officeDocument/2006/relationships/image" Target="../media/image89.wmf"/><Relationship Id="rId16" Type="http://schemas.openxmlformats.org/officeDocument/2006/relationships/image" Target="../media/image103.wmf"/><Relationship Id="rId1" Type="http://schemas.openxmlformats.org/officeDocument/2006/relationships/image" Target="../media/image88.emf"/><Relationship Id="rId6" Type="http://schemas.openxmlformats.org/officeDocument/2006/relationships/image" Target="../media/image93.wmf"/><Relationship Id="rId11" Type="http://schemas.openxmlformats.org/officeDocument/2006/relationships/image" Target="../media/image98.wmf"/><Relationship Id="rId5" Type="http://schemas.openxmlformats.org/officeDocument/2006/relationships/image" Target="../media/image92.emf"/><Relationship Id="rId15" Type="http://schemas.openxmlformats.org/officeDocument/2006/relationships/image" Target="../media/image102.wmf"/><Relationship Id="rId10" Type="http://schemas.openxmlformats.org/officeDocument/2006/relationships/image" Target="../media/image97.wmf"/><Relationship Id="rId4" Type="http://schemas.openxmlformats.org/officeDocument/2006/relationships/image" Target="../media/image91.wmf"/><Relationship Id="rId9" Type="http://schemas.openxmlformats.org/officeDocument/2006/relationships/image" Target="../media/image96.wmf"/><Relationship Id="rId14" Type="http://schemas.openxmlformats.org/officeDocument/2006/relationships/image" Target="../media/image10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 Id="rId4" Type="http://schemas.openxmlformats.org/officeDocument/2006/relationships/image" Target="../media/image12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 Id="rId6" Type="http://schemas.openxmlformats.org/officeDocument/2006/relationships/image" Target="../media/image132.wmf"/><Relationship Id="rId5" Type="http://schemas.openxmlformats.org/officeDocument/2006/relationships/image" Target="../media/image131.wmf"/><Relationship Id="rId4" Type="http://schemas.openxmlformats.org/officeDocument/2006/relationships/image" Target="../media/image13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6" Type="http://schemas.openxmlformats.org/officeDocument/2006/relationships/image" Target="../media/image138.wmf"/><Relationship Id="rId5" Type="http://schemas.openxmlformats.org/officeDocument/2006/relationships/image" Target="../media/image137.wmf"/><Relationship Id="rId4" Type="http://schemas.openxmlformats.org/officeDocument/2006/relationships/image" Target="../media/image13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2.wmf"/><Relationship Id="rId7" Type="http://schemas.openxmlformats.org/officeDocument/2006/relationships/image" Target="../media/image146.emf"/><Relationship Id="rId2" Type="http://schemas.openxmlformats.org/officeDocument/2006/relationships/image" Target="../media/image141.wmf"/><Relationship Id="rId1" Type="http://schemas.openxmlformats.org/officeDocument/2006/relationships/image" Target="../media/image140.wmf"/><Relationship Id="rId6" Type="http://schemas.openxmlformats.org/officeDocument/2006/relationships/image" Target="../media/image145.emf"/><Relationship Id="rId5" Type="http://schemas.openxmlformats.org/officeDocument/2006/relationships/image" Target="../media/image144.wmf"/><Relationship Id="rId4" Type="http://schemas.openxmlformats.org/officeDocument/2006/relationships/image" Target="../media/image143.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150.wmf"/><Relationship Id="rId7" Type="http://schemas.openxmlformats.org/officeDocument/2006/relationships/image" Target="../media/image154.wmf"/><Relationship Id="rId2" Type="http://schemas.openxmlformats.org/officeDocument/2006/relationships/image" Target="../media/image149.wmf"/><Relationship Id="rId1" Type="http://schemas.openxmlformats.org/officeDocument/2006/relationships/image" Target="../media/image148.wmf"/><Relationship Id="rId6" Type="http://schemas.openxmlformats.org/officeDocument/2006/relationships/image" Target="../media/image153.wmf"/><Relationship Id="rId5" Type="http://schemas.openxmlformats.org/officeDocument/2006/relationships/image" Target="../media/image152.wmf"/><Relationship Id="rId10" Type="http://schemas.openxmlformats.org/officeDocument/2006/relationships/image" Target="../media/image157.wmf"/><Relationship Id="rId4" Type="http://schemas.openxmlformats.org/officeDocument/2006/relationships/image" Target="../media/image151.wmf"/><Relationship Id="rId9" Type="http://schemas.openxmlformats.org/officeDocument/2006/relationships/image" Target="../media/image15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58.wmf"/><Relationship Id="rId1" Type="http://schemas.openxmlformats.org/officeDocument/2006/relationships/image" Target="../media/image144.wmf"/><Relationship Id="rId6" Type="http://schemas.openxmlformats.org/officeDocument/2006/relationships/image" Target="../media/image143.wmf"/><Relationship Id="rId5" Type="http://schemas.openxmlformats.org/officeDocument/2006/relationships/image" Target="../media/image142.wmf"/><Relationship Id="rId4" Type="http://schemas.openxmlformats.org/officeDocument/2006/relationships/image" Target="../media/image14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1.wmf"/><Relationship Id="rId1" Type="http://schemas.openxmlformats.org/officeDocument/2006/relationships/image" Target="../media/image14.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wmf"/><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7.wmf"/><Relationship Id="rId1" Type="http://schemas.openxmlformats.org/officeDocument/2006/relationships/image" Target="../media/image21.wmf"/><Relationship Id="rId6" Type="http://schemas.openxmlformats.org/officeDocument/2006/relationships/image" Target="../media/image41.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5" Type="http://schemas.openxmlformats.org/officeDocument/2006/relationships/image" Target="../media/image53.wmf"/><Relationship Id="rId4"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18" Type="http://schemas.openxmlformats.org/officeDocument/2006/relationships/image" Target="../media/image72.emf"/><Relationship Id="rId3" Type="http://schemas.openxmlformats.org/officeDocument/2006/relationships/image" Target="../media/image57.wmf"/><Relationship Id="rId7" Type="http://schemas.openxmlformats.org/officeDocument/2006/relationships/image" Target="../media/image61.emf"/><Relationship Id="rId12" Type="http://schemas.openxmlformats.org/officeDocument/2006/relationships/image" Target="../media/image66.emf"/><Relationship Id="rId17" Type="http://schemas.openxmlformats.org/officeDocument/2006/relationships/image" Target="../media/image71.wmf"/><Relationship Id="rId2" Type="http://schemas.openxmlformats.org/officeDocument/2006/relationships/image" Target="../media/image56.wmf"/><Relationship Id="rId16" Type="http://schemas.openxmlformats.org/officeDocument/2006/relationships/image" Target="../media/image70.wmf"/><Relationship Id="rId1" Type="http://schemas.openxmlformats.org/officeDocument/2006/relationships/image" Target="../media/image55.wmf"/><Relationship Id="rId6" Type="http://schemas.openxmlformats.org/officeDocument/2006/relationships/image" Target="../media/image60.emf"/><Relationship Id="rId11" Type="http://schemas.openxmlformats.org/officeDocument/2006/relationships/image" Target="../media/image65.wmf"/><Relationship Id="rId5" Type="http://schemas.openxmlformats.org/officeDocument/2006/relationships/image" Target="../media/image59.wmf"/><Relationship Id="rId15" Type="http://schemas.openxmlformats.org/officeDocument/2006/relationships/image" Target="../media/image69.emf"/><Relationship Id="rId10" Type="http://schemas.openxmlformats.org/officeDocument/2006/relationships/image" Target="../media/image64.emf"/><Relationship Id="rId19" Type="http://schemas.openxmlformats.org/officeDocument/2006/relationships/image" Target="../media/image73.emf"/><Relationship Id="rId4" Type="http://schemas.openxmlformats.org/officeDocument/2006/relationships/image" Target="../media/image58.wmf"/><Relationship Id="rId9" Type="http://schemas.openxmlformats.org/officeDocument/2006/relationships/image" Target="../media/image63.emf"/><Relationship Id="rId14"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1200" smtClean="0">
                <a:solidFill>
                  <a:schemeClr val="tx1"/>
                </a:solidFill>
                <a:effectLst/>
                <a:latin typeface="Times New Roman" panose="02020603050405020304" pitchFamily="18" charset="0"/>
                <a:ea typeface="+mn-ea"/>
                <a:cs typeface="Times New Roman" panose="02020603050405020304" pitchFamily="18" charset="0"/>
              </a:rPr>
              <a:t>GV gọi 4 học sinh đứng</a:t>
            </a:r>
            <a:r>
              <a:rPr lang="en-US" sz="1400" kern="1200" baseline="0" smtClean="0">
                <a:solidFill>
                  <a:schemeClr val="tx1"/>
                </a:solidFill>
                <a:effectLst/>
                <a:latin typeface="Times New Roman" panose="02020603050405020304" pitchFamily="18" charset="0"/>
                <a:ea typeface="+mn-ea"/>
                <a:cs typeface="Times New Roman" panose="02020603050405020304" pitchFamily="18" charset="0"/>
              </a:rPr>
              <a:t> tại chỗ </a:t>
            </a:r>
            <a:r>
              <a:rPr lang="en-US" sz="1400" kern="1200" smtClean="0">
                <a:solidFill>
                  <a:schemeClr val="tx1"/>
                </a:solidFill>
                <a:effectLst/>
                <a:latin typeface="Times New Roman" panose="02020603050405020304" pitchFamily="18" charset="0"/>
                <a:ea typeface="+mn-ea"/>
                <a:cs typeface="Times New Roman" panose="02020603050405020304" pitchFamily="18" charset="0"/>
              </a:rPr>
              <a:t>trả lời</a:t>
            </a:r>
            <a:r>
              <a:rPr lang="en-US" sz="1400" kern="1200" baseline="0" smtClean="0">
                <a:solidFill>
                  <a:schemeClr val="tx1"/>
                </a:solidFill>
                <a:effectLst/>
                <a:latin typeface="Times New Roman" panose="02020603050405020304" pitchFamily="18" charset="0"/>
                <a:ea typeface="+mn-ea"/>
                <a:cs typeface="Times New Roman" panose="02020603050405020304" pitchFamily="18" charset="0"/>
              </a:rPr>
              <a:t> lần lượt các câu hỏi </a:t>
            </a:r>
            <a:r>
              <a:rPr lang="en-US" sz="1400" kern="1200" baseline="0" smtClean="0">
                <a:solidFill>
                  <a:schemeClr val="tx1"/>
                </a:solidFill>
                <a:effectLst/>
                <a:latin typeface="Times New Roman" panose="02020603050405020304" pitchFamily="18" charset="0"/>
                <a:ea typeface="+mn-ea"/>
                <a:cs typeface="Times New Roman" panose="02020603050405020304" pitchFamily="18" charset="0"/>
              </a:rPr>
              <a:t>trên</a:t>
            </a:r>
            <a:endParaRPr lang="en-US" sz="1400" kern="1200" smtClean="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177576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400" b="0" i="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a:t>
            </a:r>
            <a:r>
              <a:rPr lang="en-US" sz="1400" b="0" i="0" baseline="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0" i="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400" b="0" i="0" baseline="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0" i="0" baseline="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hóa kết quả và rút ra kết </a:t>
            </a:r>
            <a:r>
              <a:rPr lang="en-US" sz="1400" b="0" i="0" baseline="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1400" b="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24469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18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14849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err="1">
                <a:solidFill>
                  <a:srgbClr val="000000"/>
                </a:solidFill>
                <a:effectLst/>
                <a:latin typeface="Times New Roman" panose="02020603050405020304" pitchFamily="18" charset="0"/>
                <a:ea typeface="Calibri" panose="020F0502020204030204" pitchFamily="34" charset="0"/>
              </a:rPr>
              <a:t>GV</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yêu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cầu</a:t>
            </a:r>
            <a:r>
              <a:rPr lang="en-US" sz="1800" dirty="0">
                <a:solidFill>
                  <a:srgbClr val="000000"/>
                </a:solidFill>
                <a:effectLst/>
                <a:latin typeface="Times New Roman" panose="02020603050405020304" pitchFamily="18" charset="0"/>
                <a:ea typeface="Calibri" panose="020F0502020204030204" pitchFamily="34" charset="0"/>
              </a:rPr>
              <a:t> HS </a:t>
            </a:r>
            <a:r>
              <a:rPr lang="en-US" sz="1800" dirty="0" err="1">
                <a:solidFill>
                  <a:srgbClr val="000000"/>
                </a:solidFill>
                <a:effectLst/>
                <a:latin typeface="Times New Roman" panose="02020603050405020304" pitchFamily="18" charset="0"/>
                <a:ea typeface="Calibri" panose="020F0502020204030204" pitchFamily="34" charset="0"/>
              </a:rPr>
              <a:t>nghiên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cứu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Ví</a:t>
            </a:r>
            <a:r>
              <a:rPr lang="en-US" sz="1800" dirty="0">
                <a:solidFill>
                  <a:srgbClr val="000000"/>
                </a:solidFill>
                <a:effectLst/>
                <a:latin typeface="Times New Roman" panose="02020603050405020304" pitchFamily="18" charset="0"/>
                <a:ea typeface="Calibri" panose="020F0502020204030204" pitchFamily="34" charset="0"/>
              </a:rPr>
              <a:t> </a:t>
            </a:r>
            <a:r>
              <a:rPr lang="en-US" sz="1800" err="1">
                <a:solidFill>
                  <a:srgbClr val="000000"/>
                </a:solidFill>
                <a:effectLst/>
                <a:latin typeface="Times New Roman" panose="02020603050405020304" pitchFamily="18" charset="0"/>
                <a:ea typeface="Calibri" panose="020F0502020204030204" pitchFamily="34" charset="0"/>
              </a:rPr>
              <a:t>dụ</a:t>
            </a:r>
            <a:r>
              <a:rPr lang="en-US" sz="1800">
                <a:solidFill>
                  <a:srgbClr val="000000"/>
                </a:solidFill>
                <a:effectLst/>
                <a:latin typeface="Times New Roman" panose="02020603050405020304" pitchFamily="18" charset="0"/>
                <a:ea typeface="Calibri" panose="020F0502020204030204" pitchFamily="34" charset="0"/>
              </a:rPr>
              <a:t> </a:t>
            </a:r>
            <a:r>
              <a:rPr lang="en-US" sz="1800" smtClean="0">
                <a:solidFill>
                  <a:srgbClr val="000000"/>
                </a:solidFill>
                <a:effectLst/>
                <a:latin typeface="Times New Roman" panose="02020603050405020304" pitchFamily="18" charset="0"/>
                <a:ea typeface="Calibri" panose="020F0502020204030204" pitchFamily="34" charset="0"/>
              </a:rPr>
              <a:t>2 </a:t>
            </a:r>
            <a:r>
              <a:rPr lang="en-US" sz="1800">
                <a:solidFill>
                  <a:srgbClr val="000000"/>
                </a:solidFill>
                <a:effectLst/>
                <a:latin typeface="Times New Roman" panose="02020603050405020304" pitchFamily="18" charset="0"/>
                <a:ea typeface="Calibri" panose="020F0502020204030204" pitchFamily="34" charset="0"/>
              </a:rPr>
              <a:t>(</a:t>
            </a:r>
            <a:r>
              <a:rPr lang="en-US" sz="1800" smtClean="0">
                <a:solidFill>
                  <a:srgbClr val="000000"/>
                </a:solidFill>
                <a:effectLst/>
                <a:latin typeface="Times New Roman" panose="02020603050405020304" pitchFamily="18" charset="0"/>
                <a:ea typeface="Calibri" panose="020F0502020204030204" pitchFamily="34" charset="0"/>
              </a:rPr>
              <a:t>SGK/T76) </a:t>
            </a:r>
            <a:r>
              <a:rPr lang="en-US" sz="1800" dirty="0" err="1">
                <a:solidFill>
                  <a:srgbClr val="000000"/>
                </a:solidFill>
                <a:effectLst/>
                <a:latin typeface="Times New Roman" panose="02020603050405020304" pitchFamily="18" charset="0"/>
                <a:ea typeface="Calibri" panose="020F0502020204030204" pitchFamily="34" charset="0"/>
              </a:rPr>
              <a:t>rồi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áp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dụng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err="1">
                <a:solidFill>
                  <a:srgbClr val="000000"/>
                </a:solidFill>
                <a:effectLst/>
                <a:latin typeface="Times New Roman" panose="02020603050405020304" pitchFamily="18" charset="0"/>
                <a:ea typeface="Calibri" panose="020F0502020204030204" pitchFamily="34" charset="0"/>
              </a:rPr>
              <a:t>làm</a:t>
            </a:r>
            <a:r>
              <a:rPr lang="en-US" sz="1800">
                <a:solidFill>
                  <a:srgbClr val="000000"/>
                </a:solidFill>
                <a:effectLst/>
                <a:latin typeface="Times New Roman" panose="02020603050405020304" pitchFamily="18" charset="0"/>
                <a:ea typeface="Calibri" panose="020F0502020204030204" pitchFamily="34" charset="0"/>
              </a:rPr>
              <a:t> </a:t>
            </a:r>
            <a:r>
              <a:rPr lang="en-US" sz="1800" smtClean="0">
                <a:solidFill>
                  <a:srgbClr val="000000"/>
                </a:solidFill>
                <a:effectLst/>
                <a:latin typeface="Times New Roman" panose="02020603050405020304" pitchFamily="18" charset="0"/>
                <a:ea typeface="Calibri" panose="020F0502020204030204" pitchFamily="34" charset="0"/>
              </a:rPr>
              <a:t>LT2 (SGK/T76</a:t>
            </a:r>
            <a:r>
              <a:rPr lang="en-US" sz="1800" smtClean="0">
                <a:solidFill>
                  <a:srgbClr val="000000"/>
                </a:solidFill>
                <a:effectLst/>
                <a:latin typeface="Times New Roman" panose="02020603050405020304" pitchFamily="18" charset="0"/>
                <a:ea typeface="Calibri" panose="020F0502020204030204" pitchFamily="34" charset="0"/>
              </a:rPr>
              <a:t>).</a:t>
            </a:r>
            <a:endParaRPr lang="en-US" sz="1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48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200" kern="1200" smtClean="0">
                <a:solidFill>
                  <a:schemeClr val="tx1"/>
                </a:solidFill>
                <a:effectLst/>
                <a:latin typeface="+mn-lt"/>
                <a:ea typeface="+mn-ea"/>
                <a:cs typeface="+mn-cs"/>
              </a:rPr>
              <a:t>- GV nhận xét hoạt động của HS, chữa bài Luyện tập 2, chốt kiến thức.</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97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giới</a:t>
            </a:r>
            <a:r>
              <a:rPr lang="en-US" baseline="0" smtClean="0"/>
              <a:t> thiệu trò chơi</a:t>
            </a:r>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3807750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 vào</a:t>
            </a:r>
            <a:r>
              <a:rPr lang="en-US" baseline="0" smtClean="0"/>
              <a:t> con ong để hiện hướng dẫn trò chơi</a:t>
            </a:r>
          </a:p>
          <a:p>
            <a:r>
              <a:rPr lang="en-US" baseline="0" smtClean="0"/>
              <a:t>Click vào bông hoa để di chuyển đến câu hỏi số 1</a:t>
            </a:r>
          </a:p>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022239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Click vào con ong để di chuyển đến bông hoa số 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Click vào bông hoa để di chuyển đến câu hỏi số 2</a:t>
            </a:r>
          </a:p>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294249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Click vào con ong để di chuyển đến bông hoa số 3</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Click vào bông hoa để di chuyển đến câu hỏi số 3</a:t>
            </a:r>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1137883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Click vào con ong để di chuyển đến bông hoa số 4</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Click vào bông hoa để di chuyển đến câu hỏi số 4</a:t>
            </a:r>
            <a:endParaRPr lang="en-US" smtClean="0"/>
          </a:p>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3421514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a:t>
            </a:r>
            <a:r>
              <a:rPr lang="en-US" baseline="0" smtClean="0"/>
              <a:t> vào mật ong để về trang tìm hoa</a:t>
            </a:r>
          </a:p>
          <a:p>
            <a:r>
              <a:rPr lang="en-US" smtClean="0"/>
              <a:t>Click</a:t>
            </a:r>
            <a:r>
              <a:rPr lang="en-US" baseline="0" smtClean="0"/>
              <a:t> vào đáp án để kiểm tra đúng sai</a:t>
            </a:r>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388581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2721781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a:t>
            </a:r>
            <a:r>
              <a:rPr lang="en-US" baseline="0" smtClean="0"/>
              <a:t> vào mật ong để về trang tìm hoa</a:t>
            </a:r>
          </a:p>
          <a:p>
            <a:r>
              <a:rPr lang="en-US" smtClean="0"/>
              <a:t>Click</a:t>
            </a:r>
            <a:r>
              <a:rPr lang="en-US" baseline="0" smtClean="0"/>
              <a:t> vào đáp án để kiểm tra đúng sai</a:t>
            </a:r>
            <a:endParaRPr lang="en-US" smtClean="0"/>
          </a:p>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1182268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a:t>
            </a:r>
            <a:r>
              <a:rPr lang="en-US" baseline="0" smtClean="0"/>
              <a:t> vào mật ong để về trang tìm hoa</a:t>
            </a:r>
          </a:p>
          <a:p>
            <a:r>
              <a:rPr lang="en-US" smtClean="0"/>
              <a:t>Click</a:t>
            </a:r>
            <a:r>
              <a:rPr lang="en-US" baseline="0" smtClean="0"/>
              <a:t> vào đáp án để kiểm tra đúng sai</a:t>
            </a:r>
            <a:endParaRPr lang="en-US" smtClean="0"/>
          </a:p>
          <a:p>
            <a:endParaRPr lang="vi-VN"/>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2838553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a:t>
            </a:r>
            <a:r>
              <a:rPr lang="en-US" baseline="0" smtClean="0"/>
              <a:t> vào mật ong để về trang tìm hoa</a:t>
            </a:r>
          </a:p>
          <a:p>
            <a:r>
              <a:rPr lang="en-US" smtClean="0"/>
              <a:t>Click</a:t>
            </a:r>
            <a:r>
              <a:rPr lang="en-US" baseline="0" smtClean="0"/>
              <a:t> vào đáp án để kiểm tra đúng sai</a:t>
            </a:r>
            <a:endParaRPr lang="en-US" smtClean="0"/>
          </a:p>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23</a:t>
            </a:fld>
            <a:endParaRPr lang="en-US"/>
          </a:p>
        </p:txBody>
      </p:sp>
    </p:spTree>
    <p:extLst>
      <p:ext uri="{BB962C8B-B14F-4D97-AF65-F5344CB8AC3E}">
        <p14:creationId xmlns:p14="http://schemas.microsoft.com/office/powerpoint/2010/main" val="2474779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 vào</a:t>
            </a:r>
            <a:r>
              <a:rPr lang="en-US" baseline="0" smtClean="0"/>
              <a:t> ong để kết thúc trò chơi</a:t>
            </a:r>
          </a:p>
          <a:p>
            <a:r>
              <a:rPr lang="en-US" smtClean="0"/>
              <a:t>Click</a:t>
            </a:r>
            <a:r>
              <a:rPr lang="en-US" baseline="0" smtClean="0"/>
              <a:t> vào chỗ bất kì để sang slide tiếp theo</a:t>
            </a:r>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3394083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pPr>
            <a:r>
              <a:rPr lang="en-US" sz="1200" smtClean="0">
                <a:solidFill>
                  <a:srgbClr val="000000"/>
                </a:solidFill>
                <a:effectLst/>
                <a:latin typeface="Times New Roman" panose="02020603050405020304" pitchFamily="18" charset="0"/>
                <a:ea typeface="Calibri" panose="020F0502020204030204" pitchFamily="34" charset="0"/>
              </a:rPr>
              <a:t>GV yêu cầu HS làm BT3(SGK/T78).</a:t>
            </a:r>
          </a:p>
          <a:p>
            <a:pPr algn="just">
              <a:spcBef>
                <a:spcPts val="600"/>
              </a:spcBef>
              <a:spcAft>
                <a:spcPts val="600"/>
              </a:spcAft>
            </a:pPr>
            <a:r>
              <a:rPr lang="en-US" sz="1200" smtClean="0">
                <a:solidFill>
                  <a:srgbClr val="000000"/>
                </a:solidFill>
                <a:effectLst/>
                <a:latin typeface="Times New Roman" panose="02020603050405020304" pitchFamily="18" charset="0"/>
                <a:ea typeface="Calibri" panose="020F0502020204030204" pitchFamily="34" charset="0"/>
              </a:rPr>
              <a:t>Bổ</a:t>
            </a:r>
            <a:r>
              <a:rPr lang="en-US" sz="1200" baseline="0" smtClean="0">
                <a:solidFill>
                  <a:srgbClr val="000000"/>
                </a:solidFill>
                <a:effectLst/>
                <a:latin typeface="Times New Roman" panose="02020603050405020304" pitchFamily="18" charset="0"/>
                <a:ea typeface="Calibri" panose="020F0502020204030204" pitchFamily="34" charset="0"/>
              </a:rPr>
              <a:t> sung thêm câu b. </a:t>
            </a:r>
            <a:endParaRPr lang="en-US" sz="1200" smtClean="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1200" smtClean="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242125C-19E7-459C-B88A-92F49B278D16}" type="slidenum">
              <a:rPr lang="en-US" smtClean="0"/>
              <a:t>25</a:t>
            </a:fld>
            <a:endParaRPr lang="en-US"/>
          </a:p>
        </p:txBody>
      </p:sp>
    </p:spTree>
    <p:extLst>
      <p:ext uri="{BB962C8B-B14F-4D97-AF65-F5344CB8AC3E}">
        <p14:creationId xmlns:p14="http://schemas.microsoft.com/office/powerpoint/2010/main" val="1672650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gọi 1 HS chứng minh câu a trên bảng, GV chính xác hóa kết quả</a:t>
            </a:r>
            <a:endParaRPr lang="en-US" dirty="0"/>
          </a:p>
        </p:txBody>
      </p:sp>
      <p:sp>
        <p:nvSpPr>
          <p:cNvPr id="4" name="Slide Number Placeholder 3"/>
          <p:cNvSpPr>
            <a:spLocks noGrp="1"/>
          </p:cNvSpPr>
          <p:nvPr>
            <p:ph type="sldNum" sz="quarter" idx="10"/>
          </p:nvPr>
        </p:nvSpPr>
        <p:spPr/>
        <p:txBody>
          <a:bodyPr/>
          <a:lstStyle/>
          <a:p>
            <a:fld id="{4242125C-19E7-459C-B88A-92F49B278D16}" type="slidenum">
              <a:rPr lang="en-US" smtClean="0"/>
              <a:t>26</a:t>
            </a:fld>
            <a:endParaRPr lang="en-US"/>
          </a:p>
        </p:txBody>
      </p:sp>
    </p:spTree>
    <p:extLst>
      <p:ext uri="{BB962C8B-B14F-4D97-AF65-F5344CB8AC3E}">
        <p14:creationId xmlns:p14="http://schemas.microsoft.com/office/powerpoint/2010/main" val="1678123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GV</a:t>
            </a:r>
            <a:r>
              <a:rPr lang="en-US" baseline="0" smtClean="0"/>
              <a:t> hướng dẫn HS chứng minh câu b bằng sơ đồ phân tích đi lên, yêu cầu về nhà hoàn thành lời giải đầy đủ</a:t>
            </a:r>
            <a:endParaRPr lang="en-US"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2125C-19E7-459C-B88A-92F49B278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840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28</a:t>
            </a:fld>
            <a:endParaRPr lang="en-US"/>
          </a:p>
        </p:txBody>
      </p:sp>
    </p:spTree>
    <p:extLst>
      <p:ext uri="{BB962C8B-B14F-4D97-AF65-F5344CB8AC3E}">
        <p14:creationId xmlns:p14="http://schemas.microsoft.com/office/powerpoint/2010/main" val="140312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a:t>
            </a:r>
            <a:r>
              <a:rPr lang="en-US" baseline="0" smtClean="0"/>
              <a:t>V giới thiệu một số hình ảnh thực tế của tứ giác nội tiếp đường tròn</a:t>
            </a:r>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29</a:t>
            </a:fld>
            <a:endParaRPr lang="en-US"/>
          </a:p>
        </p:txBody>
      </p:sp>
    </p:spTree>
    <p:extLst>
      <p:ext uri="{BB962C8B-B14F-4D97-AF65-F5344CB8AC3E}">
        <p14:creationId xmlns:p14="http://schemas.microsoft.com/office/powerpoint/2010/main" val="1849529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hướng</a:t>
            </a:r>
            <a:r>
              <a:rPr lang="en-US" baseline="0" smtClean="0"/>
              <a:t> dẫn về nhà</a:t>
            </a:r>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30</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627231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31</a:t>
            </a:fld>
            <a:endParaRPr lang="en-US"/>
          </a:p>
        </p:txBody>
      </p:sp>
    </p:spTree>
    <p:extLst>
      <p:ext uri="{BB962C8B-B14F-4D97-AF65-F5344CB8AC3E}">
        <p14:creationId xmlns:p14="http://schemas.microsoft.com/office/powerpoint/2010/main" val="377660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lgn="just">
              <a:lnSpc>
                <a:spcPct val="115000"/>
              </a:lnSpc>
              <a:spcBef>
                <a:spcPts val="600"/>
              </a:spcBef>
              <a:spcAft>
                <a:spcPts val="0"/>
              </a:spcAft>
              <a:buFontTx/>
              <a:buNone/>
            </a:pPr>
            <a:r>
              <a:rPr lang="en-US" sz="18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chốt vấn đề hình thành kiến thức mới:  </a:t>
            </a:r>
            <a:r>
              <a:rPr lang="en-US" sz="1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 tam giác đều vẽ được một đường tròn đi qua 3 đỉnh. Ta có thể vẽ được đường tròn đi qua bốn điểm bất kì được không?</a:t>
            </a:r>
            <a:endParaRPr lang="en-US" sz="2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037723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HĐ</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1-SGK/T75</a:t>
            </a:r>
            <a:r>
              <a:rPr lang="en-US" sz="1400" baseline="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nhóm</a:t>
            </a: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14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r>
              <a:rPr lang="en-US" sz="1400" baseline="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trả lời</a:t>
            </a: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401385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kern="1200" smtClean="0">
                <a:solidFill>
                  <a:schemeClr val="tx1"/>
                </a:solidFill>
                <a:effectLst/>
                <a:latin typeface="+mn-lt"/>
                <a:ea typeface="+mn-ea"/>
                <a:cs typeface="+mn-cs"/>
              </a:rPr>
              <a:t>+ GV giới thiệu định nghĩa tứ giác nội tiếp.</a:t>
            </a:r>
          </a:p>
          <a:p>
            <a:r>
              <a:rPr lang="en-US" sz="1800" kern="1200" smtClean="0">
                <a:solidFill>
                  <a:schemeClr val="tx1"/>
                </a:solidFill>
                <a:effectLst/>
                <a:latin typeface="+mn-lt"/>
                <a:ea typeface="+mn-ea"/>
                <a:cs typeface="+mn-cs"/>
              </a:rPr>
              <a:t>+ GV giới thiệu </a:t>
            </a:r>
            <a:r>
              <a:rPr lang="vi-VN" sz="1800" kern="1200" smtClean="0">
                <a:solidFill>
                  <a:schemeClr val="tx1"/>
                </a:solidFill>
                <a:effectLst/>
                <a:latin typeface="+mn-lt"/>
                <a:ea typeface="+mn-ea"/>
                <a:cs typeface="+mn-cs"/>
              </a:rPr>
              <a:t>đường tròn ngoại tiếp tứ giác</a:t>
            </a:r>
            <a:r>
              <a:rPr lang="vi-VN" sz="1800" b="1" kern="1200" smtClean="0">
                <a:solidFill>
                  <a:schemeClr val="tx1"/>
                </a:solidFill>
                <a:effectLst/>
                <a:latin typeface="+mn-lt"/>
                <a:ea typeface="+mn-ea"/>
                <a:cs typeface="+mn-cs"/>
              </a:rPr>
              <a:t> </a:t>
            </a:r>
            <a:r>
              <a:rPr lang="en-US" sz="1800" kern="1200" smtClean="0">
                <a:solidFill>
                  <a:schemeClr val="tx1"/>
                </a:solidFill>
                <a:effectLst/>
                <a:latin typeface="+mn-lt"/>
                <a:ea typeface="+mn-ea"/>
                <a:cs typeface="+mn-cs"/>
              </a:rPr>
              <a:t> trong hình 20.</a:t>
            </a:r>
            <a:endParaRPr lang="en-US" sz="2800" smtClean="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60282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err="1">
                <a:solidFill>
                  <a:srgbClr val="000000"/>
                </a:solidFill>
                <a:effectLst/>
                <a:latin typeface="Times New Roman" panose="02020603050405020304" pitchFamily="18" charset="0"/>
                <a:ea typeface="Calibri" panose="020F0502020204030204" pitchFamily="34" charset="0"/>
              </a:rPr>
              <a:t>GV</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yêu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cầu</a:t>
            </a:r>
            <a:r>
              <a:rPr lang="en-US" sz="1800" dirty="0">
                <a:solidFill>
                  <a:srgbClr val="000000"/>
                </a:solidFill>
                <a:effectLst/>
                <a:latin typeface="Times New Roman" panose="02020603050405020304" pitchFamily="18" charset="0"/>
                <a:ea typeface="Calibri" panose="020F0502020204030204" pitchFamily="34" charset="0"/>
              </a:rPr>
              <a:t> HS </a:t>
            </a:r>
            <a:r>
              <a:rPr lang="en-US" sz="1800" dirty="0" err="1">
                <a:solidFill>
                  <a:srgbClr val="000000"/>
                </a:solidFill>
                <a:effectLst/>
                <a:latin typeface="Times New Roman" panose="02020603050405020304" pitchFamily="18" charset="0"/>
                <a:ea typeface="Calibri" panose="020F0502020204030204" pitchFamily="34" charset="0"/>
              </a:rPr>
              <a:t>nghiên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cứu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Ví</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dụ</a:t>
            </a:r>
            <a:r>
              <a:rPr lang="en-US" sz="1800" dirty="0">
                <a:solidFill>
                  <a:srgbClr val="000000"/>
                </a:solidFill>
                <a:effectLst/>
                <a:latin typeface="Times New Roman" panose="02020603050405020304" pitchFamily="18" charset="0"/>
                <a:ea typeface="Calibri" panose="020F0502020204030204" pitchFamily="34" charset="0"/>
              </a:rPr>
              <a:t> 1 </a:t>
            </a:r>
            <a:r>
              <a:rPr lang="en-US" sz="1800">
                <a:solidFill>
                  <a:srgbClr val="000000"/>
                </a:solidFill>
                <a:effectLst/>
                <a:latin typeface="Times New Roman" panose="02020603050405020304" pitchFamily="18" charset="0"/>
                <a:ea typeface="Calibri" panose="020F0502020204030204" pitchFamily="34" charset="0"/>
              </a:rPr>
              <a:t>(</a:t>
            </a:r>
            <a:r>
              <a:rPr lang="en-US" sz="1800" smtClean="0">
                <a:solidFill>
                  <a:srgbClr val="000000"/>
                </a:solidFill>
                <a:effectLst/>
                <a:latin typeface="Times New Roman" panose="02020603050405020304" pitchFamily="18" charset="0"/>
                <a:ea typeface="Calibri" panose="020F0502020204030204" pitchFamily="34" charset="0"/>
              </a:rPr>
              <a:t>SGK/T75) </a:t>
            </a:r>
            <a:r>
              <a:rPr lang="en-US" sz="1800" dirty="0" err="1">
                <a:solidFill>
                  <a:srgbClr val="000000"/>
                </a:solidFill>
                <a:effectLst/>
                <a:latin typeface="Times New Roman" panose="02020603050405020304" pitchFamily="18" charset="0"/>
                <a:ea typeface="Calibri" panose="020F0502020204030204" pitchFamily="34" charset="0"/>
              </a:rPr>
              <a:t>rồi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áp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dụng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làm</a:t>
            </a:r>
            <a:r>
              <a:rPr lang="en-US" sz="1800" dirty="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LT </a:t>
            </a:r>
            <a:r>
              <a:rPr lang="en-US" sz="1800" smtClean="0">
                <a:solidFill>
                  <a:srgbClr val="000000"/>
                </a:solidFill>
                <a:effectLst/>
                <a:latin typeface="Times New Roman" panose="02020603050405020304" pitchFamily="18" charset="0"/>
                <a:ea typeface="Calibri" panose="020F0502020204030204" pitchFamily="34" charset="0"/>
              </a:rPr>
              <a:t>1(SGK/T75).</a:t>
            </a:r>
            <a:endParaRPr lang="en-US" sz="1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61831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err="1">
                <a:solidFill>
                  <a:srgbClr val="000000"/>
                </a:solidFill>
                <a:effectLst/>
                <a:latin typeface="Times New Roman" panose="02020603050405020304" pitchFamily="18" charset="0"/>
                <a:ea typeface="Calibri" panose="020F0502020204030204" pitchFamily="34" charset="0"/>
              </a:rPr>
              <a:t>GV</a:t>
            </a:r>
            <a:r>
              <a:rPr lang="en-US" sz="1800" smtClean="0">
                <a:solidFill>
                  <a:srgbClr val="000000"/>
                </a:solidFill>
                <a:effectLst/>
                <a:latin typeface="Times New Roman" panose="02020603050405020304" pitchFamily="18" charset="0"/>
                <a:ea typeface="Calibri" panose="020F0502020204030204" pitchFamily="34" charset="0"/>
              </a:rPr>
              <a:t>:</a:t>
            </a:r>
            <a:r>
              <a:rPr lang="en-US" sz="1800" baseline="0" smtClean="0">
                <a:solidFill>
                  <a:srgbClr val="000000"/>
                </a:solidFill>
                <a:effectLst/>
                <a:latin typeface="Times New Roman" panose="02020603050405020304" pitchFamily="18" charset="0"/>
                <a:ea typeface="Calibri" panose="020F0502020204030204" pitchFamily="34" charset="0"/>
              </a:rPr>
              <a:t> Sử dụng link sketpad chiếu mô phỏng lại quá trình vẽ hình để HS nắm được cách vẽ</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20173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dirty="0" err="1">
                <a:solidFill>
                  <a:srgbClr val="000000"/>
                </a:solidFill>
                <a:effectLst/>
                <a:latin typeface="Times New Roman" panose="02020603050405020304" pitchFamily="18" charset="0"/>
                <a:ea typeface="Calibri" panose="020F0502020204030204" pitchFamily="34" charset="0"/>
              </a:rPr>
              <a:t>GV</a:t>
            </a:r>
            <a:r>
              <a:rPr lang="en-US" sz="1800">
                <a:solidFill>
                  <a:srgbClr val="000000"/>
                </a:solidFill>
                <a:effectLst/>
                <a:latin typeface="Times New Roman" panose="02020603050405020304" pitchFamily="18" charset="0"/>
                <a:ea typeface="Calibri" panose="020F0502020204030204" pitchFamily="34" charset="0"/>
              </a:rPr>
              <a:t>: </a:t>
            </a:r>
            <a:r>
              <a:rPr lang="en-US" sz="1800" i="1" smtClean="0">
                <a:solidFill>
                  <a:srgbClr val="000000"/>
                </a:solidFill>
                <a:effectLst/>
                <a:latin typeface="Times New Roman" panose="02020603050405020304" pitchFamily="18" charset="0"/>
                <a:ea typeface="Calibri" panose="020F0502020204030204" pitchFamily="34" charset="0"/>
              </a:rPr>
              <a:t>Yêu</a:t>
            </a:r>
            <a:r>
              <a:rPr lang="en-US" sz="1800" i="1" baseline="0" smtClean="0">
                <a:solidFill>
                  <a:srgbClr val="000000"/>
                </a:solidFill>
                <a:effectLst/>
                <a:latin typeface="Times New Roman" panose="02020603050405020304" pitchFamily="18" charset="0"/>
                <a:ea typeface="Calibri" panose="020F0502020204030204" pitchFamily="34" charset="0"/>
              </a:rPr>
              <a:t> cầu HS hoạt động nhóm làm Hoạt động 2 trong 3 phút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12539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6/13/2024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6/13/2024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43.bin"/><Relationship Id="rId3" Type="http://schemas.openxmlformats.org/officeDocument/2006/relationships/notesSlide" Target="../notesSlides/notesSlide9.xml"/><Relationship Id="rId7" Type="http://schemas.openxmlformats.org/officeDocument/2006/relationships/oleObject" Target="../embeddings/oleObject40.bin"/><Relationship Id="rId12" Type="http://schemas.openxmlformats.org/officeDocument/2006/relationships/image" Target="../media/image51.wmf"/><Relationship Id="rId2" Type="http://schemas.openxmlformats.org/officeDocument/2006/relationships/slideLayout" Target="../slideLayouts/slideLayout2.xml"/><Relationship Id="rId16" Type="http://schemas.openxmlformats.org/officeDocument/2006/relationships/image" Target="../media/image53.wmf"/><Relationship Id="rId1" Type="http://schemas.openxmlformats.org/officeDocument/2006/relationships/vmlDrawing" Target="../drawings/vmlDrawing8.vml"/><Relationship Id="rId6" Type="http://schemas.openxmlformats.org/officeDocument/2006/relationships/image" Target="../media/image32.png"/><Relationship Id="rId11" Type="http://schemas.openxmlformats.org/officeDocument/2006/relationships/oleObject" Target="../embeddings/oleObject42.bin"/><Relationship Id="rId5" Type="http://schemas.openxmlformats.org/officeDocument/2006/relationships/image" Target="../media/image30.png"/><Relationship Id="rId15" Type="http://schemas.openxmlformats.org/officeDocument/2006/relationships/oleObject" Target="../embeddings/oleObject44.bin"/><Relationship Id="rId10" Type="http://schemas.openxmlformats.org/officeDocument/2006/relationships/image" Target="../media/image50.wmf"/><Relationship Id="rId4" Type="http://schemas.openxmlformats.org/officeDocument/2006/relationships/image" Target="../media/image54.emf"/><Relationship Id="rId9" Type="http://schemas.openxmlformats.org/officeDocument/2006/relationships/oleObject" Target="../embeddings/oleObject41.bin"/><Relationship Id="rId14" Type="http://schemas.openxmlformats.org/officeDocument/2006/relationships/image" Target="../media/image52.wmf"/></Relationships>
</file>

<file path=ppt/slides/_rels/slide11.xml.rels><?xml version="1.0" encoding="UTF-8" standalone="yes"?>
<Relationships xmlns="http://schemas.openxmlformats.org/package/2006/relationships"><Relationship Id="rId13" Type="http://schemas.openxmlformats.org/officeDocument/2006/relationships/oleObject" Target="../embeddings/oleObject47.bin"/><Relationship Id="rId18" Type="http://schemas.openxmlformats.org/officeDocument/2006/relationships/image" Target="../media/image59.wmf"/><Relationship Id="rId26" Type="http://schemas.openxmlformats.org/officeDocument/2006/relationships/oleObject" Target="../embeddings/oleObject53.bin"/><Relationship Id="rId39" Type="http://schemas.openxmlformats.org/officeDocument/2006/relationships/image" Target="../media/image69.emf"/><Relationship Id="rId21" Type="http://schemas.openxmlformats.org/officeDocument/2006/relationships/image" Target="../media/image60.emf"/><Relationship Id="rId34" Type="http://schemas.openxmlformats.org/officeDocument/2006/relationships/oleObject" Target="../embeddings/oleObject57.bin"/><Relationship Id="rId42" Type="http://schemas.openxmlformats.org/officeDocument/2006/relationships/oleObject" Target="../embeddings/oleObject61.bin"/><Relationship Id="rId47" Type="http://schemas.openxmlformats.org/officeDocument/2006/relationships/image" Target="../media/image73.emf"/><Relationship Id="rId7" Type="http://schemas.openxmlformats.org/officeDocument/2006/relationships/image" Target="../media/image30.png"/><Relationship Id="rId2" Type="http://schemas.microsoft.com/office/2007/relationships/media" Target="../media/media1.mp4"/><Relationship Id="rId16" Type="http://schemas.openxmlformats.org/officeDocument/2006/relationships/image" Target="../media/image58.wmf"/><Relationship Id="rId29" Type="http://schemas.openxmlformats.org/officeDocument/2006/relationships/image" Target="../media/image64.emf"/><Relationship Id="rId1" Type="http://schemas.openxmlformats.org/officeDocument/2006/relationships/vmlDrawing" Target="../drawings/vmlDrawing9.vml"/><Relationship Id="rId6" Type="http://schemas.openxmlformats.org/officeDocument/2006/relationships/image" Target="../media/image54.emf"/><Relationship Id="rId11" Type="http://schemas.openxmlformats.org/officeDocument/2006/relationships/oleObject" Target="../embeddings/oleObject46.bin"/><Relationship Id="rId24" Type="http://schemas.openxmlformats.org/officeDocument/2006/relationships/oleObject" Target="../embeddings/oleObject52.bin"/><Relationship Id="rId32" Type="http://schemas.openxmlformats.org/officeDocument/2006/relationships/oleObject" Target="../embeddings/oleObject56.bin"/><Relationship Id="rId37" Type="http://schemas.openxmlformats.org/officeDocument/2006/relationships/image" Target="../media/image68.emf"/><Relationship Id="rId40" Type="http://schemas.openxmlformats.org/officeDocument/2006/relationships/oleObject" Target="../embeddings/oleObject60.bin"/><Relationship Id="rId45" Type="http://schemas.openxmlformats.org/officeDocument/2006/relationships/image" Target="../media/image72.emf"/><Relationship Id="rId5" Type="http://schemas.openxmlformats.org/officeDocument/2006/relationships/notesSlide" Target="../notesSlides/notesSlide10.xml"/><Relationship Id="rId15" Type="http://schemas.openxmlformats.org/officeDocument/2006/relationships/oleObject" Target="../embeddings/oleObject48.bin"/><Relationship Id="rId23" Type="http://schemas.openxmlformats.org/officeDocument/2006/relationships/image" Target="../media/image61.emf"/><Relationship Id="rId28" Type="http://schemas.openxmlformats.org/officeDocument/2006/relationships/oleObject" Target="../embeddings/oleObject54.bin"/><Relationship Id="rId36" Type="http://schemas.openxmlformats.org/officeDocument/2006/relationships/oleObject" Target="../embeddings/oleObject58.bin"/><Relationship Id="rId10" Type="http://schemas.openxmlformats.org/officeDocument/2006/relationships/image" Target="../media/image55.wmf"/><Relationship Id="rId19" Type="http://schemas.openxmlformats.org/officeDocument/2006/relationships/image" Target="../media/image74.png"/><Relationship Id="rId31" Type="http://schemas.openxmlformats.org/officeDocument/2006/relationships/image" Target="../media/image65.wmf"/><Relationship Id="rId44" Type="http://schemas.openxmlformats.org/officeDocument/2006/relationships/oleObject" Target="../embeddings/oleObject62.bin"/><Relationship Id="rId4" Type="http://schemas.openxmlformats.org/officeDocument/2006/relationships/slideLayout" Target="../slideLayouts/slideLayout2.xml"/><Relationship Id="rId9" Type="http://schemas.openxmlformats.org/officeDocument/2006/relationships/oleObject" Target="../embeddings/oleObject45.bin"/><Relationship Id="rId14" Type="http://schemas.openxmlformats.org/officeDocument/2006/relationships/image" Target="../media/image57.wmf"/><Relationship Id="rId22" Type="http://schemas.openxmlformats.org/officeDocument/2006/relationships/oleObject" Target="../embeddings/oleObject51.bin"/><Relationship Id="rId27" Type="http://schemas.openxmlformats.org/officeDocument/2006/relationships/image" Target="../media/image63.emf"/><Relationship Id="rId30" Type="http://schemas.openxmlformats.org/officeDocument/2006/relationships/oleObject" Target="../embeddings/oleObject55.bin"/><Relationship Id="rId35" Type="http://schemas.openxmlformats.org/officeDocument/2006/relationships/image" Target="../media/image67.emf"/><Relationship Id="rId43" Type="http://schemas.openxmlformats.org/officeDocument/2006/relationships/image" Target="../media/image71.wmf"/><Relationship Id="rId8" Type="http://schemas.openxmlformats.org/officeDocument/2006/relationships/image" Target="../media/image32.png"/><Relationship Id="rId3" Type="http://schemas.openxmlformats.org/officeDocument/2006/relationships/video" Target="../media/media1.mp4"/><Relationship Id="rId12" Type="http://schemas.openxmlformats.org/officeDocument/2006/relationships/image" Target="../media/image56.wmf"/><Relationship Id="rId17" Type="http://schemas.openxmlformats.org/officeDocument/2006/relationships/oleObject" Target="../embeddings/oleObject49.bin"/><Relationship Id="rId25" Type="http://schemas.openxmlformats.org/officeDocument/2006/relationships/image" Target="../media/image62.emf"/><Relationship Id="rId33" Type="http://schemas.openxmlformats.org/officeDocument/2006/relationships/image" Target="../media/image66.emf"/><Relationship Id="rId38" Type="http://schemas.openxmlformats.org/officeDocument/2006/relationships/oleObject" Target="../embeddings/oleObject59.bin"/><Relationship Id="rId46" Type="http://schemas.openxmlformats.org/officeDocument/2006/relationships/oleObject" Target="../embeddings/oleObject63.bin"/><Relationship Id="rId20" Type="http://schemas.openxmlformats.org/officeDocument/2006/relationships/oleObject" Target="../embeddings/oleObject50.bin"/><Relationship Id="rId41" Type="http://schemas.openxmlformats.org/officeDocument/2006/relationships/image" Target="../media/image70.wmf"/></Relationships>
</file>

<file path=ppt/slides/_rels/slide12.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48.emf"/><Relationship Id="rId3" Type="http://schemas.openxmlformats.org/officeDocument/2006/relationships/notesSlide" Target="../notesSlides/notesSlide11.xml"/><Relationship Id="rId7" Type="http://schemas.openxmlformats.org/officeDocument/2006/relationships/oleObject" Target="../embeddings/oleObject65.bin"/><Relationship Id="rId12"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75.wmf"/><Relationship Id="rId11" Type="http://schemas.openxmlformats.org/officeDocument/2006/relationships/oleObject" Target="../embeddings/oleObject67.bin"/><Relationship Id="rId5" Type="http://schemas.openxmlformats.org/officeDocument/2006/relationships/oleObject" Target="../embeddings/oleObject64.bin"/><Relationship Id="rId10" Type="http://schemas.openxmlformats.org/officeDocument/2006/relationships/image" Target="../media/image77.wmf"/><Relationship Id="rId4" Type="http://schemas.openxmlformats.org/officeDocument/2006/relationships/image" Target="../media/image36.jpeg"/><Relationship Id="rId9" Type="http://schemas.openxmlformats.org/officeDocument/2006/relationships/oleObject" Target="../embeddings/oleObject66.bin"/></Relationships>
</file>

<file path=ppt/slides/_rels/slide13.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oleObject" Target="../embeddings/oleObject71.bin"/><Relationship Id="rId18" Type="http://schemas.openxmlformats.org/officeDocument/2006/relationships/image" Target="../media/image84.wmf"/><Relationship Id="rId3" Type="http://schemas.openxmlformats.org/officeDocument/2006/relationships/notesSlide" Target="../notesSlides/notesSlide12.xml"/><Relationship Id="rId21" Type="http://schemas.openxmlformats.org/officeDocument/2006/relationships/oleObject" Target="../embeddings/oleObject75.bin"/><Relationship Id="rId7" Type="http://schemas.openxmlformats.org/officeDocument/2006/relationships/oleObject" Target="../embeddings/oleObject68.bin"/><Relationship Id="rId12" Type="http://schemas.openxmlformats.org/officeDocument/2006/relationships/image" Target="../media/image81.wmf"/><Relationship Id="rId17" Type="http://schemas.openxmlformats.org/officeDocument/2006/relationships/oleObject" Target="../embeddings/oleObject73.bin"/><Relationship Id="rId2" Type="http://schemas.openxmlformats.org/officeDocument/2006/relationships/slideLayout" Target="../slideLayouts/slideLayout2.xml"/><Relationship Id="rId16" Type="http://schemas.openxmlformats.org/officeDocument/2006/relationships/image" Target="../media/image83.wmf"/><Relationship Id="rId20" Type="http://schemas.openxmlformats.org/officeDocument/2006/relationships/image" Target="../media/image85.wmf"/><Relationship Id="rId1" Type="http://schemas.openxmlformats.org/officeDocument/2006/relationships/vmlDrawing" Target="../drawings/vmlDrawing11.vml"/><Relationship Id="rId6" Type="http://schemas.openxmlformats.org/officeDocument/2006/relationships/image" Target="../media/image87.emf"/><Relationship Id="rId11" Type="http://schemas.openxmlformats.org/officeDocument/2006/relationships/oleObject" Target="../embeddings/oleObject70.bin"/><Relationship Id="rId5" Type="http://schemas.openxmlformats.org/officeDocument/2006/relationships/image" Target="../media/image56.wmf"/><Relationship Id="rId15" Type="http://schemas.openxmlformats.org/officeDocument/2006/relationships/oleObject" Target="../embeddings/oleObject72.bin"/><Relationship Id="rId10" Type="http://schemas.openxmlformats.org/officeDocument/2006/relationships/image" Target="../media/image80.wmf"/><Relationship Id="rId19" Type="http://schemas.openxmlformats.org/officeDocument/2006/relationships/oleObject" Target="../embeddings/oleObject74.bin"/><Relationship Id="rId4" Type="http://schemas.openxmlformats.org/officeDocument/2006/relationships/oleObject" Target="../embeddings/oleObject46.bin"/><Relationship Id="rId9" Type="http://schemas.openxmlformats.org/officeDocument/2006/relationships/oleObject" Target="../embeddings/oleObject69.bin"/><Relationship Id="rId14" Type="http://schemas.openxmlformats.org/officeDocument/2006/relationships/image" Target="../media/image82.wmf"/><Relationship Id="rId22" Type="http://schemas.openxmlformats.org/officeDocument/2006/relationships/image" Target="../media/image86.wmf"/></Relationships>
</file>

<file path=ppt/slides/_rels/slide14.xml.rels><?xml version="1.0" encoding="UTF-8" standalone="yes"?>
<Relationships xmlns="http://schemas.openxmlformats.org/package/2006/relationships"><Relationship Id="rId13" Type="http://schemas.openxmlformats.org/officeDocument/2006/relationships/oleObject" Target="../embeddings/oleObject80.bin"/><Relationship Id="rId18" Type="http://schemas.openxmlformats.org/officeDocument/2006/relationships/image" Target="../media/image94.wmf"/><Relationship Id="rId26" Type="http://schemas.openxmlformats.org/officeDocument/2006/relationships/image" Target="../media/image98.wmf"/><Relationship Id="rId21" Type="http://schemas.openxmlformats.org/officeDocument/2006/relationships/oleObject" Target="../embeddings/oleObject84.bin"/><Relationship Id="rId34" Type="http://schemas.openxmlformats.org/officeDocument/2006/relationships/image" Target="../media/image102.wmf"/><Relationship Id="rId7" Type="http://schemas.openxmlformats.org/officeDocument/2006/relationships/oleObject" Target="../embeddings/oleObject77.bin"/><Relationship Id="rId12" Type="http://schemas.openxmlformats.org/officeDocument/2006/relationships/image" Target="../media/image91.wmf"/><Relationship Id="rId17" Type="http://schemas.openxmlformats.org/officeDocument/2006/relationships/oleObject" Target="../embeddings/oleObject82.bin"/><Relationship Id="rId25" Type="http://schemas.openxmlformats.org/officeDocument/2006/relationships/oleObject" Target="../embeddings/oleObject86.bin"/><Relationship Id="rId33" Type="http://schemas.openxmlformats.org/officeDocument/2006/relationships/oleObject" Target="../embeddings/oleObject90.bin"/><Relationship Id="rId38" Type="http://schemas.openxmlformats.org/officeDocument/2006/relationships/image" Target="../media/image104.wmf"/><Relationship Id="rId2" Type="http://schemas.openxmlformats.org/officeDocument/2006/relationships/slideLayout" Target="../slideLayouts/slideLayout2.xml"/><Relationship Id="rId16" Type="http://schemas.openxmlformats.org/officeDocument/2006/relationships/image" Target="../media/image93.wmf"/><Relationship Id="rId20" Type="http://schemas.openxmlformats.org/officeDocument/2006/relationships/image" Target="../media/image95.wmf"/><Relationship Id="rId29" Type="http://schemas.openxmlformats.org/officeDocument/2006/relationships/oleObject" Target="../embeddings/oleObject88.bin"/><Relationship Id="rId1" Type="http://schemas.openxmlformats.org/officeDocument/2006/relationships/vmlDrawing" Target="../drawings/vmlDrawing12.vml"/><Relationship Id="rId6" Type="http://schemas.openxmlformats.org/officeDocument/2006/relationships/image" Target="../media/image88.emf"/><Relationship Id="rId11" Type="http://schemas.openxmlformats.org/officeDocument/2006/relationships/oleObject" Target="../embeddings/oleObject79.bin"/><Relationship Id="rId24" Type="http://schemas.openxmlformats.org/officeDocument/2006/relationships/image" Target="../media/image97.wmf"/><Relationship Id="rId32" Type="http://schemas.openxmlformats.org/officeDocument/2006/relationships/image" Target="../media/image101.wmf"/><Relationship Id="rId37" Type="http://schemas.openxmlformats.org/officeDocument/2006/relationships/oleObject" Target="../embeddings/oleObject92.bin"/><Relationship Id="rId5" Type="http://schemas.openxmlformats.org/officeDocument/2006/relationships/oleObject" Target="../embeddings/oleObject76.bin"/><Relationship Id="rId15" Type="http://schemas.openxmlformats.org/officeDocument/2006/relationships/oleObject" Target="../embeddings/oleObject81.bin"/><Relationship Id="rId23" Type="http://schemas.openxmlformats.org/officeDocument/2006/relationships/oleObject" Target="../embeddings/oleObject85.bin"/><Relationship Id="rId28" Type="http://schemas.openxmlformats.org/officeDocument/2006/relationships/image" Target="../media/image99.wmf"/><Relationship Id="rId36" Type="http://schemas.openxmlformats.org/officeDocument/2006/relationships/image" Target="../media/image103.wmf"/><Relationship Id="rId10" Type="http://schemas.openxmlformats.org/officeDocument/2006/relationships/image" Target="../media/image90.wmf"/><Relationship Id="rId19" Type="http://schemas.openxmlformats.org/officeDocument/2006/relationships/oleObject" Target="../embeddings/oleObject83.bin"/><Relationship Id="rId31" Type="http://schemas.openxmlformats.org/officeDocument/2006/relationships/oleObject" Target="../embeddings/oleObject89.bin"/><Relationship Id="rId4" Type="http://schemas.openxmlformats.org/officeDocument/2006/relationships/image" Target="../media/image105.emf"/><Relationship Id="rId9" Type="http://schemas.openxmlformats.org/officeDocument/2006/relationships/oleObject" Target="../embeddings/oleObject78.bin"/><Relationship Id="rId14" Type="http://schemas.openxmlformats.org/officeDocument/2006/relationships/image" Target="../media/image92.emf"/><Relationship Id="rId22" Type="http://schemas.openxmlformats.org/officeDocument/2006/relationships/image" Target="../media/image96.wmf"/><Relationship Id="rId27" Type="http://schemas.openxmlformats.org/officeDocument/2006/relationships/oleObject" Target="../embeddings/oleObject87.bin"/><Relationship Id="rId30" Type="http://schemas.openxmlformats.org/officeDocument/2006/relationships/image" Target="../media/image100.wmf"/><Relationship Id="rId35" Type="http://schemas.openxmlformats.org/officeDocument/2006/relationships/oleObject" Target="../embeddings/oleObject91.bin"/><Relationship Id="rId8" Type="http://schemas.openxmlformats.org/officeDocument/2006/relationships/image" Target="../media/image89.wmf"/><Relationship Id="rId3"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7.xml"/><Relationship Id="rId7" Type="http://schemas.openxmlformats.org/officeDocument/2006/relationships/image" Target="../media/image107.png"/><Relationship Id="rId2" Type="http://schemas.microsoft.com/office/2007/relationships/media" Target="../media/media2.wav"/><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0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Layout" Target="../slideLayouts/slideLayout7.xml"/><Relationship Id="rId7" Type="http://schemas.openxmlformats.org/officeDocument/2006/relationships/slide" Target="slide20.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07.png"/><Relationship Id="rId4" Type="http://schemas.openxmlformats.org/officeDocument/2006/relationships/notesSlide" Target="../notesSlides/notesSlide15.xml"/><Relationship Id="rId9" Type="http://schemas.openxmlformats.org/officeDocument/2006/relationships/image" Target="../media/image112.pn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Layout" Target="../slideLayouts/slideLayout7.xml"/><Relationship Id="rId7" Type="http://schemas.openxmlformats.org/officeDocument/2006/relationships/image" Target="../media/image111.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20.xml"/><Relationship Id="rId11"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07.png"/><Relationship Id="rId4" Type="http://schemas.openxmlformats.org/officeDocument/2006/relationships/notesSlide" Target="../notesSlides/notesSlide16.xml"/><Relationship Id="rId9" Type="http://schemas.openxmlformats.org/officeDocument/2006/relationships/image" Target="../media/image112.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7.xml"/><Relationship Id="rId7" Type="http://schemas.openxmlformats.org/officeDocument/2006/relationships/image" Target="../media/image112.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9.xml"/><Relationship Id="rId11" Type="http://schemas.openxmlformats.org/officeDocument/2006/relationships/image" Target="../media/image107.png"/><Relationship Id="rId5" Type="http://schemas.openxmlformats.org/officeDocument/2006/relationships/image" Target="../media/image113.png"/><Relationship Id="rId10" Type="http://schemas.openxmlformats.org/officeDocument/2006/relationships/image" Target="../media/image110.png"/><Relationship Id="rId4" Type="http://schemas.openxmlformats.org/officeDocument/2006/relationships/notesSlide" Target="../notesSlides/notesSlide17.xml"/><Relationship Id="rId9" Type="http://schemas.openxmlformats.org/officeDocument/2006/relationships/image" Target="../media/image115.png"/></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7.xml"/><Relationship Id="rId7" Type="http://schemas.openxmlformats.org/officeDocument/2006/relationships/image" Target="../media/image112.png"/><Relationship Id="rId12" Type="http://schemas.openxmlformats.org/officeDocument/2006/relationships/image" Target="../media/image107.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13.png"/><Relationship Id="rId11" Type="http://schemas.openxmlformats.org/officeDocument/2006/relationships/image" Target="../media/image110.png"/><Relationship Id="rId5" Type="http://schemas.openxmlformats.org/officeDocument/2006/relationships/image" Target="../media/image116.png"/><Relationship Id="rId10" Type="http://schemas.openxmlformats.org/officeDocument/2006/relationships/image" Target="../media/image117.png"/><Relationship Id="rId4" Type="http://schemas.openxmlformats.org/officeDocument/2006/relationships/notesSlide" Target="../notesSlides/notesSlide18.xml"/><Relationship Id="rId9" Type="http://schemas.openxmlformats.org/officeDocument/2006/relationships/slide" Target="slide23.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9.wmf"/><Relationship Id="rId3" Type="http://schemas.openxmlformats.org/officeDocument/2006/relationships/notesSlide" Target="../notesSlides/notesSlide1.xml"/><Relationship Id="rId7" Type="http://schemas.openxmlformats.org/officeDocument/2006/relationships/image" Target="../media/image6.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wmf"/><Relationship Id="rId5" Type="http://schemas.openxmlformats.org/officeDocument/2006/relationships/image" Target="../media/image5.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oleObject" Target="../embeddings/oleObject93.bin"/><Relationship Id="rId18" Type="http://schemas.openxmlformats.org/officeDocument/2006/relationships/image" Target="../media/image120.wmf"/><Relationship Id="rId3" Type="http://schemas.openxmlformats.org/officeDocument/2006/relationships/audio" Target="../media/media3.wma"/><Relationship Id="rId7" Type="http://schemas.openxmlformats.org/officeDocument/2006/relationships/audio" Target="../media/audio2.wav"/><Relationship Id="rId12" Type="http://schemas.openxmlformats.org/officeDocument/2006/relationships/image" Target="../media/image125.jpeg"/><Relationship Id="rId17" Type="http://schemas.openxmlformats.org/officeDocument/2006/relationships/oleObject" Target="../embeddings/oleObject95.bin"/><Relationship Id="rId2" Type="http://schemas.microsoft.com/office/2007/relationships/media" Target="../media/media3.wma"/><Relationship Id="rId16" Type="http://schemas.openxmlformats.org/officeDocument/2006/relationships/image" Target="../media/image119.wmf"/><Relationship Id="rId20" Type="http://schemas.openxmlformats.org/officeDocument/2006/relationships/image" Target="../media/image121.wmf"/><Relationship Id="rId1" Type="http://schemas.openxmlformats.org/officeDocument/2006/relationships/vmlDrawing" Target="../drawings/vmlDrawing13.vml"/><Relationship Id="rId6" Type="http://schemas.openxmlformats.org/officeDocument/2006/relationships/audio" Target="../media/audio1.wav"/><Relationship Id="rId11" Type="http://schemas.openxmlformats.org/officeDocument/2006/relationships/image" Target="../media/image124.png"/><Relationship Id="rId5" Type="http://schemas.openxmlformats.org/officeDocument/2006/relationships/notesSlide" Target="../notesSlides/notesSlide19.xml"/><Relationship Id="rId15" Type="http://schemas.openxmlformats.org/officeDocument/2006/relationships/oleObject" Target="../embeddings/oleObject94.bin"/><Relationship Id="rId10" Type="http://schemas.openxmlformats.org/officeDocument/2006/relationships/slide" Target="slide17.xml"/><Relationship Id="rId19" Type="http://schemas.openxmlformats.org/officeDocument/2006/relationships/oleObject" Target="../embeddings/oleObject96.bin"/><Relationship Id="rId4" Type="http://schemas.openxmlformats.org/officeDocument/2006/relationships/slideLayout" Target="../slideLayouts/slideLayout7.xml"/><Relationship Id="rId9" Type="http://schemas.openxmlformats.org/officeDocument/2006/relationships/image" Target="../media/image123.png"/><Relationship Id="rId14" Type="http://schemas.openxmlformats.org/officeDocument/2006/relationships/image" Target="../media/image118.wmf"/></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7.xml"/><Relationship Id="rId7" Type="http://schemas.openxmlformats.org/officeDocument/2006/relationships/image" Target="../media/image122.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audio" Target="../media/audio2.wav"/><Relationship Id="rId11" Type="http://schemas.openxmlformats.org/officeDocument/2006/relationships/image" Target="../media/image126.emf"/><Relationship Id="rId5" Type="http://schemas.openxmlformats.org/officeDocument/2006/relationships/audio" Target="../media/audio1.wav"/><Relationship Id="rId10" Type="http://schemas.openxmlformats.org/officeDocument/2006/relationships/image" Target="../media/image125.jpeg"/><Relationship Id="rId4" Type="http://schemas.openxmlformats.org/officeDocument/2006/relationships/notesSlide" Target="../notesSlides/notesSlide20.xml"/><Relationship Id="rId9" Type="http://schemas.openxmlformats.org/officeDocument/2006/relationships/image" Target="../media/image124.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wmf"/><Relationship Id="rId18" Type="http://schemas.openxmlformats.org/officeDocument/2006/relationships/oleObject" Target="../embeddings/oleObject100.bin"/><Relationship Id="rId3" Type="http://schemas.openxmlformats.org/officeDocument/2006/relationships/audio" Target="../media/media3.wma"/><Relationship Id="rId21" Type="http://schemas.openxmlformats.org/officeDocument/2006/relationships/image" Target="../media/image131.wmf"/><Relationship Id="rId7" Type="http://schemas.openxmlformats.org/officeDocument/2006/relationships/audio" Target="../media/audio2.wav"/><Relationship Id="rId12" Type="http://schemas.openxmlformats.org/officeDocument/2006/relationships/oleObject" Target="../embeddings/oleObject97.bin"/><Relationship Id="rId17" Type="http://schemas.openxmlformats.org/officeDocument/2006/relationships/image" Target="../media/image129.wmf"/><Relationship Id="rId2" Type="http://schemas.microsoft.com/office/2007/relationships/media" Target="../media/media3.wma"/><Relationship Id="rId16" Type="http://schemas.openxmlformats.org/officeDocument/2006/relationships/oleObject" Target="../embeddings/oleObject99.bin"/><Relationship Id="rId20" Type="http://schemas.openxmlformats.org/officeDocument/2006/relationships/oleObject" Target="../embeddings/oleObject101.bin"/><Relationship Id="rId1" Type="http://schemas.openxmlformats.org/officeDocument/2006/relationships/vmlDrawing" Target="../drawings/vmlDrawing14.vml"/><Relationship Id="rId6" Type="http://schemas.openxmlformats.org/officeDocument/2006/relationships/audio" Target="../media/audio1.wav"/><Relationship Id="rId11" Type="http://schemas.openxmlformats.org/officeDocument/2006/relationships/image" Target="../media/image125.jpeg"/><Relationship Id="rId5" Type="http://schemas.openxmlformats.org/officeDocument/2006/relationships/notesSlide" Target="../notesSlides/notesSlide21.xml"/><Relationship Id="rId15" Type="http://schemas.openxmlformats.org/officeDocument/2006/relationships/image" Target="../media/image128.wmf"/><Relationship Id="rId23" Type="http://schemas.openxmlformats.org/officeDocument/2006/relationships/image" Target="../media/image132.wmf"/><Relationship Id="rId10" Type="http://schemas.openxmlformats.org/officeDocument/2006/relationships/image" Target="../media/image124.png"/><Relationship Id="rId19" Type="http://schemas.openxmlformats.org/officeDocument/2006/relationships/image" Target="../media/image130.wmf"/><Relationship Id="rId4" Type="http://schemas.openxmlformats.org/officeDocument/2006/relationships/slideLayout" Target="../slideLayouts/slideLayout7.xml"/><Relationship Id="rId9" Type="http://schemas.openxmlformats.org/officeDocument/2006/relationships/slide" Target="slide19.xml"/><Relationship Id="rId14" Type="http://schemas.openxmlformats.org/officeDocument/2006/relationships/oleObject" Target="../embeddings/oleObject98.bin"/><Relationship Id="rId22" Type="http://schemas.openxmlformats.org/officeDocument/2006/relationships/oleObject" Target="../embeddings/oleObject102.bin"/></Relationships>
</file>

<file path=ppt/slides/_rels/slide23.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33.wmf"/><Relationship Id="rId18" Type="http://schemas.openxmlformats.org/officeDocument/2006/relationships/oleObject" Target="../embeddings/oleObject106.bin"/><Relationship Id="rId3" Type="http://schemas.openxmlformats.org/officeDocument/2006/relationships/audio" Target="../media/media3.wma"/><Relationship Id="rId21" Type="http://schemas.openxmlformats.org/officeDocument/2006/relationships/image" Target="../media/image137.wmf"/><Relationship Id="rId7" Type="http://schemas.openxmlformats.org/officeDocument/2006/relationships/audio" Target="../media/audio2.wav"/><Relationship Id="rId12" Type="http://schemas.openxmlformats.org/officeDocument/2006/relationships/oleObject" Target="../embeddings/oleObject103.bin"/><Relationship Id="rId17" Type="http://schemas.openxmlformats.org/officeDocument/2006/relationships/image" Target="../media/image135.wmf"/><Relationship Id="rId2" Type="http://schemas.microsoft.com/office/2007/relationships/media" Target="../media/media3.wma"/><Relationship Id="rId16" Type="http://schemas.openxmlformats.org/officeDocument/2006/relationships/oleObject" Target="../embeddings/oleObject105.bin"/><Relationship Id="rId20" Type="http://schemas.openxmlformats.org/officeDocument/2006/relationships/oleObject" Target="../embeddings/oleObject107.bin"/><Relationship Id="rId1" Type="http://schemas.openxmlformats.org/officeDocument/2006/relationships/vmlDrawing" Target="../drawings/vmlDrawing15.vml"/><Relationship Id="rId6" Type="http://schemas.openxmlformats.org/officeDocument/2006/relationships/audio" Target="../media/audio1.wav"/><Relationship Id="rId11" Type="http://schemas.openxmlformats.org/officeDocument/2006/relationships/image" Target="../media/image125.jpeg"/><Relationship Id="rId5" Type="http://schemas.openxmlformats.org/officeDocument/2006/relationships/notesSlide" Target="../notesSlides/notesSlide22.xml"/><Relationship Id="rId15" Type="http://schemas.openxmlformats.org/officeDocument/2006/relationships/image" Target="../media/image134.wmf"/><Relationship Id="rId23" Type="http://schemas.openxmlformats.org/officeDocument/2006/relationships/image" Target="../media/image138.wmf"/><Relationship Id="rId10" Type="http://schemas.openxmlformats.org/officeDocument/2006/relationships/image" Target="../media/image124.png"/><Relationship Id="rId19" Type="http://schemas.openxmlformats.org/officeDocument/2006/relationships/image" Target="../media/image136.wmf"/><Relationship Id="rId4" Type="http://schemas.openxmlformats.org/officeDocument/2006/relationships/slideLayout" Target="../slideLayouts/slideLayout7.xml"/><Relationship Id="rId9" Type="http://schemas.openxmlformats.org/officeDocument/2006/relationships/slide" Target="slide24.xml"/><Relationship Id="rId14" Type="http://schemas.openxmlformats.org/officeDocument/2006/relationships/oleObject" Target="../embeddings/oleObject104.bin"/><Relationship Id="rId22" Type="http://schemas.openxmlformats.org/officeDocument/2006/relationships/oleObject" Target="../embeddings/oleObject108.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7.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10.png"/><Relationship Id="rId5" Type="http://schemas.openxmlformats.org/officeDocument/2006/relationships/image" Target="../media/image139.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oleObject" Target="../embeddings/oleObject113.bin"/><Relationship Id="rId18" Type="http://schemas.openxmlformats.org/officeDocument/2006/relationships/image" Target="../media/image146.emf"/><Relationship Id="rId3" Type="http://schemas.openxmlformats.org/officeDocument/2006/relationships/notesSlide" Target="../notesSlides/notesSlide24.xml"/><Relationship Id="rId7" Type="http://schemas.openxmlformats.org/officeDocument/2006/relationships/oleObject" Target="../embeddings/oleObject110.bin"/><Relationship Id="rId12" Type="http://schemas.openxmlformats.org/officeDocument/2006/relationships/image" Target="../media/image143.wmf"/><Relationship Id="rId17" Type="http://schemas.openxmlformats.org/officeDocument/2006/relationships/oleObject" Target="../embeddings/oleObject115.bin"/><Relationship Id="rId2" Type="http://schemas.openxmlformats.org/officeDocument/2006/relationships/slideLayout" Target="../slideLayouts/slideLayout2.xml"/><Relationship Id="rId16" Type="http://schemas.openxmlformats.org/officeDocument/2006/relationships/image" Target="../media/image145.emf"/><Relationship Id="rId1" Type="http://schemas.openxmlformats.org/officeDocument/2006/relationships/vmlDrawing" Target="../drawings/vmlDrawing16.vml"/><Relationship Id="rId6" Type="http://schemas.openxmlformats.org/officeDocument/2006/relationships/image" Target="../media/image140.wmf"/><Relationship Id="rId11" Type="http://schemas.openxmlformats.org/officeDocument/2006/relationships/oleObject" Target="../embeddings/oleObject112.bin"/><Relationship Id="rId5" Type="http://schemas.openxmlformats.org/officeDocument/2006/relationships/oleObject" Target="../embeddings/oleObject109.bin"/><Relationship Id="rId15" Type="http://schemas.openxmlformats.org/officeDocument/2006/relationships/oleObject" Target="../embeddings/oleObject114.bin"/><Relationship Id="rId10" Type="http://schemas.openxmlformats.org/officeDocument/2006/relationships/image" Target="../media/image142.wmf"/><Relationship Id="rId4" Type="http://schemas.openxmlformats.org/officeDocument/2006/relationships/image" Target="../media/image147.emf"/><Relationship Id="rId9" Type="http://schemas.openxmlformats.org/officeDocument/2006/relationships/oleObject" Target="../embeddings/oleObject111.bin"/><Relationship Id="rId14" Type="http://schemas.openxmlformats.org/officeDocument/2006/relationships/image" Target="../media/image144.wmf"/></Relationships>
</file>

<file path=ppt/slides/_rels/slide26.xml.rels><?xml version="1.0" encoding="UTF-8" standalone="yes"?>
<Relationships xmlns="http://schemas.openxmlformats.org/package/2006/relationships"><Relationship Id="rId8" Type="http://schemas.openxmlformats.org/officeDocument/2006/relationships/image" Target="../media/image149.wmf"/><Relationship Id="rId13" Type="http://schemas.openxmlformats.org/officeDocument/2006/relationships/oleObject" Target="../embeddings/oleObject120.bin"/><Relationship Id="rId18" Type="http://schemas.openxmlformats.org/officeDocument/2006/relationships/image" Target="../media/image154.wmf"/><Relationship Id="rId3" Type="http://schemas.openxmlformats.org/officeDocument/2006/relationships/notesSlide" Target="../notesSlides/notesSlide25.xml"/><Relationship Id="rId21" Type="http://schemas.openxmlformats.org/officeDocument/2006/relationships/oleObject" Target="../embeddings/oleObject124.bin"/><Relationship Id="rId7" Type="http://schemas.openxmlformats.org/officeDocument/2006/relationships/oleObject" Target="../embeddings/oleObject117.bin"/><Relationship Id="rId12" Type="http://schemas.openxmlformats.org/officeDocument/2006/relationships/image" Target="../media/image151.wmf"/><Relationship Id="rId17" Type="http://schemas.openxmlformats.org/officeDocument/2006/relationships/oleObject" Target="../embeddings/oleObject122.bin"/><Relationship Id="rId2" Type="http://schemas.openxmlformats.org/officeDocument/2006/relationships/slideLayout" Target="../slideLayouts/slideLayout2.xml"/><Relationship Id="rId16" Type="http://schemas.openxmlformats.org/officeDocument/2006/relationships/image" Target="../media/image153.wmf"/><Relationship Id="rId20" Type="http://schemas.openxmlformats.org/officeDocument/2006/relationships/image" Target="../media/image155.wmf"/><Relationship Id="rId1" Type="http://schemas.openxmlformats.org/officeDocument/2006/relationships/vmlDrawing" Target="../drawings/vmlDrawing17.vml"/><Relationship Id="rId6" Type="http://schemas.openxmlformats.org/officeDocument/2006/relationships/image" Target="../media/image148.wmf"/><Relationship Id="rId11" Type="http://schemas.openxmlformats.org/officeDocument/2006/relationships/oleObject" Target="../embeddings/oleObject119.bin"/><Relationship Id="rId24" Type="http://schemas.openxmlformats.org/officeDocument/2006/relationships/image" Target="../media/image157.wmf"/><Relationship Id="rId5" Type="http://schemas.openxmlformats.org/officeDocument/2006/relationships/oleObject" Target="../embeddings/oleObject116.bin"/><Relationship Id="rId15" Type="http://schemas.openxmlformats.org/officeDocument/2006/relationships/oleObject" Target="../embeddings/oleObject121.bin"/><Relationship Id="rId23" Type="http://schemas.openxmlformats.org/officeDocument/2006/relationships/oleObject" Target="../embeddings/oleObject125.bin"/><Relationship Id="rId10" Type="http://schemas.openxmlformats.org/officeDocument/2006/relationships/image" Target="../media/image150.wmf"/><Relationship Id="rId19" Type="http://schemas.openxmlformats.org/officeDocument/2006/relationships/oleObject" Target="../embeddings/oleObject123.bin"/><Relationship Id="rId4" Type="http://schemas.openxmlformats.org/officeDocument/2006/relationships/image" Target="../media/image147.emf"/><Relationship Id="rId9" Type="http://schemas.openxmlformats.org/officeDocument/2006/relationships/oleObject" Target="../embeddings/oleObject118.bin"/><Relationship Id="rId14" Type="http://schemas.openxmlformats.org/officeDocument/2006/relationships/image" Target="../media/image152.wmf"/><Relationship Id="rId22" Type="http://schemas.openxmlformats.org/officeDocument/2006/relationships/image" Target="../media/image156.wmf"/></Relationships>
</file>

<file path=ppt/slides/_rels/slide27.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11.bin"/><Relationship Id="rId3" Type="http://schemas.openxmlformats.org/officeDocument/2006/relationships/notesSlide" Target="../notesSlides/notesSlide26.xml"/><Relationship Id="rId7" Type="http://schemas.openxmlformats.org/officeDocument/2006/relationships/oleObject" Target="../embeddings/oleObject127.bin"/><Relationship Id="rId12" Type="http://schemas.openxmlformats.org/officeDocument/2006/relationships/image" Target="../media/image141.wmf"/><Relationship Id="rId17" Type="http://schemas.openxmlformats.org/officeDocument/2006/relationships/oleObject" Target="../embeddings/oleObject113.bin"/><Relationship Id="rId2" Type="http://schemas.openxmlformats.org/officeDocument/2006/relationships/slideLayout" Target="../slideLayouts/slideLayout2.xml"/><Relationship Id="rId16" Type="http://schemas.openxmlformats.org/officeDocument/2006/relationships/image" Target="../media/image143.wmf"/><Relationship Id="rId1" Type="http://schemas.openxmlformats.org/officeDocument/2006/relationships/vmlDrawing" Target="../drawings/vmlDrawing18.vml"/><Relationship Id="rId6" Type="http://schemas.openxmlformats.org/officeDocument/2006/relationships/image" Target="../media/image159.emf"/><Relationship Id="rId11" Type="http://schemas.openxmlformats.org/officeDocument/2006/relationships/oleObject" Target="../embeddings/oleObject110.bin"/><Relationship Id="rId5" Type="http://schemas.openxmlformats.org/officeDocument/2006/relationships/image" Target="../media/image144.wmf"/><Relationship Id="rId15" Type="http://schemas.openxmlformats.org/officeDocument/2006/relationships/oleObject" Target="../embeddings/oleObject112.bin"/><Relationship Id="rId10" Type="http://schemas.openxmlformats.org/officeDocument/2006/relationships/image" Target="../media/image140.wmf"/><Relationship Id="rId4" Type="http://schemas.openxmlformats.org/officeDocument/2006/relationships/oleObject" Target="../embeddings/oleObject126.bin"/><Relationship Id="rId9" Type="http://schemas.openxmlformats.org/officeDocument/2006/relationships/oleObject" Target="../embeddings/oleObject109.bin"/><Relationship Id="rId14" Type="http://schemas.openxmlformats.org/officeDocument/2006/relationships/image" Target="../media/image142.wmf"/></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2.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6.bin"/><Relationship Id="rId10" Type="http://schemas.openxmlformats.org/officeDocument/2006/relationships/image" Target="../media/image12.wmf"/><Relationship Id="rId4" Type="http://schemas.openxmlformats.org/officeDocument/2006/relationships/image" Target="../media/image13.emf"/><Relationship Id="rId9" Type="http://schemas.openxmlformats.org/officeDocument/2006/relationships/oleObject" Target="../embeddings/oleObject8.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65.emf"/><Relationship Id="rId5" Type="http://schemas.openxmlformats.org/officeDocument/2006/relationships/image" Target="../media/image164.wmf"/><Relationship Id="rId4" Type="http://schemas.openxmlformats.org/officeDocument/2006/relationships/oleObject" Target="../embeddings/oleObject128.bin"/></Relationships>
</file>

<file path=ppt/slides/_rels/slide3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70.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0.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7.wmf"/><Relationship Id="rId18" Type="http://schemas.openxmlformats.org/officeDocument/2006/relationships/oleObject" Target="../embeddings/oleObject16.bin"/><Relationship Id="rId3" Type="http://schemas.openxmlformats.org/officeDocument/2006/relationships/notesSlide" Target="../notesSlides/notesSlide3.xml"/><Relationship Id="rId7" Type="http://schemas.openxmlformats.org/officeDocument/2006/relationships/image" Target="../media/image11.wmf"/><Relationship Id="rId12" Type="http://schemas.openxmlformats.org/officeDocument/2006/relationships/oleObject" Target="../embeddings/oleObject13.bin"/><Relationship Id="rId17" Type="http://schemas.openxmlformats.org/officeDocument/2006/relationships/image" Target="../media/image19.wmf"/><Relationship Id="rId2" Type="http://schemas.openxmlformats.org/officeDocument/2006/relationships/slideLayout" Target="../slideLayouts/slideLayout2.xml"/><Relationship Id="rId16" Type="http://schemas.openxmlformats.org/officeDocument/2006/relationships/oleObject" Target="../embeddings/oleObject15.bin"/><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16.wmf"/><Relationship Id="rId5" Type="http://schemas.openxmlformats.org/officeDocument/2006/relationships/image" Target="../media/image14.wmf"/><Relationship Id="rId15" Type="http://schemas.openxmlformats.org/officeDocument/2006/relationships/image" Target="../media/image18.wmf"/><Relationship Id="rId10" Type="http://schemas.openxmlformats.org/officeDocument/2006/relationships/oleObject" Target="../embeddings/oleObject12.bin"/><Relationship Id="rId19" Type="http://schemas.openxmlformats.org/officeDocument/2006/relationships/image" Target="../media/image13.emf"/><Relationship Id="rId4" Type="http://schemas.openxmlformats.org/officeDocument/2006/relationships/oleObject" Target="../embeddings/oleObject9.bin"/><Relationship Id="rId9" Type="http://schemas.openxmlformats.org/officeDocument/2006/relationships/image" Target="../media/image15.wmf"/><Relationship Id="rId1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4.xml"/><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wmf"/><Relationship Id="rId5" Type="http://schemas.openxmlformats.org/officeDocument/2006/relationships/oleObject" Target="../embeddings/oleObject17.bin"/><Relationship Id="rId4" Type="http://schemas.openxmlformats.org/officeDocument/2006/relationships/image" Target="../media/image22.jpeg"/><Relationship Id="rId9" Type="http://schemas.openxmlformats.org/officeDocument/2006/relationships/image" Target="../media/image23.emf"/></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oleObject" Target="../embeddings/oleObject22.bin"/><Relationship Id="rId18" Type="http://schemas.openxmlformats.org/officeDocument/2006/relationships/image" Target="../media/image29.emf"/><Relationship Id="rId3" Type="http://schemas.openxmlformats.org/officeDocument/2006/relationships/notesSlide" Target="../notesSlides/notesSlide5.xml"/><Relationship Id="rId7" Type="http://schemas.openxmlformats.org/officeDocument/2006/relationships/image" Target="../media/image31.emf"/><Relationship Id="rId12" Type="http://schemas.openxmlformats.org/officeDocument/2006/relationships/image" Target="../media/image26.e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28.emf"/><Relationship Id="rId1" Type="http://schemas.openxmlformats.org/officeDocument/2006/relationships/vmlDrawing" Target="../drawings/vmlDrawing5.vml"/><Relationship Id="rId6" Type="http://schemas.openxmlformats.org/officeDocument/2006/relationships/image" Target="../media/image30.png"/><Relationship Id="rId11" Type="http://schemas.openxmlformats.org/officeDocument/2006/relationships/oleObject" Target="../embeddings/oleObject21.bin"/><Relationship Id="rId5" Type="http://schemas.openxmlformats.org/officeDocument/2006/relationships/image" Target="../media/image24.wmf"/><Relationship Id="rId15" Type="http://schemas.openxmlformats.org/officeDocument/2006/relationships/oleObject" Target="../embeddings/oleObject23.bin"/><Relationship Id="rId10" Type="http://schemas.openxmlformats.org/officeDocument/2006/relationships/image" Target="../media/image25.emf"/><Relationship Id="rId4" Type="http://schemas.openxmlformats.org/officeDocument/2006/relationships/oleObject" Target="../embeddings/oleObject19.bin"/><Relationship Id="rId9" Type="http://schemas.openxmlformats.org/officeDocument/2006/relationships/oleObject" Target="../embeddings/oleObject20.bin"/><Relationship Id="rId14" Type="http://schemas.openxmlformats.org/officeDocument/2006/relationships/image" Target="../media/image27.emf"/></Relationships>
</file>

<file path=ppt/slides/_rels/slide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6.xml"/><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3.wmf"/><Relationship Id="rId5" Type="http://schemas.openxmlformats.org/officeDocument/2006/relationships/oleObject" Target="../embeddings/oleObject25.bin"/><Relationship Id="rId10" Type="http://schemas.openxmlformats.org/officeDocument/2006/relationships/image" Target="../media/image35.wmf"/><Relationship Id="rId4" Type="http://schemas.openxmlformats.org/officeDocument/2006/relationships/image" Target="../media/image36.jpeg"/><Relationship Id="rId9" Type="http://schemas.openxmlformats.org/officeDocument/2006/relationships/oleObject" Target="../embeddings/oleObject27.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39.emf"/><Relationship Id="rId18" Type="http://schemas.openxmlformats.org/officeDocument/2006/relationships/image" Target="../media/image41.emf"/><Relationship Id="rId26" Type="http://schemas.openxmlformats.org/officeDocument/2006/relationships/oleObject" Target="../embeddings/oleObject39.bin"/><Relationship Id="rId3" Type="http://schemas.openxmlformats.org/officeDocument/2006/relationships/notesSlide" Target="../notesSlides/notesSlide7.xml"/><Relationship Id="rId21" Type="http://schemas.openxmlformats.org/officeDocument/2006/relationships/oleObject" Target="../embeddings/oleObject36.bin"/><Relationship Id="rId7" Type="http://schemas.openxmlformats.org/officeDocument/2006/relationships/image" Target="../media/image21.wmf"/><Relationship Id="rId12" Type="http://schemas.openxmlformats.org/officeDocument/2006/relationships/oleObject" Target="../embeddings/oleObject31.bin"/><Relationship Id="rId17" Type="http://schemas.openxmlformats.org/officeDocument/2006/relationships/oleObject" Target="../embeddings/oleObject34.bin"/><Relationship Id="rId25" Type="http://schemas.openxmlformats.org/officeDocument/2006/relationships/oleObject" Target="../embeddings/oleObject38.bin"/><Relationship Id="rId2" Type="http://schemas.openxmlformats.org/officeDocument/2006/relationships/slideLayout" Target="../slideLayouts/slideLayout2.xml"/><Relationship Id="rId16" Type="http://schemas.openxmlformats.org/officeDocument/2006/relationships/oleObject" Target="../embeddings/oleObject33.bin"/><Relationship Id="rId20" Type="http://schemas.openxmlformats.org/officeDocument/2006/relationships/image" Target="../media/image42.emf"/><Relationship Id="rId1" Type="http://schemas.openxmlformats.org/officeDocument/2006/relationships/vmlDrawing" Target="../drawings/vmlDrawing7.vml"/><Relationship Id="rId6" Type="http://schemas.openxmlformats.org/officeDocument/2006/relationships/oleObject" Target="../embeddings/oleObject28.bin"/><Relationship Id="rId11" Type="http://schemas.openxmlformats.org/officeDocument/2006/relationships/image" Target="../media/image38.emf"/><Relationship Id="rId24" Type="http://schemas.openxmlformats.org/officeDocument/2006/relationships/image" Target="../media/image44.emf"/><Relationship Id="rId5" Type="http://schemas.openxmlformats.org/officeDocument/2006/relationships/image" Target="../media/image47.emf"/><Relationship Id="rId15" Type="http://schemas.openxmlformats.org/officeDocument/2006/relationships/image" Target="../media/image40.emf"/><Relationship Id="rId23" Type="http://schemas.openxmlformats.org/officeDocument/2006/relationships/oleObject" Target="../embeddings/oleObject37.bin"/><Relationship Id="rId10" Type="http://schemas.openxmlformats.org/officeDocument/2006/relationships/oleObject" Target="../embeddings/oleObject30.bin"/><Relationship Id="rId19" Type="http://schemas.openxmlformats.org/officeDocument/2006/relationships/oleObject" Target="../embeddings/oleObject35.bin"/><Relationship Id="rId4" Type="http://schemas.openxmlformats.org/officeDocument/2006/relationships/image" Target="../media/image46.emf"/><Relationship Id="rId9" Type="http://schemas.openxmlformats.org/officeDocument/2006/relationships/image" Target="../media/image37.wmf"/><Relationship Id="rId14" Type="http://schemas.openxmlformats.org/officeDocument/2006/relationships/oleObject" Target="../embeddings/oleObject32.bin"/><Relationship Id="rId22" Type="http://schemas.openxmlformats.org/officeDocument/2006/relationships/image" Target="../media/image43.emf"/><Relationship Id="rId27"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244;%20ph&#7887;ng%20v&#7869;%20t&#7913;%20gi&#225;c%20n&#7897;i%20ti&#7871;p%20&#273;&#432;&#7901;ng%20tr&#242;n%20-%20Copy.g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chemeClr val="accent2"/>
                </a:solidFill>
                <a:latin typeface="Times New Roman" panose="02020603050405020304" pitchFamily="18" charset="0"/>
                <a:cs typeface="Times New Roman" panose="02020603050405020304" pitchFamily="18" charset="0"/>
              </a:rPr>
              <a:t/>
            </a:r>
            <a:br>
              <a:rPr lang="en-US" sz="5000" b="1">
                <a:solidFill>
                  <a:schemeClr val="accent2"/>
                </a:solidFill>
                <a:latin typeface="Times New Roman" panose="02020603050405020304" pitchFamily="18" charset="0"/>
                <a:cs typeface="Times New Roman" panose="02020603050405020304" pitchFamily="18" charset="0"/>
              </a:rPr>
            </a:br>
            <a:r>
              <a:rPr lang="en-US" sz="5000" b="1" smtClean="0">
                <a:solidFill>
                  <a:schemeClr val="accent2"/>
                </a:solidFill>
                <a:latin typeface="Times New Roman" panose="02020603050405020304" pitchFamily="18" charset="0"/>
                <a:cs typeface="Times New Roman" panose="02020603050405020304" pitchFamily="18" charset="0"/>
              </a:rPr>
              <a:t>Tứ giác nội tiếp đường tròn (Tiết </a:t>
            </a:r>
            <a:r>
              <a:rPr lang="en-US" sz="5000" b="1" smtClean="0">
                <a:solidFill>
                  <a:schemeClr val="accent2"/>
                </a:solidFill>
                <a:latin typeface="Times New Roman" panose="02020603050405020304" pitchFamily="18" charset="0"/>
                <a:cs typeface="Times New Roman" panose="02020603050405020304" pitchFamily="18" charset="0"/>
              </a:rPr>
              <a:t>1)</a:t>
            </a:r>
            <a:endParaRPr lang="en-US" sz="5000" b="1" dirty="0">
              <a:solidFill>
                <a:schemeClr val="accent2"/>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TRƯỜNG THCS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2128038" y="2094255"/>
            <a:ext cx="97591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Hình 9 – Chương VIII – Bài 2</a:t>
            </a:r>
            <a:endParaRPr kumimoji="0" lang="en-US" sz="4800" b="0" i="0" u="none" strike="noStrike" kern="1200" cap="none" spc="0" normalizeH="0" baseline="0" noProof="0" dirty="0">
              <a:ln>
                <a:noFill/>
              </a:ln>
              <a:solidFill>
                <a:srgbClr val="ED7D31"/>
              </a:solidFill>
              <a:effectLst/>
              <a:uLnTx/>
              <a:uFillTx/>
              <a:latin typeface="Calibri"/>
              <a:ea typeface="+mn-ea"/>
              <a:cs typeface="+mn-cs"/>
            </a:endParaRPr>
          </a:p>
        </p:txBody>
      </p:sp>
    </p:spTree>
    <p:extLst>
      <p:ext uri="{BB962C8B-B14F-4D97-AF65-F5344CB8AC3E}">
        <p14:creationId xmlns:p14="http://schemas.microsoft.com/office/powerpoint/2010/main" val="30043199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8" name="Picture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139" y="1583815"/>
            <a:ext cx="2500818" cy="2576830"/>
          </a:xfrm>
          <a:prstGeom prst="rect">
            <a:avLst/>
          </a:prstGeom>
          <a:noFill/>
          <a:ln>
            <a:noFill/>
          </a:ln>
        </p:spPr>
      </p:pic>
      <p:pic>
        <p:nvPicPr>
          <p:cNvPr id="19" name="!!3">
            <a:extLst>
              <a:ext uri="{FF2B5EF4-FFF2-40B4-BE49-F238E27FC236}">
                <a16:creationId xmlns:a16="http://schemas.microsoft.com/office/drawing/2014/main" id="{83EC8671-4A04-8D12-0EFC-2A26C11105B6}"/>
              </a:ext>
            </a:extLst>
          </p:cNvPr>
          <p:cNvPicPr>
            <a:picLocks noChangeAspect="1"/>
          </p:cNvPicPr>
          <p:nvPr/>
        </p:nvPicPr>
        <p:blipFill>
          <a:blip r:embed="rId5"/>
          <a:stretch>
            <a:fillRect/>
          </a:stretch>
        </p:blipFill>
        <p:spPr>
          <a:xfrm>
            <a:off x="9553764" y="99749"/>
            <a:ext cx="1718765" cy="1532816"/>
          </a:xfrm>
          <a:prstGeom prst="rect">
            <a:avLst/>
          </a:prstGeom>
        </p:spPr>
      </p:pic>
      <p:pic>
        <p:nvPicPr>
          <p:cNvPr id="20" name="!!3">
            <a:extLst>
              <a:ext uri="{FF2B5EF4-FFF2-40B4-BE49-F238E27FC236}">
                <a16:creationId xmlns:a16="http://schemas.microsoft.com/office/drawing/2014/main" id="{83F1A94D-48D5-4D73-BDAA-9118478F5E60}"/>
              </a:ext>
            </a:extLst>
          </p:cNvPr>
          <p:cNvPicPr>
            <a:picLocks noChangeAspect="1"/>
          </p:cNvPicPr>
          <p:nvPr/>
        </p:nvPicPr>
        <p:blipFill>
          <a:blip r:embed="rId6"/>
          <a:stretch>
            <a:fillRect/>
          </a:stretch>
        </p:blipFill>
        <p:spPr>
          <a:xfrm>
            <a:off x="158499" y="1269847"/>
            <a:ext cx="1154720" cy="1039248"/>
          </a:xfrm>
          <a:prstGeom prst="rect">
            <a:avLst/>
          </a:prstGeom>
        </p:spPr>
      </p:pic>
      <p:grpSp>
        <p:nvGrpSpPr>
          <p:cNvPr id="11" name="Group 10"/>
          <p:cNvGrpSpPr/>
          <p:nvPr/>
        </p:nvGrpSpPr>
        <p:grpSpPr>
          <a:xfrm>
            <a:off x="1126096" y="1524894"/>
            <a:ext cx="6308167" cy="461665"/>
            <a:chOff x="1127832" y="1702867"/>
            <a:chExt cx="6308167" cy="461665"/>
          </a:xfrm>
        </p:grpSpPr>
        <p:sp>
          <p:nvSpPr>
            <p:cNvPr id="21" name="TextBox 20">
              <a:extLst>
                <a:ext uri="{FF2B5EF4-FFF2-40B4-BE49-F238E27FC236}">
                  <a16:creationId xmlns:a16="http://schemas.microsoft.com/office/drawing/2014/main" id="{A3A062DA-93BF-4842-B601-4404401BCCE3}"/>
                </a:ext>
              </a:extLst>
            </p:cNvPr>
            <p:cNvSpPr txBox="1"/>
            <p:nvPr/>
          </p:nvSpPr>
          <p:spPr>
            <a:xfrm>
              <a:off x="1127832" y="1702867"/>
              <a:ext cx="5311068"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err="1">
                  <a:effectLst/>
                  <a:latin typeface="Times New Roman" panose="02020603050405020304" pitchFamily="18" charset="0"/>
                  <a:ea typeface="Times New Roman" panose="02020603050405020304" pitchFamily="18" charset="0"/>
                </a:rPr>
                <a:t>động</a:t>
              </a:r>
              <a:r>
                <a:rPr lang="en-US" sz="2400" b="1" i="1">
                  <a:effectLst/>
                  <a:latin typeface="Times New Roman" panose="02020603050405020304" pitchFamily="18" charset="0"/>
                  <a:ea typeface="Times New Roman" panose="02020603050405020304" pitchFamily="18" charset="0"/>
                </a:rPr>
                <a:t> </a:t>
              </a:r>
              <a:r>
                <a:rPr lang="en-US" sz="2400" b="1" i="1">
                  <a:latin typeface="Times New Roman" panose="02020603050405020304" pitchFamily="18" charset="0"/>
                  <a:ea typeface="Times New Roman" panose="02020603050405020304" pitchFamily="18" charset="0"/>
                </a:rPr>
                <a:t>2</a:t>
              </a:r>
              <a:r>
                <a:rPr lang="en-US" sz="2400" b="1" i="1" smtClean="0">
                  <a:effectLst/>
                  <a:latin typeface="Times New Roman" panose="02020603050405020304" pitchFamily="18" charset="0"/>
                  <a:ea typeface="Times New Roman" panose="02020603050405020304" pitchFamily="18" charset="0"/>
                </a:rPr>
                <a:t>: Trong hình 22, cho biết</a:t>
              </a:r>
              <a:endParaRPr lang="en-US" sz="2400" b="1" dirty="0">
                <a:effectLst/>
                <a:latin typeface="Times New Roman" panose="02020603050405020304" pitchFamily="18" charset="0"/>
                <a:ea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1234217006"/>
                </p:ext>
              </p:extLst>
            </p:nvPr>
          </p:nvGraphicFramePr>
          <p:xfrm>
            <a:off x="6229499" y="1703561"/>
            <a:ext cx="1206500" cy="381000"/>
          </p:xfrm>
          <a:graphic>
            <a:graphicData uri="http://schemas.openxmlformats.org/presentationml/2006/ole">
              <mc:AlternateContent xmlns:mc="http://schemas.openxmlformats.org/markup-compatibility/2006">
                <mc:Choice xmlns:v="urn:schemas-microsoft-com:vml" Requires="v">
                  <p:oleObj spid="_x0000_s22935" name="Equation" r:id="rId7" imgW="1206360" imgH="380880" progId="Equation.DSMT4">
                    <p:embed/>
                  </p:oleObj>
                </mc:Choice>
                <mc:Fallback>
                  <p:oleObj name="Equation" r:id="rId7" imgW="1206360" imgH="380880" progId="Equation.DSMT4">
                    <p:embed/>
                    <p:pic>
                      <p:nvPicPr>
                        <p:cNvPr id="21" name="Object 20"/>
                        <p:cNvPicPr/>
                        <p:nvPr/>
                      </p:nvPicPr>
                      <p:blipFill>
                        <a:blip r:embed="rId8"/>
                        <a:stretch>
                          <a:fillRect/>
                        </a:stretch>
                      </p:blipFill>
                      <p:spPr>
                        <a:xfrm>
                          <a:off x="6229499" y="1703561"/>
                          <a:ext cx="1206500" cy="381000"/>
                        </a:xfrm>
                        <a:prstGeom prst="rect">
                          <a:avLst/>
                        </a:prstGeom>
                      </p:spPr>
                    </p:pic>
                  </p:oleObj>
                </mc:Fallback>
              </mc:AlternateContent>
            </a:graphicData>
          </a:graphic>
        </p:graphicFrame>
      </p:grpSp>
      <p:grpSp>
        <p:nvGrpSpPr>
          <p:cNvPr id="15" name="Group 14"/>
          <p:cNvGrpSpPr/>
          <p:nvPr/>
        </p:nvGrpSpPr>
        <p:grpSpPr>
          <a:xfrm>
            <a:off x="1357489" y="1970530"/>
            <a:ext cx="6047272" cy="461665"/>
            <a:chOff x="1612959" y="2182849"/>
            <a:chExt cx="6047272" cy="461665"/>
          </a:xfrm>
        </p:grpSpPr>
        <p:sp>
          <p:nvSpPr>
            <p:cNvPr id="2" name="TextBox 1"/>
            <p:cNvSpPr txBox="1"/>
            <p:nvPr/>
          </p:nvSpPr>
          <p:spPr>
            <a:xfrm>
              <a:off x="1612959" y="2182849"/>
              <a:ext cx="604727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số đo của các cung và góc theo </a:t>
              </a:r>
              <a:r>
                <a:rPr lang="en-US"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008561766"/>
                </p:ext>
              </p:extLst>
            </p:nvPr>
          </p:nvGraphicFramePr>
          <p:xfrm>
            <a:off x="6197600" y="2336906"/>
            <a:ext cx="241300" cy="215900"/>
          </p:xfrm>
          <a:graphic>
            <a:graphicData uri="http://schemas.openxmlformats.org/presentationml/2006/ole">
              <mc:AlternateContent xmlns:mc="http://schemas.openxmlformats.org/markup-compatibility/2006">
                <mc:Choice xmlns:v="urn:schemas-microsoft-com:vml" Requires="v">
                  <p:oleObj spid="_x0000_s22936" name="Equation" r:id="rId9" imgW="241200" imgH="215640" progId="Equation.DSMT4">
                    <p:embed/>
                  </p:oleObj>
                </mc:Choice>
                <mc:Fallback>
                  <p:oleObj name="Equation" r:id="rId9" imgW="241200" imgH="215640" progId="Equation.DSMT4">
                    <p:embed/>
                    <p:pic>
                      <p:nvPicPr>
                        <p:cNvPr id="0" name=""/>
                        <p:cNvPicPr/>
                        <p:nvPr/>
                      </p:nvPicPr>
                      <p:blipFill>
                        <a:blip r:embed="rId10"/>
                        <a:stretch>
                          <a:fillRect/>
                        </a:stretch>
                      </p:blipFill>
                      <p:spPr>
                        <a:xfrm>
                          <a:off x="6197600" y="2336906"/>
                          <a:ext cx="241300" cy="215900"/>
                        </a:xfrm>
                        <a:prstGeom prst="rect">
                          <a:avLst/>
                        </a:prstGeom>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764443173"/>
              </p:ext>
            </p:extLst>
          </p:nvPr>
        </p:nvGraphicFramePr>
        <p:xfrm>
          <a:off x="593361" y="2655951"/>
          <a:ext cx="1841500" cy="457200"/>
        </p:xfrm>
        <a:graphic>
          <a:graphicData uri="http://schemas.openxmlformats.org/presentationml/2006/ole">
            <mc:AlternateContent xmlns:mc="http://schemas.openxmlformats.org/markup-compatibility/2006">
              <mc:Choice xmlns:v="urn:schemas-microsoft-com:vml" Requires="v">
                <p:oleObj spid="_x0000_s22937" name="Equation" r:id="rId11" imgW="1841400" imgH="457200" progId="Equation.DSMT4">
                  <p:embed/>
                </p:oleObj>
              </mc:Choice>
              <mc:Fallback>
                <p:oleObj name="Equation" r:id="rId11" imgW="1841400" imgH="457200" progId="Equation.DSMT4">
                  <p:embed/>
                  <p:pic>
                    <p:nvPicPr>
                      <p:cNvPr id="0" name=""/>
                      <p:cNvPicPr/>
                      <p:nvPr/>
                    </p:nvPicPr>
                    <p:blipFill>
                      <a:blip r:embed="rId12"/>
                      <a:stretch>
                        <a:fillRect/>
                      </a:stretch>
                    </p:blipFill>
                    <p:spPr>
                      <a:xfrm>
                        <a:off x="593361" y="2655951"/>
                        <a:ext cx="1841500" cy="457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986448726"/>
              </p:ext>
            </p:extLst>
          </p:nvPr>
        </p:nvGraphicFramePr>
        <p:xfrm>
          <a:off x="2925698" y="2655951"/>
          <a:ext cx="1828800" cy="457200"/>
        </p:xfrm>
        <a:graphic>
          <a:graphicData uri="http://schemas.openxmlformats.org/presentationml/2006/ole">
            <mc:AlternateContent xmlns:mc="http://schemas.openxmlformats.org/markup-compatibility/2006">
              <mc:Choice xmlns:v="urn:schemas-microsoft-com:vml" Requires="v">
                <p:oleObj spid="_x0000_s22938" name="Equation" r:id="rId13" imgW="1828800" imgH="457200" progId="Equation.DSMT4">
                  <p:embed/>
                </p:oleObj>
              </mc:Choice>
              <mc:Fallback>
                <p:oleObj name="Equation" r:id="rId13" imgW="1828800" imgH="457200" progId="Equation.DSMT4">
                  <p:embed/>
                  <p:pic>
                    <p:nvPicPr>
                      <p:cNvPr id="0" name=""/>
                      <p:cNvPicPr/>
                      <p:nvPr/>
                    </p:nvPicPr>
                    <p:blipFill>
                      <a:blip r:embed="rId14"/>
                      <a:stretch>
                        <a:fillRect/>
                      </a:stretch>
                    </p:blipFill>
                    <p:spPr>
                      <a:xfrm>
                        <a:off x="2925698" y="2655951"/>
                        <a:ext cx="18288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94996319"/>
              </p:ext>
            </p:extLst>
          </p:nvPr>
        </p:nvGraphicFramePr>
        <p:xfrm>
          <a:off x="5256627" y="2655951"/>
          <a:ext cx="1955800" cy="444500"/>
        </p:xfrm>
        <a:graphic>
          <a:graphicData uri="http://schemas.openxmlformats.org/presentationml/2006/ole">
            <mc:AlternateContent xmlns:mc="http://schemas.openxmlformats.org/markup-compatibility/2006">
              <mc:Choice xmlns:v="urn:schemas-microsoft-com:vml" Requires="v">
                <p:oleObj spid="_x0000_s22939" name="Equation" r:id="rId15" imgW="1955520" imgH="444240" progId="Equation.DSMT4">
                  <p:embed/>
                </p:oleObj>
              </mc:Choice>
              <mc:Fallback>
                <p:oleObj name="Equation" r:id="rId15" imgW="1955520" imgH="444240" progId="Equation.DSMT4">
                  <p:embed/>
                  <p:pic>
                    <p:nvPicPr>
                      <p:cNvPr id="0" name=""/>
                      <p:cNvPicPr/>
                      <p:nvPr/>
                    </p:nvPicPr>
                    <p:blipFill>
                      <a:blip r:embed="rId16"/>
                      <a:stretch>
                        <a:fillRect/>
                      </a:stretch>
                    </p:blipFill>
                    <p:spPr>
                      <a:xfrm>
                        <a:off x="5256627" y="2655951"/>
                        <a:ext cx="1955800" cy="444500"/>
                      </a:xfrm>
                      <a:prstGeom prst="rect">
                        <a:avLst/>
                      </a:prstGeom>
                    </p:spPr>
                  </p:pic>
                </p:oleObj>
              </mc:Fallback>
            </mc:AlternateContent>
          </a:graphicData>
        </a:graphic>
      </p:graphicFrame>
      <p:sp>
        <p:nvSpPr>
          <p:cNvPr id="27"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8" name="Hộp Văn bản 2">
            <a:extLst>
              <a:ext uri="{FF2B5EF4-FFF2-40B4-BE49-F238E27FC236}">
                <a16:creationId xmlns:a16="http://schemas.microsoft.com/office/drawing/2014/main" id="{E250EC2E-D5E8-A11E-FE33-A8963256E84A}"/>
              </a:ext>
            </a:extLst>
          </p:cNvPr>
          <p:cNvSpPr txBox="1"/>
          <p:nvPr/>
        </p:nvSpPr>
        <p:spPr>
          <a:xfrm>
            <a:off x="192604" y="746560"/>
            <a:ext cx="2874547"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 TÍNH CHẤT</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2198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8" name="Picture 1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5382" y="1750977"/>
            <a:ext cx="2500818" cy="2576830"/>
          </a:xfrm>
          <a:prstGeom prst="rect">
            <a:avLst/>
          </a:prstGeom>
          <a:noFill/>
          <a:ln>
            <a:noFill/>
          </a:ln>
        </p:spPr>
      </p:pic>
      <p:pic>
        <p:nvPicPr>
          <p:cNvPr id="19" name="!!3">
            <a:extLst>
              <a:ext uri="{FF2B5EF4-FFF2-40B4-BE49-F238E27FC236}">
                <a16:creationId xmlns:a16="http://schemas.microsoft.com/office/drawing/2014/main" id="{83EC8671-4A04-8D12-0EFC-2A26C11105B6}"/>
              </a:ext>
            </a:extLst>
          </p:cNvPr>
          <p:cNvPicPr>
            <a:picLocks noChangeAspect="1"/>
          </p:cNvPicPr>
          <p:nvPr/>
        </p:nvPicPr>
        <p:blipFill>
          <a:blip r:embed="rId7"/>
          <a:stretch>
            <a:fillRect/>
          </a:stretch>
        </p:blipFill>
        <p:spPr>
          <a:xfrm>
            <a:off x="9533452" y="99749"/>
            <a:ext cx="1718765" cy="1532816"/>
          </a:xfrm>
          <a:prstGeom prst="rect">
            <a:avLst/>
          </a:prstGeom>
        </p:spPr>
      </p:pic>
      <p:pic>
        <p:nvPicPr>
          <p:cNvPr id="20" name="!!3">
            <a:extLst>
              <a:ext uri="{FF2B5EF4-FFF2-40B4-BE49-F238E27FC236}">
                <a16:creationId xmlns:a16="http://schemas.microsoft.com/office/drawing/2014/main" id="{83F1A94D-48D5-4D73-BDAA-9118478F5E60}"/>
              </a:ext>
            </a:extLst>
          </p:cNvPr>
          <p:cNvPicPr>
            <a:picLocks noChangeAspect="1"/>
          </p:cNvPicPr>
          <p:nvPr/>
        </p:nvPicPr>
        <p:blipFill>
          <a:blip r:embed="rId8"/>
          <a:stretch>
            <a:fillRect/>
          </a:stretch>
        </p:blipFill>
        <p:spPr>
          <a:xfrm>
            <a:off x="116692" y="75454"/>
            <a:ext cx="1154720" cy="1039248"/>
          </a:xfrm>
          <a:prstGeom prst="rect">
            <a:avLst/>
          </a:prstGeom>
        </p:spPr>
      </p:pic>
      <p:sp>
        <p:nvSpPr>
          <p:cNvPr id="21" name="TextBox 20">
            <a:extLst>
              <a:ext uri="{FF2B5EF4-FFF2-40B4-BE49-F238E27FC236}">
                <a16:creationId xmlns:a16="http://schemas.microsoft.com/office/drawing/2014/main" id="{A3A062DA-93BF-4842-B601-4404401BCCE3}"/>
              </a:ext>
            </a:extLst>
          </p:cNvPr>
          <p:cNvSpPr txBox="1"/>
          <p:nvPr/>
        </p:nvSpPr>
        <p:spPr>
          <a:xfrm>
            <a:off x="1084289" y="330501"/>
            <a:ext cx="5311068"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err="1">
                <a:effectLst/>
                <a:latin typeface="Times New Roman" panose="02020603050405020304" pitchFamily="18" charset="0"/>
                <a:ea typeface="Times New Roman" panose="02020603050405020304" pitchFamily="18" charset="0"/>
              </a:rPr>
              <a:t>động</a:t>
            </a:r>
            <a:r>
              <a:rPr lang="en-US" sz="2400" b="1" i="1">
                <a:effectLst/>
                <a:latin typeface="Times New Roman" panose="02020603050405020304" pitchFamily="18" charset="0"/>
                <a:ea typeface="Times New Roman" panose="02020603050405020304" pitchFamily="18" charset="0"/>
              </a:rPr>
              <a:t> </a:t>
            </a:r>
            <a:r>
              <a:rPr lang="en-US" sz="2400" b="1" i="1">
                <a:latin typeface="Times New Roman" panose="02020603050405020304" pitchFamily="18" charset="0"/>
                <a:ea typeface="Times New Roman" panose="02020603050405020304" pitchFamily="18" charset="0"/>
              </a:rPr>
              <a:t>2</a:t>
            </a:r>
            <a:r>
              <a:rPr lang="en-US" sz="2400" b="1" i="1" smtClean="0">
                <a:effectLst/>
                <a:latin typeface="Times New Roman" panose="02020603050405020304" pitchFamily="18" charset="0"/>
                <a:ea typeface="Times New Roman" panose="02020603050405020304" pitchFamily="18" charset="0"/>
              </a:rPr>
              <a:t>: Trong hình 22, cho biết</a:t>
            </a:r>
            <a:endParaRPr lang="en-US" sz="2400" b="1" dirty="0">
              <a:effectLst/>
              <a:latin typeface="Times New Roman" panose="02020603050405020304" pitchFamily="18" charset="0"/>
              <a:ea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953505261"/>
              </p:ext>
            </p:extLst>
          </p:nvPr>
        </p:nvGraphicFramePr>
        <p:xfrm>
          <a:off x="6186488" y="330200"/>
          <a:ext cx="1206500" cy="381000"/>
        </p:xfrm>
        <a:graphic>
          <a:graphicData uri="http://schemas.openxmlformats.org/presentationml/2006/ole">
            <mc:AlternateContent xmlns:mc="http://schemas.openxmlformats.org/markup-compatibility/2006">
              <mc:Choice xmlns:v="urn:schemas-microsoft-com:vml" Requires="v">
                <p:oleObj spid="_x0000_s37375" name="Equation" r:id="rId9" imgW="1206360" imgH="380880" progId="Equation.DSMT4">
                  <p:embed/>
                </p:oleObj>
              </mc:Choice>
              <mc:Fallback>
                <p:oleObj name="Equation" r:id="rId9" imgW="1206360" imgH="380880" progId="Equation.DSMT4">
                  <p:embed/>
                  <p:pic>
                    <p:nvPicPr>
                      <p:cNvPr id="22" name="Object 21"/>
                      <p:cNvPicPr/>
                      <p:nvPr/>
                    </p:nvPicPr>
                    <p:blipFill>
                      <a:blip r:embed="rId10"/>
                      <a:stretch>
                        <a:fillRect/>
                      </a:stretch>
                    </p:blipFill>
                    <p:spPr>
                      <a:xfrm>
                        <a:off x="6186488" y="330200"/>
                        <a:ext cx="1206500" cy="381000"/>
                      </a:xfrm>
                      <a:prstGeom prst="rect">
                        <a:avLst/>
                      </a:prstGeom>
                    </p:spPr>
                  </p:pic>
                </p:oleObj>
              </mc:Fallback>
            </mc:AlternateContent>
          </a:graphicData>
        </a:graphic>
      </p:graphicFrame>
      <p:grpSp>
        <p:nvGrpSpPr>
          <p:cNvPr id="15" name="Group 14"/>
          <p:cNvGrpSpPr/>
          <p:nvPr/>
        </p:nvGrpSpPr>
        <p:grpSpPr>
          <a:xfrm>
            <a:off x="1569416" y="810483"/>
            <a:ext cx="6047272" cy="461665"/>
            <a:chOff x="1612959" y="2182849"/>
            <a:chExt cx="6047272" cy="461665"/>
          </a:xfrm>
        </p:grpSpPr>
        <p:sp>
          <p:nvSpPr>
            <p:cNvPr id="2" name="TextBox 1"/>
            <p:cNvSpPr txBox="1"/>
            <p:nvPr/>
          </p:nvSpPr>
          <p:spPr>
            <a:xfrm>
              <a:off x="1612959" y="2182849"/>
              <a:ext cx="604727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số đo của các cung và góc theo </a:t>
              </a:r>
              <a:r>
                <a:rPr lang="en-US"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6197600" y="2336906"/>
            <a:ext cx="241300" cy="215900"/>
          </p:xfrm>
          <a:graphic>
            <a:graphicData uri="http://schemas.openxmlformats.org/presentationml/2006/ole">
              <mc:AlternateContent xmlns:mc="http://schemas.openxmlformats.org/markup-compatibility/2006">
                <mc:Choice xmlns:v="urn:schemas-microsoft-com:vml" Requires="v">
                  <p:oleObj spid="_x0000_s37376" name="Equation" r:id="rId11" imgW="241200" imgH="215640" progId="Equation.DSMT4">
                    <p:embed/>
                  </p:oleObj>
                </mc:Choice>
                <mc:Fallback>
                  <p:oleObj name="Equation" r:id="rId11" imgW="241200" imgH="215640" progId="Equation.DSMT4">
                    <p:embed/>
                    <p:pic>
                      <p:nvPicPr>
                        <p:cNvPr id="3" name="Object 2"/>
                        <p:cNvPicPr/>
                        <p:nvPr/>
                      </p:nvPicPr>
                      <p:blipFill>
                        <a:blip r:embed="rId12"/>
                        <a:stretch>
                          <a:fillRect/>
                        </a:stretch>
                      </p:blipFill>
                      <p:spPr>
                        <a:xfrm>
                          <a:off x="6197600" y="2336906"/>
                          <a:ext cx="241300" cy="215900"/>
                        </a:xfrm>
                        <a:prstGeom prst="rect">
                          <a:avLst/>
                        </a:prstGeom>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615156477"/>
              </p:ext>
            </p:extLst>
          </p:nvPr>
        </p:nvGraphicFramePr>
        <p:xfrm>
          <a:off x="783658" y="1499864"/>
          <a:ext cx="1841500" cy="457200"/>
        </p:xfrm>
        <a:graphic>
          <a:graphicData uri="http://schemas.openxmlformats.org/presentationml/2006/ole">
            <mc:AlternateContent xmlns:mc="http://schemas.openxmlformats.org/markup-compatibility/2006">
              <mc:Choice xmlns:v="urn:schemas-microsoft-com:vml" Requires="v">
                <p:oleObj spid="_x0000_s37377" name="Equation" r:id="rId13" imgW="1841400" imgH="457200" progId="Equation.DSMT4">
                  <p:embed/>
                </p:oleObj>
              </mc:Choice>
              <mc:Fallback>
                <p:oleObj name="Equation" r:id="rId13" imgW="1841400" imgH="457200" progId="Equation.DSMT4">
                  <p:embed/>
                  <p:pic>
                    <p:nvPicPr>
                      <p:cNvPr id="9" name="Object 8"/>
                      <p:cNvPicPr/>
                      <p:nvPr/>
                    </p:nvPicPr>
                    <p:blipFill>
                      <a:blip r:embed="rId14"/>
                      <a:stretch>
                        <a:fillRect/>
                      </a:stretch>
                    </p:blipFill>
                    <p:spPr>
                      <a:xfrm>
                        <a:off x="783658" y="1499864"/>
                        <a:ext cx="1841500" cy="457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764407484"/>
              </p:ext>
            </p:extLst>
          </p:nvPr>
        </p:nvGraphicFramePr>
        <p:xfrm>
          <a:off x="3115995" y="1499864"/>
          <a:ext cx="1828800" cy="457200"/>
        </p:xfrm>
        <a:graphic>
          <a:graphicData uri="http://schemas.openxmlformats.org/presentationml/2006/ole">
            <mc:AlternateContent xmlns:mc="http://schemas.openxmlformats.org/markup-compatibility/2006">
              <mc:Choice xmlns:v="urn:schemas-microsoft-com:vml" Requires="v">
                <p:oleObj spid="_x0000_s37378" name="Equation" r:id="rId15" imgW="1828800" imgH="457200" progId="Equation.DSMT4">
                  <p:embed/>
                </p:oleObj>
              </mc:Choice>
              <mc:Fallback>
                <p:oleObj name="Equation" r:id="rId15" imgW="1828800" imgH="457200" progId="Equation.DSMT4">
                  <p:embed/>
                  <p:pic>
                    <p:nvPicPr>
                      <p:cNvPr id="13" name="Object 12"/>
                      <p:cNvPicPr/>
                      <p:nvPr/>
                    </p:nvPicPr>
                    <p:blipFill>
                      <a:blip r:embed="rId16"/>
                      <a:stretch>
                        <a:fillRect/>
                      </a:stretch>
                    </p:blipFill>
                    <p:spPr>
                      <a:xfrm>
                        <a:off x="3115995" y="1499864"/>
                        <a:ext cx="18288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232112294"/>
              </p:ext>
            </p:extLst>
          </p:nvPr>
        </p:nvGraphicFramePr>
        <p:xfrm>
          <a:off x="5450563" y="1500855"/>
          <a:ext cx="1955800" cy="444500"/>
        </p:xfrm>
        <a:graphic>
          <a:graphicData uri="http://schemas.openxmlformats.org/presentationml/2006/ole">
            <mc:AlternateContent xmlns:mc="http://schemas.openxmlformats.org/markup-compatibility/2006">
              <mc:Choice xmlns:v="urn:schemas-microsoft-com:vml" Requires="v">
                <p:oleObj spid="_x0000_s37379" name="Equation" r:id="rId17" imgW="1955520" imgH="444240" progId="Equation.DSMT4">
                  <p:embed/>
                </p:oleObj>
              </mc:Choice>
              <mc:Fallback>
                <p:oleObj name="Equation" r:id="rId17" imgW="1955520" imgH="444240" progId="Equation.DSMT4">
                  <p:embed/>
                  <p:pic>
                    <p:nvPicPr>
                      <p:cNvPr id="14" name="Object 13"/>
                      <p:cNvPicPr/>
                      <p:nvPr/>
                    </p:nvPicPr>
                    <p:blipFill>
                      <a:blip r:embed="rId18"/>
                      <a:stretch>
                        <a:fillRect/>
                      </a:stretch>
                    </p:blipFill>
                    <p:spPr>
                      <a:xfrm>
                        <a:off x="5450563" y="1500855"/>
                        <a:ext cx="1955800" cy="444500"/>
                      </a:xfrm>
                      <a:prstGeom prst="rect">
                        <a:avLst/>
                      </a:prstGeom>
                    </p:spPr>
                  </p:pic>
                </p:oleObj>
              </mc:Fallback>
            </mc:AlternateContent>
          </a:graphicData>
        </a:graphic>
      </p:graphicFrame>
      <p:pic>
        <p:nvPicPr>
          <p:cNvPr id="24" name="3 Minute Timer with Musi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9"/>
          <a:stretch>
            <a:fillRect/>
          </a:stretch>
        </p:blipFill>
        <p:spPr>
          <a:xfrm>
            <a:off x="7765816" y="461831"/>
            <a:ext cx="1618508" cy="910411"/>
          </a:xfrm>
          <a:prstGeom prst="rect">
            <a:avLst/>
          </a:prstGeom>
        </p:spPr>
      </p:pic>
      <p:sp>
        <p:nvSpPr>
          <p:cNvPr id="65" name="Hộp Văn bản 11">
            <a:extLst>
              <a:ext uri="{FF2B5EF4-FFF2-40B4-BE49-F238E27FC236}">
                <a16:creationId xmlns:a16="http://schemas.microsoft.com/office/drawing/2014/main" id="{4964FECA-E1E3-8D96-A6CD-711E2B31CD2A}"/>
              </a:ext>
            </a:extLst>
          </p:cNvPr>
          <p:cNvSpPr txBox="1"/>
          <p:nvPr/>
        </p:nvSpPr>
        <p:spPr>
          <a:xfrm>
            <a:off x="3580530" y="2075231"/>
            <a:ext cx="2094069" cy="461665"/>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Hướng dẫn</a:t>
            </a:r>
            <a:endParaRPr lang="en-US" sz="2400" dirty="0"/>
          </a:p>
        </p:txBody>
      </p:sp>
      <p:grpSp>
        <p:nvGrpSpPr>
          <p:cNvPr id="75" name="Group 74"/>
          <p:cNvGrpSpPr/>
          <p:nvPr/>
        </p:nvGrpSpPr>
        <p:grpSpPr>
          <a:xfrm>
            <a:off x="815466" y="2247895"/>
            <a:ext cx="7908533" cy="1819623"/>
            <a:chOff x="850659" y="2535248"/>
            <a:chExt cx="7908533" cy="1819623"/>
          </a:xfrm>
        </p:grpSpPr>
        <p:sp>
          <p:nvSpPr>
            <p:cNvPr id="64" name="Rectangle 63"/>
            <p:cNvSpPr/>
            <p:nvPr/>
          </p:nvSpPr>
          <p:spPr>
            <a:xfrm>
              <a:off x="850659" y="2535248"/>
              <a:ext cx="7908533" cy="1754326"/>
            </a:xfrm>
            <a:prstGeom prst="rect">
              <a:avLst/>
            </a:prstGeom>
          </p:spPr>
          <p:txBody>
            <a:bodyPr wrap="square">
              <a:spAutoFit/>
            </a:bodyPr>
            <a:lstStyle/>
            <a:p>
              <a:pPr>
                <a:lnSpc>
                  <a:spcPct val="150000"/>
                </a:lnSpc>
              </a:pPr>
              <a:r>
                <a:rPr lang="en-US" sz="2400">
                  <a:latin typeface="Times New Roman" panose="02020603050405020304" pitchFamily="18" charset="0"/>
                  <a:cs typeface="Times New Roman" panose="02020603050405020304" pitchFamily="18" charset="0"/>
                </a:rPr>
                <a:t>a) Xét </a:t>
              </a:r>
              <a:r>
                <a:rPr lang="en-US" sz="2400" smtClean="0">
                  <a:latin typeface="Times New Roman" panose="02020603050405020304" pitchFamily="18" charset="0"/>
                  <a:cs typeface="Times New Roman" panose="02020603050405020304" pitchFamily="18" charset="0"/>
                </a:rPr>
                <a:t>        có</a:t>
              </a:r>
              <a:r>
                <a:rPr lang="en-US" sz="2400">
                  <a:latin typeface="Times New Roman" panose="02020603050405020304" pitchFamily="18" charset="0"/>
                  <a:cs typeface="Times New Roman" panose="02020603050405020304" pitchFamily="18" charset="0"/>
                </a:rPr>
                <a:t>:</a:t>
              </a:r>
            </a:p>
            <a:p>
              <a:pPr>
                <a:lnSpc>
                  <a:spcPct val="150000"/>
                </a:lnSpc>
              </a:pP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 sđ           </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góc ở tâm chắn </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a:t>
              </a:r>
            </a:p>
            <a:p>
              <a:pPr>
                <a:lnSpc>
                  <a:spcPct val="150000"/>
                </a:lnSpc>
              </a:pP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sđ </a:t>
              </a:r>
              <a:r>
                <a:rPr lang="en-US" sz="2400" smtClean="0">
                  <a:latin typeface="Times New Roman" panose="02020603050405020304" pitchFamily="18" charset="0"/>
                  <a:cs typeface="Times New Roman" panose="02020603050405020304" pitchFamily="18" charset="0"/>
                </a:rPr>
                <a:t>          =           (</a:t>
              </a:r>
              <a:r>
                <a:rPr lang="en-US" sz="2400">
                  <a:latin typeface="Times New Roman" panose="02020603050405020304" pitchFamily="18" charset="0"/>
                  <a:cs typeface="Times New Roman" panose="02020603050405020304" pitchFamily="18" charset="0"/>
                </a:rPr>
                <a:t>góc nội tiếp </a:t>
              </a:r>
              <a:r>
                <a:rPr lang="en-US" sz="2400" smtClean="0">
                  <a:latin typeface="Times New Roman" panose="02020603050405020304" pitchFamily="18" charset="0"/>
                  <a:cs typeface="Times New Roman" panose="02020603050405020304" pitchFamily="18" charset="0"/>
                </a:rPr>
                <a:t>chắn          )</a:t>
              </a:r>
              <a:endParaRPr lang="en-US" sz="2400">
                <a:latin typeface="Times New Roman" panose="02020603050405020304" pitchFamily="18" charset="0"/>
                <a:cs typeface="Times New Roman" panose="02020603050405020304" pitchFamily="18" charset="0"/>
              </a:endParaRPr>
            </a:p>
          </p:txBody>
        </p:sp>
        <p:graphicFrame>
          <p:nvGraphicFramePr>
            <p:cNvPr id="66" name="Object 65"/>
            <p:cNvGraphicFramePr>
              <a:graphicFrameLocks noChangeAspect="1"/>
            </p:cNvGraphicFramePr>
            <p:nvPr>
              <p:extLst>
                <p:ext uri="{D42A27DB-BD31-4B8C-83A1-F6EECF244321}">
                  <p14:modId xmlns:p14="http://schemas.microsoft.com/office/powerpoint/2010/main" val="613797503"/>
                </p:ext>
              </p:extLst>
            </p:nvPr>
          </p:nvGraphicFramePr>
          <p:xfrm>
            <a:off x="1807839" y="2700589"/>
            <a:ext cx="485775" cy="428625"/>
          </p:xfrm>
          <a:graphic>
            <a:graphicData uri="http://schemas.openxmlformats.org/presentationml/2006/ole">
              <mc:AlternateContent xmlns:mc="http://schemas.openxmlformats.org/markup-compatibility/2006">
                <mc:Choice xmlns:v="urn:schemas-microsoft-com:vml" Requires="v">
                  <p:oleObj spid="_x0000_s37380" name="Equation" r:id="rId20" imgW="485187" imgH="428537" progId="Equation.DSMT4">
                    <p:embed/>
                  </p:oleObj>
                </mc:Choice>
                <mc:Fallback>
                  <p:oleObj name="Equation" r:id="rId20" imgW="485187" imgH="428537" progId="Equation.DSMT4">
                    <p:embed/>
                    <p:pic>
                      <p:nvPicPr>
                        <p:cNvPr id="0" name=""/>
                        <p:cNvPicPr/>
                        <p:nvPr/>
                      </p:nvPicPr>
                      <p:blipFill>
                        <a:blip r:embed="rId21"/>
                        <a:stretch>
                          <a:fillRect/>
                        </a:stretch>
                      </p:blipFill>
                      <p:spPr>
                        <a:xfrm>
                          <a:off x="1807839" y="2700589"/>
                          <a:ext cx="485775" cy="428625"/>
                        </a:xfrm>
                        <a:prstGeom prst="rect">
                          <a:avLst/>
                        </a:prstGeom>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2225108356"/>
                </p:ext>
              </p:extLst>
            </p:nvPr>
          </p:nvGraphicFramePr>
          <p:xfrm>
            <a:off x="1558843" y="3175748"/>
            <a:ext cx="676275" cy="381000"/>
          </p:xfrm>
          <a:graphic>
            <a:graphicData uri="http://schemas.openxmlformats.org/presentationml/2006/ole">
              <mc:AlternateContent xmlns:mc="http://schemas.openxmlformats.org/markup-compatibility/2006">
                <mc:Choice xmlns:v="urn:schemas-microsoft-com:vml" Requires="v">
                  <p:oleObj spid="_x0000_s37381" name="Equation" r:id="rId22" imgW="675809" imgH="380682" progId="Equation.DSMT4">
                    <p:embed/>
                  </p:oleObj>
                </mc:Choice>
                <mc:Fallback>
                  <p:oleObj name="Equation" r:id="rId22" imgW="675809" imgH="380682" progId="Equation.DSMT4">
                    <p:embed/>
                    <p:pic>
                      <p:nvPicPr>
                        <p:cNvPr id="0" name=""/>
                        <p:cNvPicPr/>
                        <p:nvPr/>
                      </p:nvPicPr>
                      <p:blipFill>
                        <a:blip r:embed="rId23"/>
                        <a:stretch>
                          <a:fillRect/>
                        </a:stretch>
                      </p:blipFill>
                      <p:spPr>
                        <a:xfrm>
                          <a:off x="1558843" y="3175748"/>
                          <a:ext cx="676275" cy="381000"/>
                        </a:xfrm>
                        <a:prstGeom prst="rect">
                          <a:avLst/>
                        </a:prstGeom>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3886005782"/>
                </p:ext>
              </p:extLst>
            </p:nvPr>
          </p:nvGraphicFramePr>
          <p:xfrm>
            <a:off x="2860202" y="3179111"/>
            <a:ext cx="676275" cy="390525"/>
          </p:xfrm>
          <a:graphic>
            <a:graphicData uri="http://schemas.openxmlformats.org/presentationml/2006/ole">
              <mc:AlternateContent xmlns:mc="http://schemas.openxmlformats.org/markup-compatibility/2006">
                <mc:Choice xmlns:v="urn:schemas-microsoft-com:vml" Requires="v">
                  <p:oleObj spid="_x0000_s37382" name="Equation" r:id="rId24" imgW="675809" imgH="390397" progId="Equation.DSMT4">
                    <p:embed/>
                  </p:oleObj>
                </mc:Choice>
                <mc:Fallback>
                  <p:oleObj name="Equation" r:id="rId24" imgW="675809" imgH="390397" progId="Equation.DSMT4">
                    <p:embed/>
                    <p:pic>
                      <p:nvPicPr>
                        <p:cNvPr id="0" name=""/>
                        <p:cNvPicPr/>
                        <p:nvPr/>
                      </p:nvPicPr>
                      <p:blipFill>
                        <a:blip r:embed="rId25"/>
                        <a:stretch>
                          <a:fillRect/>
                        </a:stretch>
                      </p:blipFill>
                      <p:spPr>
                        <a:xfrm>
                          <a:off x="2860202" y="3179111"/>
                          <a:ext cx="676275" cy="390525"/>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4265201842"/>
                </p:ext>
              </p:extLst>
            </p:nvPr>
          </p:nvGraphicFramePr>
          <p:xfrm>
            <a:off x="3905002" y="3356723"/>
            <a:ext cx="238125" cy="209550"/>
          </p:xfrm>
          <a:graphic>
            <a:graphicData uri="http://schemas.openxmlformats.org/presentationml/2006/ole">
              <mc:AlternateContent xmlns:mc="http://schemas.openxmlformats.org/markup-compatibility/2006">
                <mc:Choice xmlns:v="urn:schemas-microsoft-com:vml" Requires="v">
                  <p:oleObj spid="_x0000_s37383" name="Equation" r:id="rId26" imgW="237738" imgH="209411" progId="Equation.DSMT4">
                    <p:embed/>
                  </p:oleObj>
                </mc:Choice>
                <mc:Fallback>
                  <p:oleObj name="Equation" r:id="rId26" imgW="237738" imgH="209411" progId="Equation.DSMT4">
                    <p:embed/>
                    <p:pic>
                      <p:nvPicPr>
                        <p:cNvPr id="0" name=""/>
                        <p:cNvPicPr/>
                        <p:nvPr/>
                      </p:nvPicPr>
                      <p:blipFill>
                        <a:blip r:embed="rId27"/>
                        <a:stretch>
                          <a:fillRect/>
                        </a:stretch>
                      </p:blipFill>
                      <p:spPr>
                        <a:xfrm>
                          <a:off x="3905002" y="3356723"/>
                          <a:ext cx="238125" cy="209550"/>
                        </a:xfrm>
                        <a:prstGeom prst="rect">
                          <a:avLst/>
                        </a:prstGeom>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1182815536"/>
                </p:ext>
              </p:extLst>
            </p:nvPr>
          </p:nvGraphicFramePr>
          <p:xfrm>
            <a:off x="6318250" y="3175748"/>
            <a:ext cx="676275" cy="390525"/>
          </p:xfrm>
          <a:graphic>
            <a:graphicData uri="http://schemas.openxmlformats.org/presentationml/2006/ole">
              <mc:AlternateContent xmlns:mc="http://schemas.openxmlformats.org/markup-compatibility/2006">
                <mc:Choice xmlns:v="urn:schemas-microsoft-com:vml" Requires="v">
                  <p:oleObj spid="_x0000_s37384" name="Equation" r:id="rId28" imgW="675809" imgH="390397" progId="Equation.DSMT4">
                    <p:embed/>
                  </p:oleObj>
                </mc:Choice>
                <mc:Fallback>
                  <p:oleObj name="Equation" r:id="rId28" imgW="675809" imgH="390397" progId="Equation.DSMT4">
                    <p:embed/>
                    <p:pic>
                      <p:nvPicPr>
                        <p:cNvPr id="0" name=""/>
                        <p:cNvPicPr/>
                        <p:nvPr/>
                      </p:nvPicPr>
                      <p:blipFill>
                        <a:blip r:embed="rId29"/>
                        <a:stretch>
                          <a:fillRect/>
                        </a:stretch>
                      </p:blipFill>
                      <p:spPr>
                        <a:xfrm>
                          <a:off x="6318250" y="3175748"/>
                          <a:ext cx="676275" cy="390525"/>
                        </a:xfrm>
                        <a:prstGeom prst="rect">
                          <a:avLst/>
                        </a:prstGeom>
                      </p:spPr>
                    </p:pic>
                  </p:oleObj>
                </mc:Fallback>
              </mc:AlternateContent>
            </a:graphicData>
          </a:graphic>
        </p:graphicFrame>
        <p:graphicFrame>
          <p:nvGraphicFramePr>
            <p:cNvPr id="71" name="Object 70"/>
            <p:cNvGraphicFramePr>
              <a:graphicFrameLocks noChangeAspect="1"/>
            </p:cNvGraphicFramePr>
            <p:nvPr>
              <p:extLst>
                <p:ext uri="{D42A27DB-BD31-4B8C-83A1-F6EECF244321}">
                  <p14:modId xmlns:p14="http://schemas.microsoft.com/office/powerpoint/2010/main" val="668563066"/>
                </p:ext>
              </p:extLst>
            </p:nvPr>
          </p:nvGraphicFramePr>
          <p:xfrm>
            <a:off x="1038396" y="3620769"/>
            <a:ext cx="1024042" cy="734102"/>
          </p:xfrm>
          <a:graphic>
            <a:graphicData uri="http://schemas.openxmlformats.org/presentationml/2006/ole">
              <mc:AlternateContent xmlns:mc="http://schemas.openxmlformats.org/markup-compatibility/2006">
                <mc:Choice xmlns:v="urn:schemas-microsoft-com:vml" Requires="v">
                  <p:oleObj spid="_x0000_s37385" name="Equation" r:id="rId30" imgW="1168200" imgH="723600" progId="Equation.DSMT4">
                    <p:embed/>
                  </p:oleObj>
                </mc:Choice>
                <mc:Fallback>
                  <p:oleObj name="Equation" r:id="rId30" imgW="1168200" imgH="723600" progId="Equation.DSMT4">
                    <p:embed/>
                    <p:pic>
                      <p:nvPicPr>
                        <p:cNvPr id="0" name=""/>
                        <p:cNvPicPr/>
                        <p:nvPr/>
                      </p:nvPicPr>
                      <p:blipFill>
                        <a:blip r:embed="rId31"/>
                        <a:stretch>
                          <a:fillRect/>
                        </a:stretch>
                      </p:blipFill>
                      <p:spPr>
                        <a:xfrm>
                          <a:off x="1038396" y="3620769"/>
                          <a:ext cx="1024042" cy="734102"/>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1702636291"/>
                </p:ext>
              </p:extLst>
            </p:nvPr>
          </p:nvGraphicFramePr>
          <p:xfrm>
            <a:off x="2522064" y="3771776"/>
            <a:ext cx="676275" cy="390525"/>
          </p:xfrm>
          <a:graphic>
            <a:graphicData uri="http://schemas.openxmlformats.org/presentationml/2006/ole">
              <mc:AlternateContent xmlns:mc="http://schemas.openxmlformats.org/markup-compatibility/2006">
                <mc:Choice xmlns:v="urn:schemas-microsoft-com:vml" Requires="v">
                  <p:oleObj spid="_x0000_s37386" name="Equation" r:id="rId32" imgW="675809" imgH="390397" progId="Equation.DSMT4">
                    <p:embed/>
                  </p:oleObj>
                </mc:Choice>
                <mc:Fallback>
                  <p:oleObj name="Equation" r:id="rId32" imgW="675809" imgH="390397" progId="Equation.DSMT4">
                    <p:embed/>
                    <p:pic>
                      <p:nvPicPr>
                        <p:cNvPr id="0" name=""/>
                        <p:cNvPicPr/>
                        <p:nvPr/>
                      </p:nvPicPr>
                      <p:blipFill>
                        <a:blip r:embed="rId33"/>
                        <a:stretch>
                          <a:fillRect/>
                        </a:stretch>
                      </p:blipFill>
                      <p:spPr>
                        <a:xfrm>
                          <a:off x="2522064" y="3771776"/>
                          <a:ext cx="676275" cy="390525"/>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4169891365"/>
                </p:ext>
              </p:extLst>
            </p:nvPr>
          </p:nvGraphicFramePr>
          <p:xfrm>
            <a:off x="3546456" y="3604383"/>
            <a:ext cx="523875" cy="723900"/>
          </p:xfrm>
          <a:graphic>
            <a:graphicData uri="http://schemas.openxmlformats.org/presentationml/2006/ole">
              <mc:AlternateContent xmlns:mc="http://schemas.openxmlformats.org/markup-compatibility/2006">
                <mc:Choice xmlns:v="urn:schemas-microsoft-com:vml" Requires="v">
                  <p:oleObj spid="_x0000_s37387" name="Equation" r:id="rId34" imgW="523311" imgH="723583" progId="Equation.DSMT4">
                    <p:embed/>
                  </p:oleObj>
                </mc:Choice>
                <mc:Fallback>
                  <p:oleObj name="Equation" r:id="rId34" imgW="523311" imgH="723583" progId="Equation.DSMT4">
                    <p:embed/>
                    <p:pic>
                      <p:nvPicPr>
                        <p:cNvPr id="0" name=""/>
                        <p:cNvPicPr/>
                        <p:nvPr/>
                      </p:nvPicPr>
                      <p:blipFill>
                        <a:blip r:embed="rId35"/>
                        <a:stretch>
                          <a:fillRect/>
                        </a:stretch>
                      </p:blipFill>
                      <p:spPr>
                        <a:xfrm>
                          <a:off x="3546456" y="3604383"/>
                          <a:ext cx="523875" cy="723900"/>
                        </a:xfrm>
                        <a:prstGeom prst="rect">
                          <a:avLst/>
                        </a:prstGeom>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4225448853"/>
                </p:ext>
              </p:extLst>
            </p:nvPr>
          </p:nvGraphicFramePr>
          <p:xfrm>
            <a:off x="6520157" y="3771776"/>
            <a:ext cx="666750" cy="381000"/>
          </p:xfrm>
          <a:graphic>
            <a:graphicData uri="http://schemas.openxmlformats.org/presentationml/2006/ole">
              <mc:AlternateContent xmlns:mc="http://schemas.openxmlformats.org/markup-compatibility/2006">
                <mc:Choice xmlns:v="urn:schemas-microsoft-com:vml" Requires="v">
                  <p:oleObj spid="_x0000_s37388" name="Equation" r:id="rId36" imgW="666528" imgH="381234" progId="Equation.DSMT4">
                    <p:embed/>
                  </p:oleObj>
                </mc:Choice>
                <mc:Fallback>
                  <p:oleObj name="Equation" r:id="rId36" imgW="666528" imgH="381234" progId="Equation.DSMT4">
                    <p:embed/>
                    <p:pic>
                      <p:nvPicPr>
                        <p:cNvPr id="0" name=""/>
                        <p:cNvPicPr/>
                        <p:nvPr/>
                      </p:nvPicPr>
                      <p:blipFill>
                        <a:blip r:embed="rId37"/>
                        <a:stretch>
                          <a:fillRect/>
                        </a:stretch>
                      </p:blipFill>
                      <p:spPr>
                        <a:xfrm>
                          <a:off x="6520157" y="3771776"/>
                          <a:ext cx="666750" cy="381000"/>
                        </a:xfrm>
                        <a:prstGeom prst="rect">
                          <a:avLst/>
                        </a:prstGeom>
                      </p:spPr>
                    </p:pic>
                  </p:oleObj>
                </mc:Fallback>
              </mc:AlternateContent>
            </a:graphicData>
          </a:graphic>
        </p:graphicFrame>
      </p:grpSp>
      <p:grpSp>
        <p:nvGrpSpPr>
          <p:cNvPr id="82" name="Group 81"/>
          <p:cNvGrpSpPr/>
          <p:nvPr/>
        </p:nvGrpSpPr>
        <p:grpSpPr>
          <a:xfrm>
            <a:off x="904083" y="4146084"/>
            <a:ext cx="9991883" cy="1297559"/>
            <a:chOff x="519279" y="4232941"/>
            <a:chExt cx="9991883" cy="1297559"/>
          </a:xfrm>
        </p:grpSpPr>
        <p:sp>
          <p:nvSpPr>
            <p:cNvPr id="76" name="Rectangle 75"/>
            <p:cNvSpPr/>
            <p:nvPr/>
          </p:nvSpPr>
          <p:spPr>
            <a:xfrm>
              <a:off x="519279" y="4232941"/>
              <a:ext cx="9991883" cy="1015663"/>
            </a:xfrm>
            <a:prstGeom prst="rect">
              <a:avLst/>
            </a:prstGeom>
          </p:spPr>
          <p:txBody>
            <a:bodyPr wrap="square">
              <a:spAutoFit/>
            </a:bodyPr>
            <a:lstStyle/>
            <a:p>
              <a:pPr>
                <a:lnSpc>
                  <a:spcPct val="150000"/>
                </a:lnSpc>
              </a:pPr>
              <a:r>
                <a:rPr lang="en-US" sz="2400" smtClean="0">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Xét         có:</a:t>
              </a:r>
            </a:p>
            <a:p>
              <a:r>
                <a:rPr lang="en-US"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graphicFrame>
          <p:nvGraphicFramePr>
            <p:cNvPr id="77" name="Object 76"/>
            <p:cNvGraphicFramePr>
              <a:graphicFrameLocks noChangeAspect="1"/>
            </p:cNvGraphicFramePr>
            <p:nvPr>
              <p:extLst>
                <p:ext uri="{D42A27DB-BD31-4B8C-83A1-F6EECF244321}">
                  <p14:modId xmlns:p14="http://schemas.microsoft.com/office/powerpoint/2010/main" val="1882560047"/>
                </p:ext>
              </p:extLst>
            </p:nvPr>
          </p:nvGraphicFramePr>
          <p:xfrm>
            <a:off x="1521970" y="4414664"/>
            <a:ext cx="476250" cy="419100"/>
          </p:xfrm>
          <a:graphic>
            <a:graphicData uri="http://schemas.openxmlformats.org/presentationml/2006/ole">
              <mc:AlternateContent xmlns:mc="http://schemas.openxmlformats.org/markup-compatibility/2006">
                <mc:Choice xmlns:v="urn:schemas-microsoft-com:vml" Requires="v">
                  <p:oleObj spid="_x0000_s37389" name="Equation" r:id="rId38" imgW="476293" imgH="419217" progId="Equation.DSMT4">
                    <p:embed/>
                  </p:oleObj>
                </mc:Choice>
                <mc:Fallback>
                  <p:oleObj name="Equation" r:id="rId38" imgW="476293" imgH="419217" progId="Equation.DSMT4">
                    <p:embed/>
                    <p:pic>
                      <p:nvPicPr>
                        <p:cNvPr id="0" name=""/>
                        <p:cNvPicPr/>
                        <p:nvPr/>
                      </p:nvPicPr>
                      <p:blipFill>
                        <a:blip r:embed="rId39"/>
                        <a:stretch>
                          <a:fillRect/>
                        </a:stretch>
                      </p:blipFill>
                      <p:spPr>
                        <a:xfrm>
                          <a:off x="1521970" y="4414664"/>
                          <a:ext cx="476250" cy="419100"/>
                        </a:xfrm>
                        <a:prstGeom prst="rect">
                          <a:avLst/>
                        </a:prstGeom>
                      </p:spPr>
                    </p:pic>
                  </p:oleObj>
                </mc:Fallback>
              </mc:AlternateContent>
            </a:graphicData>
          </a:graphic>
        </p:graphicFrame>
        <p:graphicFrame>
          <p:nvGraphicFramePr>
            <p:cNvPr id="78" name="Object 77"/>
            <p:cNvGraphicFramePr>
              <a:graphicFrameLocks noChangeAspect="1"/>
            </p:cNvGraphicFramePr>
            <p:nvPr>
              <p:extLst>
                <p:ext uri="{D42A27DB-BD31-4B8C-83A1-F6EECF244321}">
                  <p14:modId xmlns:p14="http://schemas.microsoft.com/office/powerpoint/2010/main" val="2811778713"/>
                </p:ext>
              </p:extLst>
            </p:nvPr>
          </p:nvGraphicFramePr>
          <p:xfrm>
            <a:off x="2625158" y="4348917"/>
            <a:ext cx="4432300" cy="393700"/>
          </p:xfrm>
          <a:graphic>
            <a:graphicData uri="http://schemas.openxmlformats.org/presentationml/2006/ole">
              <mc:AlternateContent xmlns:mc="http://schemas.openxmlformats.org/markup-compatibility/2006">
                <mc:Choice xmlns:v="urn:schemas-microsoft-com:vml" Requires="v">
                  <p:oleObj spid="_x0000_s37390" name="Equation" r:id="rId40" imgW="4431960" imgH="393480" progId="Equation.DSMT4">
                    <p:embed/>
                  </p:oleObj>
                </mc:Choice>
                <mc:Fallback>
                  <p:oleObj name="Equation" r:id="rId40" imgW="4431960" imgH="393480" progId="Equation.DSMT4">
                    <p:embed/>
                    <p:pic>
                      <p:nvPicPr>
                        <p:cNvPr id="0" name=""/>
                        <p:cNvPicPr/>
                        <p:nvPr/>
                      </p:nvPicPr>
                      <p:blipFill>
                        <a:blip r:embed="rId41"/>
                        <a:stretch>
                          <a:fillRect/>
                        </a:stretch>
                      </p:blipFill>
                      <p:spPr>
                        <a:xfrm>
                          <a:off x="2625158" y="4348917"/>
                          <a:ext cx="4432300" cy="393700"/>
                        </a:xfrm>
                        <a:prstGeom prst="rect">
                          <a:avLst/>
                        </a:prstGeom>
                      </p:spPr>
                    </p:pic>
                  </p:oleObj>
                </mc:Fallback>
              </mc:AlternateContent>
            </a:graphicData>
          </a:graphic>
        </p:graphicFrame>
        <p:graphicFrame>
          <p:nvGraphicFramePr>
            <p:cNvPr id="79" name="Object 78"/>
            <p:cNvGraphicFramePr>
              <a:graphicFrameLocks noChangeAspect="1"/>
            </p:cNvGraphicFramePr>
            <p:nvPr>
              <p:extLst>
                <p:ext uri="{D42A27DB-BD31-4B8C-83A1-F6EECF244321}">
                  <p14:modId xmlns:p14="http://schemas.microsoft.com/office/powerpoint/2010/main" val="1413957057"/>
                </p:ext>
              </p:extLst>
            </p:nvPr>
          </p:nvGraphicFramePr>
          <p:xfrm>
            <a:off x="2666582" y="4806600"/>
            <a:ext cx="4102100" cy="723900"/>
          </p:xfrm>
          <a:graphic>
            <a:graphicData uri="http://schemas.openxmlformats.org/presentationml/2006/ole">
              <mc:AlternateContent xmlns:mc="http://schemas.openxmlformats.org/markup-compatibility/2006">
                <mc:Choice xmlns:v="urn:schemas-microsoft-com:vml" Requires="v">
                  <p:oleObj spid="_x0000_s37391" name="Equation" r:id="rId42" imgW="4101840" imgH="723600" progId="Equation.DSMT4">
                    <p:embed/>
                  </p:oleObj>
                </mc:Choice>
                <mc:Fallback>
                  <p:oleObj name="Equation" r:id="rId42" imgW="4101840" imgH="723600" progId="Equation.DSMT4">
                    <p:embed/>
                    <p:pic>
                      <p:nvPicPr>
                        <p:cNvPr id="0" name=""/>
                        <p:cNvPicPr/>
                        <p:nvPr/>
                      </p:nvPicPr>
                      <p:blipFill>
                        <a:blip r:embed="rId43"/>
                        <a:stretch>
                          <a:fillRect/>
                        </a:stretch>
                      </p:blipFill>
                      <p:spPr>
                        <a:xfrm>
                          <a:off x="2666582" y="4806600"/>
                          <a:ext cx="4102100" cy="723900"/>
                        </a:xfrm>
                        <a:prstGeom prst="rect">
                          <a:avLst/>
                        </a:prstGeom>
                      </p:spPr>
                    </p:pic>
                  </p:oleObj>
                </mc:Fallback>
              </mc:AlternateContent>
            </a:graphicData>
          </a:graphic>
        </p:graphicFrame>
        <p:sp>
          <p:nvSpPr>
            <p:cNvPr id="80" name="Rectangle 79"/>
            <p:cNvSpPr/>
            <p:nvPr/>
          </p:nvSpPr>
          <p:spPr>
            <a:xfrm>
              <a:off x="6846149" y="4966864"/>
              <a:ext cx="3267241" cy="461665"/>
            </a:xfrm>
            <a:prstGeom prst="rect">
              <a:avLst/>
            </a:prstGeom>
          </p:spPr>
          <p:txBody>
            <a:bodyPr wrap="none">
              <a:spAutoFit/>
            </a:bodyPr>
            <a:lstStyle/>
            <a:p>
              <a:r>
                <a:rPr lang="en-US" sz="2400">
                  <a:latin typeface="Times New Roman" panose="02020603050405020304" pitchFamily="18" charset="0"/>
                  <a:cs typeface="Times New Roman" panose="02020603050405020304" pitchFamily="18" charset="0"/>
                </a:rPr>
                <a:t>(góc nội tiếp </a:t>
              </a:r>
              <a:r>
                <a:rPr lang="en-US" sz="2400" smtClean="0">
                  <a:latin typeface="Times New Roman" panose="02020603050405020304" pitchFamily="18" charset="0"/>
                  <a:cs typeface="Times New Roman" panose="02020603050405020304" pitchFamily="18" charset="0"/>
                </a:rPr>
                <a:t>chắn          </a:t>
              </a:r>
              <a:r>
                <a:rPr lang="en-US" sz="2400">
                  <a:latin typeface="Times New Roman" panose="02020603050405020304" pitchFamily="18" charset="0"/>
                  <a:cs typeface="Times New Roman" panose="02020603050405020304" pitchFamily="18" charset="0"/>
                </a:rPr>
                <a:t>)</a:t>
              </a:r>
            </a:p>
          </p:txBody>
        </p:sp>
        <p:graphicFrame>
          <p:nvGraphicFramePr>
            <p:cNvPr id="81" name="Object 80"/>
            <p:cNvGraphicFramePr>
              <a:graphicFrameLocks noChangeAspect="1"/>
            </p:cNvGraphicFramePr>
            <p:nvPr>
              <p:extLst>
                <p:ext uri="{D42A27DB-BD31-4B8C-83A1-F6EECF244321}">
                  <p14:modId xmlns:p14="http://schemas.microsoft.com/office/powerpoint/2010/main" val="115224673"/>
                </p:ext>
              </p:extLst>
            </p:nvPr>
          </p:nvGraphicFramePr>
          <p:xfrm>
            <a:off x="9192818" y="4949866"/>
            <a:ext cx="657225" cy="390525"/>
          </p:xfrm>
          <a:graphic>
            <a:graphicData uri="http://schemas.openxmlformats.org/presentationml/2006/ole">
              <mc:AlternateContent xmlns:mc="http://schemas.openxmlformats.org/markup-compatibility/2006">
                <mc:Choice xmlns:v="urn:schemas-microsoft-com:vml" Requires="v">
                  <p:oleObj spid="_x0000_s37392" name="Equation" r:id="rId44" imgW="656746" imgH="390397" progId="Equation.DSMT4">
                    <p:embed/>
                  </p:oleObj>
                </mc:Choice>
                <mc:Fallback>
                  <p:oleObj name="Equation" r:id="rId44" imgW="656746" imgH="390397" progId="Equation.DSMT4">
                    <p:embed/>
                    <p:pic>
                      <p:nvPicPr>
                        <p:cNvPr id="0" name=""/>
                        <p:cNvPicPr/>
                        <p:nvPr/>
                      </p:nvPicPr>
                      <p:blipFill>
                        <a:blip r:embed="rId45"/>
                        <a:stretch>
                          <a:fillRect/>
                        </a:stretch>
                      </p:blipFill>
                      <p:spPr>
                        <a:xfrm>
                          <a:off x="9192818" y="4949866"/>
                          <a:ext cx="657225" cy="390525"/>
                        </a:xfrm>
                        <a:prstGeom prst="rect">
                          <a:avLst/>
                        </a:prstGeom>
                      </p:spPr>
                    </p:pic>
                  </p:oleObj>
                </mc:Fallback>
              </mc:AlternateContent>
            </a:graphicData>
          </a:graphic>
        </p:graphicFrame>
      </p:grpSp>
      <p:grpSp>
        <p:nvGrpSpPr>
          <p:cNvPr id="85" name="Group 84"/>
          <p:cNvGrpSpPr/>
          <p:nvPr/>
        </p:nvGrpSpPr>
        <p:grpSpPr>
          <a:xfrm>
            <a:off x="1007938" y="5464287"/>
            <a:ext cx="6185062" cy="723900"/>
            <a:chOff x="1242193" y="5581138"/>
            <a:chExt cx="6185062" cy="723900"/>
          </a:xfrm>
        </p:grpSpPr>
        <p:graphicFrame>
          <p:nvGraphicFramePr>
            <p:cNvPr id="83" name="Object 82"/>
            <p:cNvGraphicFramePr>
              <a:graphicFrameLocks noChangeAspect="1"/>
            </p:cNvGraphicFramePr>
            <p:nvPr>
              <p:extLst>
                <p:ext uri="{D42A27DB-BD31-4B8C-83A1-F6EECF244321}">
                  <p14:modId xmlns:p14="http://schemas.microsoft.com/office/powerpoint/2010/main" val="2327460679"/>
                </p:ext>
              </p:extLst>
            </p:nvPr>
          </p:nvGraphicFramePr>
          <p:xfrm>
            <a:off x="2479018" y="5581138"/>
            <a:ext cx="4948237" cy="723900"/>
          </p:xfrm>
          <a:graphic>
            <a:graphicData uri="http://schemas.openxmlformats.org/presentationml/2006/ole">
              <mc:AlternateContent xmlns:mc="http://schemas.openxmlformats.org/markup-compatibility/2006">
                <mc:Choice xmlns:v="urn:schemas-microsoft-com:vml" Requires="v">
                  <p:oleObj spid="_x0000_s37393" name="Equation" r:id="rId46" imgW="4948257" imgH="723583" progId="Equation.DSMT4">
                    <p:embed/>
                  </p:oleObj>
                </mc:Choice>
                <mc:Fallback>
                  <p:oleObj name="Equation" r:id="rId46" imgW="4948257" imgH="723583" progId="Equation.DSMT4">
                    <p:embed/>
                    <p:pic>
                      <p:nvPicPr>
                        <p:cNvPr id="0" name=""/>
                        <p:cNvPicPr/>
                        <p:nvPr/>
                      </p:nvPicPr>
                      <p:blipFill>
                        <a:blip r:embed="rId47"/>
                        <a:stretch>
                          <a:fillRect/>
                        </a:stretch>
                      </p:blipFill>
                      <p:spPr>
                        <a:xfrm>
                          <a:off x="2479018" y="5581138"/>
                          <a:ext cx="4948237" cy="723900"/>
                        </a:xfrm>
                        <a:prstGeom prst="rect">
                          <a:avLst/>
                        </a:prstGeom>
                      </p:spPr>
                    </p:pic>
                  </p:oleObj>
                </mc:Fallback>
              </mc:AlternateContent>
            </a:graphicData>
          </a:graphic>
        </p:graphicFrame>
        <p:sp>
          <p:nvSpPr>
            <p:cNvPr id="84" name="TextBox 83"/>
            <p:cNvSpPr txBox="1"/>
            <p:nvPr/>
          </p:nvSpPr>
          <p:spPr>
            <a:xfrm>
              <a:off x="1242193" y="5694529"/>
              <a:ext cx="178284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a:t>
              </a:r>
              <a:r>
                <a:rPr lang="en-US" sz="2400" smtClean="0">
                  <a:latin typeface="Times New Roman" panose="02020603050405020304" pitchFamily="18" charset="0"/>
                  <a:cs typeface="Times New Roman" panose="02020603050405020304" pitchFamily="18" charset="0"/>
                </a:rPr>
                <a:t>) Ta có:</a:t>
              </a:r>
              <a:endParaRPr lang="en-US" sz="2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95961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4"/>
                </p:tgtEl>
              </p:cMediaNode>
            </p:video>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3" descr="Chuyên đề về xác định công thức của hợp chất vô cơ và hữu cơ - Tech12h">
            <a:extLst>
              <a:ext uri="{FF2B5EF4-FFF2-40B4-BE49-F238E27FC236}">
                <a16:creationId xmlns:a16="http://schemas.microsoft.com/office/drawing/2014/main" id="{4A68E8D6-0AC9-6E89-F381-09A8687BB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6708" y="855805"/>
            <a:ext cx="2027905" cy="16709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6050" y="2176056"/>
            <a:ext cx="10773856" cy="1107996"/>
            <a:chOff x="386050" y="2176056"/>
            <a:chExt cx="10773856" cy="1107996"/>
          </a:xfrm>
        </p:grpSpPr>
        <p:sp>
          <p:nvSpPr>
            <p:cNvPr id="34" name="TextBox 33">
              <a:extLst>
                <a:ext uri="{FF2B5EF4-FFF2-40B4-BE49-F238E27FC236}">
                  <a16:creationId xmlns:a16="http://schemas.microsoft.com/office/drawing/2014/main" id="{A3A062DA-93BF-4842-B601-4404401BCCE3}"/>
                </a:ext>
              </a:extLst>
            </p:cNvPr>
            <p:cNvSpPr txBox="1"/>
            <p:nvPr/>
          </p:nvSpPr>
          <p:spPr>
            <a:xfrm>
              <a:off x="386050" y="2176056"/>
              <a:ext cx="10773856" cy="1107996"/>
            </a:xfrm>
            <a:prstGeom prst="rect">
              <a:avLst/>
            </a:prstGeom>
            <a:noFill/>
          </p:spPr>
          <p:txBody>
            <a:bodyPr wrap="square">
              <a:spAutoFit/>
            </a:bodyPr>
            <a:lstStyle/>
            <a:p>
              <a:pPr algn="just">
                <a:spcBef>
                  <a:spcPts val="600"/>
                </a:spcBef>
                <a:spcAft>
                  <a:spcPts val="600"/>
                </a:spcAft>
              </a:pPr>
              <a:r>
                <a:rPr lang="vi-VN" sz="2800" b="1">
                  <a:solidFill>
                    <a:srgbClr val="F7093C"/>
                  </a:solidFill>
                  <a:latin typeface="Times New Roman" panose="02020603050405020304" pitchFamily="18" charset="0"/>
                  <a:ea typeface="Calibri" panose="020F0502020204030204" pitchFamily="34" charset="0"/>
                </a:rPr>
                <a:t>* </a:t>
              </a:r>
              <a:r>
                <a:rPr lang="en-US" sz="2800" b="1" smtClean="0">
                  <a:solidFill>
                    <a:srgbClr val="F7093C"/>
                  </a:solidFill>
                  <a:latin typeface="Times New Roman" panose="02020603050405020304" pitchFamily="18" charset="0"/>
                  <a:ea typeface="Calibri" panose="020F0502020204030204" pitchFamily="34" charset="0"/>
                </a:rPr>
                <a:t>Tính chất</a:t>
              </a:r>
              <a:r>
                <a:rPr lang="vi-VN" sz="2800" b="1" smtClean="0">
                  <a:solidFill>
                    <a:srgbClr val="F7093C"/>
                  </a:solidFill>
                  <a:latin typeface="Times New Roman" panose="02020603050405020304" pitchFamily="18" charset="0"/>
                  <a:ea typeface="Calibri" panose="020F0502020204030204" pitchFamily="34" charset="0"/>
                </a:rPr>
                <a:t>: </a:t>
              </a:r>
              <a:r>
                <a:rPr lang="vi-VN" sz="2800" b="1">
                  <a:solidFill>
                    <a:srgbClr val="F7093C"/>
                  </a:solidFill>
                  <a:latin typeface="Times New Roman" panose="02020603050405020304" pitchFamily="18" charset="0"/>
                  <a:ea typeface="Calibri" panose="020F0502020204030204" pitchFamily="34" charset="0"/>
                </a:rPr>
                <a:t>(</a:t>
              </a:r>
              <a:r>
                <a:rPr lang="vi-VN" sz="2800" b="1" smtClean="0">
                  <a:solidFill>
                    <a:srgbClr val="F7093C"/>
                  </a:solidFill>
                  <a:latin typeface="Times New Roman" panose="02020603050405020304" pitchFamily="18" charset="0"/>
                  <a:ea typeface="Calibri" panose="020F0502020204030204" pitchFamily="34" charset="0"/>
                </a:rPr>
                <a:t>SGK</a:t>
              </a:r>
              <a:r>
                <a:rPr lang="en-US" sz="2800" b="1" smtClean="0">
                  <a:solidFill>
                    <a:srgbClr val="F7093C"/>
                  </a:solidFill>
                  <a:latin typeface="Times New Roman" panose="02020603050405020304" pitchFamily="18" charset="0"/>
                  <a:ea typeface="Calibri" panose="020F0502020204030204" pitchFamily="34" charset="0"/>
                </a:rPr>
                <a:t> trang </a:t>
              </a:r>
              <a:r>
                <a:rPr lang="vi-VN" sz="2800" b="1" smtClean="0">
                  <a:solidFill>
                    <a:srgbClr val="F7093C"/>
                  </a:solidFill>
                  <a:latin typeface="Times New Roman" panose="02020603050405020304" pitchFamily="18" charset="0"/>
                  <a:ea typeface="Calibri" panose="020F0502020204030204" pitchFamily="34" charset="0"/>
                </a:rPr>
                <a:t>75</a:t>
              </a:r>
              <a:r>
                <a:rPr lang="vi-VN" sz="2800" b="1">
                  <a:solidFill>
                    <a:srgbClr val="F7093C"/>
                  </a:solidFill>
                  <a:latin typeface="Times New Roman" panose="02020603050405020304" pitchFamily="18" charset="0"/>
                  <a:ea typeface="Calibri" panose="020F0502020204030204" pitchFamily="34" charset="0"/>
                </a:rPr>
                <a:t>)</a:t>
              </a:r>
            </a:p>
            <a:p>
              <a:pPr algn="just">
                <a:spcBef>
                  <a:spcPts val="600"/>
                </a:spcBef>
                <a:spcAft>
                  <a:spcPts val="600"/>
                </a:spcAft>
              </a:pPr>
              <a:r>
                <a:rPr lang="en-US" sz="2800" smtClean="0">
                  <a:latin typeface="Times New Roman" panose="02020603050405020304" pitchFamily="18" charset="0"/>
                  <a:ea typeface="Calibri" panose="020F0502020204030204" pitchFamily="34" charset="0"/>
                </a:rPr>
                <a:t>Trong một tứ giác nội tiếp đường tròn, tổng số đo hai góc đối bằng </a:t>
              </a:r>
              <a:r>
                <a:rPr lang="en-US" sz="2800" smtClean="0">
                  <a:latin typeface="Times New Roman" panose="02020603050405020304" pitchFamily="18" charset="0"/>
                  <a:ea typeface="Calibri" panose="020F0502020204030204" pitchFamily="34" charset="0"/>
                </a:rPr>
                <a:t>       .</a:t>
              </a:r>
              <a:endParaRPr lang="vi-VN" sz="2800">
                <a:latin typeface="Times New Roman" panose="02020603050405020304" pitchFamily="18" charset="0"/>
                <a:ea typeface="Calibri" panose="020F0502020204030204"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897772650"/>
                </p:ext>
              </p:extLst>
            </p:nvPr>
          </p:nvGraphicFramePr>
          <p:xfrm>
            <a:off x="10047384" y="2864649"/>
            <a:ext cx="673100" cy="317500"/>
          </p:xfrm>
          <a:graphic>
            <a:graphicData uri="http://schemas.openxmlformats.org/presentationml/2006/ole">
              <mc:AlternateContent xmlns:mc="http://schemas.openxmlformats.org/markup-compatibility/2006">
                <mc:Choice xmlns:v="urn:schemas-microsoft-com:vml" Requires="v">
                  <p:oleObj spid="_x0000_s24892" name="Equation" r:id="rId5" imgW="672840" imgH="317160" progId="Equation.DSMT4">
                    <p:embed/>
                  </p:oleObj>
                </mc:Choice>
                <mc:Fallback>
                  <p:oleObj name="Equation" r:id="rId5" imgW="672840" imgH="317160" progId="Equation.DSMT4">
                    <p:embed/>
                    <p:pic>
                      <p:nvPicPr>
                        <p:cNvPr id="11" name="Object 10"/>
                        <p:cNvPicPr/>
                        <p:nvPr/>
                      </p:nvPicPr>
                      <p:blipFill>
                        <a:blip r:embed="rId6"/>
                        <a:stretch>
                          <a:fillRect/>
                        </a:stretch>
                      </p:blipFill>
                      <p:spPr>
                        <a:xfrm>
                          <a:off x="10047384" y="2864649"/>
                          <a:ext cx="673100" cy="317500"/>
                        </a:xfrm>
                        <a:prstGeom prst="rect">
                          <a:avLst/>
                        </a:prstGeom>
                      </p:spPr>
                    </p:pic>
                  </p:oleObj>
                </mc:Fallback>
              </mc:AlternateContent>
            </a:graphicData>
          </a:graphic>
        </p:graphicFrame>
      </p:grpSp>
      <p:grpSp>
        <p:nvGrpSpPr>
          <p:cNvPr id="2" name="Group 1"/>
          <p:cNvGrpSpPr/>
          <p:nvPr/>
        </p:nvGrpSpPr>
        <p:grpSpPr>
          <a:xfrm>
            <a:off x="446678" y="3466326"/>
            <a:ext cx="6302505" cy="577146"/>
            <a:chOff x="446678" y="3466326"/>
            <a:chExt cx="6302505" cy="577146"/>
          </a:xfrm>
        </p:grpSpPr>
        <p:graphicFrame>
          <p:nvGraphicFramePr>
            <p:cNvPr id="12" name="Object 11"/>
            <p:cNvGraphicFramePr>
              <a:graphicFrameLocks noChangeAspect="1"/>
            </p:cNvGraphicFramePr>
            <p:nvPr>
              <p:extLst>
                <p:ext uri="{D42A27DB-BD31-4B8C-83A1-F6EECF244321}">
                  <p14:modId xmlns:p14="http://schemas.microsoft.com/office/powerpoint/2010/main" val="1075399477"/>
                </p:ext>
              </p:extLst>
            </p:nvPr>
          </p:nvGraphicFramePr>
          <p:xfrm>
            <a:off x="1671024" y="3584843"/>
            <a:ext cx="1008063" cy="314325"/>
          </p:xfrm>
          <a:graphic>
            <a:graphicData uri="http://schemas.openxmlformats.org/presentationml/2006/ole">
              <mc:AlternateContent xmlns:mc="http://schemas.openxmlformats.org/markup-compatibility/2006">
                <mc:Choice xmlns:v="urn:schemas-microsoft-com:vml" Requires="v">
                  <p:oleObj spid="_x0000_s24893" name="Equation" r:id="rId7" imgW="1002960" imgH="317160" progId="Equation.DSMT4">
                    <p:embed/>
                  </p:oleObj>
                </mc:Choice>
                <mc:Fallback>
                  <p:oleObj name="Equation" r:id="rId7" imgW="1002960" imgH="317160" progId="Equation.DSMT4">
                    <p:embed/>
                    <p:pic>
                      <p:nvPicPr>
                        <p:cNvPr id="0" name="Object 3"/>
                        <p:cNvPicPr>
                          <a:picLocks noChangeAspect="1" noChangeArrowheads="1"/>
                        </p:cNvPicPr>
                        <p:nvPr/>
                      </p:nvPicPr>
                      <p:blipFill>
                        <a:blip r:embed="rId8"/>
                        <a:srcRect/>
                        <a:stretch>
                          <a:fillRect/>
                        </a:stretch>
                      </p:blipFill>
                      <p:spPr bwMode="auto">
                        <a:xfrm>
                          <a:off x="1671024" y="3584843"/>
                          <a:ext cx="1008063"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90511081"/>
                </p:ext>
              </p:extLst>
            </p:nvPr>
          </p:nvGraphicFramePr>
          <p:xfrm>
            <a:off x="5610651" y="3578016"/>
            <a:ext cx="485775" cy="428625"/>
          </p:xfrm>
          <a:graphic>
            <a:graphicData uri="http://schemas.openxmlformats.org/presentationml/2006/ole">
              <mc:AlternateContent xmlns:mc="http://schemas.openxmlformats.org/markup-compatibility/2006">
                <mc:Choice xmlns:v="urn:schemas-microsoft-com:vml" Requires="v">
                  <p:oleObj spid="_x0000_s24894" name="Equation" r:id="rId9" imgW="482391" imgH="431613" progId="Equation.DSMT4">
                    <p:embed/>
                  </p:oleObj>
                </mc:Choice>
                <mc:Fallback>
                  <p:oleObj name="Equation" r:id="rId9" imgW="482391" imgH="431613"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0651" y="3578016"/>
                          <a:ext cx="4857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4"/>
            <p:cNvSpPr>
              <a:spLocks noChangeArrowheads="1"/>
            </p:cNvSpPr>
            <p:nvPr/>
          </p:nvSpPr>
          <p:spPr bwMode="auto">
            <a:xfrm>
              <a:off x="446678" y="3466326"/>
              <a:ext cx="13740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Tứ giác </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Rectangle 5"/>
            <p:cNvSpPr>
              <a:spLocks noChangeArrowheads="1"/>
            </p:cNvSpPr>
            <p:nvPr/>
          </p:nvSpPr>
          <p:spPr bwMode="auto">
            <a:xfrm>
              <a:off x="2496517" y="3480396"/>
              <a:ext cx="32191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nội tiếp đường tròn </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6"/>
            <p:cNvSpPr>
              <a:spLocks noChangeArrowheads="1"/>
            </p:cNvSpPr>
            <p:nvPr/>
          </p:nvSpPr>
          <p:spPr bwMode="auto">
            <a:xfrm>
              <a:off x="6037129" y="3520252"/>
              <a:ext cx="7120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333079" y="4082764"/>
            <a:ext cx="4797290" cy="524782"/>
            <a:chOff x="1333079" y="4082764"/>
            <a:chExt cx="4797290" cy="524782"/>
          </a:xfrm>
        </p:grpSpPr>
        <p:graphicFrame>
          <p:nvGraphicFramePr>
            <p:cNvPr id="14" name="Object 13"/>
            <p:cNvGraphicFramePr>
              <a:graphicFrameLocks noChangeAspect="1"/>
            </p:cNvGraphicFramePr>
            <p:nvPr>
              <p:extLst>
                <p:ext uri="{D42A27DB-BD31-4B8C-83A1-F6EECF244321}">
                  <p14:modId xmlns:p14="http://schemas.microsoft.com/office/powerpoint/2010/main" val="277404890"/>
                </p:ext>
              </p:extLst>
            </p:nvPr>
          </p:nvGraphicFramePr>
          <p:xfrm>
            <a:off x="1333079" y="4082764"/>
            <a:ext cx="3038475" cy="431800"/>
          </p:xfrm>
          <a:graphic>
            <a:graphicData uri="http://schemas.openxmlformats.org/presentationml/2006/ole">
              <mc:AlternateContent xmlns:mc="http://schemas.openxmlformats.org/markup-compatibility/2006">
                <mc:Choice xmlns:v="urn:schemas-microsoft-com:vml" Requires="v">
                  <p:oleObj spid="_x0000_s24895" name="Equation" r:id="rId11" imgW="3035160" imgH="431640" progId="Equation.DSMT4">
                    <p:embed/>
                  </p:oleObj>
                </mc:Choice>
                <mc:Fallback>
                  <p:oleObj name="Equation" r:id="rId11" imgW="3035160" imgH="431640" progId="Equation.DSMT4">
                    <p:embed/>
                    <p:pic>
                      <p:nvPicPr>
                        <p:cNvPr id="0" name="Object 1"/>
                        <p:cNvPicPr>
                          <a:picLocks noChangeAspect="1" noChangeArrowheads="1"/>
                        </p:cNvPicPr>
                        <p:nvPr/>
                      </p:nvPicPr>
                      <p:blipFill>
                        <a:blip r:embed="rId12"/>
                        <a:srcRect/>
                        <a:stretch>
                          <a:fillRect/>
                        </a:stretch>
                      </p:blipFill>
                      <p:spPr bwMode="auto">
                        <a:xfrm>
                          <a:off x="1333079" y="4082764"/>
                          <a:ext cx="303847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7"/>
            <p:cNvSpPr>
              <a:spLocks noChangeArrowheads="1"/>
            </p:cNvSpPr>
            <p:nvPr/>
          </p:nvSpPr>
          <p:spPr bwMode="auto">
            <a:xfrm>
              <a:off x="4371554" y="4084326"/>
              <a:ext cx="17588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 chất)</a:t>
              </a:r>
              <a:r>
                <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p>
          </p:txBody>
        </p:sp>
      </p:grpSp>
      <p:pic>
        <p:nvPicPr>
          <p:cNvPr id="24" name="Picture 23"/>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60029" y="3140128"/>
            <a:ext cx="2797264" cy="2968171"/>
          </a:xfrm>
          <a:prstGeom prst="rect">
            <a:avLst/>
          </a:prstGeom>
          <a:noFill/>
          <a:ln>
            <a:noFill/>
          </a:ln>
        </p:spPr>
      </p:pic>
      <p:sp>
        <p:nvSpPr>
          <p:cNvPr id="25"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Hộp Văn bản 2">
            <a:extLst>
              <a:ext uri="{FF2B5EF4-FFF2-40B4-BE49-F238E27FC236}">
                <a16:creationId xmlns:a16="http://schemas.microsoft.com/office/drawing/2014/main" id="{E250EC2E-D5E8-A11E-FE33-A8963256E84A}"/>
              </a:ext>
            </a:extLst>
          </p:cNvPr>
          <p:cNvSpPr txBox="1"/>
          <p:nvPr/>
        </p:nvSpPr>
        <p:spPr>
          <a:xfrm>
            <a:off x="192604" y="746560"/>
            <a:ext cx="2874547"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 TÍNH CHẤT</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310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200922" y="482742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442567" y="3252115"/>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Calibri"/>
                <a:ea typeface="+mn-ea"/>
                <a:cs typeface="+mn-cs"/>
              </a:endParaRPr>
            </a:p>
          </p:txBody>
        </p:sp>
      </p:grpSp>
      <p:sp>
        <p:nvSpPr>
          <p:cNvPr id="48" name="Rectangle 47"/>
          <p:cNvSpPr/>
          <p:nvPr/>
        </p:nvSpPr>
        <p:spPr>
          <a:xfrm>
            <a:off x="9297083" y="3189390"/>
            <a:ext cx="1252807" cy="517065"/>
          </a:xfrm>
          <a:prstGeom prst="rect">
            <a:avLst/>
          </a:prstGeom>
        </p:spPr>
        <p:txBody>
          <a:bodyPr wrap="square">
            <a:spAutoFit/>
          </a:bodyPr>
          <a:lstStyle/>
          <a:p>
            <a:pPr marL="0" marR="0" lvl="0" indent="0" algn="l" defTabSz="914400" rtl="0" eaLnBrk="1" fontAlgn="auto" latinLnBrk="0" hangingPunct="1">
              <a:lnSpc>
                <a:spcPct val="115000"/>
              </a:lnSpc>
              <a:spcBef>
                <a:spcPts val="600"/>
              </a:spcBef>
              <a:spcAft>
                <a:spcPts val="0"/>
              </a:spcAft>
              <a:buClrTx/>
              <a:buSzTx/>
              <a:buFontTx/>
              <a:buNone/>
              <a:tabLst/>
              <a:defRPr/>
            </a:pPr>
            <a:r>
              <a:rPr kumimoji="0" lang="en-US" sz="240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Hình </a:t>
            </a:r>
            <a:r>
              <a:rPr kumimoji="0" lang="en-US" sz="2400" i="1"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23</a:t>
            </a:r>
            <a:endParaRPr kumimoji="0" lang="en-US" sz="280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0" name="Hộp Văn bản 11">
            <a:extLst>
              <a:ext uri="{FF2B5EF4-FFF2-40B4-BE49-F238E27FC236}">
                <a16:creationId xmlns:a16="http://schemas.microsoft.com/office/drawing/2014/main" id="{4964FECA-E1E3-8D96-A6CD-711E2B31CD2A}"/>
              </a:ext>
            </a:extLst>
          </p:cNvPr>
          <p:cNvSpPr txBox="1"/>
          <p:nvPr/>
        </p:nvSpPr>
        <p:spPr>
          <a:xfrm>
            <a:off x="324741" y="1758228"/>
            <a:ext cx="2094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1"/>
          <p:cNvGrpSpPr/>
          <p:nvPr/>
        </p:nvGrpSpPr>
        <p:grpSpPr>
          <a:xfrm>
            <a:off x="532277" y="1239981"/>
            <a:ext cx="11549478" cy="461665"/>
            <a:chOff x="73360" y="703020"/>
            <a:chExt cx="11549478" cy="461665"/>
          </a:xfrm>
        </p:grpSpPr>
        <p:sp>
          <p:nvSpPr>
            <p:cNvPr id="25" name="Hộp Văn bản 24">
              <a:extLst>
                <a:ext uri="{FF2B5EF4-FFF2-40B4-BE49-F238E27FC236}">
                  <a16:creationId xmlns:a16="http://schemas.microsoft.com/office/drawing/2014/main" id="{C9E68A9C-F5AD-3806-7C25-7DB9538FE6A3}"/>
                </a:ext>
              </a:extLst>
            </p:cNvPr>
            <p:cNvSpPr txBox="1"/>
            <p:nvPr/>
          </p:nvSpPr>
          <p:spPr>
            <a:xfrm>
              <a:off x="73360" y="703020"/>
              <a:ext cx="115494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fr-FR" sz="2400" b="1"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Ví</a:t>
              </a:r>
              <a:r>
                <a:rPr kumimoji="0" lang="fr-FR"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2400" b="1" i="1" u="none" strike="noStrike" kern="1200" cap="none" spc="0" normalizeH="0" baseline="0" noProof="0" err="1">
                  <a:ln>
                    <a:noFill/>
                  </a:ln>
                  <a:solidFill>
                    <a:srgbClr val="000000"/>
                  </a:solidFill>
                  <a:effectLst/>
                  <a:uLnTx/>
                  <a:uFillTx/>
                  <a:latin typeface="Times New Roman" panose="02020603050405020304" pitchFamily="18" charset="0"/>
                  <a:ea typeface="Calibri" panose="020F0502020204030204" pitchFamily="34" charset="0"/>
                  <a:cs typeface="+mn-cs"/>
                </a:rPr>
                <a:t>dụ</a:t>
              </a:r>
              <a:r>
                <a:rPr kumimoji="0" lang="fr-FR" sz="2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2400" b="1" i="1"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fr-FR"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a:t>
              </a:r>
              <a:r>
                <a:rPr kumimoji="0" lang="fr-FR"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SGK/T76</a:t>
              </a:r>
              <a:r>
                <a:rPr kumimoji="0" lang="fr-FR"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fr-FR" sz="2400" b="0" i="0" u="none" strike="noStrike" kern="1200" cap="none" spc="0" normalizeH="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fr-FR"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hình </a:t>
              </a:r>
              <a:r>
                <a:rPr kumimoji="0" lang="fr-FR" sz="24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mn-cs"/>
                </a:rPr>
                <a:t>23.</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1067654543"/>
                </p:ext>
              </p:extLst>
            </p:nvPr>
          </p:nvGraphicFramePr>
          <p:xfrm>
            <a:off x="3319404" y="858218"/>
            <a:ext cx="241300" cy="215900"/>
          </p:xfrm>
          <a:graphic>
            <a:graphicData uri="http://schemas.openxmlformats.org/presentationml/2006/ole">
              <mc:AlternateContent xmlns:mc="http://schemas.openxmlformats.org/markup-compatibility/2006">
                <mc:Choice xmlns:v="urn:schemas-microsoft-com:vml" Requires="v">
                  <p:oleObj spid="_x0000_s26299" name="Equation" r:id="rId4" imgW="241200" imgH="215640" progId="Equation.DSMT4">
                    <p:embed/>
                  </p:oleObj>
                </mc:Choice>
                <mc:Fallback>
                  <p:oleObj name="Equation" r:id="rId4" imgW="241200" imgH="215640" progId="Equation.DSMT4">
                    <p:embed/>
                    <p:pic>
                      <p:nvPicPr>
                        <p:cNvPr id="3" name="Object 2"/>
                        <p:cNvPicPr/>
                        <p:nvPr/>
                      </p:nvPicPr>
                      <p:blipFill>
                        <a:blip r:embed="rId5"/>
                        <a:stretch>
                          <a:fillRect/>
                        </a:stretch>
                      </p:blipFill>
                      <p:spPr>
                        <a:xfrm>
                          <a:off x="3319404" y="858218"/>
                          <a:ext cx="241300" cy="215900"/>
                        </a:xfrm>
                        <a:prstGeom prst="rect">
                          <a:avLst/>
                        </a:prstGeom>
                      </p:spPr>
                    </p:pic>
                  </p:oleObj>
                </mc:Fallback>
              </mc:AlternateContent>
            </a:graphicData>
          </a:graphic>
        </p:graphicFrame>
      </p:grpSp>
      <p:pic>
        <p:nvPicPr>
          <p:cNvPr id="42" name="Picture 4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9990" y="480905"/>
            <a:ext cx="2818834" cy="2791485"/>
          </a:xfrm>
          <a:prstGeom prst="rect">
            <a:avLst/>
          </a:prstGeom>
          <a:noFill/>
          <a:ln>
            <a:noFill/>
          </a:ln>
        </p:spPr>
      </p:pic>
      <p:grpSp>
        <p:nvGrpSpPr>
          <p:cNvPr id="73" name="Group 72"/>
          <p:cNvGrpSpPr/>
          <p:nvPr/>
        </p:nvGrpSpPr>
        <p:grpSpPr>
          <a:xfrm>
            <a:off x="564601" y="2190094"/>
            <a:ext cx="10250724" cy="3000667"/>
            <a:chOff x="1088571" y="3455029"/>
            <a:chExt cx="10250724" cy="3000667"/>
          </a:xfrm>
        </p:grpSpPr>
        <p:sp>
          <p:nvSpPr>
            <p:cNvPr id="35" name="Rectangle 34"/>
            <p:cNvSpPr/>
            <p:nvPr/>
          </p:nvSpPr>
          <p:spPr>
            <a:xfrm>
              <a:off x="1088571" y="3455029"/>
              <a:ext cx="10250724" cy="2308324"/>
            </a:xfrm>
            <a:prstGeom prst="rect">
              <a:avLst/>
            </a:prstGeom>
          </p:spPr>
          <p:txBody>
            <a:bodyPr wrap="square">
              <a:spAutoFit/>
            </a:bodyPr>
            <a:lstStyle/>
            <a:p>
              <a:pPr>
                <a:lnSpc>
                  <a:spcPct val="150000"/>
                </a:lnSpc>
              </a:pPr>
              <a:r>
                <a:rPr lang="vi-VN" sz="2400" smtClean="0">
                  <a:latin typeface="+mj-lt"/>
                </a:rPr>
                <a:t>Do</a:t>
              </a:r>
              <a:r>
                <a:rPr lang="en-US" sz="2400" smtClean="0">
                  <a:latin typeface="+mj-lt"/>
                </a:rPr>
                <a:t> </a:t>
              </a:r>
              <a:r>
                <a:rPr lang="en-US" sz="2400" smtClean="0">
                  <a:latin typeface="Times New Roman" panose="02020603050405020304" pitchFamily="18" charset="0"/>
                  <a:cs typeface="Times New Roman" panose="02020603050405020304" pitchFamily="18" charset="0"/>
                </a:rPr>
                <a:t>bốn đỉnh</a:t>
              </a:r>
              <a:r>
                <a:rPr lang="en-US" sz="2400" smtClean="0">
                  <a:latin typeface="+mj-lt"/>
                </a:rPr>
                <a:t> </a:t>
              </a:r>
              <a:r>
                <a:rPr lang="vi-VN" sz="2400" smtClean="0">
                  <a:latin typeface="+mj-lt"/>
                </a:rPr>
                <a:t>   </a:t>
              </a:r>
              <a:r>
                <a:rPr lang="en-US" sz="2400" smtClean="0">
                  <a:latin typeface="+mj-lt"/>
                </a:rPr>
                <a:t>                </a:t>
              </a:r>
              <a:r>
                <a:rPr lang="vi-VN" sz="2400" smtClean="0">
                  <a:latin typeface="+mj-lt"/>
                </a:rPr>
                <a:t>của </a:t>
              </a:r>
              <a:r>
                <a:rPr lang="vi-VN" sz="2400">
                  <a:latin typeface="+mj-lt"/>
                </a:rPr>
                <a:t>tứ giác  </a:t>
              </a:r>
              <a:r>
                <a:rPr lang="en-US" sz="2400" smtClean="0">
                  <a:latin typeface="+mj-lt"/>
                </a:rPr>
                <a:t>             </a:t>
              </a:r>
              <a:r>
                <a:rPr lang="vi-VN" sz="2400" smtClean="0">
                  <a:latin typeface="+mj-lt"/>
                </a:rPr>
                <a:t>cùng </a:t>
              </a:r>
              <a:r>
                <a:rPr lang="vi-VN" sz="2400">
                  <a:latin typeface="+mj-lt"/>
                </a:rPr>
                <a:t>thuộc </a:t>
              </a:r>
              <a:endParaRPr lang="en-US" sz="2400" smtClean="0">
                <a:latin typeface="+mj-lt"/>
              </a:endParaRPr>
            </a:p>
            <a:p>
              <a:pPr>
                <a:lnSpc>
                  <a:spcPct val="150000"/>
                </a:lnSpc>
              </a:pPr>
              <a:r>
                <a:rPr lang="vi-VN" sz="2400" smtClean="0">
                  <a:latin typeface="+mj-lt"/>
                </a:rPr>
                <a:t>đường tròn</a:t>
              </a:r>
              <a:r>
                <a:rPr lang="en-US" sz="2400" smtClean="0">
                  <a:latin typeface="+mj-lt"/>
                </a:rPr>
                <a:t>         </a:t>
              </a:r>
              <a:r>
                <a:rPr lang="vi-VN" sz="2400" smtClean="0">
                  <a:latin typeface="+mj-lt"/>
                </a:rPr>
                <a:t>nên </a:t>
              </a:r>
              <a:r>
                <a:rPr lang="vi-VN" sz="2400">
                  <a:latin typeface="+mj-lt"/>
                </a:rPr>
                <a:t>tứ </a:t>
              </a:r>
              <a:r>
                <a:rPr lang="vi-VN" sz="2400" smtClean="0">
                  <a:latin typeface="+mj-lt"/>
                </a:rPr>
                <a:t>giác</a:t>
              </a:r>
              <a:r>
                <a:rPr lang="en-US" sz="2400" smtClean="0">
                  <a:latin typeface="+mj-lt"/>
                </a:rPr>
                <a:t> </a:t>
              </a:r>
              <a:r>
                <a:rPr lang="vi-VN" sz="2400" smtClean="0">
                  <a:latin typeface="+mj-lt"/>
                </a:rPr>
                <a:t>   </a:t>
              </a:r>
              <a:r>
                <a:rPr lang="en-US" sz="2400" smtClean="0">
                  <a:latin typeface="+mj-lt"/>
                </a:rPr>
                <a:t>           </a:t>
              </a:r>
              <a:r>
                <a:rPr lang="vi-VN" sz="2400" smtClean="0">
                  <a:latin typeface="+mj-lt"/>
                </a:rPr>
                <a:t>nội </a:t>
              </a:r>
              <a:r>
                <a:rPr lang="vi-VN" sz="2400">
                  <a:latin typeface="+mj-lt"/>
                </a:rPr>
                <a:t>tiếp đường tròn  </a:t>
              </a:r>
            </a:p>
            <a:p>
              <a:pPr>
                <a:lnSpc>
                  <a:spcPct val="150000"/>
                </a:lnSpc>
              </a:pPr>
              <a:r>
                <a:rPr lang="vi-VN" sz="2400">
                  <a:latin typeface="+mj-lt"/>
                </a:rPr>
                <a:t>  </a:t>
              </a:r>
              <a:r>
                <a:rPr lang="en-US" sz="2400" smtClean="0">
                  <a:latin typeface="+mj-lt"/>
                </a:rPr>
                <a:t>                                                    </a:t>
              </a:r>
              <a:r>
                <a:rPr lang="vi-VN" sz="2400" smtClean="0">
                  <a:latin typeface="+mj-lt"/>
                </a:rPr>
                <a:t>(</a:t>
              </a:r>
              <a:r>
                <a:rPr lang="vi-VN" sz="2400">
                  <a:latin typeface="+mj-lt"/>
                </a:rPr>
                <a:t>tính chất của tứ giác nội tiếp)</a:t>
              </a:r>
            </a:p>
            <a:p>
              <a:pPr>
                <a:lnSpc>
                  <a:spcPct val="150000"/>
                </a:lnSpc>
              </a:pPr>
              <a:r>
                <a:rPr lang="vi-VN" sz="2400">
                  <a:latin typeface="+mj-lt"/>
                </a:rPr>
                <a:t>Thay số:  </a:t>
              </a:r>
            </a:p>
          </p:txBody>
        </p:sp>
        <p:graphicFrame>
          <p:nvGraphicFramePr>
            <p:cNvPr id="44" name="Object 43"/>
            <p:cNvGraphicFramePr>
              <a:graphicFrameLocks noChangeAspect="1"/>
            </p:cNvGraphicFramePr>
            <p:nvPr>
              <p:extLst>
                <p:ext uri="{D42A27DB-BD31-4B8C-83A1-F6EECF244321}">
                  <p14:modId xmlns:p14="http://schemas.microsoft.com/office/powerpoint/2010/main" val="1291227096"/>
                </p:ext>
              </p:extLst>
            </p:nvPr>
          </p:nvGraphicFramePr>
          <p:xfrm>
            <a:off x="2753763" y="3663051"/>
            <a:ext cx="1219200" cy="333375"/>
          </p:xfrm>
          <a:graphic>
            <a:graphicData uri="http://schemas.openxmlformats.org/presentationml/2006/ole">
              <mc:AlternateContent xmlns:mc="http://schemas.openxmlformats.org/markup-compatibility/2006">
                <mc:Choice xmlns:v="urn:schemas-microsoft-com:vml" Requires="v">
                  <p:oleObj spid="_x0000_s26300" name="Equation" r:id="rId7" imgW="1219200" imgH="330200" progId="Equation.DSMT4">
                    <p:embed/>
                  </p:oleObj>
                </mc:Choice>
                <mc:Fallback>
                  <p:oleObj name="Equation" r:id="rId7" imgW="1219200" imgH="330200" progId="Equation.DSMT4">
                    <p:embed/>
                    <p:pic>
                      <p:nvPicPr>
                        <p:cNvPr id="0"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3763" y="3663051"/>
                          <a:ext cx="1219200"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921390201"/>
                </p:ext>
              </p:extLst>
            </p:nvPr>
          </p:nvGraphicFramePr>
          <p:xfrm>
            <a:off x="5507670" y="3661106"/>
            <a:ext cx="866775" cy="276225"/>
          </p:xfrm>
          <a:graphic>
            <a:graphicData uri="http://schemas.openxmlformats.org/presentationml/2006/ole">
              <mc:AlternateContent xmlns:mc="http://schemas.openxmlformats.org/markup-compatibility/2006">
                <mc:Choice xmlns:v="urn:schemas-microsoft-com:vml" Requires="v">
                  <p:oleObj spid="_x0000_s26301" name="Equation" r:id="rId9" imgW="863280" imgH="279360" progId="Equation.DSMT4">
                    <p:embed/>
                  </p:oleObj>
                </mc:Choice>
                <mc:Fallback>
                  <p:oleObj name="Equation" r:id="rId9" imgW="863280" imgH="279360" progId="Equation.DSMT4">
                    <p:embed/>
                    <p:pic>
                      <p:nvPicPr>
                        <p:cNvPr id="0" name="Object 23"/>
                        <p:cNvPicPr>
                          <a:picLocks noChangeAspect="1" noChangeArrowheads="1"/>
                        </p:cNvPicPr>
                        <p:nvPr/>
                      </p:nvPicPr>
                      <p:blipFill>
                        <a:blip r:embed="rId10"/>
                        <a:srcRect/>
                        <a:stretch>
                          <a:fillRect/>
                        </a:stretch>
                      </p:blipFill>
                      <p:spPr bwMode="auto">
                        <a:xfrm>
                          <a:off x="5507670" y="3661106"/>
                          <a:ext cx="8667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58"/>
            <p:cNvGraphicFramePr>
              <a:graphicFrameLocks noChangeAspect="1"/>
            </p:cNvGraphicFramePr>
            <p:nvPr>
              <p:extLst>
                <p:ext uri="{D42A27DB-BD31-4B8C-83A1-F6EECF244321}">
                  <p14:modId xmlns:p14="http://schemas.microsoft.com/office/powerpoint/2010/main" val="1444994249"/>
                </p:ext>
              </p:extLst>
            </p:nvPr>
          </p:nvGraphicFramePr>
          <p:xfrm>
            <a:off x="7945064" y="4182260"/>
            <a:ext cx="485775" cy="428625"/>
          </p:xfrm>
          <a:graphic>
            <a:graphicData uri="http://schemas.openxmlformats.org/presentationml/2006/ole">
              <mc:AlternateContent xmlns:mc="http://schemas.openxmlformats.org/markup-compatibility/2006">
                <mc:Choice xmlns:v="urn:schemas-microsoft-com:vml" Requires="v">
                  <p:oleObj spid="_x0000_s26302" name="Equation" r:id="rId11" imgW="482400" imgH="431640" progId="Equation.DSMT4">
                    <p:embed/>
                  </p:oleObj>
                </mc:Choice>
                <mc:Fallback>
                  <p:oleObj name="Equation" r:id="rId11" imgW="482400" imgH="431640" progId="Equation.DSMT4">
                    <p:embed/>
                    <p:pic>
                      <p:nvPicPr>
                        <p:cNvPr id="0" name="Object 22"/>
                        <p:cNvPicPr>
                          <a:picLocks noChangeAspect="1" noChangeArrowheads="1"/>
                        </p:cNvPicPr>
                        <p:nvPr/>
                      </p:nvPicPr>
                      <p:blipFill>
                        <a:blip r:embed="rId12"/>
                        <a:srcRect/>
                        <a:stretch>
                          <a:fillRect/>
                        </a:stretch>
                      </p:blipFill>
                      <p:spPr bwMode="auto">
                        <a:xfrm>
                          <a:off x="7945064" y="4182260"/>
                          <a:ext cx="4857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2072442840"/>
                </p:ext>
              </p:extLst>
            </p:nvPr>
          </p:nvGraphicFramePr>
          <p:xfrm>
            <a:off x="4601959" y="4212741"/>
            <a:ext cx="866775" cy="276225"/>
          </p:xfrm>
          <a:graphic>
            <a:graphicData uri="http://schemas.openxmlformats.org/presentationml/2006/ole">
              <mc:AlternateContent xmlns:mc="http://schemas.openxmlformats.org/markup-compatibility/2006">
                <mc:Choice xmlns:v="urn:schemas-microsoft-com:vml" Requires="v">
                  <p:oleObj spid="_x0000_s26303" name="Equation" r:id="rId13" imgW="863225" imgH="279279" progId="Equation.DSMT4">
                    <p:embed/>
                  </p:oleObj>
                </mc:Choice>
                <mc:Fallback>
                  <p:oleObj name="Equation" r:id="rId13" imgW="863225" imgH="279279" progId="Equation.DSMT4">
                    <p:embed/>
                    <p:pic>
                      <p:nvPicPr>
                        <p:cNvPr id="0"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1959" y="4212741"/>
                          <a:ext cx="8667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944018181"/>
                </p:ext>
              </p:extLst>
            </p:nvPr>
          </p:nvGraphicFramePr>
          <p:xfrm>
            <a:off x="2595535" y="4158385"/>
            <a:ext cx="485775" cy="428625"/>
          </p:xfrm>
          <a:graphic>
            <a:graphicData uri="http://schemas.openxmlformats.org/presentationml/2006/ole">
              <mc:AlternateContent xmlns:mc="http://schemas.openxmlformats.org/markup-compatibility/2006">
                <mc:Choice xmlns:v="urn:schemas-microsoft-com:vml" Requires="v">
                  <p:oleObj spid="_x0000_s26304" name="Equation" r:id="rId15" imgW="482391" imgH="431613" progId="Equation.DSMT4">
                    <p:embed/>
                  </p:oleObj>
                </mc:Choice>
                <mc:Fallback>
                  <p:oleObj name="Equation" r:id="rId15" imgW="482391" imgH="431613" progId="Equation.DSMT4">
                    <p:embed/>
                    <p:pic>
                      <p:nvPicPr>
                        <p:cNvPr id="0" name="Object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5535" y="4158385"/>
                          <a:ext cx="4857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66391717"/>
                </p:ext>
              </p:extLst>
            </p:nvPr>
          </p:nvGraphicFramePr>
          <p:xfrm>
            <a:off x="2024722" y="4676153"/>
            <a:ext cx="2790825" cy="381000"/>
          </p:xfrm>
          <a:graphic>
            <a:graphicData uri="http://schemas.openxmlformats.org/presentationml/2006/ole">
              <mc:AlternateContent xmlns:mc="http://schemas.openxmlformats.org/markup-compatibility/2006">
                <mc:Choice xmlns:v="urn:schemas-microsoft-com:vml" Requires="v">
                  <p:oleObj spid="_x0000_s26305" name="Equation" r:id="rId17" imgW="2794000" imgH="381000" progId="Equation.DSMT4">
                    <p:embed/>
                  </p:oleObj>
                </mc:Choice>
                <mc:Fallback>
                  <p:oleObj name="Equation" r:id="rId17" imgW="2794000" imgH="381000" progId="Equation.DSMT4">
                    <p:embed/>
                    <p:pic>
                      <p:nvPicPr>
                        <p:cNvPr id="0" name="Object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24722" y="4676153"/>
                          <a:ext cx="27908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1330358150"/>
                </p:ext>
              </p:extLst>
            </p:nvPr>
          </p:nvGraphicFramePr>
          <p:xfrm>
            <a:off x="3081310" y="5326072"/>
            <a:ext cx="1781175" cy="276225"/>
          </p:xfrm>
          <a:graphic>
            <a:graphicData uri="http://schemas.openxmlformats.org/presentationml/2006/ole">
              <mc:AlternateContent xmlns:mc="http://schemas.openxmlformats.org/markup-compatibility/2006">
                <mc:Choice xmlns:v="urn:schemas-microsoft-com:vml" Requires="v">
                  <p:oleObj spid="_x0000_s26306" name="Equation" r:id="rId19" imgW="1778000" imgH="279400" progId="Equation.DSMT4">
                    <p:embed/>
                  </p:oleObj>
                </mc:Choice>
                <mc:Fallback>
                  <p:oleObj name="Equation" r:id="rId19" imgW="1778000" imgH="279400" progId="Equation.DSMT4">
                    <p:embed/>
                    <p:pic>
                      <p:nvPicPr>
                        <p:cNvPr id="0" name="Object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81310" y="5326072"/>
                          <a:ext cx="17811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 name="Object 63"/>
            <p:cNvGraphicFramePr>
              <a:graphicFrameLocks noChangeAspect="1"/>
            </p:cNvGraphicFramePr>
            <p:nvPr>
              <p:extLst>
                <p:ext uri="{D42A27DB-BD31-4B8C-83A1-F6EECF244321}">
                  <p14:modId xmlns:p14="http://schemas.microsoft.com/office/powerpoint/2010/main" val="3041679540"/>
                </p:ext>
              </p:extLst>
            </p:nvPr>
          </p:nvGraphicFramePr>
          <p:xfrm>
            <a:off x="3824060" y="5712746"/>
            <a:ext cx="1762125" cy="742950"/>
          </p:xfrm>
          <a:graphic>
            <a:graphicData uri="http://schemas.openxmlformats.org/presentationml/2006/ole">
              <mc:AlternateContent xmlns:mc="http://schemas.openxmlformats.org/markup-compatibility/2006">
                <mc:Choice xmlns:v="urn:schemas-microsoft-com:vml" Requires="v">
                  <p:oleObj spid="_x0000_s26307" name="Equation" r:id="rId21" imgW="1765300" imgH="736600" progId="Equation.DSMT4">
                    <p:embed/>
                  </p:oleObj>
                </mc:Choice>
                <mc:Fallback>
                  <p:oleObj name="Equation" r:id="rId21" imgW="1765300" imgH="736600" progId="Equation.DSMT4">
                    <p:embed/>
                    <p:pic>
                      <p:nvPicPr>
                        <p:cNvPr id="0" name="Object 1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24060" y="5712746"/>
                          <a:ext cx="1762125"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0" name="Rectangle 30"/>
          <p:cNvSpPr>
            <a:spLocks noChangeArrowheads="1"/>
          </p:cNvSpPr>
          <p:nvPr/>
        </p:nvSpPr>
        <p:spPr bwMode="auto">
          <a:xfrm>
            <a:off x="0" y="2276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0" name="Hộp Văn bản 2">
            <a:extLst>
              <a:ext uri="{FF2B5EF4-FFF2-40B4-BE49-F238E27FC236}">
                <a16:creationId xmlns:a16="http://schemas.microsoft.com/office/drawing/2014/main" id="{E250EC2E-D5E8-A11E-FE33-A8963256E84A}"/>
              </a:ext>
            </a:extLst>
          </p:cNvPr>
          <p:cNvSpPr txBox="1"/>
          <p:nvPr/>
        </p:nvSpPr>
        <p:spPr>
          <a:xfrm>
            <a:off x="192604" y="746560"/>
            <a:ext cx="2874547"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 TÍNH CHẤT</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536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Calibri"/>
                <a:ea typeface="+mn-ea"/>
                <a:cs typeface="+mn-cs"/>
              </a:endParaRPr>
            </a:p>
          </p:txBody>
        </p:sp>
      </p:grpSp>
      <p:sp>
        <p:nvSpPr>
          <p:cNvPr id="27" name="Hình chữ nhật 2">
            <a:extLst>
              <a:ext uri="{FF2B5EF4-FFF2-40B4-BE49-F238E27FC236}">
                <a16:creationId xmlns:a16="http://schemas.microsoft.com/office/drawing/2014/main" id="{590D186F-7869-A63B-44C9-A53582AC9EC7}"/>
              </a:ext>
            </a:extLst>
          </p:cNvPr>
          <p:cNvSpPr/>
          <p:nvPr/>
        </p:nvSpPr>
        <p:spPr>
          <a:xfrm>
            <a:off x="458955" y="1247506"/>
            <a:ext cx="3453717" cy="580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a:t>
            </a:r>
            <a:r>
              <a:rPr kumimoji="0" lang="en-US" sz="2400" b="1" i="0" u="none" strike="noStrike" kern="1200" cap="none" spc="0" normalizeH="0" baseline="0" noProof="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SGK/T76</a:t>
            </a:r>
            <a:r>
              <a:rPr kumimoji="0" 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1460" y="767630"/>
            <a:ext cx="3155210" cy="3551461"/>
          </a:xfrm>
          <a:prstGeom prst="rect">
            <a:avLst/>
          </a:prstGeom>
          <a:noFill/>
          <a:ln>
            <a:noFill/>
          </a:ln>
        </p:spPr>
      </p:pic>
      <p:grpSp>
        <p:nvGrpSpPr>
          <p:cNvPr id="50" name="Group 49"/>
          <p:cNvGrpSpPr/>
          <p:nvPr/>
        </p:nvGrpSpPr>
        <p:grpSpPr>
          <a:xfrm>
            <a:off x="514391" y="1894202"/>
            <a:ext cx="8316322" cy="1200329"/>
            <a:chOff x="294278" y="1399939"/>
            <a:chExt cx="8316322" cy="1200329"/>
          </a:xfrm>
        </p:grpSpPr>
        <p:sp>
          <p:nvSpPr>
            <p:cNvPr id="3" name="TextBox 2"/>
            <p:cNvSpPr txBox="1"/>
            <p:nvPr/>
          </p:nvSpPr>
          <p:spPr>
            <a:xfrm>
              <a:off x="294278" y="1399939"/>
              <a:ext cx="8316322" cy="1200329"/>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Cho đường tròn       ngoại tiếp tam giác đều </a:t>
              </a:r>
            </a:p>
            <a:p>
              <a:r>
                <a:rPr lang="en-US" sz="2400" smtClean="0">
                  <a:latin typeface="Times New Roman" panose="02020603050405020304" pitchFamily="18" charset="0"/>
                  <a:cs typeface="Times New Roman" panose="02020603050405020304" pitchFamily="18" charset="0"/>
                </a:rPr>
                <a:t>và điểm      thuộc cung nhỏ       (     khác     và     ).</a:t>
              </a:r>
            </a:p>
            <a:p>
              <a:r>
                <a:rPr lang="en-US" sz="2400" smtClean="0">
                  <a:latin typeface="Times New Roman" panose="02020603050405020304" pitchFamily="18" charset="0"/>
                  <a:cs typeface="Times New Roman" panose="02020603050405020304" pitchFamily="18" charset="0"/>
                </a:rPr>
                <a:t>Tính số đo góc  </a:t>
              </a:r>
              <a:r>
                <a:rPr lang="en-US" sz="2400" smtClean="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966392677"/>
                </p:ext>
              </p:extLst>
            </p:nvPr>
          </p:nvGraphicFramePr>
          <p:xfrm>
            <a:off x="2343768" y="1470812"/>
            <a:ext cx="476250" cy="419100"/>
          </p:xfrm>
          <a:graphic>
            <a:graphicData uri="http://schemas.openxmlformats.org/presentationml/2006/ole">
              <mc:AlternateContent xmlns:mc="http://schemas.openxmlformats.org/markup-compatibility/2006">
                <mc:Choice xmlns:v="urn:schemas-microsoft-com:vml" Requires="v">
                  <p:oleObj spid="_x0000_s38116" name="Equation" r:id="rId5" imgW="476293" imgH="419217" progId="Equation.DSMT4">
                    <p:embed/>
                  </p:oleObj>
                </mc:Choice>
                <mc:Fallback>
                  <p:oleObj name="Equation" r:id="rId5" imgW="476293" imgH="419217" progId="Equation.DSMT4">
                    <p:embed/>
                    <p:pic>
                      <p:nvPicPr>
                        <p:cNvPr id="0" name=""/>
                        <p:cNvPicPr/>
                        <p:nvPr/>
                      </p:nvPicPr>
                      <p:blipFill>
                        <a:blip r:embed="rId6"/>
                        <a:stretch>
                          <a:fillRect/>
                        </a:stretch>
                      </p:blipFill>
                      <p:spPr>
                        <a:xfrm>
                          <a:off x="2343768" y="1470812"/>
                          <a:ext cx="476250" cy="4191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577273567"/>
                </p:ext>
              </p:extLst>
            </p:nvPr>
          </p:nvGraphicFramePr>
          <p:xfrm>
            <a:off x="5740633" y="1505037"/>
            <a:ext cx="663575" cy="276225"/>
          </p:xfrm>
          <a:graphic>
            <a:graphicData uri="http://schemas.openxmlformats.org/presentationml/2006/ole">
              <mc:AlternateContent xmlns:mc="http://schemas.openxmlformats.org/markup-compatibility/2006">
                <mc:Choice xmlns:v="urn:schemas-microsoft-com:vml" Requires="v">
                  <p:oleObj spid="_x0000_s38117" name="Equation" r:id="rId7" imgW="660240" imgH="279360" progId="Equation.DSMT4">
                    <p:embed/>
                  </p:oleObj>
                </mc:Choice>
                <mc:Fallback>
                  <p:oleObj name="Equation" r:id="rId7" imgW="660240" imgH="279360" progId="Equation.DSMT4">
                    <p:embed/>
                    <p:pic>
                      <p:nvPicPr>
                        <p:cNvPr id="12" name="Object 11"/>
                        <p:cNvPicPr>
                          <a:picLocks noChangeAspect="1" noChangeArrowheads="1"/>
                        </p:cNvPicPr>
                        <p:nvPr/>
                      </p:nvPicPr>
                      <p:blipFill>
                        <a:blip r:embed="rId8"/>
                        <a:srcRect/>
                        <a:stretch>
                          <a:fillRect/>
                        </a:stretch>
                      </p:blipFill>
                      <p:spPr bwMode="auto">
                        <a:xfrm>
                          <a:off x="5740633" y="1505037"/>
                          <a:ext cx="6635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64632000"/>
                </p:ext>
              </p:extLst>
            </p:nvPr>
          </p:nvGraphicFramePr>
          <p:xfrm>
            <a:off x="1435038" y="1864291"/>
            <a:ext cx="342900" cy="266700"/>
          </p:xfrm>
          <a:graphic>
            <a:graphicData uri="http://schemas.openxmlformats.org/presentationml/2006/ole">
              <mc:AlternateContent xmlns:mc="http://schemas.openxmlformats.org/markup-compatibility/2006">
                <mc:Choice xmlns:v="urn:schemas-microsoft-com:vml" Requires="v">
                  <p:oleObj spid="_x0000_s38118" name="Equation" r:id="rId9" imgW="342720" imgH="266400" progId="Equation.DSMT4">
                    <p:embed/>
                  </p:oleObj>
                </mc:Choice>
                <mc:Fallback>
                  <p:oleObj name="Equation" r:id="rId9" imgW="342720" imgH="266400" progId="Equation.DSMT4">
                    <p:embed/>
                    <p:pic>
                      <p:nvPicPr>
                        <p:cNvPr id="0" name=""/>
                        <p:cNvPicPr/>
                        <p:nvPr/>
                      </p:nvPicPr>
                      <p:blipFill>
                        <a:blip r:embed="rId10"/>
                        <a:stretch>
                          <a:fillRect/>
                        </a:stretch>
                      </p:blipFill>
                      <p:spPr>
                        <a:xfrm>
                          <a:off x="1435038" y="1864291"/>
                          <a:ext cx="342900" cy="2667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95265605"/>
                </p:ext>
              </p:extLst>
            </p:nvPr>
          </p:nvGraphicFramePr>
          <p:xfrm>
            <a:off x="3752618" y="1869988"/>
            <a:ext cx="457200" cy="279400"/>
          </p:xfrm>
          <a:graphic>
            <a:graphicData uri="http://schemas.openxmlformats.org/presentationml/2006/ole">
              <mc:AlternateContent xmlns:mc="http://schemas.openxmlformats.org/markup-compatibility/2006">
                <mc:Choice xmlns:v="urn:schemas-microsoft-com:vml" Requires="v">
                  <p:oleObj spid="_x0000_s38119" name="Equation" r:id="rId11" imgW="457200" imgH="279360" progId="Equation.DSMT4">
                    <p:embed/>
                  </p:oleObj>
                </mc:Choice>
                <mc:Fallback>
                  <p:oleObj name="Equation" r:id="rId11" imgW="457200" imgH="279360" progId="Equation.DSMT4">
                    <p:embed/>
                    <p:pic>
                      <p:nvPicPr>
                        <p:cNvPr id="0" name=""/>
                        <p:cNvPicPr/>
                        <p:nvPr/>
                      </p:nvPicPr>
                      <p:blipFill>
                        <a:blip r:embed="rId12"/>
                        <a:stretch>
                          <a:fillRect/>
                        </a:stretch>
                      </p:blipFill>
                      <p:spPr>
                        <a:xfrm>
                          <a:off x="3752618" y="1869988"/>
                          <a:ext cx="457200" cy="279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774051680"/>
                </p:ext>
              </p:extLst>
            </p:nvPr>
          </p:nvGraphicFramePr>
          <p:xfrm>
            <a:off x="4337550" y="1885246"/>
            <a:ext cx="333375" cy="257175"/>
          </p:xfrm>
          <a:graphic>
            <a:graphicData uri="http://schemas.openxmlformats.org/presentationml/2006/ole">
              <mc:AlternateContent xmlns:mc="http://schemas.openxmlformats.org/markup-compatibility/2006">
                <mc:Choice xmlns:v="urn:schemas-microsoft-com:vml" Requires="v">
                  <p:oleObj spid="_x0000_s38120" name="Equation" r:id="rId13" imgW="333499" imgH="256970" progId="Equation.DSMT4">
                    <p:embed/>
                  </p:oleObj>
                </mc:Choice>
                <mc:Fallback>
                  <p:oleObj name="Equation" r:id="rId13" imgW="333499" imgH="256970" progId="Equation.DSMT4">
                    <p:embed/>
                    <p:pic>
                      <p:nvPicPr>
                        <p:cNvPr id="0" name=""/>
                        <p:cNvPicPr/>
                        <p:nvPr/>
                      </p:nvPicPr>
                      <p:blipFill>
                        <a:blip r:embed="rId14"/>
                        <a:stretch>
                          <a:fillRect/>
                        </a:stretch>
                      </p:blipFill>
                      <p:spPr>
                        <a:xfrm>
                          <a:off x="4337550" y="1885246"/>
                          <a:ext cx="333375" cy="2571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25809439"/>
                </p:ext>
              </p:extLst>
            </p:nvPr>
          </p:nvGraphicFramePr>
          <p:xfrm>
            <a:off x="5348466" y="1860645"/>
            <a:ext cx="241300" cy="266700"/>
          </p:xfrm>
          <a:graphic>
            <a:graphicData uri="http://schemas.openxmlformats.org/presentationml/2006/ole">
              <mc:AlternateContent xmlns:mc="http://schemas.openxmlformats.org/markup-compatibility/2006">
                <mc:Choice xmlns:v="urn:schemas-microsoft-com:vml" Requires="v">
                  <p:oleObj spid="_x0000_s38121" name="Equation" r:id="rId15" imgW="241200" imgH="266400" progId="Equation.DSMT4">
                    <p:embed/>
                  </p:oleObj>
                </mc:Choice>
                <mc:Fallback>
                  <p:oleObj name="Equation" r:id="rId15" imgW="241200" imgH="266400" progId="Equation.DSMT4">
                    <p:embed/>
                    <p:pic>
                      <p:nvPicPr>
                        <p:cNvPr id="0" name=""/>
                        <p:cNvPicPr/>
                        <p:nvPr/>
                      </p:nvPicPr>
                      <p:blipFill>
                        <a:blip r:embed="rId16"/>
                        <a:stretch>
                          <a:fillRect/>
                        </a:stretch>
                      </p:blipFill>
                      <p:spPr>
                        <a:xfrm>
                          <a:off x="5348466" y="1860645"/>
                          <a:ext cx="241300" cy="2667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13582344"/>
                </p:ext>
              </p:extLst>
            </p:nvPr>
          </p:nvGraphicFramePr>
          <p:xfrm>
            <a:off x="6050994" y="1869988"/>
            <a:ext cx="254000" cy="279400"/>
          </p:xfrm>
          <a:graphic>
            <a:graphicData uri="http://schemas.openxmlformats.org/presentationml/2006/ole">
              <mc:AlternateContent xmlns:mc="http://schemas.openxmlformats.org/markup-compatibility/2006">
                <mc:Choice xmlns:v="urn:schemas-microsoft-com:vml" Requires="v">
                  <p:oleObj spid="_x0000_s38122" name="Equation" r:id="rId17" imgW="253800" imgH="279360" progId="Equation.DSMT4">
                    <p:embed/>
                  </p:oleObj>
                </mc:Choice>
                <mc:Fallback>
                  <p:oleObj name="Equation" r:id="rId17" imgW="253800" imgH="279360" progId="Equation.DSMT4">
                    <p:embed/>
                    <p:pic>
                      <p:nvPicPr>
                        <p:cNvPr id="0" name=""/>
                        <p:cNvPicPr/>
                        <p:nvPr/>
                      </p:nvPicPr>
                      <p:blipFill>
                        <a:blip r:embed="rId18"/>
                        <a:stretch>
                          <a:fillRect/>
                        </a:stretch>
                      </p:blipFill>
                      <p:spPr>
                        <a:xfrm>
                          <a:off x="6050994" y="1869988"/>
                          <a:ext cx="254000" cy="2794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501047346"/>
                </p:ext>
              </p:extLst>
            </p:nvPr>
          </p:nvGraphicFramePr>
          <p:xfrm>
            <a:off x="2285864" y="2230678"/>
            <a:ext cx="711200" cy="279400"/>
          </p:xfrm>
          <a:graphic>
            <a:graphicData uri="http://schemas.openxmlformats.org/presentationml/2006/ole">
              <mc:AlternateContent xmlns:mc="http://schemas.openxmlformats.org/markup-compatibility/2006">
                <mc:Choice xmlns:v="urn:schemas-microsoft-com:vml" Requires="v">
                  <p:oleObj spid="_x0000_s38123" name="Equation" r:id="rId19" imgW="711000" imgH="279360" progId="Equation.DSMT4">
                    <p:embed/>
                  </p:oleObj>
                </mc:Choice>
                <mc:Fallback>
                  <p:oleObj name="Equation" r:id="rId19" imgW="711000" imgH="279360" progId="Equation.DSMT4">
                    <p:embed/>
                    <p:pic>
                      <p:nvPicPr>
                        <p:cNvPr id="0" name=""/>
                        <p:cNvPicPr/>
                        <p:nvPr/>
                      </p:nvPicPr>
                      <p:blipFill>
                        <a:blip r:embed="rId20"/>
                        <a:stretch>
                          <a:fillRect/>
                        </a:stretch>
                      </p:blipFill>
                      <p:spPr>
                        <a:xfrm>
                          <a:off x="2285864" y="2230678"/>
                          <a:ext cx="711200" cy="279400"/>
                        </a:xfrm>
                        <a:prstGeom prst="rect">
                          <a:avLst/>
                        </a:prstGeom>
                      </p:spPr>
                    </p:pic>
                  </p:oleObj>
                </mc:Fallback>
              </mc:AlternateContent>
            </a:graphicData>
          </a:graphic>
        </p:graphicFrame>
      </p:grpSp>
      <p:grpSp>
        <p:nvGrpSpPr>
          <p:cNvPr id="49" name="Group 48"/>
          <p:cNvGrpSpPr/>
          <p:nvPr/>
        </p:nvGrpSpPr>
        <p:grpSpPr>
          <a:xfrm>
            <a:off x="1546661" y="3516868"/>
            <a:ext cx="7462933" cy="3152761"/>
            <a:chOff x="1520097" y="2910783"/>
            <a:chExt cx="7462933" cy="3152761"/>
          </a:xfrm>
        </p:grpSpPr>
        <p:graphicFrame>
          <p:nvGraphicFramePr>
            <p:cNvPr id="21" name="Object 20"/>
            <p:cNvGraphicFramePr>
              <a:graphicFrameLocks noChangeAspect="1"/>
            </p:cNvGraphicFramePr>
            <p:nvPr>
              <p:extLst>
                <p:ext uri="{D42A27DB-BD31-4B8C-83A1-F6EECF244321}">
                  <p14:modId xmlns:p14="http://schemas.microsoft.com/office/powerpoint/2010/main" val="3172743189"/>
                </p:ext>
              </p:extLst>
            </p:nvPr>
          </p:nvGraphicFramePr>
          <p:xfrm>
            <a:off x="2124075" y="2991661"/>
            <a:ext cx="809625" cy="276225"/>
          </p:xfrm>
          <a:graphic>
            <a:graphicData uri="http://schemas.openxmlformats.org/presentationml/2006/ole">
              <mc:AlternateContent xmlns:mc="http://schemas.openxmlformats.org/markup-compatibility/2006">
                <mc:Choice xmlns:v="urn:schemas-microsoft-com:vml" Requires="v">
                  <p:oleObj spid="_x0000_s38124" name="Equation" r:id="rId21" imgW="812447" imgH="279279" progId="Equation.DSMT4">
                    <p:embed/>
                  </p:oleObj>
                </mc:Choice>
                <mc:Fallback>
                  <p:oleObj name="Equation" r:id="rId21" imgW="812447" imgH="279279" progId="Equation.DSMT4">
                    <p:embed/>
                    <p:pic>
                      <p:nvPicPr>
                        <p:cNvPr id="0" name="Object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24075" y="2991661"/>
                          <a:ext cx="8096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751900619"/>
                </p:ext>
              </p:extLst>
            </p:nvPr>
          </p:nvGraphicFramePr>
          <p:xfrm>
            <a:off x="1629878" y="3341823"/>
            <a:ext cx="2362200" cy="381000"/>
          </p:xfrm>
          <a:graphic>
            <a:graphicData uri="http://schemas.openxmlformats.org/presentationml/2006/ole">
              <mc:AlternateContent xmlns:mc="http://schemas.openxmlformats.org/markup-compatibility/2006">
                <mc:Choice xmlns:v="urn:schemas-microsoft-com:vml" Requires="v">
                  <p:oleObj spid="_x0000_s38125" name="Equation" r:id="rId23" imgW="2362200" imgH="381000" progId="Equation.DSMT4">
                    <p:embed/>
                  </p:oleObj>
                </mc:Choice>
                <mc:Fallback>
                  <p:oleObj name="Equation" r:id="rId23" imgW="2362200" imgH="381000" progId="Equation.DSMT4">
                    <p:embed/>
                    <p:pic>
                      <p:nvPicPr>
                        <p:cNvPr id="0" name="Object 1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29878" y="3341823"/>
                          <a:ext cx="2362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819065604"/>
                </p:ext>
              </p:extLst>
            </p:nvPr>
          </p:nvGraphicFramePr>
          <p:xfrm>
            <a:off x="2094340" y="3875348"/>
            <a:ext cx="2038350" cy="428625"/>
          </p:xfrm>
          <a:graphic>
            <a:graphicData uri="http://schemas.openxmlformats.org/presentationml/2006/ole">
              <mc:AlternateContent xmlns:mc="http://schemas.openxmlformats.org/markup-compatibility/2006">
                <mc:Choice xmlns:v="urn:schemas-microsoft-com:vml" Requires="v">
                  <p:oleObj spid="_x0000_s38126" name="Equation" r:id="rId25" imgW="2032000" imgH="431800" progId="Equation.DSMT4">
                    <p:embed/>
                  </p:oleObj>
                </mc:Choice>
                <mc:Fallback>
                  <p:oleObj name="Equation" r:id="rId25" imgW="2032000" imgH="431800" progId="Equation.DSMT4">
                    <p:embed/>
                    <p:pic>
                      <p:nvPicPr>
                        <p:cNvPr id="0" name="Object 1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094340" y="3875348"/>
                          <a:ext cx="203835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376341854"/>
                </p:ext>
              </p:extLst>
            </p:nvPr>
          </p:nvGraphicFramePr>
          <p:xfrm>
            <a:off x="1642228" y="4347454"/>
            <a:ext cx="333375" cy="228600"/>
          </p:xfrm>
          <a:graphic>
            <a:graphicData uri="http://schemas.openxmlformats.org/presentationml/2006/ole">
              <mc:AlternateContent xmlns:mc="http://schemas.openxmlformats.org/markup-compatibility/2006">
                <mc:Choice xmlns:v="urn:schemas-microsoft-com:vml" Requires="v">
                  <p:oleObj spid="_x0000_s38127" name="Equation" r:id="rId27" imgW="330200" imgH="228600" progId="Equation.DSMT4">
                    <p:embed/>
                  </p:oleObj>
                </mc:Choice>
                <mc:Fallback>
                  <p:oleObj name="Equation" r:id="rId27" imgW="330200" imgH="228600" progId="Equation.DSMT4">
                    <p:embed/>
                    <p:pic>
                      <p:nvPicPr>
                        <p:cNvPr id="0" name="Object 1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42228" y="4347454"/>
                          <a:ext cx="3333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720494312"/>
                </p:ext>
              </p:extLst>
            </p:nvPr>
          </p:nvGraphicFramePr>
          <p:xfrm>
            <a:off x="3044815" y="4303973"/>
            <a:ext cx="914400" cy="276225"/>
          </p:xfrm>
          <a:graphic>
            <a:graphicData uri="http://schemas.openxmlformats.org/presentationml/2006/ole">
              <mc:AlternateContent xmlns:mc="http://schemas.openxmlformats.org/markup-compatibility/2006">
                <mc:Choice xmlns:v="urn:schemas-microsoft-com:vml" Requires="v">
                  <p:oleObj spid="_x0000_s38128" name="Equation" r:id="rId29" imgW="914400" imgH="279400" progId="Equation.DSMT4">
                    <p:embed/>
                  </p:oleObj>
                </mc:Choice>
                <mc:Fallback>
                  <p:oleObj name="Equation" r:id="rId29" imgW="914400" imgH="279400" progId="Equation.DSMT4">
                    <p:embed/>
                    <p:pic>
                      <p:nvPicPr>
                        <p:cNvPr id="0" name="Object 1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44815" y="4303973"/>
                          <a:ext cx="9144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841769380"/>
                </p:ext>
              </p:extLst>
            </p:nvPr>
          </p:nvGraphicFramePr>
          <p:xfrm>
            <a:off x="6434377" y="4259572"/>
            <a:ext cx="485775" cy="428625"/>
          </p:xfrm>
          <a:graphic>
            <a:graphicData uri="http://schemas.openxmlformats.org/presentationml/2006/ole">
              <mc:AlternateContent xmlns:mc="http://schemas.openxmlformats.org/markup-compatibility/2006">
                <mc:Choice xmlns:v="urn:schemas-microsoft-com:vml" Requires="v">
                  <p:oleObj spid="_x0000_s38129" name="Equation" r:id="rId31" imgW="482391" imgH="431613" progId="Equation.DSMT4">
                    <p:embed/>
                  </p:oleObj>
                </mc:Choice>
                <mc:Fallback>
                  <p:oleObj name="Equation" r:id="rId31" imgW="482391" imgH="431613" progId="Equation.DSMT4">
                    <p:embed/>
                    <p:pic>
                      <p:nvPicPr>
                        <p:cNvPr id="0" name="Object 1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434377" y="4259572"/>
                          <a:ext cx="4857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479431847"/>
                </p:ext>
              </p:extLst>
            </p:nvPr>
          </p:nvGraphicFramePr>
          <p:xfrm>
            <a:off x="1638871" y="4627564"/>
            <a:ext cx="2400300" cy="381000"/>
          </p:xfrm>
          <a:graphic>
            <a:graphicData uri="http://schemas.openxmlformats.org/presentationml/2006/ole">
              <mc:AlternateContent xmlns:mc="http://schemas.openxmlformats.org/markup-compatibility/2006">
                <mc:Choice xmlns:v="urn:schemas-microsoft-com:vml" Requires="v">
                  <p:oleObj spid="_x0000_s38130" name="Equation" r:id="rId33" imgW="2400300" imgH="381000" progId="Equation.DSMT4">
                    <p:embed/>
                  </p:oleObj>
                </mc:Choice>
                <mc:Fallback>
                  <p:oleObj name="Equation" r:id="rId33" imgW="2400300" imgH="381000" progId="Equation.DSMT4">
                    <p:embed/>
                    <p:pic>
                      <p:nvPicPr>
                        <p:cNvPr id="0" name="Object 1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38871" y="4627564"/>
                          <a:ext cx="24003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3602922665"/>
                </p:ext>
              </p:extLst>
            </p:nvPr>
          </p:nvGraphicFramePr>
          <p:xfrm>
            <a:off x="1629878" y="5142687"/>
            <a:ext cx="3448050" cy="381000"/>
          </p:xfrm>
          <a:graphic>
            <a:graphicData uri="http://schemas.openxmlformats.org/presentationml/2006/ole">
              <mc:AlternateContent xmlns:mc="http://schemas.openxmlformats.org/markup-compatibility/2006">
                <mc:Choice xmlns:v="urn:schemas-microsoft-com:vml" Requires="v">
                  <p:oleObj spid="_x0000_s38131" name="Equation" r:id="rId35" imgW="3454400" imgH="381000" progId="Equation.DSMT4">
                    <p:embed/>
                  </p:oleObj>
                </mc:Choice>
                <mc:Fallback>
                  <p:oleObj name="Equation" r:id="rId35" imgW="3454400" imgH="381000" progId="Equation.DSMT4">
                    <p:embed/>
                    <p:pic>
                      <p:nvPicPr>
                        <p:cNvPr id="0" name="Object 1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629878" y="5142687"/>
                          <a:ext cx="34480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476458895"/>
                </p:ext>
              </p:extLst>
            </p:nvPr>
          </p:nvGraphicFramePr>
          <p:xfrm>
            <a:off x="2188856" y="5607117"/>
            <a:ext cx="1562100" cy="381000"/>
          </p:xfrm>
          <a:graphic>
            <a:graphicData uri="http://schemas.openxmlformats.org/presentationml/2006/ole">
              <mc:AlternateContent xmlns:mc="http://schemas.openxmlformats.org/markup-compatibility/2006">
                <mc:Choice xmlns:v="urn:schemas-microsoft-com:vml" Requires="v">
                  <p:oleObj spid="_x0000_s38132" name="Equation" r:id="rId37" imgW="1562100" imgH="381000" progId="Equation.DSMT4">
                    <p:embed/>
                  </p:oleObj>
                </mc:Choice>
                <mc:Fallback>
                  <p:oleObj name="Equation" r:id="rId37" imgW="1562100" imgH="381000" progId="Equation.DSMT4">
                    <p:embed/>
                    <p:pic>
                      <p:nvPicPr>
                        <p:cNvPr id="0" name="Object 1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188856" y="5607117"/>
                          <a:ext cx="1562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19"/>
            <p:cNvSpPr>
              <a:spLocks noChangeArrowheads="1"/>
            </p:cNvSpPr>
            <p:nvPr/>
          </p:nvSpPr>
          <p:spPr bwMode="auto">
            <a:xfrm>
              <a:off x="1538821" y="2910783"/>
              <a:ext cx="2525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Xét            đều</a:t>
              </a:r>
              <a:r>
                <a:rPr kumimoji="0" lang="en-US" altLang="en-US" sz="2400" b="0" i="0" u="none" strike="noStrike" cap="none" normalizeH="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có:</a:t>
              </a: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2" name="Rectangle 21"/>
            <p:cNvSpPr>
              <a:spLocks noChangeArrowheads="1"/>
            </p:cNvSpPr>
            <p:nvPr/>
          </p:nvSpPr>
          <p:spPr bwMode="auto">
            <a:xfrm>
              <a:off x="4060494" y="3302093"/>
              <a:ext cx="17888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 chất)</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3" name="Rectangle 22"/>
            <p:cNvSpPr>
              <a:spLocks noChangeArrowheads="1"/>
            </p:cNvSpPr>
            <p:nvPr/>
          </p:nvSpPr>
          <p:spPr bwMode="auto">
            <a:xfrm>
              <a:off x="1520097" y="3826204"/>
              <a:ext cx="6379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smtClean="0">
                  <a:latin typeface="Times New Roman" panose="02020603050405020304" pitchFamily="18" charset="0"/>
                  <a:cs typeface="Times New Roman" panose="02020603050405020304" pitchFamily="18" charset="0"/>
                </a:rPr>
                <a:t>Vì</a:t>
              </a:r>
              <a:endParaRPr lang="en-US" sz="2400">
                <a:latin typeface="Times New Roman" panose="02020603050405020304" pitchFamily="18" charset="0"/>
                <a:cs typeface="Times New Roman" panose="02020603050405020304" pitchFamily="18" charset="0"/>
              </a:endParaRPr>
            </a:p>
          </p:txBody>
        </p:sp>
        <p:sp>
          <p:nvSpPr>
            <p:cNvPr id="44" name="Rectangle 23"/>
            <p:cNvSpPr>
              <a:spLocks noChangeArrowheads="1"/>
            </p:cNvSpPr>
            <p:nvPr/>
          </p:nvSpPr>
          <p:spPr bwMode="auto">
            <a:xfrm>
              <a:off x="1972778" y="4205490"/>
              <a:ext cx="70102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Tứ giác             nội</a:t>
              </a:r>
              <a:r>
                <a:rPr kumimoji="0" lang="en-US" altLang="en-US" sz="2400" b="0" i="0" u="none" strike="noStrike" cap="none" normalizeH="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tiếp đường tròn         (định nghĩa)</a:t>
              </a: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7" name="Rectangle 26"/>
            <p:cNvSpPr>
              <a:spLocks noChangeArrowheads="1"/>
            </p:cNvSpPr>
            <p:nvPr/>
          </p:nvSpPr>
          <p:spPr bwMode="auto">
            <a:xfrm>
              <a:off x="4027818" y="4644805"/>
              <a:ext cx="2454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 chất)</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8" name="Rectangle 27"/>
            <p:cNvSpPr>
              <a:spLocks noChangeArrowheads="1"/>
            </p:cNvSpPr>
            <p:nvPr/>
          </p:nvSpPr>
          <p:spPr bwMode="auto">
            <a:xfrm>
              <a:off x="1520097" y="5601879"/>
              <a:ext cx="7745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Vậy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51" name="Hộp Văn bản 11">
            <a:extLst>
              <a:ext uri="{FF2B5EF4-FFF2-40B4-BE49-F238E27FC236}">
                <a16:creationId xmlns:a16="http://schemas.microsoft.com/office/drawing/2014/main" id="{4964FECA-E1E3-8D96-A6CD-711E2B31CD2A}"/>
              </a:ext>
            </a:extLst>
          </p:cNvPr>
          <p:cNvSpPr txBox="1"/>
          <p:nvPr/>
        </p:nvSpPr>
        <p:spPr>
          <a:xfrm>
            <a:off x="3455870" y="3044819"/>
            <a:ext cx="2094069" cy="461665"/>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Hướng dẫn</a:t>
            </a:r>
            <a:endParaRPr lang="en-US" sz="2400" dirty="0"/>
          </a:p>
        </p:txBody>
      </p:sp>
      <p:sp>
        <p:nvSpPr>
          <p:cNvPr id="45"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6" name="Hộp Văn bản 2">
            <a:extLst>
              <a:ext uri="{FF2B5EF4-FFF2-40B4-BE49-F238E27FC236}">
                <a16:creationId xmlns:a16="http://schemas.microsoft.com/office/drawing/2014/main" id="{E250EC2E-D5E8-A11E-FE33-A8963256E84A}"/>
              </a:ext>
            </a:extLst>
          </p:cNvPr>
          <p:cNvSpPr txBox="1"/>
          <p:nvPr/>
        </p:nvSpPr>
        <p:spPr>
          <a:xfrm>
            <a:off x="192604" y="746560"/>
            <a:ext cx="2874547" cy="523220"/>
          </a:xfrm>
          <a:prstGeom prst="rect">
            <a:avLst/>
          </a:prstGeom>
          <a:noFill/>
        </p:spPr>
        <p:txBody>
          <a:bodyPr wrap="square" rtlCol="0">
            <a:spAutoFit/>
          </a:bodyPr>
          <a:lstStyle/>
          <a:p>
            <a:r>
              <a:rPr lang="en-US" sz="2800" b="1" smtClean="0">
                <a:solidFill>
                  <a:srgbClr val="2704FC"/>
                </a:solidFill>
                <a:latin typeface="Times New Roman" panose="02020603050405020304" pitchFamily="18" charset="0"/>
                <a:cs typeface="Times New Roman" panose="02020603050405020304" pitchFamily="18" charset="0"/>
              </a:rPr>
              <a:t>II. TÍNH CHẤT</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20894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249"/>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2049" y="1938550"/>
            <a:ext cx="7049345" cy="4626133"/>
          </a:xfrm>
          <a:prstGeom prst="rect">
            <a:avLst/>
          </a:prstGeom>
          <a:ln>
            <a:noFill/>
          </a:ln>
          <a:effectLst>
            <a:softEdge rad="112500"/>
          </a:effectLst>
        </p:spPr>
      </p:pic>
      <p:sp>
        <p:nvSpPr>
          <p:cNvPr id="3" name="Rectangle 2"/>
          <p:cNvSpPr/>
          <p:nvPr/>
        </p:nvSpPr>
        <p:spPr>
          <a:xfrm>
            <a:off x="2735627" y="2852937"/>
            <a:ext cx="8544949" cy="2198121"/>
          </a:xfrm>
          <a:prstGeom prst="rect">
            <a:avLst/>
          </a:prstGeom>
          <a:noFill/>
        </p:spPr>
        <p:txBody>
          <a:bodyPr wrap="none" lIns="121920" tIns="60960" rIns="121920" bIns="60960" numCol="1">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a:ln w="11430">
                  <a:solidFill>
                    <a:srgbClr val="FFC000"/>
                  </a:solidFill>
                </a:ln>
                <a:solidFill>
                  <a:srgbClr val="FFC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Hành trình tìm mật</a:t>
            </a:r>
          </a:p>
        </p:txBody>
      </p:sp>
      <p:pic>
        <p:nvPicPr>
          <p:cNvPr id="6"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10874176" y="-3099725"/>
            <a:ext cx="1317824" cy="131782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60363" y="541773"/>
            <a:ext cx="2208245" cy="2311164"/>
          </a:xfrm>
          <a:prstGeom prst="rect">
            <a:avLst/>
          </a:prstGeom>
        </p:spPr>
      </p:pic>
      <p:sp>
        <p:nvSpPr>
          <p:cNvPr id="2" name="Rounded Rectangle 1"/>
          <p:cNvSpPr/>
          <p:nvPr/>
        </p:nvSpPr>
        <p:spPr>
          <a:xfrm>
            <a:off x="297180" y="292637"/>
            <a:ext cx="6093701" cy="79248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HOẠT ĐỘNG LUYỆN TẬP</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6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31" presetClass="entr" presetSubtype="0" fill="hold" grpId="0" nodeType="afterEffect">
                                  <p:stCondLst>
                                    <p:cond delay="0"/>
                                  </p:stCondLst>
                                  <p:iterate type="lt">
                                    <p:tmPct val="0"/>
                                  </p:iterate>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par>
                                <p:cTn id="21" presetID="0" presetClass="path" presetSubtype="0" accel="50000" decel="50000" fill="hold" nodeType="withEffect">
                                  <p:stCondLst>
                                    <p:cond delay="0"/>
                                  </p:stCondLst>
                                  <p:childTnLst>
                                    <p:animMotion origin="layout" path="M -3.61111E-6 4.09512E-6 C -0.00486 -0.01359 -0.00711 -0.02532 -0.01371 -0.03706 C -0.01614 -0.05374 -0.02222 -0.06269 -0.02916 -0.07381 C -0.03281 -0.07968 -0.03559 -0.08709 -0.03958 -0.09203 C -0.05816 -0.11396 -0.08472 -0.12971 -0.10677 -0.13496 C -0.11736 -0.14237 -0.12257 -0.14453 -0.13437 -0.14731 C -0.16632 -0.16615 -0.21961 -0.16523 -0.24826 -0.16893 C -0.25451 -0.16801 -0.26093 -0.1677 -0.26718 -0.16584 C -0.28073 -0.16152 -0.27378 -0.16152 -0.28264 -0.15349 C -0.29652 -0.14114 -0.30937 -0.126 -0.32239 -0.11056 C -0.32795 -0.09543 -0.33802 -0.08184 -0.34132 -0.06455 C -0.34531 -0.04293 -0.34357 -0.05219 -0.34652 -0.03706 C -0.34722 -0.03366 -0.34913 -0.03119 -0.35 -0.0278 C -0.35086 -0.02502 -0.35121 -0.02162 -0.35173 -0.01853 C -0.35468 0.021 -0.35711 0.08246 -0.3309 0.0979 C -0.32569 0.09697 -0.31996 0.09913 -0.31545 0.09481 C -0.3118 0.09141 -0.3085 0.07659 -0.3085 0.07659 C -0.31024 -0.00988 -0.30347 -0.00031 -0.32586 -0.0491 C -0.33889 -0.07752 -0.3302 -0.07041 -0.34132 -0.0769 C -0.34878 -0.09018 -0.35573 -0.09296 -0.36545 -0.09821 C -0.39166 -0.11211 -0.41805 -0.11643 -0.44479 -0.126 C -0.47187 -0.12508 -0.49878 -0.12477 -0.52586 -0.12292 C -0.54496 -0.12168 -0.56128 -0.09543 -0.57916 -0.08894 C -0.58316 -0.07844 -0.58628 -0.07474 -0.59305 -0.07072 C -0.60034 -0.06084 -0.60833 -0.05312 -0.61718 -0.0491 C -0.62673 -0.03274 -0.63819 -0.01977 -0.65 -0.00927 C -0.66163 0.01143 -0.65625 0.00432 -0.66545 0.01513 C -0.66979 0.02656 -0.67639 0.03181 -0.6809 0.04293 C -0.68229 0.04663 -0.68281 0.05127 -0.68437 0.05497 C -0.68576 0.05837 -0.68802 0.06084 -0.68958 0.06424 C -0.69757 0.08122 -0.68941 0.06578 -0.69479 0.08277 C -0.69687 0.08925 -0.70173 0.10099 -0.70173 0.10099 C -0.70225 0.10408 -0.70243 0.10747 -0.7033 0.11025 C -0.70416 0.11365 -0.70607 0.11612 -0.70677 0.11952 C -0.70902 0.13033 -0.71024 0.14206 -0.71198 0.15318 C -0.71319 0.16152 -0.71545 0.17789 -0.71545 0.17789 C -0.71666 0.20939 -0.71909 0.23811 -0.72066 0.26961 C -0.71961 0.29123 -0.7177 0.31717 -0.71198 0.33724 C -0.70607 0.35825 -0.70677 0.34157 -0.70677 0.35577 " pathEditMode="relative" ptsTypes="ffffffffffffffffffffffffffffffffffffffA">
                                      <p:cBhvr>
                                        <p:cTn id="22" dur="4000" fill="hold"/>
                                        <p:tgtEl>
                                          <p:spTgt spid="14"/>
                                        </p:tgtEl>
                                        <p:attrNameLst>
                                          <p:attrName>ppt_x</p:attrName>
                                          <p:attrName>ppt_y</p:attrName>
                                        </p:attrNameLst>
                                      </p:cBhvr>
                                    </p:animMotion>
                                  </p:childTnLst>
                                </p:cTn>
                              </p:par>
                            </p:childTnLst>
                          </p:cTn>
                        </p:par>
                        <p:par>
                          <p:cTn id="23" fill="hold">
                            <p:stCondLst>
                              <p:cond delay="5000"/>
                            </p:stCondLst>
                            <p:childTnLst>
                              <p:par>
                                <p:cTn id="24" presetID="32" presetClass="emph" presetSubtype="0" repeatCount="indefinite"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532440"/>
            <a:ext cx="23687617" cy="1702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title="gg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714" y="356659"/>
            <a:ext cx="1932153" cy="2022204"/>
          </a:xfrm>
          <a:prstGeom prst="rect">
            <a:avLst/>
          </a:prstGeom>
        </p:spPr>
      </p:pic>
      <p:pic>
        <p:nvPicPr>
          <p:cNvPr id="4" name="Picture 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3659" y="4768105"/>
            <a:ext cx="4032448" cy="227687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1099" y="356660"/>
            <a:ext cx="992717" cy="1346057"/>
          </a:xfrm>
          <a:prstGeom prst="rect">
            <a:avLst/>
          </a:prstGeom>
        </p:spPr>
      </p:pic>
      <p:sp>
        <p:nvSpPr>
          <p:cNvPr id="7" name="Cloud Callout 6"/>
          <p:cNvSpPr/>
          <p:nvPr/>
        </p:nvSpPr>
        <p:spPr>
          <a:xfrm>
            <a:off x="4191000" y="85395"/>
            <a:ext cx="8001000" cy="3871053"/>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733" b="1">
                <a:solidFill>
                  <a:srgbClr val="00B050"/>
                </a:solidFill>
                <a:latin typeface="Times New Roman" panose="02020603050405020304" pitchFamily="18" charset="0"/>
                <a:cs typeface="Times New Roman" panose="02020603050405020304" pitchFamily="18" charset="0"/>
              </a:rPr>
              <a:t>Các bạn ơi! </a:t>
            </a:r>
          </a:p>
          <a:p>
            <a:pPr algn="ctr"/>
            <a:r>
              <a:rPr lang="en-US" sz="3733" b="1">
                <a:solidFill>
                  <a:srgbClr val="00B050"/>
                </a:solidFill>
                <a:latin typeface="Times New Roman" panose="02020603050405020304" pitchFamily="18" charset="0"/>
                <a:cs typeface="Times New Roman" panose="02020603050405020304" pitchFamily="18" charset="0"/>
              </a:rPr>
              <a:t>Để có thể lấy được mật hoa mình phải vượt qua các câu hỏi thử thách! </a:t>
            </a:r>
          </a:p>
        </p:txBody>
      </p:sp>
      <p:sp>
        <p:nvSpPr>
          <p:cNvPr id="8" name="Cloud Callout 7"/>
          <p:cNvSpPr/>
          <p:nvPr/>
        </p:nvSpPr>
        <p:spPr>
          <a:xfrm>
            <a:off x="5175003" y="795198"/>
            <a:ext cx="5664629" cy="2357568"/>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733" b="1">
                <a:solidFill>
                  <a:srgbClr val="00B050"/>
                </a:solidFill>
                <a:latin typeface="Times New Roman" panose="02020603050405020304" pitchFamily="18" charset="0"/>
                <a:cs typeface="Times New Roman" panose="02020603050405020304" pitchFamily="18" charset="0"/>
              </a:rPr>
              <a:t>Các bạn giúp mình </a:t>
            </a:r>
            <a:r>
              <a:rPr lang="vi-VN" sz="3733" b="1">
                <a:solidFill>
                  <a:srgbClr val="00B050"/>
                </a:solidFill>
                <a:latin typeface="Times New Roman" panose="02020603050405020304" pitchFamily="18" charset="0"/>
                <a:cs typeface="Times New Roman" panose="02020603050405020304" pitchFamily="18" charset="0"/>
              </a:rPr>
              <a:t>nhé</a:t>
            </a:r>
            <a:r>
              <a:rPr lang="en-US" sz="3733" b="1">
                <a:solidFill>
                  <a:srgbClr val="00B050"/>
                </a:solidFill>
                <a:latin typeface="Times New Roman" panose="02020603050405020304" pitchFamily="18" charset="0"/>
                <a:cs typeface="Times New Roman" panose="02020603050405020304" pitchFamily="18" charset="0"/>
              </a:rPr>
              <a:t>!</a:t>
            </a:r>
          </a:p>
        </p:txBody>
      </p:sp>
      <p:pic>
        <p:nvPicPr>
          <p:cNvPr id="10"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10"/>
          <a:stretch>
            <a:fillRect/>
          </a:stretch>
        </p:blipFill>
        <p:spPr>
          <a:xfrm>
            <a:off x="5078751" y="9381661"/>
            <a:ext cx="1317824" cy="1317824"/>
          </a:xfrm>
          <a:prstGeom prst="rect">
            <a:avLst/>
          </a:prstGeom>
        </p:spPr>
      </p:pic>
    </p:spTree>
    <p:extLst>
      <p:ext uri="{BB962C8B-B14F-4D97-AF65-F5344CB8AC3E}">
        <p14:creationId xmlns:p14="http://schemas.microsoft.com/office/powerpoint/2010/main" val="235492713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6"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0" presetClass="path" presetSubtype="0" accel="50000" decel="50000" fill="hold" nodeType="afterEffect">
                                  <p:stCondLst>
                                    <p:cond delay="0"/>
                                  </p:stCondLst>
                                  <p:childTnLst>
                                    <p:animMotion origin="layout" path="M 6.38889E-6 3.52669E-6 C 0.02692 0.00154 0.05226 0.00555 0.079 0.01049 C 0.08872 0.01481 0.10435 0.01913 0.11181 0.03178 C 0.11615 0.03918 0.12032 0.04196 0.12535 0.04751 C 0.13421 0.05708 0.14237 0.0722 0.15226 0.07683 C 0.15799 0.08361 0.16199 0.09164 0.16858 0.09534 C 0.17883 0.11354 0.17396 0.10737 0.18212 0.11663 C 0.18751 0.13144 0.19601 0.14625 0.20296 0.15921 C 0.20487 0.1697 0.20765 0.17525 0.21181 0.18297 C 0.2139 0.19346 0.21702 0.20055 0.22084 0.2095 C 0.22344 0.22709 0.23039 0.25825 0.23733 0.27059 C 0.23837 0.27862 0.23872 0.28664 0.24028 0.29435 C 0.24115 0.29836 0.24688 0.3104 0.24775 0.31286 C 0.24896 0.31626 0.24966 0.31996 0.2507 0.32366 C 0.25157 0.32644 0.25261 0.32891 0.25365 0.33138 C 0.25834 0.36377 0.26511 0.39494 0.27015 0.42703 C 0.27153 0.43597 0.27466 0.4443 0.27466 0.45356 " pathEditMode="relative" ptsTypes="ffffffffffffffffA">
                                      <p:cBhvr>
                                        <p:cTn id="27" dur="2000" fill="hold"/>
                                        <p:tgtEl>
                                          <p:spTgt spid="3"/>
                                        </p:tgtEl>
                                        <p:attrNameLst>
                                          <p:attrName>ppt_x</p:attrName>
                                          <p:attrName>ppt_y</p:attrName>
                                        </p:attrNameLst>
                                      </p:cBhvr>
                                    </p:animMotion>
                                  </p:childTnLst>
                                </p:cTn>
                              </p:par>
                            </p:childTnLst>
                          </p:cTn>
                        </p:par>
                      </p:childTnLst>
                    </p:cTn>
                  </p:par>
                </p:childTnLst>
              </p:cTn>
              <p:nextCondLst>
                <p:cond evt="onClick" delay="0">
                  <p:tgtEl>
                    <p:spTgt spid="3"/>
                  </p:tgtEl>
                </p:cond>
              </p:nextCondLst>
            </p:seq>
            <p:audio>
              <p:cMediaNode vol="9434">
                <p:cTn id="28"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93" y="-9505056"/>
            <a:ext cx="23679845" cy="16582461"/>
            <a:chOff x="-10420" y="-7128792"/>
            <a:chExt cx="17759884" cy="12436846"/>
          </a:xfrm>
        </p:grpSpPr>
        <p:grpSp>
          <p:nvGrpSpPr>
            <p:cNvPr id="5" name="Group 4"/>
            <p:cNvGrpSpPr/>
            <p:nvPr/>
          </p:nvGrpSpPr>
          <p:grpSpPr>
            <a:xfrm>
              <a:off x="-10420" y="-7128792"/>
              <a:ext cx="17759884" cy="12436846"/>
              <a:chOff x="-10420" y="-7128792"/>
              <a:chExt cx="17759884" cy="12436846"/>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0" y="-7128792"/>
                <a:ext cx="17759884" cy="12436846"/>
              </a:xfrm>
              <a:prstGeom prst="rect">
                <a:avLst/>
              </a:prstGeom>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7744" y="3576079"/>
                <a:ext cx="3024336" cy="1707654"/>
              </a:xfrm>
              <a:prstGeom prst="rect">
                <a:avLst/>
              </a:prstGeom>
            </p:spPr>
          </p:pic>
        </p:grpSp>
        <p:pic>
          <p:nvPicPr>
            <p:cNvPr id="6" name="Picture 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10"/>
          <a:stretch>
            <a:fillRect/>
          </a:stretch>
        </p:blipFill>
        <p:spPr>
          <a:xfrm>
            <a:off x="7056107" y="7762643"/>
            <a:ext cx="1317824" cy="1317824"/>
          </a:xfrm>
          <a:prstGeom prst="rect">
            <a:avLst/>
          </a:prstGeom>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5628" y="3621022"/>
            <a:ext cx="1934633" cy="202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621982"/>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4">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075"/>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8.33333E-7 -2.34713E-7 L -0.42535 0.61458 " pathEditMode="relative" rAng="0" ptsTypes="AA">
                                      <p:cBhvr>
                                        <p:cTn id="12" dur="2000" fill="hold"/>
                                        <p:tgtEl>
                                          <p:spTgt spid="7"/>
                                        </p:tgtEl>
                                        <p:attrNameLst>
                                          <p:attrName>ppt_x</p:attrName>
                                          <p:attrName>ppt_y</p:attrName>
                                        </p:attrNameLst>
                                      </p:cBhvr>
                                      <p:rCtr x="-21267" y="30729"/>
                                    </p:animMotion>
                                  </p:childTnLst>
                                </p:cTn>
                              </p:par>
                            </p:childTnLst>
                          </p:cTn>
                        </p:par>
                      </p:childTnLst>
                    </p:cTn>
                  </p:par>
                </p:childTnLst>
              </p:cTn>
              <p:nextCondLst>
                <p:cond evt="onClick" delay="0">
                  <p:tgtEl>
                    <p:spTgt spid="307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5115949"/>
            <a:ext cx="18254565" cy="11973949"/>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4234" y="3757003"/>
            <a:ext cx="1932153" cy="2022204"/>
          </a:xfrm>
          <a:prstGeom prst="rect">
            <a:avLst/>
          </a:prstGeom>
        </p:spPr>
      </p:pic>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11"/>
          <a:stretch>
            <a:fillRect/>
          </a:stretch>
        </p:blipFill>
        <p:spPr>
          <a:xfrm>
            <a:off x="7056107" y="7762643"/>
            <a:ext cx="1317824" cy="1317824"/>
          </a:xfrm>
          <a:prstGeom prst="rect">
            <a:avLst/>
          </a:prstGeom>
        </p:spPr>
      </p:pic>
    </p:spTree>
    <p:extLst>
      <p:ext uri="{BB962C8B-B14F-4D97-AF65-F5344CB8AC3E}">
        <p14:creationId xmlns:p14="http://schemas.microsoft.com/office/powerpoint/2010/main" val="3765791669"/>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11111E-6 -2.0383E-7 L -0.42187 0.61149 " pathEditMode="relative" rAng="0" ptsTypes="AA">
                                      <p:cBhvr>
                                        <p:cTn id="11" dur="5000" fill="hold"/>
                                        <p:tgtEl>
                                          <p:spTgt spid="9"/>
                                        </p:tgtEl>
                                        <p:attrNameLst>
                                          <p:attrName>ppt_x</p:attrName>
                                          <p:attrName>ppt_y</p:attrName>
                                        </p:attrNameLst>
                                      </p:cBhvr>
                                      <p:rCtr x="-21094" y="30574"/>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01344" y="-2801699"/>
            <a:ext cx="35331925" cy="12289752"/>
            <a:chOff x="-3996952" y="-1990489"/>
            <a:chExt cx="26498944" cy="9217314"/>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16" y="-1028649"/>
              <a:ext cx="14185576" cy="8255474"/>
            </a:xfrm>
            <a:prstGeom prst="rect">
              <a:avLst/>
            </a:prstGeom>
          </p:spPr>
        </p:pic>
        <p:grpSp>
          <p:nvGrpSpPr>
            <p:cNvPr id="5" name="Group 4"/>
            <p:cNvGrpSpPr/>
            <p:nvPr/>
          </p:nvGrpSpPr>
          <p:grpSpPr>
            <a:xfrm>
              <a:off x="-3996952" y="-1990489"/>
              <a:ext cx="13690924" cy="8980462"/>
              <a:chOff x="-3996952" y="-1990489"/>
              <a:chExt cx="13690924" cy="8980462"/>
            </a:xfrm>
          </p:grpSpPr>
          <p:grpSp>
            <p:nvGrpSpPr>
              <p:cNvPr id="9" name="Group 8"/>
              <p:cNvGrpSpPr/>
              <p:nvPr/>
            </p:nvGrpSpPr>
            <p:grpSpPr>
              <a:xfrm>
                <a:off x="-3996952" y="-1990489"/>
                <a:ext cx="13690924" cy="8980462"/>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4" name="Picture 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6930" y="2954745"/>
                <a:ext cx="1394327" cy="1342857"/>
              </a:xfrm>
              <a:prstGeom prst="rect">
                <a:avLst/>
              </a:prstGeom>
            </p:spPr>
          </p:pic>
        </p:grpSp>
      </p:gr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6113" y="1895273"/>
            <a:ext cx="1932153" cy="2022204"/>
          </a:xfrm>
          <a:prstGeom prst="rect">
            <a:avLst/>
          </a:prstGeom>
        </p:spPr>
      </p:pic>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12"/>
          <a:stretch>
            <a:fillRect/>
          </a:stretch>
        </p:blipFill>
        <p:spPr>
          <a:xfrm>
            <a:off x="-2155151" y="10149747"/>
            <a:ext cx="1317824" cy="1317824"/>
          </a:xfrm>
          <a:prstGeom prst="rect">
            <a:avLst/>
          </a:prstGeom>
        </p:spPr>
      </p:pic>
    </p:spTree>
    <p:extLst>
      <p:ext uri="{BB962C8B-B14F-4D97-AF65-F5344CB8AC3E}">
        <p14:creationId xmlns:p14="http://schemas.microsoft.com/office/powerpoint/2010/main" val="3075291898"/>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12604 0.10512 L -0.60642 -0.02928 " pathEditMode="relative" rAng="0" ptsTypes="AA">
                                      <p:cBhvr>
                                        <p:cTn id="11" dur="5000" fill="hold"/>
                                        <p:tgtEl>
                                          <p:spTgt spid="11"/>
                                        </p:tgtEl>
                                        <p:attrNameLst>
                                          <p:attrName>ppt_x</p:attrName>
                                          <p:attrName>ppt_y</p:attrName>
                                        </p:attrNameLst>
                                      </p:cBhvr>
                                      <p:rCtr x="-24028" y="-6720"/>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p:cNvSpPr/>
          <p:nvPr/>
        </p:nvSpPr>
        <p:spPr>
          <a:xfrm>
            <a:off x="244204" y="1147120"/>
            <a:ext cx="7481535" cy="523220"/>
          </a:xfrm>
          <a:prstGeom prst="rect">
            <a:avLst/>
          </a:prstGeom>
        </p:spPr>
        <p:txBody>
          <a:bodyPr wrap="none">
            <a:spAutoFit/>
          </a:bodyPr>
          <a:lstStyle/>
          <a:p>
            <a:pPr lvl="0" eaLnBrk="0" fontAlgn="base" hangingPunct="0">
              <a:spcBef>
                <a:spcPct val="0"/>
              </a:spcBef>
              <a:spcAft>
                <a:spcPct val="0"/>
              </a:spcAft>
            </a:pPr>
            <a:r>
              <a:rPr lang="pt-BR" alt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 </a:t>
            </a:r>
            <a:r>
              <a:rPr lang="pt-BR"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 nào là đường tròn ngoại tiếp tam giác?</a:t>
            </a:r>
            <a:endParaRPr lang="en-US" altLang="en-US" sz="2800">
              <a:latin typeface="Times New Roman" panose="02020603050405020304" pitchFamily="18" charset="0"/>
              <a:cs typeface="Times New Roman" panose="02020603050405020304" pitchFamily="18" charset="0"/>
            </a:endParaRPr>
          </a:p>
        </p:txBody>
      </p:sp>
      <p:grpSp>
        <p:nvGrpSpPr>
          <p:cNvPr id="50" name="Group 49"/>
          <p:cNvGrpSpPr/>
          <p:nvPr/>
        </p:nvGrpSpPr>
        <p:grpSpPr>
          <a:xfrm>
            <a:off x="244204" y="3124591"/>
            <a:ext cx="10229019" cy="1015646"/>
            <a:chOff x="244204" y="3225455"/>
            <a:chExt cx="10229019" cy="1015646"/>
          </a:xfrm>
        </p:grpSpPr>
        <p:graphicFrame>
          <p:nvGraphicFramePr>
            <p:cNvPr id="38" name="Object 37"/>
            <p:cNvGraphicFramePr>
              <a:graphicFrameLocks noChangeAspect="1"/>
            </p:cNvGraphicFramePr>
            <p:nvPr>
              <p:extLst>
                <p:ext uri="{D42A27DB-BD31-4B8C-83A1-F6EECF244321}">
                  <p14:modId xmlns:p14="http://schemas.microsoft.com/office/powerpoint/2010/main" val="20675143"/>
                </p:ext>
              </p:extLst>
            </p:nvPr>
          </p:nvGraphicFramePr>
          <p:xfrm>
            <a:off x="9269343" y="3328545"/>
            <a:ext cx="758825" cy="314325"/>
          </p:xfrm>
          <a:graphic>
            <a:graphicData uri="http://schemas.openxmlformats.org/presentationml/2006/ole">
              <mc:AlternateContent xmlns:mc="http://schemas.openxmlformats.org/markup-compatibility/2006">
                <mc:Choice xmlns:v="urn:schemas-microsoft-com:vml" Requires="v">
                  <p:oleObj spid="_x0000_s1544" name="Equation" r:id="rId4" imgW="761760" imgH="317160" progId="Equation.DSMT4">
                    <p:embed/>
                  </p:oleObj>
                </mc:Choice>
                <mc:Fallback>
                  <p:oleObj name="Equation" r:id="rId4" imgW="761760" imgH="317160" progId="Equation.DSMT4">
                    <p:embed/>
                    <p:pic>
                      <p:nvPicPr>
                        <p:cNvPr id="0" name="Object 25"/>
                        <p:cNvPicPr>
                          <a:picLocks noChangeAspect="1" noChangeArrowheads="1"/>
                        </p:cNvPicPr>
                        <p:nvPr/>
                      </p:nvPicPr>
                      <p:blipFill>
                        <a:blip r:embed="rId5"/>
                        <a:srcRect/>
                        <a:stretch>
                          <a:fillRect/>
                        </a:stretch>
                      </p:blipFill>
                      <p:spPr bwMode="auto">
                        <a:xfrm>
                          <a:off x="9269343" y="3328545"/>
                          <a:ext cx="758825"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Rectangle 44"/>
            <p:cNvSpPr/>
            <p:nvPr/>
          </p:nvSpPr>
          <p:spPr>
            <a:xfrm>
              <a:off x="244204" y="3225455"/>
              <a:ext cx="10229019" cy="523220"/>
            </a:xfrm>
            <a:prstGeom prst="rect">
              <a:avLst/>
            </a:prstGeom>
          </p:spPr>
          <p:txBody>
            <a:bodyPr wrap="none">
              <a:spAutoFit/>
            </a:bodyPr>
            <a:lstStyle/>
            <a:p>
              <a:r>
                <a:rPr lang="pt-BR" alt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pt-BR" alt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pt-BR"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Vẽ được mấy đường tròn đi qua các đỉnh của tam </a:t>
              </a:r>
              <a:r>
                <a:rPr lang="pt-BR" alt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          ? </a:t>
              </a:r>
              <a:endParaRPr lang="en-US" sz="2800"/>
            </a:p>
          </p:txBody>
        </p:sp>
        <p:sp>
          <p:nvSpPr>
            <p:cNvPr id="46" name="Rectangle 45"/>
            <p:cNvSpPr/>
            <p:nvPr/>
          </p:nvSpPr>
          <p:spPr>
            <a:xfrm>
              <a:off x="245219" y="3717881"/>
              <a:ext cx="1269899" cy="523220"/>
            </a:xfrm>
            <a:prstGeom prst="rect">
              <a:avLst/>
            </a:prstGeom>
          </p:spPr>
          <p:txBody>
            <a:bodyPr wrap="none">
              <a:spAutoFit/>
            </a:bodyPr>
            <a:lstStyle/>
            <a:p>
              <a:pPr lvl="0" eaLnBrk="0" fontAlgn="base" hangingPunct="0">
                <a:spcBef>
                  <a:spcPct val="0"/>
                </a:spcBef>
                <a:spcAft>
                  <a:spcPct val="0"/>
                </a:spcAft>
              </a:pPr>
              <a:r>
                <a:rPr lang="pt-BR"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 sao?</a:t>
              </a:r>
              <a:endParaRPr lang="en-US" altLang="en-US" sz="2800">
                <a:latin typeface="Times New Roman" panose="02020603050405020304" pitchFamily="18" charset="0"/>
                <a:cs typeface="Times New Roman" panose="02020603050405020304" pitchFamily="18" charset="0"/>
              </a:endParaRPr>
            </a:p>
          </p:txBody>
        </p:sp>
      </p:grpSp>
      <p:grpSp>
        <p:nvGrpSpPr>
          <p:cNvPr id="49" name="Group 48"/>
          <p:cNvGrpSpPr/>
          <p:nvPr/>
        </p:nvGrpSpPr>
        <p:grpSpPr>
          <a:xfrm>
            <a:off x="245219" y="1873318"/>
            <a:ext cx="9403536" cy="954107"/>
            <a:chOff x="480946" y="1714480"/>
            <a:chExt cx="9403536" cy="954107"/>
          </a:xfrm>
        </p:grpSpPr>
        <p:graphicFrame>
          <p:nvGraphicFramePr>
            <p:cNvPr id="36" name="Object 35"/>
            <p:cNvGraphicFramePr>
              <a:graphicFrameLocks noChangeAspect="1"/>
            </p:cNvGraphicFramePr>
            <p:nvPr>
              <p:extLst>
                <p:ext uri="{D42A27DB-BD31-4B8C-83A1-F6EECF244321}">
                  <p14:modId xmlns:p14="http://schemas.microsoft.com/office/powerpoint/2010/main" val="166475910"/>
                </p:ext>
              </p:extLst>
            </p:nvPr>
          </p:nvGraphicFramePr>
          <p:xfrm>
            <a:off x="1252039" y="2263241"/>
            <a:ext cx="758825" cy="312737"/>
          </p:xfrm>
          <a:graphic>
            <a:graphicData uri="http://schemas.openxmlformats.org/presentationml/2006/ole">
              <mc:AlternateContent xmlns:mc="http://schemas.openxmlformats.org/markup-compatibility/2006">
                <mc:Choice xmlns:v="urn:schemas-microsoft-com:vml" Requires="v">
                  <p:oleObj spid="_x0000_s1545" name="Equation" r:id="rId6" imgW="761760" imgH="317160" progId="Equation.DSMT4">
                    <p:embed/>
                  </p:oleObj>
                </mc:Choice>
                <mc:Fallback>
                  <p:oleObj name="Equation" r:id="rId6" imgW="761760" imgH="317160" progId="Equation.DSMT4">
                    <p:embed/>
                    <p:pic>
                      <p:nvPicPr>
                        <p:cNvPr id="0" name="Object 27"/>
                        <p:cNvPicPr>
                          <a:picLocks noChangeAspect="1" noChangeArrowheads="1"/>
                        </p:cNvPicPr>
                        <p:nvPr/>
                      </p:nvPicPr>
                      <p:blipFill>
                        <a:blip r:embed="rId7"/>
                        <a:srcRect/>
                        <a:stretch>
                          <a:fillRect/>
                        </a:stretch>
                      </p:blipFill>
                      <p:spPr bwMode="auto">
                        <a:xfrm>
                          <a:off x="1252039" y="2263241"/>
                          <a:ext cx="758825" cy="312737"/>
                        </a:xfrm>
                        <a:prstGeom prst="rect">
                          <a:avLst/>
                        </a:prstGeom>
                        <a:noFill/>
                      </p:spPr>
                    </p:pic>
                  </p:oleObj>
                </mc:Fallback>
              </mc:AlternateContent>
            </a:graphicData>
          </a:graphic>
        </p:graphicFrame>
        <p:grpSp>
          <p:nvGrpSpPr>
            <p:cNvPr id="48" name="Group 47"/>
            <p:cNvGrpSpPr/>
            <p:nvPr/>
          </p:nvGrpSpPr>
          <p:grpSpPr>
            <a:xfrm>
              <a:off x="480946" y="1714480"/>
              <a:ext cx="9403536" cy="954107"/>
              <a:chOff x="244204" y="1978164"/>
              <a:chExt cx="9403536" cy="954107"/>
            </a:xfrm>
          </p:grpSpPr>
          <p:sp>
            <p:nvSpPr>
              <p:cNvPr id="39" name="Rectangle 29"/>
              <p:cNvSpPr>
                <a:spLocks noChangeArrowheads="1"/>
              </p:cNvSpPr>
              <p:nvPr/>
            </p:nvSpPr>
            <p:spPr bwMode="auto">
              <a:xfrm>
                <a:off x="244204" y="1978164"/>
                <a:ext cx="940353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pt-BR" alt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pt-BR" alt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pt-BR"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Nêu cách vẽ đường tròn tâm     </a:t>
                </a:r>
                <a:r>
                  <a:rPr lang="pt-BR" alt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 </a:t>
                </a:r>
                <a:r>
                  <a:rPr lang="pt-BR"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 các đỉnh của tam </a:t>
                </a:r>
                <a:r>
                  <a:rPr lang="pt-BR" alt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lvl="0" eaLnBrk="0" fontAlgn="base" hangingPunct="0">
                  <a:spcBef>
                    <a:spcPct val="0"/>
                  </a:spcBef>
                  <a:spcAft>
                    <a:spcPct val="0"/>
                  </a:spcAft>
                </a:pPr>
                <a:r>
                  <a:rPr lang="pt-BR" alt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kumimoji="0" lang="pt-BR"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pt-BR" altLang="en-US" sz="2800" b="0" i="0" u="none" strike="noStrike" cap="none" normalizeH="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pt-BR"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trước?</a:t>
                </a:r>
              </a:p>
            </p:txBody>
          </p:sp>
          <p:graphicFrame>
            <p:nvGraphicFramePr>
              <p:cNvPr id="47" name="Object 46"/>
              <p:cNvGraphicFramePr>
                <a:graphicFrameLocks noChangeAspect="1"/>
              </p:cNvGraphicFramePr>
              <p:nvPr>
                <p:extLst>
                  <p:ext uri="{D42A27DB-BD31-4B8C-83A1-F6EECF244321}">
                    <p14:modId xmlns:p14="http://schemas.microsoft.com/office/powerpoint/2010/main" val="1356611543"/>
                  </p:ext>
                </p:extLst>
              </p:nvPr>
            </p:nvGraphicFramePr>
            <p:xfrm>
              <a:off x="5558185" y="2124000"/>
              <a:ext cx="285750" cy="304800"/>
            </p:xfrm>
            <a:graphic>
              <a:graphicData uri="http://schemas.openxmlformats.org/presentationml/2006/ole">
                <mc:AlternateContent xmlns:mc="http://schemas.openxmlformats.org/markup-compatibility/2006">
                  <mc:Choice xmlns:v="urn:schemas-microsoft-com:vml" Requires="v">
                    <p:oleObj spid="_x0000_s1546" name="Equation" r:id="rId8" imgW="285588" imgH="304800" progId="Equation.DSMT4">
                      <p:embed/>
                    </p:oleObj>
                  </mc:Choice>
                  <mc:Fallback>
                    <p:oleObj name="Equation" r:id="rId8" imgW="285588" imgH="304800" progId="Equation.DSMT4">
                      <p:embed/>
                      <p:pic>
                        <p:nvPicPr>
                          <p:cNvPr id="0" name=""/>
                          <p:cNvPicPr/>
                          <p:nvPr/>
                        </p:nvPicPr>
                        <p:blipFill>
                          <a:blip r:embed="rId9"/>
                          <a:stretch>
                            <a:fillRect/>
                          </a:stretch>
                        </p:blipFill>
                        <p:spPr>
                          <a:xfrm>
                            <a:off x="5558185" y="2124000"/>
                            <a:ext cx="285750" cy="304800"/>
                          </a:xfrm>
                          <a:prstGeom prst="rect">
                            <a:avLst/>
                          </a:prstGeom>
                        </p:spPr>
                      </p:pic>
                    </p:oleObj>
                  </mc:Fallback>
                </mc:AlternateContent>
              </a:graphicData>
            </a:graphic>
          </p:graphicFrame>
        </p:grpSp>
      </p:grpSp>
      <p:grpSp>
        <p:nvGrpSpPr>
          <p:cNvPr id="2" name="Group 1"/>
          <p:cNvGrpSpPr/>
          <p:nvPr/>
        </p:nvGrpSpPr>
        <p:grpSpPr>
          <a:xfrm>
            <a:off x="224450" y="4269336"/>
            <a:ext cx="9053056" cy="523220"/>
            <a:chOff x="224450" y="4269336"/>
            <a:chExt cx="9053056" cy="523220"/>
          </a:xfrm>
        </p:grpSpPr>
        <p:grpSp>
          <p:nvGrpSpPr>
            <p:cNvPr id="52" name="Group 51"/>
            <p:cNvGrpSpPr/>
            <p:nvPr/>
          </p:nvGrpSpPr>
          <p:grpSpPr>
            <a:xfrm>
              <a:off x="224450" y="4269336"/>
              <a:ext cx="9053056" cy="523220"/>
              <a:chOff x="224450" y="4269336"/>
              <a:chExt cx="9053056" cy="523220"/>
            </a:xfrm>
          </p:grpSpPr>
          <p:graphicFrame>
            <p:nvGraphicFramePr>
              <p:cNvPr id="37" name="Object 36"/>
              <p:cNvGraphicFramePr>
                <a:graphicFrameLocks noChangeAspect="1"/>
              </p:cNvGraphicFramePr>
              <p:nvPr>
                <p:extLst>
                  <p:ext uri="{D42A27DB-BD31-4B8C-83A1-F6EECF244321}">
                    <p14:modId xmlns:p14="http://schemas.microsoft.com/office/powerpoint/2010/main" val="2022777002"/>
                  </p:ext>
                </p:extLst>
              </p:nvPr>
            </p:nvGraphicFramePr>
            <p:xfrm>
              <a:off x="2830137" y="4358972"/>
              <a:ext cx="758825" cy="314325"/>
            </p:xfrm>
            <a:graphic>
              <a:graphicData uri="http://schemas.openxmlformats.org/presentationml/2006/ole">
                <mc:AlternateContent xmlns:mc="http://schemas.openxmlformats.org/markup-compatibility/2006">
                  <mc:Choice xmlns:v="urn:schemas-microsoft-com:vml" Requires="v">
                    <p:oleObj spid="_x0000_s1547" name="Equation" r:id="rId10" imgW="761760" imgH="317160" progId="Equation.DSMT4">
                      <p:embed/>
                    </p:oleObj>
                  </mc:Choice>
                  <mc:Fallback>
                    <p:oleObj name="Equation" r:id="rId10" imgW="761760" imgH="317160" progId="Equation.DSMT4">
                      <p:embed/>
                      <p:pic>
                        <p:nvPicPr>
                          <p:cNvPr id="0" name="Object 26"/>
                          <p:cNvPicPr>
                            <a:picLocks noChangeAspect="1" noChangeArrowheads="1"/>
                          </p:cNvPicPr>
                          <p:nvPr/>
                        </p:nvPicPr>
                        <p:blipFill>
                          <a:blip r:embed="rId11"/>
                          <a:srcRect/>
                          <a:stretch>
                            <a:fillRect/>
                          </a:stretch>
                        </p:blipFill>
                        <p:spPr bwMode="auto">
                          <a:xfrm>
                            <a:off x="2830137" y="4358972"/>
                            <a:ext cx="758825"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Rectangle 32"/>
              <p:cNvSpPr>
                <a:spLocks noChangeArrowheads="1"/>
              </p:cNvSpPr>
              <p:nvPr/>
            </p:nvSpPr>
            <p:spPr bwMode="auto">
              <a:xfrm>
                <a:off x="224450" y="4269336"/>
                <a:ext cx="90530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t-BR" altLang="en-US" sz="28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pt-BR" altLang="en-US" sz="2800" b="1" i="0" u="none" strike="noStrike" cap="none" normalizeH="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kumimoji="0" lang="pt-BR"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Tam giác          </a:t>
                </a:r>
                <a:r>
                  <a:rPr lang="pt-BR" alt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 </a:t>
                </a:r>
                <a:r>
                  <a:rPr lang="pt-BR"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 tròn tâm </a:t>
                </a:r>
                <a:r>
                  <a:rPr lang="pt-BR" alt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có </a:t>
                </a:r>
                <a:r>
                  <a:rPr lang="pt-BR" alt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hệ gì</a:t>
                </a:r>
                <a:r>
                  <a:rPr lang="pt-BR" alt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kumimoji="0" lang="pt-BR" altLang="en-US" sz="28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53" name="Object 52"/>
            <p:cNvGraphicFramePr>
              <a:graphicFrameLocks noChangeAspect="1"/>
            </p:cNvGraphicFramePr>
            <p:nvPr>
              <p:extLst>
                <p:ext uri="{D42A27DB-BD31-4B8C-83A1-F6EECF244321}">
                  <p14:modId xmlns:p14="http://schemas.microsoft.com/office/powerpoint/2010/main" val="363328046"/>
                </p:ext>
              </p:extLst>
            </p:nvPr>
          </p:nvGraphicFramePr>
          <p:xfrm>
            <a:off x="6386513" y="4384675"/>
            <a:ext cx="292100" cy="317500"/>
          </p:xfrm>
          <a:graphic>
            <a:graphicData uri="http://schemas.openxmlformats.org/presentationml/2006/ole">
              <mc:AlternateContent xmlns:mc="http://schemas.openxmlformats.org/markup-compatibility/2006">
                <mc:Choice xmlns:v="urn:schemas-microsoft-com:vml" Requires="v">
                  <p:oleObj spid="_x0000_s1548" name="Equation" r:id="rId12" imgW="291960" imgH="317160" progId="Equation.DSMT4">
                    <p:embed/>
                  </p:oleObj>
                </mc:Choice>
                <mc:Fallback>
                  <p:oleObj name="Equation" r:id="rId12" imgW="291960" imgH="317160" progId="Equation.DSMT4">
                    <p:embed/>
                    <p:pic>
                      <p:nvPicPr>
                        <p:cNvPr id="0" name=""/>
                        <p:cNvPicPr/>
                        <p:nvPr/>
                      </p:nvPicPr>
                      <p:blipFill>
                        <a:blip r:embed="rId13"/>
                        <a:stretch>
                          <a:fillRect/>
                        </a:stretch>
                      </p:blipFill>
                      <p:spPr>
                        <a:xfrm>
                          <a:off x="6386513" y="4384675"/>
                          <a:ext cx="292100" cy="317500"/>
                        </a:xfrm>
                        <a:prstGeom prst="rect">
                          <a:avLst/>
                        </a:prstGeom>
                      </p:spPr>
                    </p:pic>
                  </p:oleObj>
                </mc:Fallback>
              </mc:AlternateContent>
            </a:graphicData>
          </a:graphic>
        </p:graphicFrame>
      </p:grpSp>
      <p:grpSp>
        <p:nvGrpSpPr>
          <p:cNvPr id="25" name="Group 24"/>
          <p:cNvGrpSpPr/>
          <p:nvPr/>
        </p:nvGrpSpPr>
        <p:grpSpPr>
          <a:xfrm>
            <a:off x="83518" y="49875"/>
            <a:ext cx="4189224" cy="653685"/>
            <a:chOff x="83518" y="49875"/>
            <a:chExt cx="4189224" cy="653685"/>
          </a:xfrm>
        </p:grpSpPr>
        <p:sp>
          <p:nvSpPr>
            <p:cNvPr id="26"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sp>
          <p:nvSpPr>
            <p:cNvPr id="32" name="!!1">
              <a:extLst>
                <a:ext uri="{FF2B5EF4-FFF2-40B4-BE49-F238E27FC236}">
                  <a16:creationId xmlns:a16="http://schemas.microsoft.com/office/drawing/2014/main" id="{4D3CFCA8-27ED-41FB-92A9-BA8CC0500364}"/>
                </a:ext>
              </a:extLst>
            </p:cNvPr>
            <p:cNvSpPr txBox="1"/>
            <p:nvPr/>
          </p:nvSpPr>
          <p:spPr>
            <a:xfrm>
              <a:off x="168002" y="107270"/>
              <a:ext cx="4028538" cy="523220"/>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815414" y="271033"/>
            <a:ext cx="10657184" cy="1296144"/>
          </a:xfrm>
          <a:prstGeom prst="plaque">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a:solidFill>
                  <a:srgbClr val="000099"/>
                </a:solidFill>
                <a:latin typeface="Times New Roman" panose="02020603050405020304" pitchFamily="18" charset="0"/>
                <a:cs typeface="Times New Roman" panose="02020603050405020304" pitchFamily="18" charset="0"/>
              </a:rPr>
              <a:t>Câu </a:t>
            </a:r>
            <a:r>
              <a:rPr lang="vi-VN" sz="3200" b="1" i="1" u="sng">
                <a:solidFill>
                  <a:srgbClr val="000099"/>
                </a:solidFill>
                <a:latin typeface="Times New Roman" panose="02020603050405020304" pitchFamily="18" charset="0"/>
                <a:cs typeface="Times New Roman" panose="02020603050405020304" pitchFamily="18" charset="0"/>
              </a:rPr>
              <a:t>1</a:t>
            </a:r>
            <a:r>
              <a:rPr lang="vi-VN" sz="3200" b="1" i="1">
                <a:solidFill>
                  <a:srgbClr val="000099"/>
                </a:solidFill>
                <a:latin typeface="Times New Roman" panose="02020603050405020304" pitchFamily="18" charset="0"/>
                <a:cs typeface="Times New Roman" panose="02020603050405020304" pitchFamily="18" charset="0"/>
              </a:rPr>
              <a:t>:</a:t>
            </a:r>
            <a:r>
              <a:rPr lang="vi-VN" sz="3200">
                <a:solidFill>
                  <a:schemeClr val="tx1"/>
                </a:solidFill>
                <a:latin typeface="Times New Roman" panose="02020603050405020304" pitchFamily="18" charset="0"/>
                <a:cs typeface="Times New Roman" panose="02020603050405020304" pitchFamily="18" charset="0"/>
              </a:rPr>
              <a:t> Trong một tứ giác nội tiếp, tổng số đo hai góc đối </a:t>
            </a:r>
            <a:r>
              <a:rPr lang="vi-VN" sz="3200" smtClean="0">
                <a:solidFill>
                  <a:schemeClr val="tx1"/>
                </a:solidFill>
                <a:latin typeface="Times New Roman" panose="02020603050405020304" pitchFamily="18" charset="0"/>
                <a:cs typeface="Times New Roman" panose="02020603050405020304" pitchFamily="18" charset="0"/>
              </a:rPr>
              <a:t>nhau </a:t>
            </a:r>
            <a:r>
              <a:rPr lang="vi-VN" sz="3200">
                <a:solidFill>
                  <a:schemeClr val="tx1"/>
                </a:solidFill>
                <a:latin typeface="Times New Roman" panose="02020603050405020304" pitchFamily="18" charset="0"/>
                <a:cs typeface="Times New Roman" panose="02020603050405020304" pitchFamily="18" charset="0"/>
              </a:rPr>
              <a:t>bằng bao nhiêu độ</a:t>
            </a:r>
            <a:r>
              <a:rPr lang="vi-VN" sz="3200" smtClean="0">
                <a:solidFill>
                  <a:schemeClr val="tx1"/>
                </a:solidFill>
                <a:latin typeface="Times New Roman" panose="02020603050405020304" pitchFamily="18" charset="0"/>
                <a:cs typeface="Times New Roman" panose="02020603050405020304" pitchFamily="18" charset="0"/>
              </a:rPr>
              <a:t>?</a:t>
            </a:r>
            <a:endParaRPr lang="vi-VN" sz="3200">
              <a:solidFill>
                <a:schemeClr val="tx1"/>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825094" y="2681937"/>
            <a:ext cx="4800533"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a:latin typeface="Times New Roman" panose="02020603050405020304" pitchFamily="18" charset="0"/>
                <a:cs typeface="Times New Roman" panose="02020603050405020304" pitchFamily="18" charset="0"/>
              </a:rPr>
              <a:t>A. </a:t>
            </a:r>
            <a:endParaRPr lang="en-US" sz="3200">
              <a:latin typeface="Times New Roman" panose="02020603050405020304" pitchFamily="18" charset="0"/>
              <a:cs typeface="Times New Roman" panose="02020603050405020304" pitchFamily="18" charset="0"/>
            </a:endParaRPr>
          </a:p>
        </p:txBody>
      </p:sp>
      <p:pic>
        <p:nvPicPr>
          <p:cNvPr id="11"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340885" y="-609600"/>
            <a:ext cx="812800" cy="609600"/>
          </a:xfrm>
          <a:prstGeom prst="rect">
            <a:avLst/>
          </a:prstGeom>
        </p:spPr>
      </p:pic>
      <p:sp>
        <p:nvSpPr>
          <p:cNvPr id="12" name="Flowchart: Alternate Process 11"/>
          <p:cNvSpPr/>
          <p:nvPr/>
        </p:nvSpPr>
        <p:spPr>
          <a:xfrm>
            <a:off x="815414" y="4108960"/>
            <a:ext cx="4800533"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a:latin typeface="Times New Roman" panose="02020603050405020304" pitchFamily="18" charset="0"/>
                <a:cs typeface="Times New Roman" panose="02020603050405020304" pitchFamily="18" charset="0"/>
              </a:rPr>
              <a:t>C. </a:t>
            </a:r>
            <a:endParaRPr lang="en-US" sz="3200">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6251271" y="4086093"/>
            <a:ext cx="4800533"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a:latin typeface="Times New Roman" panose="02020603050405020304" pitchFamily="18" charset="0"/>
                <a:cs typeface="Times New Roman" panose="02020603050405020304" pitchFamily="18" charset="0"/>
              </a:rPr>
              <a:t>D. </a:t>
            </a:r>
            <a:endParaRPr lang="en-US" sz="3200">
              <a:latin typeface="Times New Roman" panose="02020603050405020304" pitchFamily="18" charset="0"/>
              <a:cs typeface="Times New Roman" panose="02020603050405020304" pitchFamily="18" charset="0"/>
            </a:endParaRPr>
          </a:p>
        </p:txBody>
      </p:sp>
      <p:sp>
        <p:nvSpPr>
          <p:cNvPr id="14" name="Flowchart: Alternate Process 13"/>
          <p:cNvSpPr/>
          <p:nvPr/>
        </p:nvSpPr>
        <p:spPr>
          <a:xfrm>
            <a:off x="6280691" y="2747285"/>
            <a:ext cx="4800533"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a:latin typeface="Times New Roman" panose="02020603050405020304" pitchFamily="18" charset="0"/>
                <a:cs typeface="Times New Roman" panose="02020603050405020304" pitchFamily="18" charset="0"/>
              </a:rPr>
              <a:t>B. </a:t>
            </a:r>
            <a:endParaRPr lang="en-US" sz="3200">
              <a:latin typeface="Times New Roman" panose="02020603050405020304" pitchFamily="18" charset="0"/>
              <a:cs typeface="Times New Roman" panose="02020603050405020304" pitchFamily="18" charset="0"/>
            </a:endParaRPr>
          </a:p>
        </p:txBody>
      </p:sp>
      <p:pic>
        <p:nvPicPr>
          <p:cNvPr id="15"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508805" y="1612032"/>
            <a:ext cx="812800" cy="609600"/>
          </a:xfrm>
          <a:prstGeom prst="rect">
            <a:avLst/>
          </a:prstGeom>
        </p:spPr>
      </p:pic>
      <p:pic>
        <p:nvPicPr>
          <p:cNvPr id="16"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3508805" y="620688"/>
            <a:ext cx="812800" cy="609600"/>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445618"/>
            <a:ext cx="2061029" cy="1352551"/>
          </a:xfrm>
          <a:prstGeom prst="rect">
            <a:avLst/>
          </a:prstGeom>
        </p:spPr>
      </p:pic>
      <p:sp>
        <p:nvSpPr>
          <p:cNvPr id="21" name="Rounded Rectangle 20"/>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20</a:t>
            </a:r>
          </a:p>
        </p:txBody>
      </p:sp>
      <p:sp>
        <p:nvSpPr>
          <p:cNvPr id="22" name="Rounded Rectangle 21"/>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19</a:t>
            </a:r>
          </a:p>
        </p:txBody>
      </p:sp>
      <p:sp>
        <p:nvSpPr>
          <p:cNvPr id="23" name="Rounded Rectangle 22"/>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18</a:t>
            </a:r>
          </a:p>
        </p:txBody>
      </p:sp>
      <p:sp>
        <p:nvSpPr>
          <p:cNvPr id="24" name="Rounded Rectangle 23"/>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17</a:t>
            </a:r>
          </a:p>
        </p:txBody>
      </p:sp>
      <p:sp>
        <p:nvSpPr>
          <p:cNvPr id="25" name="Rounded Rectangle 24"/>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16</a:t>
            </a:r>
          </a:p>
        </p:txBody>
      </p:sp>
      <p:sp>
        <p:nvSpPr>
          <p:cNvPr id="26" name="Rounded Rectangle 25"/>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15</a:t>
            </a:r>
          </a:p>
        </p:txBody>
      </p:sp>
      <p:sp>
        <p:nvSpPr>
          <p:cNvPr id="27" name="Rounded Rectangle 26"/>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14</a:t>
            </a:r>
          </a:p>
        </p:txBody>
      </p:sp>
      <p:sp>
        <p:nvSpPr>
          <p:cNvPr id="28" name="Rounded Rectangle 27"/>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13</a:t>
            </a:r>
          </a:p>
        </p:txBody>
      </p:sp>
      <p:sp>
        <p:nvSpPr>
          <p:cNvPr id="29" name="Rounded Rectangle 28"/>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12</a:t>
            </a:r>
          </a:p>
        </p:txBody>
      </p:sp>
      <p:sp>
        <p:nvSpPr>
          <p:cNvPr id="30" name="Rounded Rectangle 29"/>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11</a:t>
            </a:r>
          </a:p>
        </p:txBody>
      </p:sp>
      <p:sp>
        <p:nvSpPr>
          <p:cNvPr id="31" name="Rounded Rectangle 30"/>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10</a:t>
            </a:r>
          </a:p>
        </p:txBody>
      </p:sp>
      <p:sp>
        <p:nvSpPr>
          <p:cNvPr id="32" name="Rounded Rectangle 31"/>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09</a:t>
            </a:r>
          </a:p>
        </p:txBody>
      </p:sp>
      <p:sp>
        <p:nvSpPr>
          <p:cNvPr id="33" name="Rounded Rectangle 32"/>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08</a:t>
            </a:r>
          </a:p>
        </p:txBody>
      </p:sp>
      <p:sp>
        <p:nvSpPr>
          <p:cNvPr id="34" name="Rounded Rectangle 33"/>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07</a:t>
            </a:r>
          </a:p>
        </p:txBody>
      </p:sp>
      <p:sp>
        <p:nvSpPr>
          <p:cNvPr id="35" name="Rounded Rectangle 34"/>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06</a:t>
            </a:r>
          </a:p>
        </p:txBody>
      </p:sp>
      <p:sp>
        <p:nvSpPr>
          <p:cNvPr id="36" name="Rounded Rectangle 35"/>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05</a:t>
            </a:r>
          </a:p>
        </p:txBody>
      </p:sp>
      <p:sp>
        <p:nvSpPr>
          <p:cNvPr id="37" name="Rounded Rectangle 36"/>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04</a:t>
            </a:r>
          </a:p>
        </p:txBody>
      </p:sp>
      <p:sp>
        <p:nvSpPr>
          <p:cNvPr id="38" name="Rounded Rectangle 37"/>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a:t>
            </a:r>
          </a:p>
        </p:txBody>
      </p:sp>
      <p:sp>
        <p:nvSpPr>
          <p:cNvPr id="39" name="Rounded Rectangle 38"/>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a:t>
            </a:r>
          </a:p>
        </p:txBody>
      </p:sp>
      <p:sp>
        <p:nvSpPr>
          <p:cNvPr id="40" name="Rounded Rectangle 39"/>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a:t>
            </a:r>
          </a:p>
        </p:txBody>
      </p:sp>
      <p:sp>
        <p:nvSpPr>
          <p:cNvPr id="41" name="Rounded Rectangle 40"/>
          <p:cNvSpPr/>
          <p:nvPr/>
        </p:nvSpPr>
        <p:spPr>
          <a:xfrm>
            <a:off x="4797916" y="189053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00</a:t>
            </a:r>
          </a:p>
        </p:txBody>
      </p:sp>
      <p:pic>
        <p:nvPicPr>
          <p:cNvPr id="42" name="Picture 2" descr="Káº¿t quáº£ hÃ¬nh áº£nh cho icon Äá»ng há»"/>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202093" y="1676400"/>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p:cNvGraphicFramePr>
            <a:graphicFrameLocks noChangeAspect="1"/>
          </p:cNvGraphicFramePr>
          <p:nvPr>
            <p:extLst>
              <p:ext uri="{D42A27DB-BD31-4B8C-83A1-F6EECF244321}">
                <p14:modId xmlns:p14="http://schemas.microsoft.com/office/powerpoint/2010/main" val="511297293"/>
              </p:ext>
            </p:extLst>
          </p:nvPr>
        </p:nvGraphicFramePr>
        <p:xfrm>
          <a:off x="3475193" y="3003679"/>
          <a:ext cx="749300" cy="342900"/>
        </p:xfrm>
        <a:graphic>
          <a:graphicData uri="http://schemas.openxmlformats.org/presentationml/2006/ole">
            <mc:AlternateContent xmlns:mc="http://schemas.openxmlformats.org/markup-compatibility/2006">
              <mc:Choice xmlns:v="urn:schemas-microsoft-com:vml" Requires="v">
                <p:oleObj spid="_x0000_s27908" name="Equation" r:id="rId13" imgW="749160" imgH="342720" progId="Equation.DSMT4">
                  <p:embed/>
                </p:oleObj>
              </mc:Choice>
              <mc:Fallback>
                <p:oleObj name="Equation" r:id="rId13" imgW="749160" imgH="342720" progId="Equation.DSMT4">
                  <p:embed/>
                  <p:pic>
                    <p:nvPicPr>
                      <p:cNvPr id="0" name=""/>
                      <p:cNvPicPr/>
                      <p:nvPr/>
                    </p:nvPicPr>
                    <p:blipFill>
                      <a:blip r:embed="rId14"/>
                      <a:stretch>
                        <a:fillRect/>
                      </a:stretch>
                    </p:blipFill>
                    <p:spPr>
                      <a:xfrm>
                        <a:off x="3475193" y="3003679"/>
                        <a:ext cx="749300" cy="3429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16059186"/>
              </p:ext>
            </p:extLst>
          </p:nvPr>
        </p:nvGraphicFramePr>
        <p:xfrm>
          <a:off x="3475193" y="4405562"/>
          <a:ext cx="584200" cy="342900"/>
        </p:xfrm>
        <a:graphic>
          <a:graphicData uri="http://schemas.openxmlformats.org/presentationml/2006/ole">
            <mc:AlternateContent xmlns:mc="http://schemas.openxmlformats.org/markup-compatibility/2006">
              <mc:Choice xmlns:v="urn:schemas-microsoft-com:vml" Requires="v">
                <p:oleObj spid="_x0000_s27909" name="Equation" r:id="rId15" imgW="583920" imgH="342720" progId="Equation.DSMT4">
                  <p:embed/>
                </p:oleObj>
              </mc:Choice>
              <mc:Fallback>
                <p:oleObj name="Equation" r:id="rId15" imgW="583920" imgH="342720" progId="Equation.DSMT4">
                  <p:embed/>
                  <p:pic>
                    <p:nvPicPr>
                      <p:cNvPr id="0" name=""/>
                      <p:cNvPicPr/>
                      <p:nvPr/>
                    </p:nvPicPr>
                    <p:blipFill>
                      <a:blip r:embed="rId16"/>
                      <a:stretch>
                        <a:fillRect/>
                      </a:stretch>
                    </p:blipFill>
                    <p:spPr>
                      <a:xfrm>
                        <a:off x="3475193" y="4405562"/>
                        <a:ext cx="584200" cy="3429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59083762"/>
              </p:ext>
            </p:extLst>
          </p:nvPr>
        </p:nvGraphicFramePr>
        <p:xfrm>
          <a:off x="8974293" y="4392983"/>
          <a:ext cx="787400" cy="342900"/>
        </p:xfrm>
        <a:graphic>
          <a:graphicData uri="http://schemas.openxmlformats.org/presentationml/2006/ole">
            <mc:AlternateContent xmlns:mc="http://schemas.openxmlformats.org/markup-compatibility/2006">
              <mc:Choice xmlns:v="urn:schemas-microsoft-com:vml" Requires="v">
                <p:oleObj spid="_x0000_s27910" name="Equation" r:id="rId17" imgW="787320" imgH="342720" progId="Equation.DSMT4">
                  <p:embed/>
                </p:oleObj>
              </mc:Choice>
              <mc:Fallback>
                <p:oleObj name="Equation" r:id="rId17" imgW="787320" imgH="342720" progId="Equation.DSMT4">
                  <p:embed/>
                  <p:pic>
                    <p:nvPicPr>
                      <p:cNvPr id="0" name=""/>
                      <p:cNvPicPr/>
                      <p:nvPr/>
                    </p:nvPicPr>
                    <p:blipFill>
                      <a:blip r:embed="rId18"/>
                      <a:stretch>
                        <a:fillRect/>
                      </a:stretch>
                    </p:blipFill>
                    <p:spPr>
                      <a:xfrm>
                        <a:off x="8974293" y="4392983"/>
                        <a:ext cx="787400" cy="3429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128658123"/>
              </p:ext>
            </p:extLst>
          </p:nvPr>
        </p:nvGraphicFramePr>
        <p:xfrm>
          <a:off x="8974293" y="3028155"/>
          <a:ext cx="749300" cy="342900"/>
        </p:xfrm>
        <a:graphic>
          <a:graphicData uri="http://schemas.openxmlformats.org/presentationml/2006/ole">
            <mc:AlternateContent xmlns:mc="http://schemas.openxmlformats.org/markup-compatibility/2006">
              <mc:Choice xmlns:v="urn:schemas-microsoft-com:vml" Requires="v">
                <p:oleObj spid="_x0000_s27911" name="Equation" r:id="rId19" imgW="749160" imgH="342720" progId="Equation.DSMT4">
                  <p:embed/>
                </p:oleObj>
              </mc:Choice>
              <mc:Fallback>
                <p:oleObj name="Equation" r:id="rId19" imgW="749160" imgH="342720" progId="Equation.DSMT4">
                  <p:embed/>
                  <p:pic>
                    <p:nvPicPr>
                      <p:cNvPr id="0" name=""/>
                      <p:cNvPicPr/>
                      <p:nvPr/>
                    </p:nvPicPr>
                    <p:blipFill>
                      <a:blip r:embed="rId20"/>
                      <a:stretch>
                        <a:fillRect/>
                      </a:stretch>
                    </p:blipFill>
                    <p:spPr>
                      <a:xfrm>
                        <a:off x="8974293" y="3028155"/>
                        <a:ext cx="749300" cy="342900"/>
                      </a:xfrm>
                      <a:prstGeom prst="rect">
                        <a:avLst/>
                      </a:prstGeom>
                    </p:spPr>
                  </p:pic>
                </p:oleObj>
              </mc:Fallback>
            </mc:AlternateContent>
          </a:graphicData>
        </a:graphic>
      </p:graphicFrame>
      <p:sp>
        <p:nvSpPr>
          <p:cNvPr id="43" name="Rectangle: Rounded Corners 15">
            <a:extLst>
              <a:ext uri="{FF2B5EF4-FFF2-40B4-BE49-F238E27FC236}">
                <a16:creationId xmlns:a16="http://schemas.microsoft.com/office/drawing/2014/main" id="{249932DB-CD76-4630-9D2C-4ECAD7A72C8D}"/>
              </a:ext>
            </a:extLst>
          </p:cNvPr>
          <p:cNvSpPr/>
          <p:nvPr/>
        </p:nvSpPr>
        <p:spPr>
          <a:xfrm rot="5400000">
            <a:off x="9408425" y="3570096"/>
            <a:ext cx="4636366" cy="848974"/>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100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3"/>
                                        </p:tgtEl>
                                        <p:attrNameLst>
                                          <p:attrName>fillcolor</p:attrName>
                                        </p:attrNameLst>
                                      </p:cBhvr>
                                      <p:to>
                                        <a:schemeClr val="accent2"/>
                                      </p:to>
                                    </p:animClr>
                                    <p:set>
                                      <p:cBhvr>
                                        <p:cTn id="26" dur="2000" fill="hold"/>
                                        <p:tgtEl>
                                          <p:spTgt spid="13"/>
                                        </p:tgtEl>
                                        <p:attrNameLst>
                                          <p:attrName>fill.type</p:attrName>
                                        </p:attrNameLst>
                                      </p:cBhvr>
                                      <p:to>
                                        <p:strVal val="solid"/>
                                      </p:to>
                                    </p:set>
                                    <p:set>
                                      <p:cBhvr>
                                        <p:cTn id="27" dur="2000" fill="hold"/>
                                        <p:tgtEl>
                                          <p:spTgt spid="13"/>
                                        </p:tgtEl>
                                        <p:attrNameLst>
                                          <p:attrName>fill.on</p:attrName>
                                        </p:attrNameLst>
                                      </p:cBhvr>
                                      <p:to>
                                        <p:strVal val="true"/>
                                      </p:to>
                                    </p:set>
                                  </p:childTnLst>
                                </p:cTn>
                              </p:par>
                              <p:par>
                                <p:cTn id="28" presetID="1" presetClass="mediacall" presetSubtype="0" fill="hold" nodeType="withEffect">
                                  <p:stCondLst>
                                    <p:cond delay="0"/>
                                  </p:stCondLst>
                                  <p:childTnLst>
                                    <p:cmd type="call" cmd="playFrom(0.0)">
                                      <p:cBhvr>
                                        <p:cTn id="29" dur="4063" fill="hold"/>
                                        <p:tgtEl>
                                          <p:spTgt spid="11"/>
                                        </p:tgtEl>
                                      </p:cBhvr>
                                    </p:cmd>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4063" fill="hold"/>
                                        <p:tgtEl>
                                          <p:spTgt spid="16"/>
                                        </p:tgtEl>
                                      </p:cBhvr>
                                    </p:cmd>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4063" fill="hold"/>
                                        <p:tgtEl>
                                          <p:spTgt spid="15"/>
                                        </p:tgtEl>
                                      </p:cBhvr>
                                    </p:cmd>
                                  </p:childTnLst>
                                </p:cTn>
                              </p:par>
                            </p:childTnLst>
                          </p:cTn>
                        </p:par>
                      </p:childTnLst>
                    </p:cTn>
                  </p:par>
                </p:childTnLst>
              </p:cTn>
              <p:nextCondLst>
                <p:cond evt="onClick" delay="0">
                  <p:tgtEl>
                    <p:spTgt spid="12"/>
                  </p:tgtEl>
                </p:cond>
              </p:nextCondLst>
            </p:seq>
            <p:audio>
              <p:cMediaNode vol="80000">
                <p:cTn id="48" fill="hold" display="0">
                  <p:stCondLst>
                    <p:cond delay="indefinite"/>
                  </p:stCondLst>
                  <p:endCondLst>
                    <p:cond evt="onStopAudio" delay="0">
                      <p:tgtEl>
                        <p:sldTgt/>
                      </p:tgtEl>
                    </p:cond>
                  </p:endCondLst>
                </p:cTn>
                <p:tgtEl>
                  <p:spTgt spid="15"/>
                </p:tgtEl>
              </p:cMediaNode>
            </p:audio>
            <p:audio>
              <p:cMediaNode vol="80000">
                <p:cTn id="49" fill="hold" display="0">
                  <p:stCondLst>
                    <p:cond delay="indefinite"/>
                  </p:stCondLst>
                  <p:endCondLst>
                    <p:cond evt="onStopAudio" delay="0">
                      <p:tgtEl>
                        <p:sldTgt/>
                      </p:tgtEl>
                    </p:cond>
                  </p:endCondLst>
                </p:cTn>
                <p:tgtEl>
                  <p:spTgt spid="16"/>
                </p:tgtEl>
              </p:cMediaNode>
            </p:audi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5"/>
                                        </p:tgtEl>
                                        <p:attrNameLst>
                                          <p:attrName>fillcolor</p:attrName>
                                        </p:attrNameLst>
                                      </p:cBhvr>
                                      <p:to>
                                        <a:srgbClr val="00FF00"/>
                                      </p:to>
                                    </p:animClr>
                                    <p:set>
                                      <p:cBhvr>
                                        <p:cTn id="55" dur="2000" fill="hold"/>
                                        <p:tgtEl>
                                          <p:spTgt spid="5"/>
                                        </p:tgtEl>
                                        <p:attrNameLst>
                                          <p:attrName>fill.type</p:attrName>
                                        </p:attrNameLst>
                                      </p:cBhvr>
                                      <p:to>
                                        <p:strVal val="solid"/>
                                      </p:to>
                                    </p:set>
                                    <p:set>
                                      <p:cBhvr>
                                        <p:cTn id="56" dur="200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1" presetClass="entr" presetSubtype="0" fill="hold" grpId="0" nodeType="afterEffect">
                                  <p:stCondLst>
                                    <p:cond delay="0"/>
                                  </p:stCondLst>
                                  <p:childTnLst>
                                    <p:set>
                                      <p:cBhvr>
                                        <p:cTn id="61" dur="1000">
                                          <p:stCondLst>
                                            <p:cond delay="0"/>
                                          </p:stCondLst>
                                        </p:cTn>
                                        <p:tgtEl>
                                          <p:spTgt spid="21"/>
                                        </p:tgtEl>
                                        <p:attrNameLst>
                                          <p:attrName>style.visibility</p:attrName>
                                        </p:attrNameLst>
                                      </p:cBhvr>
                                      <p:to>
                                        <p:strVal val="visible"/>
                                      </p:to>
                                    </p:set>
                                  </p:childTnLst>
                                </p:cTn>
                              </p:par>
                            </p:childTnLst>
                          </p:cTn>
                        </p:par>
                        <p:par>
                          <p:cTn id="62" fill="hold">
                            <p:stCondLst>
                              <p:cond delay="1000"/>
                            </p:stCondLst>
                            <p:childTnLst>
                              <p:par>
                                <p:cTn id="63" presetID="11" presetClass="entr" presetSubtype="0" fill="hold" grpId="0" nodeType="afterEffect">
                                  <p:stCondLst>
                                    <p:cond delay="0"/>
                                  </p:stCondLst>
                                  <p:childTnLst>
                                    <p:set>
                                      <p:cBhvr>
                                        <p:cTn id="64" dur="1000">
                                          <p:stCondLst>
                                            <p:cond delay="0"/>
                                          </p:stCondLst>
                                        </p:cTn>
                                        <p:tgtEl>
                                          <p:spTgt spid="22"/>
                                        </p:tgtEl>
                                        <p:attrNameLst>
                                          <p:attrName>style.visibility</p:attrName>
                                        </p:attrNameLst>
                                      </p:cBhvr>
                                      <p:to>
                                        <p:strVal val="visible"/>
                                      </p:to>
                                    </p:set>
                                  </p:childTnLst>
                                </p:cTn>
                              </p:par>
                            </p:childTnLst>
                          </p:cTn>
                        </p:par>
                        <p:par>
                          <p:cTn id="65" fill="hold">
                            <p:stCondLst>
                              <p:cond delay="2000"/>
                            </p:stCondLst>
                            <p:childTnLst>
                              <p:par>
                                <p:cTn id="66" presetID="11" presetClass="entr" presetSubtype="0" fill="hold" grpId="0" nodeType="afterEffect">
                                  <p:stCondLst>
                                    <p:cond delay="0"/>
                                  </p:stCondLst>
                                  <p:childTnLst>
                                    <p:set>
                                      <p:cBhvr>
                                        <p:cTn id="67" dur="1000">
                                          <p:stCondLst>
                                            <p:cond delay="0"/>
                                          </p:stCondLst>
                                        </p:cTn>
                                        <p:tgtEl>
                                          <p:spTgt spid="23"/>
                                        </p:tgtEl>
                                        <p:attrNameLst>
                                          <p:attrName>style.visibility</p:attrName>
                                        </p:attrNameLst>
                                      </p:cBhvr>
                                      <p:to>
                                        <p:strVal val="visible"/>
                                      </p:to>
                                    </p:set>
                                  </p:childTnLst>
                                </p:cTn>
                              </p:par>
                            </p:childTnLst>
                          </p:cTn>
                        </p:par>
                        <p:par>
                          <p:cTn id="68" fill="hold">
                            <p:stCondLst>
                              <p:cond delay="3000"/>
                            </p:stCondLst>
                            <p:childTnLst>
                              <p:par>
                                <p:cTn id="69" presetID="11" presetClass="entr" presetSubtype="0" fill="hold" grpId="0" nodeType="afterEffect">
                                  <p:stCondLst>
                                    <p:cond delay="0"/>
                                  </p:stCondLst>
                                  <p:childTnLst>
                                    <p:set>
                                      <p:cBhvr>
                                        <p:cTn id="70" dur="1000">
                                          <p:stCondLst>
                                            <p:cond delay="0"/>
                                          </p:stCondLst>
                                        </p:cTn>
                                        <p:tgtEl>
                                          <p:spTgt spid="24"/>
                                        </p:tgtEl>
                                        <p:attrNameLst>
                                          <p:attrName>style.visibility</p:attrName>
                                        </p:attrNameLst>
                                      </p:cBhvr>
                                      <p:to>
                                        <p:strVal val="visible"/>
                                      </p:to>
                                    </p:set>
                                  </p:childTnLst>
                                </p:cTn>
                              </p:par>
                            </p:childTnLst>
                          </p:cTn>
                        </p:par>
                        <p:par>
                          <p:cTn id="71" fill="hold">
                            <p:stCondLst>
                              <p:cond delay="4000"/>
                            </p:stCondLst>
                            <p:childTnLst>
                              <p:par>
                                <p:cTn id="72" presetID="11" presetClass="entr" presetSubtype="0" fill="hold" grpId="0" nodeType="afterEffect">
                                  <p:stCondLst>
                                    <p:cond delay="0"/>
                                  </p:stCondLst>
                                  <p:childTnLst>
                                    <p:set>
                                      <p:cBhvr>
                                        <p:cTn id="73" dur="1000">
                                          <p:stCondLst>
                                            <p:cond delay="0"/>
                                          </p:stCondLst>
                                        </p:cTn>
                                        <p:tgtEl>
                                          <p:spTgt spid="25"/>
                                        </p:tgtEl>
                                        <p:attrNameLst>
                                          <p:attrName>style.visibility</p:attrName>
                                        </p:attrNameLst>
                                      </p:cBhvr>
                                      <p:to>
                                        <p:strVal val="visible"/>
                                      </p:to>
                                    </p:set>
                                  </p:childTnLst>
                                </p:cTn>
                              </p:par>
                            </p:childTnLst>
                          </p:cTn>
                        </p:par>
                        <p:par>
                          <p:cTn id="74" fill="hold">
                            <p:stCondLst>
                              <p:cond delay="5000"/>
                            </p:stCondLst>
                            <p:childTnLst>
                              <p:par>
                                <p:cTn id="75" presetID="11" presetClass="entr" presetSubtype="0" fill="hold" grpId="0" nodeType="afterEffect">
                                  <p:stCondLst>
                                    <p:cond delay="0"/>
                                  </p:stCondLst>
                                  <p:childTnLst>
                                    <p:set>
                                      <p:cBhvr>
                                        <p:cTn id="76" dur="1000">
                                          <p:stCondLst>
                                            <p:cond delay="0"/>
                                          </p:stCondLst>
                                        </p:cTn>
                                        <p:tgtEl>
                                          <p:spTgt spid="26"/>
                                        </p:tgtEl>
                                        <p:attrNameLst>
                                          <p:attrName>style.visibility</p:attrName>
                                        </p:attrNameLst>
                                      </p:cBhvr>
                                      <p:to>
                                        <p:strVal val="visible"/>
                                      </p:to>
                                    </p:set>
                                  </p:childTnLst>
                                </p:cTn>
                              </p:par>
                            </p:childTnLst>
                          </p:cTn>
                        </p:par>
                        <p:par>
                          <p:cTn id="77" fill="hold">
                            <p:stCondLst>
                              <p:cond delay="6000"/>
                            </p:stCondLst>
                            <p:childTnLst>
                              <p:par>
                                <p:cTn id="78" presetID="11" presetClass="entr" presetSubtype="0" fill="hold" grpId="0" nodeType="afterEffect">
                                  <p:stCondLst>
                                    <p:cond delay="0"/>
                                  </p:stCondLst>
                                  <p:childTnLst>
                                    <p:set>
                                      <p:cBhvr>
                                        <p:cTn id="79" dur="1000">
                                          <p:stCondLst>
                                            <p:cond delay="0"/>
                                          </p:stCondLst>
                                        </p:cTn>
                                        <p:tgtEl>
                                          <p:spTgt spid="27"/>
                                        </p:tgtEl>
                                        <p:attrNameLst>
                                          <p:attrName>style.visibility</p:attrName>
                                        </p:attrNameLst>
                                      </p:cBhvr>
                                      <p:to>
                                        <p:strVal val="visible"/>
                                      </p:to>
                                    </p:set>
                                  </p:childTnLst>
                                </p:cTn>
                              </p:par>
                            </p:childTnLst>
                          </p:cTn>
                        </p:par>
                        <p:par>
                          <p:cTn id="80" fill="hold">
                            <p:stCondLst>
                              <p:cond delay="7000"/>
                            </p:stCondLst>
                            <p:childTnLst>
                              <p:par>
                                <p:cTn id="81" presetID="11" presetClass="entr" presetSubtype="0" fill="hold" grpId="0" nodeType="afterEffect">
                                  <p:stCondLst>
                                    <p:cond delay="0"/>
                                  </p:stCondLst>
                                  <p:childTnLst>
                                    <p:set>
                                      <p:cBhvr>
                                        <p:cTn id="82" dur="1000">
                                          <p:stCondLst>
                                            <p:cond delay="0"/>
                                          </p:stCondLst>
                                        </p:cTn>
                                        <p:tgtEl>
                                          <p:spTgt spid="28"/>
                                        </p:tgtEl>
                                        <p:attrNameLst>
                                          <p:attrName>style.visibility</p:attrName>
                                        </p:attrNameLst>
                                      </p:cBhvr>
                                      <p:to>
                                        <p:strVal val="visible"/>
                                      </p:to>
                                    </p:set>
                                  </p:childTnLst>
                                </p:cTn>
                              </p:par>
                            </p:childTnLst>
                          </p:cTn>
                        </p:par>
                        <p:par>
                          <p:cTn id="83" fill="hold">
                            <p:stCondLst>
                              <p:cond delay="8000"/>
                            </p:stCondLst>
                            <p:childTnLst>
                              <p:par>
                                <p:cTn id="84" presetID="11" presetClass="entr" presetSubtype="0" fill="hold" grpId="0" nodeType="afterEffect">
                                  <p:stCondLst>
                                    <p:cond delay="0"/>
                                  </p:stCondLst>
                                  <p:childTnLst>
                                    <p:set>
                                      <p:cBhvr>
                                        <p:cTn id="85" dur="1000">
                                          <p:stCondLst>
                                            <p:cond delay="0"/>
                                          </p:stCondLst>
                                        </p:cTn>
                                        <p:tgtEl>
                                          <p:spTgt spid="29"/>
                                        </p:tgtEl>
                                        <p:attrNameLst>
                                          <p:attrName>style.visibility</p:attrName>
                                        </p:attrNameLst>
                                      </p:cBhvr>
                                      <p:to>
                                        <p:strVal val="visible"/>
                                      </p:to>
                                    </p:set>
                                  </p:childTnLst>
                                </p:cTn>
                              </p:par>
                            </p:childTnLst>
                          </p:cTn>
                        </p:par>
                        <p:par>
                          <p:cTn id="86" fill="hold">
                            <p:stCondLst>
                              <p:cond delay="9000"/>
                            </p:stCondLst>
                            <p:childTnLst>
                              <p:par>
                                <p:cTn id="87" presetID="11" presetClass="entr" presetSubtype="0" fill="hold" grpId="0" nodeType="afterEffect">
                                  <p:stCondLst>
                                    <p:cond delay="0"/>
                                  </p:stCondLst>
                                  <p:childTnLst>
                                    <p:set>
                                      <p:cBhvr>
                                        <p:cTn id="88" dur="1000">
                                          <p:stCondLst>
                                            <p:cond delay="0"/>
                                          </p:stCondLst>
                                        </p:cTn>
                                        <p:tgtEl>
                                          <p:spTgt spid="30"/>
                                        </p:tgtEl>
                                        <p:attrNameLst>
                                          <p:attrName>style.visibility</p:attrName>
                                        </p:attrNameLst>
                                      </p:cBhvr>
                                      <p:to>
                                        <p:strVal val="visible"/>
                                      </p:to>
                                    </p:set>
                                  </p:childTnLst>
                                </p:cTn>
                              </p:par>
                            </p:childTnLst>
                          </p:cTn>
                        </p:par>
                        <p:par>
                          <p:cTn id="89" fill="hold">
                            <p:stCondLst>
                              <p:cond delay="10000"/>
                            </p:stCondLst>
                            <p:childTnLst>
                              <p:par>
                                <p:cTn id="90" presetID="11" presetClass="entr" presetSubtype="0" fill="hold" grpId="0" nodeType="afterEffect">
                                  <p:stCondLst>
                                    <p:cond delay="0"/>
                                  </p:stCondLst>
                                  <p:childTnLst>
                                    <p:set>
                                      <p:cBhvr>
                                        <p:cTn id="91" dur="1000">
                                          <p:stCondLst>
                                            <p:cond delay="0"/>
                                          </p:stCondLst>
                                        </p:cTn>
                                        <p:tgtEl>
                                          <p:spTgt spid="31"/>
                                        </p:tgtEl>
                                        <p:attrNameLst>
                                          <p:attrName>style.visibility</p:attrName>
                                        </p:attrNameLst>
                                      </p:cBhvr>
                                      <p:to>
                                        <p:strVal val="visible"/>
                                      </p:to>
                                    </p:set>
                                  </p:childTnLst>
                                </p:cTn>
                              </p:par>
                            </p:childTnLst>
                          </p:cTn>
                        </p:par>
                        <p:par>
                          <p:cTn id="92" fill="hold">
                            <p:stCondLst>
                              <p:cond delay="11000"/>
                            </p:stCondLst>
                            <p:childTnLst>
                              <p:par>
                                <p:cTn id="93" presetID="11" presetClass="entr" presetSubtype="0" fill="hold" grpId="0" nodeType="afterEffect">
                                  <p:stCondLst>
                                    <p:cond delay="0"/>
                                  </p:stCondLst>
                                  <p:childTnLst>
                                    <p:set>
                                      <p:cBhvr>
                                        <p:cTn id="94" dur="1000">
                                          <p:stCondLst>
                                            <p:cond delay="0"/>
                                          </p:stCondLst>
                                        </p:cTn>
                                        <p:tgtEl>
                                          <p:spTgt spid="32"/>
                                        </p:tgtEl>
                                        <p:attrNameLst>
                                          <p:attrName>style.visibility</p:attrName>
                                        </p:attrNameLst>
                                      </p:cBhvr>
                                      <p:to>
                                        <p:strVal val="visible"/>
                                      </p:to>
                                    </p:set>
                                  </p:childTnLst>
                                </p:cTn>
                              </p:par>
                            </p:childTnLst>
                          </p:cTn>
                        </p:par>
                        <p:par>
                          <p:cTn id="95" fill="hold">
                            <p:stCondLst>
                              <p:cond delay="12000"/>
                            </p:stCondLst>
                            <p:childTnLst>
                              <p:par>
                                <p:cTn id="96" presetID="11" presetClass="entr" presetSubtype="0" fill="hold" grpId="0" nodeType="afterEffect">
                                  <p:stCondLst>
                                    <p:cond delay="0"/>
                                  </p:stCondLst>
                                  <p:childTnLst>
                                    <p:set>
                                      <p:cBhvr>
                                        <p:cTn id="97" dur="1000">
                                          <p:stCondLst>
                                            <p:cond delay="0"/>
                                          </p:stCondLst>
                                        </p:cTn>
                                        <p:tgtEl>
                                          <p:spTgt spid="33"/>
                                        </p:tgtEl>
                                        <p:attrNameLst>
                                          <p:attrName>style.visibility</p:attrName>
                                        </p:attrNameLst>
                                      </p:cBhvr>
                                      <p:to>
                                        <p:strVal val="visible"/>
                                      </p:to>
                                    </p:set>
                                  </p:childTnLst>
                                </p:cTn>
                              </p:par>
                            </p:childTnLst>
                          </p:cTn>
                        </p:par>
                        <p:par>
                          <p:cTn id="98" fill="hold">
                            <p:stCondLst>
                              <p:cond delay="13000"/>
                            </p:stCondLst>
                            <p:childTnLst>
                              <p:par>
                                <p:cTn id="99" presetID="11" presetClass="entr" presetSubtype="0" fill="hold" grpId="0" nodeType="afterEffect">
                                  <p:stCondLst>
                                    <p:cond delay="0"/>
                                  </p:stCondLst>
                                  <p:childTnLst>
                                    <p:set>
                                      <p:cBhvr>
                                        <p:cTn id="100" dur="1000">
                                          <p:stCondLst>
                                            <p:cond delay="0"/>
                                          </p:stCondLst>
                                        </p:cTn>
                                        <p:tgtEl>
                                          <p:spTgt spid="34"/>
                                        </p:tgtEl>
                                        <p:attrNameLst>
                                          <p:attrName>style.visibility</p:attrName>
                                        </p:attrNameLst>
                                      </p:cBhvr>
                                      <p:to>
                                        <p:strVal val="visible"/>
                                      </p:to>
                                    </p:set>
                                  </p:childTnLst>
                                </p:cTn>
                              </p:par>
                            </p:childTnLst>
                          </p:cTn>
                        </p:par>
                        <p:par>
                          <p:cTn id="101" fill="hold">
                            <p:stCondLst>
                              <p:cond delay="14000"/>
                            </p:stCondLst>
                            <p:childTnLst>
                              <p:par>
                                <p:cTn id="102" presetID="11" presetClass="entr" presetSubtype="0" fill="hold" grpId="0" nodeType="afterEffect">
                                  <p:stCondLst>
                                    <p:cond delay="0"/>
                                  </p:stCondLst>
                                  <p:childTnLst>
                                    <p:set>
                                      <p:cBhvr>
                                        <p:cTn id="103" dur="1000">
                                          <p:stCondLst>
                                            <p:cond delay="0"/>
                                          </p:stCondLst>
                                        </p:cTn>
                                        <p:tgtEl>
                                          <p:spTgt spid="35"/>
                                        </p:tgtEl>
                                        <p:attrNameLst>
                                          <p:attrName>style.visibility</p:attrName>
                                        </p:attrNameLst>
                                      </p:cBhvr>
                                      <p:to>
                                        <p:strVal val="visible"/>
                                      </p:to>
                                    </p:set>
                                  </p:childTnLst>
                                </p:cTn>
                              </p:par>
                            </p:childTnLst>
                          </p:cTn>
                        </p:par>
                        <p:par>
                          <p:cTn id="104" fill="hold">
                            <p:stCondLst>
                              <p:cond delay="15000"/>
                            </p:stCondLst>
                            <p:childTnLst>
                              <p:par>
                                <p:cTn id="105" presetID="11" presetClass="entr" presetSubtype="0" fill="hold" grpId="0" nodeType="afterEffect">
                                  <p:stCondLst>
                                    <p:cond delay="0"/>
                                  </p:stCondLst>
                                  <p:childTnLst>
                                    <p:set>
                                      <p:cBhvr>
                                        <p:cTn id="106" dur="1000">
                                          <p:stCondLst>
                                            <p:cond delay="0"/>
                                          </p:stCondLst>
                                        </p:cTn>
                                        <p:tgtEl>
                                          <p:spTgt spid="36"/>
                                        </p:tgtEl>
                                        <p:attrNameLst>
                                          <p:attrName>style.visibility</p:attrName>
                                        </p:attrNameLst>
                                      </p:cBhvr>
                                      <p:to>
                                        <p:strVal val="visible"/>
                                      </p:to>
                                    </p:set>
                                  </p:childTnLst>
                                </p:cTn>
                              </p:par>
                            </p:childTnLst>
                          </p:cTn>
                        </p:par>
                        <p:par>
                          <p:cTn id="107" fill="hold">
                            <p:stCondLst>
                              <p:cond delay="16000"/>
                            </p:stCondLst>
                            <p:childTnLst>
                              <p:par>
                                <p:cTn id="108" presetID="11" presetClass="entr" presetSubtype="0" fill="hold" grpId="0" nodeType="afterEffect">
                                  <p:stCondLst>
                                    <p:cond delay="0"/>
                                  </p:stCondLst>
                                  <p:childTnLst>
                                    <p:set>
                                      <p:cBhvr>
                                        <p:cTn id="109" dur="1000">
                                          <p:stCondLst>
                                            <p:cond delay="0"/>
                                          </p:stCondLst>
                                        </p:cTn>
                                        <p:tgtEl>
                                          <p:spTgt spid="37"/>
                                        </p:tgtEl>
                                        <p:attrNameLst>
                                          <p:attrName>style.visibility</p:attrName>
                                        </p:attrNameLst>
                                      </p:cBhvr>
                                      <p:to>
                                        <p:strVal val="visible"/>
                                      </p:to>
                                    </p:set>
                                  </p:childTnLst>
                                </p:cTn>
                              </p:par>
                            </p:childTnLst>
                          </p:cTn>
                        </p:par>
                        <p:par>
                          <p:cTn id="110" fill="hold">
                            <p:stCondLst>
                              <p:cond delay="17000"/>
                            </p:stCondLst>
                            <p:childTnLst>
                              <p:par>
                                <p:cTn id="111" presetID="11" presetClass="entr" presetSubtype="0" fill="hold" grpId="0" nodeType="afterEffect">
                                  <p:stCondLst>
                                    <p:cond delay="0"/>
                                  </p:stCondLst>
                                  <p:childTnLst>
                                    <p:set>
                                      <p:cBhvr>
                                        <p:cTn id="112" dur="1000">
                                          <p:stCondLst>
                                            <p:cond delay="0"/>
                                          </p:stCondLst>
                                        </p:cTn>
                                        <p:tgtEl>
                                          <p:spTgt spid="38"/>
                                        </p:tgtEl>
                                        <p:attrNameLst>
                                          <p:attrName>style.visibility</p:attrName>
                                        </p:attrNameLst>
                                      </p:cBhvr>
                                      <p:to>
                                        <p:strVal val="visible"/>
                                      </p:to>
                                    </p:set>
                                  </p:childTnLst>
                                </p:cTn>
                              </p:par>
                            </p:childTnLst>
                          </p:cTn>
                        </p:par>
                        <p:par>
                          <p:cTn id="113" fill="hold">
                            <p:stCondLst>
                              <p:cond delay="18000"/>
                            </p:stCondLst>
                            <p:childTnLst>
                              <p:par>
                                <p:cTn id="114" presetID="11" presetClass="entr" presetSubtype="0" fill="hold" grpId="0" nodeType="afterEffect">
                                  <p:stCondLst>
                                    <p:cond delay="0"/>
                                  </p:stCondLst>
                                  <p:childTnLst>
                                    <p:set>
                                      <p:cBhvr>
                                        <p:cTn id="115" dur="1000">
                                          <p:stCondLst>
                                            <p:cond delay="0"/>
                                          </p:stCondLst>
                                        </p:cTn>
                                        <p:tgtEl>
                                          <p:spTgt spid="39"/>
                                        </p:tgtEl>
                                        <p:attrNameLst>
                                          <p:attrName>style.visibility</p:attrName>
                                        </p:attrNameLst>
                                      </p:cBhvr>
                                      <p:to>
                                        <p:strVal val="visible"/>
                                      </p:to>
                                    </p:set>
                                  </p:childTnLst>
                                </p:cTn>
                              </p:par>
                            </p:childTnLst>
                          </p:cTn>
                        </p:par>
                        <p:par>
                          <p:cTn id="116" fill="hold">
                            <p:stCondLst>
                              <p:cond delay="19000"/>
                            </p:stCondLst>
                            <p:childTnLst>
                              <p:par>
                                <p:cTn id="117" presetID="11" presetClass="entr" presetSubtype="0" fill="hold" grpId="0" nodeType="afterEffect">
                                  <p:stCondLst>
                                    <p:cond delay="0"/>
                                  </p:stCondLst>
                                  <p:childTnLst>
                                    <p:set>
                                      <p:cBhvr>
                                        <p:cTn id="118" dur="1000">
                                          <p:stCondLst>
                                            <p:cond delay="0"/>
                                          </p:stCondLst>
                                        </p:cTn>
                                        <p:tgtEl>
                                          <p:spTgt spid="40"/>
                                        </p:tgtEl>
                                        <p:attrNameLst>
                                          <p:attrName>style.visibility</p:attrName>
                                        </p:attrNameLst>
                                      </p:cBhvr>
                                      <p:to>
                                        <p:strVal val="visible"/>
                                      </p:to>
                                    </p:set>
                                  </p:childTnLst>
                                </p:cTn>
                              </p:par>
                            </p:childTnLst>
                          </p:cTn>
                        </p:par>
                        <p:par>
                          <p:cTn id="119" fill="hold">
                            <p:stCondLst>
                              <p:cond delay="20000"/>
                            </p:stCondLst>
                            <p:childTnLst>
                              <p:par>
                                <p:cTn id="120" presetID="11" presetClass="entr" presetSubtype="0" fill="hold" grpId="0" nodeType="afterEffect">
                                  <p:stCondLst>
                                    <p:cond delay="0"/>
                                  </p:stCondLst>
                                  <p:childTnLst>
                                    <p:set>
                                      <p:cBhvr>
                                        <p:cTn id="121"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childTnLst>
        </p:cTn>
      </p:par>
    </p:tnLst>
    <p:bldLst>
      <p:bldP spid="4" grpId="0" animBg="1"/>
      <p:bldP spid="5" grpId="0" animBg="1"/>
      <p:bldP spid="12" grpId="0" animBg="1"/>
      <p:bldP spid="13" grpId="0" animBg="1"/>
      <p:bldP spid="14"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723900" y="119036"/>
            <a:ext cx="10981334" cy="862291"/>
          </a:xfrm>
          <a:prstGeom prst="plaque">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a:solidFill>
                  <a:srgbClr val="000099"/>
                </a:solidFill>
                <a:latin typeface="Times New Roman" panose="02020603050405020304" pitchFamily="18" charset="0"/>
                <a:cs typeface="Times New Roman" panose="02020603050405020304" pitchFamily="18" charset="0"/>
              </a:rPr>
              <a:t>Câu </a:t>
            </a:r>
            <a:r>
              <a:rPr lang="vi-VN" sz="3200" b="1" i="1" u="sng">
                <a:solidFill>
                  <a:srgbClr val="000099"/>
                </a:solidFill>
                <a:latin typeface="Times New Roman" panose="02020603050405020304" pitchFamily="18" charset="0"/>
                <a:cs typeface="Times New Roman" panose="02020603050405020304" pitchFamily="18" charset="0"/>
              </a:rPr>
              <a:t>2</a:t>
            </a:r>
            <a:r>
              <a:rPr lang="vi-VN" sz="3200" b="1" i="1">
                <a:solidFill>
                  <a:srgbClr val="000099"/>
                </a:solidFill>
                <a:latin typeface="Times New Roman" panose="02020603050405020304" pitchFamily="18" charset="0"/>
                <a:cs typeface="Times New Roman" panose="02020603050405020304" pitchFamily="18" charset="0"/>
              </a:rPr>
              <a:t>: </a:t>
            </a:r>
            <a:r>
              <a:rPr lang="vi-VN" sz="3200">
                <a:solidFill>
                  <a:schemeClr val="tx1"/>
                </a:solidFill>
                <a:latin typeface="Times New Roman" panose="02020603050405020304" pitchFamily="18" charset="0"/>
                <a:cs typeface="Times New Roman" panose="02020603050405020304" pitchFamily="18" charset="0"/>
              </a:rPr>
              <a:t>Quan sát hình vẽ và chọn đáp án chính xác nhất:</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4481939" y="4919446"/>
            <a:ext cx="5791607" cy="880680"/>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400">
                <a:solidFill>
                  <a:schemeClr val="tx1"/>
                </a:solidFill>
                <a:latin typeface="Times New Roman" panose="02020603050405020304" pitchFamily="18" charset="0"/>
                <a:cs typeface="Times New Roman" panose="02020603050405020304" pitchFamily="18" charset="0"/>
              </a:rPr>
              <a:t>D. Đường tròn (O) ngoại tiếp tứ giác ABCD. Đường tròn (I) ngoại tiếp tứ giác ABMN.</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11"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40885" y="-609600"/>
            <a:ext cx="812800" cy="609600"/>
          </a:xfrm>
          <a:prstGeom prst="rect">
            <a:avLst/>
          </a:prstGeom>
        </p:spPr>
      </p:pic>
      <p:sp>
        <p:nvSpPr>
          <p:cNvPr id="12" name="Flowchart: Alternate Process 11"/>
          <p:cNvSpPr/>
          <p:nvPr/>
        </p:nvSpPr>
        <p:spPr>
          <a:xfrm>
            <a:off x="723900" y="4919446"/>
            <a:ext cx="3278286" cy="828717"/>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a:latin typeface="Times New Roman" panose="02020603050405020304" pitchFamily="18" charset="0"/>
                <a:cs typeface="Times New Roman" panose="02020603050405020304" pitchFamily="18" charset="0"/>
              </a:rPr>
              <a:t>C. Tứ giác ANMB nội tiếp đường tròn (O).</a:t>
            </a:r>
            <a:endParaRPr lang="en-US" sz="2400">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723900" y="4004781"/>
            <a:ext cx="3278286" cy="694223"/>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A. Tứ giác ABCD nội tiếp đường tròn (I).</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4" name="Flowchart: Alternate Process 13"/>
          <p:cNvSpPr/>
          <p:nvPr/>
        </p:nvSpPr>
        <p:spPr>
          <a:xfrm>
            <a:off x="4481939" y="4001354"/>
            <a:ext cx="5791607" cy="710726"/>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B. Đường tròn (O) ngoại tiếp tứ giác ABMN. Đường tròn (I) ngoại tiếp tứ giác ABCD.</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15"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08805" y="1612032"/>
            <a:ext cx="812800" cy="609600"/>
          </a:xfrm>
          <a:prstGeom prst="rect">
            <a:avLst/>
          </a:prstGeom>
        </p:spPr>
      </p:pic>
      <p:pic>
        <p:nvPicPr>
          <p:cNvPr id="16"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08805" y="620688"/>
            <a:ext cx="812800" cy="609600"/>
          </a:xfrm>
          <a:prstGeom prst="rect">
            <a:avLst/>
          </a:prstGeom>
        </p:spPr>
      </p:pic>
      <p:pic>
        <p:nvPicPr>
          <p:cNvPr id="10" name="Picture 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84" y="5924792"/>
            <a:ext cx="1422031" cy="933208"/>
          </a:xfrm>
          <a:prstGeom prst="rect">
            <a:avLst/>
          </a:prstGeom>
        </p:spPr>
      </p:pic>
      <p:sp>
        <p:nvSpPr>
          <p:cNvPr id="18" name="Rounded Rectangle 17"/>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20</a:t>
            </a:r>
          </a:p>
        </p:txBody>
      </p:sp>
      <p:sp>
        <p:nvSpPr>
          <p:cNvPr id="19" name="Rounded Rectangle 18"/>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19</a:t>
            </a:r>
          </a:p>
        </p:txBody>
      </p:sp>
      <p:sp>
        <p:nvSpPr>
          <p:cNvPr id="20" name="Rounded Rectangle 19"/>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18</a:t>
            </a:r>
          </a:p>
        </p:txBody>
      </p:sp>
      <p:sp>
        <p:nvSpPr>
          <p:cNvPr id="21" name="Rounded Rectangle 20"/>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17</a:t>
            </a:r>
          </a:p>
        </p:txBody>
      </p:sp>
      <p:sp>
        <p:nvSpPr>
          <p:cNvPr id="22" name="Rounded Rectangle 21"/>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16</a:t>
            </a:r>
          </a:p>
        </p:txBody>
      </p:sp>
      <p:sp>
        <p:nvSpPr>
          <p:cNvPr id="23" name="Rounded Rectangle 22"/>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15</a:t>
            </a:r>
          </a:p>
        </p:txBody>
      </p:sp>
      <p:sp>
        <p:nvSpPr>
          <p:cNvPr id="24" name="Rounded Rectangle 23"/>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14</a:t>
            </a:r>
          </a:p>
        </p:txBody>
      </p:sp>
      <p:sp>
        <p:nvSpPr>
          <p:cNvPr id="25" name="Rounded Rectangle 24"/>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13</a:t>
            </a:r>
          </a:p>
        </p:txBody>
      </p:sp>
      <p:sp>
        <p:nvSpPr>
          <p:cNvPr id="26" name="Rounded Rectangle 25"/>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12</a:t>
            </a:r>
          </a:p>
        </p:txBody>
      </p:sp>
      <p:sp>
        <p:nvSpPr>
          <p:cNvPr id="27" name="Rounded Rectangle 26"/>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11</a:t>
            </a:r>
          </a:p>
        </p:txBody>
      </p:sp>
      <p:sp>
        <p:nvSpPr>
          <p:cNvPr id="28" name="Rounded Rectangle 27"/>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10</a:t>
            </a:r>
          </a:p>
        </p:txBody>
      </p:sp>
      <p:sp>
        <p:nvSpPr>
          <p:cNvPr id="29" name="Rounded Rectangle 28"/>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09</a:t>
            </a:r>
          </a:p>
        </p:txBody>
      </p:sp>
      <p:sp>
        <p:nvSpPr>
          <p:cNvPr id="30" name="Rounded Rectangle 29"/>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08</a:t>
            </a:r>
          </a:p>
        </p:txBody>
      </p:sp>
      <p:sp>
        <p:nvSpPr>
          <p:cNvPr id="31" name="Rounded Rectangle 30"/>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07</a:t>
            </a:r>
          </a:p>
        </p:txBody>
      </p:sp>
      <p:sp>
        <p:nvSpPr>
          <p:cNvPr id="32" name="Rounded Rectangle 31"/>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06</a:t>
            </a:r>
          </a:p>
        </p:txBody>
      </p:sp>
      <p:sp>
        <p:nvSpPr>
          <p:cNvPr id="33" name="Rounded Rectangle 32"/>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05</a:t>
            </a:r>
          </a:p>
        </p:txBody>
      </p:sp>
      <p:sp>
        <p:nvSpPr>
          <p:cNvPr id="34" name="Rounded Rectangle 33"/>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04</a:t>
            </a:r>
          </a:p>
        </p:txBody>
      </p:sp>
      <p:sp>
        <p:nvSpPr>
          <p:cNvPr id="35" name="Rounded Rectangle 34"/>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a:t>
            </a:r>
          </a:p>
        </p:txBody>
      </p:sp>
      <p:sp>
        <p:nvSpPr>
          <p:cNvPr id="36" name="Rounded Rectangle 35"/>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a:t>
            </a:r>
          </a:p>
        </p:txBody>
      </p:sp>
      <p:sp>
        <p:nvSpPr>
          <p:cNvPr id="37" name="Rounded Rectangle 36"/>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a:t>
            </a:r>
          </a:p>
        </p:txBody>
      </p:sp>
      <p:sp>
        <p:nvSpPr>
          <p:cNvPr id="38" name="Rounded Rectangle 37"/>
          <p:cNvSpPr/>
          <p:nvPr/>
        </p:nvSpPr>
        <p:spPr>
          <a:xfrm>
            <a:off x="1102216" y="2508544"/>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00</a:t>
            </a:r>
          </a:p>
        </p:txBody>
      </p:sp>
      <p:pic>
        <p:nvPicPr>
          <p:cNvPr id="39"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236564" y="161203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95047" y="1067322"/>
            <a:ext cx="4572318" cy="2773746"/>
          </a:xfrm>
          <a:prstGeom prst="rect">
            <a:avLst/>
          </a:prstGeom>
          <a:noFill/>
          <a:ln>
            <a:noFill/>
          </a:ln>
        </p:spPr>
      </p:pic>
      <p:sp>
        <p:nvSpPr>
          <p:cNvPr id="41" name="Rectangle: Rounded Corners 15">
            <a:extLst>
              <a:ext uri="{FF2B5EF4-FFF2-40B4-BE49-F238E27FC236}">
                <a16:creationId xmlns:a16="http://schemas.microsoft.com/office/drawing/2014/main" id="{249932DB-CD76-4630-9D2C-4ECAD7A72C8D}"/>
              </a:ext>
            </a:extLst>
          </p:cNvPr>
          <p:cNvSpPr/>
          <p:nvPr/>
        </p:nvSpPr>
        <p:spPr>
          <a:xfrm rot="5400000">
            <a:off x="9387051" y="3505728"/>
            <a:ext cx="4636366" cy="848974"/>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188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5455">
                <p:cTn id="20" fill="hold" display="0">
                  <p:stCondLst>
                    <p:cond delay="indefinite"/>
                  </p:stCondLst>
                  <p:endCondLst>
                    <p:cond evt="onStopAudio" delay="0">
                      <p:tgtEl>
                        <p:sldTgt/>
                      </p:tgtEl>
                    </p:cond>
                  </p:endCondLst>
                </p:cTn>
                <p:tgtEl>
                  <p:spTgt spid="11"/>
                </p:tgtEl>
              </p:cMediaNode>
            </p:audio>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3"/>
                                        </p:tgtEl>
                                        <p:attrNameLst>
                                          <p:attrName>fillcolor</p:attrName>
                                        </p:attrNameLst>
                                      </p:cBhvr>
                                      <p:to>
                                        <a:schemeClr val="accent2"/>
                                      </p:to>
                                    </p:animClr>
                                    <p:set>
                                      <p:cBhvr>
                                        <p:cTn id="26" dur="2000" fill="hold"/>
                                        <p:tgtEl>
                                          <p:spTgt spid="13"/>
                                        </p:tgtEl>
                                        <p:attrNameLst>
                                          <p:attrName>fill.type</p:attrName>
                                        </p:attrNameLst>
                                      </p:cBhvr>
                                      <p:to>
                                        <p:strVal val="solid"/>
                                      </p:to>
                                    </p:set>
                                    <p:set>
                                      <p:cBhvr>
                                        <p:cTn id="27" dur="2000" fill="hold"/>
                                        <p:tgtEl>
                                          <p:spTgt spid="13"/>
                                        </p:tgtEl>
                                        <p:attrNameLst>
                                          <p:attrName>fill.on</p:attrName>
                                        </p:attrNameLst>
                                      </p:cBhvr>
                                      <p:to>
                                        <p:strVal val="true"/>
                                      </p:to>
                                    </p:set>
                                  </p:childTnLst>
                                </p:cTn>
                              </p:par>
                              <p:par>
                                <p:cTn id="28" presetID="1" presetClass="mediacall" presetSubtype="0" fill="hold" nodeType="withEffect">
                                  <p:stCondLst>
                                    <p:cond delay="0"/>
                                  </p:stCondLst>
                                  <p:childTnLst>
                                    <p:cmd type="call" cmd="playFrom(0.0)">
                                      <p:cBhvr>
                                        <p:cTn id="29" dur="4063" fill="hold"/>
                                        <p:tgtEl>
                                          <p:spTgt spid="11"/>
                                        </p:tgtEl>
                                      </p:cBhvr>
                                    </p:cmd>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4063" fill="hold"/>
                                        <p:tgtEl>
                                          <p:spTgt spid="16"/>
                                        </p:tgtEl>
                                      </p:cBhvr>
                                    </p:cmd>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4063" fill="hold"/>
                                        <p:tgtEl>
                                          <p:spTgt spid="15"/>
                                        </p:tgtEl>
                                      </p:cBhvr>
                                    </p:cmd>
                                  </p:childTnLst>
                                </p:cTn>
                              </p:par>
                            </p:childTnLst>
                          </p:cTn>
                        </p:par>
                      </p:childTnLst>
                    </p:cTn>
                  </p:par>
                </p:childTnLst>
              </p:cTn>
              <p:nextCondLst>
                <p:cond evt="onClick" delay="0">
                  <p:tgtEl>
                    <p:spTgt spid="12"/>
                  </p:tgtEl>
                </p:cond>
              </p:nextCondLst>
            </p:seq>
            <p:audio>
              <p:cMediaNode vol="80000">
                <p:cTn id="48" fill="hold" display="0">
                  <p:stCondLst>
                    <p:cond delay="indefinite"/>
                  </p:stCondLst>
                  <p:endCondLst>
                    <p:cond evt="onStopAudio" delay="0">
                      <p:tgtEl>
                        <p:sldTgt/>
                      </p:tgtEl>
                    </p:cond>
                  </p:endCondLst>
                </p:cTn>
                <p:tgtEl>
                  <p:spTgt spid="15"/>
                </p:tgtEl>
              </p:cMediaNode>
            </p:audio>
            <p:audio>
              <p:cMediaNode vol="80000">
                <p:cTn id="49" fill="hold" display="0">
                  <p:stCondLst>
                    <p:cond delay="indefinite"/>
                  </p:stCondLst>
                  <p:endCondLst>
                    <p:cond evt="onStopAudio" delay="0">
                      <p:tgtEl>
                        <p:sldTgt/>
                      </p:tgtEl>
                    </p:cond>
                  </p:endCondLst>
                </p:cTn>
                <p:tgtEl>
                  <p:spTgt spid="16"/>
                </p:tgtEl>
              </p:cMediaNode>
            </p:audi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5"/>
                                        </p:tgtEl>
                                        <p:attrNameLst>
                                          <p:attrName>fillcolor</p:attrName>
                                        </p:attrNameLst>
                                      </p:cBhvr>
                                      <p:to>
                                        <a:srgbClr val="00FF00"/>
                                      </p:to>
                                    </p:animClr>
                                    <p:set>
                                      <p:cBhvr>
                                        <p:cTn id="55" dur="2000" fill="hold"/>
                                        <p:tgtEl>
                                          <p:spTgt spid="5"/>
                                        </p:tgtEl>
                                        <p:attrNameLst>
                                          <p:attrName>fill.type</p:attrName>
                                        </p:attrNameLst>
                                      </p:cBhvr>
                                      <p:to>
                                        <p:strVal val="solid"/>
                                      </p:to>
                                    </p:set>
                                    <p:set>
                                      <p:cBhvr>
                                        <p:cTn id="56" dur="200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11" presetClass="entr" presetSubtype="0" fill="hold" grpId="0" nodeType="afterEffect">
                                  <p:stCondLst>
                                    <p:cond delay="0"/>
                                  </p:stCondLst>
                                  <p:childTnLst>
                                    <p:set>
                                      <p:cBhvr>
                                        <p:cTn id="61" dur="1000">
                                          <p:stCondLst>
                                            <p:cond delay="0"/>
                                          </p:stCondLst>
                                        </p:cTn>
                                        <p:tgtEl>
                                          <p:spTgt spid="18"/>
                                        </p:tgtEl>
                                        <p:attrNameLst>
                                          <p:attrName>style.visibility</p:attrName>
                                        </p:attrNameLst>
                                      </p:cBhvr>
                                      <p:to>
                                        <p:strVal val="visible"/>
                                      </p:to>
                                    </p:set>
                                  </p:childTnLst>
                                </p:cTn>
                              </p:par>
                            </p:childTnLst>
                          </p:cTn>
                        </p:par>
                        <p:par>
                          <p:cTn id="62" fill="hold">
                            <p:stCondLst>
                              <p:cond delay="1000"/>
                            </p:stCondLst>
                            <p:childTnLst>
                              <p:par>
                                <p:cTn id="63" presetID="11" presetClass="entr" presetSubtype="0" fill="hold" grpId="0" nodeType="afterEffect">
                                  <p:stCondLst>
                                    <p:cond delay="0"/>
                                  </p:stCondLst>
                                  <p:childTnLst>
                                    <p:set>
                                      <p:cBhvr>
                                        <p:cTn id="64" dur="1000">
                                          <p:stCondLst>
                                            <p:cond delay="0"/>
                                          </p:stCondLst>
                                        </p:cTn>
                                        <p:tgtEl>
                                          <p:spTgt spid="19"/>
                                        </p:tgtEl>
                                        <p:attrNameLst>
                                          <p:attrName>style.visibility</p:attrName>
                                        </p:attrNameLst>
                                      </p:cBhvr>
                                      <p:to>
                                        <p:strVal val="visible"/>
                                      </p:to>
                                    </p:set>
                                  </p:childTnLst>
                                </p:cTn>
                              </p:par>
                            </p:childTnLst>
                          </p:cTn>
                        </p:par>
                        <p:par>
                          <p:cTn id="65" fill="hold">
                            <p:stCondLst>
                              <p:cond delay="2000"/>
                            </p:stCondLst>
                            <p:childTnLst>
                              <p:par>
                                <p:cTn id="66" presetID="11" presetClass="entr" presetSubtype="0" fill="hold" grpId="0" nodeType="afterEffect">
                                  <p:stCondLst>
                                    <p:cond delay="0"/>
                                  </p:stCondLst>
                                  <p:childTnLst>
                                    <p:set>
                                      <p:cBhvr>
                                        <p:cTn id="67" dur="1000">
                                          <p:stCondLst>
                                            <p:cond delay="0"/>
                                          </p:stCondLst>
                                        </p:cTn>
                                        <p:tgtEl>
                                          <p:spTgt spid="20"/>
                                        </p:tgtEl>
                                        <p:attrNameLst>
                                          <p:attrName>style.visibility</p:attrName>
                                        </p:attrNameLst>
                                      </p:cBhvr>
                                      <p:to>
                                        <p:strVal val="visible"/>
                                      </p:to>
                                    </p:set>
                                  </p:childTnLst>
                                </p:cTn>
                              </p:par>
                            </p:childTnLst>
                          </p:cTn>
                        </p:par>
                        <p:par>
                          <p:cTn id="68" fill="hold">
                            <p:stCondLst>
                              <p:cond delay="3000"/>
                            </p:stCondLst>
                            <p:childTnLst>
                              <p:par>
                                <p:cTn id="69" presetID="11" presetClass="entr" presetSubtype="0" fill="hold" grpId="0" nodeType="afterEffect">
                                  <p:stCondLst>
                                    <p:cond delay="0"/>
                                  </p:stCondLst>
                                  <p:childTnLst>
                                    <p:set>
                                      <p:cBhvr>
                                        <p:cTn id="70" dur="1000">
                                          <p:stCondLst>
                                            <p:cond delay="0"/>
                                          </p:stCondLst>
                                        </p:cTn>
                                        <p:tgtEl>
                                          <p:spTgt spid="21"/>
                                        </p:tgtEl>
                                        <p:attrNameLst>
                                          <p:attrName>style.visibility</p:attrName>
                                        </p:attrNameLst>
                                      </p:cBhvr>
                                      <p:to>
                                        <p:strVal val="visible"/>
                                      </p:to>
                                    </p:set>
                                  </p:childTnLst>
                                </p:cTn>
                              </p:par>
                            </p:childTnLst>
                          </p:cTn>
                        </p:par>
                        <p:par>
                          <p:cTn id="71" fill="hold">
                            <p:stCondLst>
                              <p:cond delay="4000"/>
                            </p:stCondLst>
                            <p:childTnLst>
                              <p:par>
                                <p:cTn id="72" presetID="11" presetClass="entr" presetSubtype="0" fill="hold" grpId="0" nodeType="afterEffect">
                                  <p:stCondLst>
                                    <p:cond delay="0"/>
                                  </p:stCondLst>
                                  <p:childTnLst>
                                    <p:set>
                                      <p:cBhvr>
                                        <p:cTn id="73" dur="1000">
                                          <p:stCondLst>
                                            <p:cond delay="0"/>
                                          </p:stCondLst>
                                        </p:cTn>
                                        <p:tgtEl>
                                          <p:spTgt spid="22"/>
                                        </p:tgtEl>
                                        <p:attrNameLst>
                                          <p:attrName>style.visibility</p:attrName>
                                        </p:attrNameLst>
                                      </p:cBhvr>
                                      <p:to>
                                        <p:strVal val="visible"/>
                                      </p:to>
                                    </p:set>
                                  </p:childTnLst>
                                </p:cTn>
                              </p:par>
                            </p:childTnLst>
                          </p:cTn>
                        </p:par>
                        <p:par>
                          <p:cTn id="74" fill="hold">
                            <p:stCondLst>
                              <p:cond delay="5000"/>
                            </p:stCondLst>
                            <p:childTnLst>
                              <p:par>
                                <p:cTn id="75" presetID="11" presetClass="entr" presetSubtype="0" fill="hold" grpId="0" nodeType="afterEffect">
                                  <p:stCondLst>
                                    <p:cond delay="0"/>
                                  </p:stCondLst>
                                  <p:childTnLst>
                                    <p:set>
                                      <p:cBhvr>
                                        <p:cTn id="76" dur="1000">
                                          <p:stCondLst>
                                            <p:cond delay="0"/>
                                          </p:stCondLst>
                                        </p:cTn>
                                        <p:tgtEl>
                                          <p:spTgt spid="23"/>
                                        </p:tgtEl>
                                        <p:attrNameLst>
                                          <p:attrName>style.visibility</p:attrName>
                                        </p:attrNameLst>
                                      </p:cBhvr>
                                      <p:to>
                                        <p:strVal val="visible"/>
                                      </p:to>
                                    </p:set>
                                  </p:childTnLst>
                                </p:cTn>
                              </p:par>
                            </p:childTnLst>
                          </p:cTn>
                        </p:par>
                        <p:par>
                          <p:cTn id="77" fill="hold">
                            <p:stCondLst>
                              <p:cond delay="6000"/>
                            </p:stCondLst>
                            <p:childTnLst>
                              <p:par>
                                <p:cTn id="78" presetID="11" presetClass="entr" presetSubtype="0" fill="hold" grpId="0" nodeType="afterEffect">
                                  <p:stCondLst>
                                    <p:cond delay="0"/>
                                  </p:stCondLst>
                                  <p:childTnLst>
                                    <p:set>
                                      <p:cBhvr>
                                        <p:cTn id="79" dur="1000">
                                          <p:stCondLst>
                                            <p:cond delay="0"/>
                                          </p:stCondLst>
                                        </p:cTn>
                                        <p:tgtEl>
                                          <p:spTgt spid="24"/>
                                        </p:tgtEl>
                                        <p:attrNameLst>
                                          <p:attrName>style.visibility</p:attrName>
                                        </p:attrNameLst>
                                      </p:cBhvr>
                                      <p:to>
                                        <p:strVal val="visible"/>
                                      </p:to>
                                    </p:set>
                                  </p:childTnLst>
                                </p:cTn>
                              </p:par>
                            </p:childTnLst>
                          </p:cTn>
                        </p:par>
                        <p:par>
                          <p:cTn id="80" fill="hold">
                            <p:stCondLst>
                              <p:cond delay="7000"/>
                            </p:stCondLst>
                            <p:childTnLst>
                              <p:par>
                                <p:cTn id="81" presetID="11" presetClass="entr" presetSubtype="0" fill="hold" grpId="0" nodeType="afterEffect">
                                  <p:stCondLst>
                                    <p:cond delay="0"/>
                                  </p:stCondLst>
                                  <p:childTnLst>
                                    <p:set>
                                      <p:cBhvr>
                                        <p:cTn id="82" dur="1000">
                                          <p:stCondLst>
                                            <p:cond delay="0"/>
                                          </p:stCondLst>
                                        </p:cTn>
                                        <p:tgtEl>
                                          <p:spTgt spid="25"/>
                                        </p:tgtEl>
                                        <p:attrNameLst>
                                          <p:attrName>style.visibility</p:attrName>
                                        </p:attrNameLst>
                                      </p:cBhvr>
                                      <p:to>
                                        <p:strVal val="visible"/>
                                      </p:to>
                                    </p:set>
                                  </p:childTnLst>
                                </p:cTn>
                              </p:par>
                            </p:childTnLst>
                          </p:cTn>
                        </p:par>
                        <p:par>
                          <p:cTn id="83" fill="hold">
                            <p:stCondLst>
                              <p:cond delay="8000"/>
                            </p:stCondLst>
                            <p:childTnLst>
                              <p:par>
                                <p:cTn id="84" presetID="11" presetClass="entr" presetSubtype="0" fill="hold" grpId="0" nodeType="afterEffect">
                                  <p:stCondLst>
                                    <p:cond delay="0"/>
                                  </p:stCondLst>
                                  <p:childTnLst>
                                    <p:set>
                                      <p:cBhvr>
                                        <p:cTn id="85" dur="1000">
                                          <p:stCondLst>
                                            <p:cond delay="0"/>
                                          </p:stCondLst>
                                        </p:cTn>
                                        <p:tgtEl>
                                          <p:spTgt spid="26"/>
                                        </p:tgtEl>
                                        <p:attrNameLst>
                                          <p:attrName>style.visibility</p:attrName>
                                        </p:attrNameLst>
                                      </p:cBhvr>
                                      <p:to>
                                        <p:strVal val="visible"/>
                                      </p:to>
                                    </p:set>
                                  </p:childTnLst>
                                </p:cTn>
                              </p:par>
                            </p:childTnLst>
                          </p:cTn>
                        </p:par>
                        <p:par>
                          <p:cTn id="86" fill="hold">
                            <p:stCondLst>
                              <p:cond delay="9000"/>
                            </p:stCondLst>
                            <p:childTnLst>
                              <p:par>
                                <p:cTn id="87" presetID="11" presetClass="entr" presetSubtype="0" fill="hold" grpId="0" nodeType="afterEffect">
                                  <p:stCondLst>
                                    <p:cond delay="0"/>
                                  </p:stCondLst>
                                  <p:childTnLst>
                                    <p:set>
                                      <p:cBhvr>
                                        <p:cTn id="88" dur="1000">
                                          <p:stCondLst>
                                            <p:cond delay="0"/>
                                          </p:stCondLst>
                                        </p:cTn>
                                        <p:tgtEl>
                                          <p:spTgt spid="27"/>
                                        </p:tgtEl>
                                        <p:attrNameLst>
                                          <p:attrName>style.visibility</p:attrName>
                                        </p:attrNameLst>
                                      </p:cBhvr>
                                      <p:to>
                                        <p:strVal val="visible"/>
                                      </p:to>
                                    </p:set>
                                  </p:childTnLst>
                                </p:cTn>
                              </p:par>
                            </p:childTnLst>
                          </p:cTn>
                        </p:par>
                        <p:par>
                          <p:cTn id="89" fill="hold">
                            <p:stCondLst>
                              <p:cond delay="10000"/>
                            </p:stCondLst>
                            <p:childTnLst>
                              <p:par>
                                <p:cTn id="90" presetID="11" presetClass="entr" presetSubtype="0" fill="hold" grpId="0" nodeType="afterEffect">
                                  <p:stCondLst>
                                    <p:cond delay="0"/>
                                  </p:stCondLst>
                                  <p:childTnLst>
                                    <p:set>
                                      <p:cBhvr>
                                        <p:cTn id="91" dur="1000">
                                          <p:stCondLst>
                                            <p:cond delay="0"/>
                                          </p:stCondLst>
                                        </p:cTn>
                                        <p:tgtEl>
                                          <p:spTgt spid="28"/>
                                        </p:tgtEl>
                                        <p:attrNameLst>
                                          <p:attrName>style.visibility</p:attrName>
                                        </p:attrNameLst>
                                      </p:cBhvr>
                                      <p:to>
                                        <p:strVal val="visible"/>
                                      </p:to>
                                    </p:set>
                                  </p:childTnLst>
                                </p:cTn>
                              </p:par>
                            </p:childTnLst>
                          </p:cTn>
                        </p:par>
                        <p:par>
                          <p:cTn id="92" fill="hold">
                            <p:stCondLst>
                              <p:cond delay="11000"/>
                            </p:stCondLst>
                            <p:childTnLst>
                              <p:par>
                                <p:cTn id="93" presetID="11" presetClass="entr" presetSubtype="0" fill="hold" grpId="0" nodeType="afterEffect">
                                  <p:stCondLst>
                                    <p:cond delay="0"/>
                                  </p:stCondLst>
                                  <p:childTnLst>
                                    <p:set>
                                      <p:cBhvr>
                                        <p:cTn id="94" dur="1000">
                                          <p:stCondLst>
                                            <p:cond delay="0"/>
                                          </p:stCondLst>
                                        </p:cTn>
                                        <p:tgtEl>
                                          <p:spTgt spid="29"/>
                                        </p:tgtEl>
                                        <p:attrNameLst>
                                          <p:attrName>style.visibility</p:attrName>
                                        </p:attrNameLst>
                                      </p:cBhvr>
                                      <p:to>
                                        <p:strVal val="visible"/>
                                      </p:to>
                                    </p:set>
                                  </p:childTnLst>
                                </p:cTn>
                              </p:par>
                            </p:childTnLst>
                          </p:cTn>
                        </p:par>
                        <p:par>
                          <p:cTn id="95" fill="hold">
                            <p:stCondLst>
                              <p:cond delay="12000"/>
                            </p:stCondLst>
                            <p:childTnLst>
                              <p:par>
                                <p:cTn id="96" presetID="11" presetClass="entr" presetSubtype="0" fill="hold" grpId="0" nodeType="afterEffect">
                                  <p:stCondLst>
                                    <p:cond delay="0"/>
                                  </p:stCondLst>
                                  <p:childTnLst>
                                    <p:set>
                                      <p:cBhvr>
                                        <p:cTn id="97" dur="1000">
                                          <p:stCondLst>
                                            <p:cond delay="0"/>
                                          </p:stCondLst>
                                        </p:cTn>
                                        <p:tgtEl>
                                          <p:spTgt spid="30"/>
                                        </p:tgtEl>
                                        <p:attrNameLst>
                                          <p:attrName>style.visibility</p:attrName>
                                        </p:attrNameLst>
                                      </p:cBhvr>
                                      <p:to>
                                        <p:strVal val="visible"/>
                                      </p:to>
                                    </p:set>
                                  </p:childTnLst>
                                </p:cTn>
                              </p:par>
                            </p:childTnLst>
                          </p:cTn>
                        </p:par>
                        <p:par>
                          <p:cTn id="98" fill="hold">
                            <p:stCondLst>
                              <p:cond delay="13000"/>
                            </p:stCondLst>
                            <p:childTnLst>
                              <p:par>
                                <p:cTn id="99" presetID="11" presetClass="entr" presetSubtype="0" fill="hold" grpId="0" nodeType="afterEffect">
                                  <p:stCondLst>
                                    <p:cond delay="0"/>
                                  </p:stCondLst>
                                  <p:childTnLst>
                                    <p:set>
                                      <p:cBhvr>
                                        <p:cTn id="100" dur="1000">
                                          <p:stCondLst>
                                            <p:cond delay="0"/>
                                          </p:stCondLst>
                                        </p:cTn>
                                        <p:tgtEl>
                                          <p:spTgt spid="31"/>
                                        </p:tgtEl>
                                        <p:attrNameLst>
                                          <p:attrName>style.visibility</p:attrName>
                                        </p:attrNameLst>
                                      </p:cBhvr>
                                      <p:to>
                                        <p:strVal val="visible"/>
                                      </p:to>
                                    </p:set>
                                  </p:childTnLst>
                                </p:cTn>
                              </p:par>
                            </p:childTnLst>
                          </p:cTn>
                        </p:par>
                        <p:par>
                          <p:cTn id="101" fill="hold">
                            <p:stCondLst>
                              <p:cond delay="14000"/>
                            </p:stCondLst>
                            <p:childTnLst>
                              <p:par>
                                <p:cTn id="102" presetID="11" presetClass="entr" presetSubtype="0" fill="hold" grpId="0" nodeType="afterEffect">
                                  <p:stCondLst>
                                    <p:cond delay="0"/>
                                  </p:stCondLst>
                                  <p:childTnLst>
                                    <p:set>
                                      <p:cBhvr>
                                        <p:cTn id="103" dur="1000">
                                          <p:stCondLst>
                                            <p:cond delay="0"/>
                                          </p:stCondLst>
                                        </p:cTn>
                                        <p:tgtEl>
                                          <p:spTgt spid="32"/>
                                        </p:tgtEl>
                                        <p:attrNameLst>
                                          <p:attrName>style.visibility</p:attrName>
                                        </p:attrNameLst>
                                      </p:cBhvr>
                                      <p:to>
                                        <p:strVal val="visible"/>
                                      </p:to>
                                    </p:set>
                                  </p:childTnLst>
                                </p:cTn>
                              </p:par>
                            </p:childTnLst>
                          </p:cTn>
                        </p:par>
                        <p:par>
                          <p:cTn id="104" fill="hold">
                            <p:stCondLst>
                              <p:cond delay="15000"/>
                            </p:stCondLst>
                            <p:childTnLst>
                              <p:par>
                                <p:cTn id="105" presetID="11" presetClass="entr" presetSubtype="0" fill="hold" grpId="0" nodeType="afterEffect">
                                  <p:stCondLst>
                                    <p:cond delay="0"/>
                                  </p:stCondLst>
                                  <p:childTnLst>
                                    <p:set>
                                      <p:cBhvr>
                                        <p:cTn id="106" dur="1000">
                                          <p:stCondLst>
                                            <p:cond delay="0"/>
                                          </p:stCondLst>
                                        </p:cTn>
                                        <p:tgtEl>
                                          <p:spTgt spid="33"/>
                                        </p:tgtEl>
                                        <p:attrNameLst>
                                          <p:attrName>style.visibility</p:attrName>
                                        </p:attrNameLst>
                                      </p:cBhvr>
                                      <p:to>
                                        <p:strVal val="visible"/>
                                      </p:to>
                                    </p:set>
                                  </p:childTnLst>
                                </p:cTn>
                              </p:par>
                            </p:childTnLst>
                          </p:cTn>
                        </p:par>
                        <p:par>
                          <p:cTn id="107" fill="hold">
                            <p:stCondLst>
                              <p:cond delay="16000"/>
                            </p:stCondLst>
                            <p:childTnLst>
                              <p:par>
                                <p:cTn id="108" presetID="11" presetClass="entr" presetSubtype="0" fill="hold" grpId="0" nodeType="afterEffect">
                                  <p:stCondLst>
                                    <p:cond delay="0"/>
                                  </p:stCondLst>
                                  <p:childTnLst>
                                    <p:set>
                                      <p:cBhvr>
                                        <p:cTn id="109" dur="1000">
                                          <p:stCondLst>
                                            <p:cond delay="0"/>
                                          </p:stCondLst>
                                        </p:cTn>
                                        <p:tgtEl>
                                          <p:spTgt spid="34"/>
                                        </p:tgtEl>
                                        <p:attrNameLst>
                                          <p:attrName>style.visibility</p:attrName>
                                        </p:attrNameLst>
                                      </p:cBhvr>
                                      <p:to>
                                        <p:strVal val="visible"/>
                                      </p:to>
                                    </p:set>
                                  </p:childTnLst>
                                </p:cTn>
                              </p:par>
                            </p:childTnLst>
                          </p:cTn>
                        </p:par>
                        <p:par>
                          <p:cTn id="110" fill="hold">
                            <p:stCondLst>
                              <p:cond delay="17000"/>
                            </p:stCondLst>
                            <p:childTnLst>
                              <p:par>
                                <p:cTn id="111" presetID="11" presetClass="entr" presetSubtype="0" fill="hold" grpId="0" nodeType="afterEffect">
                                  <p:stCondLst>
                                    <p:cond delay="0"/>
                                  </p:stCondLst>
                                  <p:childTnLst>
                                    <p:set>
                                      <p:cBhvr>
                                        <p:cTn id="112" dur="1000">
                                          <p:stCondLst>
                                            <p:cond delay="0"/>
                                          </p:stCondLst>
                                        </p:cTn>
                                        <p:tgtEl>
                                          <p:spTgt spid="35"/>
                                        </p:tgtEl>
                                        <p:attrNameLst>
                                          <p:attrName>style.visibility</p:attrName>
                                        </p:attrNameLst>
                                      </p:cBhvr>
                                      <p:to>
                                        <p:strVal val="visible"/>
                                      </p:to>
                                    </p:set>
                                  </p:childTnLst>
                                </p:cTn>
                              </p:par>
                            </p:childTnLst>
                          </p:cTn>
                        </p:par>
                        <p:par>
                          <p:cTn id="113" fill="hold">
                            <p:stCondLst>
                              <p:cond delay="18000"/>
                            </p:stCondLst>
                            <p:childTnLst>
                              <p:par>
                                <p:cTn id="114" presetID="11" presetClass="entr" presetSubtype="0" fill="hold" grpId="0" nodeType="afterEffect">
                                  <p:stCondLst>
                                    <p:cond delay="0"/>
                                  </p:stCondLst>
                                  <p:childTnLst>
                                    <p:set>
                                      <p:cBhvr>
                                        <p:cTn id="115" dur="1000">
                                          <p:stCondLst>
                                            <p:cond delay="0"/>
                                          </p:stCondLst>
                                        </p:cTn>
                                        <p:tgtEl>
                                          <p:spTgt spid="36"/>
                                        </p:tgtEl>
                                        <p:attrNameLst>
                                          <p:attrName>style.visibility</p:attrName>
                                        </p:attrNameLst>
                                      </p:cBhvr>
                                      <p:to>
                                        <p:strVal val="visible"/>
                                      </p:to>
                                    </p:set>
                                  </p:childTnLst>
                                </p:cTn>
                              </p:par>
                            </p:childTnLst>
                          </p:cTn>
                        </p:par>
                        <p:par>
                          <p:cTn id="116" fill="hold">
                            <p:stCondLst>
                              <p:cond delay="19000"/>
                            </p:stCondLst>
                            <p:childTnLst>
                              <p:par>
                                <p:cTn id="117" presetID="11" presetClass="entr" presetSubtype="0" fill="hold" grpId="0" nodeType="afterEffect">
                                  <p:stCondLst>
                                    <p:cond delay="0"/>
                                  </p:stCondLst>
                                  <p:childTnLst>
                                    <p:set>
                                      <p:cBhvr>
                                        <p:cTn id="118" dur="1000">
                                          <p:stCondLst>
                                            <p:cond delay="0"/>
                                          </p:stCondLst>
                                        </p:cTn>
                                        <p:tgtEl>
                                          <p:spTgt spid="37"/>
                                        </p:tgtEl>
                                        <p:attrNameLst>
                                          <p:attrName>style.visibility</p:attrName>
                                        </p:attrNameLst>
                                      </p:cBhvr>
                                      <p:to>
                                        <p:strVal val="visible"/>
                                      </p:to>
                                    </p:set>
                                  </p:childTnLst>
                                </p:cTn>
                              </p:par>
                            </p:childTnLst>
                          </p:cTn>
                        </p:par>
                        <p:par>
                          <p:cTn id="119" fill="hold">
                            <p:stCondLst>
                              <p:cond delay="20000"/>
                            </p:stCondLst>
                            <p:childTnLst>
                              <p:par>
                                <p:cTn id="120" presetID="11" presetClass="entr" presetSubtype="0" fill="hold" grpId="0" nodeType="afterEffect">
                                  <p:stCondLst>
                                    <p:cond delay="0"/>
                                  </p:stCondLst>
                                  <p:childTnLst>
                                    <p:set>
                                      <p:cBhvr>
                                        <p:cTn id="121"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9"/>
                  </p:tgtEl>
                </p:cond>
              </p:nextCondLst>
            </p:seq>
          </p:childTnLst>
        </p:cTn>
      </p:par>
    </p:tnLst>
    <p:bldLst>
      <p:bldP spid="4" grpId="0" animBg="1"/>
      <p:bldP spid="5" grpId="0" animBg="1"/>
      <p:bldP spid="12" grpId="0" animBg="1"/>
      <p:bldP spid="13"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079922" y="180477"/>
            <a:ext cx="10501131" cy="1622960"/>
          </a:xfrm>
          <a:prstGeom prst="plaque">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872564" y="4328931"/>
            <a:ext cx="4800533" cy="1188767"/>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C. </a:t>
            </a:r>
            <a:endParaRPr lang="en-US" sz="3200">
              <a:latin typeface="Times New Roman" panose="02020603050405020304" pitchFamily="18" charset="0"/>
              <a:cs typeface="Times New Roman" panose="02020603050405020304" pitchFamily="18" charset="0"/>
            </a:endParaRPr>
          </a:p>
        </p:txBody>
      </p:sp>
      <p:pic>
        <p:nvPicPr>
          <p:cNvPr id="11"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508805" y="2603376"/>
            <a:ext cx="812800" cy="609600"/>
          </a:xfrm>
          <a:prstGeom prst="rect">
            <a:avLst/>
          </a:prstGeom>
        </p:spPr>
      </p:pic>
      <p:sp>
        <p:nvSpPr>
          <p:cNvPr id="12" name="Flowchart: Alternate Process 11"/>
          <p:cNvSpPr/>
          <p:nvPr/>
        </p:nvSpPr>
        <p:spPr>
          <a:xfrm>
            <a:off x="872564" y="2954120"/>
            <a:ext cx="4800533" cy="1188766"/>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A. </a:t>
            </a:r>
            <a:endParaRPr lang="en-US" sz="3200">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6387638" y="4328932"/>
            <a:ext cx="4800533" cy="118876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D. </a:t>
            </a:r>
            <a:endParaRPr lang="en-US" sz="3200">
              <a:latin typeface="Times New Roman" panose="02020603050405020304" pitchFamily="18" charset="0"/>
              <a:cs typeface="Times New Roman" panose="02020603050405020304" pitchFamily="18" charset="0"/>
            </a:endParaRPr>
          </a:p>
        </p:txBody>
      </p:sp>
      <p:sp>
        <p:nvSpPr>
          <p:cNvPr id="14" name="Flowchart: Alternate Process 13"/>
          <p:cNvSpPr/>
          <p:nvPr/>
        </p:nvSpPr>
        <p:spPr>
          <a:xfrm>
            <a:off x="6328161" y="2954119"/>
            <a:ext cx="4800533" cy="1188765"/>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B. </a:t>
            </a:r>
            <a:endParaRPr lang="en-US" sz="3200">
              <a:latin typeface="Times New Roman" panose="02020603050405020304" pitchFamily="18" charset="0"/>
              <a:cs typeface="Times New Roman" panose="02020603050405020304" pitchFamily="18" charset="0"/>
            </a:endParaRPr>
          </a:p>
        </p:txBody>
      </p:sp>
      <p:pic>
        <p:nvPicPr>
          <p:cNvPr id="15"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508805" y="1612032"/>
            <a:ext cx="812800" cy="609600"/>
          </a:xfrm>
          <a:prstGeom prst="rect">
            <a:avLst/>
          </a:prstGeom>
        </p:spPr>
      </p:pic>
      <p:pic>
        <p:nvPicPr>
          <p:cNvPr id="16"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508805" y="620688"/>
            <a:ext cx="812800" cy="609600"/>
          </a:xfrm>
          <a:prstGeom prst="rect">
            <a:avLst/>
          </a:prstGeom>
        </p:spPr>
      </p:pic>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774" y="5839918"/>
            <a:ext cx="1551362" cy="1018082"/>
          </a:xfrm>
          <a:prstGeom prst="rect">
            <a:avLst/>
          </a:prstGeom>
        </p:spPr>
      </p:pic>
      <p:sp>
        <p:nvSpPr>
          <p:cNvPr id="18" name="Rounded Rectangle 17"/>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20</a:t>
            </a:r>
          </a:p>
        </p:txBody>
      </p:sp>
      <p:sp>
        <p:nvSpPr>
          <p:cNvPr id="19" name="Rounded Rectangle 18"/>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19</a:t>
            </a:r>
          </a:p>
        </p:txBody>
      </p:sp>
      <p:sp>
        <p:nvSpPr>
          <p:cNvPr id="20" name="Rounded Rectangle 19"/>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18</a:t>
            </a:r>
          </a:p>
        </p:txBody>
      </p:sp>
      <p:sp>
        <p:nvSpPr>
          <p:cNvPr id="21" name="Rounded Rectangle 20"/>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17</a:t>
            </a:r>
          </a:p>
        </p:txBody>
      </p:sp>
      <p:sp>
        <p:nvSpPr>
          <p:cNvPr id="22" name="Rounded Rectangle 21"/>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16</a:t>
            </a:r>
          </a:p>
        </p:txBody>
      </p:sp>
      <p:sp>
        <p:nvSpPr>
          <p:cNvPr id="23" name="Rounded Rectangle 22"/>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15</a:t>
            </a:r>
          </a:p>
        </p:txBody>
      </p:sp>
      <p:sp>
        <p:nvSpPr>
          <p:cNvPr id="24" name="Rounded Rectangle 23"/>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14</a:t>
            </a:r>
          </a:p>
        </p:txBody>
      </p:sp>
      <p:sp>
        <p:nvSpPr>
          <p:cNvPr id="25" name="Rounded Rectangle 24"/>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13</a:t>
            </a:r>
          </a:p>
        </p:txBody>
      </p:sp>
      <p:sp>
        <p:nvSpPr>
          <p:cNvPr id="26" name="Rounded Rectangle 25"/>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12</a:t>
            </a:r>
          </a:p>
        </p:txBody>
      </p:sp>
      <p:sp>
        <p:nvSpPr>
          <p:cNvPr id="27" name="Rounded Rectangle 26"/>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11</a:t>
            </a:r>
          </a:p>
        </p:txBody>
      </p:sp>
      <p:sp>
        <p:nvSpPr>
          <p:cNvPr id="28" name="Rounded Rectangle 27"/>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10</a:t>
            </a:r>
          </a:p>
        </p:txBody>
      </p:sp>
      <p:sp>
        <p:nvSpPr>
          <p:cNvPr id="29" name="Rounded Rectangle 28"/>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09</a:t>
            </a:r>
          </a:p>
        </p:txBody>
      </p:sp>
      <p:sp>
        <p:nvSpPr>
          <p:cNvPr id="30" name="Rounded Rectangle 29"/>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08</a:t>
            </a:r>
          </a:p>
        </p:txBody>
      </p:sp>
      <p:sp>
        <p:nvSpPr>
          <p:cNvPr id="31" name="Rounded Rectangle 30"/>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07</a:t>
            </a:r>
          </a:p>
        </p:txBody>
      </p:sp>
      <p:sp>
        <p:nvSpPr>
          <p:cNvPr id="32" name="Rounded Rectangle 31"/>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06</a:t>
            </a:r>
          </a:p>
        </p:txBody>
      </p:sp>
      <p:sp>
        <p:nvSpPr>
          <p:cNvPr id="33" name="Rounded Rectangle 32"/>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05</a:t>
            </a:r>
          </a:p>
        </p:txBody>
      </p:sp>
      <p:sp>
        <p:nvSpPr>
          <p:cNvPr id="34" name="Rounded Rectangle 33"/>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04</a:t>
            </a:r>
          </a:p>
        </p:txBody>
      </p:sp>
      <p:sp>
        <p:nvSpPr>
          <p:cNvPr id="35" name="Rounded Rectangle 34"/>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a:t>
            </a:r>
          </a:p>
        </p:txBody>
      </p:sp>
      <p:sp>
        <p:nvSpPr>
          <p:cNvPr id="36" name="Rounded Rectangle 35"/>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a:t>
            </a:r>
          </a:p>
        </p:txBody>
      </p:sp>
      <p:sp>
        <p:nvSpPr>
          <p:cNvPr id="37" name="Rounded Rectangle 36"/>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a:t>
            </a:r>
          </a:p>
        </p:txBody>
      </p:sp>
      <p:sp>
        <p:nvSpPr>
          <p:cNvPr id="38" name="Rounded Rectangle 37"/>
          <p:cNvSpPr/>
          <p:nvPr/>
        </p:nvSpPr>
        <p:spPr>
          <a:xfrm>
            <a:off x="4797916" y="2090556"/>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00</a:t>
            </a:r>
          </a:p>
        </p:txBody>
      </p:sp>
      <p:pic>
        <p:nvPicPr>
          <p:cNvPr id="39"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202093" y="1876425"/>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4" name="Object 43"/>
          <p:cNvGraphicFramePr>
            <a:graphicFrameLocks noChangeAspect="1"/>
          </p:cNvGraphicFramePr>
          <p:nvPr>
            <p:extLst>
              <p:ext uri="{D42A27DB-BD31-4B8C-83A1-F6EECF244321}">
                <p14:modId xmlns:p14="http://schemas.microsoft.com/office/powerpoint/2010/main" val="3400099462"/>
              </p:ext>
            </p:extLst>
          </p:nvPr>
        </p:nvGraphicFramePr>
        <p:xfrm>
          <a:off x="4476122" y="567005"/>
          <a:ext cx="1196975" cy="357187"/>
        </p:xfrm>
        <a:graphic>
          <a:graphicData uri="http://schemas.openxmlformats.org/presentationml/2006/ole">
            <mc:AlternateContent xmlns:mc="http://schemas.openxmlformats.org/markup-compatibility/2006">
              <mc:Choice xmlns:v="urn:schemas-microsoft-com:vml" Requires="v">
                <p:oleObj spid="_x0000_s29064" name="Equation" r:id="rId12" imgW="1130040" imgH="342720" progId="Equation.DSMT4">
                  <p:embed/>
                </p:oleObj>
              </mc:Choice>
              <mc:Fallback>
                <p:oleObj name="Equation" r:id="rId12" imgW="1130040" imgH="342720" progId="Equation.DSMT4">
                  <p:embed/>
                  <p:pic>
                    <p:nvPicPr>
                      <p:cNvPr id="0" name="Object 40"/>
                      <p:cNvPicPr>
                        <a:picLocks noChangeAspect="1" noChangeArrowheads="1"/>
                      </p:cNvPicPr>
                      <p:nvPr/>
                    </p:nvPicPr>
                    <p:blipFill>
                      <a:blip r:embed="rId13"/>
                      <a:srcRect/>
                      <a:stretch>
                        <a:fillRect/>
                      </a:stretch>
                    </p:blipFill>
                    <p:spPr bwMode="auto">
                      <a:xfrm>
                        <a:off x="4476122" y="567005"/>
                        <a:ext cx="1196975" cy="357187"/>
                      </a:xfrm>
                      <a:prstGeom prst="rect">
                        <a:avLst/>
                      </a:prstGeom>
                      <a:noFill/>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1063686360"/>
              </p:ext>
            </p:extLst>
          </p:nvPr>
        </p:nvGraphicFramePr>
        <p:xfrm>
          <a:off x="2450711" y="944314"/>
          <a:ext cx="2957512" cy="585788"/>
        </p:xfrm>
        <a:graphic>
          <a:graphicData uri="http://schemas.openxmlformats.org/presentationml/2006/ole">
            <mc:AlternateContent xmlns:mc="http://schemas.openxmlformats.org/markup-compatibility/2006">
              <mc:Choice xmlns:v="urn:schemas-microsoft-com:vml" Requires="v">
                <p:oleObj spid="_x0000_s29065" name="Equation" r:id="rId14" imgW="2793960" imgH="558720" progId="Equation.DSMT4">
                  <p:embed/>
                </p:oleObj>
              </mc:Choice>
              <mc:Fallback>
                <p:oleObj name="Equation" r:id="rId14" imgW="2793960" imgH="558720" progId="Equation.DSMT4">
                  <p:embed/>
                  <p:pic>
                    <p:nvPicPr>
                      <p:cNvPr id="0" name="Object 39"/>
                      <p:cNvPicPr>
                        <a:picLocks noChangeAspect="1" noChangeArrowheads="1"/>
                      </p:cNvPicPr>
                      <p:nvPr/>
                    </p:nvPicPr>
                    <p:blipFill>
                      <a:blip r:embed="rId15"/>
                      <a:srcRect/>
                      <a:stretch>
                        <a:fillRect/>
                      </a:stretch>
                    </p:blipFill>
                    <p:spPr bwMode="auto">
                      <a:xfrm>
                        <a:off x="2450711" y="944314"/>
                        <a:ext cx="2957512" cy="585788"/>
                      </a:xfrm>
                      <a:prstGeom prst="rect">
                        <a:avLst/>
                      </a:prstGeom>
                      <a:noFill/>
                    </p:spPr>
                  </p:pic>
                </p:oleObj>
              </mc:Fallback>
            </mc:AlternateContent>
          </a:graphicData>
        </a:graphic>
      </p:graphicFrame>
      <p:sp>
        <p:nvSpPr>
          <p:cNvPr id="46" name="Rectangle 41"/>
          <p:cNvSpPr>
            <a:spLocks noChangeArrowheads="1"/>
          </p:cNvSpPr>
          <p:nvPr/>
        </p:nvSpPr>
        <p:spPr bwMode="auto">
          <a:xfrm>
            <a:off x="2450711" y="445641"/>
            <a:ext cx="21634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tứ giác </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7" name="Rectangle 42"/>
          <p:cNvSpPr>
            <a:spLocks noChangeArrowheads="1"/>
          </p:cNvSpPr>
          <p:nvPr/>
        </p:nvSpPr>
        <p:spPr bwMode="auto">
          <a:xfrm>
            <a:off x="5673097" y="458897"/>
            <a:ext cx="43724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nội tiếp đường tròn. Biết </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8" name="Rectangle 43"/>
          <p:cNvSpPr>
            <a:spLocks noChangeArrowheads="1"/>
          </p:cNvSpPr>
          <p:nvPr/>
        </p:nvSpPr>
        <p:spPr bwMode="auto">
          <a:xfrm>
            <a:off x="5153576" y="962357"/>
            <a:ext cx="63052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Số đo các góc còn lại của tứ giác là:</a:t>
            </a:r>
            <a:r>
              <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p>
        </p:txBody>
      </p:sp>
      <p:graphicFrame>
        <p:nvGraphicFramePr>
          <p:cNvPr id="49" name="Object 48"/>
          <p:cNvGraphicFramePr>
            <a:graphicFrameLocks noChangeAspect="1"/>
          </p:cNvGraphicFramePr>
          <p:nvPr>
            <p:extLst>
              <p:ext uri="{D42A27DB-BD31-4B8C-83A1-F6EECF244321}">
                <p14:modId xmlns:p14="http://schemas.microsoft.com/office/powerpoint/2010/main" val="4260158762"/>
              </p:ext>
            </p:extLst>
          </p:nvPr>
        </p:nvGraphicFramePr>
        <p:xfrm>
          <a:off x="1470324" y="4566284"/>
          <a:ext cx="2844800" cy="558800"/>
        </p:xfrm>
        <a:graphic>
          <a:graphicData uri="http://schemas.openxmlformats.org/presentationml/2006/ole">
            <mc:AlternateContent xmlns:mc="http://schemas.openxmlformats.org/markup-compatibility/2006">
              <mc:Choice xmlns:v="urn:schemas-microsoft-com:vml" Requires="v">
                <p:oleObj spid="_x0000_s29066" name="Equation" r:id="rId16" imgW="2844720" imgH="558720" progId="Equation.DSMT4">
                  <p:embed/>
                </p:oleObj>
              </mc:Choice>
              <mc:Fallback>
                <p:oleObj name="Equation" r:id="rId16" imgW="2844720" imgH="558720" progId="Equation.DSMT4">
                  <p:embed/>
                  <p:pic>
                    <p:nvPicPr>
                      <p:cNvPr id="0" name=""/>
                      <p:cNvPicPr/>
                      <p:nvPr/>
                    </p:nvPicPr>
                    <p:blipFill>
                      <a:blip r:embed="rId17"/>
                      <a:stretch>
                        <a:fillRect/>
                      </a:stretch>
                    </p:blipFill>
                    <p:spPr>
                      <a:xfrm>
                        <a:off x="1470324" y="4566284"/>
                        <a:ext cx="2844800" cy="558800"/>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3990650337"/>
              </p:ext>
            </p:extLst>
          </p:nvPr>
        </p:nvGraphicFramePr>
        <p:xfrm>
          <a:off x="1582738" y="3221117"/>
          <a:ext cx="2844800" cy="558800"/>
        </p:xfrm>
        <a:graphic>
          <a:graphicData uri="http://schemas.openxmlformats.org/presentationml/2006/ole">
            <mc:AlternateContent xmlns:mc="http://schemas.openxmlformats.org/markup-compatibility/2006">
              <mc:Choice xmlns:v="urn:schemas-microsoft-com:vml" Requires="v">
                <p:oleObj spid="_x0000_s29067" name="Equation" r:id="rId18" imgW="2844720" imgH="558720" progId="Equation.DSMT4">
                  <p:embed/>
                </p:oleObj>
              </mc:Choice>
              <mc:Fallback>
                <p:oleObj name="Equation" r:id="rId18" imgW="2844720" imgH="558720" progId="Equation.DSMT4">
                  <p:embed/>
                  <p:pic>
                    <p:nvPicPr>
                      <p:cNvPr id="0" name=""/>
                      <p:cNvPicPr/>
                      <p:nvPr/>
                    </p:nvPicPr>
                    <p:blipFill>
                      <a:blip r:embed="rId19"/>
                      <a:stretch>
                        <a:fillRect/>
                      </a:stretch>
                    </p:blipFill>
                    <p:spPr>
                      <a:xfrm>
                        <a:off x="1582738" y="3221117"/>
                        <a:ext cx="2844800" cy="5588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96328498"/>
              </p:ext>
            </p:extLst>
          </p:nvPr>
        </p:nvGraphicFramePr>
        <p:xfrm>
          <a:off x="7010400" y="3247627"/>
          <a:ext cx="2844800" cy="558800"/>
        </p:xfrm>
        <a:graphic>
          <a:graphicData uri="http://schemas.openxmlformats.org/presentationml/2006/ole">
            <mc:AlternateContent xmlns:mc="http://schemas.openxmlformats.org/markup-compatibility/2006">
              <mc:Choice xmlns:v="urn:schemas-microsoft-com:vml" Requires="v">
                <p:oleObj spid="_x0000_s29068" name="Equation" r:id="rId20" imgW="2844720" imgH="558720" progId="Equation.DSMT4">
                  <p:embed/>
                </p:oleObj>
              </mc:Choice>
              <mc:Fallback>
                <p:oleObj name="Equation" r:id="rId20" imgW="2844720" imgH="558720" progId="Equation.DSMT4">
                  <p:embed/>
                  <p:pic>
                    <p:nvPicPr>
                      <p:cNvPr id="0" name=""/>
                      <p:cNvPicPr/>
                      <p:nvPr/>
                    </p:nvPicPr>
                    <p:blipFill>
                      <a:blip r:embed="rId21"/>
                      <a:stretch>
                        <a:fillRect/>
                      </a:stretch>
                    </p:blipFill>
                    <p:spPr>
                      <a:xfrm>
                        <a:off x="7010400" y="3247627"/>
                        <a:ext cx="2844800" cy="558800"/>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199809006"/>
              </p:ext>
            </p:extLst>
          </p:nvPr>
        </p:nvGraphicFramePr>
        <p:xfrm>
          <a:off x="7010400" y="4575167"/>
          <a:ext cx="2844800" cy="558800"/>
        </p:xfrm>
        <a:graphic>
          <a:graphicData uri="http://schemas.openxmlformats.org/presentationml/2006/ole">
            <mc:AlternateContent xmlns:mc="http://schemas.openxmlformats.org/markup-compatibility/2006">
              <mc:Choice xmlns:v="urn:schemas-microsoft-com:vml" Requires="v">
                <p:oleObj spid="_x0000_s29069" name="Equation" r:id="rId22" imgW="2844720" imgH="558720" progId="Equation.DSMT4">
                  <p:embed/>
                </p:oleObj>
              </mc:Choice>
              <mc:Fallback>
                <p:oleObj name="Equation" r:id="rId22" imgW="2844720" imgH="558720" progId="Equation.DSMT4">
                  <p:embed/>
                  <p:pic>
                    <p:nvPicPr>
                      <p:cNvPr id="0" name=""/>
                      <p:cNvPicPr/>
                      <p:nvPr/>
                    </p:nvPicPr>
                    <p:blipFill>
                      <a:blip r:embed="rId23"/>
                      <a:stretch>
                        <a:fillRect/>
                      </a:stretch>
                    </p:blipFill>
                    <p:spPr>
                      <a:xfrm>
                        <a:off x="7010400" y="4575167"/>
                        <a:ext cx="2844800" cy="558800"/>
                      </a:xfrm>
                      <a:prstGeom prst="rect">
                        <a:avLst/>
                      </a:prstGeom>
                    </p:spPr>
                  </p:pic>
                </p:oleObj>
              </mc:Fallback>
            </mc:AlternateContent>
          </a:graphicData>
        </a:graphic>
      </p:graphicFrame>
      <p:sp>
        <p:nvSpPr>
          <p:cNvPr id="42" name="Rectangle: Rounded Corners 15">
            <a:extLst>
              <a:ext uri="{FF2B5EF4-FFF2-40B4-BE49-F238E27FC236}">
                <a16:creationId xmlns:a16="http://schemas.microsoft.com/office/drawing/2014/main" id="{249932DB-CD76-4630-9D2C-4ECAD7A72C8D}"/>
              </a:ext>
            </a:extLst>
          </p:cNvPr>
          <p:cNvSpPr/>
          <p:nvPr/>
        </p:nvSpPr>
        <p:spPr>
          <a:xfrm rot="5400000">
            <a:off x="9435600" y="3863561"/>
            <a:ext cx="4636366" cy="848974"/>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198625" y="409107"/>
            <a:ext cx="1335622" cy="584775"/>
          </a:xfrm>
          <a:prstGeom prst="rect">
            <a:avLst/>
          </a:prstGeom>
        </p:spPr>
        <p:txBody>
          <a:bodyPr wrap="none">
            <a:spAutoFit/>
          </a:bodyPr>
          <a:lstStyle/>
          <a:p>
            <a:r>
              <a:rPr lang="en-US" sz="3200" b="1" i="1" u="sng">
                <a:solidFill>
                  <a:srgbClr val="000099"/>
                </a:solidFill>
                <a:latin typeface="Times New Roman" panose="02020603050405020304" pitchFamily="18" charset="0"/>
                <a:cs typeface="Times New Roman" panose="02020603050405020304" pitchFamily="18" charset="0"/>
              </a:rPr>
              <a:t>Câu </a:t>
            </a:r>
            <a:r>
              <a:rPr lang="vi-VN" sz="3200" b="1" i="1" u="sng">
                <a:solidFill>
                  <a:srgbClr val="000099"/>
                </a:solidFill>
                <a:latin typeface="Times New Roman" panose="02020603050405020304" pitchFamily="18" charset="0"/>
                <a:cs typeface="Times New Roman" panose="02020603050405020304" pitchFamily="18" charset="0"/>
              </a:rPr>
              <a:t>3</a:t>
            </a:r>
            <a:r>
              <a:rPr lang="vi-VN" sz="3200" b="1" i="1">
                <a:solidFill>
                  <a:srgbClr val="000099"/>
                </a:solidFill>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307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3"/>
                                        </p:tgtEl>
                                        <p:attrNameLst>
                                          <p:attrName>fillcolor</p:attrName>
                                        </p:attrNameLst>
                                      </p:cBhvr>
                                      <p:to>
                                        <a:schemeClr val="accent2"/>
                                      </p:to>
                                    </p:animClr>
                                    <p:set>
                                      <p:cBhvr>
                                        <p:cTn id="26" dur="2000" fill="hold"/>
                                        <p:tgtEl>
                                          <p:spTgt spid="13"/>
                                        </p:tgtEl>
                                        <p:attrNameLst>
                                          <p:attrName>fill.type</p:attrName>
                                        </p:attrNameLst>
                                      </p:cBhvr>
                                      <p:to>
                                        <p:strVal val="solid"/>
                                      </p:to>
                                    </p:set>
                                    <p:set>
                                      <p:cBhvr>
                                        <p:cTn id="27" dur="2000" fill="hold"/>
                                        <p:tgtEl>
                                          <p:spTgt spid="13"/>
                                        </p:tgtEl>
                                        <p:attrNameLst>
                                          <p:attrName>fill.on</p:attrName>
                                        </p:attrNameLst>
                                      </p:cBhvr>
                                      <p:to>
                                        <p:strVal val="true"/>
                                      </p:to>
                                    </p:set>
                                  </p:childTnLst>
                                </p:cTn>
                              </p:par>
                              <p:par>
                                <p:cTn id="28" presetID="1" presetClass="mediacall" presetSubtype="0" fill="hold" nodeType="withEffect">
                                  <p:stCondLst>
                                    <p:cond delay="0"/>
                                  </p:stCondLst>
                                  <p:childTnLst>
                                    <p:cmd type="call" cmd="playFrom(0.0)">
                                      <p:cBhvr>
                                        <p:cTn id="29" dur="4063" fill="hold"/>
                                        <p:tgtEl>
                                          <p:spTgt spid="11"/>
                                        </p:tgtEl>
                                      </p:cBhvr>
                                    </p:cmd>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4063" fill="hold"/>
                                        <p:tgtEl>
                                          <p:spTgt spid="16"/>
                                        </p:tgtEl>
                                      </p:cBhvr>
                                    </p:cmd>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4063" fill="hold"/>
                                        <p:tgtEl>
                                          <p:spTgt spid="15"/>
                                        </p:tgtEl>
                                      </p:cBhvr>
                                    </p:cmd>
                                  </p:childTnLst>
                                </p:cTn>
                              </p:par>
                            </p:childTnLst>
                          </p:cTn>
                        </p:par>
                      </p:childTnLst>
                    </p:cTn>
                  </p:par>
                </p:childTnLst>
              </p:cTn>
              <p:nextCondLst>
                <p:cond evt="onClick" delay="0">
                  <p:tgtEl>
                    <p:spTgt spid="12"/>
                  </p:tgtEl>
                </p:cond>
              </p:nextCondLst>
            </p:seq>
            <p:audio>
              <p:cMediaNode vol="80000">
                <p:cTn id="48" fill="hold" display="0">
                  <p:stCondLst>
                    <p:cond delay="indefinite"/>
                  </p:stCondLst>
                  <p:endCondLst>
                    <p:cond evt="onStopAudio" delay="0">
                      <p:tgtEl>
                        <p:sldTgt/>
                      </p:tgtEl>
                    </p:cond>
                  </p:endCondLst>
                </p:cTn>
                <p:tgtEl>
                  <p:spTgt spid="15"/>
                </p:tgtEl>
              </p:cMediaNode>
            </p:audio>
            <p:audio>
              <p:cMediaNode vol="80000">
                <p:cTn id="49" fill="hold" display="0">
                  <p:stCondLst>
                    <p:cond delay="indefinite"/>
                  </p:stCondLst>
                  <p:endCondLst>
                    <p:cond evt="onStopAudio" delay="0">
                      <p:tgtEl>
                        <p:sldTgt/>
                      </p:tgtEl>
                    </p:cond>
                  </p:endCondLst>
                </p:cTn>
                <p:tgtEl>
                  <p:spTgt spid="16"/>
                </p:tgtEl>
              </p:cMediaNode>
            </p:audi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5"/>
                                        </p:tgtEl>
                                        <p:attrNameLst>
                                          <p:attrName>fillcolor</p:attrName>
                                        </p:attrNameLst>
                                      </p:cBhvr>
                                      <p:to>
                                        <a:srgbClr val="00FF00"/>
                                      </p:to>
                                    </p:animClr>
                                    <p:set>
                                      <p:cBhvr>
                                        <p:cTn id="55" dur="2000" fill="hold"/>
                                        <p:tgtEl>
                                          <p:spTgt spid="5"/>
                                        </p:tgtEl>
                                        <p:attrNameLst>
                                          <p:attrName>fill.type</p:attrName>
                                        </p:attrNameLst>
                                      </p:cBhvr>
                                      <p:to>
                                        <p:strVal val="solid"/>
                                      </p:to>
                                    </p:set>
                                    <p:set>
                                      <p:cBhvr>
                                        <p:cTn id="56" dur="200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11" presetClass="entr" presetSubtype="0" fill="hold" grpId="0" nodeType="afterEffect">
                                  <p:stCondLst>
                                    <p:cond delay="0"/>
                                  </p:stCondLst>
                                  <p:childTnLst>
                                    <p:set>
                                      <p:cBhvr>
                                        <p:cTn id="61" dur="1000">
                                          <p:stCondLst>
                                            <p:cond delay="0"/>
                                          </p:stCondLst>
                                        </p:cTn>
                                        <p:tgtEl>
                                          <p:spTgt spid="18"/>
                                        </p:tgtEl>
                                        <p:attrNameLst>
                                          <p:attrName>style.visibility</p:attrName>
                                        </p:attrNameLst>
                                      </p:cBhvr>
                                      <p:to>
                                        <p:strVal val="visible"/>
                                      </p:to>
                                    </p:set>
                                  </p:childTnLst>
                                </p:cTn>
                              </p:par>
                            </p:childTnLst>
                          </p:cTn>
                        </p:par>
                        <p:par>
                          <p:cTn id="62" fill="hold">
                            <p:stCondLst>
                              <p:cond delay="1000"/>
                            </p:stCondLst>
                            <p:childTnLst>
                              <p:par>
                                <p:cTn id="63" presetID="11" presetClass="entr" presetSubtype="0" fill="hold" grpId="0" nodeType="afterEffect">
                                  <p:stCondLst>
                                    <p:cond delay="0"/>
                                  </p:stCondLst>
                                  <p:childTnLst>
                                    <p:set>
                                      <p:cBhvr>
                                        <p:cTn id="64" dur="1000">
                                          <p:stCondLst>
                                            <p:cond delay="0"/>
                                          </p:stCondLst>
                                        </p:cTn>
                                        <p:tgtEl>
                                          <p:spTgt spid="19"/>
                                        </p:tgtEl>
                                        <p:attrNameLst>
                                          <p:attrName>style.visibility</p:attrName>
                                        </p:attrNameLst>
                                      </p:cBhvr>
                                      <p:to>
                                        <p:strVal val="visible"/>
                                      </p:to>
                                    </p:set>
                                  </p:childTnLst>
                                </p:cTn>
                              </p:par>
                            </p:childTnLst>
                          </p:cTn>
                        </p:par>
                        <p:par>
                          <p:cTn id="65" fill="hold">
                            <p:stCondLst>
                              <p:cond delay="2000"/>
                            </p:stCondLst>
                            <p:childTnLst>
                              <p:par>
                                <p:cTn id="66" presetID="11" presetClass="entr" presetSubtype="0" fill="hold" grpId="0" nodeType="afterEffect">
                                  <p:stCondLst>
                                    <p:cond delay="0"/>
                                  </p:stCondLst>
                                  <p:childTnLst>
                                    <p:set>
                                      <p:cBhvr>
                                        <p:cTn id="67" dur="1000">
                                          <p:stCondLst>
                                            <p:cond delay="0"/>
                                          </p:stCondLst>
                                        </p:cTn>
                                        <p:tgtEl>
                                          <p:spTgt spid="20"/>
                                        </p:tgtEl>
                                        <p:attrNameLst>
                                          <p:attrName>style.visibility</p:attrName>
                                        </p:attrNameLst>
                                      </p:cBhvr>
                                      <p:to>
                                        <p:strVal val="visible"/>
                                      </p:to>
                                    </p:set>
                                  </p:childTnLst>
                                </p:cTn>
                              </p:par>
                            </p:childTnLst>
                          </p:cTn>
                        </p:par>
                        <p:par>
                          <p:cTn id="68" fill="hold">
                            <p:stCondLst>
                              <p:cond delay="3000"/>
                            </p:stCondLst>
                            <p:childTnLst>
                              <p:par>
                                <p:cTn id="69" presetID="11" presetClass="entr" presetSubtype="0" fill="hold" grpId="0" nodeType="afterEffect">
                                  <p:stCondLst>
                                    <p:cond delay="0"/>
                                  </p:stCondLst>
                                  <p:childTnLst>
                                    <p:set>
                                      <p:cBhvr>
                                        <p:cTn id="70" dur="1000">
                                          <p:stCondLst>
                                            <p:cond delay="0"/>
                                          </p:stCondLst>
                                        </p:cTn>
                                        <p:tgtEl>
                                          <p:spTgt spid="21"/>
                                        </p:tgtEl>
                                        <p:attrNameLst>
                                          <p:attrName>style.visibility</p:attrName>
                                        </p:attrNameLst>
                                      </p:cBhvr>
                                      <p:to>
                                        <p:strVal val="visible"/>
                                      </p:to>
                                    </p:set>
                                  </p:childTnLst>
                                </p:cTn>
                              </p:par>
                            </p:childTnLst>
                          </p:cTn>
                        </p:par>
                        <p:par>
                          <p:cTn id="71" fill="hold">
                            <p:stCondLst>
                              <p:cond delay="4000"/>
                            </p:stCondLst>
                            <p:childTnLst>
                              <p:par>
                                <p:cTn id="72" presetID="11" presetClass="entr" presetSubtype="0" fill="hold" grpId="0" nodeType="afterEffect">
                                  <p:stCondLst>
                                    <p:cond delay="0"/>
                                  </p:stCondLst>
                                  <p:childTnLst>
                                    <p:set>
                                      <p:cBhvr>
                                        <p:cTn id="73" dur="1000">
                                          <p:stCondLst>
                                            <p:cond delay="0"/>
                                          </p:stCondLst>
                                        </p:cTn>
                                        <p:tgtEl>
                                          <p:spTgt spid="22"/>
                                        </p:tgtEl>
                                        <p:attrNameLst>
                                          <p:attrName>style.visibility</p:attrName>
                                        </p:attrNameLst>
                                      </p:cBhvr>
                                      <p:to>
                                        <p:strVal val="visible"/>
                                      </p:to>
                                    </p:set>
                                  </p:childTnLst>
                                </p:cTn>
                              </p:par>
                            </p:childTnLst>
                          </p:cTn>
                        </p:par>
                        <p:par>
                          <p:cTn id="74" fill="hold">
                            <p:stCondLst>
                              <p:cond delay="5000"/>
                            </p:stCondLst>
                            <p:childTnLst>
                              <p:par>
                                <p:cTn id="75" presetID="11" presetClass="entr" presetSubtype="0" fill="hold" grpId="0" nodeType="afterEffect">
                                  <p:stCondLst>
                                    <p:cond delay="0"/>
                                  </p:stCondLst>
                                  <p:childTnLst>
                                    <p:set>
                                      <p:cBhvr>
                                        <p:cTn id="76" dur="1000">
                                          <p:stCondLst>
                                            <p:cond delay="0"/>
                                          </p:stCondLst>
                                        </p:cTn>
                                        <p:tgtEl>
                                          <p:spTgt spid="23"/>
                                        </p:tgtEl>
                                        <p:attrNameLst>
                                          <p:attrName>style.visibility</p:attrName>
                                        </p:attrNameLst>
                                      </p:cBhvr>
                                      <p:to>
                                        <p:strVal val="visible"/>
                                      </p:to>
                                    </p:set>
                                  </p:childTnLst>
                                </p:cTn>
                              </p:par>
                            </p:childTnLst>
                          </p:cTn>
                        </p:par>
                        <p:par>
                          <p:cTn id="77" fill="hold">
                            <p:stCondLst>
                              <p:cond delay="6000"/>
                            </p:stCondLst>
                            <p:childTnLst>
                              <p:par>
                                <p:cTn id="78" presetID="11" presetClass="entr" presetSubtype="0" fill="hold" grpId="0" nodeType="afterEffect">
                                  <p:stCondLst>
                                    <p:cond delay="0"/>
                                  </p:stCondLst>
                                  <p:childTnLst>
                                    <p:set>
                                      <p:cBhvr>
                                        <p:cTn id="79" dur="1000">
                                          <p:stCondLst>
                                            <p:cond delay="0"/>
                                          </p:stCondLst>
                                        </p:cTn>
                                        <p:tgtEl>
                                          <p:spTgt spid="24"/>
                                        </p:tgtEl>
                                        <p:attrNameLst>
                                          <p:attrName>style.visibility</p:attrName>
                                        </p:attrNameLst>
                                      </p:cBhvr>
                                      <p:to>
                                        <p:strVal val="visible"/>
                                      </p:to>
                                    </p:set>
                                  </p:childTnLst>
                                </p:cTn>
                              </p:par>
                            </p:childTnLst>
                          </p:cTn>
                        </p:par>
                        <p:par>
                          <p:cTn id="80" fill="hold">
                            <p:stCondLst>
                              <p:cond delay="7000"/>
                            </p:stCondLst>
                            <p:childTnLst>
                              <p:par>
                                <p:cTn id="81" presetID="11" presetClass="entr" presetSubtype="0" fill="hold" grpId="0" nodeType="afterEffect">
                                  <p:stCondLst>
                                    <p:cond delay="0"/>
                                  </p:stCondLst>
                                  <p:childTnLst>
                                    <p:set>
                                      <p:cBhvr>
                                        <p:cTn id="82" dur="1000">
                                          <p:stCondLst>
                                            <p:cond delay="0"/>
                                          </p:stCondLst>
                                        </p:cTn>
                                        <p:tgtEl>
                                          <p:spTgt spid="25"/>
                                        </p:tgtEl>
                                        <p:attrNameLst>
                                          <p:attrName>style.visibility</p:attrName>
                                        </p:attrNameLst>
                                      </p:cBhvr>
                                      <p:to>
                                        <p:strVal val="visible"/>
                                      </p:to>
                                    </p:set>
                                  </p:childTnLst>
                                </p:cTn>
                              </p:par>
                            </p:childTnLst>
                          </p:cTn>
                        </p:par>
                        <p:par>
                          <p:cTn id="83" fill="hold">
                            <p:stCondLst>
                              <p:cond delay="8000"/>
                            </p:stCondLst>
                            <p:childTnLst>
                              <p:par>
                                <p:cTn id="84" presetID="11" presetClass="entr" presetSubtype="0" fill="hold" grpId="0" nodeType="afterEffect">
                                  <p:stCondLst>
                                    <p:cond delay="0"/>
                                  </p:stCondLst>
                                  <p:childTnLst>
                                    <p:set>
                                      <p:cBhvr>
                                        <p:cTn id="85" dur="1000">
                                          <p:stCondLst>
                                            <p:cond delay="0"/>
                                          </p:stCondLst>
                                        </p:cTn>
                                        <p:tgtEl>
                                          <p:spTgt spid="26"/>
                                        </p:tgtEl>
                                        <p:attrNameLst>
                                          <p:attrName>style.visibility</p:attrName>
                                        </p:attrNameLst>
                                      </p:cBhvr>
                                      <p:to>
                                        <p:strVal val="visible"/>
                                      </p:to>
                                    </p:set>
                                  </p:childTnLst>
                                </p:cTn>
                              </p:par>
                            </p:childTnLst>
                          </p:cTn>
                        </p:par>
                        <p:par>
                          <p:cTn id="86" fill="hold">
                            <p:stCondLst>
                              <p:cond delay="9000"/>
                            </p:stCondLst>
                            <p:childTnLst>
                              <p:par>
                                <p:cTn id="87" presetID="11" presetClass="entr" presetSubtype="0" fill="hold" grpId="0" nodeType="afterEffect">
                                  <p:stCondLst>
                                    <p:cond delay="0"/>
                                  </p:stCondLst>
                                  <p:childTnLst>
                                    <p:set>
                                      <p:cBhvr>
                                        <p:cTn id="88" dur="1000">
                                          <p:stCondLst>
                                            <p:cond delay="0"/>
                                          </p:stCondLst>
                                        </p:cTn>
                                        <p:tgtEl>
                                          <p:spTgt spid="27"/>
                                        </p:tgtEl>
                                        <p:attrNameLst>
                                          <p:attrName>style.visibility</p:attrName>
                                        </p:attrNameLst>
                                      </p:cBhvr>
                                      <p:to>
                                        <p:strVal val="visible"/>
                                      </p:to>
                                    </p:set>
                                  </p:childTnLst>
                                </p:cTn>
                              </p:par>
                            </p:childTnLst>
                          </p:cTn>
                        </p:par>
                        <p:par>
                          <p:cTn id="89" fill="hold">
                            <p:stCondLst>
                              <p:cond delay="10000"/>
                            </p:stCondLst>
                            <p:childTnLst>
                              <p:par>
                                <p:cTn id="90" presetID="11" presetClass="entr" presetSubtype="0" fill="hold" grpId="0" nodeType="afterEffect">
                                  <p:stCondLst>
                                    <p:cond delay="0"/>
                                  </p:stCondLst>
                                  <p:childTnLst>
                                    <p:set>
                                      <p:cBhvr>
                                        <p:cTn id="91" dur="1000">
                                          <p:stCondLst>
                                            <p:cond delay="0"/>
                                          </p:stCondLst>
                                        </p:cTn>
                                        <p:tgtEl>
                                          <p:spTgt spid="28"/>
                                        </p:tgtEl>
                                        <p:attrNameLst>
                                          <p:attrName>style.visibility</p:attrName>
                                        </p:attrNameLst>
                                      </p:cBhvr>
                                      <p:to>
                                        <p:strVal val="visible"/>
                                      </p:to>
                                    </p:set>
                                  </p:childTnLst>
                                </p:cTn>
                              </p:par>
                            </p:childTnLst>
                          </p:cTn>
                        </p:par>
                        <p:par>
                          <p:cTn id="92" fill="hold">
                            <p:stCondLst>
                              <p:cond delay="11000"/>
                            </p:stCondLst>
                            <p:childTnLst>
                              <p:par>
                                <p:cTn id="93" presetID="11" presetClass="entr" presetSubtype="0" fill="hold" grpId="0" nodeType="afterEffect">
                                  <p:stCondLst>
                                    <p:cond delay="0"/>
                                  </p:stCondLst>
                                  <p:childTnLst>
                                    <p:set>
                                      <p:cBhvr>
                                        <p:cTn id="94" dur="1000">
                                          <p:stCondLst>
                                            <p:cond delay="0"/>
                                          </p:stCondLst>
                                        </p:cTn>
                                        <p:tgtEl>
                                          <p:spTgt spid="29"/>
                                        </p:tgtEl>
                                        <p:attrNameLst>
                                          <p:attrName>style.visibility</p:attrName>
                                        </p:attrNameLst>
                                      </p:cBhvr>
                                      <p:to>
                                        <p:strVal val="visible"/>
                                      </p:to>
                                    </p:set>
                                  </p:childTnLst>
                                </p:cTn>
                              </p:par>
                            </p:childTnLst>
                          </p:cTn>
                        </p:par>
                        <p:par>
                          <p:cTn id="95" fill="hold">
                            <p:stCondLst>
                              <p:cond delay="12000"/>
                            </p:stCondLst>
                            <p:childTnLst>
                              <p:par>
                                <p:cTn id="96" presetID="11" presetClass="entr" presetSubtype="0" fill="hold" grpId="0" nodeType="afterEffect">
                                  <p:stCondLst>
                                    <p:cond delay="0"/>
                                  </p:stCondLst>
                                  <p:childTnLst>
                                    <p:set>
                                      <p:cBhvr>
                                        <p:cTn id="97" dur="1000">
                                          <p:stCondLst>
                                            <p:cond delay="0"/>
                                          </p:stCondLst>
                                        </p:cTn>
                                        <p:tgtEl>
                                          <p:spTgt spid="30"/>
                                        </p:tgtEl>
                                        <p:attrNameLst>
                                          <p:attrName>style.visibility</p:attrName>
                                        </p:attrNameLst>
                                      </p:cBhvr>
                                      <p:to>
                                        <p:strVal val="visible"/>
                                      </p:to>
                                    </p:set>
                                  </p:childTnLst>
                                </p:cTn>
                              </p:par>
                            </p:childTnLst>
                          </p:cTn>
                        </p:par>
                        <p:par>
                          <p:cTn id="98" fill="hold">
                            <p:stCondLst>
                              <p:cond delay="13000"/>
                            </p:stCondLst>
                            <p:childTnLst>
                              <p:par>
                                <p:cTn id="99" presetID="11" presetClass="entr" presetSubtype="0" fill="hold" grpId="0" nodeType="afterEffect">
                                  <p:stCondLst>
                                    <p:cond delay="0"/>
                                  </p:stCondLst>
                                  <p:childTnLst>
                                    <p:set>
                                      <p:cBhvr>
                                        <p:cTn id="100" dur="1000">
                                          <p:stCondLst>
                                            <p:cond delay="0"/>
                                          </p:stCondLst>
                                        </p:cTn>
                                        <p:tgtEl>
                                          <p:spTgt spid="31"/>
                                        </p:tgtEl>
                                        <p:attrNameLst>
                                          <p:attrName>style.visibility</p:attrName>
                                        </p:attrNameLst>
                                      </p:cBhvr>
                                      <p:to>
                                        <p:strVal val="visible"/>
                                      </p:to>
                                    </p:set>
                                  </p:childTnLst>
                                </p:cTn>
                              </p:par>
                            </p:childTnLst>
                          </p:cTn>
                        </p:par>
                        <p:par>
                          <p:cTn id="101" fill="hold">
                            <p:stCondLst>
                              <p:cond delay="14000"/>
                            </p:stCondLst>
                            <p:childTnLst>
                              <p:par>
                                <p:cTn id="102" presetID="11" presetClass="entr" presetSubtype="0" fill="hold" grpId="0" nodeType="afterEffect">
                                  <p:stCondLst>
                                    <p:cond delay="0"/>
                                  </p:stCondLst>
                                  <p:childTnLst>
                                    <p:set>
                                      <p:cBhvr>
                                        <p:cTn id="103" dur="1000">
                                          <p:stCondLst>
                                            <p:cond delay="0"/>
                                          </p:stCondLst>
                                        </p:cTn>
                                        <p:tgtEl>
                                          <p:spTgt spid="32"/>
                                        </p:tgtEl>
                                        <p:attrNameLst>
                                          <p:attrName>style.visibility</p:attrName>
                                        </p:attrNameLst>
                                      </p:cBhvr>
                                      <p:to>
                                        <p:strVal val="visible"/>
                                      </p:to>
                                    </p:set>
                                  </p:childTnLst>
                                </p:cTn>
                              </p:par>
                            </p:childTnLst>
                          </p:cTn>
                        </p:par>
                        <p:par>
                          <p:cTn id="104" fill="hold">
                            <p:stCondLst>
                              <p:cond delay="15000"/>
                            </p:stCondLst>
                            <p:childTnLst>
                              <p:par>
                                <p:cTn id="105" presetID="11" presetClass="entr" presetSubtype="0" fill="hold" grpId="0" nodeType="afterEffect">
                                  <p:stCondLst>
                                    <p:cond delay="0"/>
                                  </p:stCondLst>
                                  <p:childTnLst>
                                    <p:set>
                                      <p:cBhvr>
                                        <p:cTn id="106" dur="1000">
                                          <p:stCondLst>
                                            <p:cond delay="0"/>
                                          </p:stCondLst>
                                        </p:cTn>
                                        <p:tgtEl>
                                          <p:spTgt spid="33"/>
                                        </p:tgtEl>
                                        <p:attrNameLst>
                                          <p:attrName>style.visibility</p:attrName>
                                        </p:attrNameLst>
                                      </p:cBhvr>
                                      <p:to>
                                        <p:strVal val="visible"/>
                                      </p:to>
                                    </p:set>
                                  </p:childTnLst>
                                </p:cTn>
                              </p:par>
                            </p:childTnLst>
                          </p:cTn>
                        </p:par>
                        <p:par>
                          <p:cTn id="107" fill="hold">
                            <p:stCondLst>
                              <p:cond delay="16000"/>
                            </p:stCondLst>
                            <p:childTnLst>
                              <p:par>
                                <p:cTn id="108" presetID="11" presetClass="entr" presetSubtype="0" fill="hold" grpId="0" nodeType="afterEffect">
                                  <p:stCondLst>
                                    <p:cond delay="0"/>
                                  </p:stCondLst>
                                  <p:childTnLst>
                                    <p:set>
                                      <p:cBhvr>
                                        <p:cTn id="109" dur="1000">
                                          <p:stCondLst>
                                            <p:cond delay="0"/>
                                          </p:stCondLst>
                                        </p:cTn>
                                        <p:tgtEl>
                                          <p:spTgt spid="34"/>
                                        </p:tgtEl>
                                        <p:attrNameLst>
                                          <p:attrName>style.visibility</p:attrName>
                                        </p:attrNameLst>
                                      </p:cBhvr>
                                      <p:to>
                                        <p:strVal val="visible"/>
                                      </p:to>
                                    </p:set>
                                  </p:childTnLst>
                                </p:cTn>
                              </p:par>
                            </p:childTnLst>
                          </p:cTn>
                        </p:par>
                        <p:par>
                          <p:cTn id="110" fill="hold">
                            <p:stCondLst>
                              <p:cond delay="17000"/>
                            </p:stCondLst>
                            <p:childTnLst>
                              <p:par>
                                <p:cTn id="111" presetID="11" presetClass="entr" presetSubtype="0" fill="hold" grpId="0" nodeType="afterEffect">
                                  <p:stCondLst>
                                    <p:cond delay="0"/>
                                  </p:stCondLst>
                                  <p:childTnLst>
                                    <p:set>
                                      <p:cBhvr>
                                        <p:cTn id="112" dur="1000">
                                          <p:stCondLst>
                                            <p:cond delay="0"/>
                                          </p:stCondLst>
                                        </p:cTn>
                                        <p:tgtEl>
                                          <p:spTgt spid="35"/>
                                        </p:tgtEl>
                                        <p:attrNameLst>
                                          <p:attrName>style.visibility</p:attrName>
                                        </p:attrNameLst>
                                      </p:cBhvr>
                                      <p:to>
                                        <p:strVal val="visible"/>
                                      </p:to>
                                    </p:set>
                                  </p:childTnLst>
                                </p:cTn>
                              </p:par>
                            </p:childTnLst>
                          </p:cTn>
                        </p:par>
                        <p:par>
                          <p:cTn id="113" fill="hold">
                            <p:stCondLst>
                              <p:cond delay="18000"/>
                            </p:stCondLst>
                            <p:childTnLst>
                              <p:par>
                                <p:cTn id="114" presetID="11" presetClass="entr" presetSubtype="0" fill="hold" grpId="0" nodeType="afterEffect">
                                  <p:stCondLst>
                                    <p:cond delay="0"/>
                                  </p:stCondLst>
                                  <p:childTnLst>
                                    <p:set>
                                      <p:cBhvr>
                                        <p:cTn id="115" dur="1000">
                                          <p:stCondLst>
                                            <p:cond delay="0"/>
                                          </p:stCondLst>
                                        </p:cTn>
                                        <p:tgtEl>
                                          <p:spTgt spid="36"/>
                                        </p:tgtEl>
                                        <p:attrNameLst>
                                          <p:attrName>style.visibility</p:attrName>
                                        </p:attrNameLst>
                                      </p:cBhvr>
                                      <p:to>
                                        <p:strVal val="visible"/>
                                      </p:to>
                                    </p:set>
                                  </p:childTnLst>
                                </p:cTn>
                              </p:par>
                            </p:childTnLst>
                          </p:cTn>
                        </p:par>
                        <p:par>
                          <p:cTn id="116" fill="hold">
                            <p:stCondLst>
                              <p:cond delay="19000"/>
                            </p:stCondLst>
                            <p:childTnLst>
                              <p:par>
                                <p:cTn id="117" presetID="11" presetClass="entr" presetSubtype="0" fill="hold" grpId="0" nodeType="afterEffect">
                                  <p:stCondLst>
                                    <p:cond delay="0"/>
                                  </p:stCondLst>
                                  <p:childTnLst>
                                    <p:set>
                                      <p:cBhvr>
                                        <p:cTn id="118" dur="1000">
                                          <p:stCondLst>
                                            <p:cond delay="0"/>
                                          </p:stCondLst>
                                        </p:cTn>
                                        <p:tgtEl>
                                          <p:spTgt spid="37"/>
                                        </p:tgtEl>
                                        <p:attrNameLst>
                                          <p:attrName>style.visibility</p:attrName>
                                        </p:attrNameLst>
                                      </p:cBhvr>
                                      <p:to>
                                        <p:strVal val="visible"/>
                                      </p:to>
                                    </p:set>
                                  </p:childTnLst>
                                </p:cTn>
                              </p:par>
                            </p:childTnLst>
                          </p:cTn>
                        </p:par>
                        <p:par>
                          <p:cTn id="119" fill="hold">
                            <p:stCondLst>
                              <p:cond delay="20000"/>
                            </p:stCondLst>
                            <p:childTnLst>
                              <p:par>
                                <p:cTn id="120" presetID="11" presetClass="entr" presetSubtype="0" fill="hold" grpId="0" nodeType="afterEffect">
                                  <p:stCondLst>
                                    <p:cond delay="0"/>
                                  </p:stCondLst>
                                  <p:childTnLst>
                                    <p:set>
                                      <p:cBhvr>
                                        <p:cTn id="121"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9"/>
                  </p:tgtEl>
                </p:cond>
              </p:nextCondLst>
            </p:seq>
          </p:childTnLst>
        </p:cTn>
      </p:par>
    </p:tnLst>
    <p:bldLst>
      <p:bldP spid="4" grpId="0" animBg="1"/>
      <p:bldP spid="5" grpId="0" animBg="1"/>
      <p:bldP spid="12" grpId="0" animBg="1"/>
      <p:bldP spid="13"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82880" y="361950"/>
            <a:ext cx="11818619" cy="1714500"/>
          </a:xfrm>
          <a:prstGeom prst="plaque">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u="sng">
                <a:solidFill>
                  <a:srgbClr val="000099"/>
                </a:solidFill>
                <a:latin typeface="Times New Roman" panose="02020603050405020304" pitchFamily="18" charset="0"/>
                <a:cs typeface="Times New Roman" panose="02020603050405020304" pitchFamily="18" charset="0"/>
              </a:rPr>
              <a:t>Câu </a:t>
            </a:r>
            <a:r>
              <a:rPr lang="vi-VN" sz="3200" b="1" i="1" u="sng">
                <a:solidFill>
                  <a:srgbClr val="000099"/>
                </a:solidFill>
                <a:latin typeface="Times New Roman" panose="02020603050405020304" pitchFamily="18" charset="0"/>
                <a:cs typeface="Times New Roman" panose="02020603050405020304" pitchFamily="18" charset="0"/>
              </a:rPr>
              <a:t>4</a:t>
            </a:r>
            <a:r>
              <a:rPr lang="vi-VN" sz="3200" b="1" i="1">
                <a:solidFill>
                  <a:srgbClr val="000099"/>
                </a:solidFill>
                <a:latin typeface="Times New Roman" panose="02020603050405020304" pitchFamily="18" charset="0"/>
                <a:cs typeface="Times New Roman" panose="02020603050405020304" pitchFamily="18" charset="0"/>
              </a:rPr>
              <a:t>:</a:t>
            </a:r>
            <a:r>
              <a:rPr lang="vi-VN" sz="4000" b="1" i="1">
                <a:solidFill>
                  <a:srgbClr val="000099"/>
                </a:solidFill>
                <a:latin typeface="Times New Roman" panose="02020603050405020304" pitchFamily="18" charset="0"/>
                <a:cs typeface="Times New Roman" panose="02020603050405020304" pitchFamily="18" charset="0"/>
              </a:rPr>
              <a:t> </a:t>
            </a:r>
            <a:endParaRPr lang="en-US" sz="4000" b="1" i="1">
              <a:solidFill>
                <a:srgbClr val="000099"/>
              </a:solidFill>
              <a:latin typeface="Times New Roman" panose="02020603050405020304" pitchFamily="18" charset="0"/>
              <a:cs typeface="Times New Roman" panose="02020603050405020304" pitchFamily="18" charset="0"/>
            </a:endParaRPr>
          </a:p>
          <a:p>
            <a:endParaRPr lang="en-US" sz="4000" b="1" i="1">
              <a:solidFill>
                <a:srgbClr val="000099"/>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6150298" y="3096173"/>
            <a:ext cx="4800533"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smtClean="0">
                <a:latin typeface="Times New Roman" panose="02020603050405020304" pitchFamily="18" charset="0"/>
                <a:cs typeface="Times New Roman" panose="02020603050405020304" pitchFamily="18" charset="0"/>
              </a:rPr>
              <a:t>B. </a:t>
            </a:r>
            <a:endParaRPr lang="en-US" sz="3200">
              <a:latin typeface="Times New Roman" panose="02020603050405020304" pitchFamily="18" charset="0"/>
              <a:cs typeface="Times New Roman" panose="02020603050405020304" pitchFamily="18" charset="0"/>
            </a:endParaRPr>
          </a:p>
        </p:txBody>
      </p:sp>
      <p:pic>
        <p:nvPicPr>
          <p:cNvPr id="11"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340885" y="-609600"/>
            <a:ext cx="812800" cy="609600"/>
          </a:xfrm>
          <a:prstGeom prst="rect">
            <a:avLst/>
          </a:prstGeom>
        </p:spPr>
      </p:pic>
      <p:sp>
        <p:nvSpPr>
          <p:cNvPr id="12" name="Flowchart: Alternate Process 11"/>
          <p:cNvSpPr/>
          <p:nvPr/>
        </p:nvSpPr>
        <p:spPr>
          <a:xfrm>
            <a:off x="748584" y="4325847"/>
            <a:ext cx="4800533"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C. </a:t>
            </a:r>
            <a:endParaRPr lang="en-US" sz="3200">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6193842" y="4217610"/>
            <a:ext cx="4756990"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D. </a:t>
            </a:r>
            <a:endParaRPr lang="en-US" sz="3200">
              <a:latin typeface="Times New Roman" panose="02020603050405020304" pitchFamily="18" charset="0"/>
              <a:cs typeface="Times New Roman" panose="02020603050405020304" pitchFamily="18" charset="0"/>
            </a:endParaRPr>
          </a:p>
        </p:txBody>
      </p:sp>
      <p:sp>
        <p:nvSpPr>
          <p:cNvPr id="14" name="Flowchart: Alternate Process 13"/>
          <p:cNvSpPr/>
          <p:nvPr/>
        </p:nvSpPr>
        <p:spPr>
          <a:xfrm>
            <a:off x="748584" y="3079470"/>
            <a:ext cx="4800533" cy="936104"/>
          </a:xfrm>
          <a:prstGeom prst="flowChartAlternateProcess">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A. </a:t>
            </a:r>
            <a:endParaRPr lang="en-US" sz="3200">
              <a:latin typeface="Times New Roman" panose="02020603050405020304" pitchFamily="18" charset="0"/>
              <a:cs typeface="Times New Roman" panose="02020603050405020304" pitchFamily="18" charset="0"/>
            </a:endParaRPr>
          </a:p>
        </p:txBody>
      </p:sp>
      <p:pic>
        <p:nvPicPr>
          <p:cNvPr id="15"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508805" y="1612032"/>
            <a:ext cx="812800" cy="609600"/>
          </a:xfrm>
          <a:prstGeom prst="rect">
            <a:avLst/>
          </a:prstGeom>
        </p:spPr>
      </p:pic>
      <p:pic>
        <p:nvPicPr>
          <p:cNvPr id="16" name="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508805" y="620688"/>
            <a:ext cx="812800" cy="609600"/>
          </a:xfrm>
          <a:prstGeom prst="rect">
            <a:avLst/>
          </a:prstGeom>
        </p:spPr>
      </p:pic>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16" y="5805992"/>
            <a:ext cx="1603059" cy="1052008"/>
          </a:xfrm>
          <a:prstGeom prst="rect">
            <a:avLst/>
          </a:prstGeom>
        </p:spPr>
      </p:pic>
      <p:sp>
        <p:nvSpPr>
          <p:cNvPr id="18" name="Rounded Rectangle 17"/>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20</a:t>
            </a:r>
          </a:p>
        </p:txBody>
      </p:sp>
      <p:sp>
        <p:nvSpPr>
          <p:cNvPr id="19" name="Rounded Rectangle 18"/>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19</a:t>
            </a:r>
          </a:p>
        </p:txBody>
      </p:sp>
      <p:sp>
        <p:nvSpPr>
          <p:cNvPr id="20" name="Rounded Rectangle 19"/>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18</a:t>
            </a:r>
          </a:p>
        </p:txBody>
      </p:sp>
      <p:sp>
        <p:nvSpPr>
          <p:cNvPr id="21" name="Rounded Rectangle 20"/>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17</a:t>
            </a:r>
          </a:p>
        </p:txBody>
      </p:sp>
      <p:sp>
        <p:nvSpPr>
          <p:cNvPr id="22" name="Rounded Rectangle 21"/>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16</a:t>
            </a:r>
          </a:p>
        </p:txBody>
      </p:sp>
      <p:sp>
        <p:nvSpPr>
          <p:cNvPr id="23" name="Rounded Rectangle 22"/>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15</a:t>
            </a:r>
          </a:p>
        </p:txBody>
      </p:sp>
      <p:sp>
        <p:nvSpPr>
          <p:cNvPr id="24" name="Rounded Rectangle 23"/>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14</a:t>
            </a:r>
          </a:p>
        </p:txBody>
      </p:sp>
      <p:sp>
        <p:nvSpPr>
          <p:cNvPr id="25" name="Rounded Rectangle 24"/>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13</a:t>
            </a:r>
          </a:p>
        </p:txBody>
      </p:sp>
      <p:sp>
        <p:nvSpPr>
          <p:cNvPr id="26" name="Rounded Rectangle 25"/>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12</a:t>
            </a:r>
          </a:p>
        </p:txBody>
      </p:sp>
      <p:sp>
        <p:nvSpPr>
          <p:cNvPr id="27" name="Rounded Rectangle 26"/>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11</a:t>
            </a:r>
          </a:p>
        </p:txBody>
      </p:sp>
      <p:sp>
        <p:nvSpPr>
          <p:cNvPr id="28" name="Rounded Rectangle 27"/>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10</a:t>
            </a:r>
          </a:p>
        </p:txBody>
      </p:sp>
      <p:sp>
        <p:nvSpPr>
          <p:cNvPr id="29" name="Rounded Rectangle 28"/>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09</a:t>
            </a:r>
          </a:p>
        </p:txBody>
      </p:sp>
      <p:sp>
        <p:nvSpPr>
          <p:cNvPr id="30" name="Rounded Rectangle 29"/>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08</a:t>
            </a:r>
          </a:p>
        </p:txBody>
      </p:sp>
      <p:sp>
        <p:nvSpPr>
          <p:cNvPr id="31" name="Rounded Rectangle 30"/>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07</a:t>
            </a:r>
          </a:p>
        </p:txBody>
      </p:sp>
      <p:sp>
        <p:nvSpPr>
          <p:cNvPr id="32" name="Rounded Rectangle 31"/>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06</a:t>
            </a:r>
          </a:p>
        </p:txBody>
      </p:sp>
      <p:sp>
        <p:nvSpPr>
          <p:cNvPr id="33" name="Rounded Rectangle 32"/>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05</a:t>
            </a:r>
          </a:p>
        </p:txBody>
      </p:sp>
      <p:sp>
        <p:nvSpPr>
          <p:cNvPr id="34" name="Rounded Rectangle 33"/>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04</a:t>
            </a:r>
          </a:p>
        </p:txBody>
      </p:sp>
      <p:sp>
        <p:nvSpPr>
          <p:cNvPr id="35" name="Rounded Rectangle 34"/>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a:t>
            </a:r>
          </a:p>
        </p:txBody>
      </p:sp>
      <p:sp>
        <p:nvSpPr>
          <p:cNvPr id="36" name="Rounded Rectangle 35"/>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a:t>
            </a:r>
          </a:p>
        </p:txBody>
      </p:sp>
      <p:sp>
        <p:nvSpPr>
          <p:cNvPr id="37" name="Rounded Rectangle 36"/>
          <p:cNvSpPr/>
          <p:nvPr/>
        </p:nvSpPr>
        <p:spPr>
          <a:xfrm>
            <a:off x="4740766" y="2295100"/>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a:t>
            </a:r>
          </a:p>
        </p:txBody>
      </p:sp>
      <p:sp>
        <p:nvSpPr>
          <p:cNvPr id="38" name="Rounded Rectangle 37"/>
          <p:cNvSpPr/>
          <p:nvPr/>
        </p:nvSpPr>
        <p:spPr>
          <a:xfrm>
            <a:off x="4752196" y="2301201"/>
            <a:ext cx="1066800"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00</a:t>
            </a:r>
          </a:p>
        </p:txBody>
      </p:sp>
      <p:pic>
        <p:nvPicPr>
          <p:cNvPr id="39"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943856" y="2217786"/>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2379914873"/>
              </p:ext>
            </p:extLst>
          </p:nvPr>
        </p:nvGraphicFramePr>
        <p:xfrm>
          <a:off x="3669730" y="813338"/>
          <a:ext cx="1135063" cy="339725"/>
        </p:xfrm>
        <a:graphic>
          <a:graphicData uri="http://schemas.openxmlformats.org/presentationml/2006/ole">
            <mc:AlternateContent xmlns:mc="http://schemas.openxmlformats.org/markup-compatibility/2006">
              <mc:Choice xmlns:v="urn:schemas-microsoft-com:vml" Requires="v">
                <p:oleObj spid="_x0000_s30044" name="Equation" r:id="rId12" imgW="1130040" imgH="342720" progId="Equation.DSMT4">
                  <p:embed/>
                </p:oleObj>
              </mc:Choice>
              <mc:Fallback>
                <p:oleObj name="Equation" r:id="rId12" imgW="1130040" imgH="342720" progId="Equation.DSMT4">
                  <p:embed/>
                  <p:pic>
                    <p:nvPicPr>
                      <p:cNvPr id="0" name="Object 2"/>
                      <p:cNvPicPr>
                        <a:picLocks noChangeAspect="1" noChangeArrowheads="1"/>
                      </p:cNvPicPr>
                      <p:nvPr/>
                    </p:nvPicPr>
                    <p:blipFill>
                      <a:blip r:embed="rId13"/>
                      <a:srcRect/>
                      <a:stretch>
                        <a:fillRect/>
                      </a:stretch>
                    </p:blipFill>
                    <p:spPr bwMode="auto">
                      <a:xfrm>
                        <a:off x="3669730" y="813338"/>
                        <a:ext cx="11350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72288899"/>
              </p:ext>
            </p:extLst>
          </p:nvPr>
        </p:nvGraphicFramePr>
        <p:xfrm>
          <a:off x="9016064" y="667940"/>
          <a:ext cx="2620963" cy="555625"/>
        </p:xfrm>
        <a:graphic>
          <a:graphicData uri="http://schemas.openxmlformats.org/presentationml/2006/ole">
            <mc:AlternateContent xmlns:mc="http://schemas.openxmlformats.org/markup-compatibility/2006">
              <mc:Choice xmlns:v="urn:schemas-microsoft-com:vml" Requires="v">
                <p:oleObj spid="_x0000_s30045" name="Equation" r:id="rId14" imgW="2628720" imgH="558720" progId="Equation.DSMT4">
                  <p:embed/>
                </p:oleObj>
              </mc:Choice>
              <mc:Fallback>
                <p:oleObj name="Equation" r:id="rId14" imgW="2628720" imgH="558720" progId="Equation.DSMT4">
                  <p:embed/>
                  <p:pic>
                    <p:nvPicPr>
                      <p:cNvPr id="0" name="Object 1"/>
                      <p:cNvPicPr>
                        <a:picLocks noChangeAspect="1" noChangeArrowheads="1"/>
                      </p:cNvPicPr>
                      <p:nvPr/>
                    </p:nvPicPr>
                    <p:blipFill>
                      <a:blip r:embed="rId15"/>
                      <a:srcRect/>
                      <a:stretch>
                        <a:fillRect/>
                      </a:stretch>
                    </p:blipFill>
                    <p:spPr bwMode="auto">
                      <a:xfrm>
                        <a:off x="9016064" y="667940"/>
                        <a:ext cx="2620963" cy="55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3"/>
          <p:cNvSpPr>
            <a:spLocks noChangeArrowheads="1"/>
          </p:cNvSpPr>
          <p:nvPr/>
        </p:nvSpPr>
        <p:spPr bwMode="auto">
          <a:xfrm>
            <a:off x="1624288" y="682727"/>
            <a:ext cx="21980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tứ giác </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4"/>
          <p:cNvSpPr>
            <a:spLocks noChangeArrowheads="1"/>
          </p:cNvSpPr>
          <p:nvPr/>
        </p:nvSpPr>
        <p:spPr bwMode="auto">
          <a:xfrm>
            <a:off x="4707962" y="677352"/>
            <a:ext cx="44422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nội tiếp đường tròn. Biết </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5"/>
          <p:cNvSpPr>
            <a:spLocks noChangeArrowheads="1"/>
          </p:cNvSpPr>
          <p:nvPr/>
        </p:nvSpPr>
        <p:spPr bwMode="auto">
          <a:xfrm>
            <a:off x="1567543" y="1294399"/>
            <a:ext cx="6405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 đo các góc còn lại của tứ giác là:</a:t>
            </a:r>
            <a:r>
              <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p>
        </p:txBody>
      </p:sp>
      <p:graphicFrame>
        <p:nvGraphicFramePr>
          <p:cNvPr id="17" name="Object 16"/>
          <p:cNvGraphicFramePr>
            <a:graphicFrameLocks noChangeAspect="1"/>
          </p:cNvGraphicFramePr>
          <p:nvPr>
            <p:extLst>
              <p:ext uri="{D42A27DB-BD31-4B8C-83A1-F6EECF244321}">
                <p14:modId xmlns:p14="http://schemas.microsoft.com/office/powerpoint/2010/main" val="3420992880"/>
              </p:ext>
            </p:extLst>
          </p:nvPr>
        </p:nvGraphicFramePr>
        <p:xfrm>
          <a:off x="1348999" y="3218662"/>
          <a:ext cx="2819400" cy="558800"/>
        </p:xfrm>
        <a:graphic>
          <a:graphicData uri="http://schemas.openxmlformats.org/presentationml/2006/ole">
            <mc:AlternateContent xmlns:mc="http://schemas.openxmlformats.org/markup-compatibility/2006">
              <mc:Choice xmlns:v="urn:schemas-microsoft-com:vml" Requires="v">
                <p:oleObj spid="_x0000_s30046" name="Equation" r:id="rId16" imgW="2819160" imgH="558720" progId="Equation.DSMT4">
                  <p:embed/>
                </p:oleObj>
              </mc:Choice>
              <mc:Fallback>
                <p:oleObj name="Equation" r:id="rId16" imgW="2819160" imgH="558720" progId="Equation.DSMT4">
                  <p:embed/>
                  <p:pic>
                    <p:nvPicPr>
                      <p:cNvPr id="0" name=""/>
                      <p:cNvPicPr/>
                      <p:nvPr/>
                    </p:nvPicPr>
                    <p:blipFill>
                      <a:blip r:embed="rId17"/>
                      <a:stretch>
                        <a:fillRect/>
                      </a:stretch>
                    </p:blipFill>
                    <p:spPr>
                      <a:xfrm>
                        <a:off x="1348999" y="3218662"/>
                        <a:ext cx="2819400" cy="55880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664738686"/>
              </p:ext>
            </p:extLst>
          </p:nvPr>
        </p:nvGraphicFramePr>
        <p:xfrm>
          <a:off x="6733217" y="3218662"/>
          <a:ext cx="2819400" cy="558800"/>
        </p:xfrm>
        <a:graphic>
          <a:graphicData uri="http://schemas.openxmlformats.org/presentationml/2006/ole">
            <mc:AlternateContent xmlns:mc="http://schemas.openxmlformats.org/markup-compatibility/2006">
              <mc:Choice xmlns:v="urn:schemas-microsoft-com:vml" Requires="v">
                <p:oleObj spid="_x0000_s30047" name="Equation" r:id="rId18" imgW="2819160" imgH="558720" progId="Equation.DSMT4">
                  <p:embed/>
                </p:oleObj>
              </mc:Choice>
              <mc:Fallback>
                <p:oleObj name="Equation" r:id="rId18" imgW="2819160" imgH="558720" progId="Equation.DSMT4">
                  <p:embed/>
                  <p:pic>
                    <p:nvPicPr>
                      <p:cNvPr id="0" name=""/>
                      <p:cNvPicPr/>
                      <p:nvPr/>
                    </p:nvPicPr>
                    <p:blipFill>
                      <a:blip r:embed="rId19"/>
                      <a:stretch>
                        <a:fillRect/>
                      </a:stretch>
                    </p:blipFill>
                    <p:spPr>
                      <a:xfrm>
                        <a:off x="6733217" y="3218662"/>
                        <a:ext cx="2819400" cy="55880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659844565"/>
              </p:ext>
            </p:extLst>
          </p:nvPr>
        </p:nvGraphicFramePr>
        <p:xfrm>
          <a:off x="1323599" y="4474192"/>
          <a:ext cx="2844800" cy="558800"/>
        </p:xfrm>
        <a:graphic>
          <a:graphicData uri="http://schemas.openxmlformats.org/presentationml/2006/ole">
            <mc:AlternateContent xmlns:mc="http://schemas.openxmlformats.org/markup-compatibility/2006">
              <mc:Choice xmlns:v="urn:schemas-microsoft-com:vml" Requires="v">
                <p:oleObj spid="_x0000_s30048" name="Equation" r:id="rId20" imgW="2844720" imgH="558720" progId="Equation.DSMT4">
                  <p:embed/>
                </p:oleObj>
              </mc:Choice>
              <mc:Fallback>
                <p:oleObj name="Equation" r:id="rId20" imgW="2844720" imgH="558720" progId="Equation.DSMT4">
                  <p:embed/>
                  <p:pic>
                    <p:nvPicPr>
                      <p:cNvPr id="0" name=""/>
                      <p:cNvPicPr/>
                      <p:nvPr/>
                    </p:nvPicPr>
                    <p:blipFill>
                      <a:blip r:embed="rId21"/>
                      <a:stretch>
                        <a:fillRect/>
                      </a:stretch>
                    </p:blipFill>
                    <p:spPr>
                      <a:xfrm>
                        <a:off x="1323599" y="4474192"/>
                        <a:ext cx="2844800" cy="55880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421491749"/>
              </p:ext>
            </p:extLst>
          </p:nvPr>
        </p:nvGraphicFramePr>
        <p:xfrm>
          <a:off x="6900410" y="4383903"/>
          <a:ext cx="2844800" cy="558800"/>
        </p:xfrm>
        <a:graphic>
          <a:graphicData uri="http://schemas.openxmlformats.org/presentationml/2006/ole">
            <mc:AlternateContent xmlns:mc="http://schemas.openxmlformats.org/markup-compatibility/2006">
              <mc:Choice xmlns:v="urn:schemas-microsoft-com:vml" Requires="v">
                <p:oleObj spid="_x0000_s30049" name="Equation" r:id="rId22" imgW="2844720" imgH="558720" progId="Equation.DSMT4">
                  <p:embed/>
                </p:oleObj>
              </mc:Choice>
              <mc:Fallback>
                <p:oleObj name="Equation" r:id="rId22" imgW="2844720" imgH="558720" progId="Equation.DSMT4">
                  <p:embed/>
                  <p:pic>
                    <p:nvPicPr>
                      <p:cNvPr id="0" name=""/>
                      <p:cNvPicPr/>
                      <p:nvPr/>
                    </p:nvPicPr>
                    <p:blipFill>
                      <a:blip r:embed="rId23"/>
                      <a:stretch>
                        <a:fillRect/>
                      </a:stretch>
                    </p:blipFill>
                    <p:spPr>
                      <a:xfrm>
                        <a:off x="6900410" y="4383903"/>
                        <a:ext cx="2844800" cy="558800"/>
                      </a:xfrm>
                      <a:prstGeom prst="rect">
                        <a:avLst/>
                      </a:prstGeom>
                    </p:spPr>
                  </p:pic>
                </p:oleObj>
              </mc:Fallback>
            </mc:AlternateContent>
          </a:graphicData>
        </a:graphic>
      </p:graphicFrame>
      <p:sp>
        <p:nvSpPr>
          <p:cNvPr id="43" name="Rectangle: Rounded Corners 15">
            <a:extLst>
              <a:ext uri="{FF2B5EF4-FFF2-40B4-BE49-F238E27FC236}">
                <a16:creationId xmlns:a16="http://schemas.microsoft.com/office/drawing/2014/main" id="{249932DB-CD76-4630-9D2C-4ECAD7A72C8D}"/>
              </a:ext>
            </a:extLst>
          </p:cNvPr>
          <p:cNvSpPr/>
          <p:nvPr/>
        </p:nvSpPr>
        <p:spPr>
          <a:xfrm rot="5400000">
            <a:off x="9418486" y="4050949"/>
            <a:ext cx="4636366" cy="848974"/>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178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0606">
                <p:cTn id="20" fill="hold" display="0">
                  <p:stCondLst>
                    <p:cond delay="indefinite"/>
                  </p:stCondLst>
                  <p:endCondLst>
                    <p:cond evt="onStopAudio" delay="0">
                      <p:tgtEl>
                        <p:sldTgt/>
                      </p:tgtEl>
                    </p:cond>
                  </p:endCondLst>
                </p:cTn>
                <p:tgtEl>
                  <p:spTgt spid="11"/>
                </p:tgtEl>
              </p:cMediaNode>
            </p:audio>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3"/>
                                        </p:tgtEl>
                                        <p:attrNameLst>
                                          <p:attrName>fillcolor</p:attrName>
                                        </p:attrNameLst>
                                      </p:cBhvr>
                                      <p:to>
                                        <a:schemeClr val="accent2"/>
                                      </p:to>
                                    </p:animClr>
                                    <p:set>
                                      <p:cBhvr>
                                        <p:cTn id="26" dur="2000" fill="hold"/>
                                        <p:tgtEl>
                                          <p:spTgt spid="13"/>
                                        </p:tgtEl>
                                        <p:attrNameLst>
                                          <p:attrName>fill.type</p:attrName>
                                        </p:attrNameLst>
                                      </p:cBhvr>
                                      <p:to>
                                        <p:strVal val="solid"/>
                                      </p:to>
                                    </p:set>
                                    <p:set>
                                      <p:cBhvr>
                                        <p:cTn id="27" dur="2000" fill="hold"/>
                                        <p:tgtEl>
                                          <p:spTgt spid="13"/>
                                        </p:tgtEl>
                                        <p:attrNameLst>
                                          <p:attrName>fill.on</p:attrName>
                                        </p:attrNameLst>
                                      </p:cBhvr>
                                      <p:to>
                                        <p:strVal val="true"/>
                                      </p:to>
                                    </p:set>
                                  </p:childTnLst>
                                </p:cTn>
                              </p:par>
                              <p:par>
                                <p:cTn id="28" presetID="1" presetClass="mediacall" presetSubtype="0" fill="hold" nodeType="withEffect">
                                  <p:stCondLst>
                                    <p:cond delay="0"/>
                                  </p:stCondLst>
                                  <p:childTnLst>
                                    <p:cmd type="call" cmd="playFrom(0.0)">
                                      <p:cBhvr>
                                        <p:cTn id="29" dur="4063" fill="hold"/>
                                        <p:tgtEl>
                                          <p:spTgt spid="11"/>
                                        </p:tgtEl>
                                      </p:cBhvr>
                                    </p:cmd>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cTn>
                              </p:par>
                              <p:par>
                                <p:cTn id="37" presetID="1" presetClass="mediacall" presetSubtype="0" fill="hold" nodeType="withEffect">
                                  <p:stCondLst>
                                    <p:cond delay="0"/>
                                  </p:stCondLst>
                                  <p:childTnLst>
                                    <p:cmd type="call" cmd="playFrom(0.0)">
                                      <p:cBhvr>
                                        <p:cTn id="38" dur="4063" fill="hold"/>
                                        <p:tgtEl>
                                          <p:spTgt spid="16"/>
                                        </p:tgtEl>
                                      </p:cBhvr>
                                    </p:cmd>
                                  </p:childTnLst>
                                </p:cTn>
                              </p:par>
                            </p:childTnLst>
                          </p:cTn>
                        </p:par>
                      </p:childTnLst>
                    </p:cTn>
                  </p:par>
                </p:childTnLst>
              </p:cTn>
              <p:nextCondLst>
                <p:cond evt="onClick" delay="0">
                  <p:tgtEl>
                    <p:spTgt spid="14"/>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12"/>
                                        </p:tgtEl>
                                        <p:attrNameLst>
                                          <p:attrName>fillcolor</p:attrName>
                                        </p:attrNameLst>
                                      </p:cBhvr>
                                      <p:to>
                                        <a:schemeClr val="accent2"/>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4063" fill="hold"/>
                                        <p:tgtEl>
                                          <p:spTgt spid="15"/>
                                        </p:tgtEl>
                                      </p:cBhvr>
                                    </p:cmd>
                                  </p:childTnLst>
                                </p:cTn>
                              </p:par>
                            </p:childTnLst>
                          </p:cTn>
                        </p:par>
                      </p:childTnLst>
                    </p:cTn>
                  </p:par>
                </p:childTnLst>
              </p:cTn>
              <p:nextCondLst>
                <p:cond evt="onClick" delay="0">
                  <p:tgtEl>
                    <p:spTgt spid="12"/>
                  </p:tgtEl>
                </p:cond>
              </p:nextCondLst>
            </p:seq>
            <p:audio>
              <p:cMediaNode vol="80000">
                <p:cTn id="48" fill="hold" display="0">
                  <p:stCondLst>
                    <p:cond delay="indefinite"/>
                  </p:stCondLst>
                  <p:endCondLst>
                    <p:cond evt="onStopAudio" delay="0">
                      <p:tgtEl>
                        <p:sldTgt/>
                      </p:tgtEl>
                    </p:cond>
                  </p:endCondLst>
                </p:cTn>
                <p:tgtEl>
                  <p:spTgt spid="15"/>
                </p:tgtEl>
              </p:cMediaNode>
            </p:audio>
            <p:audio>
              <p:cMediaNode vol="84848">
                <p:cTn id="49" fill="hold" display="0">
                  <p:stCondLst>
                    <p:cond delay="indefinite"/>
                  </p:stCondLst>
                  <p:endCondLst>
                    <p:cond evt="onStopAudio" delay="0">
                      <p:tgtEl>
                        <p:sldTgt/>
                      </p:tgtEl>
                    </p:cond>
                  </p:endCondLst>
                </p:cTn>
                <p:tgtEl>
                  <p:spTgt spid="16"/>
                </p:tgtEl>
              </p:cMediaNode>
            </p:audi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5"/>
                                        </p:tgtEl>
                                        <p:attrNameLst>
                                          <p:attrName>fillcolor</p:attrName>
                                        </p:attrNameLst>
                                      </p:cBhvr>
                                      <p:to>
                                        <a:srgbClr val="00FF00"/>
                                      </p:to>
                                    </p:animClr>
                                    <p:set>
                                      <p:cBhvr>
                                        <p:cTn id="55" dur="2000" fill="hold"/>
                                        <p:tgtEl>
                                          <p:spTgt spid="5"/>
                                        </p:tgtEl>
                                        <p:attrNameLst>
                                          <p:attrName>fill.type</p:attrName>
                                        </p:attrNameLst>
                                      </p:cBhvr>
                                      <p:to>
                                        <p:strVal val="solid"/>
                                      </p:to>
                                    </p:set>
                                    <p:set>
                                      <p:cBhvr>
                                        <p:cTn id="56" dur="200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11" presetClass="entr" presetSubtype="0" fill="hold" grpId="0" nodeType="afterEffect">
                                  <p:stCondLst>
                                    <p:cond delay="0"/>
                                  </p:stCondLst>
                                  <p:childTnLst>
                                    <p:set>
                                      <p:cBhvr>
                                        <p:cTn id="61" dur="1000">
                                          <p:stCondLst>
                                            <p:cond delay="0"/>
                                          </p:stCondLst>
                                        </p:cTn>
                                        <p:tgtEl>
                                          <p:spTgt spid="18"/>
                                        </p:tgtEl>
                                        <p:attrNameLst>
                                          <p:attrName>style.visibility</p:attrName>
                                        </p:attrNameLst>
                                      </p:cBhvr>
                                      <p:to>
                                        <p:strVal val="visible"/>
                                      </p:to>
                                    </p:set>
                                  </p:childTnLst>
                                </p:cTn>
                              </p:par>
                            </p:childTnLst>
                          </p:cTn>
                        </p:par>
                        <p:par>
                          <p:cTn id="62" fill="hold">
                            <p:stCondLst>
                              <p:cond delay="1000"/>
                            </p:stCondLst>
                            <p:childTnLst>
                              <p:par>
                                <p:cTn id="63" presetID="11" presetClass="entr" presetSubtype="0" fill="hold" grpId="0" nodeType="afterEffect">
                                  <p:stCondLst>
                                    <p:cond delay="0"/>
                                  </p:stCondLst>
                                  <p:childTnLst>
                                    <p:set>
                                      <p:cBhvr>
                                        <p:cTn id="64" dur="1000">
                                          <p:stCondLst>
                                            <p:cond delay="0"/>
                                          </p:stCondLst>
                                        </p:cTn>
                                        <p:tgtEl>
                                          <p:spTgt spid="19"/>
                                        </p:tgtEl>
                                        <p:attrNameLst>
                                          <p:attrName>style.visibility</p:attrName>
                                        </p:attrNameLst>
                                      </p:cBhvr>
                                      <p:to>
                                        <p:strVal val="visible"/>
                                      </p:to>
                                    </p:set>
                                  </p:childTnLst>
                                </p:cTn>
                              </p:par>
                            </p:childTnLst>
                          </p:cTn>
                        </p:par>
                        <p:par>
                          <p:cTn id="65" fill="hold">
                            <p:stCondLst>
                              <p:cond delay="2000"/>
                            </p:stCondLst>
                            <p:childTnLst>
                              <p:par>
                                <p:cTn id="66" presetID="11" presetClass="entr" presetSubtype="0" fill="hold" grpId="0" nodeType="afterEffect">
                                  <p:stCondLst>
                                    <p:cond delay="0"/>
                                  </p:stCondLst>
                                  <p:childTnLst>
                                    <p:set>
                                      <p:cBhvr>
                                        <p:cTn id="67" dur="1000">
                                          <p:stCondLst>
                                            <p:cond delay="0"/>
                                          </p:stCondLst>
                                        </p:cTn>
                                        <p:tgtEl>
                                          <p:spTgt spid="20"/>
                                        </p:tgtEl>
                                        <p:attrNameLst>
                                          <p:attrName>style.visibility</p:attrName>
                                        </p:attrNameLst>
                                      </p:cBhvr>
                                      <p:to>
                                        <p:strVal val="visible"/>
                                      </p:to>
                                    </p:set>
                                  </p:childTnLst>
                                </p:cTn>
                              </p:par>
                            </p:childTnLst>
                          </p:cTn>
                        </p:par>
                        <p:par>
                          <p:cTn id="68" fill="hold">
                            <p:stCondLst>
                              <p:cond delay="3000"/>
                            </p:stCondLst>
                            <p:childTnLst>
                              <p:par>
                                <p:cTn id="69" presetID="11" presetClass="entr" presetSubtype="0" fill="hold" grpId="0" nodeType="afterEffect">
                                  <p:stCondLst>
                                    <p:cond delay="0"/>
                                  </p:stCondLst>
                                  <p:childTnLst>
                                    <p:set>
                                      <p:cBhvr>
                                        <p:cTn id="70" dur="1000">
                                          <p:stCondLst>
                                            <p:cond delay="0"/>
                                          </p:stCondLst>
                                        </p:cTn>
                                        <p:tgtEl>
                                          <p:spTgt spid="21"/>
                                        </p:tgtEl>
                                        <p:attrNameLst>
                                          <p:attrName>style.visibility</p:attrName>
                                        </p:attrNameLst>
                                      </p:cBhvr>
                                      <p:to>
                                        <p:strVal val="visible"/>
                                      </p:to>
                                    </p:set>
                                  </p:childTnLst>
                                </p:cTn>
                              </p:par>
                            </p:childTnLst>
                          </p:cTn>
                        </p:par>
                        <p:par>
                          <p:cTn id="71" fill="hold">
                            <p:stCondLst>
                              <p:cond delay="4000"/>
                            </p:stCondLst>
                            <p:childTnLst>
                              <p:par>
                                <p:cTn id="72" presetID="11" presetClass="entr" presetSubtype="0" fill="hold" grpId="0" nodeType="afterEffect">
                                  <p:stCondLst>
                                    <p:cond delay="0"/>
                                  </p:stCondLst>
                                  <p:childTnLst>
                                    <p:set>
                                      <p:cBhvr>
                                        <p:cTn id="73" dur="1000">
                                          <p:stCondLst>
                                            <p:cond delay="0"/>
                                          </p:stCondLst>
                                        </p:cTn>
                                        <p:tgtEl>
                                          <p:spTgt spid="22"/>
                                        </p:tgtEl>
                                        <p:attrNameLst>
                                          <p:attrName>style.visibility</p:attrName>
                                        </p:attrNameLst>
                                      </p:cBhvr>
                                      <p:to>
                                        <p:strVal val="visible"/>
                                      </p:to>
                                    </p:set>
                                  </p:childTnLst>
                                </p:cTn>
                              </p:par>
                            </p:childTnLst>
                          </p:cTn>
                        </p:par>
                        <p:par>
                          <p:cTn id="74" fill="hold">
                            <p:stCondLst>
                              <p:cond delay="5000"/>
                            </p:stCondLst>
                            <p:childTnLst>
                              <p:par>
                                <p:cTn id="75" presetID="11" presetClass="entr" presetSubtype="0" fill="hold" grpId="0" nodeType="afterEffect">
                                  <p:stCondLst>
                                    <p:cond delay="0"/>
                                  </p:stCondLst>
                                  <p:childTnLst>
                                    <p:set>
                                      <p:cBhvr>
                                        <p:cTn id="76" dur="1000">
                                          <p:stCondLst>
                                            <p:cond delay="0"/>
                                          </p:stCondLst>
                                        </p:cTn>
                                        <p:tgtEl>
                                          <p:spTgt spid="23"/>
                                        </p:tgtEl>
                                        <p:attrNameLst>
                                          <p:attrName>style.visibility</p:attrName>
                                        </p:attrNameLst>
                                      </p:cBhvr>
                                      <p:to>
                                        <p:strVal val="visible"/>
                                      </p:to>
                                    </p:set>
                                  </p:childTnLst>
                                </p:cTn>
                              </p:par>
                            </p:childTnLst>
                          </p:cTn>
                        </p:par>
                        <p:par>
                          <p:cTn id="77" fill="hold">
                            <p:stCondLst>
                              <p:cond delay="6000"/>
                            </p:stCondLst>
                            <p:childTnLst>
                              <p:par>
                                <p:cTn id="78" presetID="11" presetClass="entr" presetSubtype="0" fill="hold" grpId="0" nodeType="afterEffect">
                                  <p:stCondLst>
                                    <p:cond delay="0"/>
                                  </p:stCondLst>
                                  <p:childTnLst>
                                    <p:set>
                                      <p:cBhvr>
                                        <p:cTn id="79" dur="1000">
                                          <p:stCondLst>
                                            <p:cond delay="0"/>
                                          </p:stCondLst>
                                        </p:cTn>
                                        <p:tgtEl>
                                          <p:spTgt spid="24"/>
                                        </p:tgtEl>
                                        <p:attrNameLst>
                                          <p:attrName>style.visibility</p:attrName>
                                        </p:attrNameLst>
                                      </p:cBhvr>
                                      <p:to>
                                        <p:strVal val="visible"/>
                                      </p:to>
                                    </p:set>
                                  </p:childTnLst>
                                </p:cTn>
                              </p:par>
                            </p:childTnLst>
                          </p:cTn>
                        </p:par>
                        <p:par>
                          <p:cTn id="80" fill="hold">
                            <p:stCondLst>
                              <p:cond delay="7000"/>
                            </p:stCondLst>
                            <p:childTnLst>
                              <p:par>
                                <p:cTn id="81" presetID="11" presetClass="entr" presetSubtype="0" fill="hold" grpId="0" nodeType="afterEffect">
                                  <p:stCondLst>
                                    <p:cond delay="0"/>
                                  </p:stCondLst>
                                  <p:childTnLst>
                                    <p:set>
                                      <p:cBhvr>
                                        <p:cTn id="82" dur="1000">
                                          <p:stCondLst>
                                            <p:cond delay="0"/>
                                          </p:stCondLst>
                                        </p:cTn>
                                        <p:tgtEl>
                                          <p:spTgt spid="25"/>
                                        </p:tgtEl>
                                        <p:attrNameLst>
                                          <p:attrName>style.visibility</p:attrName>
                                        </p:attrNameLst>
                                      </p:cBhvr>
                                      <p:to>
                                        <p:strVal val="visible"/>
                                      </p:to>
                                    </p:set>
                                  </p:childTnLst>
                                </p:cTn>
                              </p:par>
                            </p:childTnLst>
                          </p:cTn>
                        </p:par>
                        <p:par>
                          <p:cTn id="83" fill="hold">
                            <p:stCondLst>
                              <p:cond delay="8000"/>
                            </p:stCondLst>
                            <p:childTnLst>
                              <p:par>
                                <p:cTn id="84" presetID="11" presetClass="entr" presetSubtype="0" fill="hold" grpId="0" nodeType="afterEffect">
                                  <p:stCondLst>
                                    <p:cond delay="0"/>
                                  </p:stCondLst>
                                  <p:childTnLst>
                                    <p:set>
                                      <p:cBhvr>
                                        <p:cTn id="85" dur="1000">
                                          <p:stCondLst>
                                            <p:cond delay="0"/>
                                          </p:stCondLst>
                                        </p:cTn>
                                        <p:tgtEl>
                                          <p:spTgt spid="26"/>
                                        </p:tgtEl>
                                        <p:attrNameLst>
                                          <p:attrName>style.visibility</p:attrName>
                                        </p:attrNameLst>
                                      </p:cBhvr>
                                      <p:to>
                                        <p:strVal val="visible"/>
                                      </p:to>
                                    </p:set>
                                  </p:childTnLst>
                                </p:cTn>
                              </p:par>
                            </p:childTnLst>
                          </p:cTn>
                        </p:par>
                        <p:par>
                          <p:cTn id="86" fill="hold">
                            <p:stCondLst>
                              <p:cond delay="9000"/>
                            </p:stCondLst>
                            <p:childTnLst>
                              <p:par>
                                <p:cTn id="87" presetID="11" presetClass="entr" presetSubtype="0" fill="hold" grpId="0" nodeType="afterEffect">
                                  <p:stCondLst>
                                    <p:cond delay="0"/>
                                  </p:stCondLst>
                                  <p:childTnLst>
                                    <p:set>
                                      <p:cBhvr>
                                        <p:cTn id="88" dur="1000">
                                          <p:stCondLst>
                                            <p:cond delay="0"/>
                                          </p:stCondLst>
                                        </p:cTn>
                                        <p:tgtEl>
                                          <p:spTgt spid="27"/>
                                        </p:tgtEl>
                                        <p:attrNameLst>
                                          <p:attrName>style.visibility</p:attrName>
                                        </p:attrNameLst>
                                      </p:cBhvr>
                                      <p:to>
                                        <p:strVal val="visible"/>
                                      </p:to>
                                    </p:set>
                                  </p:childTnLst>
                                </p:cTn>
                              </p:par>
                            </p:childTnLst>
                          </p:cTn>
                        </p:par>
                        <p:par>
                          <p:cTn id="89" fill="hold">
                            <p:stCondLst>
                              <p:cond delay="10000"/>
                            </p:stCondLst>
                            <p:childTnLst>
                              <p:par>
                                <p:cTn id="90" presetID="11" presetClass="entr" presetSubtype="0" fill="hold" grpId="0" nodeType="afterEffect">
                                  <p:stCondLst>
                                    <p:cond delay="0"/>
                                  </p:stCondLst>
                                  <p:childTnLst>
                                    <p:set>
                                      <p:cBhvr>
                                        <p:cTn id="91" dur="1000">
                                          <p:stCondLst>
                                            <p:cond delay="0"/>
                                          </p:stCondLst>
                                        </p:cTn>
                                        <p:tgtEl>
                                          <p:spTgt spid="28"/>
                                        </p:tgtEl>
                                        <p:attrNameLst>
                                          <p:attrName>style.visibility</p:attrName>
                                        </p:attrNameLst>
                                      </p:cBhvr>
                                      <p:to>
                                        <p:strVal val="visible"/>
                                      </p:to>
                                    </p:set>
                                  </p:childTnLst>
                                </p:cTn>
                              </p:par>
                            </p:childTnLst>
                          </p:cTn>
                        </p:par>
                        <p:par>
                          <p:cTn id="92" fill="hold">
                            <p:stCondLst>
                              <p:cond delay="11000"/>
                            </p:stCondLst>
                            <p:childTnLst>
                              <p:par>
                                <p:cTn id="93" presetID="11" presetClass="entr" presetSubtype="0" fill="hold" grpId="0" nodeType="afterEffect">
                                  <p:stCondLst>
                                    <p:cond delay="0"/>
                                  </p:stCondLst>
                                  <p:childTnLst>
                                    <p:set>
                                      <p:cBhvr>
                                        <p:cTn id="94" dur="1000">
                                          <p:stCondLst>
                                            <p:cond delay="0"/>
                                          </p:stCondLst>
                                        </p:cTn>
                                        <p:tgtEl>
                                          <p:spTgt spid="29"/>
                                        </p:tgtEl>
                                        <p:attrNameLst>
                                          <p:attrName>style.visibility</p:attrName>
                                        </p:attrNameLst>
                                      </p:cBhvr>
                                      <p:to>
                                        <p:strVal val="visible"/>
                                      </p:to>
                                    </p:set>
                                  </p:childTnLst>
                                </p:cTn>
                              </p:par>
                            </p:childTnLst>
                          </p:cTn>
                        </p:par>
                        <p:par>
                          <p:cTn id="95" fill="hold">
                            <p:stCondLst>
                              <p:cond delay="12000"/>
                            </p:stCondLst>
                            <p:childTnLst>
                              <p:par>
                                <p:cTn id="96" presetID="11" presetClass="entr" presetSubtype="0" fill="hold" grpId="0" nodeType="afterEffect">
                                  <p:stCondLst>
                                    <p:cond delay="0"/>
                                  </p:stCondLst>
                                  <p:childTnLst>
                                    <p:set>
                                      <p:cBhvr>
                                        <p:cTn id="97" dur="1000">
                                          <p:stCondLst>
                                            <p:cond delay="0"/>
                                          </p:stCondLst>
                                        </p:cTn>
                                        <p:tgtEl>
                                          <p:spTgt spid="30"/>
                                        </p:tgtEl>
                                        <p:attrNameLst>
                                          <p:attrName>style.visibility</p:attrName>
                                        </p:attrNameLst>
                                      </p:cBhvr>
                                      <p:to>
                                        <p:strVal val="visible"/>
                                      </p:to>
                                    </p:set>
                                  </p:childTnLst>
                                </p:cTn>
                              </p:par>
                            </p:childTnLst>
                          </p:cTn>
                        </p:par>
                        <p:par>
                          <p:cTn id="98" fill="hold">
                            <p:stCondLst>
                              <p:cond delay="13000"/>
                            </p:stCondLst>
                            <p:childTnLst>
                              <p:par>
                                <p:cTn id="99" presetID="11" presetClass="entr" presetSubtype="0" fill="hold" grpId="0" nodeType="afterEffect">
                                  <p:stCondLst>
                                    <p:cond delay="0"/>
                                  </p:stCondLst>
                                  <p:childTnLst>
                                    <p:set>
                                      <p:cBhvr>
                                        <p:cTn id="100" dur="1000">
                                          <p:stCondLst>
                                            <p:cond delay="0"/>
                                          </p:stCondLst>
                                        </p:cTn>
                                        <p:tgtEl>
                                          <p:spTgt spid="31"/>
                                        </p:tgtEl>
                                        <p:attrNameLst>
                                          <p:attrName>style.visibility</p:attrName>
                                        </p:attrNameLst>
                                      </p:cBhvr>
                                      <p:to>
                                        <p:strVal val="visible"/>
                                      </p:to>
                                    </p:set>
                                  </p:childTnLst>
                                </p:cTn>
                              </p:par>
                            </p:childTnLst>
                          </p:cTn>
                        </p:par>
                        <p:par>
                          <p:cTn id="101" fill="hold">
                            <p:stCondLst>
                              <p:cond delay="14000"/>
                            </p:stCondLst>
                            <p:childTnLst>
                              <p:par>
                                <p:cTn id="102" presetID="11" presetClass="entr" presetSubtype="0" fill="hold" grpId="0" nodeType="afterEffect">
                                  <p:stCondLst>
                                    <p:cond delay="0"/>
                                  </p:stCondLst>
                                  <p:childTnLst>
                                    <p:set>
                                      <p:cBhvr>
                                        <p:cTn id="103" dur="1000">
                                          <p:stCondLst>
                                            <p:cond delay="0"/>
                                          </p:stCondLst>
                                        </p:cTn>
                                        <p:tgtEl>
                                          <p:spTgt spid="32"/>
                                        </p:tgtEl>
                                        <p:attrNameLst>
                                          <p:attrName>style.visibility</p:attrName>
                                        </p:attrNameLst>
                                      </p:cBhvr>
                                      <p:to>
                                        <p:strVal val="visible"/>
                                      </p:to>
                                    </p:set>
                                  </p:childTnLst>
                                </p:cTn>
                              </p:par>
                            </p:childTnLst>
                          </p:cTn>
                        </p:par>
                        <p:par>
                          <p:cTn id="104" fill="hold">
                            <p:stCondLst>
                              <p:cond delay="15000"/>
                            </p:stCondLst>
                            <p:childTnLst>
                              <p:par>
                                <p:cTn id="105" presetID="11" presetClass="entr" presetSubtype="0" fill="hold" grpId="0" nodeType="afterEffect">
                                  <p:stCondLst>
                                    <p:cond delay="0"/>
                                  </p:stCondLst>
                                  <p:childTnLst>
                                    <p:set>
                                      <p:cBhvr>
                                        <p:cTn id="106" dur="1000">
                                          <p:stCondLst>
                                            <p:cond delay="0"/>
                                          </p:stCondLst>
                                        </p:cTn>
                                        <p:tgtEl>
                                          <p:spTgt spid="33"/>
                                        </p:tgtEl>
                                        <p:attrNameLst>
                                          <p:attrName>style.visibility</p:attrName>
                                        </p:attrNameLst>
                                      </p:cBhvr>
                                      <p:to>
                                        <p:strVal val="visible"/>
                                      </p:to>
                                    </p:set>
                                  </p:childTnLst>
                                </p:cTn>
                              </p:par>
                            </p:childTnLst>
                          </p:cTn>
                        </p:par>
                        <p:par>
                          <p:cTn id="107" fill="hold">
                            <p:stCondLst>
                              <p:cond delay="16000"/>
                            </p:stCondLst>
                            <p:childTnLst>
                              <p:par>
                                <p:cTn id="108" presetID="11" presetClass="entr" presetSubtype="0" fill="hold" grpId="0" nodeType="afterEffect">
                                  <p:stCondLst>
                                    <p:cond delay="0"/>
                                  </p:stCondLst>
                                  <p:childTnLst>
                                    <p:set>
                                      <p:cBhvr>
                                        <p:cTn id="109" dur="1000">
                                          <p:stCondLst>
                                            <p:cond delay="0"/>
                                          </p:stCondLst>
                                        </p:cTn>
                                        <p:tgtEl>
                                          <p:spTgt spid="34"/>
                                        </p:tgtEl>
                                        <p:attrNameLst>
                                          <p:attrName>style.visibility</p:attrName>
                                        </p:attrNameLst>
                                      </p:cBhvr>
                                      <p:to>
                                        <p:strVal val="visible"/>
                                      </p:to>
                                    </p:set>
                                  </p:childTnLst>
                                </p:cTn>
                              </p:par>
                            </p:childTnLst>
                          </p:cTn>
                        </p:par>
                        <p:par>
                          <p:cTn id="110" fill="hold">
                            <p:stCondLst>
                              <p:cond delay="17000"/>
                            </p:stCondLst>
                            <p:childTnLst>
                              <p:par>
                                <p:cTn id="111" presetID="11" presetClass="entr" presetSubtype="0" fill="hold" grpId="0" nodeType="afterEffect">
                                  <p:stCondLst>
                                    <p:cond delay="0"/>
                                  </p:stCondLst>
                                  <p:childTnLst>
                                    <p:set>
                                      <p:cBhvr>
                                        <p:cTn id="112" dur="1000">
                                          <p:stCondLst>
                                            <p:cond delay="0"/>
                                          </p:stCondLst>
                                        </p:cTn>
                                        <p:tgtEl>
                                          <p:spTgt spid="35"/>
                                        </p:tgtEl>
                                        <p:attrNameLst>
                                          <p:attrName>style.visibility</p:attrName>
                                        </p:attrNameLst>
                                      </p:cBhvr>
                                      <p:to>
                                        <p:strVal val="visible"/>
                                      </p:to>
                                    </p:set>
                                  </p:childTnLst>
                                </p:cTn>
                              </p:par>
                            </p:childTnLst>
                          </p:cTn>
                        </p:par>
                        <p:par>
                          <p:cTn id="113" fill="hold">
                            <p:stCondLst>
                              <p:cond delay="18000"/>
                            </p:stCondLst>
                            <p:childTnLst>
                              <p:par>
                                <p:cTn id="114" presetID="11" presetClass="entr" presetSubtype="0" fill="hold" grpId="0" nodeType="afterEffect">
                                  <p:stCondLst>
                                    <p:cond delay="0"/>
                                  </p:stCondLst>
                                  <p:childTnLst>
                                    <p:set>
                                      <p:cBhvr>
                                        <p:cTn id="115" dur="1000">
                                          <p:stCondLst>
                                            <p:cond delay="0"/>
                                          </p:stCondLst>
                                        </p:cTn>
                                        <p:tgtEl>
                                          <p:spTgt spid="36"/>
                                        </p:tgtEl>
                                        <p:attrNameLst>
                                          <p:attrName>style.visibility</p:attrName>
                                        </p:attrNameLst>
                                      </p:cBhvr>
                                      <p:to>
                                        <p:strVal val="visible"/>
                                      </p:to>
                                    </p:set>
                                  </p:childTnLst>
                                </p:cTn>
                              </p:par>
                            </p:childTnLst>
                          </p:cTn>
                        </p:par>
                        <p:par>
                          <p:cTn id="116" fill="hold">
                            <p:stCondLst>
                              <p:cond delay="19000"/>
                            </p:stCondLst>
                            <p:childTnLst>
                              <p:par>
                                <p:cTn id="117" presetID="11" presetClass="entr" presetSubtype="0" fill="hold" grpId="0" nodeType="afterEffect">
                                  <p:stCondLst>
                                    <p:cond delay="0"/>
                                  </p:stCondLst>
                                  <p:childTnLst>
                                    <p:set>
                                      <p:cBhvr>
                                        <p:cTn id="118" dur="1000">
                                          <p:stCondLst>
                                            <p:cond delay="0"/>
                                          </p:stCondLst>
                                        </p:cTn>
                                        <p:tgtEl>
                                          <p:spTgt spid="37"/>
                                        </p:tgtEl>
                                        <p:attrNameLst>
                                          <p:attrName>style.visibility</p:attrName>
                                        </p:attrNameLst>
                                      </p:cBhvr>
                                      <p:to>
                                        <p:strVal val="visible"/>
                                      </p:to>
                                    </p:set>
                                  </p:childTnLst>
                                </p:cTn>
                              </p:par>
                            </p:childTnLst>
                          </p:cTn>
                        </p:par>
                        <p:par>
                          <p:cTn id="119" fill="hold">
                            <p:stCondLst>
                              <p:cond delay="20000"/>
                            </p:stCondLst>
                            <p:childTnLst>
                              <p:par>
                                <p:cTn id="120" presetID="11" presetClass="entr" presetSubtype="0" fill="hold" grpId="0" nodeType="afterEffect">
                                  <p:stCondLst>
                                    <p:cond delay="0"/>
                                  </p:stCondLst>
                                  <p:childTnLst>
                                    <p:set>
                                      <p:cBhvr>
                                        <p:cTn id="121"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9"/>
                  </p:tgtEl>
                </p:cond>
              </p:nextCondLst>
            </p:seq>
          </p:childTnLst>
        </p:cTn>
      </p:par>
    </p:tnLst>
    <p:bldLst>
      <p:bldP spid="4" grpId="0" animBg="1"/>
      <p:bldP spid="5" grpId="0" animBg="1"/>
      <p:bldP spid="12" grpId="0" animBg="1"/>
      <p:bldP spid="13"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6027" y="-3867810"/>
            <a:ext cx="35335635" cy="1229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688" y="1345605"/>
            <a:ext cx="1932153" cy="2022204"/>
          </a:xfrm>
          <a:prstGeom prst="rect">
            <a:avLst/>
          </a:prstGeom>
        </p:spPr>
      </p:pic>
      <p:sp>
        <p:nvSpPr>
          <p:cNvPr id="12" name="Cloud Callout 11"/>
          <p:cNvSpPr/>
          <p:nvPr/>
        </p:nvSpPr>
        <p:spPr>
          <a:xfrm>
            <a:off x="431371" y="1964070"/>
            <a:ext cx="7138164"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733" b="1">
                <a:solidFill>
                  <a:srgbClr val="00B050"/>
                </a:solidFill>
                <a:latin typeface="Times New Roman" panose="02020603050405020304" pitchFamily="18" charset="0"/>
                <a:cs typeface="Times New Roman" panose="02020603050405020304" pitchFamily="18" charset="0"/>
              </a:rPr>
              <a:t>Mình lấy đủ mật rồi! </a:t>
            </a:r>
          </a:p>
          <a:p>
            <a:pPr algn="ctr"/>
            <a:r>
              <a:rPr lang="en-US" sz="3733" b="1">
                <a:solidFill>
                  <a:srgbClr val="00B050"/>
                </a:solidFill>
                <a:latin typeface="Times New Roman" panose="02020603050405020304" pitchFamily="18" charset="0"/>
                <a:cs typeface="Times New Roman" panose="02020603050405020304" pitchFamily="18" charset="0"/>
              </a:rPr>
              <a:t>Cảm ơn các bạn nhé!</a:t>
            </a:r>
          </a:p>
        </p:txBody>
      </p:sp>
      <p:sp>
        <p:nvSpPr>
          <p:cNvPr id="13" name="Cloud Callout 12">
            <a:hlinkClick r:id="" action="ppaction://noaction"/>
          </p:cNvPr>
          <p:cNvSpPr/>
          <p:nvPr/>
        </p:nvSpPr>
        <p:spPr>
          <a:xfrm>
            <a:off x="762000" y="1898116"/>
            <a:ext cx="7138164"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733" b="1">
                <a:solidFill>
                  <a:srgbClr val="00B050"/>
                </a:solidFill>
                <a:latin typeface="Times New Roman" panose="02020603050405020304" pitchFamily="18" charset="0"/>
                <a:cs typeface="Times New Roman" panose="02020603050405020304" pitchFamily="18" charset="0"/>
              </a:rPr>
              <a:t>Chúc các bạn học tốt!</a:t>
            </a:r>
            <a:endParaRPr lang="en-US" sz="3733" b="1">
              <a:solidFill>
                <a:srgbClr val="00B050"/>
              </a:solidFill>
              <a:latin typeface="Times New Roman" panose="02020603050405020304" pitchFamily="18" charset="0"/>
              <a:cs typeface="Times New Roman" panose="02020603050405020304" pitchFamily="18" charset="0"/>
            </a:endParaRPr>
          </a:p>
        </p:txBody>
      </p:sp>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3319452" y="9477672"/>
            <a:ext cx="1317824" cy="1317824"/>
          </a:xfrm>
          <a:prstGeom prst="rect">
            <a:avLst/>
          </a:prstGeom>
        </p:spPr>
      </p:pic>
    </p:spTree>
    <p:extLst>
      <p:ext uri="{BB962C8B-B14F-4D97-AF65-F5344CB8AC3E}">
        <p14:creationId xmlns:p14="http://schemas.microsoft.com/office/powerpoint/2010/main" val="730598131"/>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16667E-6 3.85943E-6 C 0.00209 -0.02713 0.00226 -0.03946 0.01059 -0.06073 C 0.01563 -0.0971 0.02362 -0.12978 0.03681 -0.15906 C 0.03872 -0.16338 0.03976 -0.16923 0.04219 -0.17293 C 0.05 -0.18465 0.0599 -0.19112 0.06841 -0.20099 C 0.07223 -0.2053 0.07726 -0.20376 0.0816 -0.20561 C 0.11823 -0.22071 0.08803 -0.21332 0.13681 -0.21979 C 0.15261 -0.21794 0.17188 -0.2278 0.18421 -0.21023 C 0.18664 -0.20684 0.1875 -0.20068 0.18959 -0.19636 C 0.19358 -0.18804 0.19827 -0.18064 0.20261 -0.17293 C 0.20521 -0.16831 0.21059 -0.15906 0.21059 -0.15906 C 0.21337 -0.14365 0.21563 -0.12762 0.21841 -0.11221 C 0.2165 -0.08076 0.21771 -0.0635 0.20521 -0.04223 C 0.2 -0.04377 0.1941 -0.04223 0.18959 -0.04685 C 0.18716 -0.04932 0.18681 -0.05579 0.18681 -0.06073 C 0.18681 -0.08724 0.18733 -0.11406 0.18959 -0.14026 C 0.19011 -0.14581 0.19341 -0.14951 0.1948 -0.15444 C 0.19601 -0.15875 0.19618 -0.16399 0.1974 -0.16831 C 0.20313 -0.18896 0.20105 -0.17632 0.20799 -0.19174 C 0.21598 -0.20931 0.22483 -0.23551 0.23681 -0.24322 C 0.24775 -0.26202 0.26198 -0.26264 0.27639 -0.26634 C 0.31632 -0.29161 0.3625 -0.28545 0.40261 -0.26171 C 0.4125 -0.24476 0.40591 -0.25493 0.42379 -0.23366 C 0.42639 -0.23058 0.4316 -0.22441 0.4316 -0.22441 C 0.43334 -0.21979 0.43542 -0.21517 0.43681 -0.21023 C 0.43803 -0.20592 0.43959 -0.19636 0.43959 -0.19636 " pathEditMode="relative" ptsTypes="fffffffffffffffffffffffffA">
                                      <p:cBhvr>
                                        <p:cTn id="11" dur="2000" fill="hold"/>
                                        <p:tgtEl>
                                          <p:spTgt spid="11"/>
                                        </p:tgtEl>
                                        <p:attrNameLst>
                                          <p:attrName>ppt_x</p:attrName>
                                          <p:attrName>ppt_y</p:attrName>
                                        </p:attrNameLst>
                                      </p:cBhvr>
                                    </p:animMotion>
                                  </p:childTnLst>
                                </p:cTn>
                              </p:par>
                            </p:childTnLst>
                          </p:cTn>
                        </p:par>
                        <p:par>
                          <p:cTn id="12" fill="hold">
                            <p:stCondLst>
                              <p:cond delay="2000"/>
                            </p:stCondLst>
                            <p:childTnLst>
                              <p:par>
                                <p:cTn id="13" presetID="6" presetClass="entr" presetSubtype="3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out)">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0"/>
                            </p:stCondLst>
                            <p:childTnLst>
                              <p:par>
                                <p:cTn id="21" presetID="6"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out)">
                                      <p:cBhvr>
                                        <p:cTn id="23" dur="2000"/>
                                        <p:tgtEl>
                                          <p:spTgt spid="13"/>
                                        </p:tgtEl>
                                      </p:cBhvr>
                                    </p:animEffect>
                                  </p:childTnLst>
                                </p:cTn>
                              </p:par>
                            </p:childTnLst>
                          </p:cTn>
                        </p:par>
                      </p:childTnLst>
                    </p:cTn>
                  </p:par>
                </p:childTnLst>
              </p:cTn>
              <p:nextCondLst>
                <p:cond evt="onClick" delay="0">
                  <p:tgtEl>
                    <p:spTgt spid="11"/>
                  </p:tgtEl>
                </p:cond>
              </p:nextCondLst>
            </p:seq>
            <p:audio>
              <p:cMediaNode vol="3774">
                <p:cTn id="24" fill="hold" display="0">
                  <p:stCondLst>
                    <p:cond delay="indefinite"/>
                  </p:stCondLst>
                  <p:endCondLst>
                    <p:cond evt="onStopAudio" delay="0">
                      <p:tgtEl>
                        <p:sldTgt/>
                      </p:tgtEl>
                    </p:cond>
                  </p:endCondLst>
                </p:cTn>
                <p:tgtEl>
                  <p:spTgt spid="14"/>
                </p:tgtEl>
              </p:cMediaNode>
            </p:audio>
          </p:childTnLst>
        </p:cTn>
      </p:par>
    </p:tnLst>
    <p:bldLst>
      <p:bldP spid="12" grpId="0" animBg="1"/>
      <p:bldP spid="12" grpId="1"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rot="5400000">
            <a:off x="9398005" y="3579804"/>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567000" y="3010530"/>
            <a:ext cx="1963472" cy="523220"/>
          </a:xfrm>
          <a:prstGeom prst="rect">
            <a:avLst/>
          </a:prstGeom>
          <a:noFill/>
        </p:spPr>
        <p:txBody>
          <a:bodyPr wrap="square" rtlCol="0">
            <a:spAutoFit/>
          </a:bodyPr>
          <a:lstStyle/>
          <a:p>
            <a:r>
              <a:rPr lang="en-US" sz="2800" u="sng" smtClean="0">
                <a:solidFill>
                  <a:srgbClr val="FF0000"/>
                </a:solidFill>
                <a:latin typeface="Times New Roman" panose="02020603050405020304" pitchFamily="18" charset="0"/>
                <a:cs typeface="Times New Roman" panose="02020603050405020304" pitchFamily="18" charset="0"/>
              </a:rPr>
              <a:t>Giải: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a16="http://schemas.microsoft.com/office/drawing/2014/main" id="{6F24C895-984E-E59E-A48D-64C1D6943FF4}"/>
              </a:ext>
            </a:extLst>
          </p:cNvPr>
          <p:cNvSpPr/>
          <p:nvPr/>
        </p:nvSpPr>
        <p:spPr>
          <a:xfrm>
            <a:off x="528408" y="716532"/>
            <a:ext cx="3129192" cy="54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Bài 3 </a:t>
            </a:r>
            <a:r>
              <a:rPr lang="en-US" sz="2800" b="1">
                <a:latin typeface="Times New Roman" panose="02020603050405020304" pitchFamily="18" charset="0"/>
                <a:cs typeface="Times New Roman" panose="02020603050405020304" pitchFamily="18" charset="0"/>
              </a:rPr>
              <a:t>(</a:t>
            </a:r>
            <a:r>
              <a:rPr lang="en-US" sz="2800" b="1" smtClean="0">
                <a:latin typeface="Times New Roman" panose="02020603050405020304" pitchFamily="18" charset="0"/>
                <a:cs typeface="Times New Roman" panose="02020603050405020304" pitchFamily="18" charset="0"/>
              </a:rPr>
              <a:t>SGK/T78</a:t>
            </a:r>
            <a:r>
              <a:rPr lang="en-US" sz="2800" b="1"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3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354" y="3061231"/>
            <a:ext cx="2633980" cy="3018065"/>
          </a:xfrm>
          <a:prstGeom prst="rect">
            <a:avLst/>
          </a:prstGeom>
          <a:noFill/>
          <a:ln>
            <a:noFill/>
          </a:ln>
        </p:spPr>
      </p:pic>
      <p:sp>
        <p:nvSpPr>
          <p:cNvPr id="41" name="Rectangle 644"/>
          <p:cNvSpPr>
            <a:spLocks noChangeArrowheads="1"/>
          </p:cNvSpPr>
          <p:nvPr/>
        </p:nvSpPr>
        <p:spPr bwMode="auto">
          <a:xfrm>
            <a:off x="1415817" y="563097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grpSp>
        <p:nvGrpSpPr>
          <p:cNvPr id="77" name="Group 76"/>
          <p:cNvGrpSpPr/>
          <p:nvPr/>
        </p:nvGrpSpPr>
        <p:grpSpPr>
          <a:xfrm>
            <a:off x="528408" y="1336714"/>
            <a:ext cx="9509782" cy="1741351"/>
            <a:chOff x="280936" y="799988"/>
            <a:chExt cx="9509782" cy="1741351"/>
          </a:xfrm>
        </p:grpSpPr>
        <p:graphicFrame>
          <p:nvGraphicFramePr>
            <p:cNvPr id="10" name="Object 9"/>
            <p:cNvGraphicFramePr>
              <a:graphicFrameLocks noChangeAspect="1"/>
            </p:cNvGraphicFramePr>
            <p:nvPr>
              <p:extLst>
                <p:ext uri="{D42A27DB-BD31-4B8C-83A1-F6EECF244321}">
                  <p14:modId xmlns:p14="http://schemas.microsoft.com/office/powerpoint/2010/main" val="549275450"/>
                </p:ext>
              </p:extLst>
            </p:nvPr>
          </p:nvGraphicFramePr>
          <p:xfrm>
            <a:off x="2088336" y="894242"/>
            <a:ext cx="666750" cy="285750"/>
          </p:xfrm>
          <a:graphic>
            <a:graphicData uri="http://schemas.openxmlformats.org/presentationml/2006/ole">
              <mc:AlternateContent xmlns:mc="http://schemas.openxmlformats.org/markup-compatibility/2006">
                <mc:Choice xmlns:v="urn:schemas-microsoft-com:vml" Requires="v">
                  <p:oleObj spid="_x0000_s39969" name="Equation" r:id="rId5" imgW="660400" imgH="279400" progId="Equation.DSMT4">
                    <p:embed/>
                  </p:oleObj>
                </mc:Choice>
                <mc:Fallback>
                  <p:oleObj name="Equation" r:id="rId5" imgW="660400" imgH="279400" progId="Equation.DSMT4">
                    <p:embed/>
                    <p:pic>
                      <p:nvPicPr>
                        <p:cNvPr id="0" name="Object 6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8336" y="894242"/>
                          <a:ext cx="66675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06532476"/>
                </p:ext>
              </p:extLst>
            </p:nvPr>
          </p:nvGraphicFramePr>
          <p:xfrm>
            <a:off x="5235863" y="887745"/>
            <a:ext cx="476250" cy="342900"/>
          </p:xfrm>
          <a:graphic>
            <a:graphicData uri="http://schemas.openxmlformats.org/presentationml/2006/ole">
              <mc:AlternateContent xmlns:mc="http://schemas.openxmlformats.org/markup-compatibility/2006">
                <mc:Choice xmlns:v="urn:schemas-microsoft-com:vml" Requires="v">
                  <p:oleObj spid="_x0000_s39970" name="Equation" r:id="rId7" imgW="469696" imgH="342751" progId="Equation.DSMT4">
                    <p:embed/>
                  </p:oleObj>
                </mc:Choice>
                <mc:Fallback>
                  <p:oleObj name="Equation" r:id="rId7" imgW="469696" imgH="342751" progId="Equation.DSMT4">
                    <p:embed/>
                    <p:pic>
                      <p:nvPicPr>
                        <p:cNvPr id="0" name="Object 6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5863" y="887745"/>
                          <a:ext cx="47625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8126051"/>
                </p:ext>
              </p:extLst>
            </p:nvPr>
          </p:nvGraphicFramePr>
          <p:xfrm>
            <a:off x="6951980" y="816610"/>
            <a:ext cx="1454150" cy="431800"/>
          </p:xfrm>
          <a:graphic>
            <a:graphicData uri="http://schemas.openxmlformats.org/presentationml/2006/ole">
              <mc:AlternateContent xmlns:mc="http://schemas.openxmlformats.org/markup-compatibility/2006">
                <mc:Choice xmlns:v="urn:schemas-microsoft-com:vml" Requires="v">
                  <p:oleObj spid="_x0000_s39971" name="Equation" r:id="rId9" imgW="1460160" imgH="431640" progId="Equation.DSMT4">
                    <p:embed/>
                  </p:oleObj>
                </mc:Choice>
                <mc:Fallback>
                  <p:oleObj name="Equation" r:id="rId9" imgW="1460160" imgH="431640" progId="Equation.DSMT4">
                    <p:embed/>
                    <p:pic>
                      <p:nvPicPr>
                        <p:cNvPr id="0" name="Object 634"/>
                        <p:cNvPicPr>
                          <a:picLocks noChangeAspect="1" noChangeArrowheads="1"/>
                        </p:cNvPicPr>
                        <p:nvPr/>
                      </p:nvPicPr>
                      <p:blipFill>
                        <a:blip r:embed="rId10"/>
                        <a:srcRect/>
                        <a:stretch>
                          <a:fillRect/>
                        </a:stretch>
                      </p:blipFill>
                      <p:spPr bwMode="auto">
                        <a:xfrm>
                          <a:off x="6951980" y="816610"/>
                          <a:ext cx="145415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348172761"/>
                </p:ext>
              </p:extLst>
            </p:nvPr>
          </p:nvGraphicFramePr>
          <p:xfrm>
            <a:off x="8447693" y="801592"/>
            <a:ext cx="1343025" cy="381000"/>
          </p:xfrm>
          <a:graphic>
            <a:graphicData uri="http://schemas.openxmlformats.org/presentationml/2006/ole">
              <mc:AlternateContent xmlns:mc="http://schemas.openxmlformats.org/markup-compatibility/2006">
                <mc:Choice xmlns:v="urn:schemas-microsoft-com:vml" Requires="v">
                  <p:oleObj spid="_x0000_s39972" name="Equation" r:id="rId11" imgW="1346200" imgH="381000" progId="Equation.DSMT4">
                    <p:embed/>
                  </p:oleObj>
                </mc:Choice>
                <mc:Fallback>
                  <p:oleObj name="Equation" r:id="rId11" imgW="1346200" imgH="381000" progId="Equation.DSMT4">
                    <p:embed/>
                    <p:pic>
                      <p:nvPicPr>
                        <p:cNvPr id="0" name="Object 6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47693" y="801592"/>
                          <a:ext cx="13430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638"/>
            <p:cNvSpPr>
              <a:spLocks noChangeArrowheads="1"/>
            </p:cNvSpPr>
            <p:nvPr/>
          </p:nvSpPr>
          <p:spPr bwMode="auto">
            <a:xfrm>
              <a:off x="319528" y="799988"/>
              <a:ext cx="18998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tam giác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6" name="Rectangle 639"/>
            <p:cNvSpPr>
              <a:spLocks noChangeArrowheads="1"/>
            </p:cNvSpPr>
            <p:nvPr/>
          </p:nvSpPr>
          <p:spPr bwMode="auto">
            <a:xfrm>
              <a:off x="2633517" y="807012"/>
              <a:ext cx="27093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nội tiếp đường tròn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8" name="Rectangle 641"/>
            <p:cNvSpPr>
              <a:spLocks noChangeArrowheads="1"/>
            </p:cNvSpPr>
            <p:nvPr/>
          </p:nvSpPr>
          <p:spPr bwMode="auto">
            <a:xfrm>
              <a:off x="5617284" y="805502"/>
              <a:ext cx="1473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thỏa mãn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44" name="Group 43"/>
            <p:cNvGrpSpPr/>
            <p:nvPr/>
          </p:nvGrpSpPr>
          <p:grpSpPr>
            <a:xfrm>
              <a:off x="319528" y="1710342"/>
              <a:ext cx="8039448" cy="830997"/>
              <a:chOff x="319528" y="2204203"/>
              <a:chExt cx="8039448" cy="830997"/>
            </a:xfrm>
          </p:grpSpPr>
          <p:graphicFrame>
            <p:nvGraphicFramePr>
              <p:cNvPr id="23" name="Object 22"/>
              <p:cNvGraphicFramePr>
                <a:graphicFrameLocks noChangeAspect="1"/>
              </p:cNvGraphicFramePr>
              <p:nvPr>
                <p:extLst>
                  <p:ext uri="{D42A27DB-BD31-4B8C-83A1-F6EECF244321}">
                    <p14:modId xmlns:p14="http://schemas.microsoft.com/office/powerpoint/2010/main" val="193011240"/>
                  </p:ext>
                </p:extLst>
              </p:nvPr>
            </p:nvGraphicFramePr>
            <p:xfrm>
              <a:off x="6644476" y="2661709"/>
              <a:ext cx="1714500" cy="285750"/>
            </p:xfrm>
            <a:graphic>
              <a:graphicData uri="http://schemas.openxmlformats.org/presentationml/2006/ole">
                <mc:AlternateContent xmlns:mc="http://schemas.openxmlformats.org/markup-compatibility/2006">
                  <mc:Choice xmlns:v="urn:schemas-microsoft-com:vml" Requires="v">
                    <p:oleObj spid="_x0000_s39973" name="Equation" r:id="rId13" imgW="1714500" imgH="279400" progId="Equation.DSMT4">
                      <p:embed/>
                    </p:oleObj>
                  </mc:Choice>
                  <mc:Fallback>
                    <p:oleObj name="Equation" r:id="rId13" imgW="1714500" imgH="279400" progId="Equation.DSMT4">
                      <p:embed/>
                      <p:pic>
                        <p:nvPicPr>
                          <p:cNvPr id="0" name="Object 6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44476" y="2661709"/>
                            <a:ext cx="171450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Rectangle 643"/>
              <p:cNvSpPr>
                <a:spLocks noChangeArrowheads="1"/>
              </p:cNvSpPr>
              <p:nvPr/>
            </p:nvSpPr>
            <p:spPr bwMode="auto">
              <a:xfrm>
                <a:off x="319528" y="2204203"/>
                <a:ext cx="63985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Tính số đo góc </a:t>
                </a:r>
                <a:r>
                  <a:rPr kumimoji="0" lang="en-US" altLang="en-US" sz="2400" b="0"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BCD.</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Gọi giao điểm của AB và CD là I. Chứng minh:</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43" name="Rectangle 42"/>
            <p:cNvSpPr/>
            <p:nvPr/>
          </p:nvSpPr>
          <p:spPr>
            <a:xfrm>
              <a:off x="280936" y="1240476"/>
              <a:ext cx="6274475" cy="461665"/>
            </a:xfrm>
            <a:prstGeom prst="rect">
              <a:avLst/>
            </a:prstGeom>
          </p:spPr>
          <p:txBody>
            <a:bodyPr wrap="none">
              <a:spAutoFit/>
            </a:bodyPr>
            <a:lstStyle/>
            <a:p>
              <a:pPr lvl="0" eaLnBrk="0" fontAlgn="base" hangingPunct="0">
                <a:spcBef>
                  <a:spcPct val="0"/>
                </a:spcBef>
                <a:spcAft>
                  <a:spcPct val="0"/>
                </a:spcAft>
              </a:pPr>
              <a:r>
                <a:rPr lang="en-US"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điểm thuộc cung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BC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chứa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a:latin typeface="Times New Roman" panose="02020603050405020304" pitchFamily="18" charset="0"/>
                <a:cs typeface="Times New Roman" panose="02020603050405020304" pitchFamily="18" charset="0"/>
              </a:endParaRPr>
            </a:p>
          </p:txBody>
        </p:sp>
      </p:grpSp>
      <p:graphicFrame>
        <p:nvGraphicFramePr>
          <p:cNvPr id="46" name="Object 45"/>
          <p:cNvGraphicFramePr>
            <a:graphicFrameLocks noChangeAspect="1"/>
          </p:cNvGraphicFramePr>
          <p:nvPr>
            <p:extLst>
              <p:ext uri="{D42A27DB-BD31-4B8C-83A1-F6EECF244321}">
                <p14:modId xmlns:p14="http://schemas.microsoft.com/office/powerpoint/2010/main" val="653292301"/>
              </p:ext>
            </p:extLst>
          </p:nvPr>
        </p:nvGraphicFramePr>
        <p:xfrm>
          <a:off x="1188819" y="3559629"/>
          <a:ext cx="4092575" cy="1989137"/>
        </p:xfrm>
        <a:graphic>
          <a:graphicData uri="http://schemas.openxmlformats.org/presentationml/2006/ole">
            <mc:AlternateContent xmlns:mc="http://schemas.openxmlformats.org/markup-compatibility/2006">
              <mc:Choice xmlns:v="urn:schemas-microsoft-com:vml" Requires="v">
                <p:oleObj spid="_x0000_s39974" name="Equation" r:id="rId15" imgW="4091897" imgH="1989764" progId="Equation.DSMT4">
                  <p:embed/>
                </p:oleObj>
              </mc:Choice>
              <mc:Fallback>
                <p:oleObj name="Equation" r:id="rId15" imgW="4091897" imgH="1989764" progId="Equation.DSMT4">
                  <p:embed/>
                  <p:pic>
                    <p:nvPicPr>
                      <p:cNvPr id="0" name=""/>
                      <p:cNvPicPr/>
                      <p:nvPr/>
                    </p:nvPicPr>
                    <p:blipFill>
                      <a:blip r:embed="rId16"/>
                      <a:stretch>
                        <a:fillRect/>
                      </a:stretch>
                    </p:blipFill>
                    <p:spPr>
                      <a:xfrm>
                        <a:off x="1188819" y="3559629"/>
                        <a:ext cx="4092575" cy="1989137"/>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450002608"/>
              </p:ext>
            </p:extLst>
          </p:nvPr>
        </p:nvGraphicFramePr>
        <p:xfrm>
          <a:off x="3235107" y="5460899"/>
          <a:ext cx="2065337" cy="381000"/>
        </p:xfrm>
        <a:graphic>
          <a:graphicData uri="http://schemas.openxmlformats.org/presentationml/2006/ole">
            <mc:AlternateContent xmlns:mc="http://schemas.openxmlformats.org/markup-compatibility/2006">
              <mc:Choice xmlns:v="urn:schemas-microsoft-com:vml" Requires="v">
                <p:oleObj spid="_x0000_s39975" name="Equation" r:id="rId17" imgW="2064831" imgH="380682" progId="Equation.DSMT4">
                  <p:embed/>
                </p:oleObj>
              </mc:Choice>
              <mc:Fallback>
                <p:oleObj name="Equation" r:id="rId17" imgW="2064831" imgH="380682" progId="Equation.DSMT4">
                  <p:embed/>
                  <p:pic>
                    <p:nvPicPr>
                      <p:cNvPr id="0" name=""/>
                      <p:cNvPicPr/>
                      <p:nvPr/>
                    </p:nvPicPr>
                    <p:blipFill>
                      <a:blip r:embed="rId18"/>
                      <a:stretch>
                        <a:fillRect/>
                      </a:stretch>
                    </p:blipFill>
                    <p:spPr>
                      <a:xfrm>
                        <a:off x="3235107" y="5460899"/>
                        <a:ext cx="2065337" cy="381000"/>
                      </a:xfrm>
                      <a:prstGeom prst="rect">
                        <a:avLst/>
                      </a:prstGeom>
                    </p:spPr>
                  </p:pic>
                </p:oleObj>
              </mc:Fallback>
            </mc:AlternateContent>
          </a:graphicData>
        </a:graphic>
      </p:graphicFrame>
      <p:sp>
        <p:nvSpPr>
          <p:cNvPr id="50" name="Rectangle 646"/>
          <p:cNvSpPr>
            <a:spLocks noChangeArrowheads="1"/>
          </p:cNvSpPr>
          <p:nvPr/>
        </p:nvSpPr>
        <p:spPr bwMode="auto">
          <a:xfrm>
            <a:off x="868554" y="5409463"/>
            <a:ext cx="21751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Tứ giác ABCD nội</a:t>
            </a:r>
            <a:r>
              <a:rPr kumimoji="0" lang="en-US" altLang="en-US" sz="2400" b="0" i="0" u="none" strike="noStrike" cap="none" normalizeH="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tiếp</a:t>
            </a: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smtClean="0">
              <a:ln>
                <a:noFill/>
              </a:ln>
              <a:solidFill>
                <a:schemeClr val="tx1"/>
              </a:solidFill>
              <a:effectLst/>
              <a:latin typeface="Arial" panose="020B0604020202020204" pitchFamily="34" charset="0"/>
            </a:endParaRPr>
          </a:p>
        </p:txBody>
      </p:sp>
      <p:sp>
        <p:nvSpPr>
          <p:cNvPr id="53" name="Rectangle 52"/>
          <p:cNvSpPr/>
          <p:nvPr/>
        </p:nvSpPr>
        <p:spPr>
          <a:xfrm>
            <a:off x="1415817" y="3055471"/>
            <a:ext cx="457123" cy="461665"/>
          </a:xfrm>
          <a:prstGeom prst="rect">
            <a:avLst/>
          </a:prstGeom>
        </p:spPr>
        <p:txBody>
          <a:bodyPr wrap="square">
            <a:spAutoFit/>
          </a:bodyPr>
          <a:lstStyle/>
          <a:p>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endParaRPr lang="en-US" sz="2400"/>
          </a:p>
        </p:txBody>
      </p:sp>
      <p:sp>
        <p:nvSpPr>
          <p:cNvPr id="74" name="Rectangle 696"/>
          <p:cNvSpPr>
            <a:spLocks noChangeArrowheads="1"/>
          </p:cNvSpPr>
          <p:nvPr/>
        </p:nvSpPr>
        <p:spPr bwMode="auto">
          <a:xfrm>
            <a:off x="5115713" y="845187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p>
        </p:txBody>
      </p:sp>
      <p:sp>
        <p:nvSpPr>
          <p:cNvPr id="26"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688725"/>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249"/>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animBg="1"/>
      <p:bldP spid="50"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rot="5400000">
            <a:off x="9452820" y="3122950"/>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449511" y="1304861"/>
            <a:ext cx="990645" cy="523220"/>
          </a:xfrm>
          <a:prstGeom prst="rect">
            <a:avLst/>
          </a:prstGeom>
          <a:noFill/>
        </p:spPr>
        <p:txBody>
          <a:bodyPr wrap="square" rtlCol="0">
            <a:spAutoFit/>
          </a:bodyPr>
          <a:lstStyle/>
          <a:p>
            <a:r>
              <a:rPr lang="en-US" sz="2800" u="sng" smtClean="0">
                <a:solidFill>
                  <a:srgbClr val="FF0000"/>
                </a:solidFill>
                <a:latin typeface="Times New Roman" panose="02020603050405020304" pitchFamily="18" charset="0"/>
                <a:cs typeface="Times New Roman" panose="02020603050405020304" pitchFamily="18" charset="0"/>
              </a:rPr>
              <a:t>Giải: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3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1564" y="797948"/>
            <a:ext cx="2908049" cy="3332099"/>
          </a:xfrm>
          <a:prstGeom prst="rect">
            <a:avLst/>
          </a:prstGeom>
          <a:noFill/>
          <a:ln>
            <a:noFill/>
          </a:ln>
        </p:spPr>
      </p:pic>
      <p:sp>
        <p:nvSpPr>
          <p:cNvPr id="74" name="Rectangle 696"/>
          <p:cNvSpPr>
            <a:spLocks noChangeArrowheads="1"/>
          </p:cNvSpPr>
          <p:nvPr/>
        </p:nvSpPr>
        <p:spPr bwMode="auto">
          <a:xfrm>
            <a:off x="5115713" y="845187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p>
        </p:txBody>
      </p:sp>
      <p:grpSp>
        <p:nvGrpSpPr>
          <p:cNvPr id="76" name="Group 75"/>
          <p:cNvGrpSpPr/>
          <p:nvPr/>
        </p:nvGrpSpPr>
        <p:grpSpPr>
          <a:xfrm>
            <a:off x="1323457" y="1354821"/>
            <a:ext cx="7584512" cy="4845811"/>
            <a:chOff x="4516373" y="2541339"/>
            <a:chExt cx="7584512" cy="4845811"/>
          </a:xfrm>
        </p:grpSpPr>
        <p:graphicFrame>
          <p:nvGraphicFramePr>
            <p:cNvPr id="54" name="Object 53"/>
            <p:cNvGraphicFramePr>
              <a:graphicFrameLocks noChangeAspect="1"/>
            </p:cNvGraphicFramePr>
            <p:nvPr/>
          </p:nvGraphicFramePr>
          <p:xfrm>
            <a:off x="5465434" y="2642423"/>
            <a:ext cx="800100" cy="285750"/>
          </p:xfrm>
          <a:graphic>
            <a:graphicData uri="http://schemas.openxmlformats.org/presentationml/2006/ole">
              <mc:AlternateContent xmlns:mc="http://schemas.openxmlformats.org/markup-compatibility/2006">
                <mc:Choice xmlns:v="urn:schemas-microsoft-com:vml" Requires="v">
                  <p:oleObj spid="_x0000_s32236" name="Equation" r:id="rId5" imgW="812447" imgH="279279" progId="Equation.DSMT4">
                    <p:embed/>
                  </p:oleObj>
                </mc:Choice>
                <mc:Fallback>
                  <p:oleObj name="Equation" r:id="rId5" imgW="812447" imgH="279279" progId="Equation.DSMT4">
                    <p:embed/>
                    <p:pic>
                      <p:nvPicPr>
                        <p:cNvPr id="54" name="Object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5434" y="2642423"/>
                          <a:ext cx="80010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 name="Object 54"/>
            <p:cNvGraphicFramePr>
              <a:graphicFrameLocks noChangeAspect="1"/>
            </p:cNvGraphicFramePr>
            <p:nvPr/>
          </p:nvGraphicFramePr>
          <p:xfrm>
            <a:off x="5246518" y="3072167"/>
            <a:ext cx="2409825" cy="381000"/>
          </p:xfrm>
          <a:graphic>
            <a:graphicData uri="http://schemas.openxmlformats.org/presentationml/2006/ole">
              <mc:AlternateContent xmlns:mc="http://schemas.openxmlformats.org/markup-compatibility/2006">
                <mc:Choice xmlns:v="urn:schemas-microsoft-com:vml" Requires="v">
                  <p:oleObj spid="_x0000_s32237" name="Equation" r:id="rId7" imgW="2413000" imgH="381000" progId="Equation.DSMT4">
                    <p:embed/>
                  </p:oleObj>
                </mc:Choice>
                <mc:Fallback>
                  <p:oleObj name="Equation" r:id="rId7" imgW="2413000" imgH="381000" progId="Equation.DSMT4">
                    <p:embed/>
                    <p:pic>
                      <p:nvPicPr>
                        <p:cNvPr id="55" name="Object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6518" y="3072167"/>
                          <a:ext cx="24098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nvGraphicFramePr>
          <p:xfrm>
            <a:off x="5949150" y="3440430"/>
            <a:ext cx="3057525" cy="1495425"/>
          </p:xfrm>
          <a:graphic>
            <a:graphicData uri="http://schemas.openxmlformats.org/presentationml/2006/ole">
              <mc:AlternateContent xmlns:mc="http://schemas.openxmlformats.org/markup-compatibility/2006">
                <mc:Choice xmlns:v="urn:schemas-microsoft-com:vml" Requires="v">
                  <p:oleObj spid="_x0000_s32238" name="Equation" r:id="rId9" imgW="3060700" imgH="1498600" progId="Equation.DSMT4">
                    <p:embed/>
                  </p:oleObj>
                </mc:Choice>
                <mc:Fallback>
                  <p:oleObj name="Equation" r:id="rId9" imgW="3060700" imgH="1498600" progId="Equation.DSMT4">
                    <p:embed/>
                    <p:pic>
                      <p:nvPicPr>
                        <p:cNvPr id="56" name="Object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9150" y="3440430"/>
                          <a:ext cx="3057525" cy="149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56"/>
            <p:cNvGraphicFramePr>
              <a:graphicFrameLocks noChangeAspect="1"/>
            </p:cNvGraphicFramePr>
            <p:nvPr/>
          </p:nvGraphicFramePr>
          <p:xfrm>
            <a:off x="5300444" y="5080495"/>
            <a:ext cx="1952625" cy="428625"/>
          </p:xfrm>
          <a:graphic>
            <a:graphicData uri="http://schemas.openxmlformats.org/presentationml/2006/ole">
              <mc:AlternateContent xmlns:mc="http://schemas.openxmlformats.org/markup-compatibility/2006">
                <mc:Choice xmlns:v="urn:schemas-microsoft-com:vml" Requires="v">
                  <p:oleObj spid="_x0000_s32239" name="Equation" r:id="rId11" imgW="1955800" imgH="431800" progId="Equation.DSMT4">
                    <p:embed/>
                  </p:oleObj>
                </mc:Choice>
                <mc:Fallback>
                  <p:oleObj name="Equation" r:id="rId11" imgW="1955800" imgH="431800" progId="Equation.DSMT4">
                    <p:embed/>
                    <p:pic>
                      <p:nvPicPr>
                        <p:cNvPr id="57" name="Object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0444" y="5080495"/>
                          <a:ext cx="19526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57"/>
            <p:cNvGraphicFramePr>
              <a:graphicFrameLocks noChangeAspect="1"/>
            </p:cNvGraphicFramePr>
            <p:nvPr/>
          </p:nvGraphicFramePr>
          <p:xfrm>
            <a:off x="5215725" y="5624788"/>
            <a:ext cx="333375" cy="238125"/>
          </p:xfrm>
          <a:graphic>
            <a:graphicData uri="http://schemas.openxmlformats.org/presentationml/2006/ole">
              <mc:AlternateContent xmlns:mc="http://schemas.openxmlformats.org/markup-compatibility/2006">
                <mc:Choice xmlns:v="urn:schemas-microsoft-com:vml" Requires="v">
                  <p:oleObj spid="_x0000_s32240" name="Equation" r:id="rId13" imgW="330200" imgH="228600" progId="Equation.DSMT4">
                    <p:embed/>
                  </p:oleObj>
                </mc:Choice>
                <mc:Fallback>
                  <p:oleObj name="Equation" r:id="rId13" imgW="330200" imgH="228600" progId="Equation.DSMT4">
                    <p:embed/>
                    <p:pic>
                      <p:nvPicPr>
                        <p:cNvPr id="58" name="Object 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15725" y="5624788"/>
                          <a:ext cx="3333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58"/>
            <p:cNvGraphicFramePr>
              <a:graphicFrameLocks noChangeAspect="1"/>
            </p:cNvGraphicFramePr>
            <p:nvPr/>
          </p:nvGraphicFramePr>
          <p:xfrm>
            <a:off x="6611137" y="5560514"/>
            <a:ext cx="866775" cy="285750"/>
          </p:xfrm>
          <a:graphic>
            <a:graphicData uri="http://schemas.openxmlformats.org/presentationml/2006/ole">
              <mc:AlternateContent xmlns:mc="http://schemas.openxmlformats.org/markup-compatibility/2006">
                <mc:Choice xmlns:v="urn:schemas-microsoft-com:vml" Requires="v">
                  <p:oleObj spid="_x0000_s32241" name="Equation" r:id="rId15" imgW="876300" imgH="279400" progId="Equation.DSMT4">
                    <p:embed/>
                  </p:oleObj>
                </mc:Choice>
                <mc:Fallback>
                  <p:oleObj name="Equation" r:id="rId15" imgW="876300" imgH="279400" progId="Equation.DSMT4">
                    <p:embed/>
                    <p:pic>
                      <p:nvPicPr>
                        <p:cNvPr id="59" name="Object 5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11137" y="5560514"/>
                          <a:ext cx="866775"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59"/>
            <p:cNvGraphicFramePr>
              <a:graphicFrameLocks noChangeAspect="1"/>
            </p:cNvGraphicFramePr>
            <p:nvPr/>
          </p:nvGraphicFramePr>
          <p:xfrm>
            <a:off x="9976186" y="5467931"/>
            <a:ext cx="485775" cy="428625"/>
          </p:xfrm>
          <a:graphic>
            <a:graphicData uri="http://schemas.openxmlformats.org/presentationml/2006/ole">
              <mc:AlternateContent xmlns:mc="http://schemas.openxmlformats.org/markup-compatibility/2006">
                <mc:Choice xmlns:v="urn:schemas-microsoft-com:vml" Requires="v">
                  <p:oleObj spid="_x0000_s32242" name="Equation" r:id="rId17" imgW="482391" imgH="431613" progId="Equation.DSMT4">
                    <p:embed/>
                  </p:oleObj>
                </mc:Choice>
                <mc:Fallback>
                  <p:oleObj name="Equation" r:id="rId17" imgW="482391" imgH="431613" progId="Equation.DSMT4">
                    <p:embed/>
                    <p:pic>
                      <p:nvPicPr>
                        <p:cNvPr id="60" name="Object 5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76186" y="5467931"/>
                          <a:ext cx="4857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60"/>
            <p:cNvGraphicFramePr>
              <a:graphicFrameLocks noChangeAspect="1"/>
            </p:cNvGraphicFramePr>
            <p:nvPr/>
          </p:nvGraphicFramePr>
          <p:xfrm>
            <a:off x="5208078" y="5982299"/>
            <a:ext cx="2362200" cy="381000"/>
          </p:xfrm>
          <a:graphic>
            <a:graphicData uri="http://schemas.openxmlformats.org/presentationml/2006/ole">
              <mc:AlternateContent xmlns:mc="http://schemas.openxmlformats.org/markup-compatibility/2006">
                <mc:Choice xmlns:v="urn:schemas-microsoft-com:vml" Requires="v">
                  <p:oleObj spid="_x0000_s32243" name="Equation" r:id="rId19" imgW="2362200" imgH="381000" progId="Equation.DSMT4">
                    <p:embed/>
                  </p:oleObj>
                </mc:Choice>
                <mc:Fallback>
                  <p:oleObj name="Equation" r:id="rId19" imgW="2362200" imgH="381000" progId="Equation.DSMT4">
                    <p:embed/>
                    <p:pic>
                      <p:nvPicPr>
                        <p:cNvPr id="61" name="Object 6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08078" y="5982299"/>
                          <a:ext cx="2362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61"/>
            <p:cNvGraphicFramePr>
              <a:graphicFrameLocks noChangeAspect="1"/>
            </p:cNvGraphicFramePr>
            <p:nvPr/>
          </p:nvGraphicFramePr>
          <p:xfrm>
            <a:off x="5161720" y="6463820"/>
            <a:ext cx="3419475" cy="381000"/>
          </p:xfrm>
          <a:graphic>
            <a:graphicData uri="http://schemas.openxmlformats.org/presentationml/2006/ole">
              <mc:AlternateContent xmlns:mc="http://schemas.openxmlformats.org/markup-compatibility/2006">
                <mc:Choice xmlns:v="urn:schemas-microsoft-com:vml" Requires="v">
                  <p:oleObj spid="_x0000_s32244" name="Equation" r:id="rId21" imgW="3416300" imgH="381000" progId="Equation.DSMT4">
                    <p:embed/>
                  </p:oleObj>
                </mc:Choice>
                <mc:Fallback>
                  <p:oleObj name="Equation" r:id="rId21" imgW="3416300" imgH="381000" progId="Equation.DSMT4">
                    <p:embed/>
                    <p:pic>
                      <p:nvPicPr>
                        <p:cNvPr id="62" name="Object 6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61720" y="6463820"/>
                          <a:ext cx="34194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 name="Object 62"/>
            <p:cNvGraphicFramePr>
              <a:graphicFrameLocks noChangeAspect="1"/>
            </p:cNvGraphicFramePr>
            <p:nvPr/>
          </p:nvGraphicFramePr>
          <p:xfrm>
            <a:off x="5537806" y="6965817"/>
            <a:ext cx="1524000" cy="381000"/>
          </p:xfrm>
          <a:graphic>
            <a:graphicData uri="http://schemas.openxmlformats.org/presentationml/2006/ole">
              <mc:AlternateContent xmlns:mc="http://schemas.openxmlformats.org/markup-compatibility/2006">
                <mc:Choice xmlns:v="urn:schemas-microsoft-com:vml" Requires="v">
                  <p:oleObj spid="_x0000_s32245" name="Equation" r:id="rId23" imgW="1524000" imgH="381000" progId="Equation.DSMT4">
                    <p:embed/>
                  </p:oleObj>
                </mc:Choice>
                <mc:Fallback>
                  <p:oleObj name="Equation" r:id="rId23" imgW="1524000" imgH="381000" progId="Equation.DSMT4">
                    <p:embed/>
                    <p:pic>
                      <p:nvPicPr>
                        <p:cNvPr id="63" name="Object 6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37806" y="6965817"/>
                          <a:ext cx="152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 name="Rectangle 686"/>
            <p:cNvSpPr>
              <a:spLocks noChangeArrowheads="1"/>
            </p:cNvSpPr>
            <p:nvPr/>
          </p:nvSpPr>
          <p:spPr bwMode="auto">
            <a:xfrm>
              <a:off x="4516373" y="2546609"/>
              <a:ext cx="102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Xét </a:t>
              </a:r>
              <a:endParaRPr kumimoji="0" lang="en-US" altLang="en-US" sz="2400" b="0" i="0" u="none" strike="noStrike" cap="none" normalizeH="0" baseline="0" smtClean="0">
                <a:ln>
                  <a:noFill/>
                </a:ln>
                <a:solidFill>
                  <a:schemeClr val="tx1"/>
                </a:solidFill>
                <a:effectLst/>
                <a:latin typeface="Arial" panose="020B0604020202020204" pitchFamily="34" charset="0"/>
              </a:endParaRPr>
            </a:p>
          </p:txBody>
        </p:sp>
        <p:sp>
          <p:nvSpPr>
            <p:cNvPr id="65" name="Rectangle 687"/>
            <p:cNvSpPr>
              <a:spLocks noChangeArrowheads="1"/>
            </p:cNvSpPr>
            <p:nvPr/>
          </p:nvSpPr>
          <p:spPr bwMode="auto">
            <a:xfrm>
              <a:off x="6234745" y="2541339"/>
              <a:ext cx="636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có:</a:t>
              </a:r>
              <a:endParaRPr kumimoji="0" lang="en-US" altLang="en-US" sz="2400" b="0" i="0" u="none" strike="noStrike" cap="none" normalizeH="0" baseline="0" smtClean="0">
                <a:ln>
                  <a:noFill/>
                </a:ln>
                <a:solidFill>
                  <a:schemeClr val="tx1"/>
                </a:solidFill>
                <a:effectLst/>
              </a:endParaRPr>
            </a:p>
          </p:txBody>
        </p:sp>
        <p:sp>
          <p:nvSpPr>
            <p:cNvPr id="66" name="Rectangle 688"/>
            <p:cNvSpPr>
              <a:spLocks noChangeArrowheads="1"/>
            </p:cNvSpPr>
            <p:nvPr/>
          </p:nvSpPr>
          <p:spPr bwMode="auto">
            <a:xfrm>
              <a:off x="7693422" y="3031834"/>
              <a:ext cx="1455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 chất)</a:t>
              </a:r>
              <a:endParaRPr kumimoji="0" lang="en-US" altLang="en-US" sz="2400" b="0" i="0" u="none" strike="noStrike" cap="none" normalizeH="0" baseline="0" smtClean="0">
                <a:ln>
                  <a:noFill/>
                </a:ln>
                <a:solidFill>
                  <a:schemeClr val="tx1"/>
                </a:solidFill>
                <a:effectLst/>
              </a:endParaRPr>
            </a:p>
          </p:txBody>
        </p:sp>
        <p:sp>
          <p:nvSpPr>
            <p:cNvPr id="67" name="Rectangle 689"/>
            <p:cNvSpPr>
              <a:spLocks noChangeArrowheads="1"/>
            </p:cNvSpPr>
            <p:nvPr/>
          </p:nvSpPr>
          <p:spPr bwMode="auto">
            <a:xfrm>
              <a:off x="4810020" y="5029101"/>
              <a:ext cx="5693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Vì </a:t>
              </a:r>
              <a:endParaRPr kumimoji="0" lang="en-US" altLang="en-US" sz="2400" b="0" i="0" u="none" strike="noStrike" cap="none" normalizeH="0" baseline="0" smtClean="0">
                <a:ln>
                  <a:noFill/>
                </a:ln>
                <a:solidFill>
                  <a:schemeClr val="tx1"/>
                </a:solidFill>
                <a:effectLst/>
                <a:latin typeface="Arial" panose="020B0604020202020204" pitchFamily="34" charset="0"/>
              </a:endParaRPr>
            </a:p>
          </p:txBody>
        </p:sp>
        <p:sp>
          <p:nvSpPr>
            <p:cNvPr id="68" name="Rectangle 690"/>
            <p:cNvSpPr>
              <a:spLocks noChangeArrowheads="1"/>
            </p:cNvSpPr>
            <p:nvPr/>
          </p:nvSpPr>
          <p:spPr bwMode="auto">
            <a:xfrm>
              <a:off x="5115713" y="6356378"/>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400" b="0" i="0" u="none" strike="noStrike" cap="none" normalizeH="0" baseline="0" smtClean="0">
                <a:ln>
                  <a:noFill/>
                </a:ln>
                <a:solidFill>
                  <a:schemeClr val="tx1"/>
                </a:solidFill>
                <a:effectLst/>
                <a:latin typeface="Arial" panose="020B0604020202020204" pitchFamily="34" charset="0"/>
              </a:endParaRPr>
            </a:p>
          </p:txBody>
        </p:sp>
        <p:sp>
          <p:nvSpPr>
            <p:cNvPr id="69" name="Rectangle 691"/>
            <p:cNvSpPr>
              <a:spLocks noChangeArrowheads="1"/>
            </p:cNvSpPr>
            <p:nvPr/>
          </p:nvSpPr>
          <p:spPr bwMode="auto">
            <a:xfrm>
              <a:off x="5531226" y="5484765"/>
              <a:ext cx="12041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Tứ giác </a:t>
              </a:r>
              <a:endParaRPr kumimoji="0" lang="en-US" altLang="en-US" sz="2400" b="0" i="0" u="none" strike="noStrike" cap="none" normalizeH="0" baseline="0" smtClean="0">
                <a:ln>
                  <a:noFill/>
                </a:ln>
                <a:solidFill>
                  <a:schemeClr val="tx1"/>
                </a:solidFill>
                <a:effectLst/>
                <a:latin typeface="Arial" panose="020B0604020202020204" pitchFamily="34" charset="0"/>
              </a:endParaRPr>
            </a:p>
          </p:txBody>
        </p:sp>
        <p:sp>
          <p:nvSpPr>
            <p:cNvPr id="70" name="Rectangle 692"/>
            <p:cNvSpPr>
              <a:spLocks noChangeArrowheads="1"/>
            </p:cNvSpPr>
            <p:nvPr/>
          </p:nvSpPr>
          <p:spPr bwMode="auto">
            <a:xfrm>
              <a:off x="7401767" y="5451412"/>
              <a:ext cx="27093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nội tiếp đường tròn </a:t>
              </a:r>
              <a:endParaRPr kumimoji="0" lang="en-US" altLang="en-US" sz="2400" b="0" i="0" u="none" strike="noStrike" cap="none" normalizeH="0" baseline="0" smtClean="0">
                <a:ln>
                  <a:noFill/>
                </a:ln>
                <a:solidFill>
                  <a:schemeClr val="tx1"/>
                </a:solidFill>
                <a:effectLst/>
                <a:latin typeface="Arial" panose="020B0604020202020204" pitchFamily="34" charset="0"/>
              </a:endParaRPr>
            </a:p>
          </p:txBody>
        </p:sp>
        <p:sp>
          <p:nvSpPr>
            <p:cNvPr id="71" name="Rectangle 693"/>
            <p:cNvSpPr>
              <a:spLocks noChangeArrowheads="1"/>
            </p:cNvSpPr>
            <p:nvPr/>
          </p:nvSpPr>
          <p:spPr bwMode="auto">
            <a:xfrm>
              <a:off x="10327643" y="5404806"/>
              <a:ext cx="1773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(định nghĩa)</a:t>
              </a:r>
              <a:endParaRPr kumimoji="0" lang="en-US" altLang="en-US" sz="2400" b="0" i="0" u="none" strike="noStrike" cap="none" normalizeH="0" baseline="0" smtClean="0">
                <a:ln>
                  <a:noFill/>
                </a:ln>
                <a:solidFill>
                  <a:schemeClr val="tx1"/>
                </a:solidFill>
                <a:effectLst/>
              </a:endParaRPr>
            </a:p>
          </p:txBody>
        </p:sp>
        <p:sp>
          <p:nvSpPr>
            <p:cNvPr id="72" name="Rectangle 694"/>
            <p:cNvSpPr>
              <a:spLocks noChangeArrowheads="1"/>
            </p:cNvSpPr>
            <p:nvPr/>
          </p:nvSpPr>
          <p:spPr bwMode="auto">
            <a:xfrm>
              <a:off x="7550827" y="6009052"/>
              <a:ext cx="1455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 chất)</a:t>
              </a:r>
              <a:endParaRPr kumimoji="0" lang="en-US" altLang="en-US" sz="2400" b="0" i="0" u="none" strike="noStrike" cap="none" normalizeH="0" baseline="0" smtClean="0">
                <a:ln>
                  <a:noFill/>
                </a:ln>
                <a:solidFill>
                  <a:schemeClr val="tx1"/>
                </a:solidFill>
                <a:effectLst/>
              </a:endParaRPr>
            </a:p>
          </p:txBody>
        </p:sp>
        <p:sp>
          <p:nvSpPr>
            <p:cNvPr id="73" name="Rectangle 695"/>
            <p:cNvSpPr>
              <a:spLocks noChangeArrowheads="1"/>
            </p:cNvSpPr>
            <p:nvPr/>
          </p:nvSpPr>
          <p:spPr bwMode="auto">
            <a:xfrm>
              <a:off x="4810020" y="6925485"/>
              <a:ext cx="7745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Vậy </a:t>
              </a:r>
              <a:endParaRPr kumimoji="0" lang="en-US" altLang="en-US" sz="2400" b="0" i="0" u="none" strike="noStrike" cap="none" normalizeH="0" baseline="0" smtClean="0">
                <a:ln>
                  <a:noFill/>
                </a:ln>
                <a:solidFill>
                  <a:schemeClr val="tx1"/>
                </a:solidFill>
                <a:effectLst/>
                <a:latin typeface="Arial" panose="020B0604020202020204" pitchFamily="34" charset="0"/>
              </a:endParaRPr>
            </a:p>
          </p:txBody>
        </p:sp>
        <p:sp>
          <p:nvSpPr>
            <p:cNvPr id="75" name="Rectangle 74"/>
            <p:cNvSpPr/>
            <p:nvPr/>
          </p:nvSpPr>
          <p:spPr>
            <a:xfrm>
              <a:off x="4725946" y="3447080"/>
              <a:ext cx="1252266" cy="461665"/>
            </a:xfrm>
            <a:prstGeom prst="rect">
              <a:avLst/>
            </a:prstGeom>
          </p:spPr>
          <p:txBody>
            <a:bodyPr wrap="none">
              <a:spAutoFit/>
            </a:bodyPr>
            <a:lstStyle/>
            <a:p>
              <a:pPr lvl="0" eaLnBrk="0" fontAlgn="base" hangingPunct="0">
                <a:spcBef>
                  <a:spcPct val="0"/>
                </a:spcBef>
                <a:spcAft>
                  <a:spcPct val="0"/>
                </a:spcAft>
              </a:pPr>
              <a:r>
                <a:rPr lang="en-US" altLang="en-US" sz="2400">
                  <a:latin typeface="Times New Roman" panose="02020603050405020304" pitchFamily="18" charset="0"/>
                  <a:ea typeface="Calibri" panose="020F0502020204030204" pitchFamily="34" charset="0"/>
                  <a:cs typeface="Times New Roman" panose="02020603050405020304" pitchFamily="18" charset="0"/>
                </a:rPr>
                <a:t>Thay số:</a:t>
              </a:r>
              <a:endParaRPr lang="en-US" altLang="en-US" sz="2400"/>
            </a:p>
          </p:txBody>
        </p:sp>
      </p:grpSp>
      <p:sp>
        <p:nvSpPr>
          <p:cNvPr id="32" name="Hình chữ nhật 13">
            <a:extLst>
              <a:ext uri="{FF2B5EF4-FFF2-40B4-BE49-F238E27FC236}">
                <a16:creationId xmlns:a16="http://schemas.microsoft.com/office/drawing/2014/main" id="{6F24C895-984E-E59E-A48D-64C1D6943FF4}"/>
              </a:ext>
            </a:extLst>
          </p:cNvPr>
          <p:cNvSpPr/>
          <p:nvPr/>
        </p:nvSpPr>
        <p:spPr>
          <a:xfrm>
            <a:off x="516978" y="716532"/>
            <a:ext cx="3129192" cy="54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Bài 3 </a:t>
            </a:r>
            <a:r>
              <a:rPr lang="en-US" sz="2800" b="1">
                <a:latin typeface="Times New Roman" panose="02020603050405020304" pitchFamily="18" charset="0"/>
                <a:cs typeface="Times New Roman" panose="02020603050405020304" pitchFamily="18" charset="0"/>
              </a:rPr>
              <a:t>(</a:t>
            </a:r>
            <a:r>
              <a:rPr lang="en-US" sz="2800" b="1" smtClean="0">
                <a:latin typeface="Times New Roman" panose="02020603050405020304" pitchFamily="18" charset="0"/>
                <a:cs typeface="Times New Roman" panose="02020603050405020304" pitchFamily="18" charset="0"/>
              </a:rPr>
              <a:t>SGK/T78</a:t>
            </a:r>
            <a:r>
              <a:rPr lang="en-US" sz="2800" b="1"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3"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847473"/>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id="{249932DB-CD76-4630-9D2C-4ECAD7A72C8D}"/>
              </a:ext>
            </a:extLst>
          </p:cNvPr>
          <p:cNvSpPr/>
          <p:nvPr/>
        </p:nvSpPr>
        <p:spPr>
          <a:xfrm rot="5400000">
            <a:off x="9398005" y="3579804"/>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
        <p:nvSpPr>
          <p:cNvPr id="6" name="Rectangle 2">
            <a:extLst>
              <a:ext uri="{FF2B5EF4-FFF2-40B4-BE49-F238E27FC236}">
                <a16:creationId xmlns:a16="http://schemas.microsoft.com/office/drawing/2014/main"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22683005"/>
              </p:ext>
            </p:extLst>
          </p:nvPr>
        </p:nvGraphicFramePr>
        <p:xfrm>
          <a:off x="2708568" y="3038323"/>
          <a:ext cx="1714500" cy="285750"/>
        </p:xfrm>
        <a:graphic>
          <a:graphicData uri="http://schemas.openxmlformats.org/presentationml/2006/ole">
            <mc:AlternateContent xmlns:mc="http://schemas.openxmlformats.org/markup-compatibility/2006">
              <mc:Choice xmlns:v="urn:schemas-microsoft-com:vml" Requires="v">
                <p:oleObj spid="_x0000_s31083" name="Equation" r:id="rId4" imgW="1714500" imgH="279400" progId="Equation.DSMT4">
                  <p:embed/>
                </p:oleObj>
              </mc:Choice>
              <mc:Fallback>
                <p:oleObj name="Equation" r:id="rId4" imgW="1714500" imgH="279400" progId="Equation.DSMT4">
                  <p:embed/>
                  <p:pic>
                    <p:nvPicPr>
                      <p:cNvPr id="23"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568" y="3038323"/>
                        <a:ext cx="171450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2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8266" y="2903067"/>
            <a:ext cx="3017983" cy="3665919"/>
          </a:xfrm>
          <a:prstGeom prst="rect">
            <a:avLst/>
          </a:prstGeom>
          <a:noFill/>
          <a:ln>
            <a:noFill/>
          </a:ln>
        </p:spPr>
      </p:pic>
      <p:graphicFrame>
        <p:nvGraphicFramePr>
          <p:cNvPr id="3" name="Object 2"/>
          <p:cNvGraphicFramePr>
            <a:graphicFrameLocks noChangeAspect="1"/>
          </p:cNvGraphicFramePr>
          <p:nvPr>
            <p:extLst>
              <p:ext uri="{D42A27DB-BD31-4B8C-83A1-F6EECF244321}">
                <p14:modId xmlns:p14="http://schemas.microsoft.com/office/powerpoint/2010/main" val="3241422370"/>
              </p:ext>
            </p:extLst>
          </p:nvPr>
        </p:nvGraphicFramePr>
        <p:xfrm>
          <a:off x="1187560" y="3395509"/>
          <a:ext cx="4533900" cy="3467100"/>
        </p:xfrm>
        <a:graphic>
          <a:graphicData uri="http://schemas.openxmlformats.org/presentationml/2006/ole">
            <mc:AlternateContent xmlns:mc="http://schemas.openxmlformats.org/markup-compatibility/2006">
              <mc:Choice xmlns:v="urn:schemas-microsoft-com:vml" Requires="v">
                <p:oleObj spid="_x0000_s31084" name="Equation" r:id="rId7" imgW="4533840" imgH="3466800" progId="Equation.DSMT4">
                  <p:embed/>
                </p:oleObj>
              </mc:Choice>
              <mc:Fallback>
                <p:oleObj name="Equation" r:id="rId7" imgW="4533840" imgH="3466800" progId="Equation.DSMT4">
                  <p:embed/>
                  <p:pic>
                    <p:nvPicPr>
                      <p:cNvPr id="0" name="Object 16"/>
                      <p:cNvPicPr>
                        <a:picLocks noChangeAspect="1" noChangeArrowheads="1"/>
                      </p:cNvPicPr>
                      <p:nvPr/>
                    </p:nvPicPr>
                    <p:blipFill>
                      <a:blip r:embed="rId8"/>
                      <a:srcRect/>
                      <a:stretch>
                        <a:fillRect/>
                      </a:stretch>
                    </p:blipFill>
                    <p:spPr bwMode="auto">
                      <a:xfrm>
                        <a:off x="1187560" y="3395509"/>
                        <a:ext cx="4533900" cy="346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 name="TextBox 53"/>
          <p:cNvSpPr txBox="1"/>
          <p:nvPr/>
        </p:nvSpPr>
        <p:spPr>
          <a:xfrm>
            <a:off x="559717" y="2872290"/>
            <a:ext cx="1963472" cy="523220"/>
          </a:xfrm>
          <a:prstGeom prst="rect">
            <a:avLst/>
          </a:prstGeom>
          <a:noFill/>
        </p:spPr>
        <p:txBody>
          <a:bodyPr wrap="square" rtlCol="0">
            <a:spAutoFit/>
          </a:bodyPr>
          <a:lstStyle/>
          <a:p>
            <a:r>
              <a:rPr lang="en-US" sz="2800" u="sng" smtClean="0">
                <a:solidFill>
                  <a:srgbClr val="FF0000"/>
                </a:solidFill>
                <a:latin typeface="Times New Roman" panose="02020603050405020304" pitchFamily="18" charset="0"/>
                <a:cs typeface="Times New Roman" panose="02020603050405020304" pitchFamily="18" charset="0"/>
              </a:rPr>
              <a:t>Giải:</a:t>
            </a:r>
            <a:endParaRPr lang="en-US" sz="2800" u="sng"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448282" y="2903067"/>
            <a:ext cx="457123" cy="461665"/>
          </a:xfrm>
          <a:prstGeom prst="rect">
            <a:avLst/>
          </a:prstGeom>
        </p:spPr>
        <p:txBody>
          <a:bodyPr wrap="square">
            <a:spAutoFit/>
          </a:bodyPr>
          <a:lstStyle/>
          <a:p>
            <a:r>
              <a:rPr lang="en-US"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endParaRPr lang="en-US" sz="2400"/>
          </a:p>
        </p:txBody>
      </p:sp>
      <p:sp>
        <p:nvSpPr>
          <p:cNvPr id="23" name="Hình chữ nhật 13">
            <a:extLst>
              <a:ext uri="{FF2B5EF4-FFF2-40B4-BE49-F238E27FC236}">
                <a16:creationId xmlns:a16="http://schemas.microsoft.com/office/drawing/2014/main" id="{6F24C895-984E-E59E-A48D-64C1D6943FF4}"/>
              </a:ext>
            </a:extLst>
          </p:cNvPr>
          <p:cNvSpPr/>
          <p:nvPr/>
        </p:nvSpPr>
        <p:spPr>
          <a:xfrm>
            <a:off x="528408" y="647952"/>
            <a:ext cx="3129192" cy="54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Bài 3 </a:t>
            </a:r>
            <a:r>
              <a:rPr lang="en-US" sz="2800" b="1">
                <a:latin typeface="Times New Roman" panose="02020603050405020304" pitchFamily="18" charset="0"/>
                <a:cs typeface="Times New Roman" panose="02020603050405020304" pitchFamily="18" charset="0"/>
              </a:rPr>
              <a:t>(</a:t>
            </a:r>
            <a:r>
              <a:rPr lang="en-US" sz="2800" b="1" smtClean="0">
                <a:latin typeface="Times New Roman" panose="02020603050405020304" pitchFamily="18" charset="0"/>
                <a:cs typeface="Times New Roman" panose="02020603050405020304" pitchFamily="18" charset="0"/>
              </a:rPr>
              <a:t>SGK/T78</a:t>
            </a:r>
            <a:r>
              <a:rPr lang="en-US" sz="2800" b="1"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528408" y="1176694"/>
            <a:ext cx="9509782" cy="1741351"/>
            <a:chOff x="280936" y="799988"/>
            <a:chExt cx="9509782" cy="1741351"/>
          </a:xfrm>
        </p:grpSpPr>
        <p:graphicFrame>
          <p:nvGraphicFramePr>
            <p:cNvPr id="27" name="Object 26"/>
            <p:cNvGraphicFramePr>
              <a:graphicFrameLocks noChangeAspect="1"/>
            </p:cNvGraphicFramePr>
            <p:nvPr>
              <p:extLst>
                <p:ext uri="{D42A27DB-BD31-4B8C-83A1-F6EECF244321}">
                  <p14:modId xmlns:p14="http://schemas.microsoft.com/office/powerpoint/2010/main" val="1596105571"/>
                </p:ext>
              </p:extLst>
            </p:nvPr>
          </p:nvGraphicFramePr>
          <p:xfrm>
            <a:off x="2088336" y="894242"/>
            <a:ext cx="666750" cy="285750"/>
          </p:xfrm>
          <a:graphic>
            <a:graphicData uri="http://schemas.openxmlformats.org/presentationml/2006/ole">
              <mc:AlternateContent xmlns:mc="http://schemas.openxmlformats.org/markup-compatibility/2006">
                <mc:Choice xmlns:v="urn:schemas-microsoft-com:vml" Requires="v">
                  <p:oleObj spid="_x0000_s31085" name="Equation" r:id="rId9" imgW="660400" imgH="279400" progId="Equation.DSMT4">
                    <p:embed/>
                  </p:oleObj>
                </mc:Choice>
                <mc:Fallback>
                  <p:oleObj name="Equation" r:id="rId9" imgW="660400" imgH="279400" progId="Equation.DSMT4">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8336" y="894242"/>
                          <a:ext cx="66675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638806706"/>
                </p:ext>
              </p:extLst>
            </p:nvPr>
          </p:nvGraphicFramePr>
          <p:xfrm>
            <a:off x="5235863" y="887745"/>
            <a:ext cx="476250" cy="342900"/>
          </p:xfrm>
          <a:graphic>
            <a:graphicData uri="http://schemas.openxmlformats.org/presentationml/2006/ole">
              <mc:AlternateContent xmlns:mc="http://schemas.openxmlformats.org/markup-compatibility/2006">
                <mc:Choice xmlns:v="urn:schemas-microsoft-com:vml" Requires="v">
                  <p:oleObj spid="_x0000_s31086" name="Equation" r:id="rId11" imgW="469696" imgH="342751" progId="Equation.DSMT4">
                    <p:embed/>
                  </p:oleObj>
                </mc:Choice>
                <mc:Fallback>
                  <p:oleObj name="Equation" r:id="rId11" imgW="469696" imgH="342751" progId="Equation.DSMT4">
                    <p:embed/>
                    <p:pic>
                      <p:nvPicPr>
                        <p:cNvPr id="15"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5863" y="887745"/>
                          <a:ext cx="47625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656167813"/>
                </p:ext>
              </p:extLst>
            </p:nvPr>
          </p:nvGraphicFramePr>
          <p:xfrm>
            <a:off x="6951980" y="816610"/>
            <a:ext cx="1454150" cy="431800"/>
          </p:xfrm>
          <a:graphic>
            <a:graphicData uri="http://schemas.openxmlformats.org/presentationml/2006/ole">
              <mc:AlternateContent xmlns:mc="http://schemas.openxmlformats.org/markup-compatibility/2006">
                <mc:Choice xmlns:v="urn:schemas-microsoft-com:vml" Requires="v">
                  <p:oleObj spid="_x0000_s31087" name="Equation" r:id="rId13" imgW="1460160" imgH="431640" progId="Equation.DSMT4">
                    <p:embed/>
                  </p:oleObj>
                </mc:Choice>
                <mc:Fallback>
                  <p:oleObj name="Equation" r:id="rId13" imgW="1460160" imgH="431640" progId="Equation.DSMT4">
                    <p:embed/>
                    <p:pic>
                      <p:nvPicPr>
                        <p:cNvPr id="16" name="Object 15"/>
                        <p:cNvPicPr>
                          <a:picLocks noChangeAspect="1" noChangeArrowheads="1"/>
                        </p:cNvPicPr>
                        <p:nvPr/>
                      </p:nvPicPr>
                      <p:blipFill>
                        <a:blip r:embed="rId14"/>
                        <a:srcRect/>
                        <a:stretch>
                          <a:fillRect/>
                        </a:stretch>
                      </p:blipFill>
                      <p:spPr bwMode="auto">
                        <a:xfrm>
                          <a:off x="6951980" y="816610"/>
                          <a:ext cx="145415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480001839"/>
                </p:ext>
              </p:extLst>
            </p:nvPr>
          </p:nvGraphicFramePr>
          <p:xfrm>
            <a:off x="8447693" y="801592"/>
            <a:ext cx="1343025" cy="381000"/>
          </p:xfrm>
          <a:graphic>
            <a:graphicData uri="http://schemas.openxmlformats.org/presentationml/2006/ole">
              <mc:AlternateContent xmlns:mc="http://schemas.openxmlformats.org/markup-compatibility/2006">
                <mc:Choice xmlns:v="urn:schemas-microsoft-com:vml" Requires="v">
                  <p:oleObj spid="_x0000_s31088" name="Equation" r:id="rId15" imgW="1346200" imgH="381000" progId="Equation.DSMT4">
                    <p:embed/>
                  </p:oleObj>
                </mc:Choice>
                <mc:Fallback>
                  <p:oleObj name="Equation" r:id="rId15" imgW="1346200" imgH="381000" progId="Equation.DSMT4">
                    <p:embed/>
                    <p:pic>
                      <p:nvPicPr>
                        <p:cNvPr id="17"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47693" y="801592"/>
                          <a:ext cx="13430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Rectangle 638"/>
            <p:cNvSpPr>
              <a:spLocks noChangeArrowheads="1"/>
            </p:cNvSpPr>
            <p:nvPr/>
          </p:nvSpPr>
          <p:spPr bwMode="auto">
            <a:xfrm>
              <a:off x="319528" y="799988"/>
              <a:ext cx="18998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tam giác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8" name="Rectangle 639"/>
            <p:cNvSpPr>
              <a:spLocks noChangeArrowheads="1"/>
            </p:cNvSpPr>
            <p:nvPr/>
          </p:nvSpPr>
          <p:spPr bwMode="auto">
            <a:xfrm>
              <a:off x="2633517" y="807012"/>
              <a:ext cx="27093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nội tiếp đường tròn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0" name="Rectangle 641"/>
            <p:cNvSpPr>
              <a:spLocks noChangeArrowheads="1"/>
            </p:cNvSpPr>
            <p:nvPr/>
          </p:nvSpPr>
          <p:spPr bwMode="auto">
            <a:xfrm>
              <a:off x="5617284" y="805502"/>
              <a:ext cx="1473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thỏa mãn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319528" y="1710342"/>
              <a:ext cx="8039448" cy="830997"/>
              <a:chOff x="319528" y="2204203"/>
              <a:chExt cx="8039448" cy="830997"/>
            </a:xfrm>
          </p:grpSpPr>
          <p:graphicFrame>
            <p:nvGraphicFramePr>
              <p:cNvPr id="44" name="Object 43"/>
              <p:cNvGraphicFramePr>
                <a:graphicFrameLocks noChangeAspect="1"/>
              </p:cNvGraphicFramePr>
              <p:nvPr>
                <p:extLst>
                  <p:ext uri="{D42A27DB-BD31-4B8C-83A1-F6EECF244321}">
                    <p14:modId xmlns:p14="http://schemas.microsoft.com/office/powerpoint/2010/main" val="3359986046"/>
                  </p:ext>
                </p:extLst>
              </p:nvPr>
            </p:nvGraphicFramePr>
            <p:xfrm>
              <a:off x="6644476" y="2661709"/>
              <a:ext cx="1714500" cy="285750"/>
            </p:xfrm>
            <a:graphic>
              <a:graphicData uri="http://schemas.openxmlformats.org/presentationml/2006/ole">
                <mc:AlternateContent xmlns:mc="http://schemas.openxmlformats.org/markup-compatibility/2006">
                  <mc:Choice xmlns:v="urn:schemas-microsoft-com:vml" Requires="v">
                    <p:oleObj spid="_x0000_s31089" name="Equation" r:id="rId17" imgW="1714500" imgH="279400" progId="Equation.DSMT4">
                      <p:embed/>
                    </p:oleObj>
                  </mc:Choice>
                  <mc:Fallback>
                    <p:oleObj name="Equation" r:id="rId17" imgW="1714500" imgH="279400" progId="Equation.DSMT4">
                      <p:embed/>
                      <p:pic>
                        <p:nvPicPr>
                          <p:cNvPr id="23"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4476" y="2661709"/>
                            <a:ext cx="171450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Rectangle 643"/>
              <p:cNvSpPr>
                <a:spLocks noChangeArrowheads="1"/>
              </p:cNvSpPr>
              <p:nvPr/>
            </p:nvSpPr>
            <p:spPr bwMode="auto">
              <a:xfrm>
                <a:off x="319528" y="2204203"/>
                <a:ext cx="63985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Tính số đo góc </a:t>
                </a:r>
                <a:r>
                  <a:rPr kumimoji="0" lang="en-US" altLang="en-US" sz="2400" b="0"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BCD.</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Gọi giao điểm của AB và CD là I. Chứng minh:</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43" name="Rectangle 42"/>
            <p:cNvSpPr/>
            <p:nvPr/>
          </p:nvSpPr>
          <p:spPr>
            <a:xfrm>
              <a:off x="280936" y="1240476"/>
              <a:ext cx="6274475" cy="461665"/>
            </a:xfrm>
            <a:prstGeom prst="rect">
              <a:avLst/>
            </a:prstGeom>
          </p:spPr>
          <p:txBody>
            <a:bodyPr wrap="none">
              <a:spAutoFit/>
            </a:bodyPr>
            <a:lstStyle/>
            <a:p>
              <a:pPr lvl="0" eaLnBrk="0" fontAlgn="base" hangingPunct="0">
                <a:spcBef>
                  <a:spcPct val="0"/>
                </a:spcBef>
                <a:spcAft>
                  <a:spcPct val="0"/>
                </a:spcAft>
              </a:pPr>
              <a:r>
                <a:rPr lang="en-US"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điểm thuộc cung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BC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chứa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a:latin typeface="Times New Roman" panose="02020603050405020304" pitchFamily="18" charset="0"/>
                <a:cs typeface="Times New Roman" panose="02020603050405020304" pitchFamily="18" charset="0"/>
              </a:endParaRPr>
            </a:p>
          </p:txBody>
        </p:sp>
      </p:grpSp>
      <p:sp>
        <p:nvSpPr>
          <p:cNvPr id="46"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193918"/>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86813" y="99607"/>
            <a:ext cx="11868948" cy="6658786"/>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37353"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grpSp>
        <p:nvGrpSpPr>
          <p:cNvPr id="11" name="Group 10"/>
          <p:cNvGrpSpPr/>
          <p:nvPr/>
        </p:nvGrpSpPr>
        <p:grpSpPr>
          <a:xfrm>
            <a:off x="527547" y="899458"/>
            <a:ext cx="11187479" cy="5059084"/>
            <a:chOff x="938822" y="3049412"/>
            <a:chExt cx="9026647" cy="4321250"/>
          </a:xfrm>
        </p:grpSpPr>
        <p:grpSp>
          <p:nvGrpSpPr>
            <p:cNvPr id="12" name="Nhóm 13">
              <a:extLst>
                <a:ext uri="{FF2B5EF4-FFF2-40B4-BE49-F238E27FC236}">
                  <a16:creationId xmlns:a16="http://schemas.microsoft.com/office/drawing/2014/main" id="{E7CA48B1-09FA-8244-7648-8B5B891426DA}"/>
                </a:ext>
              </a:extLst>
            </p:cNvPr>
            <p:cNvGrpSpPr/>
            <p:nvPr/>
          </p:nvGrpSpPr>
          <p:grpSpPr>
            <a:xfrm>
              <a:off x="938822" y="3049412"/>
              <a:ext cx="9026647" cy="4321250"/>
              <a:chOff x="1453405" y="2883727"/>
              <a:chExt cx="7730847" cy="3834471"/>
            </a:xfrm>
          </p:grpSpPr>
          <p:pic>
            <p:nvPicPr>
              <p:cNvPr id="16"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519" y="3363186"/>
                <a:ext cx="1528733" cy="1829601"/>
              </a:xfrm>
              <a:prstGeom prst="rect">
                <a:avLst/>
              </a:prstGeom>
              <a:noFill/>
              <a:extLst>
                <a:ext uri="{909E8E84-426E-40DD-AFC4-6F175D3DCCD1}">
                  <a14:hiddenFill xmlns:a14="http://schemas.microsoft.com/office/drawing/2010/main">
                    <a:solidFill>
                      <a:srgbClr val="FFFFFF"/>
                    </a:solidFill>
                  </a14:hiddenFill>
                </a:ext>
              </a:extLst>
            </p:spPr>
          </p:pic>
          <p:sp>
            <p:nvSpPr>
              <p:cNvPr id="17" name="Nổ: 8 Điểm 10">
                <a:extLst>
                  <a:ext uri="{FF2B5EF4-FFF2-40B4-BE49-F238E27FC236}">
                    <a16:creationId xmlns:a16="http://schemas.microsoft.com/office/drawing/2014/main" id="{224F6892-565C-4575-749B-561AD3DC22AA}"/>
                  </a:ext>
                </a:extLst>
              </p:cNvPr>
              <p:cNvSpPr/>
              <p:nvPr/>
            </p:nvSpPr>
            <p:spPr>
              <a:xfrm>
                <a:off x="1453405" y="2883727"/>
                <a:ext cx="6056461" cy="38344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800" b="1" i="1" dirty="0">
                  <a:latin typeface="Times New Roman" panose="02020603050405020304" pitchFamily="18" charset="0"/>
                  <a:cs typeface="Times New Roman" panose="02020603050405020304" pitchFamily="18" charset="0"/>
                </a:endParaRPr>
              </a:p>
            </p:txBody>
          </p:sp>
        </p:grpSp>
        <p:sp>
          <p:nvSpPr>
            <p:cNvPr id="14" name="Rectangle 13"/>
            <p:cNvSpPr/>
            <p:nvPr/>
          </p:nvSpPr>
          <p:spPr>
            <a:xfrm>
              <a:off x="1840998" y="4620670"/>
              <a:ext cx="4988586" cy="814957"/>
            </a:xfrm>
            <a:prstGeom prst="rect">
              <a:avLst/>
            </a:prstGeom>
          </p:spPr>
          <p:txBody>
            <a:bodyPr wrap="square">
              <a:spAutoFit/>
            </a:bodyPr>
            <a:lstStyle/>
            <a:p>
              <a:pPr algn="ctr"/>
              <a:r>
                <a:rPr lang="en-US" sz="2800" smtClean="0">
                  <a:solidFill>
                    <a:schemeClr val="bg1"/>
                  </a:solidFill>
                  <a:latin typeface="Times New Roman" panose="02020603050405020304" pitchFamily="18" charset="0"/>
                  <a:cs typeface="Times New Roman" panose="02020603050405020304" pitchFamily="18" charset="0"/>
                </a:rPr>
                <a:t>Em hãy tìm một số hình ảnh về tứ giác nội tiếp trong thực tế.</a:t>
              </a:r>
              <a:endParaRPr lang="en-US" sz="28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9874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86813" y="99607"/>
            <a:ext cx="11868948" cy="6658786"/>
          </a:xfrm>
          <a:custGeom>
            <a:avLst/>
            <a:gdLst>
              <a:gd name="connsiteX0" fmla="*/ 0 w 11868948"/>
              <a:gd name="connsiteY0" fmla="*/ 0 h 6658786"/>
              <a:gd name="connsiteX1" fmla="*/ 11868948 w 11868948"/>
              <a:gd name="connsiteY1" fmla="*/ 0 h 6658786"/>
              <a:gd name="connsiteX2" fmla="*/ 11868948 w 11868948"/>
              <a:gd name="connsiteY2" fmla="*/ 6658786 h 6658786"/>
              <a:gd name="connsiteX3" fmla="*/ 0 w 11868948"/>
              <a:gd name="connsiteY3" fmla="*/ 6658786 h 6658786"/>
              <a:gd name="connsiteX4" fmla="*/ 0 w 11868948"/>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658786" extrusionOk="0">
                <a:moveTo>
                  <a:pt x="0" y="0"/>
                </a:moveTo>
                <a:cubicBezTo>
                  <a:pt x="2526283" y="118645"/>
                  <a:pt x="8306219" y="116012"/>
                  <a:pt x="11868948" y="0"/>
                </a:cubicBezTo>
                <a:cubicBezTo>
                  <a:pt x="11736066" y="1360470"/>
                  <a:pt x="11953899" y="5310941"/>
                  <a:pt x="11868948" y="6658786"/>
                </a:cubicBezTo>
                <a:cubicBezTo>
                  <a:pt x="6722493" y="6793386"/>
                  <a:pt x="5493896"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37353"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pic>
        <p:nvPicPr>
          <p:cNvPr id="32772" name="Picture 17" descr="Ngôi sao năm cánh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823" y="1436947"/>
            <a:ext cx="2179606" cy="2423872"/>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11" descr="TRANG TRÍ HÌNH TRÒN - Lớp 5 - Mỹ Thuật - TỔ BỘ MÔN MỸ THUẬT THOẠI SƠN"/>
          <p:cNvPicPr>
            <a:picLocks noChangeAspect="1" noChangeArrowheads="1"/>
          </p:cNvPicPr>
          <p:nvPr/>
        </p:nvPicPr>
        <p:blipFill>
          <a:blip r:embed="rId4">
            <a:extLst>
              <a:ext uri="{28A0092B-C50C-407E-A947-70E740481C1C}">
                <a14:useLocalDpi xmlns:a14="http://schemas.microsoft.com/office/drawing/2010/main" val="0"/>
              </a:ext>
            </a:extLst>
          </a:blip>
          <a:srcRect l="11948" r="17665"/>
          <a:stretch>
            <a:fillRect/>
          </a:stretch>
        </p:blipFill>
        <p:spPr bwMode="auto">
          <a:xfrm>
            <a:off x="3099886" y="4069781"/>
            <a:ext cx="2431978" cy="2591743"/>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753" y="1175044"/>
            <a:ext cx="3191471" cy="2947678"/>
          </a:xfrm>
          <a:prstGeom prst="rect">
            <a:avLst/>
          </a:prstGeom>
          <a:noFill/>
          <a:extLst>
            <a:ext uri="{909E8E84-426E-40DD-AFC4-6F175D3DCCD1}">
              <a14:hiddenFill xmlns:a14="http://schemas.microsoft.com/office/drawing/2010/main">
                <a:solidFill>
                  <a:srgbClr val="FFFFFF"/>
                </a:solidFill>
              </a14:hiddenFill>
            </a:ext>
          </a:extLst>
        </p:spPr>
      </p:pic>
      <p:pic>
        <p:nvPicPr>
          <p:cNvPr id="32769" name="Picture 10" descr="Mẹt tre trang trí tết hoa đào mai H28 | Lazada.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4936" y="3311534"/>
            <a:ext cx="3358722" cy="33587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826131" y="704765"/>
            <a:ext cx="6189515" cy="523220"/>
          </a:xfrm>
          <a:prstGeom prst="rect">
            <a:avLst/>
          </a:prstGeom>
        </p:spPr>
        <p:txBody>
          <a:bodyPr wrap="none">
            <a:spAutoFit/>
          </a:bodyPr>
          <a:lstStyle/>
          <a:p>
            <a:pPr algn="ctr"/>
            <a:r>
              <a:rPr lang="en-US" sz="2800" smtClean="0">
                <a:solidFill>
                  <a:srgbClr val="2704FC"/>
                </a:solidFill>
                <a:latin typeface="Times New Roman" panose="02020603050405020304" pitchFamily="18" charset="0"/>
                <a:cs typeface="Times New Roman" panose="02020603050405020304" pitchFamily="18" charset="0"/>
              </a:rPr>
              <a:t>Hình </a:t>
            </a:r>
            <a:r>
              <a:rPr lang="en-US" sz="2800">
                <a:solidFill>
                  <a:srgbClr val="2704FC"/>
                </a:solidFill>
                <a:latin typeface="Times New Roman" panose="02020603050405020304" pitchFamily="18" charset="0"/>
                <a:cs typeface="Times New Roman" panose="02020603050405020304" pitchFamily="18" charset="0"/>
              </a:rPr>
              <a:t>ảnh về tứ giác nội tiếp trong thực tế.</a:t>
            </a:r>
          </a:p>
        </p:txBody>
      </p:sp>
    </p:spTree>
    <p:extLst>
      <p:ext uri="{BB962C8B-B14F-4D97-AF65-F5344CB8AC3E}">
        <p14:creationId xmlns:p14="http://schemas.microsoft.com/office/powerpoint/2010/main" val="317547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2728" y="2456635"/>
            <a:ext cx="2996034" cy="33581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83518" y="2540563"/>
            <a:ext cx="782829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en-US" sz="2400" b="1">
                <a:solidFill>
                  <a:srgbClr val="4112EE"/>
                </a:solidFill>
                <a:latin typeface="Times New Roman" panose="02020603050405020304" pitchFamily="18" charset="0"/>
                <a:ea typeface="Calibri" panose="020F0502020204030204" pitchFamily="34" charset="0"/>
                <a:cs typeface="Times New Roman" panose="02020603050405020304" pitchFamily="18" charset="0"/>
              </a:rPr>
              <a:t>Hướng dẫn: </a:t>
            </a: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Vẽ hai đường trung trực của hai cạnh tam giác, giao điểm hai đường trên là tâm đường tròn nội tiếp tam giác, bán kính của đường tròn là khoảng cách từ tâm đến một đỉnh của tam giác đó.</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Rectangle 23"/>
          <p:cNvSpPr/>
          <p:nvPr/>
        </p:nvSpPr>
        <p:spPr>
          <a:xfrm>
            <a:off x="83518" y="931432"/>
            <a:ext cx="6439583" cy="461665"/>
          </a:xfrm>
          <a:prstGeom prst="rect">
            <a:avLst/>
          </a:prstGeom>
        </p:spPr>
        <p:txBody>
          <a:bodyPr wrap="none">
            <a:spAutoFit/>
          </a:bodyPr>
          <a:lstStyle/>
          <a:p>
            <a:pPr lvl="0" eaLnBrk="0" fontAlgn="base" hangingPunct="0">
              <a:spcBef>
                <a:spcPct val="0"/>
              </a:spcBef>
              <a:spcAft>
                <a:spcPct val="0"/>
              </a:spcAft>
            </a:pPr>
            <a:r>
              <a:rPr lang="pt-BR" alt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 </a:t>
            </a:r>
            <a:r>
              <a:rPr lang="pt-BR"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 nào là đường tròn ngoại tiếp tam giác?</a:t>
            </a:r>
            <a:endParaRPr lang="en-US" altLang="en-US" sz="2400">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83518" y="1508137"/>
            <a:ext cx="11848115" cy="461665"/>
            <a:chOff x="568107" y="1505392"/>
            <a:chExt cx="11848115" cy="461665"/>
          </a:xfrm>
        </p:grpSpPr>
        <p:sp>
          <p:nvSpPr>
            <p:cNvPr id="10" name="Rectangle 9"/>
            <p:cNvSpPr>
              <a:spLocks noChangeArrowheads="1"/>
            </p:cNvSpPr>
            <p:nvPr/>
          </p:nvSpPr>
          <p:spPr bwMode="auto">
            <a:xfrm>
              <a:off x="568107" y="1505392"/>
              <a:ext cx="118481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sz="2400" b="1" i="0" u="none" strike="noStrike" cap="none" normalizeH="0" baseline="0" smtClean="0">
                  <a:ln>
                    <a:noFill/>
                  </a:ln>
                  <a:solidFill>
                    <a:srgbClr val="4112EE"/>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kumimoji="0" lang="en-US" altLang="en-US" sz="2400" b="1" i="0" u="none" strike="noStrike" cap="none" normalizeH="0" smtClean="0">
                  <a:ln>
                    <a:noFill/>
                  </a:ln>
                  <a:solidFill>
                    <a:srgbClr val="4112EE"/>
                  </a:solidFill>
                  <a:effectLst/>
                  <a:latin typeface="Times New Roman" panose="02020603050405020304" pitchFamily="18" charset="0"/>
                  <a:ea typeface="Calibri" panose="020F0502020204030204" pitchFamily="34" charset="0"/>
                  <a:cs typeface="Times New Roman" panose="02020603050405020304" pitchFamily="18" charset="0"/>
                </a:rPr>
                <a:t> dẫn: </a:t>
              </a: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 tròn ngoại tiếp tam giác là đường tròn đi qua     </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đỉnh </a:t>
              </a:r>
              <a:r>
                <a:rPr lang="en-US" altLang="en-US" sz="2400">
                  <a:latin typeface="Times New Roman" panose="02020603050405020304" pitchFamily="18" charset="0"/>
                  <a:ea typeface="Calibri" panose="020F0502020204030204" pitchFamily="34" charset="0"/>
                  <a:cs typeface="Times New Roman" panose="02020603050405020304" pitchFamily="18" charset="0"/>
                </a:rPr>
                <a:t>của tam giác đó</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graphicFrame>
          <p:nvGraphicFramePr>
            <p:cNvPr id="19" name="Object 18"/>
            <p:cNvGraphicFramePr>
              <a:graphicFrameLocks noChangeAspect="1"/>
            </p:cNvGraphicFramePr>
            <p:nvPr>
              <p:extLst>
                <p:ext uri="{D42A27DB-BD31-4B8C-83A1-F6EECF244321}">
                  <p14:modId xmlns:p14="http://schemas.microsoft.com/office/powerpoint/2010/main" val="3953537521"/>
                </p:ext>
              </p:extLst>
            </p:nvPr>
          </p:nvGraphicFramePr>
          <p:xfrm>
            <a:off x="8786813" y="1614488"/>
            <a:ext cx="165100" cy="279400"/>
          </p:xfrm>
          <a:graphic>
            <a:graphicData uri="http://schemas.openxmlformats.org/presentationml/2006/ole">
              <mc:AlternateContent xmlns:mc="http://schemas.openxmlformats.org/markup-compatibility/2006">
                <mc:Choice xmlns:v="urn:schemas-microsoft-com:vml" Requires="v">
                  <p:oleObj spid="_x0000_s19773" name="Equation" r:id="rId5" imgW="164880" imgH="279360" progId="Equation.DSMT4">
                    <p:embed/>
                  </p:oleObj>
                </mc:Choice>
                <mc:Fallback>
                  <p:oleObj name="Equation" r:id="rId5" imgW="164880" imgH="279360" progId="Equation.DSMT4">
                    <p:embed/>
                    <p:pic>
                      <p:nvPicPr>
                        <p:cNvPr id="0" name=""/>
                        <p:cNvPicPr/>
                        <p:nvPr/>
                      </p:nvPicPr>
                      <p:blipFill>
                        <a:blip r:embed="rId6"/>
                        <a:stretch>
                          <a:fillRect/>
                        </a:stretch>
                      </p:blipFill>
                      <p:spPr>
                        <a:xfrm>
                          <a:off x="8786813" y="1614488"/>
                          <a:ext cx="165100" cy="279400"/>
                        </a:xfrm>
                        <a:prstGeom prst="rect">
                          <a:avLst/>
                        </a:prstGeom>
                      </p:spPr>
                    </p:pic>
                  </p:oleObj>
                </mc:Fallback>
              </mc:AlternateContent>
            </a:graphicData>
          </a:graphic>
        </p:graphicFrame>
      </p:grpSp>
      <p:grpSp>
        <p:nvGrpSpPr>
          <p:cNvPr id="32" name="Group 31"/>
          <p:cNvGrpSpPr/>
          <p:nvPr/>
        </p:nvGrpSpPr>
        <p:grpSpPr>
          <a:xfrm>
            <a:off x="83518" y="2078898"/>
            <a:ext cx="10681129" cy="461665"/>
            <a:chOff x="128587" y="2379017"/>
            <a:chExt cx="10681129" cy="461665"/>
          </a:xfrm>
        </p:grpSpPr>
        <p:sp>
          <p:nvSpPr>
            <p:cNvPr id="30" name="Rectangle 29"/>
            <p:cNvSpPr>
              <a:spLocks noChangeArrowheads="1"/>
            </p:cNvSpPr>
            <p:nvPr/>
          </p:nvSpPr>
          <p:spPr bwMode="auto">
            <a:xfrm>
              <a:off x="128587" y="2379017"/>
              <a:ext cx="106811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pt-BR"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pt-BR" alt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pt-BR"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Nêu cách vẽ đường tròn tâm      </a:t>
              </a:r>
              <a:r>
                <a:rPr lang="pt-BR"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 </a:t>
              </a:r>
              <a:r>
                <a:rPr lang="pt-BR"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 các đỉnh của tam </a:t>
              </a:r>
              <a:r>
                <a:rPr lang="pt-BR"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kumimoji="0" lang="pt-BR"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pt-BR" altLang="en-US" sz="2400" b="0" i="0" u="none" strike="noStrike" cap="none" normalizeH="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pt-BR"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 trước?</a:t>
              </a:r>
            </a:p>
          </p:txBody>
        </p:sp>
        <p:graphicFrame>
          <p:nvGraphicFramePr>
            <p:cNvPr id="23" name="Object 22"/>
            <p:cNvGraphicFramePr>
              <a:graphicFrameLocks noChangeAspect="1"/>
            </p:cNvGraphicFramePr>
            <p:nvPr>
              <p:extLst>
                <p:ext uri="{D42A27DB-BD31-4B8C-83A1-F6EECF244321}">
                  <p14:modId xmlns:p14="http://schemas.microsoft.com/office/powerpoint/2010/main" val="3593308259"/>
                </p:ext>
              </p:extLst>
            </p:nvPr>
          </p:nvGraphicFramePr>
          <p:xfrm>
            <a:off x="4724400" y="2470150"/>
            <a:ext cx="254000" cy="279400"/>
          </p:xfrm>
          <a:graphic>
            <a:graphicData uri="http://schemas.openxmlformats.org/presentationml/2006/ole">
              <mc:AlternateContent xmlns:mc="http://schemas.openxmlformats.org/markup-compatibility/2006">
                <mc:Choice xmlns:v="urn:schemas-microsoft-com:vml" Requires="v">
                  <p:oleObj spid="_x0000_s19774" name="Equation" r:id="rId7" imgW="253800" imgH="279360" progId="Equation.DSMT4">
                    <p:embed/>
                  </p:oleObj>
                </mc:Choice>
                <mc:Fallback>
                  <p:oleObj name="Equation" r:id="rId7" imgW="253800" imgH="279360" progId="Equation.DSMT4">
                    <p:embed/>
                    <p:pic>
                      <p:nvPicPr>
                        <p:cNvPr id="0" name=""/>
                        <p:cNvPicPr/>
                        <p:nvPr/>
                      </p:nvPicPr>
                      <p:blipFill>
                        <a:blip r:embed="rId8"/>
                        <a:stretch>
                          <a:fillRect/>
                        </a:stretch>
                      </p:blipFill>
                      <p:spPr>
                        <a:xfrm>
                          <a:off x="4724400" y="2470150"/>
                          <a:ext cx="254000" cy="2794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247051115"/>
                </p:ext>
              </p:extLst>
            </p:nvPr>
          </p:nvGraphicFramePr>
          <p:xfrm>
            <a:off x="8596260" y="2477354"/>
            <a:ext cx="660400" cy="279400"/>
          </p:xfrm>
          <a:graphic>
            <a:graphicData uri="http://schemas.openxmlformats.org/presentationml/2006/ole">
              <mc:AlternateContent xmlns:mc="http://schemas.openxmlformats.org/markup-compatibility/2006">
                <mc:Choice xmlns:v="urn:schemas-microsoft-com:vml" Requires="v">
                  <p:oleObj spid="_x0000_s19775" name="Equation" r:id="rId9" imgW="660240" imgH="279360" progId="Equation.DSMT4">
                    <p:embed/>
                  </p:oleObj>
                </mc:Choice>
                <mc:Fallback>
                  <p:oleObj name="Equation" r:id="rId9" imgW="660240" imgH="279360" progId="Equation.DSMT4">
                    <p:embed/>
                    <p:pic>
                      <p:nvPicPr>
                        <p:cNvPr id="0" name=""/>
                        <p:cNvPicPr/>
                        <p:nvPr/>
                      </p:nvPicPr>
                      <p:blipFill>
                        <a:blip r:embed="rId10"/>
                        <a:stretch>
                          <a:fillRect/>
                        </a:stretch>
                      </p:blipFill>
                      <p:spPr>
                        <a:xfrm>
                          <a:off x="8596260" y="2477354"/>
                          <a:ext cx="660400" cy="279400"/>
                        </a:xfrm>
                        <a:prstGeom prst="rect">
                          <a:avLst/>
                        </a:prstGeom>
                      </p:spPr>
                    </p:pic>
                  </p:oleObj>
                </mc:Fallback>
              </mc:AlternateContent>
            </a:graphicData>
          </a:graphic>
        </p:graphicFrame>
      </p:grpSp>
      <p:grpSp>
        <p:nvGrpSpPr>
          <p:cNvPr id="14" name="Group 13"/>
          <p:cNvGrpSpPr/>
          <p:nvPr/>
        </p:nvGrpSpPr>
        <p:grpSpPr>
          <a:xfrm>
            <a:off x="83518" y="49875"/>
            <a:ext cx="4189224" cy="653685"/>
            <a:chOff x="83518" y="49875"/>
            <a:chExt cx="4189224" cy="653685"/>
          </a:xfrm>
        </p:grpSpPr>
        <p:sp>
          <p:nvSpPr>
            <p:cNvPr id="15"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sp>
          <p:nvSpPr>
            <p:cNvPr id="16" name="!!1">
              <a:extLst>
                <a:ext uri="{FF2B5EF4-FFF2-40B4-BE49-F238E27FC236}">
                  <a16:creationId xmlns:a16="http://schemas.microsoft.com/office/drawing/2014/main" id="{4D3CFCA8-27ED-41FB-92A9-BA8CC0500364}"/>
                </a:ext>
              </a:extLst>
            </p:cNvPr>
            <p:cNvSpPr txBox="1"/>
            <p:nvPr/>
          </p:nvSpPr>
          <p:spPr>
            <a:xfrm>
              <a:off x="168002" y="107270"/>
              <a:ext cx="4028538" cy="523220"/>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73567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4" name="Rectangle 2"/>
          <p:cNvSpPr>
            <a:spLocks noChangeArrowheads="1"/>
          </p:cNvSpPr>
          <p:nvPr/>
        </p:nvSpPr>
        <p:spPr bwMode="auto">
          <a:xfrm>
            <a:off x="112542" y="3282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1081614" y="1607768"/>
            <a:ext cx="10253855" cy="2677656"/>
          </a:xfrm>
          <a:prstGeom prst="rect">
            <a:avLst/>
          </a:prstGeom>
        </p:spPr>
        <p:txBody>
          <a:bodyPr wrap="square">
            <a:spAutoFit/>
          </a:bodyPr>
          <a:lstStyle/>
          <a:p>
            <a:pPr lvl="0">
              <a:lnSpc>
                <a:spcPct val="150000"/>
              </a:lnSpc>
            </a:pPr>
            <a:r>
              <a:rPr lang="vi-VN" sz="2800" b="1">
                <a:solidFill>
                  <a:srgbClr val="0070C0"/>
                </a:solidFill>
                <a:latin typeface="Times New Roman" panose="02020603050405020304" pitchFamily="18" charset="0"/>
              </a:rPr>
              <a:t>- HS học thuộc định nghĩa, tính chất tứ giác nội tiếp.</a:t>
            </a:r>
          </a:p>
          <a:p>
            <a:pPr lvl="0">
              <a:lnSpc>
                <a:spcPct val="150000"/>
              </a:lnSpc>
            </a:pPr>
            <a:r>
              <a:rPr lang="vi-VN" sz="2800" b="1">
                <a:solidFill>
                  <a:srgbClr val="0070C0"/>
                </a:solidFill>
                <a:latin typeface="Times New Roman" panose="02020603050405020304" pitchFamily="18" charset="0"/>
              </a:rPr>
              <a:t>- Xem lại các bài tập đã giải.</a:t>
            </a:r>
          </a:p>
          <a:p>
            <a:pPr lvl="0">
              <a:lnSpc>
                <a:spcPct val="150000"/>
              </a:lnSpc>
            </a:pPr>
            <a:r>
              <a:rPr lang="vi-VN" sz="2800" b="1">
                <a:solidFill>
                  <a:srgbClr val="0070C0"/>
                </a:solidFill>
                <a:latin typeface="Times New Roman" panose="02020603050405020304" pitchFamily="18" charset="0"/>
              </a:rPr>
              <a:t>- Làm các bài tập: Bài vận dụng, bài </a:t>
            </a:r>
            <a:r>
              <a:rPr lang="vi-VN" sz="2800" b="1" smtClean="0">
                <a:solidFill>
                  <a:srgbClr val="0070C0"/>
                </a:solidFill>
                <a:latin typeface="Times New Roman" panose="02020603050405020304" pitchFamily="18" charset="0"/>
              </a:rPr>
              <a:t>2b,c</a:t>
            </a:r>
            <a:r>
              <a:rPr lang="vi-VN" sz="2800" b="1">
                <a:solidFill>
                  <a:srgbClr val="0070C0"/>
                </a:solidFill>
                <a:latin typeface="Times New Roman" panose="02020603050405020304" pitchFamily="18" charset="0"/>
              </a:rPr>
              <a:t>; bài </a:t>
            </a:r>
            <a:r>
              <a:rPr lang="vi-VN" sz="2800" b="1" smtClean="0">
                <a:solidFill>
                  <a:srgbClr val="0070C0"/>
                </a:solidFill>
                <a:latin typeface="Times New Roman" panose="02020603050405020304" pitchFamily="18" charset="0"/>
              </a:rPr>
              <a:t>3b </a:t>
            </a:r>
            <a:r>
              <a:rPr lang="vi-VN" sz="2800" b="1">
                <a:solidFill>
                  <a:srgbClr val="0070C0"/>
                </a:solidFill>
                <a:latin typeface="Times New Roman" panose="02020603050405020304" pitchFamily="18" charset="0"/>
              </a:rPr>
              <a:t>(SGK trang 78); bài tập bổ sung.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4" name="Rectangle 2"/>
          <p:cNvSpPr>
            <a:spLocks noChangeArrowheads="1"/>
          </p:cNvSpPr>
          <p:nvPr/>
        </p:nvSpPr>
        <p:spPr bwMode="auto">
          <a:xfrm>
            <a:off x="112542" y="3282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8" name="Group 7"/>
          <p:cNvGrpSpPr/>
          <p:nvPr/>
        </p:nvGrpSpPr>
        <p:grpSpPr>
          <a:xfrm>
            <a:off x="223214" y="1196975"/>
            <a:ext cx="6148557" cy="2862322"/>
            <a:chOff x="223214" y="1296761"/>
            <a:chExt cx="9601200" cy="2815964"/>
          </a:xfrm>
        </p:grpSpPr>
        <p:sp>
          <p:nvSpPr>
            <p:cNvPr id="27" name="TextBox 26">
              <a:extLst>
                <a:ext uri="{FF2B5EF4-FFF2-40B4-BE49-F238E27FC236}">
                  <a16:creationId xmlns:a16="http://schemas.microsoft.com/office/drawing/2014/main" id="{CE530CE9-79B6-4A34-9DE8-7F769B44A120}"/>
                </a:ext>
              </a:extLst>
            </p:cNvPr>
            <p:cNvSpPr txBox="1"/>
            <p:nvPr/>
          </p:nvSpPr>
          <p:spPr>
            <a:xfrm>
              <a:off x="223214" y="1296761"/>
              <a:ext cx="9601200" cy="2815964"/>
            </a:xfrm>
            <a:prstGeom prst="rect">
              <a:avLst/>
            </a:prstGeom>
            <a:noFill/>
          </p:spPr>
          <p:txBody>
            <a:bodyPr wrap="square">
              <a:spAutoFit/>
            </a:bodyPr>
            <a:lstStyle/>
            <a:p>
              <a:pPr>
                <a:lnSpc>
                  <a:spcPct val="150000"/>
                </a:lnSpc>
              </a:pPr>
              <a:r>
                <a:rPr lang="vi-VN" sz="2400" b="1" smtClean="0">
                  <a:latin typeface="Times New Roman" panose="02020603050405020304" pitchFamily="18" charset="0"/>
                </a:rPr>
                <a:t>Bài </a:t>
              </a:r>
              <a:r>
                <a:rPr lang="vi-VN" sz="2400" b="1">
                  <a:latin typeface="Times New Roman" panose="02020603050405020304" pitchFamily="18" charset="0"/>
                </a:rPr>
                <a:t>tập: </a:t>
              </a:r>
              <a:r>
                <a:rPr lang="vi-VN" sz="2400">
                  <a:latin typeface="Times New Roman" panose="02020603050405020304" pitchFamily="18" charset="0"/>
                </a:rPr>
                <a:t>Cho hình vẽ</a:t>
              </a:r>
            </a:p>
            <a:p>
              <a:pPr>
                <a:lnSpc>
                  <a:spcPct val="150000"/>
                </a:lnSpc>
              </a:pPr>
              <a:r>
                <a:rPr lang="vi-VN" sz="2400">
                  <a:latin typeface="Times New Roman" panose="02020603050405020304" pitchFamily="18" charset="0"/>
                </a:rPr>
                <a:t>a) Hãy tìm số đo các góc của tứ giác </a:t>
              </a:r>
              <a:r>
                <a:rPr lang="vi-VN" sz="2400" i="1">
                  <a:latin typeface="Times New Roman" panose="02020603050405020304" pitchFamily="18" charset="0"/>
                </a:rPr>
                <a:t>ABCD</a:t>
              </a:r>
              <a:r>
                <a:rPr lang="vi-VN" sz="2400">
                  <a:latin typeface="Times New Roman" panose="02020603050405020304" pitchFamily="18" charset="0"/>
                </a:rPr>
                <a:t>.</a:t>
              </a:r>
            </a:p>
            <a:p>
              <a:pPr>
                <a:lnSpc>
                  <a:spcPct val="150000"/>
                </a:lnSpc>
              </a:pPr>
              <a:r>
                <a:rPr lang="vi-VN" sz="2400">
                  <a:latin typeface="Times New Roman" panose="02020603050405020304" pitchFamily="18" charset="0"/>
                </a:rPr>
                <a:t>b) Chứng minh  </a:t>
              </a:r>
            </a:p>
            <a:p>
              <a:pPr>
                <a:lnSpc>
                  <a:spcPct val="150000"/>
                </a:lnSpc>
              </a:pPr>
              <a:r>
                <a:rPr lang="vi-VN" sz="2400">
                  <a:latin typeface="Times New Roman" panose="02020603050405020304" pitchFamily="18" charset="0"/>
                </a:rPr>
                <a:t>- Chuẩn bị nội dung: Hình chữ nhât, hình vuông nội tiếp đường </a:t>
              </a:r>
              <a:r>
                <a:rPr lang="vi-VN" sz="2400" smtClean="0">
                  <a:latin typeface="Times New Roman" panose="02020603050405020304" pitchFamily="18" charset="0"/>
                </a:rPr>
                <a:t>tròn</a:t>
              </a:r>
              <a:endParaRPr lang="vi-VN" sz="2400">
                <a:latin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483856148"/>
                </p:ext>
              </p:extLst>
            </p:nvPr>
          </p:nvGraphicFramePr>
          <p:xfrm>
            <a:off x="3450789" y="2580560"/>
            <a:ext cx="3451309" cy="285750"/>
          </p:xfrm>
          <a:graphic>
            <a:graphicData uri="http://schemas.openxmlformats.org/presentationml/2006/ole">
              <mc:AlternateContent xmlns:mc="http://schemas.openxmlformats.org/markup-compatibility/2006">
                <mc:Choice xmlns:v="urn:schemas-microsoft-com:vml" Requires="v">
                  <p:oleObj spid="_x0000_s35891" name="Equation" r:id="rId4" imgW="2133600" imgH="279400" progId="Equation.DSMT4">
                    <p:embed/>
                  </p:oleObj>
                </mc:Choice>
                <mc:Fallback>
                  <p:oleObj name="Equation" r:id="rId4" imgW="2133600" imgH="279400" progId="Equation.DSMT4">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0789" y="2580560"/>
                          <a:ext cx="3451309" cy="285750"/>
                        </a:xfrm>
                        <a:prstGeom prst="rect">
                          <a:avLst/>
                        </a:prstGeom>
                        <a:noFill/>
                      </p:spPr>
                    </p:pic>
                  </p:oleObj>
                </mc:Fallback>
              </mc:AlternateContent>
            </a:graphicData>
          </a:graphic>
        </p:graphicFrame>
      </p:grpSp>
      <p:pic>
        <p:nvPicPr>
          <p:cNvPr id="7" name="Pictur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1675" y="1367452"/>
            <a:ext cx="4182246" cy="3936068"/>
          </a:xfrm>
          <a:prstGeom prst="rect">
            <a:avLst/>
          </a:prstGeom>
          <a:noFill/>
          <a:ln>
            <a:noFill/>
          </a:ln>
        </p:spPr>
      </p:pic>
    </p:spTree>
    <p:extLst>
      <p:ext uri="{BB962C8B-B14F-4D97-AF65-F5344CB8AC3E}">
        <p14:creationId xmlns:p14="http://schemas.microsoft.com/office/powerpoint/2010/main" val="7949454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b="1" dirty="0">
                <a:solidFill>
                  <a:schemeClr val="bg1"/>
                </a:solidFill>
                <a:latin typeface="Times New Roman" panose="02020603050405020304" pitchFamily="18" charset="0"/>
                <a:cs typeface="Times New Roman" panose="02020603050405020304" pitchFamily="18" charset="0"/>
              </a:rPr>
              <a:t>Remember…</a:t>
            </a:r>
            <a:br>
              <a:rPr lang="en-US" sz="8000" b="1" dirty="0">
                <a:solidFill>
                  <a:schemeClr val="bg1"/>
                </a:solidFill>
                <a:latin typeface="Times New Roman" panose="02020603050405020304" pitchFamily="18" charset="0"/>
                <a:cs typeface="Times New Roman" panose="02020603050405020304" pitchFamily="18" charset="0"/>
              </a:rPr>
            </a:br>
            <a:r>
              <a:rPr lang="en-US" sz="8000" b="1" dirty="0">
                <a:solidFill>
                  <a:schemeClr val="bg1"/>
                </a:solidFill>
                <a:latin typeface="Times New Roman" panose="02020603050405020304" pitchFamily="18" charset="0"/>
                <a:cs typeface="Times New Roman" panose="02020603050405020304"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Thank you!</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68436" y="2929800"/>
            <a:ext cx="7633180" cy="461665"/>
            <a:chOff x="66514" y="779428"/>
            <a:chExt cx="7633180" cy="461665"/>
          </a:xfrm>
        </p:grpSpPr>
        <p:grpSp>
          <p:nvGrpSpPr>
            <p:cNvPr id="41" name="Group 40"/>
            <p:cNvGrpSpPr/>
            <p:nvPr/>
          </p:nvGrpSpPr>
          <p:grpSpPr>
            <a:xfrm>
              <a:off x="66514" y="779428"/>
              <a:ext cx="7633180" cy="461665"/>
              <a:chOff x="207446" y="3806614"/>
              <a:chExt cx="7633180" cy="461665"/>
            </a:xfrm>
          </p:grpSpPr>
          <p:graphicFrame>
            <p:nvGraphicFramePr>
              <p:cNvPr id="42" name="Object 41"/>
              <p:cNvGraphicFramePr>
                <a:graphicFrameLocks noChangeAspect="1"/>
              </p:cNvGraphicFramePr>
              <p:nvPr>
                <p:extLst>
                  <p:ext uri="{D42A27DB-BD31-4B8C-83A1-F6EECF244321}">
                    <p14:modId xmlns:p14="http://schemas.microsoft.com/office/powerpoint/2010/main" val="2468902418"/>
                  </p:ext>
                </p:extLst>
              </p:nvPr>
            </p:nvGraphicFramePr>
            <p:xfrm>
              <a:off x="2428765" y="3902237"/>
              <a:ext cx="657225" cy="276225"/>
            </p:xfrm>
            <a:graphic>
              <a:graphicData uri="http://schemas.openxmlformats.org/presentationml/2006/ole">
                <mc:AlternateContent xmlns:mc="http://schemas.openxmlformats.org/markup-compatibility/2006">
                  <mc:Choice xmlns:v="urn:schemas-microsoft-com:vml" Requires="v">
                    <p:oleObj spid="_x0000_s2944" name="Equation" r:id="rId4" imgW="660240" imgH="279360" progId="Equation.DSMT4">
                      <p:embed/>
                    </p:oleObj>
                  </mc:Choice>
                  <mc:Fallback>
                    <p:oleObj name="Equation" r:id="rId4" imgW="660240" imgH="279360" progId="Equation.DSMT4">
                      <p:embed/>
                      <p:pic>
                        <p:nvPicPr>
                          <p:cNvPr id="37" name="Object 36"/>
                          <p:cNvPicPr>
                            <a:picLocks noChangeAspect="1" noChangeArrowheads="1"/>
                          </p:cNvPicPr>
                          <p:nvPr/>
                        </p:nvPicPr>
                        <p:blipFill>
                          <a:blip r:embed="rId5"/>
                          <a:srcRect/>
                          <a:stretch>
                            <a:fillRect/>
                          </a:stretch>
                        </p:blipFill>
                        <p:spPr bwMode="auto">
                          <a:xfrm>
                            <a:off x="2428765" y="3902237"/>
                            <a:ext cx="657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Rectangle 32"/>
              <p:cNvSpPr>
                <a:spLocks noChangeArrowheads="1"/>
              </p:cNvSpPr>
              <p:nvPr/>
            </p:nvSpPr>
            <p:spPr bwMode="auto">
              <a:xfrm>
                <a:off x="207446" y="3806614"/>
                <a:ext cx="76331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pt-BR" altLang="en-US" sz="24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pt-BR" altLang="en-US" sz="2400" b="1" i="0" u="none" strike="noStrike" cap="none" normalizeH="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kumimoji="0" lang="pt-BR"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Tam giác          </a:t>
                </a:r>
                <a:r>
                  <a:rPr lang="pt-BR"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 </a:t>
                </a:r>
                <a:r>
                  <a:rPr lang="pt-BR"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 tròn tâm </a:t>
                </a:r>
                <a:r>
                  <a:rPr lang="pt-BR"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có </a:t>
                </a:r>
                <a:r>
                  <a:rPr lang="pt-BR"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hệ gì</a:t>
                </a:r>
                <a:r>
                  <a:rPr lang="pt-BR"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kumimoji="0" lang="pt-BR" altLang="en-US" sz="24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pt-BR"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45" name="Object 44"/>
            <p:cNvGraphicFramePr>
              <a:graphicFrameLocks noChangeAspect="1"/>
            </p:cNvGraphicFramePr>
            <p:nvPr>
              <p:extLst>
                <p:ext uri="{D42A27DB-BD31-4B8C-83A1-F6EECF244321}">
                  <p14:modId xmlns:p14="http://schemas.microsoft.com/office/powerpoint/2010/main" val="2930908102"/>
                </p:ext>
              </p:extLst>
            </p:nvPr>
          </p:nvGraphicFramePr>
          <p:xfrm>
            <a:off x="5287911" y="875051"/>
            <a:ext cx="254000" cy="279400"/>
          </p:xfrm>
          <a:graphic>
            <a:graphicData uri="http://schemas.openxmlformats.org/presentationml/2006/ole">
              <mc:AlternateContent xmlns:mc="http://schemas.openxmlformats.org/markup-compatibility/2006">
                <mc:Choice xmlns:v="urn:schemas-microsoft-com:vml" Requires="v">
                  <p:oleObj spid="_x0000_s2945" name="Equation" r:id="rId6" imgW="253800" imgH="279360" progId="Equation.DSMT4">
                    <p:embed/>
                  </p:oleObj>
                </mc:Choice>
                <mc:Fallback>
                  <p:oleObj name="Equation" r:id="rId6" imgW="253800" imgH="279360" progId="Equation.DSMT4">
                    <p:embed/>
                    <p:pic>
                      <p:nvPicPr>
                        <p:cNvPr id="23" name="Object 22"/>
                        <p:cNvPicPr/>
                        <p:nvPr/>
                      </p:nvPicPr>
                      <p:blipFill>
                        <a:blip r:embed="rId7"/>
                        <a:stretch>
                          <a:fillRect/>
                        </a:stretch>
                      </p:blipFill>
                      <p:spPr>
                        <a:xfrm>
                          <a:off x="5287911" y="875051"/>
                          <a:ext cx="254000" cy="279400"/>
                        </a:xfrm>
                        <a:prstGeom prst="rect">
                          <a:avLst/>
                        </a:prstGeom>
                      </p:spPr>
                    </p:pic>
                  </p:oleObj>
                </mc:Fallback>
              </mc:AlternateContent>
            </a:graphicData>
          </a:graphic>
        </p:graphicFrame>
      </p:grpSp>
      <p:grpSp>
        <p:nvGrpSpPr>
          <p:cNvPr id="67" name="Group 66"/>
          <p:cNvGrpSpPr/>
          <p:nvPr/>
        </p:nvGrpSpPr>
        <p:grpSpPr>
          <a:xfrm>
            <a:off x="83518" y="3986017"/>
            <a:ext cx="6354810" cy="830997"/>
            <a:chOff x="310253" y="1855658"/>
            <a:chExt cx="6354810" cy="830997"/>
          </a:xfrm>
        </p:grpSpPr>
        <p:sp>
          <p:nvSpPr>
            <p:cNvPr id="24" name="Rectangle 118"/>
            <p:cNvSpPr>
              <a:spLocks noChangeArrowheads="1"/>
            </p:cNvSpPr>
            <p:nvPr/>
          </p:nvSpPr>
          <p:spPr bwMode="auto">
            <a:xfrm>
              <a:off x="310253" y="1855658"/>
              <a:ext cx="63548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nội </a:t>
              </a:r>
              <a:r>
                <a:rPr lang="en-US" altLang="en-US" sz="2400">
                  <a:latin typeface="Times New Roman" panose="02020603050405020304" pitchFamily="18" charset="0"/>
                  <a:ea typeface="Calibri" panose="020F0502020204030204" pitchFamily="34" charset="0"/>
                  <a:cs typeface="Times New Roman" panose="02020603050405020304" pitchFamily="18" charset="0"/>
                </a:rPr>
                <a:t>tiếp đường tròn </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tâm </a:t>
              </a:r>
              <a:r>
                <a:rPr kumimoji="0" lang="en-US" altLang="en-US" sz="2400" b="0" i="0" u="none" strike="noStrike" cap="none" normalizeH="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kumimoji="0" lang="en-US" altLang="en-US" sz="2400" b="0" i="0" u="none" strike="noStrike" cap="none" normalizeH="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Hay </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đường </a:t>
              </a:r>
              <a:r>
                <a:rPr lang="en-US" altLang="en-US" sz="2400">
                  <a:latin typeface="Times New Roman" panose="02020603050405020304" pitchFamily="18" charset="0"/>
                  <a:ea typeface="Calibri" panose="020F0502020204030204" pitchFamily="34" charset="0"/>
                  <a:cs typeface="Times New Roman" panose="02020603050405020304" pitchFamily="18" charset="0"/>
                </a:rPr>
                <a:t>tròn tâm </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smtClean="0">
                  <a:latin typeface="Times New Roman" panose="02020603050405020304" pitchFamily="18" charset="0"/>
                  <a:ea typeface="Calibri" panose="020F0502020204030204" pitchFamily="34" charset="0"/>
                  <a:cs typeface="Times New Roman" panose="02020603050405020304" pitchFamily="18" charset="0"/>
                </a:rPr>
                <a:t>ngoại </a:t>
              </a:r>
              <a:r>
                <a:rPr lang="en-US" altLang="en-US" sz="2400">
                  <a:latin typeface="Times New Roman" panose="02020603050405020304" pitchFamily="18" charset="0"/>
                  <a:ea typeface="Calibri" panose="020F0502020204030204" pitchFamily="34" charset="0"/>
                  <a:cs typeface="Times New Roman" panose="02020603050405020304" pitchFamily="18" charset="0"/>
                </a:rPr>
                <a:t>tiếp tam giác</a:t>
              </a:r>
              <a:r>
                <a:rPr kumimoji="0" lang="en-US" altLang="en-US" sz="2400" b="0" i="0" u="none" strike="noStrike" cap="none" normalizeH="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smtClean="0">
                <a:ln>
                  <a:noFill/>
                </a:ln>
                <a:solidFill>
                  <a:schemeClr val="tx1"/>
                </a:solidFill>
                <a:effectLst/>
                <a:latin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681152793"/>
                </p:ext>
              </p:extLst>
            </p:nvPr>
          </p:nvGraphicFramePr>
          <p:xfrm>
            <a:off x="1542631" y="1960715"/>
            <a:ext cx="674358" cy="283426"/>
          </p:xfrm>
          <a:graphic>
            <a:graphicData uri="http://schemas.openxmlformats.org/presentationml/2006/ole">
              <mc:AlternateContent xmlns:mc="http://schemas.openxmlformats.org/markup-compatibility/2006">
                <mc:Choice xmlns:v="urn:schemas-microsoft-com:vml" Requires="v">
                  <p:oleObj spid="_x0000_s2946" name="Equation" r:id="rId8" imgW="660400" imgH="279400" progId="Equation.DSMT4">
                    <p:embed/>
                  </p:oleObj>
                </mc:Choice>
                <mc:Fallback>
                  <p:oleObj name="Equation" r:id="rId8" imgW="660400" imgH="279400" progId="Equation.DSMT4">
                    <p:embed/>
                    <p:pic>
                      <p:nvPicPr>
                        <p:cNvPr id="0" name="Object 1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2631" y="1960715"/>
                          <a:ext cx="674358" cy="283426"/>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30588784"/>
                </p:ext>
              </p:extLst>
            </p:nvPr>
          </p:nvGraphicFramePr>
          <p:xfrm>
            <a:off x="5240700" y="1957591"/>
            <a:ext cx="263879" cy="283426"/>
          </p:xfrm>
          <a:graphic>
            <a:graphicData uri="http://schemas.openxmlformats.org/presentationml/2006/ole">
              <mc:AlternateContent xmlns:mc="http://schemas.openxmlformats.org/markup-compatibility/2006">
                <mc:Choice xmlns:v="urn:schemas-microsoft-com:vml" Requires="v">
                  <p:oleObj spid="_x0000_s2947" name="Equation" r:id="rId10" imgW="253890" imgH="279279" progId="Equation.DSMT4">
                    <p:embed/>
                  </p:oleObj>
                </mc:Choice>
                <mc:Fallback>
                  <p:oleObj name="Equation" r:id="rId10" imgW="253890" imgH="279279" progId="Equation.DSMT4">
                    <p:embed/>
                    <p:pic>
                      <p:nvPicPr>
                        <p:cNvPr id="0" name="Object 1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0700" y="1957591"/>
                          <a:ext cx="263879" cy="283426"/>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012607888"/>
                </p:ext>
              </p:extLst>
            </p:nvPr>
          </p:nvGraphicFramePr>
          <p:xfrm>
            <a:off x="2950496" y="2308845"/>
            <a:ext cx="263879" cy="283426"/>
          </p:xfrm>
          <a:graphic>
            <a:graphicData uri="http://schemas.openxmlformats.org/presentationml/2006/ole">
              <mc:AlternateContent xmlns:mc="http://schemas.openxmlformats.org/markup-compatibility/2006">
                <mc:Choice xmlns:v="urn:schemas-microsoft-com:vml" Requires="v">
                  <p:oleObj spid="_x0000_s2948" name="Equation" r:id="rId12" imgW="253890" imgH="279279" progId="Equation.DSMT4">
                    <p:embed/>
                  </p:oleObj>
                </mc:Choice>
                <mc:Fallback>
                  <p:oleObj name="Equation" r:id="rId12" imgW="253890" imgH="279279" progId="Equation.DSMT4">
                    <p:embed/>
                    <p:pic>
                      <p:nvPicPr>
                        <p:cNvPr id="0" name="Object 1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0496" y="2308845"/>
                          <a:ext cx="263879" cy="283426"/>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02331652"/>
                </p:ext>
              </p:extLst>
            </p:nvPr>
          </p:nvGraphicFramePr>
          <p:xfrm>
            <a:off x="5727416" y="2308845"/>
            <a:ext cx="674358" cy="273947"/>
          </p:xfrm>
          <a:graphic>
            <a:graphicData uri="http://schemas.openxmlformats.org/presentationml/2006/ole">
              <mc:AlternateContent xmlns:mc="http://schemas.openxmlformats.org/markup-compatibility/2006">
                <mc:Choice xmlns:v="urn:schemas-microsoft-com:vml" Requires="v">
                  <p:oleObj spid="_x0000_s2949" name="Equation" r:id="rId14" imgW="660400" imgH="279400" progId="Equation.DSMT4">
                    <p:embed/>
                  </p:oleObj>
                </mc:Choice>
                <mc:Fallback>
                  <p:oleObj name="Equation" r:id="rId14" imgW="660400" imgH="279400" progId="Equation.DSMT4">
                    <p:embed/>
                    <p:pic>
                      <p:nvPicPr>
                        <p:cNvPr id="0" name="Object 1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416" y="2308845"/>
                          <a:ext cx="674358" cy="273947"/>
                        </a:xfrm>
                        <a:prstGeom prst="rect">
                          <a:avLst/>
                        </a:prstGeom>
                        <a:noFill/>
                      </p:spPr>
                    </p:pic>
                  </p:oleObj>
                </mc:Fallback>
              </mc:AlternateContent>
            </a:graphicData>
          </a:graphic>
        </p:graphicFrame>
      </p:grpSp>
      <p:sp>
        <p:nvSpPr>
          <p:cNvPr id="66" name="Rectangle 65"/>
          <p:cNvSpPr/>
          <p:nvPr/>
        </p:nvSpPr>
        <p:spPr>
          <a:xfrm>
            <a:off x="83518" y="3476963"/>
            <a:ext cx="1856598" cy="461665"/>
          </a:xfrm>
          <a:prstGeom prst="rect">
            <a:avLst/>
          </a:prstGeom>
        </p:spPr>
        <p:txBody>
          <a:bodyPr wrap="none">
            <a:spAutoFit/>
          </a:bodyPr>
          <a:lstStyle/>
          <a:p>
            <a:r>
              <a:rPr lang="en-US" altLang="en-US" sz="2400" b="1">
                <a:solidFill>
                  <a:srgbClr val="4112EE"/>
                </a:solidFill>
                <a:latin typeface="Times New Roman" panose="02020603050405020304" pitchFamily="18" charset="0"/>
                <a:ea typeface="Calibri" panose="020F0502020204030204" pitchFamily="34" charset="0"/>
                <a:cs typeface="Times New Roman" panose="02020603050405020304" pitchFamily="18" charset="0"/>
              </a:rPr>
              <a:t>Hướng dẫn: </a:t>
            </a:r>
            <a:endParaRPr lang="en-US" sz="2400"/>
          </a:p>
        </p:txBody>
      </p:sp>
      <p:grpSp>
        <p:nvGrpSpPr>
          <p:cNvPr id="68" name="Group 67"/>
          <p:cNvGrpSpPr/>
          <p:nvPr/>
        </p:nvGrpSpPr>
        <p:grpSpPr>
          <a:xfrm>
            <a:off x="83518" y="850355"/>
            <a:ext cx="8798434" cy="1010073"/>
            <a:chOff x="244204" y="3169473"/>
            <a:chExt cx="8798434" cy="1010073"/>
          </a:xfrm>
        </p:grpSpPr>
        <p:graphicFrame>
          <p:nvGraphicFramePr>
            <p:cNvPr id="69" name="Object 68"/>
            <p:cNvGraphicFramePr>
              <a:graphicFrameLocks noChangeAspect="1"/>
            </p:cNvGraphicFramePr>
            <p:nvPr>
              <p:extLst>
                <p:ext uri="{D42A27DB-BD31-4B8C-83A1-F6EECF244321}">
                  <p14:modId xmlns:p14="http://schemas.microsoft.com/office/powerpoint/2010/main" val="1894870555"/>
                </p:ext>
              </p:extLst>
            </p:nvPr>
          </p:nvGraphicFramePr>
          <p:xfrm>
            <a:off x="7888235" y="3261638"/>
            <a:ext cx="657225" cy="276225"/>
          </p:xfrm>
          <a:graphic>
            <a:graphicData uri="http://schemas.openxmlformats.org/presentationml/2006/ole">
              <mc:AlternateContent xmlns:mc="http://schemas.openxmlformats.org/markup-compatibility/2006">
                <mc:Choice xmlns:v="urn:schemas-microsoft-com:vml" Requires="v">
                  <p:oleObj spid="_x0000_s2950" name="Equation" r:id="rId16" imgW="660240" imgH="279360" progId="Equation.DSMT4">
                    <p:embed/>
                  </p:oleObj>
                </mc:Choice>
                <mc:Fallback>
                  <p:oleObj name="Equation" r:id="rId16" imgW="660240" imgH="279360" progId="Equation.DSMT4">
                    <p:embed/>
                    <p:pic>
                      <p:nvPicPr>
                        <p:cNvPr id="36" name="Object 35"/>
                        <p:cNvPicPr>
                          <a:picLocks noChangeAspect="1" noChangeArrowheads="1"/>
                        </p:cNvPicPr>
                        <p:nvPr/>
                      </p:nvPicPr>
                      <p:blipFill>
                        <a:blip r:embed="rId17"/>
                        <a:srcRect/>
                        <a:stretch>
                          <a:fillRect/>
                        </a:stretch>
                      </p:blipFill>
                      <p:spPr bwMode="auto">
                        <a:xfrm>
                          <a:off x="7888235" y="3261638"/>
                          <a:ext cx="657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Rectangle 69"/>
            <p:cNvSpPr/>
            <p:nvPr/>
          </p:nvSpPr>
          <p:spPr>
            <a:xfrm>
              <a:off x="244204" y="3169473"/>
              <a:ext cx="8798434" cy="461665"/>
            </a:xfrm>
            <a:prstGeom prst="rect">
              <a:avLst/>
            </a:prstGeom>
          </p:spPr>
          <p:txBody>
            <a:bodyPr wrap="none">
              <a:spAutoFit/>
            </a:bodyPr>
            <a:lstStyle/>
            <a:p>
              <a:r>
                <a:rPr lang="pt-BR"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pt-BR" altLang="en-US" sz="24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pt-BR"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Vẽ được mấy đường tròn đi qua các đỉnh của tam </a:t>
              </a:r>
              <a:r>
                <a:rPr lang="pt-BR" alt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          ? </a:t>
              </a:r>
              <a:endParaRPr lang="en-US" sz="2400"/>
            </a:p>
          </p:txBody>
        </p:sp>
        <p:sp>
          <p:nvSpPr>
            <p:cNvPr id="71" name="Rectangle 70"/>
            <p:cNvSpPr/>
            <p:nvPr/>
          </p:nvSpPr>
          <p:spPr>
            <a:xfrm>
              <a:off x="245219" y="3717881"/>
              <a:ext cx="1116011" cy="461665"/>
            </a:xfrm>
            <a:prstGeom prst="rect">
              <a:avLst/>
            </a:prstGeom>
          </p:spPr>
          <p:txBody>
            <a:bodyPr wrap="none">
              <a:spAutoFit/>
            </a:bodyPr>
            <a:lstStyle/>
            <a:p>
              <a:pPr lvl="0" eaLnBrk="0" fontAlgn="base" hangingPunct="0">
                <a:spcBef>
                  <a:spcPct val="0"/>
                </a:spcBef>
                <a:spcAft>
                  <a:spcPct val="0"/>
                </a:spcAft>
              </a:pPr>
              <a:r>
                <a:rPr lang="pt-BR"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 sao?</a:t>
              </a:r>
              <a:endParaRPr lang="en-US" altLang="en-US" sz="2400">
                <a:latin typeface="Times New Roman" panose="02020603050405020304" pitchFamily="18" charset="0"/>
                <a:cs typeface="Times New Roman" panose="02020603050405020304" pitchFamily="18" charset="0"/>
              </a:endParaRPr>
            </a:p>
          </p:txBody>
        </p:sp>
      </p:grpSp>
      <p:grpSp>
        <p:nvGrpSpPr>
          <p:cNvPr id="72" name="Group 71"/>
          <p:cNvGrpSpPr/>
          <p:nvPr/>
        </p:nvGrpSpPr>
        <p:grpSpPr>
          <a:xfrm>
            <a:off x="83518" y="1947171"/>
            <a:ext cx="11148849" cy="830997"/>
            <a:chOff x="244203" y="5125442"/>
            <a:chExt cx="11148849" cy="830997"/>
          </a:xfrm>
        </p:grpSpPr>
        <p:sp>
          <p:nvSpPr>
            <p:cNvPr id="73" name="Rectangle 72"/>
            <p:cNvSpPr>
              <a:spLocks noChangeArrowheads="1"/>
            </p:cNvSpPr>
            <p:nvPr/>
          </p:nvSpPr>
          <p:spPr bwMode="auto">
            <a:xfrm>
              <a:off x="244203" y="5125442"/>
              <a:ext cx="111488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b="1">
                  <a:solidFill>
                    <a:srgbClr val="4112EE"/>
                  </a:solidFill>
                  <a:latin typeface="Times New Roman" panose="02020603050405020304" pitchFamily="18" charset="0"/>
                  <a:ea typeface="Calibri" panose="020F0502020204030204" pitchFamily="34" charset="0"/>
                  <a:cs typeface="Times New Roman" panose="02020603050405020304" pitchFamily="18" charset="0"/>
                </a:rPr>
                <a:t>Hướng dẫn: </a:t>
              </a: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Vẽ được một và chỉ một đường tròn đi qua các đỉnh của </a:t>
              </a:r>
              <a:endParaRPr lang="en-US" altLang="en-US" sz="240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en-US" altLang="en-US" sz="2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74" name="Object 73"/>
            <p:cNvGraphicFramePr>
              <a:graphicFrameLocks noChangeAspect="1"/>
            </p:cNvGraphicFramePr>
            <p:nvPr>
              <p:extLst>
                <p:ext uri="{D42A27DB-BD31-4B8C-83A1-F6EECF244321}">
                  <p14:modId xmlns:p14="http://schemas.microsoft.com/office/powerpoint/2010/main" val="1045360230"/>
                </p:ext>
              </p:extLst>
            </p:nvPr>
          </p:nvGraphicFramePr>
          <p:xfrm>
            <a:off x="1412883" y="5614096"/>
            <a:ext cx="657225" cy="276225"/>
          </p:xfrm>
          <a:graphic>
            <a:graphicData uri="http://schemas.openxmlformats.org/presentationml/2006/ole">
              <mc:AlternateContent xmlns:mc="http://schemas.openxmlformats.org/markup-compatibility/2006">
                <mc:Choice xmlns:v="urn:schemas-microsoft-com:vml" Requires="v">
                  <p:oleObj spid="_x0000_s2951" name="Equation" r:id="rId18" imgW="660400" imgH="279400" progId="Equation.DSMT4">
                    <p:embed/>
                  </p:oleObj>
                </mc:Choice>
                <mc:Fallback>
                  <p:oleObj name="Equation" r:id="rId18" imgW="660400" imgH="279400" progId="Equation.DSMT4">
                    <p:embed/>
                    <p:pic>
                      <p:nvPicPr>
                        <p:cNvPr id="39" name="Object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2883" y="5614096"/>
                          <a:ext cx="657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75"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29754" y="2426363"/>
            <a:ext cx="2782911" cy="311930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83518" y="49875"/>
            <a:ext cx="4189224" cy="653685"/>
            <a:chOff x="83518" y="49875"/>
            <a:chExt cx="4189224" cy="653685"/>
          </a:xfrm>
        </p:grpSpPr>
        <p:sp>
          <p:nvSpPr>
            <p:cNvPr id="33"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sp>
          <p:nvSpPr>
            <p:cNvPr id="34" name="!!1">
              <a:extLst>
                <a:ext uri="{FF2B5EF4-FFF2-40B4-BE49-F238E27FC236}">
                  <a16:creationId xmlns:a16="http://schemas.microsoft.com/office/drawing/2014/main" id="{4D3CFCA8-27ED-41FB-92A9-BA8CC0500364}"/>
                </a:ext>
              </a:extLst>
            </p:cNvPr>
            <p:cNvSpPr txBox="1"/>
            <p:nvPr/>
          </p:nvSpPr>
          <p:spPr>
            <a:xfrm>
              <a:off x="168002" y="107270"/>
              <a:ext cx="4028538" cy="523220"/>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endParaRPr lang="en-US" sz="28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62319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25608" y="3039926"/>
            <a:ext cx="8244704" cy="3753890"/>
            <a:chOff x="788091" y="3344144"/>
            <a:chExt cx="8244704" cy="3753890"/>
          </a:xfrm>
        </p:grpSpPr>
        <p:grpSp>
          <p:nvGrpSpPr>
            <p:cNvPr id="14" name="Nhóm 13">
              <a:extLst>
                <a:ext uri="{FF2B5EF4-FFF2-40B4-BE49-F238E27FC236}">
                  <a16:creationId xmlns:a16="http://schemas.microsoft.com/office/drawing/2014/main" id="{E7CA48B1-09FA-8244-7648-8B5B891426DA}"/>
                </a:ext>
              </a:extLst>
            </p:cNvPr>
            <p:cNvGrpSpPr/>
            <p:nvPr/>
          </p:nvGrpSpPr>
          <p:grpSpPr>
            <a:xfrm>
              <a:off x="788091" y="3344144"/>
              <a:ext cx="8244704" cy="3753890"/>
              <a:chOff x="1324312" y="3145258"/>
              <a:chExt cx="7061154" cy="3331023"/>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733" y="4646680"/>
                <a:ext cx="1528733" cy="1829601"/>
              </a:xfrm>
              <a:prstGeom prst="rect">
                <a:avLst/>
              </a:prstGeom>
              <a:noFill/>
              <a:extLst>
                <a:ext uri="{909E8E84-426E-40DD-AFC4-6F175D3DCCD1}">
                  <a14:hiddenFill xmlns:a14="http://schemas.microsoft.com/office/drawing/2010/main">
                    <a:solidFill>
                      <a:srgbClr val="FFFFFF"/>
                    </a:solidFill>
                  </a14:hiddenFill>
                </a:ext>
              </a:extLst>
            </p:spPr>
          </p:pic>
          <p:sp>
            <p:nvSpPr>
              <p:cNvPr id="11" name="Nổ: 8 Điểm 10">
                <a:extLst>
                  <a:ext uri="{FF2B5EF4-FFF2-40B4-BE49-F238E27FC236}">
                    <a16:creationId xmlns:a16="http://schemas.microsoft.com/office/drawing/2014/main" id="{224F6892-565C-4575-749B-561AD3DC22AA}"/>
                  </a:ext>
                </a:extLst>
              </p:cNvPr>
              <p:cNvSpPr/>
              <p:nvPr/>
            </p:nvSpPr>
            <p:spPr>
              <a:xfrm>
                <a:off x="1324312" y="3145258"/>
                <a:ext cx="5644611" cy="314414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800" b="1" i="1"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096609" y="4723197"/>
              <a:ext cx="4484914" cy="461665"/>
              <a:chOff x="1953108" y="4892184"/>
              <a:chExt cx="4484914" cy="461665"/>
            </a:xfrm>
          </p:grpSpPr>
          <p:sp>
            <p:nvSpPr>
              <p:cNvPr id="24" name="Rectangle 23"/>
              <p:cNvSpPr/>
              <p:nvPr/>
            </p:nvSpPr>
            <p:spPr>
              <a:xfrm>
                <a:off x="1953108" y="4892184"/>
                <a:ext cx="4484914" cy="461665"/>
              </a:xfrm>
              <a:prstGeom prst="rect">
                <a:avLst/>
              </a:prstGeom>
            </p:spPr>
            <p:txBody>
              <a:bodyPr wrap="square">
                <a:spAutoFit/>
              </a:bodyPr>
              <a:lstStyle/>
              <a:p>
                <a:r>
                  <a:rPr lang="vi-VN" sz="2400" smtClean="0">
                    <a:solidFill>
                      <a:schemeClr val="bg1"/>
                    </a:solidFill>
                    <a:latin typeface="+mj-lt"/>
                  </a:rPr>
                  <a:t>Tứ giác</a:t>
                </a:r>
                <a:r>
                  <a:rPr lang="en-US" sz="2400" smtClean="0">
                    <a:solidFill>
                      <a:schemeClr val="bg1"/>
                    </a:solidFill>
                    <a:latin typeface="+mj-lt"/>
                  </a:rPr>
                  <a:t> </a:t>
                </a:r>
                <a:r>
                  <a:rPr lang="vi-VN" sz="2400" smtClean="0">
                    <a:solidFill>
                      <a:schemeClr val="bg1"/>
                    </a:solidFill>
                    <a:latin typeface="+mj-lt"/>
                  </a:rPr>
                  <a:t> </a:t>
                </a:r>
                <a:r>
                  <a:rPr lang="en-US" sz="2400" smtClean="0">
                    <a:solidFill>
                      <a:schemeClr val="bg1"/>
                    </a:solidFill>
                    <a:latin typeface="+mj-lt"/>
                  </a:rPr>
                  <a:t>          </a:t>
                </a:r>
                <a:r>
                  <a:rPr lang="vi-VN" sz="2400" smtClean="0">
                    <a:solidFill>
                      <a:schemeClr val="bg1"/>
                    </a:solidFill>
                    <a:latin typeface="+mj-lt"/>
                  </a:rPr>
                  <a:t>  </a:t>
                </a:r>
                <a:r>
                  <a:rPr lang="vi-VN" sz="2400">
                    <a:solidFill>
                      <a:schemeClr val="bg1"/>
                    </a:solidFill>
                    <a:latin typeface="+mj-lt"/>
                  </a:rPr>
                  <a:t>được gọi là gì? </a:t>
                </a:r>
                <a:endParaRPr lang="en-US" sz="2400">
                  <a:solidFill>
                    <a:schemeClr val="bg1"/>
                  </a:solidFill>
                  <a:latin typeface="+mj-lt"/>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706647371"/>
                  </p:ext>
                </p:extLst>
              </p:nvPr>
            </p:nvGraphicFramePr>
            <p:xfrm>
              <a:off x="2994639" y="4986938"/>
              <a:ext cx="863600" cy="279400"/>
            </p:xfrm>
            <a:graphic>
              <a:graphicData uri="http://schemas.openxmlformats.org/presentationml/2006/ole">
                <mc:AlternateContent xmlns:mc="http://schemas.openxmlformats.org/markup-compatibility/2006">
                  <mc:Choice xmlns:v="urn:schemas-microsoft-com:vml" Requires="v">
                    <p:oleObj spid="_x0000_s20674" name="Equation" r:id="rId5" imgW="863280" imgH="279360" progId="Equation.DSMT4">
                      <p:embed/>
                    </p:oleObj>
                  </mc:Choice>
                  <mc:Fallback>
                    <p:oleObj name="Equation" r:id="rId5" imgW="863280" imgH="279360" progId="Equation.DSMT4">
                      <p:embed/>
                      <p:pic>
                        <p:nvPicPr>
                          <p:cNvPr id="0" name=""/>
                          <p:cNvPicPr/>
                          <p:nvPr/>
                        </p:nvPicPr>
                        <p:blipFill>
                          <a:blip r:embed="rId6"/>
                          <a:stretch>
                            <a:fillRect/>
                          </a:stretch>
                        </p:blipFill>
                        <p:spPr>
                          <a:xfrm>
                            <a:off x="2994639" y="4986938"/>
                            <a:ext cx="863600" cy="279400"/>
                          </a:xfrm>
                          <a:prstGeom prst="rect">
                            <a:avLst/>
                          </a:prstGeom>
                        </p:spPr>
                      </p:pic>
                    </p:oleObj>
                  </mc:Fallback>
                </mc:AlternateContent>
              </a:graphicData>
            </a:graphic>
          </p:graphicFrame>
        </p:grpSp>
      </p:grpSp>
      <p:grpSp>
        <p:nvGrpSpPr>
          <p:cNvPr id="33" name="Group 3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34" name="Rectangle 33">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279161" y="984732"/>
            <a:ext cx="7398896" cy="954107"/>
            <a:chOff x="279161" y="984732"/>
            <a:chExt cx="7398896" cy="954107"/>
          </a:xfrm>
        </p:grpSpPr>
        <p:sp>
          <p:nvSpPr>
            <p:cNvPr id="25" name="Rectangle 24"/>
            <p:cNvSpPr/>
            <p:nvPr/>
          </p:nvSpPr>
          <p:spPr>
            <a:xfrm>
              <a:off x="279161" y="984732"/>
              <a:ext cx="7398896" cy="954107"/>
            </a:xfrm>
            <a:prstGeom prst="rect">
              <a:avLst/>
            </a:prstGeom>
          </p:spPr>
          <p:txBody>
            <a:bodyPr wrap="square">
              <a:spAutoFit/>
            </a:bodyPr>
            <a:lstStyle/>
            <a:p>
              <a:r>
                <a:rPr lang="vi-VN" sz="2800" smtClean="0">
                  <a:latin typeface="+mj-lt"/>
                </a:rPr>
                <a:t>Hình </a:t>
              </a:r>
              <a:r>
                <a:rPr lang="en-US" sz="2800" smtClean="0">
                  <a:latin typeface="Times New Roman" panose="02020603050405020304" pitchFamily="18" charset="0"/>
                  <a:cs typeface="Times New Roman" panose="02020603050405020304" pitchFamily="18" charset="0"/>
                </a:rPr>
                <a:t>bên</a:t>
              </a:r>
              <a:r>
                <a:rPr lang="vi-VN" sz="2800" smtClean="0">
                  <a:latin typeface="+mj-lt"/>
                </a:rPr>
                <a:t> minh họa một đường tròn và </a:t>
              </a:r>
              <a:endParaRPr lang="en-US" sz="2800" smtClean="0">
                <a:latin typeface="+mj-lt"/>
              </a:endParaRPr>
            </a:p>
            <a:p>
              <a:r>
                <a:rPr lang="vi-VN" sz="2800" smtClean="0">
                  <a:latin typeface="+mj-lt"/>
                </a:rPr>
                <a:t>tứ giác </a:t>
              </a:r>
              <a:r>
                <a:rPr lang="en-US" sz="2800" smtClean="0">
                  <a:latin typeface="+mj-lt"/>
                </a:rPr>
                <a:t>            </a:t>
              </a:r>
              <a:r>
                <a:rPr lang="vi-VN" sz="2800" smtClean="0">
                  <a:latin typeface="+mj-lt"/>
                </a:rPr>
                <a:t>  có bốn đỉnh thuộc một đường tròn</a:t>
              </a:r>
              <a:r>
                <a:rPr lang="vi-VN" smtClean="0"/>
                <a:t>. </a:t>
              </a:r>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3852303526"/>
                </p:ext>
              </p:extLst>
            </p:nvPr>
          </p:nvGraphicFramePr>
          <p:xfrm>
            <a:off x="1449170" y="1507049"/>
            <a:ext cx="1003300" cy="317500"/>
          </p:xfrm>
          <a:graphic>
            <a:graphicData uri="http://schemas.openxmlformats.org/presentationml/2006/ole">
              <mc:AlternateContent xmlns:mc="http://schemas.openxmlformats.org/markup-compatibility/2006">
                <mc:Choice xmlns:v="urn:schemas-microsoft-com:vml" Requires="v">
                  <p:oleObj spid="_x0000_s20675" name="Equation" r:id="rId7" imgW="1002960" imgH="317160" progId="Equation.DSMT4">
                    <p:embed/>
                  </p:oleObj>
                </mc:Choice>
                <mc:Fallback>
                  <p:oleObj name="Equation" r:id="rId7" imgW="1002960" imgH="317160" progId="Equation.DSMT4">
                    <p:embed/>
                    <p:pic>
                      <p:nvPicPr>
                        <p:cNvPr id="0" name=""/>
                        <p:cNvPicPr/>
                        <p:nvPr/>
                      </p:nvPicPr>
                      <p:blipFill>
                        <a:blip r:embed="rId8"/>
                        <a:stretch>
                          <a:fillRect/>
                        </a:stretch>
                      </p:blipFill>
                      <p:spPr>
                        <a:xfrm>
                          <a:off x="1449170" y="1507049"/>
                          <a:ext cx="1003300" cy="317500"/>
                        </a:xfrm>
                        <a:prstGeom prst="rect">
                          <a:avLst/>
                        </a:prstGeom>
                      </p:spPr>
                    </p:pic>
                  </p:oleObj>
                </mc:Fallback>
              </mc:AlternateContent>
            </a:graphicData>
          </a:graphic>
        </p:graphicFrame>
      </p:grpSp>
      <p:grpSp>
        <p:nvGrpSpPr>
          <p:cNvPr id="21" name="Group 20"/>
          <p:cNvGrpSpPr/>
          <p:nvPr/>
        </p:nvGrpSpPr>
        <p:grpSpPr>
          <a:xfrm>
            <a:off x="83518" y="49875"/>
            <a:ext cx="4189224" cy="653685"/>
            <a:chOff x="83518" y="49875"/>
            <a:chExt cx="4189224" cy="653685"/>
          </a:xfrm>
        </p:grpSpPr>
        <p:sp>
          <p:nvSpPr>
            <p:cNvPr id="22"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sp>
          <p:nvSpPr>
            <p:cNvPr id="23" name="!!1">
              <a:extLst>
                <a:ext uri="{FF2B5EF4-FFF2-40B4-BE49-F238E27FC236}">
                  <a16:creationId xmlns:a16="http://schemas.microsoft.com/office/drawing/2014/main" id="{4D3CFCA8-27ED-41FB-92A9-BA8CC0500364}"/>
                </a:ext>
              </a:extLst>
            </p:cNvPr>
            <p:cNvSpPr txBox="1"/>
            <p:nvPr/>
          </p:nvSpPr>
          <p:spPr>
            <a:xfrm>
              <a:off x="168002" y="107270"/>
              <a:ext cx="4028538" cy="523220"/>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endParaRPr lang="en-US" sz="2800" dirty="0">
                <a:solidFill>
                  <a:srgbClr val="FF0000"/>
                </a:solidFill>
                <a:latin typeface="Times New Roman" panose="02020603050405020304" pitchFamily="18" charset="0"/>
                <a:cs typeface="Times New Roman" panose="02020603050405020304" pitchFamily="18" charset="0"/>
              </a:endParaRPr>
            </a:p>
          </p:txBody>
        </p:sp>
      </p:grpSp>
      <p:pic>
        <p:nvPicPr>
          <p:cNvPr id="30" name="Picture 29"/>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2088" y="1281099"/>
            <a:ext cx="3178435" cy="3517653"/>
          </a:xfrm>
          <a:prstGeom prst="rect">
            <a:avLst/>
          </a:prstGeom>
          <a:noFill/>
          <a:ln>
            <a:noFill/>
          </a:ln>
        </p:spPr>
      </p:pic>
    </p:spTree>
    <p:extLst>
      <p:ext uri="{BB962C8B-B14F-4D97-AF65-F5344CB8AC3E}">
        <p14:creationId xmlns:p14="http://schemas.microsoft.com/office/powerpoint/2010/main" val="3413886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192604" y="746560"/>
            <a:ext cx="2874547" cy="523220"/>
          </a:xfrm>
          <a:prstGeom prst="rect">
            <a:avLst/>
          </a:prstGeom>
          <a:noFill/>
        </p:spPr>
        <p:txBody>
          <a:bodyPr wrap="square" rtlCol="0">
            <a:spAutoFit/>
          </a:bodyPr>
          <a:lstStyle/>
          <a:p>
            <a:r>
              <a:rPr lang="en-US" sz="2800" b="1" dirty="0">
                <a:solidFill>
                  <a:srgbClr val="2704FC"/>
                </a:solidFill>
                <a:latin typeface="Times New Roman" panose="02020603050405020304" pitchFamily="18" charset="0"/>
                <a:cs typeface="Times New Roman" panose="02020603050405020304" pitchFamily="18" charset="0"/>
              </a:rPr>
              <a:t>I</a:t>
            </a:r>
            <a:r>
              <a:rPr lang="en-US" sz="2800" b="1">
                <a:solidFill>
                  <a:srgbClr val="2704FC"/>
                </a:solidFill>
                <a:latin typeface="Times New Roman" panose="02020603050405020304" pitchFamily="18" charset="0"/>
                <a:cs typeface="Times New Roman" panose="02020603050405020304" pitchFamily="18" charset="0"/>
              </a:rPr>
              <a:t>. </a:t>
            </a:r>
            <a:r>
              <a:rPr lang="en-US" sz="2800" b="1" smtClean="0">
                <a:solidFill>
                  <a:srgbClr val="2704FC"/>
                </a:solidFill>
                <a:latin typeface="Times New Roman" panose="02020603050405020304" pitchFamily="18" charset="0"/>
                <a:cs typeface="Times New Roman" panose="02020603050405020304" pitchFamily="18" charset="0"/>
              </a:rPr>
              <a:t>ĐỊNH NGHĨA</a:t>
            </a:r>
            <a:endParaRPr lang="en-US" sz="2800" b="1" dirty="0">
              <a:solidFill>
                <a:srgbClr val="2704FC"/>
              </a:solidFill>
              <a:latin typeface="Times New Roman" panose="02020603050405020304" pitchFamily="18" charset="0"/>
              <a:cs typeface="Times New Roman" panose="02020603050405020304" pitchFamily="18" charset="0"/>
            </a:endParaRPr>
          </a:p>
        </p:txBody>
      </p:sp>
      <p:graphicFrame>
        <p:nvGraphicFramePr>
          <p:cNvPr id="12" name="Đối tượng 11">
            <a:extLst>
              <a:ext uri="{FF2B5EF4-FFF2-40B4-BE49-F238E27FC236}">
                <a16:creationId xmlns:a16="http://schemas.microsoft.com/office/drawing/2014/main" id="{1798EB42-3706-71D8-67AB-73C94FD082DA}"/>
              </a:ext>
            </a:extLst>
          </p:cNvPr>
          <p:cNvGraphicFramePr>
            <a:graphicFrameLocks noChangeAspect="1"/>
          </p:cNvGraphicFramePr>
          <p:nvPr>
            <p:extLst>
              <p:ext uri="{D42A27DB-BD31-4B8C-83A1-F6EECF244321}">
                <p14:modId xmlns:p14="http://schemas.microsoft.com/office/powerpoint/2010/main" val="2273813877"/>
              </p:ext>
            </p:extLst>
          </p:nvPr>
        </p:nvGraphicFramePr>
        <p:xfrm>
          <a:off x="4022252" y="3920415"/>
          <a:ext cx="1379069" cy="1085940"/>
        </p:xfrm>
        <a:graphic>
          <a:graphicData uri="http://schemas.openxmlformats.org/presentationml/2006/ole">
            <mc:AlternateContent xmlns:mc="http://schemas.openxmlformats.org/markup-compatibility/2006">
              <mc:Choice xmlns:v="urn:schemas-microsoft-com:vml" Requires="v">
                <p:oleObj spid="_x0000_s3651" name="Equation" r:id="rId4" imgW="482400" imgH="393480" progId="Equation.DSMT4">
                  <p:embed/>
                </p:oleObj>
              </mc:Choice>
              <mc:Fallback>
                <p:oleObj name="Equation" r:id="rId4" imgW="482400" imgH="393480" progId="Equation.DSMT4">
                  <p:embed/>
                  <p:pic>
                    <p:nvPicPr>
                      <p:cNvPr id="12" name="Đối tượng 11">
                        <a:extLst>
                          <a:ext uri="{FF2B5EF4-FFF2-40B4-BE49-F238E27FC236}">
                            <a16:creationId xmlns:a16="http://schemas.microsoft.com/office/drawing/2014/main" id="{1798EB42-3706-71D8-67AB-73C94FD082DA}"/>
                          </a:ext>
                        </a:extLst>
                      </p:cNvPr>
                      <p:cNvPicPr/>
                      <p:nvPr/>
                    </p:nvPicPr>
                    <p:blipFill>
                      <a:blip r:embed="rId5"/>
                      <a:stretch>
                        <a:fillRect/>
                      </a:stretch>
                    </p:blipFill>
                    <p:spPr>
                      <a:xfrm>
                        <a:off x="4022252" y="3920415"/>
                        <a:ext cx="1379069" cy="1085940"/>
                      </a:xfrm>
                      <a:prstGeom prst="rect">
                        <a:avLst/>
                      </a:prstGeom>
                    </p:spPr>
                  </p:pic>
                </p:oleObj>
              </mc:Fallback>
            </mc:AlternateContent>
          </a:graphicData>
        </a:graphic>
      </p:graphicFrame>
      <p:pic>
        <p:nvPicPr>
          <p:cNvPr id="19" name="!!3">
            <a:extLst>
              <a:ext uri="{FF2B5EF4-FFF2-40B4-BE49-F238E27FC236}">
                <a16:creationId xmlns:a16="http://schemas.microsoft.com/office/drawing/2014/main" id="{83EC8671-4A04-8D12-0EFC-2A26C11105B6}"/>
              </a:ext>
            </a:extLst>
          </p:cNvPr>
          <p:cNvPicPr>
            <a:picLocks noChangeAspect="1"/>
          </p:cNvPicPr>
          <p:nvPr/>
        </p:nvPicPr>
        <p:blipFill>
          <a:blip r:embed="rId6"/>
          <a:stretch>
            <a:fillRect/>
          </a:stretch>
        </p:blipFill>
        <p:spPr>
          <a:xfrm>
            <a:off x="9543420" y="99749"/>
            <a:ext cx="1718765" cy="1532816"/>
          </a:xfrm>
          <a:prstGeom prst="rect">
            <a:avLst/>
          </a:prstGeom>
        </p:spPr>
      </p:pic>
      <p:pic>
        <p:nvPicPr>
          <p:cNvPr id="20" name="Picture 1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6717" y="3435661"/>
            <a:ext cx="2400853" cy="2400371"/>
          </a:xfrm>
          <a:prstGeom prst="rect">
            <a:avLst/>
          </a:prstGeom>
          <a:noFill/>
          <a:ln>
            <a:noFill/>
          </a:ln>
        </p:spPr>
      </p:pic>
      <p:pic>
        <p:nvPicPr>
          <p:cNvPr id="21" name="!!3">
            <a:extLst>
              <a:ext uri="{FF2B5EF4-FFF2-40B4-BE49-F238E27FC236}">
                <a16:creationId xmlns:a16="http://schemas.microsoft.com/office/drawing/2014/main" id="{83F1A94D-48D5-4D73-BDAA-9118478F5E60}"/>
              </a:ext>
            </a:extLst>
          </p:cNvPr>
          <p:cNvPicPr>
            <a:picLocks noChangeAspect="1"/>
          </p:cNvPicPr>
          <p:nvPr/>
        </p:nvPicPr>
        <p:blipFill>
          <a:blip r:embed="rId8"/>
          <a:stretch>
            <a:fillRect/>
          </a:stretch>
        </p:blipFill>
        <p:spPr>
          <a:xfrm>
            <a:off x="238710" y="1300001"/>
            <a:ext cx="1154720" cy="1039248"/>
          </a:xfrm>
          <a:prstGeom prst="rect">
            <a:avLst/>
          </a:prstGeom>
        </p:spPr>
      </p:pic>
      <p:sp>
        <p:nvSpPr>
          <p:cNvPr id="22" name="TextBox 21">
            <a:extLst>
              <a:ext uri="{FF2B5EF4-FFF2-40B4-BE49-F238E27FC236}">
                <a16:creationId xmlns:a16="http://schemas.microsoft.com/office/drawing/2014/main" id="{A3A062DA-93BF-4842-B601-4404401BCCE3}"/>
              </a:ext>
            </a:extLst>
          </p:cNvPr>
          <p:cNvSpPr txBox="1"/>
          <p:nvPr/>
        </p:nvSpPr>
        <p:spPr>
          <a:xfrm>
            <a:off x="1091471" y="1530618"/>
            <a:ext cx="2374183" cy="461665"/>
          </a:xfrm>
          <a:prstGeom prst="rect">
            <a:avLst/>
          </a:prstGeom>
          <a:noFill/>
        </p:spPr>
        <p:txBody>
          <a:bodyPr wrap="square">
            <a:spAutoFit/>
          </a:bodyPr>
          <a:lstStyle/>
          <a:p>
            <a:pPr algn="ctr"/>
            <a:r>
              <a:rPr lang="en-US" sz="2400" b="1" i="1" dirty="0" err="1">
                <a:effectLst/>
                <a:latin typeface="Times New Roman" panose="02020603050405020304" pitchFamily="18" charset="0"/>
                <a:ea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rPr>
              <a:t> </a:t>
            </a:r>
            <a:r>
              <a:rPr lang="en-US" sz="2400" b="1" i="1" err="1">
                <a:effectLst/>
                <a:latin typeface="Times New Roman" panose="02020603050405020304" pitchFamily="18" charset="0"/>
                <a:ea typeface="Times New Roman" panose="02020603050405020304" pitchFamily="18" charset="0"/>
              </a:rPr>
              <a:t>động</a:t>
            </a:r>
            <a:r>
              <a:rPr lang="en-US" sz="2400" b="1" i="1">
                <a:effectLst/>
                <a:latin typeface="Times New Roman" panose="02020603050405020304" pitchFamily="18" charset="0"/>
                <a:ea typeface="Times New Roman" panose="02020603050405020304" pitchFamily="18" charset="0"/>
              </a:rPr>
              <a:t> </a:t>
            </a:r>
            <a:r>
              <a:rPr lang="en-US" sz="2400" b="1" i="1" smtClean="0">
                <a:effectLst/>
                <a:latin typeface="Times New Roman" panose="02020603050405020304" pitchFamily="18" charset="0"/>
                <a:ea typeface="Times New Roman" panose="02020603050405020304" pitchFamily="18" charset="0"/>
              </a:rPr>
              <a:t>1:</a:t>
            </a:r>
            <a:endParaRPr lang="en-US" sz="2400" b="1" dirty="0">
              <a:effectLst/>
              <a:latin typeface="Times New Roman" panose="02020603050405020304" pitchFamily="18" charset="0"/>
              <a:ea typeface="Times New Roman" panose="02020603050405020304" pitchFamily="18" charset="0"/>
            </a:endParaRPr>
          </a:p>
        </p:txBody>
      </p:sp>
      <p:grpSp>
        <p:nvGrpSpPr>
          <p:cNvPr id="34" name="Group 33"/>
          <p:cNvGrpSpPr/>
          <p:nvPr/>
        </p:nvGrpSpPr>
        <p:grpSpPr>
          <a:xfrm>
            <a:off x="3179825" y="1577083"/>
            <a:ext cx="7708123" cy="830997"/>
            <a:chOff x="3508691" y="2649005"/>
            <a:chExt cx="7708123" cy="830997"/>
          </a:xfrm>
        </p:grpSpPr>
        <p:sp>
          <p:nvSpPr>
            <p:cNvPr id="31" name="Rectangle 30"/>
            <p:cNvSpPr/>
            <p:nvPr/>
          </p:nvSpPr>
          <p:spPr>
            <a:xfrm>
              <a:off x="3508691" y="2649005"/>
              <a:ext cx="7708123" cy="830997"/>
            </a:xfrm>
            <a:prstGeom prst="rect">
              <a:avLst/>
            </a:prstGeom>
          </p:spPr>
          <p:txBody>
            <a:bodyPr wrap="square">
              <a:spAutoFit/>
            </a:bodyPr>
            <a:lstStyle/>
            <a:p>
              <a:r>
                <a:rPr lang="vi-VN" sz="2400">
                  <a:latin typeface="+mj-lt"/>
                </a:rPr>
                <a:t>Cho biết các đỉnh của tứ giác   </a:t>
              </a:r>
              <a:r>
                <a:rPr lang="en-US" sz="2400" smtClean="0">
                  <a:latin typeface="+mj-lt"/>
                </a:rPr>
                <a:t>          </a:t>
              </a:r>
              <a:r>
                <a:rPr lang="vi-VN" sz="2400" smtClean="0">
                  <a:latin typeface="+mj-lt"/>
                </a:rPr>
                <a:t>có </a:t>
              </a:r>
              <a:r>
                <a:rPr lang="vi-VN" sz="2400">
                  <a:latin typeface="+mj-lt"/>
                </a:rPr>
                <a:t>thuộc đường tròn   hay không?</a:t>
              </a:r>
              <a:endParaRPr lang="en-US" sz="2400">
                <a:latin typeface="+mj-lt"/>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162815244"/>
                </p:ext>
              </p:extLst>
            </p:nvPr>
          </p:nvGraphicFramePr>
          <p:xfrm>
            <a:off x="7172119" y="2728714"/>
            <a:ext cx="866775" cy="276225"/>
          </p:xfrm>
          <a:graphic>
            <a:graphicData uri="http://schemas.openxmlformats.org/presentationml/2006/ole">
              <mc:AlternateContent xmlns:mc="http://schemas.openxmlformats.org/markup-compatibility/2006">
                <mc:Choice xmlns:v="urn:schemas-microsoft-com:vml" Requires="v">
                  <p:oleObj spid="_x0000_s3652" name="Equation" r:id="rId9" imgW="866071" imgH="275976" progId="Equation.DSMT4">
                    <p:embed/>
                  </p:oleObj>
                </mc:Choice>
                <mc:Fallback>
                  <p:oleObj name="Equation" r:id="rId9" imgW="866071" imgH="275976" progId="Equation.DSMT4">
                    <p:embed/>
                    <p:pic>
                      <p:nvPicPr>
                        <p:cNvPr id="0" name=""/>
                        <p:cNvPicPr/>
                        <p:nvPr/>
                      </p:nvPicPr>
                      <p:blipFill>
                        <a:blip r:embed="rId10"/>
                        <a:stretch>
                          <a:fillRect/>
                        </a:stretch>
                      </p:blipFill>
                      <p:spPr>
                        <a:xfrm>
                          <a:off x="7172119" y="2728714"/>
                          <a:ext cx="866775" cy="27622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368940289"/>
                </p:ext>
              </p:extLst>
            </p:nvPr>
          </p:nvGraphicFramePr>
          <p:xfrm>
            <a:off x="10580430" y="2691895"/>
            <a:ext cx="485775" cy="428625"/>
          </p:xfrm>
          <a:graphic>
            <a:graphicData uri="http://schemas.openxmlformats.org/presentationml/2006/ole">
              <mc:AlternateContent xmlns:mc="http://schemas.openxmlformats.org/markup-compatibility/2006">
                <mc:Choice xmlns:v="urn:schemas-microsoft-com:vml" Requires="v">
                  <p:oleObj spid="_x0000_s3653" name="Equation" r:id="rId11" imgW="485187" imgH="428537" progId="Equation.DSMT4">
                    <p:embed/>
                  </p:oleObj>
                </mc:Choice>
                <mc:Fallback>
                  <p:oleObj name="Equation" r:id="rId11" imgW="485187" imgH="428537" progId="Equation.DSMT4">
                    <p:embed/>
                    <p:pic>
                      <p:nvPicPr>
                        <p:cNvPr id="0" name=""/>
                        <p:cNvPicPr/>
                        <p:nvPr/>
                      </p:nvPicPr>
                      <p:blipFill>
                        <a:blip r:embed="rId12"/>
                        <a:stretch>
                          <a:fillRect/>
                        </a:stretch>
                      </p:blipFill>
                      <p:spPr>
                        <a:xfrm>
                          <a:off x="10580430" y="2691895"/>
                          <a:ext cx="485775" cy="428625"/>
                        </a:xfrm>
                        <a:prstGeom prst="rect">
                          <a:avLst/>
                        </a:prstGeom>
                      </p:spPr>
                    </p:pic>
                  </p:oleObj>
                </mc:Fallback>
              </mc:AlternateContent>
            </a:graphicData>
          </a:graphic>
        </p:graphicFrame>
      </p:grpSp>
      <p:grpSp>
        <p:nvGrpSpPr>
          <p:cNvPr id="50" name="Group 49"/>
          <p:cNvGrpSpPr/>
          <p:nvPr/>
        </p:nvGrpSpPr>
        <p:grpSpPr>
          <a:xfrm>
            <a:off x="303732" y="2839425"/>
            <a:ext cx="8182698" cy="461665"/>
            <a:chOff x="153803" y="3824160"/>
            <a:chExt cx="8182698" cy="461665"/>
          </a:xfrm>
        </p:grpSpPr>
        <p:sp>
          <p:nvSpPr>
            <p:cNvPr id="46" name="Rectangle 45"/>
            <p:cNvSpPr/>
            <p:nvPr/>
          </p:nvSpPr>
          <p:spPr>
            <a:xfrm>
              <a:off x="153803" y="3824160"/>
              <a:ext cx="8172430" cy="461665"/>
            </a:xfrm>
            <a:prstGeom prst="rect">
              <a:avLst/>
            </a:prstGeom>
          </p:spPr>
          <p:txBody>
            <a:bodyPr wrap="none">
              <a:spAutoFit/>
            </a:bodyPr>
            <a:lstStyle/>
            <a:p>
              <a:r>
                <a:rPr lang="vi-VN" sz="2400">
                  <a:latin typeface="+mj-lt"/>
                </a:rPr>
                <a:t>Các đỉnh   </a:t>
              </a:r>
              <a:r>
                <a:rPr lang="en-US" sz="2400" smtClean="0">
                  <a:latin typeface="+mj-lt"/>
                </a:rPr>
                <a:t>                 </a:t>
              </a:r>
              <a:r>
                <a:rPr lang="vi-VN" sz="2400" smtClean="0">
                  <a:latin typeface="+mj-lt"/>
                </a:rPr>
                <a:t>của </a:t>
              </a:r>
              <a:r>
                <a:rPr lang="vi-VN" sz="2400">
                  <a:latin typeface="+mj-lt"/>
                </a:rPr>
                <a:t>tứ </a:t>
              </a:r>
              <a:r>
                <a:rPr lang="vi-VN" sz="2400" smtClean="0">
                  <a:latin typeface="+mj-lt"/>
                </a:rPr>
                <a:t>giác</a:t>
              </a:r>
              <a:r>
                <a:rPr lang="en-US" sz="2400" smtClean="0">
                  <a:latin typeface="+mj-lt"/>
                </a:rPr>
                <a:t>       </a:t>
              </a:r>
              <a:r>
                <a:rPr lang="vi-VN" sz="2400" smtClean="0">
                  <a:latin typeface="+mj-lt"/>
                </a:rPr>
                <a:t>  </a:t>
              </a:r>
              <a:r>
                <a:rPr lang="en-US" sz="2400" smtClean="0">
                  <a:latin typeface="+mj-lt"/>
                </a:rPr>
                <a:t>     </a:t>
              </a:r>
              <a:r>
                <a:rPr lang="vi-VN" sz="2400" smtClean="0">
                  <a:latin typeface="+mj-lt"/>
                </a:rPr>
                <a:t>cùng </a:t>
              </a:r>
              <a:r>
                <a:rPr lang="vi-VN" sz="2400">
                  <a:latin typeface="+mj-lt"/>
                </a:rPr>
                <a:t>thuộc đường tròn  </a:t>
              </a:r>
              <a:endParaRPr lang="en-US" sz="2400">
                <a:latin typeface="+mj-lt"/>
              </a:endParaRPr>
            </a:p>
          </p:txBody>
        </p:sp>
        <p:graphicFrame>
          <p:nvGraphicFramePr>
            <p:cNvPr id="47" name="Object 46"/>
            <p:cNvGraphicFramePr>
              <a:graphicFrameLocks noChangeAspect="1"/>
            </p:cNvGraphicFramePr>
            <p:nvPr>
              <p:extLst>
                <p:ext uri="{D42A27DB-BD31-4B8C-83A1-F6EECF244321}">
                  <p14:modId xmlns:p14="http://schemas.microsoft.com/office/powerpoint/2010/main" val="2347269794"/>
                </p:ext>
              </p:extLst>
            </p:nvPr>
          </p:nvGraphicFramePr>
          <p:xfrm>
            <a:off x="1489001" y="3911975"/>
            <a:ext cx="1217613" cy="333375"/>
          </p:xfrm>
          <a:graphic>
            <a:graphicData uri="http://schemas.openxmlformats.org/presentationml/2006/ole">
              <mc:AlternateContent xmlns:mc="http://schemas.openxmlformats.org/markup-compatibility/2006">
                <mc:Choice xmlns:v="urn:schemas-microsoft-com:vml" Requires="v">
                  <p:oleObj spid="_x0000_s3654" name="Equation" r:id="rId13" imgW="1218182" imgH="333187" progId="Equation.DSMT4">
                    <p:embed/>
                  </p:oleObj>
                </mc:Choice>
                <mc:Fallback>
                  <p:oleObj name="Equation" r:id="rId13" imgW="1218182" imgH="333187" progId="Equation.DSMT4">
                    <p:embed/>
                    <p:pic>
                      <p:nvPicPr>
                        <p:cNvPr id="0" name=""/>
                        <p:cNvPicPr/>
                        <p:nvPr/>
                      </p:nvPicPr>
                      <p:blipFill>
                        <a:blip r:embed="rId14"/>
                        <a:stretch>
                          <a:fillRect/>
                        </a:stretch>
                      </p:blipFill>
                      <p:spPr>
                        <a:xfrm>
                          <a:off x="1489001" y="3911975"/>
                          <a:ext cx="1217613" cy="333375"/>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610108992"/>
                </p:ext>
              </p:extLst>
            </p:nvPr>
          </p:nvGraphicFramePr>
          <p:xfrm>
            <a:off x="4153608" y="3946283"/>
            <a:ext cx="857250" cy="266700"/>
          </p:xfrm>
          <a:graphic>
            <a:graphicData uri="http://schemas.openxmlformats.org/presentationml/2006/ole">
              <mc:AlternateContent xmlns:mc="http://schemas.openxmlformats.org/markup-compatibility/2006">
                <mc:Choice xmlns:v="urn:schemas-microsoft-com:vml" Requires="v">
                  <p:oleObj spid="_x0000_s3655" name="Equation" r:id="rId15" imgW="857233" imgH="266817" progId="Equation.DSMT4">
                    <p:embed/>
                  </p:oleObj>
                </mc:Choice>
                <mc:Fallback>
                  <p:oleObj name="Equation" r:id="rId15" imgW="857233" imgH="266817" progId="Equation.DSMT4">
                    <p:embed/>
                    <p:pic>
                      <p:nvPicPr>
                        <p:cNvPr id="0" name=""/>
                        <p:cNvPicPr/>
                        <p:nvPr/>
                      </p:nvPicPr>
                      <p:blipFill>
                        <a:blip r:embed="rId16"/>
                        <a:stretch>
                          <a:fillRect/>
                        </a:stretch>
                      </p:blipFill>
                      <p:spPr>
                        <a:xfrm>
                          <a:off x="4153608" y="3946283"/>
                          <a:ext cx="857250" cy="266700"/>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1576665300"/>
                </p:ext>
              </p:extLst>
            </p:nvPr>
          </p:nvGraphicFramePr>
          <p:xfrm>
            <a:off x="7860251" y="3854033"/>
            <a:ext cx="476250" cy="431792"/>
          </p:xfrm>
          <a:graphic>
            <a:graphicData uri="http://schemas.openxmlformats.org/presentationml/2006/ole">
              <mc:AlternateContent xmlns:mc="http://schemas.openxmlformats.org/markup-compatibility/2006">
                <mc:Choice xmlns:v="urn:schemas-microsoft-com:vml" Requires="v">
                  <p:oleObj spid="_x0000_s3656" name="Equation" r:id="rId17" imgW="476293" imgH="419217" progId="Equation.DSMT4">
                    <p:embed/>
                  </p:oleObj>
                </mc:Choice>
                <mc:Fallback>
                  <p:oleObj name="Equation" r:id="rId17" imgW="476293" imgH="419217" progId="Equation.DSMT4">
                    <p:embed/>
                    <p:pic>
                      <p:nvPicPr>
                        <p:cNvPr id="0" name=""/>
                        <p:cNvPicPr/>
                        <p:nvPr/>
                      </p:nvPicPr>
                      <p:blipFill>
                        <a:blip r:embed="rId18"/>
                        <a:stretch>
                          <a:fillRect/>
                        </a:stretch>
                      </p:blipFill>
                      <p:spPr>
                        <a:xfrm>
                          <a:off x="7860251" y="3854033"/>
                          <a:ext cx="476250" cy="431792"/>
                        </a:xfrm>
                        <a:prstGeom prst="rect">
                          <a:avLst/>
                        </a:prstGeom>
                      </p:spPr>
                    </p:pic>
                  </p:oleObj>
                </mc:Fallback>
              </mc:AlternateContent>
            </a:graphicData>
          </a:graphic>
        </p:graphicFrame>
      </p:grpSp>
      <p:sp>
        <p:nvSpPr>
          <p:cNvPr id="51" name="Hộp Văn bản 11">
            <a:extLst>
              <a:ext uri="{FF2B5EF4-FFF2-40B4-BE49-F238E27FC236}">
                <a16:creationId xmlns:a16="http://schemas.microsoft.com/office/drawing/2014/main" id="{4964FECA-E1E3-8D96-A6CD-711E2B31CD2A}"/>
              </a:ext>
            </a:extLst>
          </p:cNvPr>
          <p:cNvSpPr txBox="1"/>
          <p:nvPr/>
        </p:nvSpPr>
        <p:spPr>
          <a:xfrm>
            <a:off x="4055312" y="2414746"/>
            <a:ext cx="2094069" cy="461665"/>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Hướng dẫn</a:t>
            </a:r>
            <a:endParaRPr lang="en-US" sz="2400" dirty="0"/>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3" descr="Chuyên đề về xác định công thức của hợp chất vô cơ và hữu cơ - Tech12h">
            <a:extLst>
              <a:ext uri="{FF2B5EF4-FFF2-40B4-BE49-F238E27FC236}">
                <a16:creationId xmlns:a16="http://schemas.microsoft.com/office/drawing/2014/main" id="{4A68E8D6-0AC9-6E89-F381-09A8687BB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424" y="4307807"/>
            <a:ext cx="1968474" cy="16220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92604" y="1362848"/>
            <a:ext cx="10773856" cy="2554545"/>
            <a:chOff x="386050" y="2176056"/>
            <a:chExt cx="10773856" cy="2554545"/>
          </a:xfrm>
        </p:grpSpPr>
        <p:sp>
          <p:nvSpPr>
            <p:cNvPr id="34" name="TextBox 33">
              <a:extLst>
                <a:ext uri="{FF2B5EF4-FFF2-40B4-BE49-F238E27FC236}">
                  <a16:creationId xmlns:a16="http://schemas.microsoft.com/office/drawing/2014/main" id="{A3A062DA-93BF-4842-B601-4404401BCCE3}"/>
                </a:ext>
              </a:extLst>
            </p:cNvPr>
            <p:cNvSpPr txBox="1"/>
            <p:nvPr/>
          </p:nvSpPr>
          <p:spPr>
            <a:xfrm>
              <a:off x="386050" y="2176056"/>
              <a:ext cx="10773856" cy="2554545"/>
            </a:xfrm>
            <a:prstGeom prst="rect">
              <a:avLst/>
            </a:prstGeom>
            <a:noFill/>
          </p:spPr>
          <p:txBody>
            <a:bodyPr wrap="square">
              <a:spAutoFit/>
            </a:bodyPr>
            <a:lstStyle/>
            <a:p>
              <a:pPr algn="just">
                <a:spcBef>
                  <a:spcPts val="600"/>
                </a:spcBef>
                <a:spcAft>
                  <a:spcPts val="600"/>
                </a:spcAft>
              </a:pPr>
              <a:r>
                <a:rPr lang="vi-VN" sz="2800" b="1">
                  <a:solidFill>
                    <a:srgbClr val="F7093C"/>
                  </a:solidFill>
                  <a:latin typeface="Times New Roman" panose="02020603050405020304" pitchFamily="18" charset="0"/>
                  <a:ea typeface="Calibri" panose="020F0502020204030204" pitchFamily="34" charset="0"/>
                </a:rPr>
                <a:t>* Định nghĩa: (</a:t>
              </a:r>
              <a:r>
                <a:rPr lang="vi-VN" sz="2800" b="1" smtClean="0">
                  <a:solidFill>
                    <a:srgbClr val="F7093C"/>
                  </a:solidFill>
                  <a:latin typeface="Times New Roman" panose="02020603050405020304" pitchFamily="18" charset="0"/>
                  <a:ea typeface="Calibri" panose="020F0502020204030204" pitchFamily="34" charset="0"/>
                </a:rPr>
                <a:t>SGK</a:t>
              </a:r>
              <a:r>
                <a:rPr lang="en-US" sz="2800" b="1" smtClean="0">
                  <a:solidFill>
                    <a:srgbClr val="F7093C"/>
                  </a:solidFill>
                  <a:latin typeface="Times New Roman" panose="02020603050405020304" pitchFamily="18" charset="0"/>
                  <a:ea typeface="Calibri" panose="020F0502020204030204" pitchFamily="34" charset="0"/>
                </a:rPr>
                <a:t> </a:t>
              </a:r>
              <a:r>
                <a:rPr lang="vi-VN" sz="2800" b="1" smtClean="0">
                  <a:solidFill>
                    <a:srgbClr val="F7093C"/>
                  </a:solidFill>
                  <a:latin typeface="Times New Roman" panose="02020603050405020304" pitchFamily="18" charset="0"/>
                  <a:ea typeface="Calibri" panose="020F0502020204030204" pitchFamily="34" charset="0"/>
                </a:rPr>
                <a:t>tr</a:t>
              </a:r>
              <a:r>
                <a:rPr lang="en-US" sz="2800" b="1" smtClean="0">
                  <a:solidFill>
                    <a:srgbClr val="F7093C"/>
                  </a:solidFill>
                  <a:latin typeface="Times New Roman" panose="02020603050405020304" pitchFamily="18" charset="0"/>
                  <a:ea typeface="Calibri" panose="020F0502020204030204" pitchFamily="34" charset="0"/>
                </a:rPr>
                <a:t>ang </a:t>
              </a:r>
              <a:r>
                <a:rPr lang="vi-VN" sz="2800" b="1" smtClean="0">
                  <a:solidFill>
                    <a:srgbClr val="F7093C"/>
                  </a:solidFill>
                  <a:latin typeface="Times New Roman" panose="02020603050405020304" pitchFamily="18" charset="0"/>
                  <a:ea typeface="Calibri" panose="020F0502020204030204" pitchFamily="34" charset="0"/>
                </a:rPr>
                <a:t>75</a:t>
              </a:r>
              <a:r>
                <a:rPr lang="vi-VN" sz="2800" b="1">
                  <a:solidFill>
                    <a:srgbClr val="F7093C"/>
                  </a:solidFill>
                  <a:latin typeface="Times New Roman" panose="02020603050405020304" pitchFamily="18" charset="0"/>
                  <a:ea typeface="Calibri" panose="020F0502020204030204" pitchFamily="34" charset="0"/>
                </a:rPr>
                <a:t>)</a:t>
              </a:r>
            </a:p>
            <a:p>
              <a:pPr algn="just">
                <a:spcBef>
                  <a:spcPts val="600"/>
                </a:spcBef>
                <a:spcAft>
                  <a:spcPts val="600"/>
                </a:spcAft>
              </a:pPr>
              <a:r>
                <a:rPr lang="vi-VN" sz="2800">
                  <a:latin typeface="Times New Roman" panose="02020603050405020304" pitchFamily="18" charset="0"/>
                  <a:ea typeface="Calibri" panose="020F0502020204030204" pitchFamily="34" charset="0"/>
                </a:rPr>
                <a:t>Tứ giác có bốn đỉnh thuộc một đường tròn được gọi là tứ giác nội tiếp đường tròn (hay còn gọi là tứ giác nội tiếp).</a:t>
              </a:r>
            </a:p>
            <a:p>
              <a:pPr algn="just">
                <a:spcBef>
                  <a:spcPts val="600"/>
                </a:spcBef>
                <a:spcAft>
                  <a:spcPts val="600"/>
                </a:spcAft>
              </a:pPr>
              <a:r>
                <a:rPr lang="en-US" sz="2800" b="1" smtClean="0">
                  <a:solidFill>
                    <a:srgbClr val="F7093C"/>
                  </a:solidFill>
                  <a:latin typeface="Times New Roman" panose="02020603050405020304" pitchFamily="18" charset="0"/>
                  <a:ea typeface="Calibri" panose="020F0502020204030204" pitchFamily="34" charset="0"/>
                </a:rPr>
                <a:t>* </a:t>
              </a:r>
              <a:r>
                <a:rPr lang="vi-VN" sz="2800" b="1" smtClean="0">
                  <a:solidFill>
                    <a:srgbClr val="F7093C"/>
                  </a:solidFill>
                  <a:latin typeface="Times New Roman" panose="02020603050405020304" pitchFamily="18" charset="0"/>
                  <a:ea typeface="Calibri" panose="020F0502020204030204" pitchFamily="34" charset="0"/>
                </a:rPr>
                <a:t>Chú </a:t>
              </a:r>
              <a:r>
                <a:rPr lang="vi-VN" sz="2800" b="1">
                  <a:solidFill>
                    <a:srgbClr val="F7093C"/>
                  </a:solidFill>
                  <a:latin typeface="Times New Roman" panose="02020603050405020304" pitchFamily="18" charset="0"/>
                  <a:ea typeface="Calibri" panose="020F0502020204030204" pitchFamily="34" charset="0"/>
                </a:rPr>
                <a:t>ý: </a:t>
              </a:r>
              <a:r>
                <a:rPr lang="vi-VN" sz="2800">
                  <a:latin typeface="Times New Roman" panose="02020603050405020304" pitchFamily="18" charset="0"/>
                  <a:ea typeface="Calibri" panose="020F0502020204030204" pitchFamily="34" charset="0"/>
                </a:rPr>
                <a:t>Tứ giác  </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là </a:t>
              </a:r>
              <a:r>
                <a:rPr lang="vi-VN" sz="2800">
                  <a:latin typeface="Times New Roman" panose="02020603050405020304" pitchFamily="18" charset="0"/>
                  <a:ea typeface="Calibri" panose="020F0502020204030204" pitchFamily="34" charset="0"/>
                </a:rPr>
                <a:t>tứ giác nội tiếp và đường tròn   </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được </a:t>
              </a:r>
              <a:r>
                <a:rPr lang="vi-VN" sz="2800">
                  <a:latin typeface="Times New Roman" panose="02020603050405020304" pitchFamily="18" charset="0"/>
                  <a:ea typeface="Calibri" panose="020F0502020204030204" pitchFamily="34" charset="0"/>
                </a:rPr>
                <a:t>gọi là đường tròn ngoại tiếp tứ </a:t>
              </a:r>
              <a:r>
                <a:rPr lang="vi-VN" sz="2800" smtClean="0">
                  <a:latin typeface="Times New Roman" panose="02020603050405020304" pitchFamily="18" charset="0"/>
                  <a:ea typeface="Calibri" panose="020F0502020204030204" pitchFamily="34" charset="0"/>
                </a:rPr>
                <a:t>giác</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  </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a:t>
              </a:r>
              <a:endParaRPr lang="vi-VN" sz="2800">
                <a:latin typeface="Times New Roman" panose="02020603050405020304" pitchFamily="18" charset="0"/>
                <a:ea typeface="Calibri" panose="020F050202020403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14545561"/>
                </p:ext>
              </p:extLst>
            </p:nvPr>
          </p:nvGraphicFramePr>
          <p:xfrm>
            <a:off x="3014889" y="3868194"/>
            <a:ext cx="1003300" cy="317500"/>
          </p:xfrm>
          <a:graphic>
            <a:graphicData uri="http://schemas.openxmlformats.org/presentationml/2006/ole">
              <mc:AlternateContent xmlns:mc="http://schemas.openxmlformats.org/markup-compatibility/2006">
                <mc:Choice xmlns:v="urn:schemas-microsoft-com:vml" Requires="v">
                  <p:oleObj spid="_x0000_s21776" name="Equation" r:id="rId5" imgW="1002960" imgH="317160" progId="Equation.DSMT4">
                    <p:embed/>
                  </p:oleObj>
                </mc:Choice>
                <mc:Fallback>
                  <p:oleObj name="Equation" r:id="rId5" imgW="1002960" imgH="317160" progId="Equation.DSMT4">
                    <p:embed/>
                    <p:pic>
                      <p:nvPicPr>
                        <p:cNvPr id="0" name=""/>
                        <p:cNvPicPr/>
                        <p:nvPr/>
                      </p:nvPicPr>
                      <p:blipFill>
                        <a:blip r:embed="rId6"/>
                        <a:stretch>
                          <a:fillRect/>
                        </a:stretch>
                      </p:blipFill>
                      <p:spPr>
                        <a:xfrm>
                          <a:off x="3014889" y="3868194"/>
                          <a:ext cx="1003300" cy="317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42873946"/>
                </p:ext>
              </p:extLst>
            </p:nvPr>
          </p:nvGraphicFramePr>
          <p:xfrm>
            <a:off x="4666298" y="4300797"/>
            <a:ext cx="1003300" cy="317500"/>
          </p:xfrm>
          <a:graphic>
            <a:graphicData uri="http://schemas.openxmlformats.org/presentationml/2006/ole">
              <mc:AlternateContent xmlns:mc="http://schemas.openxmlformats.org/markup-compatibility/2006">
                <mc:Choice xmlns:v="urn:schemas-microsoft-com:vml" Requires="v">
                  <p:oleObj spid="_x0000_s21777" name="Equation" r:id="rId7" imgW="1002960" imgH="317160" progId="Equation.DSMT4">
                    <p:embed/>
                  </p:oleObj>
                </mc:Choice>
                <mc:Fallback>
                  <p:oleObj name="Equation" r:id="rId7" imgW="1002960" imgH="317160" progId="Equation.DSMT4">
                    <p:embed/>
                    <p:pic>
                      <p:nvPicPr>
                        <p:cNvPr id="0" name=""/>
                        <p:cNvPicPr/>
                        <p:nvPr/>
                      </p:nvPicPr>
                      <p:blipFill>
                        <a:blip r:embed="rId8"/>
                        <a:stretch>
                          <a:fillRect/>
                        </a:stretch>
                      </p:blipFill>
                      <p:spPr>
                        <a:xfrm>
                          <a:off x="4666298" y="4300797"/>
                          <a:ext cx="1003300" cy="317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94836667"/>
                </p:ext>
              </p:extLst>
            </p:nvPr>
          </p:nvGraphicFramePr>
          <p:xfrm>
            <a:off x="8832107" y="3854224"/>
            <a:ext cx="558800" cy="482600"/>
          </p:xfrm>
          <a:graphic>
            <a:graphicData uri="http://schemas.openxmlformats.org/presentationml/2006/ole">
              <mc:AlternateContent xmlns:mc="http://schemas.openxmlformats.org/markup-compatibility/2006">
                <mc:Choice xmlns:v="urn:schemas-microsoft-com:vml" Requires="v">
                  <p:oleObj spid="_x0000_s21778" name="Equation" r:id="rId9" imgW="558720" imgH="482400" progId="Equation.DSMT4">
                    <p:embed/>
                  </p:oleObj>
                </mc:Choice>
                <mc:Fallback>
                  <p:oleObj name="Equation" r:id="rId9" imgW="558720" imgH="482400" progId="Equation.DSMT4">
                    <p:embed/>
                    <p:pic>
                      <p:nvPicPr>
                        <p:cNvPr id="0" name=""/>
                        <p:cNvPicPr/>
                        <p:nvPr/>
                      </p:nvPicPr>
                      <p:blipFill>
                        <a:blip r:embed="rId10"/>
                        <a:stretch>
                          <a:fillRect/>
                        </a:stretch>
                      </p:blipFill>
                      <p:spPr>
                        <a:xfrm>
                          <a:off x="8832107" y="3854224"/>
                          <a:ext cx="558800" cy="482600"/>
                        </a:xfrm>
                        <a:prstGeom prst="rect">
                          <a:avLst/>
                        </a:prstGeom>
                      </p:spPr>
                    </p:pic>
                  </p:oleObj>
                </mc:Fallback>
              </mc:AlternateContent>
            </a:graphicData>
          </a:graphic>
        </p:graphicFrame>
      </p:grpSp>
      <p:sp>
        <p:nvSpPr>
          <p:cNvPr id="17"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Hộp Văn bản 2">
            <a:extLst>
              <a:ext uri="{FF2B5EF4-FFF2-40B4-BE49-F238E27FC236}">
                <a16:creationId xmlns:a16="http://schemas.microsoft.com/office/drawing/2014/main" id="{E250EC2E-D5E8-A11E-FE33-A8963256E84A}"/>
              </a:ext>
            </a:extLst>
          </p:cNvPr>
          <p:cNvSpPr txBox="1"/>
          <p:nvPr/>
        </p:nvSpPr>
        <p:spPr>
          <a:xfrm>
            <a:off x="192604" y="746560"/>
            <a:ext cx="2874547" cy="523220"/>
          </a:xfrm>
          <a:prstGeom prst="rect">
            <a:avLst/>
          </a:prstGeom>
          <a:noFill/>
        </p:spPr>
        <p:txBody>
          <a:bodyPr wrap="square" rtlCol="0">
            <a:spAutoFit/>
          </a:bodyPr>
          <a:lstStyle/>
          <a:p>
            <a:r>
              <a:rPr lang="en-US" sz="2800" b="1" dirty="0">
                <a:solidFill>
                  <a:srgbClr val="2704FC"/>
                </a:solidFill>
                <a:latin typeface="Times New Roman" panose="02020603050405020304" pitchFamily="18" charset="0"/>
                <a:cs typeface="Times New Roman" panose="02020603050405020304" pitchFamily="18" charset="0"/>
              </a:rPr>
              <a:t>I</a:t>
            </a:r>
            <a:r>
              <a:rPr lang="en-US" sz="2800" b="1">
                <a:solidFill>
                  <a:srgbClr val="2704FC"/>
                </a:solidFill>
                <a:latin typeface="Times New Roman" panose="02020603050405020304" pitchFamily="18" charset="0"/>
                <a:cs typeface="Times New Roman" panose="02020603050405020304" pitchFamily="18" charset="0"/>
              </a:rPr>
              <a:t>. </a:t>
            </a:r>
            <a:r>
              <a:rPr lang="en-US" sz="2800" b="1" smtClean="0">
                <a:solidFill>
                  <a:srgbClr val="2704FC"/>
                </a:solidFill>
                <a:latin typeface="Times New Roman" panose="02020603050405020304" pitchFamily="18" charset="0"/>
                <a:cs typeface="Times New Roman" panose="02020603050405020304" pitchFamily="18" charset="0"/>
              </a:rPr>
              <a:t>ĐỊNH NGHĨA</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643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200922" y="482742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442567" y="3252115"/>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46" name="Picture 4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8326" y="1681167"/>
            <a:ext cx="2460716" cy="2319216"/>
          </a:xfrm>
          <a:prstGeom prst="rect">
            <a:avLst/>
          </a:prstGeom>
          <a:noFill/>
          <a:ln>
            <a:noFill/>
          </a:ln>
        </p:spPr>
      </p:pic>
      <p:pic>
        <p:nvPicPr>
          <p:cNvPr id="47" name="Picture 4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1893" y="1421582"/>
            <a:ext cx="2321656" cy="2613362"/>
          </a:xfrm>
          <a:prstGeom prst="rect">
            <a:avLst/>
          </a:prstGeom>
          <a:noFill/>
          <a:ln>
            <a:noFill/>
          </a:ln>
        </p:spPr>
      </p:pic>
      <p:sp>
        <p:nvSpPr>
          <p:cNvPr id="3" name="Rectangle 2"/>
          <p:cNvSpPr/>
          <p:nvPr/>
        </p:nvSpPr>
        <p:spPr>
          <a:xfrm>
            <a:off x="7040171" y="3839780"/>
            <a:ext cx="2705569" cy="483017"/>
          </a:xfrm>
          <a:prstGeom prst="rect">
            <a:avLst/>
          </a:prstGeom>
        </p:spPr>
        <p:txBody>
          <a:bodyPr wrap="square">
            <a:spAutoFit/>
          </a:bodyPr>
          <a:lstStyle/>
          <a:p>
            <a:pPr>
              <a:lnSpc>
                <a:spcPct val="115000"/>
              </a:lnSpc>
              <a:spcBef>
                <a:spcPts val="600"/>
              </a:spcBef>
              <a:spcAft>
                <a:spcPts val="0"/>
              </a:spcAft>
            </a:pPr>
            <a:r>
              <a:rPr lang="en-US" sz="2400" i="1">
                <a:solidFill>
                  <a:srgbClr val="000000"/>
                </a:solidFill>
                <a:latin typeface="Times New Roman" panose="02020603050405020304" pitchFamily="18" charset="0"/>
                <a:ea typeface="Calibri" panose="020F0502020204030204" pitchFamily="34" charset="0"/>
              </a:rPr>
              <a:t>Hình </a:t>
            </a:r>
            <a:r>
              <a:rPr lang="en-US" sz="2400" i="1" smtClean="0">
                <a:solidFill>
                  <a:srgbClr val="000000"/>
                </a:solidFill>
                <a:latin typeface="Times New Roman" panose="02020603050405020304" pitchFamily="18" charset="0"/>
                <a:ea typeface="Calibri" panose="020F0502020204030204" pitchFamily="34" charset="0"/>
              </a:rPr>
              <a:t>21b</a:t>
            </a:r>
            <a:endParaRPr lang="en-US" sz="2800" i="1">
              <a:solidFill>
                <a:srgbClr val="000000"/>
              </a:solidFill>
              <a:effectLst/>
              <a:latin typeface="Times New Roman" panose="02020603050405020304" pitchFamily="18" charset="0"/>
              <a:ea typeface="Calibri" panose="020F0502020204030204" pitchFamily="34" charset="0"/>
            </a:endParaRPr>
          </a:p>
        </p:txBody>
      </p:sp>
      <p:sp>
        <p:nvSpPr>
          <p:cNvPr id="48" name="Rectangle 47"/>
          <p:cNvSpPr/>
          <p:nvPr/>
        </p:nvSpPr>
        <p:spPr>
          <a:xfrm>
            <a:off x="2513491" y="3889037"/>
            <a:ext cx="1429860" cy="517065"/>
          </a:xfrm>
          <a:prstGeom prst="rect">
            <a:avLst/>
          </a:prstGeom>
        </p:spPr>
        <p:txBody>
          <a:bodyPr wrap="square">
            <a:spAutoFit/>
          </a:bodyPr>
          <a:lstStyle/>
          <a:p>
            <a:pPr>
              <a:lnSpc>
                <a:spcPct val="115000"/>
              </a:lnSpc>
              <a:spcBef>
                <a:spcPts val="600"/>
              </a:spcBef>
              <a:spcAft>
                <a:spcPts val="0"/>
              </a:spcAft>
            </a:pPr>
            <a:r>
              <a:rPr lang="en-US" sz="2400" i="1">
                <a:solidFill>
                  <a:srgbClr val="000000"/>
                </a:solidFill>
                <a:latin typeface="Times New Roman" panose="02020603050405020304" pitchFamily="18" charset="0"/>
                <a:ea typeface="Calibri" panose="020F0502020204030204" pitchFamily="34" charset="0"/>
              </a:rPr>
              <a:t>Hình </a:t>
            </a:r>
            <a:r>
              <a:rPr lang="en-US" sz="2400" i="1" smtClean="0">
                <a:solidFill>
                  <a:srgbClr val="000000"/>
                </a:solidFill>
                <a:latin typeface="Times New Roman" panose="02020603050405020304" pitchFamily="18" charset="0"/>
                <a:ea typeface="Calibri" panose="020F0502020204030204" pitchFamily="34" charset="0"/>
              </a:rPr>
              <a:t>21a</a:t>
            </a:r>
            <a:endParaRPr lang="en-US" sz="2800" i="1">
              <a:solidFill>
                <a:srgbClr val="000000"/>
              </a:solidFill>
              <a:effectLst/>
              <a:latin typeface="Times New Roman" panose="02020603050405020304" pitchFamily="18" charset="0"/>
              <a:ea typeface="Calibri" panose="020F0502020204030204" pitchFamily="34" charset="0"/>
            </a:endParaRPr>
          </a:p>
        </p:txBody>
      </p:sp>
      <p:grpSp>
        <p:nvGrpSpPr>
          <p:cNvPr id="2" name="Group 1"/>
          <p:cNvGrpSpPr/>
          <p:nvPr/>
        </p:nvGrpSpPr>
        <p:grpSpPr>
          <a:xfrm>
            <a:off x="164800" y="1044184"/>
            <a:ext cx="11549478" cy="830997"/>
            <a:chOff x="73360" y="703020"/>
            <a:chExt cx="11549478" cy="830997"/>
          </a:xfrm>
        </p:grpSpPr>
        <p:sp>
          <p:nvSpPr>
            <p:cNvPr id="25" name="Hộp Văn bản 24">
              <a:extLst>
                <a:ext uri="{FF2B5EF4-FFF2-40B4-BE49-F238E27FC236}">
                  <a16:creationId xmlns:a16="http://schemas.microsoft.com/office/drawing/2014/main" id="{C9E68A9C-F5AD-3806-7C25-7DB9538FE6A3}"/>
                </a:ext>
              </a:extLst>
            </p:cNvPr>
            <p:cNvSpPr txBox="1"/>
            <p:nvPr/>
          </p:nvSpPr>
          <p:spPr>
            <a:xfrm>
              <a:off x="73360" y="703020"/>
              <a:ext cx="11549478" cy="830997"/>
            </a:xfrm>
            <a:prstGeom prst="rect">
              <a:avLst/>
            </a:prstGeom>
            <a:noFill/>
          </p:spPr>
          <p:txBody>
            <a:bodyPr wrap="square">
              <a:spAutoFit/>
            </a:bodyPr>
            <a:lstStyle/>
            <a:p>
              <a:pPr>
                <a:spcBef>
                  <a:spcPts val="600"/>
                </a:spcBef>
                <a:spcAft>
                  <a:spcPts val="600"/>
                </a:spcAft>
              </a:pPr>
              <a:r>
                <a:rPr lang="fr-FR" sz="2400" b="1" i="1" dirty="0" err="1">
                  <a:solidFill>
                    <a:srgbClr val="000000"/>
                  </a:solidFill>
                  <a:effectLst/>
                  <a:latin typeface="Times New Roman" panose="02020603050405020304" pitchFamily="18" charset="0"/>
                  <a:ea typeface="Calibri" panose="020F0502020204030204" pitchFamily="34" charset="0"/>
                </a:rPr>
                <a:t>Ví</a:t>
              </a:r>
              <a:r>
                <a:rPr lang="fr-FR" sz="2400" b="1" i="1" dirty="0">
                  <a:solidFill>
                    <a:srgbClr val="000000"/>
                  </a:solidFill>
                  <a:effectLst/>
                  <a:latin typeface="Times New Roman" panose="02020603050405020304" pitchFamily="18" charset="0"/>
                  <a:ea typeface="Calibri" panose="020F0502020204030204" pitchFamily="34" charset="0"/>
                </a:rPr>
                <a:t> </a:t>
              </a:r>
              <a:r>
                <a:rPr lang="fr-FR" sz="2400" b="1" i="1" dirty="0" err="1">
                  <a:solidFill>
                    <a:srgbClr val="000000"/>
                  </a:solidFill>
                  <a:effectLst/>
                  <a:latin typeface="Times New Roman" panose="02020603050405020304" pitchFamily="18" charset="0"/>
                  <a:ea typeface="Calibri" panose="020F0502020204030204" pitchFamily="34" charset="0"/>
                </a:rPr>
                <a:t>dụ</a:t>
              </a:r>
              <a:r>
                <a:rPr lang="fr-FR" sz="2400" b="1" i="1" dirty="0">
                  <a:solidFill>
                    <a:srgbClr val="000000"/>
                  </a:solidFill>
                  <a:effectLst/>
                  <a:latin typeface="Times New Roman" panose="02020603050405020304" pitchFamily="18" charset="0"/>
                  <a:ea typeface="Calibri" panose="020F0502020204030204" pitchFamily="34" charset="0"/>
                </a:rPr>
                <a:t> 1 </a:t>
              </a:r>
              <a:r>
                <a:rPr lang="fr-FR" sz="2400">
                  <a:solidFill>
                    <a:srgbClr val="000000"/>
                  </a:solidFill>
                  <a:effectLst/>
                  <a:latin typeface="Times New Roman" panose="02020603050405020304" pitchFamily="18" charset="0"/>
                  <a:ea typeface="Calibri" panose="020F0502020204030204" pitchFamily="34" charset="0"/>
                </a:rPr>
                <a:t>(</a:t>
              </a:r>
              <a:r>
                <a:rPr lang="fr-FR" sz="2400" smtClean="0">
                  <a:solidFill>
                    <a:srgbClr val="000000"/>
                  </a:solidFill>
                  <a:effectLst/>
                  <a:latin typeface="Times New Roman" panose="02020603050405020304" pitchFamily="18" charset="0"/>
                  <a:ea typeface="Calibri" panose="020F0502020204030204" pitchFamily="34" charset="0"/>
                </a:rPr>
                <a:t>SGK</a:t>
              </a:r>
              <a:r>
                <a:rPr lang="fr-FR" sz="2400">
                  <a:solidFill>
                    <a:srgbClr val="000000"/>
                  </a:solidFill>
                  <a:latin typeface="Times New Roman" panose="02020603050405020304" pitchFamily="18" charset="0"/>
                  <a:ea typeface="Calibri" panose="020F0502020204030204" pitchFamily="34" charset="0"/>
                </a:rPr>
                <a:t>/</a:t>
              </a:r>
              <a:r>
                <a:rPr lang="fr-FR" sz="2400" smtClean="0">
                  <a:solidFill>
                    <a:srgbClr val="000000"/>
                  </a:solidFill>
                  <a:effectLst/>
                  <a:latin typeface="Times New Roman" panose="02020603050405020304" pitchFamily="18" charset="0"/>
                  <a:ea typeface="Calibri" panose="020F0502020204030204" pitchFamily="34" charset="0"/>
                </a:rPr>
                <a:t>T75</a:t>
              </a:r>
              <a:r>
                <a:rPr lang="fr-FR" sz="2400" smtClean="0">
                  <a:solidFill>
                    <a:srgbClr val="000000"/>
                  </a:solidFill>
                  <a:effectLst/>
                  <a:latin typeface="Times New Roman" panose="02020603050405020304" pitchFamily="18" charset="0"/>
                  <a:ea typeface="Calibri" panose="020F0502020204030204" pitchFamily="34" charset="0"/>
                </a:rPr>
                <a:t>): Trong hình 21a và hình 21b, ở hình nào ta có tứ giác               nội tiếp đường tròn       </a:t>
              </a:r>
              <a:r>
                <a:rPr lang="fr-FR" sz="2400" smtClean="0">
                  <a:solidFill>
                    <a:srgbClr val="000000"/>
                  </a:solidFill>
                  <a:effectLst/>
                  <a:latin typeface="Times New Roman" panose="02020603050405020304" pitchFamily="18" charset="0"/>
                  <a:ea typeface="Calibri" panose="020F0502020204030204" pitchFamily="34" charset="0"/>
                </a:rPr>
                <a:t>? </a:t>
              </a:r>
              <a:r>
                <a:rPr lang="fr-FR" sz="2400" smtClean="0">
                  <a:solidFill>
                    <a:srgbClr val="000000"/>
                  </a:solidFill>
                  <a:effectLst/>
                  <a:latin typeface="Times New Roman" panose="02020603050405020304" pitchFamily="18" charset="0"/>
                  <a:ea typeface="Calibri" panose="020F0502020204030204" pitchFamily="34" charset="0"/>
                </a:rPr>
                <a:t>Vì sao?</a:t>
              </a:r>
              <a:endParaRPr lang="en-US" sz="2400" dirty="0">
                <a:solidFill>
                  <a:srgbClr val="000000"/>
                </a:solidFill>
                <a:effectLst/>
                <a:latin typeface="Times New Roman" panose="02020603050405020304" pitchFamily="18" charset="0"/>
                <a:ea typeface="Calibri" panose="020F0502020204030204" pitchFamily="34" charset="0"/>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658504166"/>
                </p:ext>
              </p:extLst>
            </p:nvPr>
          </p:nvGraphicFramePr>
          <p:xfrm>
            <a:off x="9188715" y="762918"/>
            <a:ext cx="1003300" cy="317500"/>
          </p:xfrm>
          <a:graphic>
            <a:graphicData uri="http://schemas.openxmlformats.org/presentationml/2006/ole">
              <mc:AlternateContent xmlns:mc="http://schemas.openxmlformats.org/markup-compatibility/2006">
                <mc:Choice xmlns:v="urn:schemas-microsoft-com:vml" Requires="v">
                  <p:oleObj spid="_x0000_s39066" name="Equation" r:id="rId6" imgW="1002960" imgH="317160" progId="Equation.DSMT4">
                    <p:embed/>
                  </p:oleObj>
                </mc:Choice>
                <mc:Fallback>
                  <p:oleObj name="Equation" r:id="rId6" imgW="1002960" imgH="317160" progId="Equation.DSMT4">
                    <p:embed/>
                    <p:pic>
                      <p:nvPicPr>
                        <p:cNvPr id="28" name="Object 27"/>
                        <p:cNvPicPr/>
                        <p:nvPr/>
                      </p:nvPicPr>
                      <p:blipFill>
                        <a:blip r:embed="rId7"/>
                        <a:stretch>
                          <a:fillRect/>
                        </a:stretch>
                      </p:blipFill>
                      <p:spPr>
                        <a:xfrm>
                          <a:off x="9188715" y="762918"/>
                          <a:ext cx="1003300" cy="317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83792038"/>
                </p:ext>
              </p:extLst>
            </p:nvPr>
          </p:nvGraphicFramePr>
          <p:xfrm>
            <a:off x="1551940" y="1099820"/>
            <a:ext cx="482600" cy="431800"/>
          </p:xfrm>
          <a:graphic>
            <a:graphicData uri="http://schemas.openxmlformats.org/presentationml/2006/ole">
              <mc:AlternateContent xmlns:mc="http://schemas.openxmlformats.org/markup-compatibility/2006">
                <mc:Choice xmlns:v="urn:schemas-microsoft-com:vml" Requires="v">
                  <p:oleObj spid="_x0000_s39067" name="Equation" r:id="rId8" imgW="482400" imgH="431640" progId="Equation.DSMT4">
                    <p:embed/>
                  </p:oleObj>
                </mc:Choice>
                <mc:Fallback>
                  <p:oleObj name="Equation" r:id="rId8" imgW="482400" imgH="431640" progId="Equation.DSMT4">
                    <p:embed/>
                    <p:pic>
                      <p:nvPicPr>
                        <p:cNvPr id="0" name=""/>
                        <p:cNvPicPr/>
                        <p:nvPr/>
                      </p:nvPicPr>
                      <p:blipFill>
                        <a:blip r:embed="rId9"/>
                        <a:stretch>
                          <a:fillRect/>
                        </a:stretch>
                      </p:blipFill>
                      <p:spPr>
                        <a:xfrm>
                          <a:off x="1551940" y="1099820"/>
                          <a:ext cx="482600" cy="431800"/>
                        </a:xfrm>
                        <a:prstGeom prst="rect">
                          <a:avLst/>
                        </a:prstGeom>
                      </p:spPr>
                    </p:pic>
                  </p:oleObj>
                </mc:Fallback>
              </mc:AlternateContent>
            </a:graphicData>
          </a:graphic>
        </p:graphicFrame>
      </p:grpSp>
      <p:sp>
        <p:nvSpPr>
          <p:cNvPr id="50" name="Hộp Văn bản 11">
            <a:extLst>
              <a:ext uri="{FF2B5EF4-FFF2-40B4-BE49-F238E27FC236}">
                <a16:creationId xmlns:a16="http://schemas.microsoft.com/office/drawing/2014/main" id="{4964FECA-E1E3-8D96-A6CD-711E2B31CD2A}"/>
              </a:ext>
            </a:extLst>
          </p:cNvPr>
          <p:cNvSpPr txBox="1"/>
          <p:nvPr/>
        </p:nvSpPr>
        <p:spPr>
          <a:xfrm>
            <a:off x="4762098" y="4173392"/>
            <a:ext cx="2094069" cy="461665"/>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Hướng dẫn</a:t>
            </a:r>
            <a:endParaRPr lang="en-US" sz="2400" dirty="0"/>
          </a:p>
        </p:txBody>
      </p:sp>
      <p:grpSp>
        <p:nvGrpSpPr>
          <p:cNvPr id="30" name="Group 29"/>
          <p:cNvGrpSpPr/>
          <p:nvPr/>
        </p:nvGrpSpPr>
        <p:grpSpPr>
          <a:xfrm>
            <a:off x="620827" y="4592381"/>
            <a:ext cx="5030218" cy="1569660"/>
            <a:chOff x="689878" y="4378828"/>
            <a:chExt cx="5030218" cy="1569660"/>
          </a:xfrm>
        </p:grpSpPr>
        <p:sp>
          <p:nvSpPr>
            <p:cNvPr id="12" name="Rectangle 11"/>
            <p:cNvSpPr/>
            <p:nvPr/>
          </p:nvSpPr>
          <p:spPr>
            <a:xfrm>
              <a:off x="689878" y="4378828"/>
              <a:ext cx="5030218" cy="1569660"/>
            </a:xfrm>
            <a:prstGeom prst="rect">
              <a:avLst/>
            </a:prstGeom>
          </p:spPr>
          <p:txBody>
            <a:bodyPr wrap="square">
              <a:spAutoFit/>
            </a:bodyPr>
            <a:lstStyle/>
            <a:p>
              <a:r>
                <a:rPr lang="vi-VN" sz="2400">
                  <a:latin typeface="+mj-lt"/>
                </a:rPr>
                <a:t>Các đỉnh  </a:t>
              </a:r>
              <a:r>
                <a:rPr lang="en-US" sz="2400" smtClean="0">
                  <a:latin typeface="+mj-lt"/>
                </a:rPr>
                <a:t>             </a:t>
              </a:r>
              <a:r>
                <a:rPr lang="vi-VN" sz="2400" smtClean="0">
                  <a:latin typeface="+mj-lt"/>
                </a:rPr>
                <a:t> </a:t>
              </a:r>
              <a:r>
                <a:rPr lang="en-US" sz="2400" smtClean="0">
                  <a:latin typeface="+mj-lt"/>
                </a:rPr>
                <a:t>    </a:t>
              </a:r>
              <a:r>
                <a:rPr lang="vi-VN" sz="2400" smtClean="0">
                  <a:latin typeface="+mj-lt"/>
                </a:rPr>
                <a:t>của </a:t>
              </a:r>
              <a:r>
                <a:rPr lang="vi-VN" sz="2400">
                  <a:latin typeface="+mj-lt"/>
                </a:rPr>
                <a:t>tứ giác  </a:t>
              </a:r>
              <a:r>
                <a:rPr lang="en-US" sz="2400" smtClean="0">
                  <a:latin typeface="+mj-lt"/>
                </a:rPr>
                <a:t>      </a:t>
              </a:r>
              <a:r>
                <a:rPr lang="vi-VN" sz="2400" smtClean="0">
                  <a:latin typeface="+mj-lt"/>
                </a:rPr>
                <a:t>cùng </a:t>
              </a:r>
              <a:r>
                <a:rPr lang="vi-VN" sz="2400">
                  <a:latin typeface="+mj-lt"/>
                </a:rPr>
                <a:t>thuộc đường tròn  </a:t>
              </a:r>
              <a:r>
                <a:rPr lang="en-US" sz="2400" smtClean="0">
                  <a:latin typeface="+mj-lt"/>
                </a:rPr>
                <a:t>     </a:t>
              </a:r>
              <a:r>
                <a:rPr lang="vi-VN" sz="2400" smtClean="0">
                  <a:latin typeface="+mj-lt"/>
                </a:rPr>
                <a:t> </a:t>
              </a:r>
              <a:r>
                <a:rPr lang="vi-VN" sz="2400">
                  <a:latin typeface="+mj-lt"/>
                </a:rPr>
                <a:t>nên đường tròn   </a:t>
              </a:r>
              <a:r>
                <a:rPr lang="en-US" sz="2400" smtClean="0">
                  <a:latin typeface="+mj-lt"/>
                </a:rPr>
                <a:t>      </a:t>
              </a:r>
              <a:r>
                <a:rPr lang="vi-VN" sz="2400" smtClean="0">
                  <a:latin typeface="+mj-lt"/>
                </a:rPr>
                <a:t>là </a:t>
              </a:r>
              <a:r>
                <a:rPr lang="vi-VN" sz="2400">
                  <a:latin typeface="+mj-lt"/>
                </a:rPr>
                <a:t>đường tròn ngoại tiếp </a:t>
              </a:r>
              <a:r>
                <a:rPr lang="vi-VN" sz="2400" smtClean="0">
                  <a:latin typeface="+mj-lt"/>
                </a:rPr>
                <a:t>tứ</a:t>
              </a:r>
              <a:r>
                <a:rPr lang="en-US" sz="2400" smtClean="0">
                  <a:latin typeface="+mj-lt"/>
                </a:rPr>
                <a:t> </a:t>
              </a:r>
              <a:r>
                <a:rPr lang="vi-VN" sz="2400" smtClean="0">
                  <a:latin typeface="+mj-lt"/>
                </a:rPr>
                <a:t>giác</a:t>
              </a:r>
              <a:r>
                <a:rPr lang="en-US" sz="2400" smtClean="0">
                  <a:latin typeface="+mj-lt"/>
                </a:rPr>
                <a:t>            </a:t>
              </a:r>
              <a:r>
                <a:rPr lang="vi-VN" sz="2400" smtClean="0">
                  <a:latin typeface="+mj-lt"/>
                </a:rPr>
                <a:t> </a:t>
              </a:r>
              <a:r>
                <a:rPr lang="vi-VN" sz="2400" smtClean="0">
                  <a:latin typeface="+mj-lt"/>
                </a:rPr>
                <a:t>.</a:t>
              </a:r>
              <a:endParaRPr lang="en-US" sz="2400">
                <a:latin typeface="+mj-lt"/>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464188731"/>
                </p:ext>
              </p:extLst>
            </p:nvPr>
          </p:nvGraphicFramePr>
          <p:xfrm>
            <a:off x="1949157" y="4463569"/>
            <a:ext cx="1208087" cy="333375"/>
          </p:xfrm>
          <a:graphic>
            <a:graphicData uri="http://schemas.openxmlformats.org/presentationml/2006/ole">
              <mc:AlternateContent xmlns:mc="http://schemas.openxmlformats.org/markup-compatibility/2006">
                <mc:Choice xmlns:v="urn:schemas-microsoft-com:vml" Requires="v">
                  <p:oleObj spid="_x0000_s39068" name="Equation" r:id="rId10" imgW="1208471" imgH="333187" progId="Equation.DSMT4">
                    <p:embed/>
                  </p:oleObj>
                </mc:Choice>
                <mc:Fallback>
                  <p:oleObj name="Equation" r:id="rId10" imgW="1208471" imgH="333187" progId="Equation.DSMT4">
                    <p:embed/>
                    <p:pic>
                      <p:nvPicPr>
                        <p:cNvPr id="0" name=""/>
                        <p:cNvPicPr/>
                        <p:nvPr/>
                      </p:nvPicPr>
                      <p:blipFill>
                        <a:blip r:embed="rId11"/>
                        <a:stretch>
                          <a:fillRect/>
                        </a:stretch>
                      </p:blipFill>
                      <p:spPr>
                        <a:xfrm>
                          <a:off x="1949157" y="4463569"/>
                          <a:ext cx="1208087" cy="33337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399084951"/>
                </p:ext>
              </p:extLst>
            </p:nvPr>
          </p:nvGraphicFramePr>
          <p:xfrm>
            <a:off x="4643467" y="4492143"/>
            <a:ext cx="855663" cy="276225"/>
          </p:xfrm>
          <a:graphic>
            <a:graphicData uri="http://schemas.openxmlformats.org/presentationml/2006/ole">
              <mc:AlternateContent xmlns:mc="http://schemas.openxmlformats.org/markup-compatibility/2006">
                <mc:Choice xmlns:v="urn:schemas-microsoft-com:vml" Requires="v">
                  <p:oleObj spid="_x0000_s39069" name="Equation" r:id="rId12" imgW="856360" imgH="275976" progId="Equation.DSMT4">
                    <p:embed/>
                  </p:oleObj>
                </mc:Choice>
                <mc:Fallback>
                  <p:oleObj name="Equation" r:id="rId12" imgW="856360" imgH="275976" progId="Equation.DSMT4">
                    <p:embed/>
                    <p:pic>
                      <p:nvPicPr>
                        <p:cNvPr id="0" name=""/>
                        <p:cNvPicPr/>
                        <p:nvPr/>
                      </p:nvPicPr>
                      <p:blipFill>
                        <a:blip r:embed="rId13"/>
                        <a:stretch>
                          <a:fillRect/>
                        </a:stretch>
                      </p:blipFill>
                      <p:spPr>
                        <a:xfrm>
                          <a:off x="4643467" y="4492143"/>
                          <a:ext cx="855663" cy="27622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792486800"/>
                </p:ext>
              </p:extLst>
            </p:nvPr>
          </p:nvGraphicFramePr>
          <p:xfrm>
            <a:off x="3563408" y="4764679"/>
            <a:ext cx="485775" cy="428625"/>
          </p:xfrm>
          <a:graphic>
            <a:graphicData uri="http://schemas.openxmlformats.org/presentationml/2006/ole">
              <mc:AlternateContent xmlns:mc="http://schemas.openxmlformats.org/markup-compatibility/2006">
                <mc:Choice xmlns:v="urn:schemas-microsoft-com:vml" Requires="v">
                  <p:oleObj spid="_x0000_s39070" name="Equation" r:id="rId14" imgW="485187" imgH="428537" progId="Equation.DSMT4">
                    <p:embed/>
                  </p:oleObj>
                </mc:Choice>
                <mc:Fallback>
                  <p:oleObj name="Equation" r:id="rId14" imgW="485187" imgH="428537" progId="Equation.DSMT4">
                    <p:embed/>
                    <p:pic>
                      <p:nvPicPr>
                        <p:cNvPr id="0" name=""/>
                        <p:cNvPicPr/>
                        <p:nvPr/>
                      </p:nvPicPr>
                      <p:blipFill>
                        <a:blip r:embed="rId15"/>
                        <a:stretch>
                          <a:fillRect/>
                        </a:stretch>
                      </p:blipFill>
                      <p:spPr>
                        <a:xfrm>
                          <a:off x="3563408" y="4764679"/>
                          <a:ext cx="485775" cy="428625"/>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522388034"/>
                </p:ext>
              </p:extLst>
            </p:nvPr>
          </p:nvGraphicFramePr>
          <p:xfrm>
            <a:off x="1342579" y="5163658"/>
            <a:ext cx="485775" cy="428625"/>
          </p:xfrm>
          <a:graphic>
            <a:graphicData uri="http://schemas.openxmlformats.org/presentationml/2006/ole">
              <mc:AlternateContent xmlns:mc="http://schemas.openxmlformats.org/markup-compatibility/2006">
                <mc:Choice xmlns:v="urn:schemas-microsoft-com:vml" Requires="v">
                  <p:oleObj spid="_x0000_s39071" name="Equation" r:id="rId16" imgW="485187" imgH="428537" progId="Equation.DSMT4">
                    <p:embed/>
                  </p:oleObj>
                </mc:Choice>
                <mc:Fallback>
                  <p:oleObj name="Equation" r:id="rId16" imgW="485187" imgH="428537" progId="Equation.DSMT4">
                    <p:embed/>
                    <p:pic>
                      <p:nvPicPr>
                        <p:cNvPr id="0" name=""/>
                        <p:cNvPicPr/>
                        <p:nvPr/>
                      </p:nvPicPr>
                      <p:blipFill>
                        <a:blip r:embed="rId15"/>
                        <a:stretch>
                          <a:fillRect/>
                        </a:stretch>
                      </p:blipFill>
                      <p:spPr>
                        <a:xfrm>
                          <a:off x="1342579" y="5163658"/>
                          <a:ext cx="485775" cy="428625"/>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122100668"/>
                </p:ext>
              </p:extLst>
            </p:nvPr>
          </p:nvGraphicFramePr>
          <p:xfrm>
            <a:off x="1342579" y="5592283"/>
            <a:ext cx="855663" cy="276225"/>
          </p:xfrm>
          <a:graphic>
            <a:graphicData uri="http://schemas.openxmlformats.org/presentationml/2006/ole">
              <mc:AlternateContent xmlns:mc="http://schemas.openxmlformats.org/markup-compatibility/2006">
                <mc:Choice xmlns:v="urn:schemas-microsoft-com:vml" Requires="v">
                  <p:oleObj spid="_x0000_s39072" name="Equation" r:id="rId17" imgW="856360" imgH="275976" progId="Equation.DSMT4">
                    <p:embed/>
                  </p:oleObj>
                </mc:Choice>
                <mc:Fallback>
                  <p:oleObj name="Equation" r:id="rId17" imgW="856360" imgH="275976" progId="Equation.DSMT4">
                    <p:embed/>
                    <p:pic>
                      <p:nvPicPr>
                        <p:cNvPr id="0" name=""/>
                        <p:cNvPicPr/>
                        <p:nvPr/>
                      </p:nvPicPr>
                      <p:blipFill>
                        <a:blip r:embed="rId18"/>
                        <a:stretch>
                          <a:fillRect/>
                        </a:stretch>
                      </p:blipFill>
                      <p:spPr>
                        <a:xfrm>
                          <a:off x="1342579" y="5592283"/>
                          <a:ext cx="855663" cy="276225"/>
                        </a:xfrm>
                        <a:prstGeom prst="rect">
                          <a:avLst/>
                        </a:prstGeom>
                      </p:spPr>
                    </p:pic>
                  </p:oleObj>
                </mc:Fallback>
              </mc:AlternateContent>
            </a:graphicData>
          </a:graphic>
        </p:graphicFrame>
      </p:grpSp>
      <p:grpSp>
        <p:nvGrpSpPr>
          <p:cNvPr id="57" name="Group 56"/>
          <p:cNvGrpSpPr/>
          <p:nvPr/>
        </p:nvGrpSpPr>
        <p:grpSpPr>
          <a:xfrm>
            <a:off x="6024363" y="4577907"/>
            <a:ext cx="5228988" cy="1569660"/>
            <a:chOff x="6114489" y="4465974"/>
            <a:chExt cx="5228988" cy="1569660"/>
          </a:xfrm>
        </p:grpSpPr>
        <p:grpSp>
          <p:nvGrpSpPr>
            <p:cNvPr id="55" name="Group 54"/>
            <p:cNvGrpSpPr/>
            <p:nvPr/>
          </p:nvGrpSpPr>
          <p:grpSpPr>
            <a:xfrm>
              <a:off x="6114489" y="4465974"/>
              <a:ext cx="5228988" cy="1569660"/>
              <a:chOff x="6434616" y="4356767"/>
              <a:chExt cx="5228988" cy="1569660"/>
            </a:xfrm>
          </p:grpSpPr>
          <p:sp>
            <p:nvSpPr>
              <p:cNvPr id="19" name="Rectangle 18"/>
              <p:cNvSpPr/>
              <p:nvPr/>
            </p:nvSpPr>
            <p:spPr>
              <a:xfrm>
                <a:off x="6434616" y="4356767"/>
                <a:ext cx="5127757" cy="1569660"/>
              </a:xfrm>
              <a:prstGeom prst="rect">
                <a:avLst/>
              </a:prstGeom>
            </p:spPr>
            <p:txBody>
              <a:bodyPr wrap="square">
                <a:spAutoFit/>
              </a:bodyPr>
              <a:lstStyle/>
              <a:p>
                <a:r>
                  <a:rPr lang="vi-VN" sz="2400">
                    <a:latin typeface="+mj-lt"/>
                  </a:rPr>
                  <a:t>Đỉnh  </a:t>
                </a:r>
                <a:r>
                  <a:rPr lang="en-US" sz="2400" smtClean="0">
                    <a:latin typeface="+mj-lt"/>
                  </a:rPr>
                  <a:t>   </a:t>
                </a:r>
                <a:r>
                  <a:rPr lang="vi-VN" sz="2400" smtClean="0">
                    <a:latin typeface="+mj-lt"/>
                  </a:rPr>
                  <a:t> </a:t>
                </a:r>
                <a:r>
                  <a:rPr lang="vi-VN" sz="2400">
                    <a:latin typeface="+mj-lt"/>
                  </a:rPr>
                  <a:t>của tứ giác   </a:t>
                </a:r>
                <a:r>
                  <a:rPr lang="en-US" sz="2400" smtClean="0">
                    <a:latin typeface="+mj-lt"/>
                  </a:rPr>
                  <a:t>             </a:t>
                </a:r>
                <a:r>
                  <a:rPr lang="vi-VN" sz="2400" smtClean="0">
                    <a:latin typeface="+mj-lt"/>
                  </a:rPr>
                  <a:t>không </a:t>
                </a:r>
                <a:r>
                  <a:rPr lang="vi-VN" sz="2400">
                    <a:latin typeface="+mj-lt"/>
                  </a:rPr>
                  <a:t>thuộc đường tròn  </a:t>
                </a:r>
                <a:r>
                  <a:rPr lang="en-US" sz="2400" smtClean="0">
                    <a:latin typeface="+mj-lt"/>
                  </a:rPr>
                  <a:t>      </a:t>
                </a:r>
                <a:r>
                  <a:rPr lang="vi-VN" sz="2400" smtClean="0">
                    <a:latin typeface="+mj-lt"/>
                  </a:rPr>
                  <a:t> </a:t>
                </a:r>
                <a:r>
                  <a:rPr lang="vi-VN" sz="2400">
                    <a:latin typeface="+mj-lt"/>
                  </a:rPr>
                  <a:t>nên đường </a:t>
                </a:r>
                <a:r>
                  <a:rPr lang="vi-VN" sz="2400" smtClean="0">
                    <a:latin typeface="+mj-lt"/>
                  </a:rPr>
                  <a:t>tròn</a:t>
                </a:r>
                <a:r>
                  <a:rPr lang="en-US" sz="2400" smtClean="0">
                    <a:latin typeface="+mj-lt"/>
                  </a:rPr>
                  <a:t>  </a:t>
                </a:r>
                <a:r>
                  <a:rPr lang="vi-VN" sz="2400" smtClean="0">
                    <a:latin typeface="+mj-lt"/>
                  </a:rPr>
                  <a:t>   </a:t>
                </a:r>
                <a:r>
                  <a:rPr lang="en-US" sz="2400" smtClean="0">
                    <a:latin typeface="+mj-lt"/>
                  </a:rPr>
                  <a:t>       </a:t>
                </a:r>
                <a:r>
                  <a:rPr lang="vi-VN" sz="2400" smtClean="0">
                    <a:latin typeface="+mj-lt"/>
                  </a:rPr>
                  <a:t>không </a:t>
                </a:r>
                <a:r>
                  <a:rPr lang="vi-VN" sz="2400">
                    <a:latin typeface="+mj-lt"/>
                  </a:rPr>
                  <a:t>là đường tròn ngoại tiếp tứ </a:t>
                </a:r>
                <a:endParaRPr lang="en-US" sz="2400" smtClean="0">
                  <a:latin typeface="+mj-lt"/>
                </a:endParaRPr>
              </a:p>
              <a:p>
                <a:r>
                  <a:rPr lang="vi-VN" sz="2400" smtClean="0">
                    <a:latin typeface="+mj-lt"/>
                  </a:rPr>
                  <a:t>giác</a:t>
                </a:r>
                <a:r>
                  <a:rPr lang="en-US" sz="2400" smtClean="0">
                    <a:latin typeface="+mj-lt"/>
                  </a:rPr>
                  <a:t>  </a:t>
                </a:r>
                <a:r>
                  <a:rPr lang="vi-VN" sz="2400" smtClean="0">
                    <a:latin typeface="+mj-lt"/>
                  </a:rPr>
                  <a:t>  </a:t>
                </a:r>
                <a:r>
                  <a:rPr lang="en-US" sz="2400" smtClean="0">
                    <a:latin typeface="+mj-lt"/>
                  </a:rPr>
                  <a:t>         .</a:t>
                </a:r>
                <a:endParaRPr lang="en-US" sz="2400">
                  <a:latin typeface="+mj-lt"/>
                </a:endParaRPr>
              </a:p>
            </p:txBody>
          </p:sp>
          <p:graphicFrame>
            <p:nvGraphicFramePr>
              <p:cNvPr id="51" name="Object 50"/>
              <p:cNvGraphicFramePr>
                <a:graphicFrameLocks noChangeAspect="1"/>
              </p:cNvGraphicFramePr>
              <p:nvPr>
                <p:extLst>
                  <p:ext uri="{D42A27DB-BD31-4B8C-83A1-F6EECF244321}">
                    <p14:modId xmlns:p14="http://schemas.microsoft.com/office/powerpoint/2010/main" val="350629080"/>
                  </p:ext>
                </p:extLst>
              </p:nvPr>
            </p:nvGraphicFramePr>
            <p:xfrm>
              <a:off x="7223285" y="4451987"/>
              <a:ext cx="276225" cy="266700"/>
            </p:xfrm>
            <a:graphic>
              <a:graphicData uri="http://schemas.openxmlformats.org/presentationml/2006/ole">
                <mc:AlternateContent xmlns:mc="http://schemas.openxmlformats.org/markup-compatibility/2006">
                  <mc:Choice xmlns:v="urn:schemas-microsoft-com:vml" Requires="v">
                    <p:oleObj spid="_x0000_s39073" name="Equation" r:id="rId19" imgW="275862" imgH="266621" progId="Equation.DSMT4">
                      <p:embed/>
                    </p:oleObj>
                  </mc:Choice>
                  <mc:Fallback>
                    <p:oleObj name="Equation" r:id="rId19" imgW="275862" imgH="266621" progId="Equation.DSMT4">
                      <p:embed/>
                      <p:pic>
                        <p:nvPicPr>
                          <p:cNvPr id="0" name=""/>
                          <p:cNvPicPr/>
                          <p:nvPr/>
                        </p:nvPicPr>
                        <p:blipFill>
                          <a:blip r:embed="rId20"/>
                          <a:stretch>
                            <a:fillRect/>
                          </a:stretch>
                        </p:blipFill>
                        <p:spPr>
                          <a:xfrm>
                            <a:off x="7223285" y="4451987"/>
                            <a:ext cx="276225" cy="266700"/>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745183270"/>
                  </p:ext>
                </p:extLst>
              </p:nvPr>
            </p:nvGraphicFramePr>
            <p:xfrm>
              <a:off x="9018608" y="4452848"/>
              <a:ext cx="855663" cy="276225"/>
            </p:xfrm>
            <a:graphic>
              <a:graphicData uri="http://schemas.openxmlformats.org/presentationml/2006/ole">
                <mc:AlternateContent xmlns:mc="http://schemas.openxmlformats.org/markup-compatibility/2006">
                  <mc:Choice xmlns:v="urn:schemas-microsoft-com:vml" Requires="v">
                    <p:oleObj spid="_x0000_s39074" name="Equation" r:id="rId21" imgW="856360" imgH="275976" progId="Equation.DSMT4">
                      <p:embed/>
                    </p:oleObj>
                  </mc:Choice>
                  <mc:Fallback>
                    <p:oleObj name="Equation" r:id="rId21" imgW="856360" imgH="275976" progId="Equation.DSMT4">
                      <p:embed/>
                      <p:pic>
                        <p:nvPicPr>
                          <p:cNvPr id="0" name=""/>
                          <p:cNvPicPr/>
                          <p:nvPr/>
                        </p:nvPicPr>
                        <p:blipFill>
                          <a:blip r:embed="rId22"/>
                          <a:stretch>
                            <a:fillRect/>
                          </a:stretch>
                        </p:blipFill>
                        <p:spPr>
                          <a:xfrm>
                            <a:off x="9018608" y="4452848"/>
                            <a:ext cx="855663" cy="276225"/>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98625429"/>
                  </p:ext>
                </p:extLst>
              </p:nvPr>
            </p:nvGraphicFramePr>
            <p:xfrm>
              <a:off x="8684779" y="4767145"/>
              <a:ext cx="485775" cy="428625"/>
            </p:xfrm>
            <a:graphic>
              <a:graphicData uri="http://schemas.openxmlformats.org/presentationml/2006/ole">
                <mc:AlternateContent xmlns:mc="http://schemas.openxmlformats.org/markup-compatibility/2006">
                  <mc:Choice xmlns:v="urn:schemas-microsoft-com:vml" Requires="v">
                    <p:oleObj spid="_x0000_s39075" name="Equation" r:id="rId23" imgW="485187" imgH="428537" progId="Equation.DSMT4">
                      <p:embed/>
                    </p:oleObj>
                  </mc:Choice>
                  <mc:Fallback>
                    <p:oleObj name="Equation" r:id="rId23" imgW="485187" imgH="428537" progId="Equation.DSMT4">
                      <p:embed/>
                      <p:pic>
                        <p:nvPicPr>
                          <p:cNvPr id="0" name=""/>
                          <p:cNvPicPr/>
                          <p:nvPr/>
                        </p:nvPicPr>
                        <p:blipFill>
                          <a:blip r:embed="rId24"/>
                          <a:stretch>
                            <a:fillRect/>
                          </a:stretch>
                        </p:blipFill>
                        <p:spPr>
                          <a:xfrm>
                            <a:off x="8684779" y="4767145"/>
                            <a:ext cx="485775" cy="428625"/>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1080501437"/>
                  </p:ext>
                </p:extLst>
              </p:nvPr>
            </p:nvGraphicFramePr>
            <p:xfrm>
              <a:off x="11177829" y="4758886"/>
              <a:ext cx="485775" cy="428625"/>
            </p:xfrm>
            <a:graphic>
              <a:graphicData uri="http://schemas.openxmlformats.org/presentationml/2006/ole">
                <mc:AlternateContent xmlns:mc="http://schemas.openxmlformats.org/markup-compatibility/2006">
                  <mc:Choice xmlns:v="urn:schemas-microsoft-com:vml" Requires="v">
                    <p:oleObj spid="_x0000_s39076" name="Equation" r:id="rId25" imgW="485187" imgH="428537" progId="Equation.DSMT4">
                      <p:embed/>
                    </p:oleObj>
                  </mc:Choice>
                  <mc:Fallback>
                    <p:oleObj name="Equation" r:id="rId25" imgW="485187" imgH="428537" progId="Equation.DSMT4">
                      <p:embed/>
                      <p:pic>
                        <p:nvPicPr>
                          <p:cNvPr id="0" name=""/>
                          <p:cNvPicPr/>
                          <p:nvPr/>
                        </p:nvPicPr>
                        <p:blipFill>
                          <a:blip r:embed="rId24"/>
                          <a:stretch>
                            <a:fillRect/>
                          </a:stretch>
                        </p:blipFill>
                        <p:spPr>
                          <a:xfrm>
                            <a:off x="11177829" y="4758886"/>
                            <a:ext cx="485775" cy="428625"/>
                          </a:xfrm>
                          <a:prstGeom prst="rect">
                            <a:avLst/>
                          </a:prstGeom>
                        </p:spPr>
                      </p:pic>
                    </p:oleObj>
                  </mc:Fallback>
                </mc:AlternateContent>
              </a:graphicData>
            </a:graphic>
          </p:graphicFrame>
        </p:grpSp>
        <p:graphicFrame>
          <p:nvGraphicFramePr>
            <p:cNvPr id="56" name="Object 55"/>
            <p:cNvGraphicFramePr>
              <a:graphicFrameLocks noChangeAspect="1"/>
            </p:cNvGraphicFramePr>
            <p:nvPr>
              <p:extLst>
                <p:ext uri="{D42A27DB-BD31-4B8C-83A1-F6EECF244321}">
                  <p14:modId xmlns:p14="http://schemas.microsoft.com/office/powerpoint/2010/main" val="82041648"/>
                </p:ext>
              </p:extLst>
            </p:nvPr>
          </p:nvGraphicFramePr>
          <p:xfrm>
            <a:off x="6795403" y="5682866"/>
            <a:ext cx="847725" cy="266700"/>
          </p:xfrm>
          <a:graphic>
            <a:graphicData uri="http://schemas.openxmlformats.org/presentationml/2006/ole">
              <mc:AlternateContent xmlns:mc="http://schemas.openxmlformats.org/markup-compatibility/2006">
                <mc:Choice xmlns:v="urn:schemas-microsoft-com:vml" Requires="v">
                  <p:oleObj spid="_x0000_s39077" name="Equation" r:id="rId26" imgW="847838" imgH="266817" progId="Equation.DSMT4">
                    <p:embed/>
                  </p:oleObj>
                </mc:Choice>
                <mc:Fallback>
                  <p:oleObj name="Equation" r:id="rId26" imgW="847838" imgH="266817" progId="Equation.DSMT4">
                    <p:embed/>
                    <p:pic>
                      <p:nvPicPr>
                        <p:cNvPr id="0" name=""/>
                        <p:cNvPicPr/>
                        <p:nvPr/>
                      </p:nvPicPr>
                      <p:blipFill>
                        <a:blip r:embed="rId27"/>
                        <a:stretch>
                          <a:fillRect/>
                        </a:stretch>
                      </p:blipFill>
                      <p:spPr>
                        <a:xfrm>
                          <a:off x="6795403" y="5682866"/>
                          <a:ext cx="847725" cy="266700"/>
                        </a:xfrm>
                        <a:prstGeom prst="rect">
                          <a:avLst/>
                        </a:prstGeom>
                      </p:spPr>
                    </p:pic>
                  </p:oleObj>
                </mc:Fallback>
              </mc:AlternateContent>
            </a:graphicData>
          </a:graphic>
        </p:graphicFrame>
      </p:grpSp>
      <p:cxnSp>
        <p:nvCxnSpPr>
          <p:cNvPr id="58" name="Đường nối Thẳng 37">
            <a:extLst>
              <a:ext uri="{FF2B5EF4-FFF2-40B4-BE49-F238E27FC236}">
                <a16:creationId xmlns:a16="http://schemas.microsoft.com/office/drawing/2014/main" id="{B4B25E05-493C-49F1-E842-76A459C1A425}"/>
              </a:ext>
            </a:extLst>
          </p:cNvPr>
          <p:cNvCxnSpPr/>
          <p:nvPr/>
        </p:nvCxnSpPr>
        <p:spPr>
          <a:xfrm>
            <a:off x="5793394" y="4599732"/>
            <a:ext cx="0" cy="201728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2" name="Hộp Văn bản 2">
            <a:extLst>
              <a:ext uri="{FF2B5EF4-FFF2-40B4-BE49-F238E27FC236}">
                <a16:creationId xmlns:a16="http://schemas.microsoft.com/office/drawing/2014/main" id="{E250EC2E-D5E8-A11E-FE33-A8963256E84A}"/>
              </a:ext>
            </a:extLst>
          </p:cNvPr>
          <p:cNvSpPr txBox="1"/>
          <p:nvPr/>
        </p:nvSpPr>
        <p:spPr>
          <a:xfrm>
            <a:off x="124024" y="540820"/>
            <a:ext cx="2874547" cy="523220"/>
          </a:xfrm>
          <a:prstGeom prst="rect">
            <a:avLst/>
          </a:prstGeom>
          <a:noFill/>
        </p:spPr>
        <p:txBody>
          <a:bodyPr wrap="square" rtlCol="0">
            <a:spAutoFit/>
          </a:bodyPr>
          <a:lstStyle/>
          <a:p>
            <a:r>
              <a:rPr lang="en-US" sz="2800" b="1" dirty="0">
                <a:solidFill>
                  <a:srgbClr val="2704FC"/>
                </a:solidFill>
                <a:latin typeface="Times New Roman" panose="02020603050405020304" pitchFamily="18" charset="0"/>
                <a:cs typeface="Times New Roman" panose="02020603050405020304" pitchFamily="18" charset="0"/>
              </a:rPr>
              <a:t>I</a:t>
            </a:r>
            <a:r>
              <a:rPr lang="en-US" sz="2800" b="1">
                <a:solidFill>
                  <a:srgbClr val="2704FC"/>
                </a:solidFill>
                <a:latin typeface="Times New Roman" panose="02020603050405020304" pitchFamily="18" charset="0"/>
                <a:cs typeface="Times New Roman" panose="02020603050405020304" pitchFamily="18" charset="0"/>
              </a:rPr>
              <a:t>. </a:t>
            </a:r>
            <a:r>
              <a:rPr lang="en-US" sz="2800" b="1" smtClean="0">
                <a:solidFill>
                  <a:srgbClr val="2704FC"/>
                </a:solidFill>
                <a:latin typeface="Times New Roman" panose="02020603050405020304" pitchFamily="18" charset="0"/>
                <a:cs typeface="Times New Roman" panose="02020603050405020304" pitchFamily="18" charset="0"/>
              </a:rPr>
              <a:t>ĐỊNH NGHĨA</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775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249"/>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8"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7" name="Hình chữ nhật 2">
            <a:extLst>
              <a:ext uri="{FF2B5EF4-FFF2-40B4-BE49-F238E27FC236}">
                <a16:creationId xmlns:a16="http://schemas.microsoft.com/office/drawing/2014/main" id="{590D186F-7869-A63B-44C9-A53582AC9EC7}"/>
              </a:ext>
            </a:extLst>
          </p:cNvPr>
          <p:cNvSpPr/>
          <p:nvPr/>
        </p:nvSpPr>
        <p:spPr>
          <a:xfrm>
            <a:off x="388503" y="1298583"/>
            <a:ext cx="4287202" cy="595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 </a:t>
            </a:r>
            <a:r>
              <a:rPr lang="en-US" sz="2800" b="1">
                <a:latin typeface="Times New Roman" panose="02020603050405020304" pitchFamily="18" charset="0"/>
                <a:cs typeface="Times New Roman" panose="02020603050405020304" pitchFamily="18" charset="0"/>
              </a:rPr>
              <a:t>(</a:t>
            </a:r>
            <a:r>
              <a:rPr lang="en-US" sz="2800" b="1" smtClean="0">
                <a:latin typeface="Times New Roman" panose="02020603050405020304" pitchFamily="18" charset="0"/>
                <a:cs typeface="Times New Roman" panose="02020603050405020304" pitchFamily="18" charset="0"/>
              </a:rPr>
              <a:t>SGK/T75</a:t>
            </a:r>
            <a:r>
              <a:rPr lang="en-US" sz="2800" b="1"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88502" y="2044219"/>
            <a:ext cx="7555347"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Dùng thước thẳng và compa vẽ một tứ giác nội tiếp đường tròn theo các bước sau:</a:t>
            </a:r>
          </a:p>
        </p:txBody>
      </p:sp>
      <p:sp>
        <p:nvSpPr>
          <p:cNvPr id="12" name="TextBox 11"/>
          <p:cNvSpPr txBox="1"/>
          <p:nvPr/>
        </p:nvSpPr>
        <p:spPr>
          <a:xfrm>
            <a:off x="686086" y="2998326"/>
            <a:ext cx="3349283"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Vẽ một đường </a:t>
            </a:r>
            <a:r>
              <a:rPr lang="en-US" sz="2800" smtClean="0">
                <a:latin typeface="Times New Roman" panose="02020603050405020304" pitchFamily="18" charset="0"/>
                <a:cs typeface="Times New Roman" panose="02020603050405020304" pitchFamily="18" charset="0"/>
              </a:rPr>
              <a:t>tròn.</a:t>
            </a:r>
            <a:endParaRPr lang="en-US" sz="2800">
              <a:latin typeface="Times New Roman" panose="02020603050405020304" pitchFamily="18" charset="0"/>
              <a:cs typeface="Times New Roman" panose="02020603050405020304" pitchFamily="18" charset="0"/>
            </a:endParaRPr>
          </a:p>
        </p:txBody>
      </p:sp>
      <p:sp>
        <p:nvSpPr>
          <p:cNvPr id="28" name="TextBox 27"/>
          <p:cNvSpPr txBox="1"/>
          <p:nvPr/>
        </p:nvSpPr>
        <p:spPr>
          <a:xfrm>
            <a:off x="663142" y="3539933"/>
            <a:ext cx="6595686"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Vẽ tứ giác có bốn đỉnh thuộc đường </a:t>
            </a:r>
            <a:r>
              <a:rPr lang="en-US" sz="2800" smtClean="0">
                <a:latin typeface="Times New Roman" panose="02020603050405020304" pitchFamily="18" charset="0"/>
                <a:cs typeface="Times New Roman" panose="02020603050405020304" pitchFamily="18" charset="0"/>
              </a:rPr>
              <a:t>tròn.</a:t>
            </a:r>
            <a:endParaRPr lang="en-US" sz="2800">
              <a:latin typeface="Times New Roman" panose="02020603050405020304" pitchFamily="18" charset="0"/>
              <a:cs typeface="Times New Roman" panose="02020603050405020304" pitchFamily="18" charset="0"/>
            </a:endParaRPr>
          </a:p>
        </p:txBody>
      </p:sp>
      <p:pic>
        <p:nvPicPr>
          <p:cNvPr id="29" name="Picture 2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4966" y="1429861"/>
            <a:ext cx="2797264" cy="2968171"/>
          </a:xfrm>
          <a:prstGeom prst="rect">
            <a:avLst/>
          </a:prstGeom>
          <a:noFill/>
          <a:ln>
            <a:noFill/>
          </a:ln>
        </p:spPr>
      </p:pic>
      <p:sp>
        <p:nvSpPr>
          <p:cNvPr id="2" name="Cloud 1">
            <a:hlinkClick r:id="rId4" action="ppaction://hlinkfile"/>
          </p:cNvPr>
          <p:cNvSpPr/>
          <p:nvPr/>
        </p:nvSpPr>
        <p:spPr>
          <a:xfrm>
            <a:off x="4417922" y="4398032"/>
            <a:ext cx="3295291" cy="1291308"/>
          </a:xfrm>
          <a:prstGeom prst="cloud">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Mô phỏng </a:t>
            </a:r>
            <a:endParaRPr lang="en-US" sz="2800">
              <a:latin typeface="Times New Roman" panose="02020603050405020304" pitchFamily="18" charset="0"/>
              <a:cs typeface="Times New Roman" panose="02020603050405020304" pitchFamily="18" charset="0"/>
            </a:endParaRPr>
          </a:p>
        </p:txBody>
      </p:sp>
      <p:sp>
        <p:nvSpPr>
          <p:cNvPr id="19" name="Hộp Văn bản 1">
            <a:extLst>
              <a:ext uri="{FF2B5EF4-FFF2-40B4-BE49-F238E27FC236}">
                <a16:creationId xmlns:a16="http://schemas.microsoft.com/office/drawing/2014/main" id="{DF76D2BD-4504-80E5-7176-A5B6CF63480B}"/>
              </a:ext>
            </a:extLst>
          </p:cNvPr>
          <p:cNvSpPr txBox="1"/>
          <p:nvPr/>
        </p:nvSpPr>
        <p:spPr>
          <a:xfrm>
            <a:off x="2680274" y="48607"/>
            <a:ext cx="6600775" cy="646331"/>
          </a:xfrm>
          <a:prstGeom prst="rect">
            <a:avLst/>
          </a:prstGeom>
          <a:noFill/>
        </p:spPr>
        <p:txBody>
          <a:bodyPr wrap="square" rtlCol="0">
            <a:spAutoFit/>
          </a:bodyPr>
          <a:lstStyle/>
          <a:p>
            <a:r>
              <a:rPr lang="en-US" altLang="en-GB" sz="2800" b="1" dirty="0">
                <a:solidFill>
                  <a:srgbClr val="FF0000"/>
                </a:solidFill>
                <a:latin typeface="Times New Roman" panose="02020603050405020304" pitchFamily="18" charset="0"/>
                <a:cs typeface="Times New Roman" panose="02020603050405020304" pitchFamily="18" charset="0"/>
                <a:sym typeface="Special Elite"/>
              </a:rPr>
              <a:t>§2</a:t>
            </a:r>
            <a:r>
              <a:rPr lang="en-US" altLang="en-GB" sz="2800" b="1">
                <a:solidFill>
                  <a:srgbClr val="FF0000"/>
                </a:solidFill>
                <a:latin typeface="Times New Roman" panose="02020603050405020304" pitchFamily="18" charset="0"/>
                <a:cs typeface="Times New Roman" panose="02020603050405020304" pitchFamily="18" charset="0"/>
                <a:sym typeface="Special Elite"/>
              </a:rPr>
              <a:t>.</a:t>
            </a:r>
            <a:r>
              <a:rPr lang="en-US" altLang="en-GB" sz="3600" b="1">
                <a:solidFill>
                  <a:srgbClr val="3CC453"/>
                </a:solidFill>
                <a:latin typeface="Times New Roman" panose="02020603050405020304" pitchFamily="18" charset="0"/>
                <a:ea typeface="思源黑体 Medium"/>
                <a:cs typeface="Times New Roman" panose="02020603050405020304" pitchFamily="18" charset="0"/>
                <a:sym typeface="Special Elite"/>
              </a:rPr>
              <a:t> </a:t>
            </a:r>
            <a:r>
              <a:rPr lang="en-US" altLang="en-GB" sz="2800" b="1">
                <a:solidFill>
                  <a:srgbClr val="FF0000"/>
                </a:solidFill>
                <a:latin typeface="Times New Roman" panose="02020603050405020304" pitchFamily="18" charset="0"/>
                <a:cs typeface="Times New Roman" panose="02020603050405020304" pitchFamily="18" charset="0"/>
                <a:sym typeface="Special Elite"/>
              </a:rPr>
              <a:t>TỨ GIÁC NỘI TIẾP ĐƯỜNG TRÒN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Hộp Văn bản 2">
            <a:extLst>
              <a:ext uri="{FF2B5EF4-FFF2-40B4-BE49-F238E27FC236}">
                <a16:creationId xmlns:a16="http://schemas.microsoft.com/office/drawing/2014/main" id="{E250EC2E-D5E8-A11E-FE33-A8963256E84A}"/>
              </a:ext>
            </a:extLst>
          </p:cNvPr>
          <p:cNvSpPr txBox="1"/>
          <p:nvPr/>
        </p:nvSpPr>
        <p:spPr>
          <a:xfrm>
            <a:off x="192604" y="746560"/>
            <a:ext cx="2874547" cy="523220"/>
          </a:xfrm>
          <a:prstGeom prst="rect">
            <a:avLst/>
          </a:prstGeom>
          <a:noFill/>
        </p:spPr>
        <p:txBody>
          <a:bodyPr wrap="square" rtlCol="0">
            <a:spAutoFit/>
          </a:bodyPr>
          <a:lstStyle/>
          <a:p>
            <a:r>
              <a:rPr lang="en-US" sz="2800" b="1" dirty="0">
                <a:solidFill>
                  <a:srgbClr val="2704FC"/>
                </a:solidFill>
                <a:latin typeface="Times New Roman" panose="02020603050405020304" pitchFamily="18" charset="0"/>
                <a:cs typeface="Times New Roman" panose="02020603050405020304" pitchFamily="18" charset="0"/>
              </a:rPr>
              <a:t>I</a:t>
            </a:r>
            <a:r>
              <a:rPr lang="en-US" sz="2800" b="1">
                <a:solidFill>
                  <a:srgbClr val="2704FC"/>
                </a:solidFill>
                <a:latin typeface="Times New Roman" panose="02020603050405020304" pitchFamily="18" charset="0"/>
                <a:cs typeface="Times New Roman" panose="02020603050405020304" pitchFamily="18" charset="0"/>
              </a:rPr>
              <a:t>. </a:t>
            </a:r>
            <a:r>
              <a:rPr lang="en-US" sz="2800" b="1" smtClean="0">
                <a:solidFill>
                  <a:srgbClr val="2704FC"/>
                </a:solidFill>
                <a:latin typeface="Times New Roman" panose="02020603050405020304" pitchFamily="18" charset="0"/>
                <a:cs typeface="Times New Roman" panose="02020603050405020304" pitchFamily="18" charset="0"/>
              </a:rPr>
              <a:t>ĐỊNH NGHĨA</a:t>
            </a:r>
            <a:endParaRPr lang="en-US" sz="2800" b="1" dirty="0">
              <a:solidFill>
                <a:srgbClr val="2704F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801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p:bldP spid="12" grpId="0"/>
      <p:bldP spid="28"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71af3243-3dd4-4a8d-8c0d-dd76da1f02a5"/>
    <ds:schemaRef ds:uri="16c05727-aa75-4e4a-9b5f-8a80a116589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3287</TotalTime>
  <Words>2067</Words>
  <Application>Microsoft Office PowerPoint</Application>
  <PresentationFormat>Widescreen</PresentationFormat>
  <Paragraphs>353</Paragraphs>
  <Slides>32</Slides>
  <Notes>30</Notes>
  <HiddenSlides>0</HiddenSlides>
  <MMClips>19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2" baseType="lpstr">
      <vt:lpstr>Arial</vt:lpstr>
      <vt:lpstr>Calibri</vt:lpstr>
      <vt:lpstr>Calibri Light</vt:lpstr>
      <vt:lpstr>Special Elite</vt:lpstr>
      <vt:lpstr>Tahoma</vt:lpstr>
      <vt:lpstr>Times New Roman</vt:lpstr>
      <vt:lpstr>思源黑体 Medium</vt:lpstr>
      <vt:lpstr>Office Theme</vt:lpstr>
      <vt:lpstr>Equation</vt:lpstr>
      <vt:lpstr>MathType 7.0 Equation</vt:lpstr>
      <vt:lpstr> Tứ giác nội tiếp đường tròn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DELL 7490</cp:lastModifiedBy>
  <cp:revision>159</cp:revision>
  <dcterms:created xsi:type="dcterms:W3CDTF">2021-06-07T13:44:30Z</dcterms:created>
  <dcterms:modified xsi:type="dcterms:W3CDTF">2024-06-13T15:58:44Z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