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sldIdLst>
    <p:sldId id="256" r:id="rId5"/>
    <p:sldId id="257" r:id="rId6"/>
    <p:sldId id="310" r:id="rId7"/>
    <p:sldId id="311" r:id="rId8"/>
    <p:sldId id="313" r:id="rId9"/>
    <p:sldId id="319" r:id="rId10"/>
    <p:sldId id="314" r:id="rId11"/>
    <p:sldId id="315" r:id="rId12"/>
    <p:sldId id="316" r:id="rId13"/>
    <p:sldId id="320" r:id="rId14"/>
    <p:sldId id="321" r:id="rId15"/>
    <p:sldId id="322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263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zhenbo" initials="y" lastIdx="1" clrIdx="0">
    <p:extLst>
      <p:ext uri="{19B8F6BF-5375-455C-9EA6-DF929625EA0E}">
        <p15:presenceInfo xmlns:p15="http://schemas.microsoft.com/office/powerpoint/2012/main" userId="S-1-5-21-2973485031-1523744116-3428423271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519F"/>
    <a:srgbClr val="E2891E"/>
    <a:srgbClr val="000000"/>
    <a:srgbClr val="B6954A"/>
    <a:srgbClr val="416529"/>
    <a:srgbClr val="4112EE"/>
    <a:srgbClr val="3CC453"/>
    <a:srgbClr val="16EA76"/>
    <a:srgbClr val="F7093C"/>
    <a:srgbClr val="270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301" autoAdjust="0"/>
  </p:normalViewPr>
  <p:slideViewPr>
    <p:cSldViewPr snapToGrid="0">
      <p:cViewPr varScale="1">
        <p:scale>
          <a:sx n="32" d="100"/>
          <a:sy n="32" d="100"/>
        </p:scale>
        <p:origin x="1100" y="5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04/01/2025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693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00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361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1804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hoạt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nhóm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đôi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7898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4136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gọi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đại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diện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HS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trình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kết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quả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HS: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Lắng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nghe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xét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bổ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sung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nhau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97313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GV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đánh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quá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Tổng kết lại kiến thức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nl-N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GV nhấn mạnh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56585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cặp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đôi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yêu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GV </a:t>
            </a: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54446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2013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85.wmf"/><Relationship Id="rId18" Type="http://schemas.openxmlformats.org/officeDocument/2006/relationships/oleObject" Target="../embeddings/oleObject48.bin"/><Relationship Id="rId26" Type="http://schemas.openxmlformats.org/officeDocument/2006/relationships/oleObject" Target="../embeddings/oleObject52.bin"/><Relationship Id="rId3" Type="http://schemas.openxmlformats.org/officeDocument/2006/relationships/image" Target="../media/image80.wmf"/><Relationship Id="rId21" Type="http://schemas.openxmlformats.org/officeDocument/2006/relationships/image" Target="../media/image89.wmf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87.wmf"/><Relationship Id="rId25" Type="http://schemas.openxmlformats.org/officeDocument/2006/relationships/image" Target="../media/image91.emf"/><Relationship Id="rId2" Type="http://schemas.openxmlformats.org/officeDocument/2006/relationships/oleObject" Target="../embeddings/oleObject40.bin"/><Relationship Id="rId16" Type="http://schemas.openxmlformats.org/officeDocument/2006/relationships/oleObject" Target="../embeddings/oleObject47.bin"/><Relationship Id="rId20" Type="http://schemas.openxmlformats.org/officeDocument/2006/relationships/oleObject" Target="../embeddings/oleObject49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84.wmf"/><Relationship Id="rId24" Type="http://schemas.openxmlformats.org/officeDocument/2006/relationships/oleObject" Target="../embeddings/oleObject51.bin"/><Relationship Id="rId5" Type="http://schemas.openxmlformats.org/officeDocument/2006/relationships/image" Target="../media/image81.wmf"/><Relationship Id="rId15" Type="http://schemas.openxmlformats.org/officeDocument/2006/relationships/image" Target="../media/image86.wmf"/><Relationship Id="rId23" Type="http://schemas.openxmlformats.org/officeDocument/2006/relationships/image" Target="../media/image90.emf"/><Relationship Id="rId28" Type="http://schemas.openxmlformats.org/officeDocument/2006/relationships/image" Target="../media/image93.emf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88.e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83.wmf"/><Relationship Id="rId14" Type="http://schemas.openxmlformats.org/officeDocument/2006/relationships/oleObject" Target="../embeddings/oleObject46.bin"/><Relationship Id="rId22" Type="http://schemas.openxmlformats.org/officeDocument/2006/relationships/oleObject" Target="../embeddings/oleObject50.bin"/><Relationship Id="rId27" Type="http://schemas.openxmlformats.org/officeDocument/2006/relationships/image" Target="../media/image92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99.wmf"/><Relationship Id="rId18" Type="http://schemas.openxmlformats.org/officeDocument/2006/relationships/image" Target="../media/image93.emf"/><Relationship Id="rId26" Type="http://schemas.openxmlformats.org/officeDocument/2006/relationships/image" Target="../media/image87.wmf"/><Relationship Id="rId3" Type="http://schemas.openxmlformats.org/officeDocument/2006/relationships/image" Target="../media/image94.wmf"/><Relationship Id="rId21" Type="http://schemas.openxmlformats.org/officeDocument/2006/relationships/oleObject" Target="../embeddings/oleObject41.bin"/><Relationship Id="rId7" Type="http://schemas.openxmlformats.org/officeDocument/2006/relationships/image" Target="../media/image96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101.wmf"/><Relationship Id="rId25" Type="http://schemas.openxmlformats.org/officeDocument/2006/relationships/oleObject" Target="../embeddings/oleObject47.bin"/><Relationship Id="rId2" Type="http://schemas.openxmlformats.org/officeDocument/2006/relationships/oleObject" Target="../embeddings/oleObject53.bin"/><Relationship Id="rId16" Type="http://schemas.openxmlformats.org/officeDocument/2006/relationships/oleObject" Target="../embeddings/oleObject60.bin"/><Relationship Id="rId20" Type="http://schemas.openxmlformats.org/officeDocument/2006/relationships/image" Target="../media/image80.wm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98.wmf"/><Relationship Id="rId24" Type="http://schemas.openxmlformats.org/officeDocument/2006/relationships/image" Target="../media/image82.wmf"/><Relationship Id="rId5" Type="http://schemas.openxmlformats.org/officeDocument/2006/relationships/image" Target="../media/image95.wmf"/><Relationship Id="rId15" Type="http://schemas.openxmlformats.org/officeDocument/2006/relationships/image" Target="../media/image100.wmf"/><Relationship Id="rId23" Type="http://schemas.openxmlformats.org/officeDocument/2006/relationships/oleObject" Target="../embeddings/oleObject42.bin"/><Relationship Id="rId28" Type="http://schemas.openxmlformats.org/officeDocument/2006/relationships/image" Target="../media/image88.emf"/><Relationship Id="rId10" Type="http://schemas.openxmlformats.org/officeDocument/2006/relationships/oleObject" Target="../embeddings/oleObject57.bin"/><Relationship Id="rId19" Type="http://schemas.openxmlformats.org/officeDocument/2006/relationships/oleObject" Target="../embeddings/oleObject40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97.wmf"/><Relationship Id="rId14" Type="http://schemas.openxmlformats.org/officeDocument/2006/relationships/oleObject" Target="../embeddings/oleObject59.bin"/><Relationship Id="rId22" Type="http://schemas.openxmlformats.org/officeDocument/2006/relationships/image" Target="../media/image81.wmf"/><Relationship Id="rId27" Type="http://schemas.openxmlformats.org/officeDocument/2006/relationships/oleObject" Target="../embeddings/oleObject4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emf"/><Relationship Id="rId3" Type="http://schemas.microsoft.com/office/2007/relationships/hdphoto" Target="../media/hdphoto1.wdp"/><Relationship Id="rId7" Type="http://schemas.openxmlformats.org/officeDocument/2006/relationships/image" Target="../media/image104.wmf"/><Relationship Id="rId2" Type="http://schemas.openxmlformats.org/officeDocument/2006/relationships/image" Target="../media/image102.png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62.bin"/><Relationship Id="rId5" Type="http://schemas.openxmlformats.org/officeDocument/2006/relationships/image" Target="../media/image103.wmf"/><Relationship Id="rId4" Type="http://schemas.openxmlformats.org/officeDocument/2006/relationships/oleObject" Target="../embeddings/oleObject6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3" Type="http://schemas.openxmlformats.org/officeDocument/2006/relationships/image" Target="../media/image105.wmf"/><Relationship Id="rId7" Type="http://schemas.openxmlformats.org/officeDocument/2006/relationships/oleObject" Target="../embeddings/oleObject65.bin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7.emf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109.wmf"/><Relationship Id="rId4" Type="http://schemas.openxmlformats.org/officeDocument/2006/relationships/image" Target="../media/image106.emf"/><Relationship Id="rId9" Type="http://schemas.openxmlformats.org/officeDocument/2006/relationships/oleObject" Target="../embeddings/oleObject6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emf"/><Relationship Id="rId13" Type="http://schemas.openxmlformats.org/officeDocument/2006/relationships/oleObject" Target="../embeddings/oleObject72.bin"/><Relationship Id="rId3" Type="http://schemas.openxmlformats.org/officeDocument/2006/relationships/image" Target="../media/image110.wmf"/><Relationship Id="rId7" Type="http://schemas.openxmlformats.org/officeDocument/2006/relationships/image" Target="../media/image112.wmf"/><Relationship Id="rId12" Type="http://schemas.openxmlformats.org/officeDocument/2006/relationships/image" Target="../media/image115.wmf"/><Relationship Id="rId2" Type="http://schemas.openxmlformats.org/officeDocument/2006/relationships/oleObject" Target="../embeddings/oleObject6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9.bin"/><Relationship Id="rId11" Type="http://schemas.openxmlformats.org/officeDocument/2006/relationships/oleObject" Target="../embeddings/oleObject71.bin"/><Relationship Id="rId5" Type="http://schemas.openxmlformats.org/officeDocument/2006/relationships/image" Target="../media/image111.wmf"/><Relationship Id="rId10" Type="http://schemas.openxmlformats.org/officeDocument/2006/relationships/image" Target="../media/image114.wmf"/><Relationship Id="rId4" Type="http://schemas.openxmlformats.org/officeDocument/2006/relationships/oleObject" Target="../embeddings/oleObject68.bin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11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emf"/><Relationship Id="rId13" Type="http://schemas.openxmlformats.org/officeDocument/2006/relationships/oleObject" Target="../embeddings/oleObject78.bin"/><Relationship Id="rId3" Type="http://schemas.openxmlformats.org/officeDocument/2006/relationships/image" Target="../media/image117.wmf"/><Relationship Id="rId7" Type="http://schemas.openxmlformats.org/officeDocument/2006/relationships/image" Target="../media/image119.emf"/><Relationship Id="rId12" Type="http://schemas.openxmlformats.org/officeDocument/2006/relationships/image" Target="../media/image122.emf"/><Relationship Id="rId2" Type="http://schemas.openxmlformats.org/officeDocument/2006/relationships/oleObject" Target="../embeddings/oleObject73.bin"/><Relationship Id="rId16" Type="http://schemas.openxmlformats.org/officeDocument/2006/relationships/image" Target="../media/image124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5.bin"/><Relationship Id="rId11" Type="http://schemas.openxmlformats.org/officeDocument/2006/relationships/oleObject" Target="../embeddings/oleObject77.bin"/><Relationship Id="rId5" Type="http://schemas.openxmlformats.org/officeDocument/2006/relationships/image" Target="../media/image118.wmf"/><Relationship Id="rId15" Type="http://schemas.openxmlformats.org/officeDocument/2006/relationships/oleObject" Target="../embeddings/oleObject79.bin"/><Relationship Id="rId10" Type="http://schemas.openxmlformats.org/officeDocument/2006/relationships/image" Target="../media/image121.wmf"/><Relationship Id="rId4" Type="http://schemas.openxmlformats.org/officeDocument/2006/relationships/oleObject" Target="../embeddings/oleObject74.bin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123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5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7" Type="http://schemas.openxmlformats.org/officeDocument/2006/relationships/image" Target="../media/image129.gif"/><Relationship Id="rId2" Type="http://schemas.openxmlformats.org/officeDocument/2006/relationships/image" Target="../media/image12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8.wmf"/><Relationship Id="rId5" Type="http://schemas.openxmlformats.org/officeDocument/2006/relationships/oleObject" Target="../embeddings/oleObject81.bin"/><Relationship Id="rId4" Type="http://schemas.openxmlformats.org/officeDocument/2006/relationships/image" Target="../media/image12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3.bin"/><Relationship Id="rId2" Type="http://schemas.openxmlformats.org/officeDocument/2006/relationships/image" Target="../media/image12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0.wmf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128.wmf"/><Relationship Id="rId4" Type="http://schemas.openxmlformats.org/officeDocument/2006/relationships/image" Target="../media/image127.wmf"/><Relationship Id="rId9" Type="http://schemas.openxmlformats.org/officeDocument/2006/relationships/oleObject" Target="../embeddings/oleObject81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5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11" Type="http://schemas.openxmlformats.org/officeDocument/2006/relationships/image" Target="../media/image12.e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5.emf"/><Relationship Id="rId10" Type="http://schemas.openxmlformats.org/officeDocument/2006/relationships/image" Target="../media/image11.e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4.e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11" Type="http://schemas.openxmlformats.org/officeDocument/2006/relationships/image" Target="../media/image12.e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2.bin"/><Relationship Id="rId3" Type="http://schemas.openxmlformats.org/officeDocument/2006/relationships/image" Target="../media/image21.png"/><Relationship Id="rId7" Type="http://schemas.openxmlformats.org/officeDocument/2006/relationships/image" Target="../media/image24.png"/><Relationship Id="rId12" Type="http://schemas.openxmlformats.org/officeDocument/2006/relationships/image" Target="../media/image27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ublicdomainpictures.net/en/view-image.php?image=317882&amp;picture=abstract-background" TargetMode="External"/><Relationship Id="rId11" Type="http://schemas.openxmlformats.org/officeDocument/2006/relationships/oleObject" Target="../embeddings/oleObject11.bin"/><Relationship Id="rId5" Type="http://schemas.openxmlformats.org/officeDocument/2006/relationships/image" Target="../media/image23.jpeg"/><Relationship Id="rId15" Type="http://schemas.openxmlformats.org/officeDocument/2006/relationships/image" Target="../media/image12.emf"/><Relationship Id="rId10" Type="http://schemas.openxmlformats.org/officeDocument/2006/relationships/image" Target="../media/image26.emf"/><Relationship Id="rId4" Type="http://schemas.openxmlformats.org/officeDocument/2006/relationships/image" Target="../media/image22.svg"/><Relationship Id="rId9" Type="http://schemas.openxmlformats.org/officeDocument/2006/relationships/image" Target="../media/image25.wmf"/><Relationship Id="rId14" Type="http://schemas.openxmlformats.org/officeDocument/2006/relationships/image" Target="../media/image2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3.bin"/><Relationship Id="rId7" Type="http://schemas.openxmlformats.org/officeDocument/2006/relationships/image" Target="../media/image3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wmf"/><Relationship Id="rId11" Type="http://schemas.openxmlformats.org/officeDocument/2006/relationships/image" Target="../media/image34.e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33.emf"/><Relationship Id="rId4" Type="http://schemas.openxmlformats.org/officeDocument/2006/relationships/image" Target="../media/image29.wmf"/><Relationship Id="rId9" Type="http://schemas.openxmlformats.org/officeDocument/2006/relationships/image" Target="../media/image32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0.emf"/><Relationship Id="rId18" Type="http://schemas.openxmlformats.org/officeDocument/2006/relationships/oleObject" Target="../embeddings/oleObject23.bin"/><Relationship Id="rId26" Type="http://schemas.openxmlformats.org/officeDocument/2006/relationships/image" Target="../media/image47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4.bin"/><Relationship Id="rId34" Type="http://schemas.openxmlformats.org/officeDocument/2006/relationships/image" Target="../media/image51.wmf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39.wmf"/><Relationship Id="rId17" Type="http://schemas.openxmlformats.org/officeDocument/2006/relationships/image" Target="../media/image42.wmf"/><Relationship Id="rId25" Type="http://schemas.openxmlformats.org/officeDocument/2006/relationships/oleObject" Target="../embeddings/oleObject26.bin"/><Relationship Id="rId33" Type="http://schemas.openxmlformats.org/officeDocument/2006/relationships/oleObject" Target="../embeddings/oleObject30.bin"/><Relationship Id="rId2" Type="http://schemas.openxmlformats.org/officeDocument/2006/relationships/notesSlide" Target="../notesSlides/notesSlide6.xml"/><Relationship Id="rId16" Type="http://schemas.openxmlformats.org/officeDocument/2006/relationships/oleObject" Target="../embeddings/oleObject22.bin"/><Relationship Id="rId20" Type="http://schemas.openxmlformats.org/officeDocument/2006/relationships/image" Target="../media/image44.emf"/><Relationship Id="rId29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20.bin"/><Relationship Id="rId24" Type="http://schemas.openxmlformats.org/officeDocument/2006/relationships/image" Target="../media/image46.wmf"/><Relationship Id="rId32" Type="http://schemas.openxmlformats.org/officeDocument/2006/relationships/image" Target="../media/image50.wmf"/><Relationship Id="rId5" Type="http://schemas.openxmlformats.org/officeDocument/2006/relationships/oleObject" Target="../embeddings/oleObject17.bin"/><Relationship Id="rId15" Type="http://schemas.openxmlformats.org/officeDocument/2006/relationships/image" Target="../media/image41.wmf"/><Relationship Id="rId23" Type="http://schemas.openxmlformats.org/officeDocument/2006/relationships/oleObject" Target="../embeddings/oleObject25.bin"/><Relationship Id="rId28" Type="http://schemas.openxmlformats.org/officeDocument/2006/relationships/image" Target="../media/image48.wmf"/><Relationship Id="rId10" Type="http://schemas.openxmlformats.org/officeDocument/2006/relationships/image" Target="../media/image38.wmf"/><Relationship Id="rId19" Type="http://schemas.openxmlformats.org/officeDocument/2006/relationships/image" Target="../media/image43.wmf"/><Relationship Id="rId31" Type="http://schemas.openxmlformats.org/officeDocument/2006/relationships/oleObject" Target="../embeddings/oleObject29.bin"/><Relationship Id="rId4" Type="http://schemas.openxmlformats.org/officeDocument/2006/relationships/image" Target="../media/image35.wmf"/><Relationship Id="rId9" Type="http://schemas.openxmlformats.org/officeDocument/2006/relationships/oleObject" Target="../embeddings/oleObject19.bin"/><Relationship Id="rId14" Type="http://schemas.openxmlformats.org/officeDocument/2006/relationships/oleObject" Target="../embeddings/oleObject21.bin"/><Relationship Id="rId22" Type="http://schemas.openxmlformats.org/officeDocument/2006/relationships/image" Target="../media/image45.wmf"/><Relationship Id="rId27" Type="http://schemas.openxmlformats.org/officeDocument/2006/relationships/oleObject" Target="../embeddings/oleObject27.bin"/><Relationship Id="rId30" Type="http://schemas.openxmlformats.org/officeDocument/2006/relationships/image" Target="../media/image49.emf"/><Relationship Id="rId8" Type="http://schemas.openxmlformats.org/officeDocument/2006/relationships/image" Target="../media/image3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5.bin"/><Relationship Id="rId18" Type="http://schemas.openxmlformats.org/officeDocument/2006/relationships/image" Target="../media/image61.wmf"/><Relationship Id="rId26" Type="http://schemas.openxmlformats.org/officeDocument/2006/relationships/image" Target="../media/image67.emf"/><Relationship Id="rId21" Type="http://schemas.openxmlformats.org/officeDocument/2006/relationships/oleObject" Target="../embeddings/oleObject39.bin"/><Relationship Id="rId34" Type="http://schemas.openxmlformats.org/officeDocument/2006/relationships/image" Target="../media/image75.emf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37.bin"/><Relationship Id="rId25" Type="http://schemas.openxmlformats.org/officeDocument/2006/relationships/image" Target="../media/image66.emf"/><Relationship Id="rId33" Type="http://schemas.openxmlformats.org/officeDocument/2006/relationships/image" Target="../media/image74.emf"/><Relationship Id="rId38" Type="http://schemas.openxmlformats.org/officeDocument/2006/relationships/image" Target="../media/image79.emf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29" Type="http://schemas.openxmlformats.org/officeDocument/2006/relationships/image" Target="../media/image70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emf"/><Relationship Id="rId11" Type="http://schemas.openxmlformats.org/officeDocument/2006/relationships/oleObject" Target="../embeddings/oleObject34.bin"/><Relationship Id="rId24" Type="http://schemas.openxmlformats.org/officeDocument/2006/relationships/image" Target="../media/image65.emf"/><Relationship Id="rId32" Type="http://schemas.openxmlformats.org/officeDocument/2006/relationships/image" Target="../media/image73.emf"/><Relationship Id="rId37" Type="http://schemas.openxmlformats.org/officeDocument/2006/relationships/image" Target="../media/image78.emf"/><Relationship Id="rId5" Type="http://schemas.openxmlformats.org/officeDocument/2006/relationships/image" Target="../media/image54.wmf"/><Relationship Id="rId15" Type="http://schemas.openxmlformats.org/officeDocument/2006/relationships/oleObject" Target="../embeddings/oleObject36.bin"/><Relationship Id="rId23" Type="http://schemas.openxmlformats.org/officeDocument/2006/relationships/image" Target="../media/image64.emf"/><Relationship Id="rId28" Type="http://schemas.openxmlformats.org/officeDocument/2006/relationships/image" Target="../media/image69.emf"/><Relationship Id="rId36" Type="http://schemas.openxmlformats.org/officeDocument/2006/relationships/image" Target="../media/image77.emf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38.bin"/><Relationship Id="rId31" Type="http://schemas.openxmlformats.org/officeDocument/2006/relationships/image" Target="../media/image72.emf"/><Relationship Id="rId4" Type="http://schemas.openxmlformats.org/officeDocument/2006/relationships/oleObject" Target="../embeddings/oleObject31.bin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59.wmf"/><Relationship Id="rId22" Type="http://schemas.openxmlformats.org/officeDocument/2006/relationships/image" Target="../media/image63.emf"/><Relationship Id="rId27" Type="http://schemas.openxmlformats.org/officeDocument/2006/relationships/image" Target="../media/image68.emf"/><Relationship Id="rId30" Type="http://schemas.openxmlformats.org/officeDocument/2006/relationships/image" Target="../media/image71.emf"/><Relationship Id="rId35" Type="http://schemas.openxmlformats.org/officeDocument/2006/relationships/image" Target="../media/image76.emf"/><Relationship Id="rId8" Type="http://schemas.openxmlformats.org/officeDocument/2006/relationships/image" Target="../media/image56.wmf"/><Relationship Id="rId3" Type="http://schemas.openxmlformats.org/officeDocument/2006/relationships/image" Target="../media/image5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……….</a:t>
            </a: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462612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H9-C8-B1 </a:t>
            </a:r>
            <a:r>
              <a:rPr lang="en-US" sz="4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4800" dirty="0"/>
          </a:p>
        </p:txBody>
      </p:sp>
      <p:sp>
        <p:nvSpPr>
          <p:cNvPr id="8" name="Rectangle 7"/>
          <p:cNvSpPr/>
          <p:nvPr/>
        </p:nvSpPr>
        <p:spPr>
          <a:xfrm>
            <a:off x="723583" y="3016896"/>
            <a:ext cx="1093829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40"/>
              </a:spcBef>
              <a:spcAft>
                <a:spcPts val="240"/>
              </a:spcAft>
            </a:pPr>
            <a:r>
              <a:rPr lang="en-US" altLang="en-GB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思源黑体 Medium"/>
                <a:cs typeface="Times New Roman" panose="02020603050405020304" pitchFamily="18" charset="0"/>
                <a:sym typeface="Special Elite"/>
              </a:rPr>
              <a:t>§1 </a:t>
            </a:r>
            <a:r>
              <a:rPr lang="nl-NL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ĐƯỜNG TRÒN NGOẠI TIẾP TAM GIÁC, ĐƯỜNG TRÒN NỘI TIẾP TAM GIÁC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106932" y="99749"/>
            <a:ext cx="1067463" cy="584775"/>
          </a:xfrm>
          <a:prstGeom prst="rect">
            <a:avLst/>
          </a:prstGeom>
          <a:solidFill>
            <a:srgbClr val="FFC000">
              <a:lumMod val="40000"/>
              <a:lumOff val="60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HĐ7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6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0" y="99749"/>
            <a:ext cx="10770348" cy="1107995"/>
            <a:chOff x="0" y="99749"/>
            <a:chExt cx="10770348" cy="1107995"/>
          </a:xfrm>
        </p:grpSpPr>
        <p:graphicFrame>
          <p:nvGraphicFramePr>
            <p:cNvPr id="9" name="Object 8"/>
            <p:cNvGraphicFramePr>
              <a:graphicFrameLocks noChangeAspect="1"/>
            </p:cNvGraphicFramePr>
            <p:nvPr/>
          </p:nvGraphicFramePr>
          <p:xfrm>
            <a:off x="5286375" y="277813"/>
            <a:ext cx="228600" cy="228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228600" imgH="228600" progId="Equation.DSMT4">
                    <p:embed/>
                  </p:oleObj>
                </mc:Choice>
                <mc:Fallback>
                  <p:oleObj name="Equation" r:id="rId2" imgW="228600" imgH="228600" progId="Equation.DSMT4">
                    <p:embed/>
                    <p:pic>
                      <p:nvPicPr>
                        <p:cNvPr id="9" name="Object 8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5286375" y="277813"/>
                          <a:ext cx="228600" cy="228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ctangle 7"/>
            <p:cNvSpPr/>
            <p:nvPr/>
          </p:nvSpPr>
          <p:spPr>
            <a:xfrm>
              <a:off x="1235887" y="99749"/>
              <a:ext cx="7591362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Cho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tam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giác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đều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cạnh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, </a:t>
              </a:r>
              <a:r>
                <a:rPr lang="en-US" sz="2800" dirty="0" err="1">
                  <a:latin typeface="Times New Roman" panose="02020603050405020304" pitchFamily="18" charset="0"/>
                  <a:ea typeface="Calibri" panose="020F0502020204030204" pitchFamily="34" charset="0"/>
                </a:rPr>
                <a:t>ba</a:t>
              </a:r>
              <a:r>
                <a:rPr lang="en-US" sz="2800" dirty="0"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ea typeface="Calibri" panose="020F0502020204030204" pitchFamily="34" charset="0"/>
                </a:rPr>
                <a:t>đường</a:t>
              </a:r>
              <a:r>
                <a:rPr lang="en-US" sz="2800" dirty="0"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ea typeface="Calibri" panose="020F0502020204030204" pitchFamily="34" charset="0"/>
                </a:rPr>
                <a:t>trung</a:t>
              </a:r>
              <a:r>
                <a:rPr lang="en-US" sz="2800" dirty="0"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ea typeface="Calibri" panose="020F0502020204030204" pitchFamily="34" charset="0"/>
                </a:rPr>
                <a:t>tuyến</a:t>
              </a:r>
              <a:endParaRPr lang="en-US" sz="2800" dirty="0"/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/>
          </p:nvGraphicFramePr>
          <p:xfrm>
            <a:off x="8827248" y="183102"/>
            <a:ext cx="1943100" cy="393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942920" imgH="393480" progId="Equation.DSMT4">
                    <p:embed/>
                  </p:oleObj>
                </mc:Choice>
                <mc:Fallback>
                  <p:oleObj name="Equation" r:id="rId4" imgW="1942920" imgH="393480" progId="Equation.DSMT4">
                    <p:embed/>
                    <p:pic>
                      <p:nvPicPr>
                        <p:cNvPr id="12" name="Object 11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8827248" y="183102"/>
                          <a:ext cx="1943100" cy="393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ctangle 12"/>
            <p:cNvSpPr/>
            <p:nvPr/>
          </p:nvSpPr>
          <p:spPr>
            <a:xfrm>
              <a:off x="0" y="684524"/>
              <a:ext cx="402866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cắt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nhau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tại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trọng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tâm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      .</a:t>
              </a:r>
              <a:endParaRPr lang="en-US" sz="4000" dirty="0"/>
            </a:p>
          </p:txBody>
        </p:sp>
        <p:graphicFrame>
          <p:nvGraphicFramePr>
            <p:cNvPr id="14" name="Object 13"/>
            <p:cNvGraphicFramePr>
              <a:graphicFrameLocks noChangeAspect="1"/>
            </p:cNvGraphicFramePr>
            <p:nvPr/>
          </p:nvGraphicFramePr>
          <p:xfrm>
            <a:off x="3264120" y="721384"/>
            <a:ext cx="533400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533160" imgH="482400" progId="Equation.DSMT4">
                    <p:embed/>
                  </p:oleObj>
                </mc:Choice>
                <mc:Fallback>
                  <p:oleObj name="Equation" r:id="rId6" imgW="533160" imgH="482400" progId="Equation.DSMT4">
                    <p:embed/>
                    <p:pic>
                      <p:nvPicPr>
                        <p:cNvPr id="14" name="Object 13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264120" y="721384"/>
                          <a:ext cx="533400" cy="482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" name="Group 69"/>
          <p:cNvGrpSpPr/>
          <p:nvPr/>
        </p:nvGrpSpPr>
        <p:grpSpPr>
          <a:xfrm>
            <a:off x="167407" y="1267419"/>
            <a:ext cx="10033179" cy="523220"/>
            <a:chOff x="167407" y="1267419"/>
            <a:chExt cx="10033179" cy="523220"/>
          </a:xfrm>
        </p:grpSpPr>
        <p:grpSp>
          <p:nvGrpSpPr>
            <p:cNvPr id="65" name="Group 64"/>
            <p:cNvGrpSpPr/>
            <p:nvPr/>
          </p:nvGrpSpPr>
          <p:grpSpPr>
            <a:xfrm>
              <a:off x="167407" y="1267419"/>
              <a:ext cx="10033179" cy="523220"/>
              <a:chOff x="167407" y="1267419"/>
              <a:chExt cx="10033179" cy="523220"/>
            </a:xfrm>
          </p:grpSpPr>
          <p:graphicFrame>
            <p:nvGraphicFramePr>
              <p:cNvPr id="15" name="Object 14"/>
              <p:cNvGraphicFramePr>
                <a:graphicFrameLocks noChangeAspect="1"/>
              </p:cNvGraphicFramePr>
              <p:nvPr/>
            </p:nvGraphicFramePr>
            <p:xfrm>
              <a:off x="167407" y="1396939"/>
              <a:ext cx="2349500" cy="3937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8" imgW="2349360" imgH="393480" progId="Equation.DSMT4">
                      <p:embed/>
                    </p:oleObj>
                  </mc:Choice>
                  <mc:Fallback>
                    <p:oleObj name="Equation" r:id="rId8" imgW="2349360" imgH="393480" progId="Equation.DSMT4">
                      <p:embed/>
                      <p:pic>
                        <p:nvPicPr>
                          <p:cNvPr id="15" name="Object 14"/>
                          <p:cNvPicPr/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167407" y="1396939"/>
                            <a:ext cx="2349500" cy="3937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ctangle 15"/>
              <p:cNvSpPr/>
              <p:nvPr/>
            </p:nvSpPr>
            <p:spPr>
              <a:xfrm>
                <a:off x="2494630" y="1267419"/>
                <a:ext cx="770595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có</a:t>
                </a: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là</a:t>
                </a: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các</a:t>
                </a: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đường</a:t>
                </a: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nl-NL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phân giác </a:t>
                </a:r>
                <a:r>
                  <a:rPr lang="en-US" sz="2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của</a:t>
                </a: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nl-NL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tam giác          không?</a:t>
                </a:r>
                <a:endParaRPr lang="en-US" sz="4000" dirty="0"/>
              </a:p>
            </p:txBody>
          </p:sp>
        </p:grpSp>
        <p:graphicFrame>
          <p:nvGraphicFramePr>
            <p:cNvPr id="17" name="Object 16"/>
            <p:cNvGraphicFramePr>
              <a:graphicFrameLocks noChangeAspect="1"/>
            </p:cNvGraphicFramePr>
            <p:nvPr/>
          </p:nvGraphicFramePr>
          <p:xfrm>
            <a:off x="8173358" y="1372159"/>
            <a:ext cx="762000" cy="317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761760" imgH="317160" progId="Equation.DSMT4">
                    <p:embed/>
                  </p:oleObj>
                </mc:Choice>
                <mc:Fallback>
                  <p:oleObj name="Equation" r:id="rId10" imgW="761760" imgH="317160" progId="Equation.DSMT4">
                    <p:embed/>
                    <p:pic>
                      <p:nvPicPr>
                        <p:cNvPr id="17" name="Object 16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8173358" y="1372159"/>
                          <a:ext cx="762000" cy="317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" name="Rectangle 27"/>
          <p:cNvSpPr/>
          <p:nvPr/>
        </p:nvSpPr>
        <p:spPr>
          <a:xfrm>
            <a:off x="106932" y="1850314"/>
            <a:ext cx="100415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Điểm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 là tâm đường tròn nội tiếp tam giác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hay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1397363" y="1896750"/>
          <a:ext cx="533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33160" imgH="482400" progId="Equation.DSMT4">
                  <p:embed/>
                </p:oleObj>
              </mc:Choice>
              <mc:Fallback>
                <p:oleObj name="Equation" r:id="rId12" imgW="533160" imgH="48240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397363" y="1896750"/>
                        <a:ext cx="5334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7455181" y="1953174"/>
          <a:ext cx="762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61760" imgH="317160" progId="Equation.DSMT4">
                  <p:embed/>
                </p:oleObj>
              </mc:Choice>
              <mc:Fallback>
                <p:oleObj name="Equation" r:id="rId14" imgW="761760" imgH="31716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455181" y="1953174"/>
                        <a:ext cx="7620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" name="Group 70"/>
          <p:cNvGrpSpPr/>
          <p:nvPr/>
        </p:nvGrpSpPr>
        <p:grpSpPr>
          <a:xfrm>
            <a:off x="98580" y="2419970"/>
            <a:ext cx="3247607" cy="523220"/>
            <a:chOff x="98580" y="2419970"/>
            <a:chExt cx="3247607" cy="523220"/>
          </a:xfrm>
        </p:grpSpPr>
        <p:sp>
          <p:nvSpPr>
            <p:cNvPr id="31" name="Rectangle 30"/>
            <p:cNvSpPr/>
            <p:nvPr/>
          </p:nvSpPr>
          <p:spPr>
            <a:xfrm>
              <a:off x="98580" y="2419970"/>
              <a:ext cx="324760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c)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theo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. </a:t>
              </a:r>
            </a:p>
          </p:txBody>
        </p:sp>
        <p:graphicFrame>
          <p:nvGraphicFramePr>
            <p:cNvPr id="38" name="Object 37"/>
            <p:cNvGraphicFramePr>
              <a:graphicFrameLocks noChangeAspect="1"/>
            </p:cNvGraphicFramePr>
            <p:nvPr/>
          </p:nvGraphicFramePr>
          <p:xfrm>
            <a:off x="1269637" y="2535893"/>
            <a:ext cx="635000" cy="317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634680" imgH="317160" progId="Equation.DSMT4">
                    <p:embed/>
                  </p:oleObj>
                </mc:Choice>
                <mc:Fallback>
                  <p:oleObj name="Equation" r:id="rId16" imgW="634680" imgH="317160" progId="Equation.DSMT4">
                    <p:embed/>
                    <p:pic>
                      <p:nvPicPr>
                        <p:cNvPr id="38" name="Object 37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1269637" y="2535893"/>
                          <a:ext cx="635000" cy="317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9" name="Object 38"/>
            <p:cNvGraphicFramePr>
              <a:graphicFrameLocks noChangeAspect="1"/>
            </p:cNvGraphicFramePr>
            <p:nvPr/>
          </p:nvGraphicFramePr>
          <p:xfrm>
            <a:off x="2628019" y="2628379"/>
            <a:ext cx="219075" cy="219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218958" imgH="219033" progId="Equation.DSMT4">
                    <p:embed/>
                  </p:oleObj>
                </mc:Choice>
                <mc:Fallback>
                  <p:oleObj name="Equation" r:id="rId18" imgW="218958" imgH="219033" progId="Equation.DSMT4">
                    <p:embed/>
                    <p:pic>
                      <p:nvPicPr>
                        <p:cNvPr id="39" name="Object 38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2628019" y="2628379"/>
                          <a:ext cx="219075" cy="2190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0" name="Rectangle 39"/>
          <p:cNvSpPr/>
          <p:nvPr/>
        </p:nvSpPr>
        <p:spPr>
          <a:xfrm>
            <a:off x="4579344" y="2961039"/>
            <a:ext cx="21371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Hướng dẫn: 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106933" y="3697786"/>
            <a:ext cx="7712162" cy="954107"/>
            <a:chOff x="106933" y="3697786"/>
            <a:chExt cx="7712162" cy="954107"/>
          </a:xfrm>
        </p:grpSpPr>
        <p:sp>
          <p:nvSpPr>
            <p:cNvPr id="45" name="Rectangle 44"/>
            <p:cNvSpPr/>
            <p:nvPr/>
          </p:nvSpPr>
          <p:spPr>
            <a:xfrm>
              <a:off x="106933" y="3697786"/>
              <a:ext cx="7712162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a)                      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có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là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các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đường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nl-NL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phân giác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của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nl-NL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tam giác        .</a:t>
              </a:r>
              <a:endParaRPr lang="en-US" sz="4000" dirty="0"/>
            </a:p>
          </p:txBody>
        </p:sp>
        <p:graphicFrame>
          <p:nvGraphicFramePr>
            <p:cNvPr id="47" name="Object 46"/>
            <p:cNvGraphicFramePr>
              <a:graphicFrameLocks noChangeAspect="1"/>
            </p:cNvGraphicFramePr>
            <p:nvPr/>
          </p:nvGraphicFramePr>
          <p:xfrm>
            <a:off x="551530" y="3819597"/>
            <a:ext cx="1943100" cy="393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1942920" imgH="393480" progId="Equation.DSMT4">
                    <p:embed/>
                  </p:oleObj>
                </mc:Choice>
                <mc:Fallback>
                  <p:oleObj name="Equation" r:id="rId20" imgW="1942920" imgH="393480" progId="Equation.DSMT4">
                    <p:embed/>
                    <p:pic>
                      <p:nvPicPr>
                        <p:cNvPr id="47" name="Object 46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551530" y="3819597"/>
                          <a:ext cx="1943100" cy="393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" name="Object 47"/>
            <p:cNvGraphicFramePr>
              <a:graphicFrameLocks noChangeAspect="1"/>
            </p:cNvGraphicFramePr>
            <p:nvPr/>
          </p:nvGraphicFramePr>
          <p:xfrm>
            <a:off x="814737" y="4236526"/>
            <a:ext cx="752475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752457" imgH="304870" progId="Equation.DSMT4">
                    <p:embed/>
                  </p:oleObj>
                </mc:Choice>
                <mc:Fallback>
                  <p:oleObj name="Equation" r:id="rId22" imgW="752457" imgH="304870" progId="Equation.DSMT4">
                    <p:embed/>
                    <p:pic>
                      <p:nvPicPr>
                        <p:cNvPr id="48" name="Object 47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814737" y="4236526"/>
                          <a:ext cx="752475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3" name="Group 72"/>
          <p:cNvGrpSpPr/>
          <p:nvPr/>
        </p:nvGrpSpPr>
        <p:grpSpPr>
          <a:xfrm>
            <a:off x="106932" y="4675122"/>
            <a:ext cx="7485133" cy="954107"/>
            <a:chOff x="106932" y="4675122"/>
            <a:chExt cx="7485133" cy="954107"/>
          </a:xfrm>
        </p:grpSpPr>
        <p:sp>
          <p:nvSpPr>
            <p:cNvPr id="49" name="Rectangle 48"/>
            <p:cNvSpPr/>
            <p:nvPr/>
          </p:nvSpPr>
          <p:spPr>
            <a:xfrm>
              <a:off x="106932" y="4675122"/>
              <a:ext cx="7485133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b)</a:t>
              </a:r>
              <a:r>
                <a:rPr lang="vi-VN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Điểm   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   </a:t>
              </a:r>
              <a:r>
                <a:rPr lang="vi-VN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có là tâm đường tròn nội tiếp tam giác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  <a:p>
              <a:r>
                <a:rPr lang="en-US" sz="2800" dirty="0">
                  <a:latin typeface="Times New Roman" panose="02020603050405020304" pitchFamily="18" charset="0"/>
                  <a:ea typeface="Calibri" panose="020F0502020204030204" pitchFamily="34" charset="0"/>
                </a:rPr>
                <a:t>         </a:t>
              </a:r>
              <a:r>
                <a:rPr lang="vi-VN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.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endParaRPr lang="en-US" sz="4000" dirty="0"/>
            </a:p>
          </p:txBody>
        </p:sp>
        <p:graphicFrame>
          <p:nvGraphicFramePr>
            <p:cNvPr id="57" name="Object 56"/>
            <p:cNvGraphicFramePr>
              <a:graphicFrameLocks noChangeAspect="1"/>
            </p:cNvGraphicFramePr>
            <p:nvPr/>
          </p:nvGraphicFramePr>
          <p:xfrm>
            <a:off x="1405715" y="4734205"/>
            <a:ext cx="523875" cy="476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523815" imgH="476122" progId="Equation.DSMT4">
                    <p:embed/>
                  </p:oleObj>
                </mc:Choice>
                <mc:Fallback>
                  <p:oleObj name="Equation" r:id="rId24" imgW="523815" imgH="476122" progId="Equation.DSMT4">
                    <p:embed/>
                    <p:pic>
                      <p:nvPicPr>
                        <p:cNvPr id="57" name="Object 56"/>
                        <p:cNvPicPr/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1405715" y="4734205"/>
                          <a:ext cx="523875" cy="4762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8" name="Object 57"/>
            <p:cNvGraphicFramePr>
              <a:graphicFrameLocks noChangeAspect="1"/>
            </p:cNvGraphicFramePr>
            <p:nvPr/>
          </p:nvGraphicFramePr>
          <p:xfrm>
            <a:off x="272777" y="5217704"/>
            <a:ext cx="752475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752457" imgH="304870" progId="Equation.DSMT4">
                    <p:embed/>
                  </p:oleObj>
                </mc:Choice>
                <mc:Fallback>
                  <p:oleObj name="Equation" r:id="rId26" imgW="752457" imgH="304870" progId="Equation.DSMT4">
                    <p:embed/>
                    <p:pic>
                      <p:nvPicPr>
                        <p:cNvPr id="58" name="Object 57"/>
                        <p:cNvPicPr/>
                        <p:nvPr/>
                      </p:nvPicPr>
                      <p:blipFill>
                        <a:blip r:embed="rId27"/>
                        <a:stretch>
                          <a:fillRect/>
                        </a:stretch>
                      </p:blipFill>
                      <p:spPr>
                        <a:xfrm>
                          <a:off x="272777" y="5217704"/>
                          <a:ext cx="752475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7588741" y="2433209"/>
            <a:ext cx="3882327" cy="3574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063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8" grpId="0"/>
      <p:bldP spid="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6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0" name="Rectangle 39"/>
          <p:cNvSpPr/>
          <p:nvPr/>
        </p:nvSpPr>
        <p:spPr>
          <a:xfrm>
            <a:off x="3676333" y="1435974"/>
            <a:ext cx="21371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Hướng dẫn: 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106932" y="1880966"/>
            <a:ext cx="6110987" cy="523220"/>
            <a:chOff x="172246" y="537075"/>
            <a:chExt cx="6110987" cy="523220"/>
          </a:xfrm>
        </p:grpSpPr>
        <p:sp>
          <p:nvSpPr>
            <p:cNvPr id="45" name="Rectangle 44"/>
            <p:cNvSpPr/>
            <p:nvPr/>
          </p:nvSpPr>
          <p:spPr>
            <a:xfrm>
              <a:off x="172246" y="537075"/>
              <a:ext cx="611098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c)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Xét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tam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giác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        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vuông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tại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    , ta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có</a:t>
              </a:r>
              <a:endParaRPr lang="en-US" sz="4000" dirty="0"/>
            </a:p>
          </p:txBody>
        </p:sp>
        <p:graphicFrame>
          <p:nvGraphicFramePr>
            <p:cNvPr id="48" name="Object 47"/>
            <p:cNvGraphicFramePr>
              <a:graphicFrameLocks noChangeAspect="1"/>
            </p:cNvGraphicFramePr>
            <p:nvPr/>
          </p:nvGraphicFramePr>
          <p:xfrm>
            <a:off x="2478533" y="646285"/>
            <a:ext cx="8509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850680" imgH="304560" progId="Equation.DSMT4">
                    <p:embed/>
                  </p:oleObj>
                </mc:Choice>
                <mc:Fallback>
                  <p:oleObj name="Equation" r:id="rId2" imgW="850680" imgH="304560" progId="Equation.DSMT4">
                    <p:embed/>
                    <p:pic>
                      <p:nvPicPr>
                        <p:cNvPr id="48" name="Object 47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478533" y="646285"/>
                          <a:ext cx="8509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6" name="Object 55"/>
            <p:cNvGraphicFramePr>
              <a:graphicFrameLocks noChangeAspect="1"/>
            </p:cNvGraphicFramePr>
            <p:nvPr/>
          </p:nvGraphicFramePr>
          <p:xfrm>
            <a:off x="4703181" y="671098"/>
            <a:ext cx="3937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93480" imgH="291960" progId="Equation.DSMT4">
                    <p:embed/>
                  </p:oleObj>
                </mc:Choice>
                <mc:Fallback>
                  <p:oleObj name="Equation" r:id="rId4" imgW="393480" imgH="291960" progId="Equation.DSMT4">
                    <p:embed/>
                    <p:pic>
                      <p:nvPicPr>
                        <p:cNvPr id="56" name="Object 55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703181" y="671098"/>
                          <a:ext cx="3937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" name="Group 69"/>
          <p:cNvGrpSpPr/>
          <p:nvPr/>
        </p:nvGrpSpPr>
        <p:grpSpPr>
          <a:xfrm>
            <a:off x="266825" y="2356103"/>
            <a:ext cx="5951095" cy="523220"/>
            <a:chOff x="332139" y="1012212"/>
            <a:chExt cx="5951095" cy="523220"/>
          </a:xfrm>
        </p:grpSpPr>
        <p:graphicFrame>
          <p:nvGraphicFramePr>
            <p:cNvPr id="59" name="Object 58"/>
            <p:cNvGraphicFramePr>
              <a:graphicFrameLocks noChangeAspect="1"/>
            </p:cNvGraphicFramePr>
            <p:nvPr/>
          </p:nvGraphicFramePr>
          <p:xfrm>
            <a:off x="332139" y="1093284"/>
            <a:ext cx="28956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895480" imgH="406080" progId="Equation.DSMT4">
                    <p:embed/>
                  </p:oleObj>
                </mc:Choice>
                <mc:Fallback>
                  <p:oleObj name="Equation" r:id="rId6" imgW="2895480" imgH="406080" progId="Equation.DSMT4">
                    <p:embed/>
                    <p:pic>
                      <p:nvPicPr>
                        <p:cNvPr id="59" name="Object 58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32139" y="1093284"/>
                          <a:ext cx="2895600" cy="406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" name="Rectangle 61"/>
            <p:cNvSpPr/>
            <p:nvPr/>
          </p:nvSpPr>
          <p:spPr>
            <a:xfrm>
              <a:off x="3262756" y="1012212"/>
              <a:ext cx="302047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(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định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lí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Pythagore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).</a:t>
              </a:r>
              <a:endParaRPr lang="en-US" sz="4000" dirty="0"/>
            </a:p>
          </p:txBody>
        </p:sp>
      </p:grpSp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894149"/>
              </p:ext>
            </p:extLst>
          </p:nvPr>
        </p:nvGraphicFramePr>
        <p:xfrm>
          <a:off x="254219" y="2902350"/>
          <a:ext cx="327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76360" imgH="380880" progId="Equation.DSMT4">
                  <p:embed/>
                </p:oleObj>
              </mc:Choice>
              <mc:Fallback>
                <p:oleObj name="Equation" r:id="rId8" imgW="3276360" imgH="380880" progId="Equation.DSMT4">
                  <p:embed/>
                  <p:pic>
                    <p:nvPicPr>
                      <p:cNvPr id="60" name="Object 5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4219" y="2902350"/>
                        <a:ext cx="3276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778582"/>
              </p:ext>
            </p:extLst>
          </p:nvPr>
        </p:nvGraphicFramePr>
        <p:xfrm>
          <a:off x="247538" y="3283350"/>
          <a:ext cx="3822701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22480" imgH="965160" progId="Equation.DSMT4">
                  <p:embed/>
                </p:oleObj>
              </mc:Choice>
              <mc:Fallback>
                <p:oleObj name="Equation" r:id="rId10" imgW="3822480" imgH="965160" progId="Equation.DSMT4">
                  <p:embed/>
                  <p:pic>
                    <p:nvPicPr>
                      <p:cNvPr id="61" name="Object 60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47538" y="3283350"/>
                        <a:ext cx="3822701" cy="965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398343"/>
              </p:ext>
            </p:extLst>
          </p:nvPr>
        </p:nvGraphicFramePr>
        <p:xfrm>
          <a:off x="4208847" y="3315100"/>
          <a:ext cx="2082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82600" imgH="901440" progId="Equation.DSMT4">
                  <p:embed/>
                </p:oleObj>
              </mc:Choice>
              <mc:Fallback>
                <p:oleObj name="Equation" r:id="rId12" imgW="2082600" imgH="901440" progId="Equation.DSMT4">
                  <p:embed/>
                  <p:pic>
                    <p:nvPicPr>
                      <p:cNvPr id="63" name="Object 62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208847" y="3315100"/>
                        <a:ext cx="2082800" cy="90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8" name="Group 77"/>
          <p:cNvGrpSpPr/>
          <p:nvPr/>
        </p:nvGrpSpPr>
        <p:grpSpPr>
          <a:xfrm>
            <a:off x="247538" y="4328391"/>
            <a:ext cx="8252985" cy="1295400"/>
            <a:chOff x="289131" y="2908810"/>
            <a:chExt cx="8252985" cy="1295400"/>
          </a:xfrm>
        </p:grpSpPr>
        <p:sp>
          <p:nvSpPr>
            <p:cNvPr id="72" name="Rectangle 71"/>
            <p:cNvSpPr/>
            <p:nvPr/>
          </p:nvSpPr>
          <p:spPr>
            <a:xfrm>
              <a:off x="289131" y="3466326"/>
              <a:ext cx="106848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3" name="Object 72"/>
            <p:cNvGraphicFramePr>
              <a:graphicFrameLocks noChangeAspect="1"/>
            </p:cNvGraphicFramePr>
            <p:nvPr/>
          </p:nvGraphicFramePr>
          <p:xfrm>
            <a:off x="1354229" y="2908810"/>
            <a:ext cx="3784600" cy="1295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3784320" imgH="1295280" progId="Equation.DSMT4">
                    <p:embed/>
                  </p:oleObj>
                </mc:Choice>
                <mc:Fallback>
                  <p:oleObj name="Equation" r:id="rId14" imgW="3784320" imgH="1295280" progId="Equation.DSMT4">
                    <p:embed/>
                    <p:pic>
                      <p:nvPicPr>
                        <p:cNvPr id="73" name="Object 72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1354229" y="2908810"/>
                          <a:ext cx="3784600" cy="1295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4" name="Rectangle 73"/>
            <p:cNvSpPr/>
            <p:nvPr/>
          </p:nvSpPr>
          <p:spPr>
            <a:xfrm>
              <a:off x="5315561" y="3398265"/>
              <a:ext cx="322655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chất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trọng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tâm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).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254218" y="5702353"/>
            <a:ext cx="3539773" cy="901700"/>
            <a:chOff x="319532" y="4358462"/>
            <a:chExt cx="3539773" cy="901700"/>
          </a:xfrm>
        </p:grpSpPr>
        <p:sp>
          <p:nvSpPr>
            <p:cNvPr id="75" name="Rectangle 74"/>
            <p:cNvSpPr/>
            <p:nvPr/>
          </p:nvSpPr>
          <p:spPr>
            <a:xfrm>
              <a:off x="319532" y="4547702"/>
              <a:ext cx="3539773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.</a:t>
              </a:r>
            </a:p>
          </p:txBody>
        </p:sp>
        <p:graphicFrame>
          <p:nvGraphicFramePr>
            <p:cNvPr id="76" name="Object 75"/>
            <p:cNvGraphicFramePr>
              <a:graphicFrameLocks noChangeAspect="1"/>
            </p:cNvGraphicFramePr>
            <p:nvPr/>
          </p:nvGraphicFramePr>
          <p:xfrm>
            <a:off x="1497551" y="4358462"/>
            <a:ext cx="1676400" cy="901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1676160" imgH="901440" progId="Equation.DSMT4">
                    <p:embed/>
                  </p:oleObj>
                </mc:Choice>
                <mc:Fallback>
                  <p:oleObj name="Equation" r:id="rId16" imgW="1676160" imgH="901440" progId="Equation.DSMT4">
                    <p:embed/>
                    <p:pic>
                      <p:nvPicPr>
                        <p:cNvPr id="76" name="Object 75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1497551" y="4358462"/>
                          <a:ext cx="1676400" cy="901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4" name="Picture 23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88699" y="1115041"/>
            <a:ext cx="3882327" cy="3574617"/>
          </a:xfrm>
          <a:prstGeom prst="rect">
            <a:avLst/>
          </a:prstGeom>
        </p:spPr>
      </p:pic>
      <p:sp>
        <p:nvSpPr>
          <p:cNvPr id="25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0" y="0"/>
            <a:ext cx="1067463" cy="584775"/>
          </a:xfrm>
          <a:prstGeom prst="rect">
            <a:avLst/>
          </a:prstGeom>
          <a:solidFill>
            <a:srgbClr val="FFC000">
              <a:lumMod val="40000"/>
              <a:lumOff val="60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HĐ7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0" y="99749"/>
            <a:ext cx="10770348" cy="1107995"/>
            <a:chOff x="0" y="99749"/>
            <a:chExt cx="10770348" cy="1107995"/>
          </a:xfrm>
        </p:grpSpPr>
        <p:graphicFrame>
          <p:nvGraphicFramePr>
            <p:cNvPr id="27" name="Object 26"/>
            <p:cNvGraphicFramePr>
              <a:graphicFrameLocks noChangeAspect="1"/>
            </p:cNvGraphicFramePr>
            <p:nvPr/>
          </p:nvGraphicFramePr>
          <p:xfrm>
            <a:off x="5286375" y="277813"/>
            <a:ext cx="228600" cy="228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228600" imgH="228600" progId="Equation.DSMT4">
                    <p:embed/>
                  </p:oleObj>
                </mc:Choice>
                <mc:Fallback>
                  <p:oleObj name="Equation" r:id="rId19" imgW="228600" imgH="228600" progId="Equation.DSMT4">
                    <p:embed/>
                    <p:pic>
                      <p:nvPicPr>
                        <p:cNvPr id="9" name="Object 8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5286375" y="277813"/>
                          <a:ext cx="228600" cy="228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" name="Rectangle 27"/>
            <p:cNvSpPr/>
            <p:nvPr/>
          </p:nvSpPr>
          <p:spPr>
            <a:xfrm>
              <a:off x="1235887" y="99749"/>
              <a:ext cx="7591362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Cho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tam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giác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đều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cạnh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, </a:t>
              </a:r>
              <a:r>
                <a:rPr lang="en-US" sz="2800" dirty="0" err="1">
                  <a:latin typeface="Times New Roman" panose="02020603050405020304" pitchFamily="18" charset="0"/>
                  <a:ea typeface="Calibri" panose="020F0502020204030204" pitchFamily="34" charset="0"/>
                </a:rPr>
                <a:t>ba</a:t>
              </a:r>
              <a:r>
                <a:rPr lang="en-US" sz="2800" dirty="0"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ea typeface="Calibri" panose="020F0502020204030204" pitchFamily="34" charset="0"/>
                </a:rPr>
                <a:t>đường</a:t>
              </a:r>
              <a:r>
                <a:rPr lang="en-US" sz="2800" dirty="0"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ea typeface="Calibri" panose="020F0502020204030204" pitchFamily="34" charset="0"/>
                </a:rPr>
                <a:t>trung</a:t>
              </a:r>
              <a:r>
                <a:rPr lang="en-US" sz="2800" dirty="0"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ea typeface="Calibri" panose="020F0502020204030204" pitchFamily="34" charset="0"/>
                </a:rPr>
                <a:t>tuyến</a:t>
              </a:r>
              <a:endParaRPr lang="en-US" sz="2800" dirty="0"/>
            </a:p>
          </p:txBody>
        </p:sp>
        <p:graphicFrame>
          <p:nvGraphicFramePr>
            <p:cNvPr id="29" name="Object 28"/>
            <p:cNvGraphicFramePr>
              <a:graphicFrameLocks noChangeAspect="1"/>
            </p:cNvGraphicFramePr>
            <p:nvPr/>
          </p:nvGraphicFramePr>
          <p:xfrm>
            <a:off x="8827248" y="183102"/>
            <a:ext cx="1943100" cy="393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1942920" imgH="393480" progId="Equation.DSMT4">
                    <p:embed/>
                  </p:oleObj>
                </mc:Choice>
                <mc:Fallback>
                  <p:oleObj name="Equation" r:id="rId21" imgW="1942920" imgH="393480" progId="Equation.DSMT4">
                    <p:embed/>
                    <p:pic>
                      <p:nvPicPr>
                        <p:cNvPr id="12" name="Object 11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8827248" y="183102"/>
                          <a:ext cx="1943100" cy="393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" name="Rectangle 29"/>
            <p:cNvSpPr/>
            <p:nvPr/>
          </p:nvSpPr>
          <p:spPr>
            <a:xfrm>
              <a:off x="0" y="684524"/>
              <a:ext cx="402866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cắt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nhau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tại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trọng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tâm</a:t>
              </a: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      .</a:t>
              </a:r>
              <a:endParaRPr lang="en-US" sz="4000" dirty="0"/>
            </a:p>
          </p:txBody>
        </p:sp>
        <p:graphicFrame>
          <p:nvGraphicFramePr>
            <p:cNvPr id="31" name="Object 30"/>
            <p:cNvGraphicFramePr>
              <a:graphicFrameLocks noChangeAspect="1"/>
            </p:cNvGraphicFramePr>
            <p:nvPr/>
          </p:nvGraphicFramePr>
          <p:xfrm>
            <a:off x="3264120" y="721384"/>
            <a:ext cx="533400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533160" imgH="482400" progId="Equation.DSMT4">
                    <p:embed/>
                  </p:oleObj>
                </mc:Choice>
                <mc:Fallback>
                  <p:oleObj name="Equation" r:id="rId23" imgW="533160" imgH="482400" progId="Equation.DSMT4">
                    <p:embed/>
                    <p:pic>
                      <p:nvPicPr>
                        <p:cNvPr id="14" name="Object 13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3264120" y="721384"/>
                          <a:ext cx="533400" cy="482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2" name="Group 31"/>
          <p:cNvGrpSpPr/>
          <p:nvPr/>
        </p:nvGrpSpPr>
        <p:grpSpPr>
          <a:xfrm>
            <a:off x="3909945" y="648830"/>
            <a:ext cx="3247607" cy="523220"/>
            <a:chOff x="98580" y="2419970"/>
            <a:chExt cx="3247607" cy="523220"/>
          </a:xfrm>
        </p:grpSpPr>
        <p:sp>
          <p:nvSpPr>
            <p:cNvPr id="33" name="Rectangle 32"/>
            <p:cNvSpPr/>
            <p:nvPr/>
          </p:nvSpPr>
          <p:spPr>
            <a:xfrm>
              <a:off x="98580" y="2419970"/>
              <a:ext cx="324760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c)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theo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. </a:t>
              </a:r>
            </a:p>
          </p:txBody>
        </p:sp>
        <p:graphicFrame>
          <p:nvGraphicFramePr>
            <p:cNvPr id="34" name="Object 33"/>
            <p:cNvGraphicFramePr>
              <a:graphicFrameLocks noChangeAspect="1"/>
            </p:cNvGraphicFramePr>
            <p:nvPr/>
          </p:nvGraphicFramePr>
          <p:xfrm>
            <a:off x="1269637" y="2535893"/>
            <a:ext cx="635000" cy="317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5" imgW="634680" imgH="317160" progId="Equation.DSMT4">
                    <p:embed/>
                  </p:oleObj>
                </mc:Choice>
                <mc:Fallback>
                  <p:oleObj name="Equation" r:id="rId25" imgW="634680" imgH="317160" progId="Equation.DSMT4">
                    <p:embed/>
                    <p:pic>
                      <p:nvPicPr>
                        <p:cNvPr id="38" name="Object 37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1269637" y="2535893"/>
                          <a:ext cx="635000" cy="317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" name="Object 34"/>
            <p:cNvGraphicFramePr>
              <a:graphicFrameLocks noChangeAspect="1"/>
            </p:cNvGraphicFramePr>
            <p:nvPr/>
          </p:nvGraphicFramePr>
          <p:xfrm>
            <a:off x="2628019" y="2628379"/>
            <a:ext cx="219075" cy="219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7" imgW="218958" imgH="219033" progId="Equation.DSMT4">
                    <p:embed/>
                  </p:oleObj>
                </mc:Choice>
                <mc:Fallback>
                  <p:oleObj name="Equation" r:id="rId27" imgW="218958" imgH="219033" progId="Equation.DSMT4">
                    <p:embed/>
                    <p:pic>
                      <p:nvPicPr>
                        <p:cNvPr id="39" name="Object 38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2628019" y="2628379"/>
                          <a:ext cx="219075" cy="2190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02613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6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31237" y="4457597"/>
            <a:ext cx="11301897" cy="2285693"/>
            <a:chOff x="131237" y="1164088"/>
            <a:chExt cx="11301897" cy="2285693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D8662DD5-4600-4940-8E5D-A3A14739F425}"/>
                </a:ext>
              </a:extLst>
            </p:cNvPr>
            <p:cNvGrpSpPr/>
            <p:nvPr/>
          </p:nvGrpSpPr>
          <p:grpSpPr>
            <a:xfrm>
              <a:off x="131237" y="1164088"/>
              <a:ext cx="11301897" cy="2285693"/>
              <a:chOff x="1495472" y="2571749"/>
              <a:chExt cx="13002326" cy="1879760"/>
            </a:xfrm>
          </p:grpSpPr>
          <p:sp>
            <p:nvSpPr>
              <p:cNvPr id="42" name="Freeform 3">
                <a:extLst>
                  <a:ext uri="{FF2B5EF4-FFF2-40B4-BE49-F238E27FC236}">
                    <a16:creationId xmlns:a16="http://schemas.microsoft.com/office/drawing/2014/main" id="{0224680A-1F84-4AAD-80C0-EAE88CB32DDF}"/>
                  </a:ext>
                </a:extLst>
              </p:cNvPr>
              <p:cNvSpPr/>
              <p:nvPr/>
            </p:nvSpPr>
            <p:spPr>
              <a:xfrm>
                <a:off x="1495472" y="2571749"/>
                <a:ext cx="13002326" cy="1879760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solidFill>
                <a:srgbClr val="CCFF99"/>
              </a:solidFill>
            </p:spPr>
            <p:txBody>
              <a:bodyPr/>
              <a:lstStyle/>
              <a:p>
                <a:pPr algn="ctr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rPr lang="en-US" sz="2000" kern="0" dirty="0">
                    <a:solidFill>
                      <a:srgbClr val="F2F4CF"/>
                    </a:solidFill>
                    <a:latin typeface="Arial"/>
                    <a:ea typeface="Times New Roman" panose="02020603050405020304" pitchFamily="18" charset="0"/>
                    <a:cs typeface="Arial"/>
                    <a:sym typeface="Arial"/>
                  </a:rPr>
                  <a:t>           </a:t>
                </a:r>
                <a:endParaRPr lang="en-US" sz="2000" b="1" kern="0" dirty="0">
                  <a:solidFill>
                    <a:srgbClr val="F2F4CF"/>
                  </a:solidFill>
                  <a:latin typeface="Arial"/>
                  <a:ea typeface="Calibri" panose="020F0502020204030204" pitchFamily="34" charset="0"/>
                  <a:cs typeface="Arial"/>
                  <a:sym typeface="Arial"/>
                </a:endParaRPr>
              </a:p>
            </p:txBody>
          </p:sp>
          <p:pic>
            <p:nvPicPr>
              <p:cNvPr id="44" name="Picture 43">
                <a:extLst>
                  <a:ext uri="{FF2B5EF4-FFF2-40B4-BE49-F238E27FC236}">
                    <a16:creationId xmlns:a16="http://schemas.microsoft.com/office/drawing/2014/main" id="{33400712-685E-404A-B025-FD9923A201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4700"/>
                        </a14:imgEffect>
                        <a14:imgEffect>
                          <a14:saturation sat="400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1495472" y="2571750"/>
                <a:ext cx="874096" cy="801335"/>
              </a:xfrm>
              <a:prstGeom prst="rect">
                <a:avLst/>
              </a:prstGeom>
            </p:spPr>
          </p:pic>
        </p:grpSp>
        <p:sp>
          <p:nvSpPr>
            <p:cNvPr id="36" name="Rectangle 35"/>
            <p:cNvSpPr/>
            <p:nvPr/>
          </p:nvSpPr>
          <p:spPr>
            <a:xfrm>
              <a:off x="877100" y="1164089"/>
              <a:ext cx="6327829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b="1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Kết</a:t>
              </a:r>
              <a:r>
                <a:rPr lang="en-US" sz="28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luận</a:t>
              </a:r>
              <a:endPara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877100" y="1632305"/>
              <a:ext cx="10500382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Trong một tam giác đều, trọng tâm của tam giác đồng thời là tâm đường tròn nội tiếp tam giác đó.</a:t>
              </a:r>
              <a:endParaRPr kumimoji="0" lang="vi-V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877100" y="2534184"/>
              <a:ext cx="10500382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Tam giác đều cạnh   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</a:t>
              </a:r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có bán kính đường tròn n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ội</a:t>
              </a:r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tiếp là </a:t>
              </a:r>
              <a:endParaRPr kumimoji="0" lang="vi-V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9" name="Object 38"/>
            <p:cNvGraphicFramePr>
              <a:graphicFrameLocks noChangeAspect="1"/>
            </p:cNvGraphicFramePr>
            <p:nvPr/>
          </p:nvGraphicFramePr>
          <p:xfrm>
            <a:off x="3729864" y="2742839"/>
            <a:ext cx="228600" cy="228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28600" imgH="228600" progId="Equation.DSMT4">
                    <p:embed/>
                  </p:oleObj>
                </mc:Choice>
                <mc:Fallback>
                  <p:oleObj name="Equation" r:id="rId4" imgW="228600" imgH="228600" progId="Equation.DSMT4">
                    <p:embed/>
                    <p:pic>
                      <p:nvPicPr>
                        <p:cNvPr id="39" name="Object 38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729864" y="2742839"/>
                          <a:ext cx="228600" cy="228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" name="Object 40"/>
            <p:cNvGraphicFramePr>
              <a:graphicFrameLocks noChangeAspect="1"/>
            </p:cNvGraphicFramePr>
            <p:nvPr/>
          </p:nvGraphicFramePr>
          <p:xfrm>
            <a:off x="9107488" y="2332038"/>
            <a:ext cx="1231900" cy="901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231560" imgH="901440" progId="Equation.DSMT4">
                    <p:embed/>
                  </p:oleObj>
                </mc:Choice>
                <mc:Fallback>
                  <p:oleObj name="Equation" r:id="rId6" imgW="1231560" imgH="901440" progId="Equation.DSMT4">
                    <p:embed/>
                    <p:pic>
                      <p:nvPicPr>
                        <p:cNvPr id="41" name="Object 40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9107488" y="2332038"/>
                          <a:ext cx="1231900" cy="901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6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719041" y="99749"/>
            <a:ext cx="10783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Xác định tâm và bán kính đường tròn n</a:t>
            </a:r>
            <a:r>
              <a:rPr lang="en-US" sz="3200" b="1" noProof="0" dirty="0" err="1">
                <a:solidFill>
                  <a:srgbClr val="4112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ội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tiếp tam giác.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29864" y="880205"/>
            <a:ext cx="3882327" cy="3574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25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507246" y="3094677"/>
            <a:ext cx="6643540" cy="653685"/>
            <a:chOff x="4871257" y="83128"/>
            <a:chExt cx="7232072" cy="653685"/>
          </a:xfrm>
        </p:grpSpPr>
        <p:sp>
          <p:nvSpPr>
            <p:cNvPr id="3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1" y="213658"/>
              <a:ext cx="6570642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</a:t>
              </a:r>
              <a:r>
                <a:rPr lang="en-US" sz="2400" b="1" noProof="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 TẬP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185309" y="552523"/>
            <a:ext cx="239163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err="1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b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85309" y="1313650"/>
            <a:ext cx="6497952" cy="1384995"/>
            <a:chOff x="185309" y="1313650"/>
            <a:chExt cx="6497952" cy="1384995"/>
          </a:xfrm>
        </p:grpSpPr>
        <p:sp>
          <p:nvSpPr>
            <p:cNvPr id="7" name="Rectangle 6"/>
            <p:cNvSpPr/>
            <p:nvPr/>
          </p:nvSpPr>
          <p:spPr>
            <a:xfrm>
              <a:off x="185309" y="1313650"/>
              <a:ext cx="6497952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Quan sát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hình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bên</a:t>
              </a:r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và cho biết đường tròn   là đường tròn nào nội tiếp những tam giác nào? </a:t>
              </a:r>
              <a:endParaRPr kumimoji="0" lang="vi-V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/>
          </p:nvGraphicFramePr>
          <p:xfrm>
            <a:off x="6214059" y="1353888"/>
            <a:ext cx="444500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444240" imgH="482400" progId="Equation.DSMT4">
                    <p:embed/>
                  </p:oleObj>
                </mc:Choice>
                <mc:Fallback>
                  <p:oleObj name="Equation" r:id="rId2" imgW="444240" imgH="482400" progId="Equation.DSMT4">
                    <p:embed/>
                    <p:pic>
                      <p:nvPicPr>
                        <p:cNvPr id="8" name="Object 7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6214059" y="1353888"/>
                          <a:ext cx="444500" cy="482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Hộp Văn bản 22">
            <a:extLst>
              <a:ext uri="{FF2B5EF4-FFF2-40B4-BE49-F238E27FC236}">
                <a16:creationId xmlns:a16="http://schemas.microsoft.com/office/drawing/2014/main" id="{0F73B42E-199B-F92B-23D8-1FA936A49224}"/>
              </a:ext>
            </a:extLst>
          </p:cNvPr>
          <p:cNvSpPr txBox="1"/>
          <p:nvPr/>
        </p:nvSpPr>
        <p:spPr>
          <a:xfrm>
            <a:off x="185309" y="2879739"/>
            <a:ext cx="523897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endParaRPr lang="en-US" dirty="0"/>
          </a:p>
          <a:p>
            <a:endParaRPr lang="en-US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106" y="748493"/>
            <a:ext cx="5298812" cy="3371461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185309" y="3577958"/>
            <a:ext cx="6497952" cy="954107"/>
            <a:chOff x="185309" y="3577958"/>
            <a:chExt cx="6497952" cy="954107"/>
          </a:xfrm>
        </p:grpSpPr>
        <p:sp>
          <p:nvSpPr>
            <p:cNvPr id="10" name="Rectangle 9"/>
            <p:cNvSpPr/>
            <p:nvPr/>
          </p:nvSpPr>
          <p:spPr>
            <a:xfrm>
              <a:off x="185309" y="3577958"/>
              <a:ext cx="6497952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Đường tròn   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 </a:t>
              </a:r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nội tiếp tam giác   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    </a:t>
              </a:r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và tam giác 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. </a:t>
              </a:r>
              <a:endParaRPr kumimoji="0" lang="vi-V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1" name="Object 10"/>
            <p:cNvGraphicFramePr>
              <a:graphicFrameLocks noChangeAspect="1"/>
            </p:cNvGraphicFramePr>
            <p:nvPr/>
          </p:nvGraphicFramePr>
          <p:xfrm>
            <a:off x="4896331" y="3708652"/>
            <a:ext cx="752475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752457" imgH="304870" progId="Equation.DSMT4">
                    <p:embed/>
                  </p:oleObj>
                </mc:Choice>
                <mc:Fallback>
                  <p:oleObj name="Equation" r:id="rId5" imgW="752457" imgH="304870" progId="Equation.DSMT4">
                    <p:embed/>
                    <p:pic>
                      <p:nvPicPr>
                        <p:cNvPr id="11" name="Object 10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896331" y="3708652"/>
                          <a:ext cx="752475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3"/>
            <p:cNvGraphicFramePr>
              <a:graphicFrameLocks noChangeAspect="1"/>
            </p:cNvGraphicFramePr>
            <p:nvPr/>
          </p:nvGraphicFramePr>
          <p:xfrm>
            <a:off x="1989547" y="3637354"/>
            <a:ext cx="444500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444240" imgH="482400" progId="Equation.DSMT4">
                    <p:embed/>
                  </p:oleObj>
                </mc:Choice>
                <mc:Fallback>
                  <p:oleObj name="Equation" r:id="rId7" imgW="444240" imgH="482400" progId="Equation.DSMT4">
                    <p:embed/>
                    <p:pic>
                      <p:nvPicPr>
                        <p:cNvPr id="14" name="Object 13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989547" y="3637354"/>
                          <a:ext cx="444500" cy="482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Object 24"/>
            <p:cNvGraphicFramePr>
              <a:graphicFrameLocks noChangeAspect="1"/>
            </p:cNvGraphicFramePr>
            <p:nvPr/>
          </p:nvGraphicFramePr>
          <p:xfrm>
            <a:off x="1507437" y="4132748"/>
            <a:ext cx="7747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774360" imgH="291960" progId="Equation.DSMT4">
                    <p:embed/>
                  </p:oleObj>
                </mc:Choice>
                <mc:Fallback>
                  <p:oleObj name="Equation" r:id="rId9" imgW="774360" imgH="291960" progId="Equation.DSMT4">
                    <p:embed/>
                    <p:pic>
                      <p:nvPicPr>
                        <p:cNvPr id="25" name="Object 24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507437" y="4132748"/>
                          <a:ext cx="7747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61019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507246" y="3094677"/>
            <a:ext cx="6643540" cy="653685"/>
            <a:chOff x="4871257" y="83128"/>
            <a:chExt cx="7232072" cy="653685"/>
          </a:xfrm>
        </p:grpSpPr>
        <p:sp>
          <p:nvSpPr>
            <p:cNvPr id="3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1" y="213658"/>
              <a:ext cx="6570642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</a:t>
              </a:r>
              <a:r>
                <a:rPr lang="en-US" sz="2400" b="1" noProof="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 TẬP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185309" y="552523"/>
            <a:ext cx="239163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err="1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b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5309" y="1313650"/>
            <a:ext cx="107030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Cho tam giác đều  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        </a:t>
            </a: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ngoại tiếp đường tròn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  </a:t>
            </a: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  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             </a:t>
            </a: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. Tính  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    </a:t>
            </a: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.</a:t>
            </a:r>
            <a:endParaRPr kumimoji="0" lang="vi-VN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830545" y="1382406"/>
          <a:ext cx="1458376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560" imgH="482400" progId="Equation.DSMT4">
                  <p:embed/>
                </p:oleObj>
              </mc:Choice>
              <mc:Fallback>
                <p:oleObj name="Equation" r:id="rId2" imgW="1231560" imgH="48240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830545" y="1382406"/>
                        <a:ext cx="1458376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Hộp Văn bản 22">
            <a:extLst>
              <a:ext uri="{FF2B5EF4-FFF2-40B4-BE49-F238E27FC236}">
                <a16:creationId xmlns:a16="http://schemas.microsoft.com/office/drawing/2014/main" id="{0F73B42E-199B-F92B-23D8-1FA936A49224}"/>
              </a:ext>
            </a:extLst>
          </p:cNvPr>
          <p:cNvSpPr txBox="1"/>
          <p:nvPr/>
        </p:nvSpPr>
        <p:spPr>
          <a:xfrm>
            <a:off x="4841256" y="1865006"/>
            <a:ext cx="168239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2832932" y="1416510"/>
          <a:ext cx="762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60" imgH="317160" progId="Equation.DSMT4">
                  <p:embed/>
                </p:oleObj>
              </mc:Choice>
              <mc:Fallback>
                <p:oleObj name="Equation" r:id="rId4" imgW="761760" imgH="31716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32932" y="1416510"/>
                        <a:ext cx="7620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9130936" y="1429210"/>
          <a:ext cx="508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7960" imgH="304560" progId="Equation.DSMT4">
                  <p:embed/>
                </p:oleObj>
              </mc:Choice>
              <mc:Fallback>
                <p:oleObj name="Equation" r:id="rId6" imgW="507960" imgH="30456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130936" y="1429210"/>
                        <a:ext cx="5080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" name="Picture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32300" y="2013222"/>
            <a:ext cx="4454325" cy="4101279"/>
          </a:xfrm>
          <a:prstGeom prst="rect">
            <a:avLst/>
          </a:prstGeom>
        </p:spPr>
      </p:pic>
      <p:grpSp>
        <p:nvGrpSpPr>
          <p:cNvPr id="31" name="Group 30"/>
          <p:cNvGrpSpPr/>
          <p:nvPr/>
        </p:nvGrpSpPr>
        <p:grpSpPr>
          <a:xfrm>
            <a:off x="185309" y="2511601"/>
            <a:ext cx="4326546" cy="901700"/>
            <a:chOff x="185309" y="2511601"/>
            <a:chExt cx="4326546" cy="901700"/>
          </a:xfrm>
        </p:grpSpPr>
        <p:sp>
          <p:nvSpPr>
            <p:cNvPr id="10" name="Rectangle 9"/>
            <p:cNvSpPr/>
            <p:nvPr/>
          </p:nvSpPr>
          <p:spPr>
            <a:xfrm>
              <a:off x="185309" y="2700841"/>
              <a:ext cx="300574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Áp dụng công thức </a:t>
              </a:r>
              <a:endParaRPr kumimoji="0" lang="vi-V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7" name="Object 26"/>
            <p:cNvGraphicFramePr>
              <a:graphicFrameLocks noChangeAspect="1"/>
            </p:cNvGraphicFramePr>
            <p:nvPr/>
          </p:nvGraphicFramePr>
          <p:xfrm>
            <a:off x="3191055" y="2511601"/>
            <a:ext cx="1320800" cy="901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320480" imgH="901440" progId="Equation.DSMT4">
                    <p:embed/>
                  </p:oleObj>
                </mc:Choice>
                <mc:Fallback>
                  <p:oleObj name="Equation" r:id="rId9" imgW="1320480" imgH="901440" progId="Equation.DSMT4">
                    <p:embed/>
                    <p:pic>
                      <p:nvPicPr>
                        <p:cNvPr id="27" name="Object 26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191055" y="2511601"/>
                          <a:ext cx="1320800" cy="901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2" name="Group 31"/>
          <p:cNvGrpSpPr/>
          <p:nvPr/>
        </p:nvGrpSpPr>
        <p:grpSpPr>
          <a:xfrm>
            <a:off x="185309" y="3413301"/>
            <a:ext cx="2000508" cy="523220"/>
            <a:chOff x="185309" y="3413301"/>
            <a:chExt cx="2000508" cy="523220"/>
          </a:xfrm>
        </p:grpSpPr>
        <p:sp>
          <p:nvSpPr>
            <p:cNvPr id="28" name="Rectangle 27"/>
            <p:cNvSpPr/>
            <p:nvPr/>
          </p:nvSpPr>
          <p:spPr>
            <a:xfrm>
              <a:off x="185309" y="3413301"/>
              <a:ext cx="88383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2800" noProof="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Với</a:t>
              </a:r>
              <a:endParaRPr kumimoji="0" lang="vi-V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9" name="Object 28"/>
            <p:cNvGraphicFramePr>
              <a:graphicFrameLocks noChangeAspect="1"/>
            </p:cNvGraphicFramePr>
            <p:nvPr/>
          </p:nvGraphicFramePr>
          <p:xfrm>
            <a:off x="992017" y="3505038"/>
            <a:ext cx="1193800" cy="317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1193760" imgH="317160" progId="Equation.DSMT4">
                    <p:embed/>
                  </p:oleObj>
                </mc:Choice>
                <mc:Fallback>
                  <p:oleObj name="Equation" r:id="rId11" imgW="1193760" imgH="317160" progId="Equation.DSMT4">
                    <p:embed/>
                    <p:pic>
                      <p:nvPicPr>
                        <p:cNvPr id="29" name="Object 28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992017" y="3505038"/>
                          <a:ext cx="1193800" cy="317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305577" y="4125761"/>
          <a:ext cx="347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79760" imgH="901440" progId="Equation.DSMT4">
                  <p:embed/>
                </p:oleObj>
              </mc:Choice>
              <mc:Fallback>
                <p:oleObj name="Equation" r:id="rId13" imgW="3479760" imgH="90144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05577" y="4125761"/>
                        <a:ext cx="3479800" cy="90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210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val 76"/>
          <p:cNvSpPr/>
          <p:nvPr/>
        </p:nvSpPr>
        <p:spPr>
          <a:xfrm>
            <a:off x="9107472" y="3898767"/>
            <a:ext cx="1690738" cy="169073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185308" y="552523"/>
            <a:ext cx="3409623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err="1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" name="Hộp Văn bản 22">
            <a:extLst>
              <a:ext uri="{FF2B5EF4-FFF2-40B4-BE49-F238E27FC236}">
                <a16:creationId xmlns:a16="http://schemas.microsoft.com/office/drawing/2014/main" id="{0F73B42E-199B-F92B-23D8-1FA936A49224}"/>
              </a:ext>
            </a:extLst>
          </p:cNvPr>
          <p:cNvSpPr txBox="1"/>
          <p:nvPr/>
        </p:nvSpPr>
        <p:spPr>
          <a:xfrm>
            <a:off x="5167572" y="2698645"/>
            <a:ext cx="168239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endParaRPr lang="en-US" dirty="0"/>
          </a:p>
          <a:p>
            <a:endParaRPr lang="en-US" dirty="0"/>
          </a:p>
        </p:txBody>
      </p:sp>
      <p:grpSp>
        <p:nvGrpSpPr>
          <p:cNvPr id="74" name="Group 73"/>
          <p:cNvGrpSpPr/>
          <p:nvPr/>
        </p:nvGrpSpPr>
        <p:grpSpPr>
          <a:xfrm>
            <a:off x="185309" y="1313650"/>
            <a:ext cx="11730026" cy="1384995"/>
            <a:chOff x="185309" y="1313650"/>
            <a:chExt cx="10857829" cy="1384995"/>
          </a:xfrm>
        </p:grpSpPr>
        <p:sp>
          <p:nvSpPr>
            <p:cNvPr id="7" name="Rectangle 6"/>
            <p:cNvSpPr/>
            <p:nvPr/>
          </p:nvSpPr>
          <p:spPr>
            <a:xfrm>
              <a:off x="185309" y="1313650"/>
              <a:ext cx="10857829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Bài</a:t>
              </a:r>
              <a:r>
                <a:rPr kumimoji="0" lang="en-US" sz="2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 </a:t>
              </a:r>
              <a:r>
                <a:rPr kumimoji="0" lang="en-US" sz="2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tập</a:t>
              </a:r>
              <a:r>
                <a:rPr kumimoji="0" lang="en-US" sz="2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 1. </a:t>
              </a:r>
              <a:r>
                <a:rPr kumimoji="0" lang="en-US" sz="2800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Một</a:t>
              </a:r>
              <a:r>
                <a:rPr kumimoji="0" lang="en-US" sz="280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 </a:t>
              </a:r>
              <a:r>
                <a:rPr kumimoji="0" lang="en-US" sz="2800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mảnh</a:t>
              </a:r>
              <a:r>
                <a:rPr kumimoji="0" lang="en-US" sz="280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 </a:t>
              </a:r>
              <a:r>
                <a:rPr kumimoji="0" lang="en-US" sz="2800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vườn</a:t>
              </a:r>
              <a:r>
                <a:rPr kumimoji="0" lang="en-US" sz="280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 </a:t>
              </a:r>
              <a:r>
                <a:rPr kumimoji="0" lang="en-US" sz="2800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có</a:t>
              </a:r>
              <a:r>
                <a:rPr kumimoji="0" lang="en-US" sz="280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 </a:t>
              </a:r>
              <a:r>
                <a:rPr kumimoji="0" lang="en-US" sz="2800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dạng</a:t>
              </a:r>
              <a:r>
                <a:rPr kumimoji="0" lang="en-US" sz="280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 tam </a:t>
              </a:r>
              <a:r>
                <a:rPr kumimoji="0" lang="en-US" sz="2800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giác</a:t>
              </a:r>
              <a:r>
                <a:rPr kumimoji="0" lang="en-US" sz="280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 </a:t>
              </a:r>
              <a:r>
                <a:rPr kumimoji="0" lang="en-US" sz="2800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đều</a:t>
              </a:r>
              <a:r>
                <a:rPr kumimoji="0" lang="en-US" sz="280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          </a:t>
              </a:r>
              <a:r>
                <a:rPr kumimoji="0" lang="en-US" sz="2800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cạnh</a:t>
              </a:r>
              <a:r>
                <a:rPr kumimoji="0" lang="en-US" sz="280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        . </a:t>
              </a:r>
              <a:r>
                <a:rPr kumimoji="0" lang="en-US" sz="2800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Người</a:t>
              </a:r>
              <a:r>
                <a:rPr kumimoji="0" lang="en-US" sz="280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 ta </a:t>
              </a:r>
              <a:r>
                <a:rPr kumimoji="0" lang="en-US" sz="2800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muốn</a:t>
              </a:r>
              <a:r>
                <a:rPr kumimoji="0" lang="en-US" sz="280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 </a:t>
              </a:r>
              <a:r>
                <a:rPr kumimoji="0" lang="en-US" sz="2800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</a:rPr>
                <a:t>trồn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g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hoa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ở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phần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đất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bên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trong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đường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tròn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nội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tiếp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tam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giác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       .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Tính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diện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tích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phần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đất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trồng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hoa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đó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.</a:t>
              </a:r>
              <a:endPara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6735438" y="1420660"/>
            <a:ext cx="762000" cy="317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761760" imgH="317160" progId="Equation.DSMT4">
                    <p:embed/>
                  </p:oleObj>
                </mc:Choice>
                <mc:Fallback>
                  <p:oleObj name="Equation" r:id="rId2" imgW="761760" imgH="317160" progId="Equation.DSMT4">
                    <p:embed/>
                    <p:pic>
                      <p:nvPicPr>
                        <p:cNvPr id="6" name="Object 5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6735438" y="1420660"/>
                          <a:ext cx="762000" cy="317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/>
          </p:nvGraphicFramePr>
          <p:xfrm>
            <a:off x="8179440" y="1420660"/>
            <a:ext cx="622300" cy="317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622080" imgH="317160" progId="Equation.DSMT4">
                    <p:embed/>
                  </p:oleObj>
                </mc:Choice>
                <mc:Fallback>
                  <p:oleObj name="Equation" r:id="rId4" imgW="622080" imgH="317160" progId="Equation.DSMT4">
                    <p:embed/>
                    <p:pic>
                      <p:nvPicPr>
                        <p:cNvPr id="9" name="Object 8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8179440" y="1420660"/>
                          <a:ext cx="622300" cy="317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/>
            <p:cNvGraphicFramePr>
              <a:graphicFrameLocks noChangeAspect="1"/>
            </p:cNvGraphicFramePr>
            <p:nvPr/>
          </p:nvGraphicFramePr>
          <p:xfrm>
            <a:off x="8179440" y="1868569"/>
            <a:ext cx="752475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752457" imgH="304870" progId="Equation.DSMT4">
                    <p:embed/>
                  </p:oleObj>
                </mc:Choice>
                <mc:Fallback>
                  <p:oleObj name="Equation" r:id="rId6" imgW="752457" imgH="304870" progId="Equation.DSMT4">
                    <p:embed/>
                    <p:pic>
                      <p:nvPicPr>
                        <p:cNvPr id="11" name="Object 10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8179440" y="1868569"/>
                          <a:ext cx="752475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66" name="Picture 6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44288" y="2552111"/>
            <a:ext cx="3819891" cy="3517130"/>
          </a:xfrm>
          <a:prstGeom prst="rect">
            <a:avLst/>
          </a:prstGeom>
        </p:spPr>
      </p:pic>
      <p:grpSp>
        <p:nvGrpSpPr>
          <p:cNvPr id="75" name="Group 74"/>
          <p:cNvGrpSpPr/>
          <p:nvPr/>
        </p:nvGrpSpPr>
        <p:grpSpPr>
          <a:xfrm>
            <a:off x="185307" y="3168850"/>
            <a:ext cx="8183464" cy="523220"/>
            <a:chOff x="185307" y="3168850"/>
            <a:chExt cx="6004477" cy="523220"/>
          </a:xfrm>
        </p:grpSpPr>
        <p:sp>
          <p:nvSpPr>
            <p:cNvPr id="28" name="Rectangle 27"/>
            <p:cNvSpPr/>
            <p:nvPr/>
          </p:nvSpPr>
          <p:spPr>
            <a:xfrm>
              <a:off x="185307" y="3168850"/>
              <a:ext cx="600447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Gọi 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 </a:t>
              </a:r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      </a:t>
              </a:r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là đường tròn nội tiếp tam giác đều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         .</a:t>
              </a:r>
              <a:endParaRPr kumimoji="0" lang="vi-V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68" name="Object 67"/>
            <p:cNvGraphicFramePr>
              <a:graphicFrameLocks noChangeAspect="1"/>
            </p:cNvGraphicFramePr>
            <p:nvPr/>
          </p:nvGraphicFramePr>
          <p:xfrm>
            <a:off x="713152" y="3202853"/>
            <a:ext cx="723900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723600" imgH="482400" progId="Equation.DSMT4">
                    <p:embed/>
                  </p:oleObj>
                </mc:Choice>
                <mc:Fallback>
                  <p:oleObj name="Equation" r:id="rId9" imgW="723600" imgH="482400" progId="Equation.DSMT4">
                    <p:embed/>
                    <p:pic>
                      <p:nvPicPr>
                        <p:cNvPr id="68" name="Object 67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713152" y="3202853"/>
                          <a:ext cx="723900" cy="482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9" name="Object 68"/>
            <p:cNvGraphicFramePr>
              <a:graphicFrameLocks noChangeAspect="1"/>
            </p:cNvGraphicFramePr>
            <p:nvPr/>
          </p:nvGraphicFramePr>
          <p:xfrm>
            <a:off x="5190403" y="3291753"/>
            <a:ext cx="752475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752457" imgH="304870" progId="Equation.DSMT4">
                    <p:embed/>
                  </p:oleObj>
                </mc:Choice>
                <mc:Fallback>
                  <p:oleObj name="Equation" r:id="rId11" imgW="752457" imgH="304870" progId="Equation.DSMT4">
                    <p:embed/>
                    <p:pic>
                      <p:nvPicPr>
                        <p:cNvPr id="69" name="Object 68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190403" y="3291753"/>
                          <a:ext cx="752475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0" name="Rectangle 69"/>
          <p:cNvSpPr/>
          <p:nvPr/>
        </p:nvSpPr>
        <p:spPr>
          <a:xfrm>
            <a:off x="185307" y="3863061"/>
            <a:ext cx="67641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Suy ra bán kính của phần đất trồng hoa đó là: </a:t>
            </a:r>
            <a:endParaRPr kumimoji="0" lang="vi-VN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graphicFrame>
        <p:nvGraphicFramePr>
          <p:cNvPr id="71" name="Object 70"/>
          <p:cNvGraphicFramePr>
            <a:graphicFrameLocks noChangeAspect="1"/>
          </p:cNvGraphicFramePr>
          <p:nvPr/>
        </p:nvGraphicFramePr>
        <p:xfrm>
          <a:off x="1619095" y="4423691"/>
          <a:ext cx="3136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36680" imgH="901440" progId="Equation.DSMT4">
                  <p:embed/>
                </p:oleObj>
              </mc:Choice>
              <mc:Fallback>
                <p:oleObj name="Equation" r:id="rId13" imgW="3136680" imgH="901440" progId="Equation.DSMT4">
                  <p:embed/>
                  <p:pic>
                    <p:nvPicPr>
                      <p:cNvPr id="71" name="Object 7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619095" y="4423691"/>
                        <a:ext cx="3136900" cy="90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" name="Rectangle 71"/>
          <p:cNvSpPr/>
          <p:nvPr/>
        </p:nvSpPr>
        <p:spPr>
          <a:xfrm>
            <a:off x="185307" y="5407131"/>
            <a:ext cx="60044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Diện tích phần đất trồng hoa đó là: </a:t>
            </a:r>
            <a:endParaRPr kumimoji="0" lang="vi-VN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graphicFrame>
        <p:nvGraphicFramePr>
          <p:cNvPr id="73" name="Object 72"/>
          <p:cNvGraphicFramePr>
            <a:graphicFrameLocks noChangeAspect="1"/>
          </p:cNvGraphicFramePr>
          <p:nvPr/>
        </p:nvGraphicFramePr>
        <p:xfrm>
          <a:off x="652584" y="6012091"/>
          <a:ext cx="5537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537160" imgH="571320" progId="Equation.DSMT4">
                  <p:embed/>
                </p:oleObj>
              </mc:Choice>
              <mc:Fallback>
                <p:oleObj name="Equation" r:id="rId15" imgW="5537160" imgH="571320" progId="Equation.DSMT4">
                  <p:embed/>
                  <p:pic>
                    <p:nvPicPr>
                      <p:cNvPr id="73" name="Object 72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52584" y="6012091"/>
                        <a:ext cx="55372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7068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5" grpId="0" animBg="1"/>
      <p:bldP spid="17" grpId="0"/>
      <p:bldP spid="70" grpId="0"/>
      <p:bldP spid="7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185308" y="552523"/>
            <a:ext cx="3409623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err="1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" name="Hộp Văn bản 22">
            <a:extLst>
              <a:ext uri="{FF2B5EF4-FFF2-40B4-BE49-F238E27FC236}">
                <a16:creationId xmlns:a16="http://schemas.microsoft.com/office/drawing/2014/main" id="{0F73B42E-199B-F92B-23D8-1FA936A49224}"/>
              </a:ext>
            </a:extLst>
          </p:cNvPr>
          <p:cNvSpPr txBox="1"/>
          <p:nvPr/>
        </p:nvSpPr>
        <p:spPr>
          <a:xfrm>
            <a:off x="5209122" y="2267757"/>
            <a:ext cx="168239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5309" y="1313650"/>
            <a:ext cx="117300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</a:rPr>
              <a:t>Bài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</a:rPr>
              <a:t>tập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</a:rPr>
              <a:t> 2. </a:t>
            </a: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Có một tấm bìa hình tam giác, làm thế nào để cắt được một hình tròn lớn nhất (không ghép nối)?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8032653" y="3362178"/>
            <a:ext cx="2025748" cy="20257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5046" y="2267757"/>
            <a:ext cx="5526954" cy="3725818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311918" y="2893747"/>
            <a:ext cx="61732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Ta xác định đường tròn nội tiếp tam giác đó rồi cắt theo đường tròn đó ta sẽ được một hình tròn lớn nhất.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95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7" grpId="0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8866" y="-186546"/>
            <a:ext cx="7931884" cy="4558362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4148866" y="4853243"/>
            <a:ext cx="5113421" cy="1384995"/>
            <a:chOff x="4148866" y="4853243"/>
            <a:chExt cx="5113421" cy="1384995"/>
          </a:xfrm>
        </p:grpSpPr>
        <p:sp>
          <p:nvSpPr>
            <p:cNvPr id="12" name="Rectangle 11"/>
            <p:cNvSpPr/>
            <p:nvPr/>
          </p:nvSpPr>
          <p:spPr>
            <a:xfrm>
              <a:off x="4148866" y="4853243"/>
              <a:ext cx="5113421" cy="138499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pPr lvl="0"/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Đường tròn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 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tiếp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xúc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với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cạnh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i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AC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và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phần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kéo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dài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hai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cạnh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còn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lại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</a:t>
              </a:r>
              <a:r>
                <a:rPr lang="en-US" sz="2800" i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AB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, </a:t>
              </a:r>
              <a:r>
                <a:rPr lang="en-US" sz="2800" i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AC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của</a:t>
              </a:r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endPara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28414133"/>
                </p:ext>
              </p:extLst>
            </p:nvPr>
          </p:nvGraphicFramePr>
          <p:xfrm>
            <a:off x="5982871" y="4887218"/>
            <a:ext cx="518139" cy="528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444240" imgH="482400" progId="Equation.DSMT4">
                    <p:embed/>
                  </p:oleObj>
                </mc:Choice>
                <mc:Fallback>
                  <p:oleObj name="Equation" r:id="rId3" imgW="444240" imgH="482400" progId="Equation.DSMT4">
                    <p:embed/>
                    <p:pic>
                      <p:nvPicPr>
                        <p:cNvPr id="6" name="Object 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982871" y="4887218"/>
                          <a:ext cx="518139" cy="52840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67639590"/>
                </p:ext>
              </p:extLst>
            </p:nvPr>
          </p:nvGraphicFramePr>
          <p:xfrm>
            <a:off x="6597992" y="5778633"/>
            <a:ext cx="1152525" cy="347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990360" imgH="317160" progId="Equation.DSMT4">
                    <p:embed/>
                  </p:oleObj>
                </mc:Choice>
                <mc:Fallback>
                  <p:oleObj name="Equation" r:id="rId5" imgW="990360" imgH="317160" progId="Equation.DSMT4">
                    <p:embed/>
                    <p:pic>
                      <p:nvPicPr>
                        <p:cNvPr id="9" name="Object 8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6597992" y="5778633"/>
                          <a:ext cx="1152525" cy="3476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Nhóm 17">
            <a:extLst>
              <a:ext uri="{FF2B5EF4-FFF2-40B4-BE49-F238E27FC236}">
                <a16:creationId xmlns:a16="http://schemas.microsoft.com/office/drawing/2014/main" id="{941A1F87-D1BF-AF90-74FF-161CB13616C2}"/>
              </a:ext>
            </a:extLst>
          </p:cNvPr>
          <p:cNvGrpSpPr/>
          <p:nvPr/>
        </p:nvGrpSpPr>
        <p:grpSpPr>
          <a:xfrm>
            <a:off x="199358" y="0"/>
            <a:ext cx="6044471" cy="6391570"/>
            <a:chOff x="938519" y="-1450423"/>
            <a:chExt cx="6861383" cy="6587819"/>
          </a:xfrm>
        </p:grpSpPr>
        <p:sp>
          <p:nvSpPr>
            <p:cNvPr id="17" name="Bong bóng Ý nghĩ: Hình đám mây 8">
              <a:extLst>
                <a:ext uri="{FF2B5EF4-FFF2-40B4-BE49-F238E27FC236}">
                  <a16:creationId xmlns:a16="http://schemas.microsoft.com/office/drawing/2014/main" id="{141CD16C-252F-4AA7-BE24-77A5DA842AB4}"/>
                </a:ext>
              </a:extLst>
            </p:cNvPr>
            <p:cNvSpPr/>
            <p:nvPr/>
          </p:nvSpPr>
          <p:spPr>
            <a:xfrm>
              <a:off x="2467786" y="-1450423"/>
              <a:ext cx="5332116" cy="3692685"/>
            </a:xfrm>
            <a:prstGeom prst="cloudCallout">
              <a:avLst>
                <a:gd name="adj1" fmla="val -40386"/>
                <a:gd name="adj2" fmla="val 6689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Hình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vẽ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bên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,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đường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tròn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(I)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có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đặc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điểm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gì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?</a:t>
              </a:r>
              <a:endPara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pic>
          <p:nvPicPr>
            <p:cNvPr id="18" name="Picture 1">
              <a:extLst>
                <a:ext uri="{FF2B5EF4-FFF2-40B4-BE49-F238E27FC236}">
                  <a16:creationId xmlns:a16="http://schemas.microsoft.com/office/drawing/2014/main" id="{6C5A5579-F2C4-DE4F-D276-64E73A2A4ED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519" y="2580939"/>
              <a:ext cx="3058533" cy="25564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2913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0" y="-18731"/>
            <a:ext cx="1854507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Mở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rộng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4094" y="1500193"/>
            <a:ext cx="7931884" cy="4558362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53126" y="3494164"/>
            <a:ext cx="4386691" cy="1393038"/>
            <a:chOff x="185309" y="1313650"/>
            <a:chExt cx="4386691" cy="1393038"/>
          </a:xfrm>
          <a:solidFill>
            <a:schemeClr val="accent4"/>
          </a:solidFill>
        </p:grpSpPr>
        <p:sp>
          <p:nvSpPr>
            <p:cNvPr id="7" name="Rectangle 6"/>
            <p:cNvSpPr/>
            <p:nvPr/>
          </p:nvSpPr>
          <p:spPr>
            <a:xfrm>
              <a:off x="185309" y="1313650"/>
              <a:ext cx="4386691" cy="138499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Đường tròn  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   </a:t>
              </a:r>
              <a:r>
                <a:rPr kumimoji="0" lang="vi-VN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được gọi là đường tròn bàng tiếp trong góc  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    </a:t>
              </a:r>
              <a:r>
                <a:rPr kumimoji="0" lang="vi-VN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của tam giác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        .</a:t>
              </a:r>
              <a:r>
                <a:rPr kumimoji="0" lang="vi-VN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endPara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1983543" y="1378806"/>
            <a:ext cx="444500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444240" imgH="482400" progId="Equation.DSMT4">
                    <p:embed/>
                  </p:oleObj>
                </mc:Choice>
                <mc:Fallback>
                  <p:oleObj name="Equation" r:id="rId3" imgW="444240" imgH="482400" progId="Equation.DSMT4">
                    <p:embed/>
                    <p:pic>
                      <p:nvPicPr>
                        <p:cNvPr id="6" name="Object 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983543" y="1378806"/>
                          <a:ext cx="444500" cy="482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7"/>
            <p:cNvGraphicFramePr>
              <a:graphicFrameLocks noChangeAspect="1"/>
            </p:cNvGraphicFramePr>
            <p:nvPr/>
          </p:nvGraphicFramePr>
          <p:xfrm>
            <a:off x="833708" y="2224088"/>
            <a:ext cx="508000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507960" imgH="482400" progId="Equation.DSMT4">
                    <p:embed/>
                  </p:oleObj>
                </mc:Choice>
                <mc:Fallback>
                  <p:oleObj name="Equation" r:id="rId5" imgW="507960" imgH="482400" progId="Equation.DSMT4">
                    <p:embed/>
                    <p:pic>
                      <p:nvPicPr>
                        <p:cNvPr id="8" name="Object 7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833708" y="2224088"/>
                          <a:ext cx="508000" cy="482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/>
          </p:nvGraphicFramePr>
          <p:xfrm>
            <a:off x="3204274" y="2306638"/>
            <a:ext cx="762000" cy="317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761760" imgH="317160" progId="Equation.DSMT4">
                    <p:embed/>
                  </p:oleObj>
                </mc:Choice>
                <mc:Fallback>
                  <p:oleObj name="Equation" r:id="rId7" imgW="761760" imgH="317160" progId="Equation.DSMT4">
                    <p:embed/>
                    <p:pic>
                      <p:nvPicPr>
                        <p:cNvPr id="9" name="Object 8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204274" y="2306638"/>
                          <a:ext cx="762000" cy="317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oup 15"/>
          <p:cNvGrpSpPr/>
          <p:nvPr/>
        </p:nvGrpSpPr>
        <p:grpSpPr>
          <a:xfrm>
            <a:off x="53126" y="937817"/>
            <a:ext cx="5113421" cy="1384995"/>
            <a:chOff x="4148866" y="4853243"/>
            <a:chExt cx="5113421" cy="1384995"/>
          </a:xfrm>
        </p:grpSpPr>
        <p:sp>
          <p:nvSpPr>
            <p:cNvPr id="17" name="Rectangle 16"/>
            <p:cNvSpPr/>
            <p:nvPr/>
          </p:nvSpPr>
          <p:spPr>
            <a:xfrm>
              <a:off x="4148866" y="4853243"/>
              <a:ext cx="5113421" cy="138499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pPr lvl="0"/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Đường tròn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 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tiếp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xúc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với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cạnh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i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AC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và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phần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kéo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dài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hai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cạnh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còn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lại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</a:t>
              </a:r>
              <a:r>
                <a:rPr lang="en-US" sz="2800" i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AB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, </a:t>
              </a:r>
              <a:r>
                <a:rPr lang="en-US" sz="2800" i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AC</a:t>
              </a:r>
              <a:r>
                <a:rPr lang="en-US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prstClr val="black"/>
                  </a:solidFill>
                  <a:latin typeface="Times New Roman" panose="02020603050405020304" pitchFamily="18" charset="0"/>
                </a:rPr>
                <a:t>của</a:t>
              </a:r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  <a:endPara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38124411"/>
                </p:ext>
              </p:extLst>
            </p:nvPr>
          </p:nvGraphicFramePr>
          <p:xfrm>
            <a:off x="5982871" y="4887218"/>
            <a:ext cx="518139" cy="528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444240" imgH="482400" progId="Equation.DSMT4">
                    <p:embed/>
                  </p:oleObj>
                </mc:Choice>
                <mc:Fallback>
                  <p:oleObj name="Equation" r:id="rId3" imgW="444240" imgH="482400" progId="Equation.DSMT4">
                    <p:embed/>
                    <p:pic>
                      <p:nvPicPr>
                        <p:cNvPr id="13" name="Object 12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982871" y="4887218"/>
                          <a:ext cx="518139" cy="52840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52132332"/>
                </p:ext>
              </p:extLst>
            </p:nvPr>
          </p:nvGraphicFramePr>
          <p:xfrm>
            <a:off x="6597992" y="5778633"/>
            <a:ext cx="1152525" cy="347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990360" imgH="317160" progId="Equation.DSMT4">
                    <p:embed/>
                  </p:oleObj>
                </mc:Choice>
                <mc:Fallback>
                  <p:oleObj name="Equation" r:id="rId9" imgW="990360" imgH="317160" progId="Equation.DSMT4">
                    <p:embed/>
                    <p:pic>
                      <p:nvPicPr>
                        <p:cNvPr id="15" name="Object 14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6597992" y="5778633"/>
                          <a:ext cx="1152525" cy="3476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Down Arrow 1"/>
          <p:cNvSpPr/>
          <p:nvPr/>
        </p:nvSpPr>
        <p:spPr>
          <a:xfrm>
            <a:off x="2073610" y="2426191"/>
            <a:ext cx="363365" cy="9645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86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2070100" y="1690724"/>
            <a:ext cx="96012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Học bài theo SGK và vở ghi.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Nắm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chắc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định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nghĩa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đường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tròn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nội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tiếp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tam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giác</a:t>
            </a:r>
            <a:endParaRPr kumimoji="0" lang="en-US" sz="3200" b="1" i="0" u="none" strike="noStrike" kern="1200" cap="none" spc="0" normalizeH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b="1" baseline="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xác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tâm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tròn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nội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tiếp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tam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giác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Vẽ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được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đường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tròn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nội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tiếp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tam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giác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bằng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thước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và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compa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b="1" baseline="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SGK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5536131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609551">
            <a:off x="11116066" y="-2415248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800" dirty="0">
              <a:solidFill>
                <a:srgbClr val="C55A11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89948" y="730537"/>
            <a:ext cx="5661296" cy="2333471"/>
            <a:chOff x="189573" y="1006343"/>
            <a:chExt cx="5661296" cy="2333471"/>
          </a:xfrm>
        </p:grpSpPr>
        <p:grpSp>
          <p:nvGrpSpPr>
            <p:cNvPr id="12" name="Group 11"/>
            <p:cNvGrpSpPr/>
            <p:nvPr/>
          </p:nvGrpSpPr>
          <p:grpSpPr>
            <a:xfrm>
              <a:off x="189573" y="1006343"/>
              <a:ext cx="5661296" cy="2308324"/>
              <a:chOff x="189573" y="1006343"/>
              <a:chExt cx="5661296" cy="2308324"/>
            </a:xfrm>
          </p:grpSpPr>
          <p:sp>
            <p:nvSpPr>
              <p:cNvPr id="10" name="Rectangle 5">
                <a:extLst>
                  <a:ext uri="{FF2B5EF4-FFF2-40B4-BE49-F238E27FC236}">
                    <a16:creationId xmlns:a16="http://schemas.microsoft.com/office/drawing/2014/main" id="{1E67329B-ACF6-76AE-6301-71657A354A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573" y="1006343"/>
                <a:ext cx="5661296" cy="23083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nl-NL" altLang="en-US" sz="36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Cho tam giác  </a:t>
                </a:r>
                <a:r>
                  <a:rPr kumimoji="0" lang="en-US" altLang="en-US" sz="360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kumimoji="0" lang="vi-VN" altLang="en-US" sz="360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vi-VN" altLang="en-US" sz="36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 </a:t>
                </a:r>
                <a:r>
                  <a:rPr kumimoji="0" lang="en-US" altLang="en-US" sz="3600" i="0" u="none" strike="noStrike" cap="none" normalizeH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kumimoji="0" lang="en-US" altLang="en-US" sz="360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3600" i="0" u="none" strike="noStrike" cap="none" normalizeH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r>
                  <a:rPr kumimoji="0" lang="en-US" altLang="en-US" sz="360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kumimoji="0" lang="en-US" altLang="en-US" sz="3600" i="0" u="none" strike="noStrike" cap="none" normalizeH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như</a:t>
                </a:r>
                <a:r>
                  <a:rPr kumimoji="0" lang="en-US" altLang="en-US" sz="360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3600" i="0" u="none" strike="noStrike" cap="none" normalizeH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kumimoji="0" lang="en-US" altLang="en-US" sz="360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3600" i="0" u="none" strike="noStrike" cap="none" normalizeH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vẽ</a:t>
                </a:r>
                <a:r>
                  <a:rPr kumimoji="0" lang="vi-VN" altLang="en-US" sz="360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Nêu vị trí tương đối của các đường thẳng </a:t>
                </a:r>
                <a:r>
                  <a:rPr kumimoji="0" lang="en-US" altLang="en-US" sz="360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</a:t>
                </a:r>
                <a:endParaRPr kumimoji="0" lang="en-US" altLang="en-US" sz="36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4" name="Object 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99058812"/>
                  </p:ext>
                </p:extLst>
              </p:nvPr>
            </p:nvGraphicFramePr>
            <p:xfrm>
              <a:off x="2784158" y="1228371"/>
              <a:ext cx="951689" cy="35789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3" imgW="761760" imgH="317160" progId="Equation.DSMT4">
                      <p:embed/>
                    </p:oleObj>
                  </mc:Choice>
                  <mc:Fallback>
                    <p:oleObj name="Equation" r:id="rId3" imgW="761760" imgH="317160" progId="Equation.DSMT4">
                      <p:embed/>
                      <p:pic>
                        <p:nvPicPr>
                          <p:cNvPr id="0" name="Object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784158" y="1228371"/>
                            <a:ext cx="951689" cy="357890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" name="Object 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95502989"/>
                  </p:ext>
                </p:extLst>
              </p:nvPr>
            </p:nvGraphicFramePr>
            <p:xfrm>
              <a:off x="1153725" y="1739481"/>
              <a:ext cx="542925" cy="47783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5" imgW="457200" imgH="393480" progId="Equation.DSMT4">
                      <p:embed/>
                    </p:oleObj>
                  </mc:Choice>
                  <mc:Fallback>
                    <p:oleObj name="Equation" r:id="rId5" imgW="457200" imgH="393480" progId="Equation.DSMT4">
                      <p:embed/>
                      <p:pic>
                        <p:nvPicPr>
                          <p:cNvPr id="0" name="Object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53725" y="1739481"/>
                            <a:ext cx="542925" cy="477838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5054536"/>
                </p:ext>
              </p:extLst>
            </p:nvPr>
          </p:nvGraphicFramePr>
          <p:xfrm>
            <a:off x="1469302" y="2849281"/>
            <a:ext cx="1790700" cy="393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790640" imgH="393480" progId="Equation.DSMT4">
                    <p:embed/>
                  </p:oleObj>
                </mc:Choice>
                <mc:Fallback>
                  <p:oleObj name="Equation" r:id="rId7" imgW="179064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469302" y="2849281"/>
                          <a:ext cx="1790700" cy="393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" name="Rectangle 2"/>
            <p:cNvSpPr/>
            <p:nvPr/>
          </p:nvSpPr>
          <p:spPr>
            <a:xfrm>
              <a:off x="3321900" y="2693483"/>
              <a:ext cx="78739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altLang="en-US" sz="3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endParaRPr lang="en-US" dirty="0"/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01525630"/>
                </p:ext>
              </p:extLst>
            </p:nvPr>
          </p:nvGraphicFramePr>
          <p:xfrm>
            <a:off x="4147174" y="2809715"/>
            <a:ext cx="595313" cy="517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594573" imgH="518081" progId="Equation.DSMT4">
                    <p:embed/>
                  </p:oleObj>
                </mc:Choice>
                <mc:Fallback>
                  <p:oleObj name="Equation" r:id="rId9" imgW="594573" imgH="518081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147174" y="2809715"/>
                          <a:ext cx="595313" cy="5175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61" name="Picture 37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728" y="202652"/>
            <a:ext cx="5050841" cy="375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4410281" y="3993778"/>
            <a:ext cx="326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Yêu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cầu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trả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854297"/>
              </p:ext>
            </p:extLst>
          </p:nvPr>
        </p:nvGraphicFramePr>
        <p:xfrm>
          <a:off x="5978909" y="4786826"/>
          <a:ext cx="944563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45022" imgH="350504" progId="Equation.DSMT4">
                  <p:embed/>
                </p:oleObj>
              </mc:Choice>
              <mc:Fallback>
                <p:oleObj name="Equation" r:id="rId3" imgW="945022" imgH="35050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978909" y="4786826"/>
                        <a:ext cx="944563" cy="350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70463" y="4647708"/>
            <a:ext cx="102308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alt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 cạnh                   của </a:t>
            </a:r>
            <a:r>
              <a:rPr lang="nl-NL" alt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tam giác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6816482" y="4647708"/>
            <a:ext cx="35189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>
                <a:latin typeface="+mj-lt"/>
              </a:rPr>
              <a:t>tiếp xúc đường tròn 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55221"/>
              </p:ext>
            </p:extLst>
          </p:nvPr>
        </p:nvGraphicFramePr>
        <p:xfrm>
          <a:off x="2069824" y="4793251"/>
          <a:ext cx="1782763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83293" imgH="388454" progId="Equation.DSMT4">
                  <p:embed/>
                </p:oleObj>
              </mc:Choice>
              <mc:Fallback>
                <p:oleObj name="Equation" r:id="rId13" imgW="1783293" imgH="38845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069824" y="4793251"/>
                        <a:ext cx="1782763" cy="388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994583"/>
              </p:ext>
            </p:extLst>
          </p:nvPr>
        </p:nvGraphicFramePr>
        <p:xfrm>
          <a:off x="10318627" y="4721308"/>
          <a:ext cx="5873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86917" imgH="510406" progId="Equation.DSMT4">
                  <p:embed/>
                </p:oleObj>
              </mc:Choice>
              <mc:Fallback>
                <p:oleObj name="Equation" r:id="rId9" imgW="586917" imgH="51040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318627" y="4721308"/>
                        <a:ext cx="587375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9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609551">
            <a:off x="11116066" y="-2415248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800" dirty="0">
              <a:solidFill>
                <a:srgbClr val="C55A11"/>
              </a:solidFill>
            </a:endParaRP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274937" y="19036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122313" y="1385877"/>
            <a:ext cx="6421362" cy="1754326"/>
            <a:chOff x="122313" y="1385877"/>
            <a:chExt cx="6253683" cy="1754326"/>
          </a:xfrm>
        </p:grpSpPr>
        <p:sp>
          <p:nvSpPr>
            <p:cNvPr id="37" name="Rectangle 5">
              <a:extLst>
                <a:ext uri="{FF2B5EF4-FFF2-40B4-BE49-F238E27FC236}">
                  <a16:creationId xmlns:a16="http://schemas.microsoft.com/office/drawing/2014/main" id="{1E67329B-ACF6-76AE-6301-71657A354A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313" y="1385877"/>
              <a:ext cx="6253683" cy="175432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just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Các cạnh của tam giác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tiếp xúc với đường tròn 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vi-VN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.</a:t>
              </a:r>
              <a:endParaRPr kumimoji="0" lang="en-US" altLang="en-US" sz="3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1" name="Object 4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65245483"/>
                </p:ext>
              </p:extLst>
            </p:nvPr>
          </p:nvGraphicFramePr>
          <p:xfrm>
            <a:off x="3778639" y="2501900"/>
            <a:ext cx="494735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495000" imgH="545760" progId="Equation.DSMT4">
                    <p:embed/>
                  </p:oleObj>
                </mc:Choice>
                <mc:Fallback>
                  <p:oleObj name="Equation" r:id="rId3" imgW="495000" imgH="5457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778639" y="2501900"/>
                          <a:ext cx="494735" cy="546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" name="Object 4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73305395"/>
                </p:ext>
              </p:extLst>
            </p:nvPr>
          </p:nvGraphicFramePr>
          <p:xfrm>
            <a:off x="4681510" y="1755998"/>
            <a:ext cx="850900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850680" imgH="342720" progId="Equation.DSMT4">
                    <p:embed/>
                  </p:oleObj>
                </mc:Choice>
                <mc:Fallback>
                  <p:oleObj name="Equation" r:id="rId5" imgW="850680" imgH="3427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681510" y="1755998"/>
                          <a:ext cx="850900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" name="Group 1"/>
          <p:cNvGrpSpPr/>
          <p:nvPr/>
        </p:nvGrpSpPr>
        <p:grpSpPr>
          <a:xfrm>
            <a:off x="181047" y="4562416"/>
            <a:ext cx="5753028" cy="1754326"/>
            <a:chOff x="181047" y="4562416"/>
            <a:chExt cx="5753028" cy="1754326"/>
          </a:xfrm>
        </p:grpSpPr>
        <p:sp>
          <p:nvSpPr>
            <p:cNvPr id="42" name="Rectangle 5">
              <a:extLst>
                <a:ext uri="{FF2B5EF4-FFF2-40B4-BE49-F238E27FC236}">
                  <a16:creationId xmlns:a16="http://schemas.microsoft.com/office/drawing/2014/main" id="{1E67329B-ACF6-76AE-6301-71657A354A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047" y="4562416"/>
              <a:ext cx="5753028" cy="175432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just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</a:t>
              </a:r>
              <a:r>
                <a:rPr lang="en-US" alt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just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nội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tiếp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altLang="en-US" sz="3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3" name="Object 4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96154889"/>
                </p:ext>
              </p:extLst>
            </p:nvPr>
          </p:nvGraphicFramePr>
          <p:xfrm>
            <a:off x="2582898" y="4841191"/>
            <a:ext cx="503929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495000" imgH="545760" progId="Equation.DSMT4">
                    <p:embed/>
                  </p:oleObj>
                </mc:Choice>
                <mc:Fallback>
                  <p:oleObj name="Equation" r:id="rId7" imgW="495000" imgH="5457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582898" y="4841191"/>
                          <a:ext cx="503929" cy="546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" name="Object 4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8024715"/>
                </p:ext>
              </p:extLst>
            </p:nvPr>
          </p:nvGraphicFramePr>
          <p:xfrm>
            <a:off x="1809051" y="5727741"/>
            <a:ext cx="1137070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117440" imgH="342720" progId="Equation.DSMT4">
                    <p:embed/>
                  </p:oleObj>
                </mc:Choice>
                <mc:Fallback>
                  <p:oleObj name="Equation" r:id="rId9" imgW="1117440" imgH="3427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809051" y="5727741"/>
                          <a:ext cx="1137070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6" name="Down Arrow 45"/>
          <p:cNvSpPr/>
          <p:nvPr/>
        </p:nvSpPr>
        <p:spPr>
          <a:xfrm>
            <a:off x="2939143" y="3176662"/>
            <a:ext cx="365777" cy="12864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37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728" y="202652"/>
            <a:ext cx="5050841" cy="375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15139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536959" y="-1322125"/>
            <a:ext cx="3136324" cy="6246373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55A1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ĐỘNG MỞ ĐẦU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C55A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utoShape 3"/>
          <p:cNvSpPr>
            <a:spLocks noChangeArrowheads="1"/>
          </p:cNvSpPr>
          <p:nvPr/>
        </p:nvSpPr>
        <p:spPr bwMode="auto">
          <a:xfrm>
            <a:off x="613721" y="528099"/>
            <a:ext cx="9369819" cy="2818051"/>
          </a:xfrm>
          <a:prstGeom prst="cloudCallout">
            <a:avLst>
              <a:gd name="adj1" fmla="val -42727"/>
              <a:gd name="adj2" fmla="val 89875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auto">
          <a:xfrm>
            <a:off x="613722" y="3124200"/>
            <a:ext cx="533400" cy="6858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9303181" y="1740571"/>
            <a:ext cx="609600" cy="533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AutoShape 9"/>
          <p:cNvSpPr>
            <a:spLocks noChangeArrowheads="1"/>
          </p:cNvSpPr>
          <p:nvPr/>
        </p:nvSpPr>
        <p:spPr bwMode="auto">
          <a:xfrm>
            <a:off x="1127125" y="1018140"/>
            <a:ext cx="609600" cy="533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utoShape 10"/>
          <p:cNvSpPr>
            <a:spLocks noChangeArrowheads="1"/>
          </p:cNvSpPr>
          <p:nvPr/>
        </p:nvSpPr>
        <p:spPr bwMode="auto">
          <a:xfrm>
            <a:off x="8458090" y="143154"/>
            <a:ext cx="609600" cy="533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AutoShape 11"/>
          <p:cNvSpPr>
            <a:spLocks noChangeArrowheads="1"/>
          </p:cNvSpPr>
          <p:nvPr/>
        </p:nvSpPr>
        <p:spPr bwMode="auto">
          <a:xfrm>
            <a:off x="6532728" y="2309046"/>
            <a:ext cx="533400" cy="6858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Picture 52" descr="Boy Thinking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267200"/>
            <a:ext cx="143192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1948551" y="1137321"/>
            <a:ext cx="6629400" cy="1739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ctr"/>
            <a:r>
              <a:rPr lang="vi-VN" sz="3600" i="1" dirty="0">
                <a:solidFill>
                  <a:prstClr val="black"/>
                </a:solidFill>
                <a:latin typeface="+mj-lt"/>
                <a:sym typeface="Symbol" pitchFamily="18" charset="2"/>
              </a:rPr>
              <a:t>Mỗi tam giác luôn xác định được một đường tròn nội tiếp, đúng hay sai? 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44110" y="5562600"/>
            <a:ext cx="5743880" cy="10772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Mỗi tam giác luôn xác định được</a:t>
            </a:r>
          </a:p>
          <a:p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một đường tròn n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ộ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 tiếp.</a:t>
            </a:r>
            <a:endParaRPr lang="en-US" sz="3200" dirty="0"/>
          </a:p>
        </p:txBody>
      </p:sp>
      <p:pic>
        <p:nvPicPr>
          <p:cNvPr id="26" name="Picture 3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066" y="1811313"/>
            <a:ext cx="5050841" cy="375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81848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1" grpId="0" animBg="1"/>
      <p:bldP spid="2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DF76D2BD-4504-80E5-7176-A5B6CF63480B}"/>
              </a:ext>
            </a:extLst>
          </p:cNvPr>
          <p:cNvSpPr txBox="1"/>
          <p:nvPr/>
        </p:nvSpPr>
        <p:spPr>
          <a:xfrm>
            <a:off x="1534498" y="4727"/>
            <a:ext cx="98002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思源黑体 Medium"/>
                <a:cs typeface="Times New Roman" panose="02020603050405020304" pitchFamily="18" charset="0"/>
                <a:sym typeface="Special Elite"/>
              </a:rPr>
              <a:t>§1.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ĐƯỜNG TRÒN NGOẠI TIẾP TAM GIÁC, ĐƯỜNG TRÒN NỘI TIẾP TAM GIÁC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E250EC2E-D5E8-A11E-FE33-A8963256E84A}"/>
              </a:ext>
            </a:extLst>
          </p:cNvPr>
          <p:cNvSpPr txBox="1"/>
          <p:nvPr/>
        </p:nvSpPr>
        <p:spPr>
          <a:xfrm>
            <a:off x="558809" y="1323486"/>
            <a:ext cx="9611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AF519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I.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F519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AF519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 TRÒN NGOẠI TIẾP TAM GIÁC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AF519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558809" y="2315309"/>
            <a:ext cx="7412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nghĩa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4112E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rot="5400000">
            <a:off x="14686525" y="951081"/>
            <a:ext cx="2532661" cy="1929575"/>
          </a:xfrm>
          <a:prstGeom prst="rect">
            <a:avLst/>
          </a:prstGeom>
        </p:spPr>
      </p:pic>
      <p:grpSp>
        <p:nvGrpSpPr>
          <p:cNvPr id="55" name="Group 54">
            <a:extLst>
              <a:ext uri="{FF2B5EF4-FFF2-40B4-BE49-F238E27FC236}">
                <a16:creationId xmlns:a16="http://schemas.microsoft.com/office/drawing/2014/main" id="{798183C5-60CC-476A-9D02-77A91AC0CC7F}"/>
              </a:ext>
            </a:extLst>
          </p:cNvPr>
          <p:cNvGrpSpPr/>
          <p:nvPr/>
        </p:nvGrpSpPr>
        <p:grpSpPr>
          <a:xfrm>
            <a:off x="12796690" y="-50165"/>
            <a:ext cx="3414911" cy="3876732"/>
            <a:chOff x="1153627" y="2784661"/>
            <a:chExt cx="2733846" cy="3103562"/>
          </a:xfrm>
        </p:grpSpPr>
        <p:pic>
          <p:nvPicPr>
            <p:cNvPr id="56" name="Picture 55" descr="Background pattern&#10;&#10;Description automatically generated">
              <a:extLst>
                <a:ext uri="{FF2B5EF4-FFF2-40B4-BE49-F238E27FC236}">
                  <a16:creationId xmlns:a16="http://schemas.microsoft.com/office/drawing/2014/main" id="{80C300F2-FC80-4119-AF3A-7BB97FE99A2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rcRect l="20349" r="20345" b="-4"/>
            <a:stretch/>
          </p:blipFill>
          <p:spPr>
            <a:xfrm>
              <a:off x="1153627" y="2784661"/>
              <a:ext cx="2733846" cy="3103562"/>
            </a:xfrm>
            <a:custGeom>
              <a:avLst/>
              <a:gdLst/>
              <a:ahLst/>
              <a:cxnLst/>
              <a:rect l="l" t="t" r="r" b="b"/>
              <a:pathLst>
                <a:path w="2590737" h="2926956">
                  <a:moveTo>
                    <a:pt x="1463478" y="0"/>
                  </a:moveTo>
                  <a:cubicBezTo>
                    <a:pt x="1867606" y="0"/>
                    <a:pt x="2233476" y="163805"/>
                    <a:pt x="2498313" y="428643"/>
                  </a:cubicBezTo>
                  <a:lnTo>
                    <a:pt x="2501029" y="431631"/>
                  </a:lnTo>
                  <a:lnTo>
                    <a:pt x="2445696" y="582811"/>
                  </a:lnTo>
                  <a:cubicBezTo>
                    <a:pt x="2374039" y="813196"/>
                    <a:pt x="2335437" y="1058145"/>
                    <a:pt x="2335437" y="1312109"/>
                  </a:cubicBezTo>
                  <a:cubicBezTo>
                    <a:pt x="2335437" y="1650728"/>
                    <a:pt x="2404063" y="1973319"/>
                    <a:pt x="2528166" y="2266732"/>
                  </a:cubicBezTo>
                  <a:lnTo>
                    <a:pt x="2590737" y="2396622"/>
                  </a:lnTo>
                  <a:lnTo>
                    <a:pt x="2498313" y="2498313"/>
                  </a:lnTo>
                  <a:cubicBezTo>
                    <a:pt x="2233476" y="2763151"/>
                    <a:pt x="1867606" y="2926956"/>
                    <a:pt x="1463478" y="2926956"/>
                  </a:cubicBezTo>
                  <a:cubicBezTo>
                    <a:pt x="655221" y="2926956"/>
                    <a:pt x="0" y="2271735"/>
                    <a:pt x="0" y="1463478"/>
                  </a:cubicBezTo>
                  <a:cubicBezTo>
                    <a:pt x="0" y="655221"/>
                    <a:pt x="655221" y="0"/>
                    <a:pt x="1463478" y="0"/>
                  </a:cubicBezTo>
                  <a:close/>
                </a:path>
              </a:pathLst>
            </a:custGeom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</p:pic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A6810FBE-4E5C-4BEF-8FF5-E1FFF3EC79C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5826" y="2983406"/>
              <a:ext cx="2082307" cy="2082307"/>
            </a:xfrm>
            <a:prstGeom prst="rect">
              <a:avLst/>
            </a:prstGeom>
          </p:spPr>
        </p:pic>
      </p:grpSp>
      <p:sp>
        <p:nvSpPr>
          <p:cNvPr id="29" name="Hộp Văn bản 2">
            <a:extLst>
              <a:ext uri="{FF2B5EF4-FFF2-40B4-BE49-F238E27FC236}">
                <a16:creationId xmlns:a16="http://schemas.microsoft.com/office/drawing/2014/main" id="{E250EC2E-D5E8-A11E-FE33-A8963256E84A}"/>
              </a:ext>
            </a:extLst>
          </p:cNvPr>
          <p:cNvSpPr txBox="1"/>
          <p:nvPr/>
        </p:nvSpPr>
        <p:spPr>
          <a:xfrm>
            <a:off x="558809" y="1800229"/>
            <a:ext cx="9611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AF519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II.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F519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AF519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 TRÒN N</a:t>
            </a:r>
            <a:r>
              <a:rPr lang="vi-VN" sz="2800" b="1" dirty="0">
                <a:solidFill>
                  <a:srgbClr val="AF51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AF519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TIẾP TAM GIÁC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AF519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02903" y="2900084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 tròn </a:t>
            </a:r>
            <a:r>
              <a:rPr lang="vi-VN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 xúc với ba cạnh </a:t>
            </a:r>
            <a:r>
              <a:rPr lang="nl-NL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 tam giác được gọi là đường tròn n</a:t>
            </a:r>
            <a:r>
              <a:rPr lang="vi-VN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ộ</a:t>
            </a:r>
            <a:r>
              <a:rPr lang="nl-NL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tiếp tam giác đó.</a:t>
            </a:r>
            <a:endParaRPr lang="en-US" sz="3200" b="1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702903" y="4778734"/>
            <a:ext cx="6423641" cy="1569679"/>
            <a:chOff x="1042252" y="4476246"/>
            <a:chExt cx="6423641" cy="1569679"/>
          </a:xfrm>
        </p:grpSpPr>
        <p:sp>
          <p:nvSpPr>
            <p:cNvPr id="35" name="Rectangle 34"/>
            <p:cNvSpPr/>
            <p:nvPr/>
          </p:nvSpPr>
          <p:spPr>
            <a:xfrm>
              <a:off x="1042252" y="4476246"/>
              <a:ext cx="6423641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spcAft>
                  <a:spcPts val="0"/>
                </a:spcAft>
              </a:pPr>
              <a:r>
                <a:rPr lang="vi-VN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Chú ý: </a:t>
              </a:r>
              <a:r>
                <a:rPr lang="vi-VN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Khi đường tròn </a:t>
              </a:r>
              <a:r>
                <a:rPr lang="en-US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vi-VN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nội tiếp tam giác</a:t>
              </a:r>
              <a:r>
                <a:rPr lang="en-US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    </a:t>
              </a:r>
              <a:r>
                <a:rPr lang="vi-VN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ta nói tam giác</a:t>
              </a:r>
              <a:endPara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spcAft>
                  <a:spcPts val="0"/>
                </a:spcAft>
              </a:pPr>
              <a:r>
                <a:rPr lang="vi-VN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ngoại tiếp đường tròn</a:t>
              </a:r>
              <a:endPara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36" name="Object 3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35675969"/>
                </p:ext>
              </p:extLst>
            </p:nvPr>
          </p:nvGraphicFramePr>
          <p:xfrm>
            <a:off x="2616062" y="5092176"/>
            <a:ext cx="850900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850680" imgH="342720" progId="Equation.DSMT4">
                    <p:embed/>
                  </p:oleObj>
                </mc:Choice>
                <mc:Fallback>
                  <p:oleObj name="Equation" r:id="rId8" imgW="850680" imgH="342720" progId="Equation.DSMT4">
                    <p:embed/>
                    <p:pic>
                      <p:nvPicPr>
                        <p:cNvPr id="25" name="Object 24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2616062" y="5092176"/>
                          <a:ext cx="850900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99550118"/>
                </p:ext>
              </p:extLst>
            </p:nvPr>
          </p:nvGraphicFramePr>
          <p:xfrm>
            <a:off x="6213698" y="5101701"/>
            <a:ext cx="838200" cy="3333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838356" imgH="333201" progId="Equation.DSMT4">
                    <p:embed/>
                  </p:oleObj>
                </mc:Choice>
                <mc:Fallback>
                  <p:oleObj name="Equation" r:id="rId8" imgW="838356" imgH="333201" progId="Equation.DSMT4">
                    <p:embed/>
                    <p:pic>
                      <p:nvPicPr>
                        <p:cNvPr id="26" name="Object 25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6213698" y="5101701"/>
                          <a:ext cx="838200" cy="3333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" name="Object 3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76690624"/>
                </p:ext>
              </p:extLst>
            </p:nvPr>
          </p:nvGraphicFramePr>
          <p:xfrm>
            <a:off x="4885949" y="5499825"/>
            <a:ext cx="495300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495000" imgH="545760" progId="Equation.DSMT4">
                    <p:embed/>
                  </p:oleObj>
                </mc:Choice>
                <mc:Fallback>
                  <p:oleObj name="Equation" r:id="rId11" imgW="495000" imgH="545760" progId="Equation.DSMT4">
                    <p:embed/>
                    <p:pic>
                      <p:nvPicPr>
                        <p:cNvPr id="17" name="Object 16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885949" y="5499825"/>
                          <a:ext cx="495300" cy="546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" name="Object 4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98485107"/>
                </p:ext>
              </p:extLst>
            </p:nvPr>
          </p:nvGraphicFramePr>
          <p:xfrm>
            <a:off x="5407126" y="4529694"/>
            <a:ext cx="495300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495000" imgH="545760" progId="Equation.DSMT4">
                    <p:embed/>
                  </p:oleObj>
                </mc:Choice>
                <mc:Fallback>
                  <p:oleObj name="Equation" r:id="rId13" imgW="495000" imgH="545760" progId="Equation.DSMT4">
                    <p:embed/>
                    <p:pic>
                      <p:nvPicPr>
                        <p:cNvPr id="19" name="Object 18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5407126" y="4529694"/>
                          <a:ext cx="495300" cy="546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50" name="Picture 37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4581" y="1205057"/>
            <a:ext cx="4395670" cy="326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69980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4548423" y="5727206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8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353401" y="200479"/>
            <a:ext cx="2376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Ví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dụ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H="1" flipV="1">
            <a:off x="5599146" y="915880"/>
            <a:ext cx="49187" cy="56365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412905" y="4479630"/>
            <a:ext cx="4547048" cy="2062103"/>
            <a:chOff x="610220" y="4557308"/>
            <a:chExt cx="4547048" cy="2062103"/>
          </a:xfrm>
        </p:grpSpPr>
        <p:sp>
          <p:nvSpPr>
            <p:cNvPr id="36" name="Rectangle 35"/>
            <p:cNvSpPr/>
            <p:nvPr/>
          </p:nvSpPr>
          <p:spPr>
            <a:xfrm>
              <a:off x="610220" y="4557308"/>
              <a:ext cx="4547048" cy="20621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kumimoji="0" lang="vi-VN" sz="3200" b="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a, đ</a:t>
              </a:r>
              <a:r>
                <a:rPr kumimoji="0" lang="vi-VN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ường tròn   </a:t>
              </a:r>
              <a:r>
                <a:rPr kumimoji="0" lang="vi-VN" sz="3200" b="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vi-VN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nội tiếp tam giác    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kumimoji="0" lang="vi-VN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vì nó tiếp</a:t>
              </a:r>
              <a:r>
                <a:rPr kumimoji="0" lang="vi-VN" sz="3200" b="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xúc với ba cạnh</a:t>
              </a:r>
              <a:r>
                <a:rPr kumimoji="0" lang="vi-VN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của tam giác  </a:t>
              </a:r>
              <a:endPara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47" name="Object 4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97092118"/>
                </p:ext>
              </p:extLst>
            </p:nvPr>
          </p:nvGraphicFramePr>
          <p:xfrm>
            <a:off x="3029670" y="5174783"/>
            <a:ext cx="889896" cy="3586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850680" imgH="342720" progId="Equation.DSMT4">
                    <p:embed/>
                  </p:oleObj>
                </mc:Choice>
                <mc:Fallback>
                  <p:oleObj name="Equation" r:id="rId3" imgW="850680" imgH="342720" progId="Equation.DSMT4">
                    <p:embed/>
                    <p:pic>
                      <p:nvPicPr>
                        <p:cNvPr id="47" name="Object 4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029670" y="5174783"/>
                          <a:ext cx="889896" cy="35861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" name="Object 4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62778551"/>
                </p:ext>
              </p:extLst>
            </p:nvPr>
          </p:nvGraphicFramePr>
          <p:xfrm>
            <a:off x="3965529" y="4575878"/>
            <a:ext cx="495300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495000" imgH="545760" progId="Equation.DSMT4">
                    <p:embed/>
                  </p:oleObj>
                </mc:Choice>
                <mc:Fallback>
                  <p:oleObj name="Equation" r:id="rId5" imgW="495000" imgH="545760" progId="Equation.DSMT4">
                    <p:embed/>
                    <p:pic>
                      <p:nvPicPr>
                        <p:cNvPr id="49" name="Object 48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965529" y="4575878"/>
                          <a:ext cx="495300" cy="546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2" name="Group 51"/>
          <p:cNvGrpSpPr/>
          <p:nvPr/>
        </p:nvGrpSpPr>
        <p:grpSpPr>
          <a:xfrm>
            <a:off x="6253295" y="4557308"/>
            <a:ext cx="4755509" cy="1815882"/>
            <a:chOff x="6253295" y="4557308"/>
            <a:chExt cx="4755509" cy="1815882"/>
          </a:xfrm>
        </p:grpSpPr>
        <p:sp>
          <p:nvSpPr>
            <p:cNvPr id="37" name="Rectangle 36"/>
            <p:cNvSpPr/>
            <p:nvPr/>
          </p:nvSpPr>
          <p:spPr>
            <a:xfrm>
              <a:off x="6253295" y="4557308"/>
              <a:ext cx="4755509" cy="18158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Hình b, đ</a:t>
              </a:r>
              <a:r>
                <a:rPr kumimoji="0" lang="vi-VN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ường tròn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</a:t>
              </a:r>
              <a:r>
                <a:rPr kumimoji="0" lang="vi-VN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không nội tiếp tam giác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vi-VN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kumimoji="0" lang="vi-VN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vì nó không tiếp</a:t>
              </a:r>
              <a:r>
                <a:rPr kumimoji="0" lang="vi-VN" sz="2800" b="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xúc với ba cạnh </a:t>
              </a:r>
              <a:r>
                <a:rPr kumimoji="0" lang="vi-VN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của tam giác  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48" name="Object 4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4927310"/>
                </p:ext>
              </p:extLst>
            </p:nvPr>
          </p:nvGraphicFramePr>
          <p:xfrm>
            <a:off x="9011371" y="5094070"/>
            <a:ext cx="876300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876253" imgH="342926" progId="Equation.DSMT4">
                    <p:embed/>
                  </p:oleObj>
                </mc:Choice>
                <mc:Fallback>
                  <p:oleObj name="Equation" r:id="rId3" imgW="876253" imgH="342926" progId="Equation.DSMT4">
                    <p:embed/>
                    <p:pic>
                      <p:nvPicPr>
                        <p:cNvPr id="48" name="Object 47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9011371" y="5094070"/>
                          <a:ext cx="876300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47940483"/>
                </p:ext>
              </p:extLst>
            </p:nvPr>
          </p:nvGraphicFramePr>
          <p:xfrm>
            <a:off x="9432925" y="4627563"/>
            <a:ext cx="381000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495000" imgH="545760" progId="Equation.DSMT4">
                    <p:embed/>
                  </p:oleObj>
                </mc:Choice>
                <mc:Fallback>
                  <p:oleObj name="Equation" r:id="rId8" imgW="495000" imgH="545760" progId="Equation.DSMT4">
                    <p:embed/>
                    <p:pic>
                      <p:nvPicPr>
                        <p:cNvPr id="50" name="Object 49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9432925" y="4627563"/>
                          <a:ext cx="381000" cy="419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401" y="608445"/>
            <a:ext cx="4896378" cy="3641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7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7700" y="268884"/>
            <a:ext cx="4612551" cy="3964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1931" y="1256173"/>
            <a:ext cx="1161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Hình a</a:t>
            </a:r>
            <a:endParaRPr lang="en-US" sz="2800" dirty="0"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815664" y="1424131"/>
            <a:ext cx="1161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Hình b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732642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9488755">
            <a:off x="-2352314" y="254556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719041" y="99749"/>
            <a:ext cx="10783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Xác định tâm và bán kính đường tròn nội tiếp tam giác.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40134" y="610729"/>
            <a:ext cx="6407237" cy="2462095"/>
            <a:chOff x="140134" y="610729"/>
            <a:chExt cx="6407237" cy="2462095"/>
          </a:xfrm>
        </p:grpSpPr>
        <p:sp>
          <p:nvSpPr>
            <p:cNvPr id="27" name="Hộp Văn bản 17">
              <a:extLst>
                <a:ext uri="{FF2B5EF4-FFF2-40B4-BE49-F238E27FC236}">
                  <a16:creationId xmlns:a16="http://schemas.microsoft.com/office/drawing/2014/main" id="{225AE2A5-5738-3580-5C7C-161964F9AC15}"/>
                </a:ext>
              </a:extLst>
            </p:cNvPr>
            <p:cNvSpPr txBox="1"/>
            <p:nvPr/>
          </p:nvSpPr>
          <p:spPr>
            <a:xfrm>
              <a:off x="140134" y="610729"/>
              <a:ext cx="1240920" cy="58477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ED7D31">
                      <a:lumMod val="50000"/>
                    </a:srgb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HĐ</a:t>
              </a:r>
              <a:r>
                <a:rPr kumimoji="0" lang="vi-VN" sz="3200" b="1" i="0" u="none" strike="noStrike" kern="1200" cap="none" spc="0" normalizeH="0" noProof="0" dirty="0">
                  <a:ln>
                    <a:noFill/>
                  </a:ln>
                  <a:solidFill>
                    <a:srgbClr val="ED7D31">
                      <a:lumMod val="50000"/>
                    </a:srgb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6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1414280" y="618524"/>
              <a:ext cx="5133091" cy="830997"/>
              <a:chOff x="1283750" y="3107930"/>
              <a:chExt cx="5133091" cy="830997"/>
            </a:xfrm>
          </p:grpSpPr>
          <p:sp>
            <p:nvSpPr>
              <p:cNvPr id="28" name="Hộp Văn bản 17">
                <a:extLst>
                  <a:ext uri="{FF2B5EF4-FFF2-40B4-BE49-F238E27FC236}">
                    <a16:creationId xmlns:a16="http://schemas.microsoft.com/office/drawing/2014/main" id="{225AE2A5-5738-3580-5C7C-161964F9AC15}"/>
                  </a:ext>
                </a:extLst>
              </p:cNvPr>
              <p:cNvSpPr txBox="1"/>
              <p:nvPr/>
            </p:nvSpPr>
            <p:spPr>
              <a:xfrm>
                <a:off x="1283750" y="3107930"/>
                <a:ext cx="513309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Cho tam giác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   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có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là giao điểm ba đường </a:t>
                </a:r>
                <a:r>
                  <a:rPr lang="vi-VN" sz="2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 giác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( Hình vẽ).</a:t>
                </a: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13" name="Object 12"/>
              <p:cNvGraphicFramePr>
                <a:graphicFrameLocks noChangeAspect="1"/>
              </p:cNvGraphicFramePr>
              <p:nvPr/>
            </p:nvGraphicFramePr>
            <p:xfrm>
              <a:off x="3051154" y="3204148"/>
              <a:ext cx="66040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3" imgW="660240" imgH="279360" progId="Equation.DSMT4">
                      <p:embed/>
                    </p:oleObj>
                  </mc:Choice>
                  <mc:Fallback>
                    <p:oleObj name="Equation" r:id="rId3" imgW="660240" imgH="279360" progId="Equation.DSMT4">
                      <p:embed/>
                      <p:pic>
                        <p:nvPicPr>
                          <p:cNvPr id="13" name="Object 12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3051154" y="3204148"/>
                            <a:ext cx="660400" cy="2794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" name="Object 1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65097487"/>
                  </p:ext>
                </p:extLst>
              </p:nvPr>
            </p:nvGraphicFramePr>
            <p:xfrm>
              <a:off x="4170008" y="3187906"/>
              <a:ext cx="190500" cy="2667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5" imgW="190440" imgH="266400" progId="Equation.DSMT4">
                      <p:embed/>
                    </p:oleObj>
                  </mc:Choice>
                  <mc:Fallback>
                    <p:oleObj name="Equation" r:id="rId5" imgW="190440" imgH="266400" progId="Equation.DSMT4">
                      <p:embed/>
                      <p:pic>
                        <p:nvPicPr>
                          <p:cNvPr id="14" name="Object 13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4170008" y="3187906"/>
                            <a:ext cx="190500" cy="2667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44" name="Group 43"/>
            <p:cNvGrpSpPr/>
            <p:nvPr/>
          </p:nvGrpSpPr>
          <p:grpSpPr>
            <a:xfrm>
              <a:off x="226895" y="1400090"/>
              <a:ext cx="5133091" cy="461665"/>
              <a:chOff x="151860" y="4074094"/>
              <a:chExt cx="5133091" cy="461665"/>
            </a:xfrm>
          </p:grpSpPr>
          <p:sp>
            <p:nvSpPr>
              <p:cNvPr id="31" name="Hộp Văn bản 17">
                <a:extLst>
                  <a:ext uri="{FF2B5EF4-FFF2-40B4-BE49-F238E27FC236}">
                    <a16:creationId xmlns:a16="http://schemas.microsoft.com/office/drawing/2014/main" id="{225AE2A5-5738-3580-5C7C-161964F9AC15}"/>
                  </a:ext>
                </a:extLst>
              </p:cNvPr>
              <p:cNvSpPr txBox="1"/>
              <p:nvPr/>
            </p:nvSpPr>
            <p:spPr>
              <a:xfrm>
                <a:off x="151860" y="4074094"/>
                <a:ext cx="513309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a)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lang="vi-VN" sz="2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sánh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                </a:t>
                </a:r>
              </a:p>
            </p:txBody>
          </p:sp>
          <p:graphicFrame>
            <p:nvGraphicFramePr>
              <p:cNvPr id="15" name="Object 1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883625189"/>
                  </p:ext>
                </p:extLst>
              </p:nvPr>
            </p:nvGraphicFramePr>
            <p:xfrm>
              <a:off x="1629370" y="4185736"/>
              <a:ext cx="1320800" cy="330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7" imgW="1320480" imgH="330120" progId="Equation.DSMT4">
                      <p:embed/>
                    </p:oleObj>
                  </mc:Choice>
                  <mc:Fallback>
                    <p:oleObj name="Equation" r:id="rId7" imgW="1320480" imgH="330120" progId="Equation.DSMT4">
                      <p:embed/>
                      <p:pic>
                        <p:nvPicPr>
                          <p:cNvPr id="15" name="Object 14"/>
                          <p:cNvPicPr/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1629370" y="4185736"/>
                            <a:ext cx="1320800" cy="3302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47" name="Group 46"/>
            <p:cNvGrpSpPr/>
            <p:nvPr/>
          </p:nvGrpSpPr>
          <p:grpSpPr>
            <a:xfrm>
              <a:off x="255653" y="1872495"/>
              <a:ext cx="5377444" cy="1200329"/>
              <a:chOff x="180618" y="4546499"/>
              <a:chExt cx="5377444" cy="1200329"/>
            </a:xfrm>
          </p:grpSpPr>
          <p:sp>
            <p:nvSpPr>
              <p:cNvPr id="33" name="Hộp Văn bản 17">
                <a:extLst>
                  <a:ext uri="{FF2B5EF4-FFF2-40B4-BE49-F238E27FC236}">
                    <a16:creationId xmlns:a16="http://schemas.microsoft.com/office/drawing/2014/main" id="{225AE2A5-5738-3580-5C7C-161964F9AC15}"/>
                  </a:ext>
                </a:extLst>
              </p:cNvPr>
              <p:cNvSpPr txBox="1"/>
              <p:nvPr/>
            </p:nvSpPr>
            <p:spPr>
              <a:xfrm>
                <a:off x="180618" y="4546499"/>
                <a:ext cx="537744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b)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Đặt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       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. Đường tròn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      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có phải là đường tròn nội tiếp tam giác </a:t>
                </a:r>
                <a:r>
                  <a:rPr lang="vi-VN" sz="2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   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không? Vì sao?</a:t>
                </a: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42" name="Object 4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820928130"/>
                  </p:ext>
                </p:extLst>
              </p:nvPr>
            </p:nvGraphicFramePr>
            <p:xfrm>
              <a:off x="1169396" y="4639167"/>
              <a:ext cx="939800" cy="2667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9" imgW="939600" imgH="266400" progId="Equation.DSMT4">
                      <p:embed/>
                    </p:oleObj>
                  </mc:Choice>
                  <mc:Fallback>
                    <p:oleObj name="Equation" r:id="rId9" imgW="939600" imgH="266400" progId="Equation.DSMT4">
                      <p:embed/>
                      <p:pic>
                        <p:nvPicPr>
                          <p:cNvPr id="42" name="Object 41"/>
                          <p:cNvPicPr/>
                          <p:nvPr/>
                        </p:nvPicPr>
                        <p:blipFill>
                          <a:blip r:embed="rId10"/>
                          <a:stretch>
                            <a:fillRect/>
                          </a:stretch>
                        </p:blipFill>
                        <p:spPr>
                          <a:xfrm>
                            <a:off x="1169396" y="4639167"/>
                            <a:ext cx="939800" cy="2667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3" name="Object 4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60900024"/>
                  </p:ext>
                </p:extLst>
              </p:nvPr>
            </p:nvGraphicFramePr>
            <p:xfrm>
              <a:off x="3830046" y="4567730"/>
              <a:ext cx="635000" cy="431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1" imgW="634680" imgH="431640" progId="Equation.DSMT4">
                      <p:embed/>
                    </p:oleObj>
                  </mc:Choice>
                  <mc:Fallback>
                    <p:oleObj name="Equation" r:id="rId11" imgW="634680" imgH="431640" progId="Equation.DSMT4">
                      <p:embed/>
                      <p:pic>
                        <p:nvPicPr>
                          <p:cNvPr id="43" name="Object 42"/>
                          <p:cNvPicPr/>
                          <p:nvPr/>
                        </p:nvPicPr>
                        <p:blipFill>
                          <a:blip r:embed="rId12"/>
                          <a:stretch>
                            <a:fillRect/>
                          </a:stretch>
                        </p:blipFill>
                        <p:spPr>
                          <a:xfrm>
                            <a:off x="3830046" y="4567730"/>
                            <a:ext cx="635000" cy="4318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6" name="Object 4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701617523"/>
                  </p:ext>
                </p:extLst>
              </p:nvPr>
            </p:nvGraphicFramePr>
            <p:xfrm>
              <a:off x="4103302" y="5030737"/>
              <a:ext cx="657225" cy="2762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3" imgW="657295" imgH="276117" progId="Equation.DSMT4">
                      <p:embed/>
                    </p:oleObj>
                  </mc:Choice>
                  <mc:Fallback>
                    <p:oleObj name="Equation" r:id="rId3" imgW="657295" imgH="276117" progId="Equation.DSMT4">
                      <p:embed/>
                      <p:pic>
                        <p:nvPicPr>
                          <p:cNvPr id="46" name="Object 45"/>
                          <p:cNvPicPr/>
                          <p:nvPr/>
                        </p:nvPicPr>
                        <p:blipFill>
                          <a:blip r:embed="rId13"/>
                          <a:stretch>
                            <a:fillRect/>
                          </a:stretch>
                        </p:blipFill>
                        <p:spPr>
                          <a:xfrm>
                            <a:off x="4103302" y="5030737"/>
                            <a:ext cx="657225" cy="27622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56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3181684" y="3422923"/>
            <a:ext cx="326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Yêu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cầu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trả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965479" y="3951058"/>
            <a:ext cx="6403696" cy="509817"/>
            <a:chOff x="965479" y="3951058"/>
            <a:chExt cx="6403696" cy="509817"/>
          </a:xfrm>
        </p:grpSpPr>
        <p:sp>
          <p:nvSpPr>
            <p:cNvPr id="9" name="Rectangle 8"/>
            <p:cNvSpPr/>
            <p:nvPr/>
          </p:nvSpPr>
          <p:spPr>
            <a:xfrm>
              <a:off x="965479" y="3951058"/>
              <a:ext cx="612341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a) </a:t>
              </a:r>
              <a:r>
                <a:rPr lang="en-US" sz="24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Vì</a:t>
              </a:r>
              <a:r>
                <a:rPr lang="en-US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</a:t>
              </a:r>
              <a:r>
                <a:rPr lang="vi-VN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 phân giác </a:t>
              </a:r>
              <a:r>
                <a:rPr lang="en-US" sz="24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2400" dirty="0"/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6187479"/>
                </p:ext>
              </p:extLst>
            </p:nvPr>
          </p:nvGraphicFramePr>
          <p:xfrm>
            <a:off x="1746250" y="4044950"/>
            <a:ext cx="4191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419040" imgH="291960" progId="Equation.DSMT4">
                    <p:embed/>
                  </p:oleObj>
                </mc:Choice>
                <mc:Fallback>
                  <p:oleObj name="Equation" r:id="rId14" imgW="419040" imgH="291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1746250" y="4044950"/>
                          <a:ext cx="4191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99964903"/>
                </p:ext>
              </p:extLst>
            </p:nvPr>
          </p:nvGraphicFramePr>
          <p:xfrm>
            <a:off x="5260975" y="3978275"/>
            <a:ext cx="2108200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2108160" imgH="482400" progId="Equation.DSMT4">
                    <p:embed/>
                  </p:oleObj>
                </mc:Choice>
                <mc:Fallback>
                  <p:oleObj name="Equation" r:id="rId16" imgW="2108160" imgH="4824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5260975" y="3978275"/>
                          <a:ext cx="2108200" cy="482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" name="Rectangle 60"/>
          <p:cNvSpPr/>
          <p:nvPr/>
        </p:nvSpPr>
        <p:spPr>
          <a:xfrm>
            <a:off x="1030744" y="4858171"/>
            <a:ext cx="61234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(2)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519791"/>
              </p:ext>
            </p:extLst>
          </p:nvPr>
        </p:nvGraphicFramePr>
        <p:xfrm>
          <a:off x="3904741" y="4964573"/>
          <a:ext cx="1803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03240" imgH="279360" progId="Equation.DSMT4">
                  <p:embed/>
                </p:oleObj>
              </mc:Choice>
              <mc:Fallback>
                <p:oleObj name="Equation" r:id="rId18" imgW="18032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904741" y="4964573"/>
                        <a:ext cx="1803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738" name="Picture 162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7701" y="508337"/>
            <a:ext cx="4874190" cy="3621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0" name="Group 49"/>
          <p:cNvGrpSpPr/>
          <p:nvPr/>
        </p:nvGrpSpPr>
        <p:grpSpPr>
          <a:xfrm>
            <a:off x="814388" y="4400550"/>
            <a:ext cx="6537325" cy="508000"/>
            <a:chOff x="889264" y="3952984"/>
            <a:chExt cx="6537325" cy="508000"/>
          </a:xfrm>
        </p:grpSpPr>
        <p:sp>
          <p:nvSpPr>
            <p:cNvPr id="51" name="Rectangle 50"/>
            <p:cNvSpPr/>
            <p:nvPr/>
          </p:nvSpPr>
          <p:spPr>
            <a:xfrm>
              <a:off x="889264" y="3952984"/>
              <a:ext cx="6199629" cy="4597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Vì</a:t>
              </a:r>
              <a:r>
                <a:rPr lang="en-US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</a:t>
              </a:r>
              <a:r>
                <a:rPr lang="vi-VN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 phân giác </a:t>
              </a:r>
              <a:r>
                <a:rPr lang="en-US" sz="24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2400" dirty="0"/>
            </a:p>
          </p:txBody>
        </p:sp>
        <p:graphicFrame>
          <p:nvGraphicFramePr>
            <p:cNvPr id="52" name="Object 5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12455139"/>
                </p:ext>
              </p:extLst>
            </p:nvPr>
          </p:nvGraphicFramePr>
          <p:xfrm>
            <a:off x="1746250" y="4044950"/>
            <a:ext cx="4191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419040" imgH="291960" progId="Equation.DSMT4">
                    <p:embed/>
                  </p:oleObj>
                </mc:Choice>
                <mc:Fallback>
                  <p:oleObj name="Equation" r:id="rId21" imgW="419040" imgH="291960" progId="Equation.DSMT4">
                    <p:embed/>
                    <p:pic>
                      <p:nvPicPr>
                        <p:cNvPr id="12" name="Object 11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1746250" y="4044950"/>
                          <a:ext cx="4191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" name="Object 5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19989767"/>
                </p:ext>
              </p:extLst>
            </p:nvPr>
          </p:nvGraphicFramePr>
          <p:xfrm>
            <a:off x="5204089" y="3978384"/>
            <a:ext cx="2222500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2222280" imgH="482400" progId="Equation.DSMT4">
                    <p:embed/>
                  </p:oleObj>
                </mc:Choice>
                <mc:Fallback>
                  <p:oleObj name="Equation" r:id="rId23" imgW="2222280" imgH="482400" progId="Equation.DSMT4">
                    <p:embed/>
                    <p:pic>
                      <p:nvPicPr>
                        <p:cNvPr id="16" name="Object 15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5204089" y="3978384"/>
                          <a:ext cx="2222500" cy="482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Group 10"/>
          <p:cNvGrpSpPr/>
          <p:nvPr/>
        </p:nvGrpSpPr>
        <p:grpSpPr>
          <a:xfrm>
            <a:off x="938769" y="5460675"/>
            <a:ext cx="9438276" cy="860137"/>
            <a:chOff x="938769" y="5460675"/>
            <a:chExt cx="9438276" cy="860137"/>
          </a:xfrm>
        </p:grpSpPr>
        <p:sp>
          <p:nvSpPr>
            <p:cNvPr id="63" name="Hộp Văn bản 17">
              <a:extLst>
                <a:ext uri="{FF2B5EF4-FFF2-40B4-BE49-F238E27FC236}">
                  <a16:creationId xmlns:a16="http://schemas.microsoft.com/office/drawing/2014/main" id="{225AE2A5-5738-3580-5C7C-161964F9AC15}"/>
                </a:ext>
              </a:extLst>
            </p:cNvPr>
            <p:cNvSpPr txBox="1"/>
            <p:nvPr/>
          </p:nvSpPr>
          <p:spPr>
            <a:xfrm>
              <a:off x="938769" y="5489815"/>
              <a:ext cx="840844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b)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Đặt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 </a:t>
              </a:r>
              <a:r>
                <a:rPr lang="vi-VN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         </a:t>
              </a:r>
              <a:r>
                <a:rPr kumimoji="0" lang="vi-V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  Suy ra đường tròn 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        </a:t>
              </a:r>
              <a:r>
                <a:rPr kumimoji="0" lang="vi-V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có phải là đường tròn nội tiếp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61503608"/>
                </p:ext>
              </p:extLst>
            </p:nvPr>
          </p:nvGraphicFramePr>
          <p:xfrm>
            <a:off x="3580930" y="5889012"/>
            <a:ext cx="635000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5" imgW="634680" imgH="431640" progId="Equation.DSMT4">
                    <p:embed/>
                  </p:oleObj>
                </mc:Choice>
                <mc:Fallback>
                  <p:oleObj name="Equation" r:id="rId25" imgW="634680" imgH="431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3580930" y="5889012"/>
                          <a:ext cx="635000" cy="431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Object 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30187263"/>
                </p:ext>
              </p:extLst>
            </p:nvPr>
          </p:nvGraphicFramePr>
          <p:xfrm>
            <a:off x="8041340" y="5965212"/>
            <a:ext cx="8509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7" imgW="850680" imgH="279360" progId="Equation.DSMT4">
                    <p:embed/>
                  </p:oleObj>
                </mc:Choice>
                <mc:Fallback>
                  <p:oleObj name="Equation" r:id="rId27" imgW="850680" imgH="2793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8041340" y="5965212"/>
                          <a:ext cx="850900" cy="279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21568892"/>
                </p:ext>
              </p:extLst>
            </p:nvPr>
          </p:nvGraphicFramePr>
          <p:xfrm>
            <a:off x="1933420" y="5584354"/>
            <a:ext cx="930275" cy="258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9" imgW="929711" imgH="259254" progId="Equation.DSMT4">
                    <p:embed/>
                  </p:oleObj>
                </mc:Choice>
                <mc:Fallback>
                  <p:oleObj name="Equation" r:id="rId29" imgW="929711" imgH="259254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0"/>
                        <a:stretch>
                          <a:fillRect/>
                        </a:stretch>
                      </p:blipFill>
                      <p:spPr>
                        <a:xfrm>
                          <a:off x="1933420" y="5584354"/>
                          <a:ext cx="930275" cy="2587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01413268"/>
                </p:ext>
              </p:extLst>
            </p:nvPr>
          </p:nvGraphicFramePr>
          <p:xfrm>
            <a:off x="2859588" y="5505690"/>
            <a:ext cx="3670300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1" imgW="3670200" imgH="431640" progId="Equation.DSMT4">
                    <p:embed/>
                  </p:oleObj>
                </mc:Choice>
                <mc:Fallback>
                  <p:oleObj name="Equation" r:id="rId31" imgW="3670200" imgH="431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2"/>
                        <a:stretch>
                          <a:fillRect/>
                        </a:stretch>
                      </p:blipFill>
                      <p:spPr>
                        <a:xfrm>
                          <a:off x="2859588" y="5505690"/>
                          <a:ext cx="3670300" cy="431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" name="Rectangle 25"/>
            <p:cNvSpPr/>
            <p:nvPr/>
          </p:nvSpPr>
          <p:spPr>
            <a:xfrm>
              <a:off x="6429387" y="5460675"/>
              <a:ext cx="341151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tiếp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xúc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ba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cạnh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</a:p>
          </p:txBody>
        </p:sp>
        <p:graphicFrame>
          <p:nvGraphicFramePr>
            <p:cNvPr id="29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42983026"/>
                </p:ext>
              </p:extLst>
            </p:nvPr>
          </p:nvGraphicFramePr>
          <p:xfrm>
            <a:off x="9526145" y="5585788"/>
            <a:ext cx="8509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3" imgW="850680" imgH="279360" progId="Equation.DSMT4">
                    <p:embed/>
                  </p:oleObj>
                </mc:Choice>
                <mc:Fallback>
                  <p:oleObj name="Equation" r:id="rId33" imgW="850680" imgH="2793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4"/>
                        <a:stretch>
                          <a:fillRect/>
                        </a:stretch>
                      </p:blipFill>
                      <p:spPr>
                        <a:xfrm>
                          <a:off x="9526145" y="5585788"/>
                          <a:ext cx="850900" cy="279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051355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9488755">
            <a:off x="-2352314" y="254556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719041" y="99749"/>
            <a:ext cx="10783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Xác định tâm và bán kính đường tròn nội tiếp tam giác.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325465" y="684524"/>
            <a:ext cx="7170808" cy="29854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nl-NL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*Kết luận: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Tâm đường tròn nội tiếp tam giác là giao điểm ba đường phân giác của tam giác đó.</a:t>
            </a:r>
          </a:p>
          <a:p>
            <a:pPr algn="just"/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Bán kính đường tròn ngoại tiếp tam giác bằng khoảng cách từ giao ba đường phân giác đến mỗi cạnh của tam giác đó.</a:t>
            </a:r>
          </a:p>
        </p:txBody>
      </p:sp>
      <p:sp>
        <p:nvSpPr>
          <p:cNvPr id="3" name="Rectangle 2"/>
          <p:cNvSpPr/>
          <p:nvPr/>
        </p:nvSpPr>
        <p:spPr>
          <a:xfrm>
            <a:off x="1687345" y="3727936"/>
            <a:ext cx="7070877" cy="31085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nl-NL" sz="28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 xét: 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 ba đường phân giác của tam giác cùng đi qua một điểm nên tâm đường tròn ngoại tiếp tam giác là giao điểm hai đường phân giác của tam giác đó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nl-NL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 tam giác có đúng một đường tròn n</a:t>
            </a:r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ộ</a:t>
            </a:r>
            <a:r>
              <a:rPr lang="nl-NL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tiếp.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6668" y="552523"/>
            <a:ext cx="3215932" cy="3375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527748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Picture 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8592" y="4115113"/>
            <a:ext cx="1488113" cy="1153538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9488755">
            <a:off x="-2810019" y="2772071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719041" y="99749"/>
            <a:ext cx="10783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Xác định tâm và bán kính đường tròn n</a:t>
            </a:r>
            <a:r>
              <a:rPr lang="en-US" sz="3200" b="1" noProof="0" dirty="0">
                <a:solidFill>
                  <a:srgbClr val="4112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tiếp tam giác.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-32967" y="684524"/>
            <a:ext cx="2132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0998" y="1344197"/>
            <a:ext cx="110306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>
                <a:latin typeface="+mj-lt"/>
              </a:rPr>
              <a:t>Cho tam giác</a:t>
            </a:r>
            <a:r>
              <a:rPr lang="en-US" sz="2400" dirty="0">
                <a:latin typeface="+mj-lt"/>
              </a:rPr>
              <a:t>          </a:t>
            </a:r>
            <a:r>
              <a:rPr lang="vi-VN" sz="2400" dirty="0">
                <a:latin typeface="+mj-lt"/>
              </a:rPr>
              <a:t>. Dùng thước thẳng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eke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+mj-lt"/>
              </a:rPr>
              <a:t>và compa vẽ đường tròn 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ộ</a:t>
            </a:r>
            <a:r>
              <a:rPr lang="vi-VN" sz="2400" dirty="0">
                <a:latin typeface="+mj-lt"/>
              </a:rPr>
              <a:t>i tiếp tam giác </a:t>
            </a:r>
            <a:r>
              <a:rPr lang="en-US" sz="2400" dirty="0">
                <a:latin typeface="+mj-lt"/>
              </a:rPr>
              <a:t> 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739344" y="2009599"/>
            <a:ext cx="20730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: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348821"/>
              </p:ext>
            </p:extLst>
          </p:nvPr>
        </p:nvGraphicFramePr>
        <p:xfrm>
          <a:off x="10841773" y="1435329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240" imgH="279360" progId="Equation.DSMT4">
                  <p:embed/>
                </p:oleObj>
              </mc:Choice>
              <mc:Fallback>
                <p:oleObj name="Equation" r:id="rId4" imgW="6602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841773" y="1435329"/>
                        <a:ext cx="660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641079"/>
              </p:ext>
            </p:extLst>
          </p:nvPr>
        </p:nvGraphicFramePr>
        <p:xfrm>
          <a:off x="2076844" y="1479451"/>
          <a:ext cx="6572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57295" imgH="266815" progId="Equation.DSMT4">
                  <p:embed/>
                </p:oleObj>
              </mc:Choice>
              <mc:Fallback>
                <p:oleObj name="Equation" r:id="rId4" imgW="657295" imgH="26681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76844" y="1479451"/>
                        <a:ext cx="657225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" name="Group 50"/>
          <p:cNvGrpSpPr/>
          <p:nvPr/>
        </p:nvGrpSpPr>
        <p:grpSpPr>
          <a:xfrm>
            <a:off x="297019" y="2539193"/>
            <a:ext cx="7085854" cy="830997"/>
            <a:chOff x="300028" y="3010822"/>
            <a:chExt cx="7085854" cy="830997"/>
          </a:xfrm>
        </p:grpSpPr>
        <p:sp>
          <p:nvSpPr>
            <p:cNvPr id="18" name="Rectangle 17"/>
            <p:cNvSpPr/>
            <p:nvPr/>
          </p:nvSpPr>
          <p:spPr>
            <a:xfrm>
              <a:off x="300028" y="3010822"/>
              <a:ext cx="7085854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latin typeface="+mj-lt"/>
                </a:rPr>
                <a:t>- </a:t>
              </a:r>
              <a:r>
                <a:rPr lang="vi-VN" sz="2400" dirty="0">
                  <a:latin typeface="+mj-lt"/>
                </a:rPr>
                <a:t>Dùng thước thẳng và compa vẽ hai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giác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2400" dirty="0">
                  <a:latin typeface="+mj-lt"/>
                </a:rPr>
                <a:t>của   </a:t>
              </a:r>
              <a:r>
                <a:rPr lang="en-US" sz="2400" dirty="0">
                  <a:latin typeface="+mj-lt"/>
                </a:rPr>
                <a:t>    </a:t>
              </a:r>
              <a:r>
                <a:rPr lang="vi-VN" sz="2400" dirty="0">
                  <a:latin typeface="+mj-lt"/>
                </a:rPr>
                <a:t>  </a:t>
              </a:r>
              <a:endParaRPr lang="en-US" sz="2400" dirty="0">
                <a:latin typeface="+mj-lt"/>
              </a:endParaRPr>
            </a:p>
          </p:txBody>
        </p:sp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30107662"/>
                </p:ext>
              </p:extLst>
            </p:nvPr>
          </p:nvGraphicFramePr>
          <p:xfrm>
            <a:off x="941954" y="3366280"/>
            <a:ext cx="1371600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371600" imgH="431640" progId="Equation.DSMT4">
                    <p:embed/>
                  </p:oleObj>
                </mc:Choice>
                <mc:Fallback>
                  <p:oleObj name="Equation" r:id="rId7" imgW="1371600" imgH="431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941954" y="3366280"/>
                          <a:ext cx="1371600" cy="431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" name="Group 69"/>
          <p:cNvGrpSpPr/>
          <p:nvPr/>
        </p:nvGrpSpPr>
        <p:grpSpPr>
          <a:xfrm>
            <a:off x="389792" y="3523354"/>
            <a:ext cx="5668583" cy="461665"/>
            <a:chOff x="375889" y="3453366"/>
            <a:chExt cx="5668583" cy="461665"/>
          </a:xfrm>
        </p:grpSpPr>
        <p:sp>
          <p:nvSpPr>
            <p:cNvPr id="21" name="Rectangle 20"/>
            <p:cNvSpPr/>
            <p:nvPr/>
          </p:nvSpPr>
          <p:spPr>
            <a:xfrm>
              <a:off x="375889" y="3453366"/>
              <a:ext cx="566858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  <a:latin typeface="+mj-lt"/>
                </a:rPr>
                <a:t>- </a:t>
              </a:r>
              <a:r>
                <a:rPr lang="vi-VN" sz="2400" dirty="0">
                  <a:solidFill>
                    <a:prstClr val="black"/>
                  </a:solidFill>
                  <a:latin typeface="+mj-lt"/>
                </a:rPr>
                <a:t>Gọi</a:t>
              </a:r>
              <a:r>
                <a:rPr lang="en-US" sz="2400" dirty="0">
                  <a:solidFill>
                    <a:prstClr val="black"/>
                  </a:solidFill>
                  <a:latin typeface="+mj-lt"/>
                </a:rPr>
                <a:t>  </a:t>
              </a:r>
              <a:r>
                <a:rPr lang="vi-VN" sz="2400" dirty="0">
                  <a:solidFill>
                    <a:prstClr val="black"/>
                  </a:solidFill>
                  <a:latin typeface="+mj-lt"/>
                </a:rPr>
                <a:t> </a:t>
              </a:r>
              <a:r>
                <a:rPr lang="en-US" sz="2400" dirty="0">
                  <a:solidFill>
                    <a:prstClr val="black"/>
                  </a:solidFill>
                  <a:latin typeface="+mj-lt"/>
                </a:rPr>
                <a:t> </a:t>
              </a:r>
              <a:r>
                <a:rPr lang="vi-VN" sz="2400" dirty="0">
                  <a:solidFill>
                    <a:prstClr val="black"/>
                  </a:solidFill>
                  <a:latin typeface="+mj-lt"/>
                </a:rPr>
                <a:t>là giao điểm hai đường </a:t>
              </a:r>
              <a:r>
                <a:rPr lang="en-US" sz="24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giác</a:t>
              </a:r>
              <a:r>
                <a:rPr lang="en-US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2400" dirty="0">
                  <a:solidFill>
                    <a:prstClr val="black"/>
                  </a:solidFill>
                  <a:latin typeface="+mj-lt"/>
                </a:rPr>
                <a:t>đó.</a:t>
              </a:r>
              <a:r>
                <a:rPr lang="en-US" sz="2400" dirty="0">
                  <a:solidFill>
                    <a:prstClr val="black"/>
                  </a:solidFill>
                  <a:latin typeface="+mj-lt"/>
                </a:rPr>
                <a:t> </a:t>
              </a:r>
              <a:endParaRPr lang="en-US" sz="2400" dirty="0">
                <a:latin typeface="+mj-lt"/>
              </a:endParaRPr>
            </a:p>
          </p:txBody>
        </p:sp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84054741"/>
                </p:ext>
              </p:extLst>
            </p:nvPr>
          </p:nvGraphicFramePr>
          <p:xfrm>
            <a:off x="1156953" y="3552378"/>
            <a:ext cx="1905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90440" imgH="266400" progId="Equation.DSMT4">
                    <p:embed/>
                  </p:oleObj>
                </mc:Choice>
                <mc:Fallback>
                  <p:oleObj name="Equation" r:id="rId9" imgW="190440" imgH="2664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156953" y="3552378"/>
                          <a:ext cx="190500" cy="266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1" name="Group 70"/>
          <p:cNvGrpSpPr/>
          <p:nvPr/>
        </p:nvGrpSpPr>
        <p:grpSpPr>
          <a:xfrm>
            <a:off x="302827" y="4138919"/>
            <a:ext cx="5981617" cy="830997"/>
            <a:chOff x="374617" y="4480963"/>
            <a:chExt cx="6068662" cy="830997"/>
          </a:xfrm>
        </p:grpSpPr>
        <p:sp>
          <p:nvSpPr>
            <p:cNvPr id="43" name="Rectangle 42"/>
            <p:cNvSpPr/>
            <p:nvPr/>
          </p:nvSpPr>
          <p:spPr>
            <a:xfrm>
              <a:off x="374617" y="4480963"/>
              <a:ext cx="6068662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buFontTx/>
                <a:buChar char="-"/>
              </a:pPr>
              <a:r>
                <a:rPr lang="vi-VN" sz="2400" dirty="0">
                  <a:solidFill>
                    <a:prstClr val="black"/>
                  </a:solidFill>
                  <a:latin typeface="+mj-lt"/>
                </a:rPr>
                <a:t>Dùng ê ke vẽ đường vuông góc</a:t>
              </a:r>
              <a:r>
                <a:rPr lang="en-US" sz="2400" dirty="0">
                  <a:solidFill>
                    <a:prstClr val="black"/>
                  </a:solidFill>
                  <a:latin typeface="+mj-lt"/>
                </a:rPr>
                <a:t>  </a:t>
              </a:r>
              <a:r>
                <a:rPr lang="vi-VN" sz="2400" dirty="0">
                  <a:solidFill>
                    <a:prstClr val="black"/>
                  </a:solidFill>
                  <a:latin typeface="+mj-lt"/>
                </a:rPr>
                <a:t>   </a:t>
              </a:r>
              <a:r>
                <a:rPr lang="en-US" sz="2400" dirty="0">
                  <a:solidFill>
                    <a:prstClr val="black"/>
                  </a:solidFill>
                  <a:latin typeface="+mj-lt"/>
                </a:rPr>
                <a:t>   </a:t>
              </a:r>
              <a:r>
                <a:rPr lang="vi-VN" sz="2400" dirty="0">
                  <a:solidFill>
                    <a:prstClr val="black"/>
                  </a:solidFill>
                  <a:latin typeface="+mj-lt"/>
                </a:rPr>
                <a:t>kẻ từ </a:t>
              </a:r>
              <a:r>
                <a:rPr lang="en-US" sz="2400" dirty="0">
                  <a:solidFill>
                    <a:prstClr val="black"/>
                  </a:solidFill>
                  <a:latin typeface="+mj-lt"/>
                </a:rPr>
                <a:t> </a:t>
              </a:r>
              <a:r>
                <a:rPr lang="vi-VN" sz="2400" dirty="0">
                  <a:solidFill>
                    <a:prstClr val="black"/>
                  </a:solidFill>
                  <a:latin typeface="+mj-lt"/>
                </a:rPr>
                <a:t>đến </a:t>
              </a:r>
              <a:endParaRPr lang="en-US" sz="2400" dirty="0">
                <a:latin typeface="+mj-lt"/>
              </a:endParaRPr>
            </a:p>
          </p:txBody>
        </p:sp>
        <p:graphicFrame>
          <p:nvGraphicFramePr>
            <p:cNvPr id="26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96486565"/>
                </p:ext>
              </p:extLst>
            </p:nvPr>
          </p:nvGraphicFramePr>
          <p:xfrm>
            <a:off x="4746546" y="4554337"/>
            <a:ext cx="4572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457200" imgH="266400" progId="Equation.DSMT4">
                    <p:embed/>
                  </p:oleObj>
                </mc:Choice>
                <mc:Fallback>
                  <p:oleObj name="Equation" r:id="rId11" imgW="457200" imgH="2664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746546" y="4554337"/>
                          <a:ext cx="457200" cy="266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25575571"/>
                </p:ext>
              </p:extLst>
            </p:nvPr>
          </p:nvGraphicFramePr>
          <p:xfrm>
            <a:off x="528541" y="4939952"/>
            <a:ext cx="1905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190440" imgH="266400" progId="Equation.DSMT4">
                    <p:embed/>
                  </p:oleObj>
                </mc:Choice>
                <mc:Fallback>
                  <p:oleObj name="Equation" r:id="rId13" imgW="190440" imgH="2664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528541" y="4939952"/>
                          <a:ext cx="190500" cy="266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90919548"/>
                </p:ext>
              </p:extLst>
            </p:nvPr>
          </p:nvGraphicFramePr>
          <p:xfrm>
            <a:off x="1316075" y="4953861"/>
            <a:ext cx="4572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457200" imgH="279360" progId="Equation.DSMT4">
                    <p:embed/>
                  </p:oleObj>
                </mc:Choice>
                <mc:Fallback>
                  <p:oleObj name="Equation" r:id="rId15" imgW="457200" imgH="2793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316075" y="4953861"/>
                          <a:ext cx="457200" cy="279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0" name="Group 79"/>
          <p:cNvGrpSpPr/>
          <p:nvPr/>
        </p:nvGrpSpPr>
        <p:grpSpPr>
          <a:xfrm>
            <a:off x="388326" y="5031596"/>
            <a:ext cx="5542177" cy="1200329"/>
            <a:chOff x="388326" y="5031596"/>
            <a:chExt cx="5542177" cy="1200329"/>
          </a:xfrm>
        </p:grpSpPr>
        <p:grpSp>
          <p:nvGrpSpPr>
            <p:cNvPr id="47" name="Group 46"/>
            <p:cNvGrpSpPr/>
            <p:nvPr/>
          </p:nvGrpSpPr>
          <p:grpSpPr>
            <a:xfrm>
              <a:off x="388326" y="5031596"/>
              <a:ext cx="5542177" cy="1200329"/>
              <a:chOff x="320611" y="4201217"/>
              <a:chExt cx="5542177" cy="1200329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320611" y="4201217"/>
                <a:ext cx="5542177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Dùng compa vẽ đường tròn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 tròn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 đường tròn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nội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tiếp tam giác  </a:t>
                </a:r>
              </a:p>
            </p:txBody>
          </p:sp>
          <p:graphicFrame>
            <p:nvGraphicFramePr>
              <p:cNvPr id="22" name="Object 2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14728824"/>
                  </p:ext>
                </p:extLst>
              </p:nvPr>
            </p:nvGraphicFramePr>
            <p:xfrm>
              <a:off x="4024846" y="4245290"/>
              <a:ext cx="914400" cy="431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7" imgW="914400" imgH="431640" progId="Equation.DSMT4">
                      <p:embed/>
                    </p:oleObj>
                  </mc:Choice>
                  <mc:Fallback>
                    <p:oleObj name="Equation" r:id="rId17" imgW="914400" imgH="43164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8"/>
                          <a:stretch>
                            <a:fillRect/>
                          </a:stretch>
                        </p:blipFill>
                        <p:spPr>
                          <a:xfrm>
                            <a:off x="4024846" y="4245290"/>
                            <a:ext cx="914400" cy="4318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4" name="Object 2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65253135"/>
                  </p:ext>
                </p:extLst>
              </p:nvPr>
            </p:nvGraphicFramePr>
            <p:xfrm>
              <a:off x="1545324" y="5060793"/>
              <a:ext cx="66040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9" imgW="660240" imgH="279360" progId="Equation.DSMT4">
                      <p:embed/>
                    </p:oleObj>
                  </mc:Choice>
                  <mc:Fallback>
                    <p:oleObj name="Equation" r:id="rId19" imgW="660240" imgH="27936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20"/>
                          <a:stretch>
                            <a:fillRect/>
                          </a:stretch>
                        </p:blipFill>
                        <p:spPr>
                          <a:xfrm>
                            <a:off x="1545324" y="5060793"/>
                            <a:ext cx="660400" cy="2794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9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71050790"/>
                </p:ext>
              </p:extLst>
            </p:nvPr>
          </p:nvGraphicFramePr>
          <p:xfrm>
            <a:off x="1996048" y="5439611"/>
            <a:ext cx="904875" cy="428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904885" imgH="428764" progId="Equation.DSMT4">
                    <p:embed/>
                  </p:oleObj>
                </mc:Choice>
                <mc:Fallback>
                  <p:oleObj name="Equation" r:id="rId21" imgW="904885" imgH="428764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1996048" y="5439611"/>
                          <a:ext cx="904875" cy="4286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38" name="Picture 37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7120218" y="2790856"/>
            <a:ext cx="3814814" cy="2702750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7121844" y="2304570"/>
            <a:ext cx="1793054" cy="1789659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790842" y="2953931"/>
            <a:ext cx="2003464" cy="1999669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7643901" y="2681194"/>
            <a:ext cx="2003464" cy="1999669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7929584" y="3104214"/>
            <a:ext cx="640377" cy="1564429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6705835" y="4424139"/>
            <a:ext cx="1469817" cy="1467033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6763975" y="3686534"/>
            <a:ext cx="1719868" cy="1716611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7211848" y="4299349"/>
            <a:ext cx="1719868" cy="1716611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377848" y="4463246"/>
            <a:ext cx="192113" cy="191749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8286602" y="4362669"/>
            <a:ext cx="192113" cy="191749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8324257" y="4244512"/>
            <a:ext cx="375078" cy="459589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7703061" y="3584448"/>
            <a:ext cx="1052047" cy="468720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8227221" y="4324682"/>
            <a:ext cx="423868" cy="1238760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7520576" y="4450742"/>
            <a:ext cx="649525" cy="800477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8325362" y="4896461"/>
            <a:ext cx="347633" cy="356106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7587494" y="3592181"/>
            <a:ext cx="1661930" cy="1658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8094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2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16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096A91-93C8-4C7A-BF68-944591874A6D}">
  <ds:schemaRefs>
    <ds:schemaRef ds:uri="71af3243-3dd4-4a8d-8c0d-dd76da1f02a5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16c05727-aa75-4e4a-9b5f-8a80a1165891"/>
    <ds:schemaRef ds:uri="http://purl.org/dc/elements/1.1/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2318</TotalTime>
  <Words>1213</Words>
  <Application>Microsoft Office PowerPoint</Application>
  <PresentationFormat>Widescreen</PresentationFormat>
  <Paragraphs>144</Paragraphs>
  <Slides>20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.VnTime</vt:lpstr>
      <vt:lpstr>Arial</vt:lpstr>
      <vt:lpstr>Calibri</vt:lpstr>
      <vt:lpstr>Calibri Light</vt:lpstr>
      <vt:lpstr>Rockwell</vt:lpstr>
      <vt:lpstr>Symbol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Huyền Trang Nguyễn Thị</cp:lastModifiedBy>
  <cp:revision>137</cp:revision>
  <dcterms:created xsi:type="dcterms:W3CDTF">2021-06-07T13:44:30Z</dcterms:created>
  <dcterms:modified xsi:type="dcterms:W3CDTF">2025-01-04T01:15:13Z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