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310" r:id="rId7"/>
    <p:sldId id="311" r:id="rId8"/>
    <p:sldId id="258" r:id="rId9"/>
    <p:sldId id="312" r:id="rId10"/>
    <p:sldId id="313" r:id="rId11"/>
    <p:sldId id="314" r:id="rId12"/>
    <p:sldId id="315" r:id="rId13"/>
    <p:sldId id="316" r:id="rId14"/>
    <p:sldId id="318" r:id="rId15"/>
    <p:sldId id="317" r:id="rId16"/>
    <p:sldId id="319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>
    <p:extLst>
      <p:ext uri="{19B8F6BF-5375-455C-9EA6-DF929625EA0E}">
        <p15:presenceInfo xmlns:p15="http://schemas.microsoft.com/office/powerpoint/2012/main" userId="S-1-5-21-2973485031-1523744116-342842327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19F"/>
    <a:srgbClr val="E2891E"/>
    <a:srgbClr val="000000"/>
    <a:srgbClr val="B6954A"/>
    <a:srgbClr val="416529"/>
    <a:srgbClr val="4112EE"/>
    <a:srgbClr val="3CC453"/>
    <a:srgbClr val="16EA76"/>
    <a:srgbClr val="F7093C"/>
    <a:srgbClr val="270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01" autoAdjust="0"/>
  </p:normalViewPr>
  <p:slideViewPr>
    <p:cSldViewPr snapToGrid="0">
      <p:cViewPr varScale="1">
        <p:scale>
          <a:sx n="32" d="100"/>
          <a:sy n="32" d="100"/>
        </p:scale>
        <p:origin x="110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04/01/2025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6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cặp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yêu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GV 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76740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2619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0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61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804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58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24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898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diện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kết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quả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HS: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Lắng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nghe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bổ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731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quá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Tổng kết lại kiến thức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l-N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GV nhấn mạnh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658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cặp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yêu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GV 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44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04/01/2025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5.emf"/><Relationship Id="rId18" Type="http://schemas.openxmlformats.org/officeDocument/2006/relationships/image" Target="../media/image60.emf"/><Relationship Id="rId26" Type="http://schemas.openxmlformats.org/officeDocument/2006/relationships/image" Target="../media/image65.e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54.emf"/><Relationship Id="rId17" Type="http://schemas.openxmlformats.org/officeDocument/2006/relationships/image" Target="../media/image59.emf"/><Relationship Id="rId25" Type="http://schemas.openxmlformats.org/officeDocument/2006/relationships/oleObject" Target="../embeddings/oleObject29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58.emf"/><Relationship Id="rId20" Type="http://schemas.openxmlformats.org/officeDocument/2006/relationships/image" Target="../media/image6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image" Target="../media/image53.emf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57.emf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52.wmf"/><Relationship Id="rId19" Type="http://schemas.openxmlformats.org/officeDocument/2006/relationships/image" Target="../media/image61.e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56.emf"/><Relationship Id="rId22" Type="http://schemas.openxmlformats.org/officeDocument/2006/relationships/image" Target="../media/image63.wmf"/><Relationship Id="rId27" Type="http://schemas.openxmlformats.org/officeDocument/2006/relationships/image" Target="../media/image6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emf"/><Relationship Id="rId3" Type="http://schemas.openxmlformats.org/officeDocument/2006/relationships/oleObject" Target="../embeddings/oleObject23.bin"/><Relationship Id="rId7" Type="http://schemas.openxmlformats.org/officeDocument/2006/relationships/image" Target="../media/image53.emf"/><Relationship Id="rId12" Type="http://schemas.openxmlformats.org/officeDocument/2006/relationships/image" Target="../media/image6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image" Target="../media/image67.wmf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49.wmf"/><Relationship Id="rId9" Type="http://schemas.openxmlformats.org/officeDocument/2006/relationships/image" Target="../media/image6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5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74.wmf"/><Relationship Id="rId2" Type="http://schemas.openxmlformats.org/officeDocument/2006/relationships/image" Target="../media/image6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76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10.emf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0.emf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10" Type="http://schemas.openxmlformats.org/officeDocument/2006/relationships/image" Target="../media/image21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20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2.emf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27.emf"/><Relationship Id="rId4" Type="http://schemas.openxmlformats.org/officeDocument/2006/relationships/image" Target="../media/image23.emf"/><Relationship Id="rId9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33.wmf"/><Relationship Id="rId18" Type="http://schemas.openxmlformats.org/officeDocument/2006/relationships/hyperlink" Target="https://www.publicdomainpictures.net/en/view-image.php?image=317882&amp;picture=abstract-background" TargetMode="External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37.jpe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6.sv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5.png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38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31.wmf"/><Relationship Id="rId14" Type="http://schemas.openxmlformats.org/officeDocument/2006/relationships/image" Target="../media/image34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33.wmf"/><Relationship Id="rId18" Type="http://schemas.openxmlformats.org/officeDocument/2006/relationships/image" Target="../media/image41.wmf"/><Relationship Id="rId26" Type="http://schemas.openxmlformats.org/officeDocument/2006/relationships/oleObject" Target="../embeddings/oleObject20.bin"/><Relationship Id="rId3" Type="http://schemas.openxmlformats.org/officeDocument/2006/relationships/image" Target="../media/image28.emf"/><Relationship Id="rId21" Type="http://schemas.openxmlformats.org/officeDocument/2006/relationships/oleObject" Target="../embeddings/oleObject18.bin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6.bin"/><Relationship Id="rId25" Type="http://schemas.openxmlformats.org/officeDocument/2006/relationships/image" Target="../media/image45.e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image" Target="../media/image4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32.wmf"/><Relationship Id="rId24" Type="http://schemas.openxmlformats.org/officeDocument/2006/relationships/image" Target="../media/image44.wmf"/><Relationship Id="rId5" Type="http://schemas.openxmlformats.org/officeDocument/2006/relationships/image" Target="../media/image29.wmf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oleObject" Target="../embeddings/oleObject21.bin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17.bin"/><Relationship Id="rId31" Type="http://schemas.openxmlformats.org/officeDocument/2006/relationships/image" Target="../media/image4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31.wmf"/><Relationship Id="rId14" Type="http://schemas.openxmlformats.org/officeDocument/2006/relationships/image" Target="../media/image34.emf"/><Relationship Id="rId22" Type="http://schemas.openxmlformats.org/officeDocument/2006/relationships/image" Target="../media/image43.wmf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……….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462612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H9-C8-B1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723583" y="3016896"/>
            <a:ext cx="1093829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40"/>
              </a:spcBef>
              <a:spcAft>
                <a:spcPts val="240"/>
              </a:spcAft>
            </a:pPr>
            <a:r>
              <a:rPr lang="en-US" altLang="en-GB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 </a:t>
            </a:r>
            <a:r>
              <a:rPr lang="nl-NL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ĐƯỜNG TRÒN NGOẠI TIẾP TAM GIÁC, ĐƯỜNG TRÒN NỘI TIẾP TAM GIÁC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810019" y="2772071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-32967" y="684524"/>
            <a:ext cx="2132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0998" y="1344197"/>
            <a:ext cx="74156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+mj-lt"/>
              </a:rPr>
              <a:t>Cho tam giác   </a:t>
            </a:r>
            <a:r>
              <a:rPr lang="en-US" sz="2800" dirty="0">
                <a:latin typeface="+mj-lt"/>
              </a:rPr>
              <a:t>         </a:t>
            </a:r>
            <a:r>
              <a:rPr lang="vi-VN" sz="2800" dirty="0">
                <a:latin typeface="+mj-lt"/>
              </a:rPr>
              <a:t>có góc   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tù. Dùng thước thẳng và compa vẽ đường tròn ngoại tiếp tam giác  .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047688"/>
              </p:ext>
            </p:extLst>
          </p:nvPr>
        </p:nvGraphicFramePr>
        <p:xfrm>
          <a:off x="2378666" y="1487192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79360" progId="Equation.DSMT4">
                  <p:embed/>
                </p:oleObj>
              </mc:Choice>
              <mc:Fallback>
                <p:oleObj name="Equation" r:id="rId3" imgW="8506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78666" y="1487192"/>
                        <a:ext cx="8509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474399"/>
              </p:ext>
            </p:extLst>
          </p:nvPr>
        </p:nvGraphicFramePr>
        <p:xfrm>
          <a:off x="4307365" y="1493542"/>
          <a:ext cx="241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66400" progId="Equation.DSMT4">
                  <p:embed/>
                </p:oleObj>
              </mc:Choice>
              <mc:Fallback>
                <p:oleObj name="Equation" r:id="rId5" imgW="241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07365" y="1493542"/>
                        <a:ext cx="241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231125" y="2434757"/>
            <a:ext cx="2073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: 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00028" y="3010822"/>
            <a:ext cx="7085854" cy="830997"/>
            <a:chOff x="300028" y="3010822"/>
            <a:chExt cx="7085854" cy="830997"/>
          </a:xfrm>
        </p:grpSpPr>
        <p:sp>
          <p:nvSpPr>
            <p:cNvPr id="18" name="Rectangle 17"/>
            <p:cNvSpPr/>
            <p:nvPr/>
          </p:nvSpPr>
          <p:spPr>
            <a:xfrm>
              <a:off x="300028" y="3010822"/>
              <a:ext cx="708585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+mj-lt"/>
                </a:rPr>
                <a:t>- </a:t>
              </a:r>
              <a:r>
                <a:rPr lang="vi-VN" sz="2400" dirty="0">
                  <a:latin typeface="+mj-lt"/>
                </a:rPr>
                <a:t>Dùng thước thẳng và compa vẽ hai đường trung trực của các cạnh   </a:t>
              </a:r>
              <a:r>
                <a:rPr lang="en-US" sz="2400" dirty="0">
                  <a:latin typeface="+mj-lt"/>
                </a:rPr>
                <a:t>     </a:t>
              </a:r>
              <a:r>
                <a:rPr lang="vi-VN" sz="2400" dirty="0">
                  <a:latin typeface="+mj-lt"/>
                </a:rPr>
                <a:t>và  </a:t>
              </a:r>
              <a:endParaRPr lang="en-US" sz="2400" dirty="0">
                <a:latin typeface="+mj-lt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4376924"/>
                </p:ext>
              </p:extLst>
            </p:nvPr>
          </p:nvGraphicFramePr>
          <p:xfrm>
            <a:off x="2011106" y="3461236"/>
            <a:ext cx="4445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44240" imgH="266400" progId="Equation.DSMT4">
                    <p:embed/>
                  </p:oleObj>
                </mc:Choice>
                <mc:Fallback>
                  <p:oleObj name="Equation" r:id="rId7" imgW="44424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11106" y="3461236"/>
                          <a:ext cx="444500" cy="26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163758"/>
                </p:ext>
              </p:extLst>
            </p:nvPr>
          </p:nvGraphicFramePr>
          <p:xfrm>
            <a:off x="2852878" y="3454886"/>
            <a:ext cx="469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69800" imgH="279360" progId="Equation.DSMT4">
                    <p:embed/>
                  </p:oleObj>
                </mc:Choice>
                <mc:Fallback>
                  <p:oleObj name="Equation" r:id="rId9" imgW="46980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852878" y="3454886"/>
                          <a:ext cx="4699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Rectangle 20"/>
          <p:cNvSpPr/>
          <p:nvPr/>
        </p:nvSpPr>
        <p:spPr>
          <a:xfrm>
            <a:off x="409630" y="3911399"/>
            <a:ext cx="60686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+mj-lt"/>
              </a:rPr>
              <a:t>Gọi 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O </a:t>
            </a:r>
            <a:r>
              <a:rPr lang="vi-VN" sz="2400" dirty="0">
                <a:solidFill>
                  <a:prstClr val="black"/>
                </a:solidFill>
                <a:latin typeface="+mj-lt"/>
              </a:rPr>
              <a:t>là giao điểm hai đường trung trực đó.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15291" y="2520320"/>
            <a:ext cx="3595257" cy="208489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89919" y="1924246"/>
            <a:ext cx="2271812" cy="466285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03845" y="2165937"/>
            <a:ext cx="250052" cy="414847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96000" y="2165936"/>
            <a:ext cx="250052" cy="414847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17421" y="2483734"/>
            <a:ext cx="2909139" cy="198140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78582" y="2629859"/>
            <a:ext cx="2738372" cy="190531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85816" y="2883814"/>
            <a:ext cx="2537111" cy="131485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72060" y="1948875"/>
            <a:ext cx="2137638" cy="4653721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50667" y="2559824"/>
            <a:ext cx="3442786" cy="175313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336390" y="2695131"/>
            <a:ext cx="433017" cy="459589"/>
          </a:xfrm>
          <a:prstGeom prst="rect">
            <a:avLst/>
          </a:prstGeom>
        </p:spPr>
      </p:pic>
      <p:grpSp>
        <p:nvGrpSpPr>
          <p:cNvPr id="47" name="Group 46"/>
          <p:cNvGrpSpPr/>
          <p:nvPr/>
        </p:nvGrpSpPr>
        <p:grpSpPr>
          <a:xfrm>
            <a:off x="306902" y="4456005"/>
            <a:ext cx="5542177" cy="1200329"/>
            <a:chOff x="306902" y="4456005"/>
            <a:chExt cx="5542177" cy="1200329"/>
          </a:xfrm>
        </p:grpSpPr>
        <p:sp>
          <p:nvSpPr>
            <p:cNvPr id="15" name="Rectangle 14"/>
            <p:cNvSpPr/>
            <p:nvPr/>
          </p:nvSpPr>
          <p:spPr>
            <a:xfrm>
              <a:off x="306902" y="4456005"/>
              <a:ext cx="5542177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Dùng compa vẽ đường tròn 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. 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tròn  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  <a:r>
                <a: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là đường tròn ngoại tiếp tam giác  </a:t>
              </a: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1818868"/>
                </p:ext>
              </p:extLst>
            </p:nvPr>
          </p:nvGraphicFramePr>
          <p:xfrm>
            <a:off x="3992875" y="4533150"/>
            <a:ext cx="9525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952200" imgH="431640" progId="Equation.DSMT4">
                    <p:embed/>
                  </p:oleObj>
                </mc:Choice>
                <mc:Fallback>
                  <p:oleObj name="Equation" r:id="rId21" imgW="95220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3992875" y="4533150"/>
                          <a:ext cx="9525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5727864"/>
                </p:ext>
              </p:extLst>
            </p:nvPr>
          </p:nvGraphicFramePr>
          <p:xfrm>
            <a:off x="1505199" y="5282067"/>
            <a:ext cx="6604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660240" imgH="279360" progId="Equation.DSMT4">
                    <p:embed/>
                  </p:oleObj>
                </mc:Choice>
                <mc:Fallback>
                  <p:oleObj name="Equation" r:id="rId23" imgW="66024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1505199" y="5282067"/>
                          <a:ext cx="6604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6184152"/>
                </p:ext>
              </p:extLst>
            </p:nvPr>
          </p:nvGraphicFramePr>
          <p:xfrm>
            <a:off x="1842067" y="4892913"/>
            <a:ext cx="942975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942782" imgH="419038" progId="Equation.DSMT4">
                    <p:embed/>
                  </p:oleObj>
                </mc:Choice>
                <mc:Fallback>
                  <p:oleObj name="Equation" r:id="rId25" imgW="942782" imgH="419038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1842067" y="4892913"/>
                          <a:ext cx="942975" cy="419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9" name="Picture 4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512973" y="913178"/>
            <a:ext cx="3833111" cy="382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09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810019" y="2772071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-32967" y="684524"/>
            <a:ext cx="2132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0998" y="1344197"/>
            <a:ext cx="74156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 tam giác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        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góc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tù. Dùng thước thẳng và compa vẽ đường tròn ngoại tiếp tam giác  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378666" y="1487192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79360" progId="Equation.DSMT4">
                  <p:embed/>
                </p:oleObj>
              </mc:Choice>
              <mc:Fallback>
                <p:oleObj name="Equation" r:id="rId3" imgW="850680" imgH="27936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78666" y="1487192"/>
                        <a:ext cx="8509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307365" y="1493542"/>
          <a:ext cx="241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66400" progId="Equation.DSMT4">
                  <p:embed/>
                </p:oleObj>
              </mc:Choice>
              <mc:Fallback>
                <p:oleObj name="Equation" r:id="rId5" imgW="241200" imgH="2664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07365" y="1493542"/>
                        <a:ext cx="241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91" y="2520320"/>
            <a:ext cx="3595257" cy="208489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36390" y="2695131"/>
            <a:ext cx="433017" cy="45958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12973" y="913178"/>
            <a:ext cx="3833111" cy="3825852"/>
          </a:xfrm>
          <a:prstGeom prst="rect">
            <a:avLst/>
          </a:prstGeom>
        </p:spPr>
      </p:pic>
      <p:sp>
        <p:nvSpPr>
          <p:cNvPr id="51" name="Rectangle 50"/>
          <p:cNvSpPr/>
          <p:nvPr/>
        </p:nvSpPr>
        <p:spPr>
          <a:xfrm>
            <a:off x="399013" y="2423144"/>
            <a:ext cx="3511852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 đường tròn ngoại tiếp tam giác tù nằm ngoài tam giác.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4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715563"/>
              </p:ext>
            </p:extLst>
          </p:nvPr>
        </p:nvGraphicFramePr>
        <p:xfrm>
          <a:off x="4463969" y="4126843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198720" progId="Equation.DSMT4">
                  <p:embed/>
                </p:oleObj>
              </mc:Choice>
              <mc:Fallback>
                <p:oleObj name="Equation" r:id="rId10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63969" y="4126843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Nhóm 17">
            <a:extLst>
              <a:ext uri="{FF2B5EF4-FFF2-40B4-BE49-F238E27FC236}">
                <a16:creationId xmlns:a16="http://schemas.microsoft.com/office/drawing/2014/main" id="{941A1F87-D1BF-AF90-74FF-161CB13616C2}"/>
              </a:ext>
            </a:extLst>
          </p:cNvPr>
          <p:cNvGrpSpPr/>
          <p:nvPr/>
        </p:nvGrpSpPr>
        <p:grpSpPr>
          <a:xfrm>
            <a:off x="381417" y="2585616"/>
            <a:ext cx="7482423" cy="4298935"/>
            <a:chOff x="938519" y="838461"/>
            <a:chExt cx="8493675" cy="4298935"/>
          </a:xfrm>
        </p:grpSpPr>
        <p:sp>
          <p:nvSpPr>
            <p:cNvPr id="50" name="Bong bóng Ý nghĩ: Hình đám mây 8">
              <a:extLst>
                <a:ext uri="{FF2B5EF4-FFF2-40B4-BE49-F238E27FC236}">
                  <a16:creationId xmlns:a16="http://schemas.microsoft.com/office/drawing/2014/main" id="{141CD16C-252F-4AA7-BE24-77A5DA842AB4}"/>
                </a:ext>
              </a:extLst>
            </p:cNvPr>
            <p:cNvSpPr/>
            <p:nvPr/>
          </p:nvSpPr>
          <p:spPr>
            <a:xfrm>
              <a:off x="4100078" y="838461"/>
              <a:ext cx="5332116" cy="3692685"/>
            </a:xfrm>
            <a:prstGeom prst="cloudCallout">
              <a:avLst>
                <a:gd name="adj1" fmla="val -75780"/>
                <a:gd name="adj2" fmla="val 462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Vậy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tâm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đường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tròn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ngoại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tiếp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tam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giác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vuông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nằm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ở </a:t>
              </a:r>
              <a:r>
                <a:rPr lang="en-US" sz="3200" b="1" i="1" dirty="0" err="1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đâu</a:t>
              </a:r>
              <a:r>
                <a:rPr lang="en-US" sz="3200" b="1" i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?</a:t>
              </a:r>
              <a:endPara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pic>
          <p:nvPicPr>
            <p:cNvPr id="52" name="Picture 1">
              <a:extLst>
                <a:ext uri="{FF2B5EF4-FFF2-40B4-BE49-F238E27FC236}">
                  <a16:creationId xmlns:a16="http://schemas.microsoft.com/office/drawing/2014/main" id="{6C5A5579-F2C4-DE4F-D276-64E73A2A4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519" y="2580939"/>
              <a:ext cx="3058533" cy="25564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24119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0" y="684524"/>
            <a:ext cx="106746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HĐ3</a:t>
            </a:r>
          </a:p>
        </p:txBody>
      </p:sp>
      <p:sp>
        <p:nvSpPr>
          <p:cNvPr id="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88818" y="1392409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800" dirty="0">
                <a:latin typeface="+mj-lt"/>
              </a:rPr>
              <a:t>Cho tam giác  </a:t>
            </a: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 vuông tại  </a:t>
            </a:r>
            <a:r>
              <a:rPr lang="en-US" sz="2800" dirty="0">
                <a:latin typeface="+mj-lt"/>
              </a:rPr>
              <a:t>  </a:t>
            </a:r>
            <a:r>
              <a:rPr lang="vi-VN" sz="2800" dirty="0">
                <a:latin typeface="+mj-lt"/>
              </a:rPr>
              <a:t>. Gọi </a:t>
            </a:r>
            <a:r>
              <a:rPr lang="vi-VN" sz="2800" i="1" dirty="0">
                <a:latin typeface="+mj-lt"/>
              </a:rPr>
              <a:t> </a:t>
            </a:r>
            <a:r>
              <a:rPr lang="en-US" sz="2800" i="1" dirty="0">
                <a:latin typeface="+mj-lt"/>
              </a:rPr>
              <a:t>O</a:t>
            </a:r>
            <a:r>
              <a:rPr lang="vi-VN" sz="2800" i="1" dirty="0">
                <a:latin typeface="+mj-lt"/>
              </a:rPr>
              <a:t>  </a:t>
            </a:r>
            <a:r>
              <a:rPr lang="vi-VN" sz="2800" dirty="0">
                <a:latin typeface="+mj-lt"/>
              </a:rPr>
              <a:t>là trung điển của   </a:t>
            </a:r>
            <a:r>
              <a:rPr lang="en-US" sz="2800" dirty="0">
                <a:latin typeface="+mj-lt"/>
              </a:rPr>
              <a:t>    </a:t>
            </a:r>
            <a:r>
              <a:rPr lang="vi-VN" sz="2800" dirty="0">
                <a:latin typeface="+mj-lt"/>
              </a:rPr>
              <a:t>. Đường tròn</a:t>
            </a:r>
            <a:r>
              <a:rPr lang="en-US" sz="2800" dirty="0">
                <a:latin typeface="+mj-lt"/>
              </a:rPr>
              <a:t>         </a:t>
            </a:r>
            <a:r>
              <a:rPr lang="vi-VN" sz="2800" dirty="0">
                <a:latin typeface="+mj-lt"/>
              </a:rPr>
              <a:t>  có là đường tròn ngoại tiếp tam giác   hay không? </a:t>
            </a:r>
            <a:endParaRPr lang="en-US" sz="28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587" y="805446"/>
            <a:ext cx="3918494" cy="2294902"/>
          </a:xfrm>
          <a:prstGeom prst="rect">
            <a:avLst/>
          </a:prstGeom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654194"/>
              </p:ext>
            </p:extLst>
          </p:nvPr>
        </p:nvGraphicFramePr>
        <p:xfrm>
          <a:off x="2263140" y="155339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240" imgH="279360" progId="Equation.DSMT4">
                  <p:embed/>
                </p:oleObj>
              </mc:Choice>
              <mc:Fallback>
                <p:oleObj name="Equation" r:id="rId3" imgW="6602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3140" y="1553391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588105"/>
              </p:ext>
            </p:extLst>
          </p:nvPr>
        </p:nvGraphicFramePr>
        <p:xfrm>
          <a:off x="4418214" y="1540328"/>
          <a:ext cx="241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66400" progId="Equation.DSMT4">
                  <p:embed/>
                </p:oleObj>
              </mc:Choice>
              <mc:Fallback>
                <p:oleObj name="Equation" r:id="rId5" imgW="241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18214" y="1540328"/>
                        <a:ext cx="241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49181"/>
              </p:ext>
            </p:extLst>
          </p:nvPr>
        </p:nvGraphicFramePr>
        <p:xfrm>
          <a:off x="2753492" y="1967647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279360" progId="Equation.DSMT4">
                  <p:embed/>
                </p:oleObj>
              </mc:Choice>
              <mc:Fallback>
                <p:oleObj name="Equation" r:id="rId7" imgW="457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53492" y="1967647"/>
                        <a:ext cx="457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605156"/>
              </p:ext>
            </p:extLst>
          </p:nvPr>
        </p:nvGraphicFramePr>
        <p:xfrm>
          <a:off x="5145407" y="1891447"/>
          <a:ext cx="965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65160" imgH="431640" progId="Equation.DSMT4">
                  <p:embed/>
                </p:oleObj>
              </mc:Choice>
              <mc:Fallback>
                <p:oleObj name="Equation" r:id="rId9" imgW="965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5407" y="1891447"/>
                        <a:ext cx="9652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460515"/>
              </p:ext>
            </p:extLst>
          </p:nvPr>
        </p:nvGraphicFramePr>
        <p:xfrm>
          <a:off x="5476264" y="2367979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76264" y="2367979"/>
                        <a:ext cx="660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282307" y="2486091"/>
            <a:ext cx="1793054" cy="42306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68023" y="4534301"/>
            <a:ext cx="7719968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7625" algn="just"/>
            <a:r>
              <a:rPr lang="nl-NL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*Kết luận: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7625" algn="just"/>
            <a:r>
              <a:rPr lang="nl-NL" sz="28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 tròn ngoại tiếp tam giác vuông có tâm là trung điểm cạnh huyền và bán kính bằng nửa cạnh huyền của tam giác vuông đó. </a:t>
            </a:r>
            <a:endParaRPr lang="en-US" sz="2800" b="1" dirty="0">
              <a:solidFill>
                <a:srgbClr val="4472C4">
                  <a:lumMod val="50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62015" y="984056"/>
            <a:ext cx="3433638" cy="342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9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96012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Học bài theo SGK và vở ghi.</a:t>
            </a:r>
          </a:p>
          <a:p>
            <a:pPr marL="457200" lvl="0" indent="-457200">
              <a:lnSpc>
                <a:spcPct val="150000"/>
              </a:lnSpc>
              <a:buFontTx/>
              <a:buChar char="-"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kumimoji="0" lang="en-US" sz="3200" b="1" i="0" u="none" strike="noStrike" kern="120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b="1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tâm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tròn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ngoại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tam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giác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Vẽ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được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đường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tròn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ngoại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tam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bằng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thước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compa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053894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609551">
            <a:off x="11116066" y="-2415248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25346" y="432538"/>
            <a:ext cx="5410825" cy="2585323"/>
            <a:chOff x="125346" y="432538"/>
            <a:chExt cx="5410825" cy="2585323"/>
          </a:xfrm>
        </p:grpSpPr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1E67329B-ACF6-76AE-6301-71657A354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6" y="432538"/>
              <a:ext cx="5410825" cy="2585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nl-NL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Hình vẽ dưới đây các đỉnh của tam giác  </a:t>
              </a:r>
              <a:r>
                <a:rPr kumimoji="0" lang="en-US" altLang="en-US" sz="36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60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600" i="0" u="none" strike="noStrike" cap="none" normalizeH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thuộc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600" i="0" u="none" strike="noStrike" cap="none" normalizeH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600" i="0" u="none" strike="noStrike" cap="none" normalizeH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kumimoji="0" lang="en-US" altLang="en-US" sz="3600" i="0" u="none" strike="noStrike" cap="none" normalizeH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kumimoji="0" lang="en-US" altLang="en-US" sz="36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90769"/>
                </p:ext>
              </p:extLst>
            </p:nvPr>
          </p:nvGraphicFramePr>
          <p:xfrm>
            <a:off x="2647531" y="1663905"/>
            <a:ext cx="951689" cy="3578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761760" imgH="317160" progId="Equation.DSMT4">
                    <p:embed/>
                  </p:oleObj>
                </mc:Choice>
                <mc:Fallback>
                  <p:oleObj name="Equation" r:id="rId3" imgW="761760" imgH="31716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7531" y="1663905"/>
                          <a:ext cx="951689" cy="35789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3494004"/>
                </p:ext>
              </p:extLst>
            </p:nvPr>
          </p:nvGraphicFramePr>
          <p:xfrm>
            <a:off x="2258473" y="2347063"/>
            <a:ext cx="721877" cy="5234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609480" imgH="431640" progId="Equation.DSMT4">
                    <p:embed/>
                  </p:oleObj>
                </mc:Choice>
                <mc:Fallback>
                  <p:oleObj name="Equation" r:id="rId5" imgW="609480" imgH="43164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8473" y="2347063"/>
                          <a:ext cx="721877" cy="52347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4314" y="1214433"/>
            <a:ext cx="4449743" cy="422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609551">
            <a:off x="11116066" y="-2415248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314" y="1214433"/>
            <a:ext cx="4449743" cy="4225146"/>
          </a:xfrm>
          <a:prstGeom prst="rect">
            <a:avLst/>
          </a:prstGeom>
        </p:spPr>
      </p:pic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274937" y="19036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22313" y="1385877"/>
            <a:ext cx="6253683" cy="1754326"/>
            <a:chOff x="122313" y="1385877"/>
            <a:chExt cx="6253683" cy="1754326"/>
          </a:xfrm>
        </p:grpSpPr>
        <p:sp>
          <p:nvSpPr>
            <p:cNvPr id="37" name="Rectangle 5">
              <a:extLst>
                <a:ext uri="{FF2B5EF4-FFF2-40B4-BE49-F238E27FC236}">
                  <a16:creationId xmlns:a16="http://schemas.microsoft.com/office/drawing/2014/main" id="{1E67329B-ACF6-76AE-6301-71657A354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13" y="1385877"/>
              <a:ext cx="6253683" cy="175432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 đỉnh của tam giác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có thuộc đường tròn 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.</a:t>
              </a:r>
              <a:endPara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2863324"/>
                </p:ext>
              </p:extLst>
            </p:nvPr>
          </p:nvGraphicFramePr>
          <p:xfrm>
            <a:off x="3471633" y="2441481"/>
            <a:ext cx="5969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96880" imgH="545760" progId="Equation.DSMT4">
                    <p:embed/>
                  </p:oleObj>
                </mc:Choice>
                <mc:Fallback>
                  <p:oleObj name="Equation" r:id="rId4" imgW="59688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471633" y="2441481"/>
                          <a:ext cx="5969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5198605"/>
                </p:ext>
              </p:extLst>
            </p:nvPr>
          </p:nvGraphicFramePr>
          <p:xfrm>
            <a:off x="4933444" y="1723932"/>
            <a:ext cx="8509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850680" imgH="342720" progId="Equation.DSMT4">
                    <p:embed/>
                  </p:oleObj>
                </mc:Choice>
                <mc:Fallback>
                  <p:oleObj name="Equation" r:id="rId6" imgW="85068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933444" y="1723932"/>
                          <a:ext cx="8509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Group 47"/>
          <p:cNvGrpSpPr/>
          <p:nvPr/>
        </p:nvGrpSpPr>
        <p:grpSpPr>
          <a:xfrm>
            <a:off x="181047" y="4612205"/>
            <a:ext cx="6253683" cy="1654748"/>
            <a:chOff x="181047" y="4612205"/>
            <a:chExt cx="6253683" cy="1654748"/>
          </a:xfrm>
        </p:grpSpPr>
        <p:sp>
          <p:nvSpPr>
            <p:cNvPr id="42" name="Rectangle 5">
              <a:extLst>
                <a:ext uri="{FF2B5EF4-FFF2-40B4-BE49-F238E27FC236}">
                  <a16:creationId xmlns:a16="http://schemas.microsoft.com/office/drawing/2014/main" id="{1E67329B-ACF6-76AE-6301-71657A354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047" y="4612205"/>
              <a:ext cx="6253683" cy="16547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ngoại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alt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687832"/>
                </p:ext>
              </p:extLst>
            </p:nvPr>
          </p:nvGraphicFramePr>
          <p:xfrm>
            <a:off x="2608005" y="4867870"/>
            <a:ext cx="581025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81080" imgH="533206" progId="Equation.DSMT4">
                    <p:embed/>
                  </p:oleObj>
                </mc:Choice>
                <mc:Fallback>
                  <p:oleObj name="Equation" r:id="rId4" imgW="581080" imgH="533206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08005" y="4867870"/>
                          <a:ext cx="581025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3948106"/>
                </p:ext>
              </p:extLst>
            </p:nvPr>
          </p:nvGraphicFramePr>
          <p:xfrm>
            <a:off x="2187320" y="5805797"/>
            <a:ext cx="11176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117440" imgH="342720" progId="Equation.DSMT4">
                    <p:embed/>
                  </p:oleObj>
                </mc:Choice>
                <mc:Fallback>
                  <p:oleObj name="Equation" r:id="rId9" imgW="111744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187320" y="5805797"/>
                          <a:ext cx="11176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Down Arrow 45"/>
          <p:cNvSpPr/>
          <p:nvPr/>
        </p:nvSpPr>
        <p:spPr>
          <a:xfrm>
            <a:off x="2939143" y="3176662"/>
            <a:ext cx="365777" cy="12864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13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536959" y="-1322125"/>
            <a:ext cx="3136324" cy="6246373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55A1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MỞ ĐẦU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55A1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613721" y="528099"/>
            <a:ext cx="9369819" cy="2818051"/>
          </a:xfrm>
          <a:prstGeom prst="cloudCallout">
            <a:avLst>
              <a:gd name="adj1" fmla="val -42727"/>
              <a:gd name="adj2" fmla="val 89875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613722" y="3124200"/>
            <a:ext cx="533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9303181" y="1740571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1127125" y="1018140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8458090" y="143154"/>
            <a:ext cx="609600" cy="533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6532728" y="2309046"/>
            <a:ext cx="533400" cy="685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52" descr="Boy Thinking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67200"/>
            <a:ext cx="14319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948551" y="1137321"/>
            <a:ext cx="6629400" cy="1739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ctr"/>
            <a:r>
              <a:rPr lang="vi-VN" sz="3600" i="1" dirty="0">
                <a:solidFill>
                  <a:prstClr val="black"/>
                </a:solidFill>
                <a:latin typeface="+mj-lt"/>
                <a:sym typeface="Symbol" pitchFamily="18" charset="2"/>
              </a:rPr>
              <a:t>Mỗi tam giác luôn xác định được một đường tròn ngoại tiếp nó đúng hay sai? 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8671" y="2937621"/>
            <a:ext cx="3109292" cy="310340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44110" y="5562600"/>
            <a:ext cx="574388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Mỗi tam giác luôn xác định được</a:t>
            </a:r>
          </a:p>
          <a:p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một đường tròn ngoại tiếp nó.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818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1" grpId="0" animBg="1"/>
      <p:bldP spid="2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313590" y="21932"/>
            <a:ext cx="9800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3600" b="1" dirty="0">
                <a:solidFill>
                  <a:srgbClr val="FF0000"/>
                </a:solidFill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§1.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 TRÒN NGOẠI TIẾP TAM GIÁC, ĐƯỜNG TRÒN NỘI TIẾP TAM GIÁC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558809" y="140043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AF51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2800" b="1" dirty="0">
                <a:solidFill>
                  <a:srgbClr val="AF51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AF51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TRÒN NGOẠI TIẾP TAM GIÁC</a:t>
            </a:r>
            <a:endParaRPr lang="en-US" sz="2800" b="1" dirty="0">
              <a:solidFill>
                <a:srgbClr val="AF519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58809" y="1950238"/>
            <a:ext cx="7412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3200" b="1" dirty="0">
              <a:solidFill>
                <a:srgbClr val="4112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1743" y="1868959"/>
            <a:ext cx="3915590" cy="371795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982276" y="2636689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 tròn đi qua ba đỉnh của tam giác được gọi là đường tròn ngoại tiếp tam giác đó.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078101" y="4478796"/>
            <a:ext cx="6423641" cy="1583788"/>
            <a:chOff x="1078101" y="4478796"/>
            <a:chExt cx="6423641" cy="1583788"/>
          </a:xfrm>
        </p:grpSpPr>
        <p:sp>
          <p:nvSpPr>
            <p:cNvPr id="24" name="Rectangle 23"/>
            <p:cNvSpPr/>
            <p:nvPr/>
          </p:nvSpPr>
          <p:spPr>
            <a:xfrm>
              <a:off x="1078101" y="4478796"/>
              <a:ext cx="6423641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Chú ý: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Khi đường tròn 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ngoại tiếp tam giác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ta nói tam giác</a:t>
              </a:r>
              <a:endPara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nội tiếp đường tròn</a:t>
              </a:r>
              <a:endPara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5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94841852"/>
                </p:ext>
              </p:extLst>
            </p:nvPr>
          </p:nvGraphicFramePr>
          <p:xfrm>
            <a:off x="2616062" y="5092176"/>
            <a:ext cx="8509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50680" imgH="342720" progId="Equation.DSMT4">
                    <p:embed/>
                  </p:oleObj>
                </mc:Choice>
                <mc:Fallback>
                  <p:oleObj name="Equation" r:id="rId4" imgW="850680" imgH="34272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616062" y="5092176"/>
                          <a:ext cx="8509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24252461"/>
                </p:ext>
              </p:extLst>
            </p:nvPr>
          </p:nvGraphicFramePr>
          <p:xfrm>
            <a:off x="6213698" y="5101701"/>
            <a:ext cx="838200" cy="333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38356" imgH="333201" progId="Equation.DSMT4">
                    <p:embed/>
                  </p:oleObj>
                </mc:Choice>
                <mc:Fallback>
                  <p:oleObj name="Equation" r:id="rId4" imgW="838356" imgH="333201" progId="Equation.DSMT4">
                    <p:embed/>
                    <p:pic>
                      <p:nvPicPr>
                        <p:cNvPr id="13" name="Object 1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213698" y="5101701"/>
                          <a:ext cx="838200" cy="3333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7523219"/>
                </p:ext>
              </p:extLst>
            </p:nvPr>
          </p:nvGraphicFramePr>
          <p:xfrm>
            <a:off x="4515290" y="5516484"/>
            <a:ext cx="5969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6880" imgH="545760" progId="Equation.DSMT4">
                    <p:embed/>
                  </p:oleObj>
                </mc:Choice>
                <mc:Fallback>
                  <p:oleObj name="Equation" r:id="rId7" imgW="59688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515290" y="5516484"/>
                          <a:ext cx="5969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7322282"/>
                </p:ext>
              </p:extLst>
            </p:nvPr>
          </p:nvGraphicFramePr>
          <p:xfrm>
            <a:off x="5137438" y="4544468"/>
            <a:ext cx="59055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0344" imgH="533206" progId="Equation.DSMT4">
                    <p:embed/>
                  </p:oleObj>
                </mc:Choice>
                <mc:Fallback>
                  <p:oleObj name="Equation" r:id="rId7" imgW="590344" imgH="533206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5137438" y="4544468"/>
                          <a:ext cx="590550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1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66786" y="21932"/>
            <a:ext cx="1429111" cy="12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4548423" y="5727206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353401" y="200479"/>
            <a:ext cx="2376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297" y="736631"/>
            <a:ext cx="4152847" cy="37386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6762" y="775399"/>
            <a:ext cx="3310506" cy="3651221"/>
          </a:xfrm>
          <a:prstGeom prst="rect">
            <a:avLst/>
          </a:prstGeom>
        </p:spPr>
      </p:pic>
      <p:cxnSp>
        <p:nvCxnSpPr>
          <p:cNvPr id="38" name="Straight Connector 37"/>
          <p:cNvCxnSpPr/>
          <p:nvPr/>
        </p:nvCxnSpPr>
        <p:spPr>
          <a:xfrm flipH="1" flipV="1">
            <a:off x="5599146" y="915880"/>
            <a:ext cx="49187" cy="56365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9609203" y="9013371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610220" y="4557308"/>
            <a:ext cx="4547048" cy="1569660"/>
            <a:chOff x="610220" y="4557308"/>
            <a:chExt cx="4547048" cy="1569660"/>
          </a:xfrm>
        </p:grpSpPr>
        <p:sp>
          <p:nvSpPr>
            <p:cNvPr id="36" name="Rectangle 35"/>
            <p:cNvSpPr/>
            <p:nvPr/>
          </p:nvSpPr>
          <p:spPr>
            <a:xfrm>
              <a:off x="610220" y="4557308"/>
              <a:ext cx="454704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ường tròn   ngoại tiếp tam giác   </a:t>
              </a:r>
              <a:r>
                <a:rPr 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 nó đi qua ba đỉnh của tam giác  </a:t>
              </a:r>
              <a:endPara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9081789"/>
                </p:ext>
              </p:extLst>
            </p:nvPr>
          </p:nvGraphicFramePr>
          <p:xfrm>
            <a:off x="2117076" y="5171423"/>
            <a:ext cx="889896" cy="3586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850680" imgH="342720" progId="Equation.DSMT4">
                    <p:embed/>
                  </p:oleObj>
                </mc:Choice>
                <mc:Fallback>
                  <p:oleObj name="Equation" r:id="rId5" imgW="85068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117076" y="5171423"/>
                          <a:ext cx="889896" cy="35861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651378"/>
                </p:ext>
              </p:extLst>
            </p:nvPr>
          </p:nvGraphicFramePr>
          <p:xfrm>
            <a:off x="2729476" y="4585594"/>
            <a:ext cx="59690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6880" imgH="545760" progId="Equation.DSMT4">
                    <p:embed/>
                  </p:oleObj>
                </mc:Choice>
                <mc:Fallback>
                  <p:oleObj name="Equation" r:id="rId7" imgW="596880" imgH="545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729476" y="4585594"/>
                          <a:ext cx="596900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Group 51"/>
          <p:cNvGrpSpPr/>
          <p:nvPr/>
        </p:nvGrpSpPr>
        <p:grpSpPr>
          <a:xfrm>
            <a:off x="6253295" y="4557308"/>
            <a:ext cx="4755509" cy="1384995"/>
            <a:chOff x="6253295" y="4557308"/>
            <a:chExt cx="4755509" cy="1384995"/>
          </a:xfrm>
        </p:grpSpPr>
        <p:sp>
          <p:nvSpPr>
            <p:cNvPr id="37" name="Rectangle 36"/>
            <p:cNvSpPr/>
            <p:nvPr/>
          </p:nvSpPr>
          <p:spPr>
            <a:xfrm>
              <a:off x="6253295" y="4557308"/>
              <a:ext cx="4755509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vi-VN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ường tròn</a:t>
              </a:r>
              <a:r>
                <a:rPr lang="en-US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vi-VN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không ngoại tiếp tam giác</a:t>
              </a:r>
              <a:r>
                <a:rPr lang="en-US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sz="28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vì nó không đi qua ba đỉnh của tam giác  </a:t>
              </a:r>
              <a:endPara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8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5129802"/>
                </p:ext>
              </p:extLst>
            </p:nvPr>
          </p:nvGraphicFramePr>
          <p:xfrm>
            <a:off x="7698953" y="5094070"/>
            <a:ext cx="8763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876253" imgH="342926" progId="Equation.DSMT4">
                    <p:embed/>
                  </p:oleObj>
                </mc:Choice>
                <mc:Fallback>
                  <p:oleObj name="Equation" r:id="rId5" imgW="876253" imgH="342926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698953" y="5094070"/>
                          <a:ext cx="8763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0374673"/>
                </p:ext>
              </p:extLst>
            </p:nvPr>
          </p:nvGraphicFramePr>
          <p:xfrm>
            <a:off x="8025555" y="4617774"/>
            <a:ext cx="445012" cy="415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81080" imgH="542932" progId="Equation.DSMT4">
                    <p:embed/>
                  </p:oleObj>
                </mc:Choice>
                <mc:Fallback>
                  <p:oleObj name="Equation" r:id="rId7" imgW="581080" imgH="54293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025555" y="4617774"/>
                          <a:ext cx="445012" cy="41583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41542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534498" y="4727"/>
            <a:ext cx="9800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§1.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ĐƯỜNG TRÒN NGOẠI TIẾP TAM GIÁC, ĐƯỜNG TRÒN NỘI TIẾP TAM GIÁC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558809" y="140043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 TRÒN NGOẠI TIẾP TAM GIÁC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58809" y="1950238"/>
            <a:ext cx="7412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88511" y="2589155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lang="vi-VN" sz="3200" b="1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81720" y="3088423"/>
            <a:ext cx="106746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HĐ2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38" y="3041929"/>
            <a:ext cx="3215932" cy="3375812"/>
          </a:xfrm>
          <a:prstGeom prst="rect">
            <a:avLst/>
          </a:prstGeom>
        </p:spPr>
      </p:pic>
      <p:grpSp>
        <p:nvGrpSpPr>
          <p:cNvPr id="49" name="Group 48"/>
          <p:cNvGrpSpPr/>
          <p:nvPr/>
        </p:nvGrpSpPr>
        <p:grpSpPr>
          <a:xfrm>
            <a:off x="1810691" y="3154424"/>
            <a:ext cx="5982092" cy="2800769"/>
            <a:chOff x="1283750" y="3107930"/>
            <a:chExt cx="5982092" cy="2800769"/>
          </a:xfrm>
        </p:grpSpPr>
        <p:grpSp>
          <p:nvGrpSpPr>
            <p:cNvPr id="48" name="Group 47"/>
            <p:cNvGrpSpPr/>
            <p:nvPr/>
          </p:nvGrpSpPr>
          <p:grpSpPr>
            <a:xfrm>
              <a:off x="1283750" y="3107930"/>
              <a:ext cx="5133091" cy="830997"/>
              <a:chOff x="1283750" y="3107930"/>
              <a:chExt cx="5133091" cy="830997"/>
            </a:xfrm>
          </p:grpSpPr>
          <p:sp>
            <p:nvSpPr>
              <p:cNvPr id="28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283750" y="3107930"/>
                <a:ext cx="51330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tam giác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là giao điểm ba đường trung trực ( Hình 5 ).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3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90586200"/>
                  </p:ext>
                </p:extLst>
              </p:nvPr>
            </p:nvGraphicFramePr>
            <p:xfrm>
              <a:off x="3051154" y="3204148"/>
              <a:ext cx="6604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660240" imgH="279360" progId="Equation.DSMT4">
                      <p:embed/>
                    </p:oleObj>
                  </mc:Choice>
                  <mc:Fallback>
                    <p:oleObj name="Equation" r:id="rId4" imgW="660240" imgH="2793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051154" y="3204148"/>
                            <a:ext cx="6604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36302430"/>
                  </p:ext>
                </p:extLst>
              </p:nvPr>
            </p:nvGraphicFramePr>
            <p:xfrm>
              <a:off x="4137818" y="3181634"/>
              <a:ext cx="2540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253800" imgH="279360" progId="Equation.DSMT4">
                      <p:embed/>
                    </p:oleObj>
                  </mc:Choice>
                  <mc:Fallback>
                    <p:oleObj name="Equation" r:id="rId6" imgW="253800" imgH="2793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4137818" y="3181634"/>
                            <a:ext cx="2540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4" name="Group 43"/>
            <p:cNvGrpSpPr/>
            <p:nvPr/>
          </p:nvGrpSpPr>
          <p:grpSpPr>
            <a:xfrm>
              <a:off x="1825272" y="3851800"/>
              <a:ext cx="5133091" cy="830997"/>
              <a:chOff x="1825272" y="3851800"/>
              <a:chExt cx="5133091" cy="830997"/>
            </a:xfrm>
          </p:grpSpPr>
          <p:sp>
            <p:nvSpPr>
              <p:cNvPr id="31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825272" y="3851800"/>
                <a:ext cx="51330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 đoạn thẳng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bằng nhau hay không?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5" name="Object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18236229"/>
                  </p:ext>
                </p:extLst>
              </p:nvPr>
            </p:nvGraphicFramePr>
            <p:xfrm>
              <a:off x="4137818" y="3953140"/>
              <a:ext cx="1473200" cy="330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1473120" imgH="330120" progId="Equation.DSMT4">
                      <p:embed/>
                    </p:oleObj>
                  </mc:Choice>
                  <mc:Fallback>
                    <p:oleObj name="Equation" r:id="rId8" imgW="1473120" imgH="33012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4137818" y="3953140"/>
                            <a:ext cx="1473200" cy="330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7" name="Group 46"/>
            <p:cNvGrpSpPr/>
            <p:nvPr/>
          </p:nvGrpSpPr>
          <p:grpSpPr>
            <a:xfrm>
              <a:off x="1888398" y="4708370"/>
              <a:ext cx="5377444" cy="1200329"/>
              <a:chOff x="1888398" y="4708370"/>
              <a:chExt cx="5377444" cy="1200329"/>
            </a:xfrm>
          </p:grpSpPr>
          <p:sp>
            <p:nvSpPr>
              <p:cNvPr id="33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888398" y="4708370"/>
                <a:ext cx="53774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Đường tròn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 phải là đường tròn ngoại tiếp tam giác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không? Vì sao?</a:t>
                </a:r>
                <a:endParaRPr kumimoji="0" lang="en-US" sz="24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2" name="Object 4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15903033"/>
                  </p:ext>
                </p:extLst>
              </p:nvPr>
            </p:nvGraphicFramePr>
            <p:xfrm>
              <a:off x="2805387" y="4794163"/>
              <a:ext cx="9906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990360" imgH="279360" progId="Equation.DSMT4">
                      <p:embed/>
                    </p:oleObj>
                  </mc:Choice>
                  <mc:Fallback>
                    <p:oleObj name="Equation" r:id="rId10" imgW="990360" imgH="2793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2805387" y="4794163"/>
                            <a:ext cx="9906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" name="Object 4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03759561"/>
                  </p:ext>
                </p:extLst>
              </p:nvPr>
            </p:nvGraphicFramePr>
            <p:xfrm>
              <a:off x="5420913" y="4729835"/>
              <a:ext cx="774700" cy="431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774360" imgH="431640" progId="Equation.DSMT4">
                      <p:embed/>
                    </p:oleObj>
                  </mc:Choice>
                  <mc:Fallback>
                    <p:oleObj name="Equation" r:id="rId12" imgW="774360" imgH="4316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5420913" y="4729835"/>
                            <a:ext cx="774700" cy="431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38399293"/>
                  </p:ext>
                </p:extLst>
              </p:nvPr>
            </p:nvGraphicFramePr>
            <p:xfrm>
              <a:off x="6088228" y="5193081"/>
              <a:ext cx="657225" cy="276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657295" imgH="276117" progId="Equation.DSMT4">
                      <p:embed/>
                    </p:oleObj>
                  </mc:Choice>
                  <mc:Fallback>
                    <p:oleObj name="Equation" r:id="rId4" imgW="657295" imgH="276117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6088228" y="5193081"/>
                            <a:ext cx="657225" cy="2762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pic>
        <p:nvPicPr>
          <p:cNvPr id="54" name="Picture 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>
          <a:xfrm rot="5400000">
            <a:off x="14686525" y="951081"/>
            <a:ext cx="2532661" cy="1929575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798183C5-60CC-476A-9D02-77A91AC0CC7F}"/>
              </a:ext>
            </a:extLst>
          </p:cNvPr>
          <p:cNvGrpSpPr/>
          <p:nvPr/>
        </p:nvGrpSpPr>
        <p:grpSpPr>
          <a:xfrm>
            <a:off x="12796690" y="-50165"/>
            <a:ext cx="3414911" cy="3876732"/>
            <a:chOff x="1153627" y="2784661"/>
            <a:chExt cx="2733846" cy="3103562"/>
          </a:xfrm>
        </p:grpSpPr>
        <p:pic>
          <p:nvPicPr>
            <p:cNvPr id="56" name="Picture 55" descr="Background pattern&#10;&#10;Description automatically generated">
              <a:extLst>
                <a:ext uri="{FF2B5EF4-FFF2-40B4-BE49-F238E27FC236}">
                  <a16:creationId xmlns:a16="http://schemas.microsoft.com/office/drawing/2014/main" id="{80C300F2-FC80-4119-AF3A-7BB97FE99A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18"/>
                </a:ext>
              </a:extLst>
            </a:blip>
            <a:srcRect l="20349" r="20345" b="-4"/>
            <a:stretch/>
          </p:blipFill>
          <p:spPr>
            <a:xfrm>
              <a:off x="1153627" y="2784661"/>
              <a:ext cx="2733846" cy="3103562"/>
            </a:xfrm>
            <a:custGeom>
              <a:avLst/>
              <a:gdLst/>
              <a:ahLst/>
              <a:cxnLst/>
              <a:rect l="l" t="t" r="r" b="b"/>
              <a:pathLst>
                <a:path w="2590737" h="2926956">
                  <a:moveTo>
                    <a:pt x="1463478" y="0"/>
                  </a:moveTo>
                  <a:cubicBezTo>
                    <a:pt x="1867606" y="0"/>
                    <a:pt x="2233476" y="163805"/>
                    <a:pt x="2498313" y="428643"/>
                  </a:cubicBezTo>
                  <a:lnTo>
                    <a:pt x="2501029" y="431631"/>
                  </a:lnTo>
                  <a:lnTo>
                    <a:pt x="2445696" y="582811"/>
                  </a:lnTo>
                  <a:cubicBezTo>
                    <a:pt x="2374039" y="813196"/>
                    <a:pt x="2335437" y="1058145"/>
                    <a:pt x="2335437" y="1312109"/>
                  </a:cubicBezTo>
                  <a:cubicBezTo>
                    <a:pt x="2335437" y="1650728"/>
                    <a:pt x="2404063" y="1973319"/>
                    <a:pt x="2528166" y="2266732"/>
                  </a:cubicBezTo>
                  <a:lnTo>
                    <a:pt x="2590737" y="2396622"/>
                  </a:lnTo>
                  <a:lnTo>
                    <a:pt x="2498313" y="2498313"/>
                  </a:lnTo>
                  <a:cubicBezTo>
                    <a:pt x="2233476" y="2763151"/>
                    <a:pt x="1867606" y="2926956"/>
                    <a:pt x="1463478" y="2926956"/>
                  </a:cubicBezTo>
                  <a:cubicBezTo>
                    <a:pt x="655221" y="2926956"/>
                    <a:pt x="0" y="2271735"/>
                    <a:pt x="0" y="1463478"/>
                  </a:cubicBezTo>
                  <a:cubicBezTo>
                    <a:pt x="0" y="655221"/>
                    <a:pt x="655221" y="0"/>
                    <a:pt x="1463478" y="0"/>
                  </a:cubicBezTo>
                  <a:close/>
                </a:path>
              </a:pathLst>
            </a:cu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A6810FBE-4E5C-4BEF-8FF5-E1FFF3EC79C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5826" y="2983406"/>
              <a:ext cx="2082307" cy="2082307"/>
            </a:xfrm>
            <a:prstGeom prst="rect">
              <a:avLst/>
            </a:prstGeom>
          </p:spPr>
        </p:pic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35269" y="3919112"/>
            <a:ext cx="1960363" cy="207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980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352314" y="254556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185309" y="552523"/>
            <a:ext cx="106746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HĐ2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668" y="552523"/>
            <a:ext cx="3215932" cy="3375812"/>
          </a:xfrm>
          <a:prstGeom prst="rect">
            <a:avLst/>
          </a:prstGeom>
        </p:spPr>
      </p:pic>
      <p:grpSp>
        <p:nvGrpSpPr>
          <p:cNvPr id="49" name="Group 48"/>
          <p:cNvGrpSpPr/>
          <p:nvPr/>
        </p:nvGrpSpPr>
        <p:grpSpPr>
          <a:xfrm>
            <a:off x="1414280" y="618524"/>
            <a:ext cx="5982092" cy="2800769"/>
            <a:chOff x="1283750" y="3107930"/>
            <a:chExt cx="5982092" cy="2800769"/>
          </a:xfrm>
        </p:grpSpPr>
        <p:grpSp>
          <p:nvGrpSpPr>
            <p:cNvPr id="48" name="Group 47"/>
            <p:cNvGrpSpPr/>
            <p:nvPr/>
          </p:nvGrpSpPr>
          <p:grpSpPr>
            <a:xfrm>
              <a:off x="1283750" y="3107930"/>
              <a:ext cx="5133091" cy="830997"/>
              <a:chOff x="1283750" y="3107930"/>
              <a:chExt cx="5133091" cy="830997"/>
            </a:xfrm>
          </p:grpSpPr>
          <p:sp>
            <p:nvSpPr>
              <p:cNvPr id="28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283750" y="3107930"/>
                <a:ext cx="51330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Cho tam giác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là giao điểm ba đường trung trực ( Hình 5 ).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3" name="Object 12"/>
              <p:cNvGraphicFramePr>
                <a:graphicFrameLocks noChangeAspect="1"/>
              </p:cNvGraphicFramePr>
              <p:nvPr/>
            </p:nvGraphicFramePr>
            <p:xfrm>
              <a:off x="3051154" y="3204148"/>
              <a:ext cx="6604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660240" imgH="279360" progId="Equation.DSMT4">
                      <p:embed/>
                    </p:oleObj>
                  </mc:Choice>
                  <mc:Fallback>
                    <p:oleObj name="Equation" r:id="rId4" imgW="660240" imgH="279360" progId="Equation.DSMT4">
                      <p:embed/>
                      <p:pic>
                        <p:nvPicPr>
                          <p:cNvPr id="13" name="Object 12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051154" y="3204148"/>
                            <a:ext cx="6604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13"/>
              <p:cNvGraphicFramePr>
                <a:graphicFrameLocks noChangeAspect="1"/>
              </p:cNvGraphicFramePr>
              <p:nvPr/>
            </p:nvGraphicFramePr>
            <p:xfrm>
              <a:off x="4137818" y="3181634"/>
              <a:ext cx="2540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253800" imgH="279360" progId="Equation.DSMT4">
                      <p:embed/>
                    </p:oleObj>
                  </mc:Choice>
                  <mc:Fallback>
                    <p:oleObj name="Equation" r:id="rId6" imgW="253800" imgH="279360" progId="Equation.DSMT4">
                      <p:embed/>
                      <p:pic>
                        <p:nvPicPr>
                          <p:cNvPr id="14" name="Object 13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4137818" y="3181634"/>
                            <a:ext cx="2540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4" name="Group 43"/>
            <p:cNvGrpSpPr/>
            <p:nvPr/>
          </p:nvGrpSpPr>
          <p:grpSpPr>
            <a:xfrm>
              <a:off x="1825272" y="3851800"/>
              <a:ext cx="5133091" cy="830997"/>
              <a:chOff x="1825272" y="3851800"/>
              <a:chExt cx="5133091" cy="830997"/>
            </a:xfrm>
          </p:grpSpPr>
          <p:sp>
            <p:nvSpPr>
              <p:cNvPr id="31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825272" y="3851800"/>
                <a:ext cx="513309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a)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Các đoạn thẳng 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 bằng nhau hay không?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5" name="Object 14"/>
              <p:cNvGraphicFramePr>
                <a:graphicFrameLocks noChangeAspect="1"/>
              </p:cNvGraphicFramePr>
              <p:nvPr/>
            </p:nvGraphicFramePr>
            <p:xfrm>
              <a:off x="4137818" y="3953140"/>
              <a:ext cx="1473200" cy="330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1473120" imgH="330120" progId="Equation.DSMT4">
                      <p:embed/>
                    </p:oleObj>
                  </mc:Choice>
                  <mc:Fallback>
                    <p:oleObj name="Equation" r:id="rId8" imgW="1473120" imgH="330120" progId="Equation.DSMT4">
                      <p:embed/>
                      <p:pic>
                        <p:nvPicPr>
                          <p:cNvPr id="15" name="Object 14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4137818" y="3953140"/>
                            <a:ext cx="1473200" cy="330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7" name="Group 46"/>
            <p:cNvGrpSpPr/>
            <p:nvPr/>
          </p:nvGrpSpPr>
          <p:grpSpPr>
            <a:xfrm>
              <a:off x="1888398" y="4708370"/>
              <a:ext cx="5377444" cy="1200329"/>
              <a:chOff x="1888398" y="4708370"/>
              <a:chExt cx="5377444" cy="1200329"/>
            </a:xfrm>
          </p:grpSpPr>
          <p:sp>
            <p:nvSpPr>
              <p:cNvPr id="33" name="Hộp Văn bản 17">
                <a:extLst>
                  <a:ext uri="{FF2B5EF4-FFF2-40B4-BE49-F238E27FC236}">
                    <a16:creationId xmlns:a16="http://schemas.microsoft.com/office/drawing/2014/main" id="{225AE2A5-5738-3580-5C7C-161964F9AC15}"/>
                  </a:ext>
                </a:extLst>
              </p:cNvPr>
              <p:cNvSpPr txBox="1"/>
              <p:nvPr/>
            </p:nvSpPr>
            <p:spPr>
              <a:xfrm>
                <a:off x="1888398" y="4708370"/>
                <a:ext cx="53774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b)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Đặt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. Đường tròn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có phải là đường tròn ngoại tiếp tam giác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        </a:t>
                </a:r>
                <a:r>
                  <a:rPr kumimoji="0" lang="vi-V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không? Vì sao?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2" name="Object 41"/>
              <p:cNvGraphicFramePr>
                <a:graphicFrameLocks noChangeAspect="1"/>
              </p:cNvGraphicFramePr>
              <p:nvPr/>
            </p:nvGraphicFramePr>
            <p:xfrm>
              <a:off x="2805387" y="4794163"/>
              <a:ext cx="9906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990360" imgH="279360" progId="Equation.DSMT4">
                      <p:embed/>
                    </p:oleObj>
                  </mc:Choice>
                  <mc:Fallback>
                    <p:oleObj name="Equation" r:id="rId10" imgW="990360" imgH="279360" progId="Equation.DSMT4">
                      <p:embed/>
                      <p:pic>
                        <p:nvPicPr>
                          <p:cNvPr id="42" name="Object 41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2805387" y="4794163"/>
                            <a:ext cx="9906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" name="Object 42"/>
              <p:cNvGraphicFramePr>
                <a:graphicFrameLocks noChangeAspect="1"/>
              </p:cNvGraphicFramePr>
              <p:nvPr/>
            </p:nvGraphicFramePr>
            <p:xfrm>
              <a:off x="5420913" y="4729835"/>
              <a:ext cx="774700" cy="431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774360" imgH="431640" progId="Equation.DSMT4">
                      <p:embed/>
                    </p:oleObj>
                  </mc:Choice>
                  <mc:Fallback>
                    <p:oleObj name="Equation" r:id="rId12" imgW="774360" imgH="431640" progId="Equation.DSMT4">
                      <p:embed/>
                      <p:pic>
                        <p:nvPicPr>
                          <p:cNvPr id="43" name="Object 42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5420913" y="4729835"/>
                            <a:ext cx="774700" cy="431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6" name="Object 45"/>
              <p:cNvGraphicFramePr>
                <a:graphicFrameLocks noChangeAspect="1"/>
              </p:cNvGraphicFramePr>
              <p:nvPr/>
            </p:nvGraphicFramePr>
            <p:xfrm>
              <a:off x="6088228" y="5193081"/>
              <a:ext cx="657225" cy="276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657295" imgH="276117" progId="Equation.DSMT4">
                      <p:embed/>
                    </p:oleObj>
                  </mc:Choice>
                  <mc:Fallback>
                    <p:oleObj name="Equation" r:id="rId4" imgW="657295" imgH="276117" progId="Equation.DSMT4">
                      <p:embed/>
                      <p:pic>
                        <p:nvPicPr>
                          <p:cNvPr id="46" name="Object 45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6088228" y="5193081"/>
                            <a:ext cx="657225" cy="2762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6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4584258" y="3363202"/>
            <a:ext cx="326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cầu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65479" y="3951058"/>
            <a:ext cx="6575651" cy="484124"/>
            <a:chOff x="965479" y="3951058"/>
            <a:chExt cx="6575651" cy="484124"/>
          </a:xfrm>
        </p:grpSpPr>
        <p:sp>
          <p:nvSpPr>
            <p:cNvPr id="9" name="Rectangle 8"/>
            <p:cNvSpPr/>
            <p:nvPr/>
          </p:nvSpPr>
          <p:spPr>
            <a:xfrm>
              <a:off x="965479" y="3951058"/>
              <a:ext cx="61234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trung trực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34104015"/>
                </p:ext>
              </p:extLst>
            </p:nvPr>
          </p:nvGraphicFramePr>
          <p:xfrm>
            <a:off x="1708151" y="4045324"/>
            <a:ext cx="4953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95000" imgH="291960" progId="Equation.DSMT4">
                    <p:embed/>
                  </p:oleObj>
                </mc:Choice>
                <mc:Fallback>
                  <p:oleObj name="Equation" r:id="rId15" imgW="49500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708151" y="4045324"/>
                          <a:ext cx="4953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48374834"/>
                </p:ext>
              </p:extLst>
            </p:nvPr>
          </p:nvGraphicFramePr>
          <p:xfrm>
            <a:off x="5090030" y="4003382"/>
            <a:ext cx="24511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2450880" imgH="431640" progId="Equation.DSMT4">
                    <p:embed/>
                  </p:oleObj>
                </mc:Choice>
                <mc:Fallback>
                  <p:oleObj name="Equation" r:id="rId17" imgW="245088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5090030" y="4003382"/>
                          <a:ext cx="24511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Group 56"/>
          <p:cNvGrpSpPr/>
          <p:nvPr/>
        </p:nvGrpSpPr>
        <p:grpSpPr>
          <a:xfrm>
            <a:off x="965479" y="4425373"/>
            <a:ext cx="6683601" cy="506582"/>
            <a:chOff x="965479" y="3951058"/>
            <a:chExt cx="6683601" cy="506582"/>
          </a:xfrm>
        </p:grpSpPr>
        <p:sp>
          <p:nvSpPr>
            <p:cNvPr id="58" name="Rectangle 57"/>
            <p:cNvSpPr/>
            <p:nvPr/>
          </p:nvSpPr>
          <p:spPr>
            <a:xfrm>
              <a:off x="965479" y="3951058"/>
              <a:ext cx="61234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 trung trực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59" name="Object 5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3293555"/>
                </p:ext>
              </p:extLst>
            </p:nvPr>
          </p:nvGraphicFramePr>
          <p:xfrm>
            <a:off x="1708151" y="4045324"/>
            <a:ext cx="4953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95000" imgH="291960" progId="Equation.DSMT4">
                    <p:embed/>
                  </p:oleObj>
                </mc:Choice>
                <mc:Fallback>
                  <p:oleObj name="Equation" r:id="rId19" imgW="495000" imgH="29196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708151" y="4045324"/>
                          <a:ext cx="4953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" name="Object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0751552"/>
                </p:ext>
              </p:extLst>
            </p:nvPr>
          </p:nvGraphicFramePr>
          <p:xfrm>
            <a:off x="4982080" y="4025840"/>
            <a:ext cx="26670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2666880" imgH="431640" progId="Equation.DSMT4">
                    <p:embed/>
                  </p:oleObj>
                </mc:Choice>
                <mc:Fallback>
                  <p:oleObj name="Equation" r:id="rId21" imgW="2666880" imgH="431640" progId="Equation.DSMT4">
                    <p:embed/>
                    <p:pic>
                      <p:nvPicPr>
                        <p:cNvPr id="16" name="Object 15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982080" y="4025840"/>
                          <a:ext cx="26670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Rectangle 60"/>
          <p:cNvSpPr/>
          <p:nvPr/>
        </p:nvSpPr>
        <p:spPr>
          <a:xfrm>
            <a:off x="1030744" y="4858171"/>
            <a:ext cx="61234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759084"/>
              </p:ext>
            </p:extLst>
          </p:nvPr>
        </p:nvGraphicFramePr>
        <p:xfrm>
          <a:off x="3940812" y="4949303"/>
          <a:ext cx="196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68480" imgH="279360" progId="Equation.DSMT4">
                  <p:embed/>
                </p:oleObj>
              </mc:Choice>
              <mc:Fallback>
                <p:oleObj name="Equation" r:id="rId23" imgW="1968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940812" y="4949303"/>
                        <a:ext cx="1968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1076520" y="5578480"/>
            <a:ext cx="8408444" cy="868775"/>
            <a:chOff x="1076520" y="5578480"/>
            <a:chExt cx="8408444" cy="868775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559947"/>
                </p:ext>
              </p:extLst>
            </p:nvPr>
          </p:nvGraphicFramePr>
          <p:xfrm>
            <a:off x="1957403" y="5677665"/>
            <a:ext cx="1092161" cy="2968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981100" imgH="266815" progId="Equation.DSMT4">
                    <p:embed/>
                  </p:oleObj>
                </mc:Choice>
                <mc:Fallback>
                  <p:oleObj name="Equation" r:id="rId10" imgW="981100" imgH="26681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957403" y="5677665"/>
                          <a:ext cx="1092161" cy="29689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Hộp Văn bản 17">
              <a:extLst>
                <a:ext uri="{FF2B5EF4-FFF2-40B4-BE49-F238E27FC236}">
                  <a16:creationId xmlns:a16="http://schemas.microsoft.com/office/drawing/2014/main" id="{225AE2A5-5738-3580-5C7C-161964F9AC15}"/>
                </a:ext>
              </a:extLst>
            </p:cNvPr>
            <p:cNvSpPr txBox="1"/>
            <p:nvPr/>
          </p:nvSpPr>
          <p:spPr>
            <a:xfrm>
              <a:off x="1076520" y="5578480"/>
              <a:ext cx="84084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b)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Đặt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suy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ra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Đường tròn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</a:t>
              </a: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có phải là đường tròn ngoại tiếp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1038558"/>
                </p:ext>
              </p:extLst>
            </p:nvPr>
          </p:nvGraphicFramePr>
          <p:xfrm>
            <a:off x="4047653" y="5659328"/>
            <a:ext cx="48133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4813200" imgH="431640" progId="Equation.DSMT4">
                    <p:embed/>
                  </p:oleObj>
                </mc:Choice>
                <mc:Fallback>
                  <p:oleObj name="Equation" r:id="rId26" imgW="481320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4047653" y="5659328"/>
                          <a:ext cx="48133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8662944"/>
                </p:ext>
              </p:extLst>
            </p:nvPr>
          </p:nvGraphicFramePr>
          <p:xfrm>
            <a:off x="2603193" y="6015455"/>
            <a:ext cx="7747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774360" imgH="431640" progId="Equation.DSMT4">
                    <p:embed/>
                  </p:oleObj>
                </mc:Choice>
                <mc:Fallback>
                  <p:oleObj name="Equation" r:id="rId28" imgW="774360" imgH="431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2603193" y="6015455"/>
                          <a:ext cx="774700" cy="431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11478630"/>
                </p:ext>
              </p:extLst>
            </p:nvPr>
          </p:nvGraphicFramePr>
          <p:xfrm>
            <a:off x="7417385" y="6070419"/>
            <a:ext cx="850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850680" imgH="279360" progId="Equation.DSMT4">
                    <p:embed/>
                  </p:oleObj>
                </mc:Choice>
                <mc:Fallback>
                  <p:oleObj name="Equation" r:id="rId30" imgW="8506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7417385" y="6070419"/>
                          <a:ext cx="8509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51355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9488755">
            <a:off x="-2352314" y="254556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719041" y="99749"/>
            <a:ext cx="1078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Xác định tâm và bán kính đường tròn ngoại tiếp tam giác.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325465" y="684524"/>
            <a:ext cx="7005233" cy="27392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*Kết luận: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 đường tròn ngoại tiếp tam giác là giao điểm ba đường trung trực của tam giác đó.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Bán kính đường tròn ngoại tiếp tam giác bằng khoảng cách từ giao ba đường trung trực đến mỗi đỉnh của tam giác đó.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87345" y="3727936"/>
            <a:ext cx="7070877" cy="31085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 xét: 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 ba đường trung trực của tam giác cùng đi qua một điểm nên tâm đường tròn ngoại tiếp tam giác là giao điểm hai đường trung trực của tam giác đó.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nl-NL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 tam giác có đúng một đường tròn ngoại tiếp.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668" y="552523"/>
            <a:ext cx="3215932" cy="337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2774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71af3243-3dd4-4a8d-8c0d-dd76da1f02a5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16c05727-aa75-4e4a-9b5f-8a80a1165891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1988</TotalTime>
  <Words>947</Words>
  <Application>Microsoft Office PowerPoint</Application>
  <PresentationFormat>Widescreen</PresentationFormat>
  <Paragraphs>104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.VnTime</vt:lpstr>
      <vt:lpstr>Arial</vt:lpstr>
      <vt:lpstr>Calibri</vt:lpstr>
      <vt:lpstr>Calibri Light</vt:lpstr>
      <vt:lpstr>Rockwell</vt:lpstr>
      <vt:lpstr>Symbol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Huyền Trang Nguyễn Thị</cp:lastModifiedBy>
  <cp:revision>111</cp:revision>
  <dcterms:created xsi:type="dcterms:W3CDTF">2021-06-07T13:44:30Z</dcterms:created>
  <dcterms:modified xsi:type="dcterms:W3CDTF">2025-01-04T01:11:03Z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