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7"/>
  </p:notesMasterIdLst>
  <p:sldIdLst>
    <p:sldId id="2007577308" r:id="rId3"/>
    <p:sldId id="286" r:id="rId4"/>
    <p:sldId id="2007577320" r:id="rId5"/>
    <p:sldId id="2007577309" r:id="rId6"/>
    <p:sldId id="2007577321" r:id="rId7"/>
    <p:sldId id="2007577318" r:id="rId8"/>
    <p:sldId id="2007577319" r:id="rId9"/>
    <p:sldId id="2007577323" r:id="rId10"/>
    <p:sldId id="289" r:id="rId11"/>
    <p:sldId id="281" r:id="rId12"/>
    <p:sldId id="290" r:id="rId13"/>
    <p:sldId id="2007577312" r:id="rId14"/>
    <p:sldId id="269" r:id="rId15"/>
    <p:sldId id="2007577313" r:id="rId16"/>
    <p:sldId id="2007577314" r:id="rId17"/>
    <p:sldId id="2007577325" r:id="rId18"/>
    <p:sldId id="2007577324" r:id="rId19"/>
    <p:sldId id="2007577315" r:id="rId20"/>
    <p:sldId id="295" r:id="rId21"/>
    <p:sldId id="285" r:id="rId22"/>
    <p:sldId id="297" r:id="rId23"/>
    <p:sldId id="2007577326" r:id="rId24"/>
    <p:sldId id="299" r:id="rId25"/>
    <p:sldId id="2007577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50F25-F12C-41A5-8FA0-8D814C92CFA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43ABC-38BB-49E0-BF5A-7F325877D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1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35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13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89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1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91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089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822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287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44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50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4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1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02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53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3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601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09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7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4920138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1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9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1" y="2285998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5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43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baseline="0">
                <a:latin typeface="Arial" pitchFamily="34" charset="0"/>
                <a:cs typeface="Arial" pitchFamily="34" charset="0"/>
              </a:defRPr>
            </a:lvl2pPr>
            <a:lvl3pPr>
              <a:defRPr baseline="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19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9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15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10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59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2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>
                <a:latin typeface="#9Slide03 AllRoundGothic" panose="020B07030202020201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6045" indent="0">
              <a:buFont typeface="Arial" panose="020B0604020202020204" pitchFamily="34" charset="0"/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292623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9523" indent="0">
              <a:buFont typeface="Arial" panose="020B0604020202020204" pitchFamily="34" charset="0"/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603534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83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3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832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1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56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3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2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60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5" y="2085960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5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4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6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9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7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1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6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4" y="987426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2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4" y="957264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6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5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8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8" y="4756250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20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3" y="3246438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46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45" indent="0" algn="l" defTabSz="914446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34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523" indent="0" algn="l" defTabSz="914446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46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3089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2.emf"/><Relationship Id="rId10" Type="http://schemas.openxmlformats.org/officeDocument/2006/relationships/image" Target="../media/image16.emf"/><Relationship Id="rId4" Type="http://schemas.openxmlformats.org/officeDocument/2006/relationships/image" Target="../media/image1.emf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9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emf"/><Relationship Id="rId7" Type="http://schemas.openxmlformats.org/officeDocument/2006/relationships/image" Target="../media/image16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11" Type="http://schemas.openxmlformats.org/officeDocument/2006/relationships/image" Target="../media/image7.emf"/><Relationship Id="rId5" Type="http://schemas.openxmlformats.org/officeDocument/2006/relationships/image" Target="../media/image12.emf"/><Relationship Id="rId10" Type="http://schemas.openxmlformats.org/officeDocument/2006/relationships/image" Target="../media/image13.emf"/><Relationship Id="rId4" Type="http://schemas.openxmlformats.org/officeDocument/2006/relationships/image" Target="../media/image11.emf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0" y="256816"/>
            <a:ext cx="3417049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095" y="745002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65" y="2979407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846" y="359798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49" y="4276512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394" y="3940386"/>
            <a:ext cx="3455157" cy="26168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BCBC73-585B-4467-9022-ED5BE26DB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4233">
            <a:off x="4734044" y="2272137"/>
            <a:ext cx="2604071" cy="12957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0800FA-E9FE-4973-BEBE-6D14770E39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6712" y="3432448"/>
            <a:ext cx="979242" cy="10158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1858120" y="3459085"/>
            <a:ext cx="9337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44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NGHE VÀ TÓM TẮT NỘI DUNG THUYẾT TRÌNH VỀ </a:t>
            </a:r>
          </a:p>
          <a:p>
            <a:pPr algn="ctr" defTabSz="914446"/>
            <a:r>
              <a:rPr lang="en-US" sz="44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MỘT VẤN ĐỀ CỦA ĐỜI SỐNG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7833E7-0FD2-43C2-8F67-B15E64760BE3}"/>
              </a:ext>
            </a:extLst>
          </p:cNvPr>
          <p:cNvSpPr txBox="1"/>
          <p:nvPr/>
        </p:nvSpPr>
        <p:spPr>
          <a:xfrm>
            <a:off x="5013068" y="2726690"/>
            <a:ext cx="2119904" cy="13783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 defTabSz="914446"/>
            <a:r>
              <a:rPr lang="en-US" altLang="zh-CN" sz="8800" dirty="0" err="1">
                <a:solidFill>
                  <a:prstClr val="black"/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Tiết</a:t>
            </a:r>
            <a:r>
              <a:rPr lang="en-US" altLang="zh-CN" sz="8800" dirty="0">
                <a:solidFill>
                  <a:prstClr val="black"/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 ……..: </a:t>
            </a:r>
            <a:r>
              <a:rPr lang="en-US" altLang="zh-CN" sz="8800" dirty="0" err="1">
                <a:solidFill>
                  <a:prstClr val="black"/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Nói</a:t>
            </a:r>
            <a:r>
              <a:rPr lang="en-US" altLang="zh-CN" sz="8800" dirty="0">
                <a:solidFill>
                  <a:prstClr val="black"/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 - </a:t>
            </a:r>
            <a:r>
              <a:rPr lang="en-US" altLang="zh-CN" sz="8800" dirty="0" err="1">
                <a:solidFill>
                  <a:prstClr val="black"/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nghe</a:t>
            </a:r>
            <a:endParaRPr lang="zh-CN" altLang="en-US" sz="8800" dirty="0">
              <a:solidFill>
                <a:prstClr val="black"/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Times New Roman" panose="02020603050405020304" pitchFamily="18" charset="0"/>
              <a:sym typeface="HYXiaRiTiW" panose="00020600040101010101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B2E5B-2E90-8647-1DF5-7CD9C8C7D55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>
            <a:off x="3302469" y="109306"/>
            <a:ext cx="5285476" cy="3064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61E535-CCD7-E9B1-D2EA-625EE8DDA730}"/>
              </a:ext>
            </a:extLst>
          </p:cNvPr>
          <p:cNvSpPr txBox="1"/>
          <p:nvPr/>
        </p:nvSpPr>
        <p:spPr>
          <a:xfrm>
            <a:off x="3991044" y="698178"/>
            <a:ext cx="3795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#9Slide03 Ample" panose="02000000000000000000" pitchFamily="2" charset="0"/>
              </a:rPr>
              <a:t>BÀI 5: </a:t>
            </a:r>
          </a:p>
          <a:p>
            <a:pPr algn="ctr"/>
            <a:r>
              <a:rPr lang="en-US" sz="3200" b="1" dirty="0">
                <a:latin typeface="#9Slide03 Ample" panose="02000000000000000000" pitchFamily="2" charset="0"/>
              </a:rPr>
              <a:t>NGHỊ LUẬN XÃ HỘI</a:t>
            </a:r>
          </a:p>
        </p:txBody>
      </p:sp>
    </p:spTree>
    <p:extLst>
      <p:ext uri="{BB962C8B-B14F-4D97-AF65-F5344CB8AC3E}">
        <p14:creationId xmlns:p14="http://schemas.microsoft.com/office/powerpoint/2010/main" val="7565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132510" y="146582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03" y="2017891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198540" y="1443487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50" y="2995260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3880971" y="2358830"/>
            <a:ext cx="2180089" cy="931865"/>
            <a:chOff x="5995723" y="2676898"/>
            <a:chExt cx="2180089" cy="93186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29" name="文本框 1">
              <a:extLst>
                <a:ext uri="{FF2B5EF4-FFF2-40B4-BE49-F238E27FC236}">
                  <a16:creationId xmlns:a16="http://schemas.microsoft.com/office/drawing/2014/main" id="{0631C919-8128-436B-B276-2ACB41B5AE73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3859935" y="3808468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899320" y="2041720"/>
            <a:ext cx="275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1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4625515" y="3665211"/>
            <a:ext cx="7165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i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4476106" y="2102630"/>
            <a:ext cx="7407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Chuẩn bị nội dung cho buổi thảo luận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/>
              <a:t>.</a:t>
            </a:r>
          </a:p>
        </p:txBody>
      </p:sp>
      <p:grpSp>
        <p:nvGrpSpPr>
          <p:cNvPr id="31" name="组合 2">
            <a:extLst>
              <a:ext uri="{FF2B5EF4-FFF2-40B4-BE49-F238E27FC236}">
                <a16:creationId xmlns:a16="http://schemas.microsoft.com/office/drawing/2014/main" id="{D86A7FFE-C5E4-4505-8EA9-160657E154C7}"/>
              </a:ext>
            </a:extLst>
          </p:cNvPr>
          <p:cNvGrpSpPr/>
          <p:nvPr/>
        </p:nvGrpSpPr>
        <p:grpSpPr>
          <a:xfrm>
            <a:off x="3804383" y="925198"/>
            <a:ext cx="2180089" cy="931865"/>
            <a:chOff x="5995723" y="2676898"/>
            <a:chExt cx="2180089" cy="931865"/>
          </a:xfrm>
        </p:grpSpPr>
        <p:pic>
          <p:nvPicPr>
            <p:cNvPr id="32" name="图片 29">
              <a:extLst>
                <a:ext uri="{FF2B5EF4-FFF2-40B4-BE49-F238E27FC236}">
                  <a16:creationId xmlns:a16="http://schemas.microsoft.com/office/drawing/2014/main" id="{984DB161-A88E-4D81-9B26-6A1B9D4D7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7" name="文本框 1">
              <a:extLst>
                <a:ext uri="{FF2B5EF4-FFF2-40B4-BE49-F238E27FC236}">
                  <a16:creationId xmlns:a16="http://schemas.microsoft.com/office/drawing/2014/main" id="{AAAE2666-CD2C-4645-B136-4B729161933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42" name="文本框 1">
              <a:extLst>
                <a:ext uri="{FF2B5EF4-FFF2-40B4-BE49-F238E27FC236}">
                  <a16:creationId xmlns:a16="http://schemas.microsoft.com/office/drawing/2014/main" id="{93C1241B-FE02-4CF8-98AF-0CBCE0066A6E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46" name="TextBox 40">
            <a:extLst>
              <a:ext uri="{FF2B5EF4-FFF2-40B4-BE49-F238E27FC236}">
                <a16:creationId xmlns:a16="http://schemas.microsoft.com/office/drawing/2014/main" id="{3CEEBFCB-060E-40A1-BCAA-F2835DBEBA07}"/>
              </a:ext>
            </a:extLst>
          </p:cNvPr>
          <p:cNvSpPr txBox="1"/>
          <p:nvPr/>
        </p:nvSpPr>
        <p:spPr>
          <a:xfrm>
            <a:off x="4482463" y="835384"/>
            <a:ext cx="6083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vi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Thành lập nhóm và phân công công việc chuẩn bị cho buổi thảo luận.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2">
            <a:extLst>
              <a:ext uri="{FF2B5EF4-FFF2-40B4-BE49-F238E27FC236}">
                <a16:creationId xmlns:a16="http://schemas.microsoft.com/office/drawing/2014/main" id="{6E9C3EE7-4E8D-44E9-B865-A39C98AE20E9}"/>
              </a:ext>
            </a:extLst>
          </p:cNvPr>
          <p:cNvGrpSpPr/>
          <p:nvPr/>
        </p:nvGrpSpPr>
        <p:grpSpPr>
          <a:xfrm>
            <a:off x="3859936" y="5259367"/>
            <a:ext cx="676275" cy="572576"/>
            <a:chOff x="5995723" y="2676898"/>
            <a:chExt cx="676275" cy="572576"/>
          </a:xfrm>
        </p:grpSpPr>
        <p:pic>
          <p:nvPicPr>
            <p:cNvPr id="48" name="图片 43">
              <a:extLst>
                <a:ext uri="{FF2B5EF4-FFF2-40B4-BE49-F238E27FC236}">
                  <a16:creationId xmlns:a16="http://schemas.microsoft.com/office/drawing/2014/main" id="{537109E7-4E5C-42B7-95BC-8C8C00D32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53" name="文本框 44">
              <a:extLst>
                <a:ext uri="{FF2B5EF4-FFF2-40B4-BE49-F238E27FC236}">
                  <a16:creationId xmlns:a16="http://schemas.microsoft.com/office/drawing/2014/main" id="{3292F331-71A3-4AEA-A55F-70F5F30A02BD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06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54" name="TextBox 50">
            <a:extLst>
              <a:ext uri="{FF2B5EF4-FFF2-40B4-BE49-F238E27FC236}">
                <a16:creationId xmlns:a16="http://schemas.microsoft.com/office/drawing/2014/main" id="{1C52AF2F-064D-4C44-81ED-1F1F985478D2}"/>
              </a:ext>
            </a:extLst>
          </p:cNvPr>
          <p:cNvSpPr txBox="1"/>
          <p:nvPr/>
        </p:nvSpPr>
        <p:spPr>
          <a:xfrm>
            <a:off x="4611471" y="5217250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phút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987D0BD8-445A-709B-5D52-8A09601E99B0}"/>
              </a:ext>
            </a:extLst>
          </p:cNvPr>
          <p:cNvSpPr txBox="1"/>
          <p:nvPr/>
        </p:nvSpPr>
        <p:spPr>
          <a:xfrm>
            <a:off x="1244945" y="4060338"/>
            <a:ext cx="2554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Chuẩn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bị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nói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-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nghe</a:t>
            </a:r>
            <a:endParaRPr lang="zh-CN" altLang="en-US" sz="48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24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/>
      <p:bldP spid="50" grpId="0"/>
      <p:bldP spid="46" grpId="0"/>
      <p:bldP spid="5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335571" y="2264407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3E0D4-38E1-574F-AD42-19EB97FFE6C0}"/>
              </a:ext>
            </a:extLst>
          </p:cNvPr>
          <p:cNvSpPr txBox="1"/>
          <p:nvPr/>
        </p:nvSpPr>
        <p:spPr>
          <a:xfrm>
            <a:off x="2943736" y="2247756"/>
            <a:ext cx="775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Tìm ý,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</p:spTree>
    <p:extLst>
      <p:ext uri="{BB962C8B-B14F-4D97-AF65-F5344CB8AC3E}">
        <p14:creationId xmlns:p14="http://schemas.microsoft.com/office/powerpoint/2010/main" val="10454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4634588" y="1316731"/>
            <a:ext cx="676275" cy="572576"/>
            <a:chOff x="5995723" y="2676898"/>
            <a:chExt cx="676275" cy="57257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4634588" y="2631632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4634588" y="3856734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335571" y="2264407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5380932" y="1200566"/>
            <a:ext cx="581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Đọc lại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văn đã viết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Viết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5390289" y="2592805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Xác định các ý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5399646" y="3758200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Liệt kê các ý bằng cách gạch đầu dòng, ghi các cụm từ chính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3E0D4-38E1-574F-AD42-19EB97FFE6C0}"/>
              </a:ext>
            </a:extLst>
          </p:cNvPr>
          <p:cNvSpPr txBox="1"/>
          <p:nvPr/>
        </p:nvSpPr>
        <p:spPr>
          <a:xfrm>
            <a:off x="614584" y="4110130"/>
            <a:ext cx="4392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Tìm ý,</a:t>
            </a:r>
          </a:p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</p:spTree>
    <p:extLst>
      <p:ext uri="{BB962C8B-B14F-4D97-AF65-F5344CB8AC3E}">
        <p14:creationId xmlns:p14="http://schemas.microsoft.com/office/powerpoint/2010/main" val="14496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9" grpId="0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80130" y="99060"/>
            <a:ext cx="60693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b. T</a:t>
            </a:r>
            <a:r>
              <a:rPr lang="vi-VN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ìm ý</a:t>
            </a:r>
            <a:r>
              <a:rPr lang="en-US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ý</a:t>
            </a:r>
            <a:endParaRPr lang="vi-VN" altLang="en-US" sz="3200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0495" y="559435"/>
            <a:ext cx="11451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- Hình thức: Hoạt động nhóm (theo cặp đôi)</a:t>
            </a:r>
          </a:p>
          <a:p>
            <a:r>
              <a:rPr lang="vi-VN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- Yêu cầu: Hoàn thiện những nội dung trong các phiếu học tập bằng việc trả lời các câu hỏi.</a:t>
            </a:r>
          </a:p>
          <a:p>
            <a:r>
              <a:rPr lang="vi-VN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- Thời gian:</a:t>
            </a:r>
            <a:r>
              <a:rPr lang="en-US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 5</a:t>
            </a:r>
            <a:r>
              <a:rPr lang="vi-VN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 phút - phiếu 1</a:t>
            </a:r>
            <a:r>
              <a:rPr lang="en-US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, 10</a:t>
            </a:r>
            <a:r>
              <a:rPr lang="vi-VN" altLang="en-US" sz="2200" b="1" dirty="0">
                <a:latin typeface="#9Slide03 Ample" panose="02000000000000000000" pitchFamily="2" charset="0"/>
                <a:cs typeface="Times New Roman" panose="02020603050405020304" pitchFamily="18" charset="0"/>
              </a:rPr>
              <a:t> phút - phiếu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18332"/>
              </p:ext>
            </p:extLst>
          </p:nvPr>
        </p:nvGraphicFramePr>
        <p:xfrm>
          <a:off x="150496" y="1667430"/>
          <a:ext cx="5084113" cy="483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5833">
                  <a:extLst>
                    <a:ext uri="{9D8B030D-6E8A-4147-A177-3AD203B41FA5}">
                      <a16:colId xmlns:a16="http://schemas.microsoft.com/office/drawing/2014/main" val="2993179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9374518"/>
                    </a:ext>
                  </a:extLst>
                </a:gridCol>
              </a:tblGrid>
              <a:tr h="667997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#9Slide03 Ample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66197"/>
                  </a:ext>
                </a:extLst>
              </a:tr>
              <a:tr h="83275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01885"/>
                  </a:ext>
                </a:extLst>
              </a:tr>
              <a:tr h="83275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63"/>
                  </a:ext>
                </a:extLst>
              </a:tr>
              <a:tr h="83275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69895"/>
                  </a:ext>
                </a:extLst>
              </a:tr>
              <a:tr h="83275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60466"/>
                  </a:ext>
                </a:extLst>
              </a:tr>
              <a:tr h="83275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294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92145"/>
              </p:ext>
            </p:extLst>
          </p:nvPr>
        </p:nvGraphicFramePr>
        <p:xfrm>
          <a:off x="5420140" y="1667432"/>
          <a:ext cx="6665844" cy="480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14">
                  <a:extLst>
                    <a:ext uri="{9D8B030D-6E8A-4147-A177-3AD203B41FA5}">
                      <a16:colId xmlns:a16="http://schemas.microsoft.com/office/drawing/2014/main" val="758348300"/>
                    </a:ext>
                  </a:extLst>
                </a:gridCol>
                <a:gridCol w="5330750">
                  <a:extLst>
                    <a:ext uri="{9D8B030D-6E8A-4147-A177-3AD203B41FA5}">
                      <a16:colId xmlns:a16="http://schemas.microsoft.com/office/drawing/2014/main" val="28587816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5730437"/>
                    </a:ext>
                  </a:extLst>
                </a:gridCol>
              </a:tblGrid>
              <a:tr h="6549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#9Slide03 Ample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kumimoji="0" lang="en-US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#9Slide03 Ample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#9Slide03 Ample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#9Slide03 Ample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#9Slide03 Ample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PHIẾU LẬP DÀN Ý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3 Ample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87305"/>
                  </a:ext>
                </a:extLst>
              </a:tr>
              <a:tr h="716282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vi-VN" sz="2400" b="0" dirty="0">
                          <a:solidFill>
                            <a:srgbClr val="00000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#9Slide03 Ample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87843"/>
                  </a:ext>
                </a:extLst>
              </a:tr>
              <a:tr h="2557401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#9Slide03 Ample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….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84370"/>
                  </a:ext>
                </a:extLst>
              </a:tr>
              <a:tr h="807489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#9Slide03 Ample" panose="02000000000000000000" pitchFamily="2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#9Slide03 Ample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#9Slide03 Ample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7008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335571" y="2264407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3</a:t>
            </a:r>
            <a:endParaRPr lang="en-VN" sz="66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3E0D4-38E1-574F-AD42-19EB97FFE6C0}"/>
              </a:ext>
            </a:extLst>
          </p:cNvPr>
          <p:cNvSpPr txBox="1"/>
          <p:nvPr/>
        </p:nvSpPr>
        <p:spPr>
          <a:xfrm>
            <a:off x="3855182" y="2170857"/>
            <a:ext cx="3628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50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5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endParaRPr lang="en-VN" sz="50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4634588" y="1316731"/>
            <a:ext cx="676275" cy="572576"/>
            <a:chOff x="5995723" y="2676898"/>
            <a:chExt cx="676275" cy="57257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4634588" y="2631632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4634588" y="3856734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279056" y="2096212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3</a:t>
            </a:r>
            <a:endParaRPr lang="en-VN" sz="66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5380932" y="1200566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5390289" y="2592804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5399646" y="3758200"/>
            <a:ext cx="5380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4634588" y="1316731"/>
            <a:ext cx="676275" cy="572576"/>
            <a:chOff x="5995723" y="2676898"/>
            <a:chExt cx="676275" cy="57257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4634588" y="2631632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4634588" y="3856734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279056" y="2096212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3</a:t>
            </a:r>
            <a:endParaRPr lang="en-VN" sz="66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5380932" y="1200566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5390289" y="2592804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5399646" y="3758200"/>
            <a:ext cx="5380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7BA39D-EE8A-7757-1E5B-26A6FBC9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2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4634588" y="1316731"/>
            <a:ext cx="676275" cy="572576"/>
            <a:chOff x="5995723" y="2676898"/>
            <a:chExt cx="676275" cy="57257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4634588" y="2631632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4634588" y="3856734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335571" y="2264407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6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Bước</a:t>
            </a:r>
            <a:r>
              <a:rPr lang="en-US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1</a:t>
            </a:r>
            <a:endParaRPr lang="en-VN" sz="66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5310862" y="1355504"/>
            <a:ext cx="609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4 HS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5390289" y="2592804"/>
            <a:ext cx="608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kiểm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5399646" y="3758200"/>
            <a:ext cx="538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lớp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9" y="1851873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99385" y="1090428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64" y="3095405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335571" y="2264407"/>
            <a:ext cx="3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6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Bước</a:t>
            </a:r>
            <a:r>
              <a:rPr lang="en-US" sz="66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2</a:t>
            </a:r>
            <a:endParaRPr lang="en-VN" sz="66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4368013" y="1988261"/>
            <a:ext cx="6815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đại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diện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bày</a:t>
            </a:r>
            <a:endParaRPr lang="en-VN" sz="7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32944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9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1" y="1825452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1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977652" y="2826892"/>
            <a:ext cx="1795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8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A</a:t>
            </a:r>
            <a:endParaRPr lang="en-VN" sz="8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文本框 25">
            <a:extLst>
              <a:ext uri="{FF2B5EF4-FFF2-40B4-BE49-F238E27FC236}">
                <a16:creationId xmlns:a16="http://schemas.microsoft.com/office/drawing/2014/main" id="{359A29DE-AF1C-EB46-AC27-1A91763903A0}"/>
              </a:ext>
            </a:extLst>
          </p:cNvPr>
          <p:cNvSpPr txBox="1"/>
          <p:nvPr/>
        </p:nvSpPr>
        <p:spPr>
          <a:xfrm>
            <a:off x="2703097" y="2676899"/>
            <a:ext cx="6017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80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MỞ ĐẦU</a:t>
            </a:r>
            <a:endParaRPr lang="zh-CN" altLang="en-US" sz="80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64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E3ABCA-B194-414D-BEE8-A9D51DE5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A0FD2E6D-8DD5-4912-AC99-44D81C43B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565445"/>
              </p:ext>
            </p:extLst>
          </p:nvPr>
        </p:nvGraphicFramePr>
        <p:xfrm>
          <a:off x="1786855" y="1210116"/>
          <a:ext cx="9503647" cy="5367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979">
                  <a:extLst>
                    <a:ext uri="{9D8B030D-6E8A-4147-A177-3AD203B41FA5}">
                      <a16:colId xmlns:a16="http://schemas.microsoft.com/office/drawing/2014/main" val="2037080825"/>
                    </a:ext>
                  </a:extLst>
                </a:gridCol>
                <a:gridCol w="6448425">
                  <a:extLst>
                    <a:ext uri="{9D8B030D-6E8A-4147-A177-3AD203B41FA5}">
                      <a16:colId xmlns:a16="http://schemas.microsoft.com/office/drawing/2014/main" val="3280139216"/>
                    </a:ext>
                  </a:extLst>
                </a:gridCol>
                <a:gridCol w="1007486">
                  <a:extLst>
                    <a:ext uri="{9D8B030D-6E8A-4147-A177-3AD203B41FA5}">
                      <a16:colId xmlns:a16="http://schemas.microsoft.com/office/drawing/2014/main" val="990800553"/>
                    </a:ext>
                  </a:extLst>
                </a:gridCol>
                <a:gridCol w="923757">
                  <a:extLst>
                    <a:ext uri="{9D8B030D-6E8A-4147-A177-3AD203B41FA5}">
                      <a16:colId xmlns:a16="http://schemas.microsoft.com/office/drawing/2014/main" val="731226754"/>
                    </a:ext>
                  </a:extLst>
                </a:gridCol>
              </a:tblGrid>
              <a:tr h="3161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Yêu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cầu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chí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7 SVNAppleberry" panose="02040603050506020204" pitchFamily="18" charset="0"/>
                        </a:rPr>
                        <a:t>Đánh giá</a:t>
                      </a:r>
                      <a:endParaRPr lang="en-US" sz="200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088414"/>
                  </a:ext>
                </a:extLst>
              </a:tr>
              <a:tr h="666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2" marR="8722" marT="8722" marB="8722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Đạt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</a:t>
                      </a:r>
                    </a:p>
                  </a:txBody>
                  <a:tcPr marL="62802" marR="6280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10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40572"/>
                  </a:ext>
                </a:extLst>
              </a:tr>
              <a:tr h="666687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 dung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321325"/>
                  </a:ext>
                </a:extLst>
              </a:tr>
              <a:tr h="666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4566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ró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thơ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89284"/>
                  </a:ext>
                </a:extLst>
              </a:tr>
              <a:tr h="666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Dùng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cụ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thẻ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nói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47679"/>
                  </a:ext>
                </a:extLst>
              </a:tr>
              <a:tr h="435134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7 SVNAppleberry" panose="02040603050506020204" pitchFamily="18" charset="0"/>
                        </a:rPr>
                        <a:t>thức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xưng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hô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lắng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nghe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43606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Giọng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điệu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bày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54425"/>
                  </a:ext>
                </a:extLst>
              </a:tr>
              <a:tr h="666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ánh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ngôn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góp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nói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63437"/>
                  </a:ext>
                </a:extLst>
              </a:tr>
              <a:tr h="316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7 SVNAppleberry" panose="020406030505060202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#9Slide07 SVNAppleberry" panose="020406030505060202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#9Slide07 SVNAppleberry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#9Slide07 SVNAppleberry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2" marR="628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86728"/>
                  </a:ext>
                </a:extLst>
              </a:tr>
            </a:tbl>
          </a:graphicData>
        </a:graphic>
      </p:graphicFrame>
      <p:pic>
        <p:nvPicPr>
          <p:cNvPr id="5" name="图片 8">
            <a:extLst>
              <a:ext uri="{FF2B5EF4-FFF2-40B4-BE49-F238E27FC236}">
                <a16:creationId xmlns:a16="http://schemas.microsoft.com/office/drawing/2014/main" id="{E7C852CF-BAD7-42C1-A9FE-6C2508E81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243DE82D-B376-4686-BD88-7DB50600D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4AFD2B2D-DD8C-4EA4-BEEE-117F61058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E5F074E8-CE5E-46AE-A16C-55E77AD7E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09" y="2493897"/>
            <a:ext cx="1422712" cy="1181391"/>
          </a:xfrm>
          <a:prstGeom prst="rect">
            <a:avLst/>
          </a:prstGeom>
        </p:spPr>
      </p:pic>
      <p:grpSp>
        <p:nvGrpSpPr>
          <p:cNvPr id="9" name="组合 22">
            <a:extLst>
              <a:ext uri="{FF2B5EF4-FFF2-40B4-BE49-F238E27FC236}">
                <a16:creationId xmlns:a16="http://schemas.microsoft.com/office/drawing/2014/main" id="{B498B960-7183-4764-83AE-A5009DBC8AC1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0" name="图片 17">
              <a:extLst>
                <a:ext uri="{FF2B5EF4-FFF2-40B4-BE49-F238E27FC236}">
                  <a16:creationId xmlns:a16="http://schemas.microsoft.com/office/drawing/2014/main" id="{7B16D7BB-90A3-44E9-B2C8-854C1E5578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1" name="图片 16">
              <a:extLst>
                <a:ext uri="{FF2B5EF4-FFF2-40B4-BE49-F238E27FC236}">
                  <a16:creationId xmlns:a16="http://schemas.microsoft.com/office/drawing/2014/main" id="{06301FB6-9BF8-4182-B796-E22DB4E5E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F78217A-D164-4DBE-95C6-6B20930CDD77}"/>
              </a:ext>
            </a:extLst>
          </p:cNvPr>
          <p:cNvSpPr txBox="1"/>
          <p:nvPr/>
        </p:nvSpPr>
        <p:spPr>
          <a:xfrm>
            <a:off x="2305052" y="545273"/>
            <a:ext cx="825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28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BẢNG  KIỂM KĨ NĂNG CHIA SẺ CẢM XÚC VỀ MỘT BÀI THƠ LỤC BÁT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B4D3B6C-9BF8-45FF-AD13-7D4282228621}"/>
              </a:ext>
            </a:extLst>
          </p:cNvPr>
          <p:cNvSpPr txBox="1"/>
          <p:nvPr/>
        </p:nvSpPr>
        <p:spPr>
          <a:xfrm>
            <a:off x="10325542" y="1548038"/>
            <a:ext cx="102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Chưa</a:t>
            </a:r>
            <a:r>
              <a:rPr lang="en-US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đạt</a:t>
            </a:r>
            <a:endParaRPr lang="en-US" dirty="0">
              <a:solidFill>
                <a:prstClr val="black"/>
              </a:solidFill>
              <a:latin typeface="#9Slide07 SVNAppleberry" panose="02040603050506020204" pitchFamily="18" charset="0"/>
            </a:endParaRPr>
          </a:p>
          <a:p>
            <a:pPr algn="ctr" defTabSz="914446"/>
            <a:r>
              <a:rPr lang="en-US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1-4</a:t>
            </a:r>
          </a:p>
        </p:txBody>
      </p:sp>
    </p:spTree>
    <p:extLst>
      <p:ext uri="{BB962C8B-B14F-4D97-AF65-F5344CB8AC3E}">
        <p14:creationId xmlns:p14="http://schemas.microsoft.com/office/powerpoint/2010/main" val="10825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09" y="2493897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255157" y="1642450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084" y="3737429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451617" y="2607502"/>
            <a:ext cx="275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4.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3E0D4-38E1-574F-AD42-19EB97FFE6C0}"/>
              </a:ext>
            </a:extLst>
          </p:cNvPr>
          <p:cNvSpPr txBox="1"/>
          <p:nvPr/>
        </p:nvSpPr>
        <p:spPr>
          <a:xfrm>
            <a:off x="3868484" y="2677886"/>
            <a:ext cx="676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6000" b="1" dirty="0" err="1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Kiểm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tra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chỉnh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#9Slide07 SVNAppleberry" panose="020406030505060202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sửa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A990B4-5C8C-A06C-C8BF-05DE9752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1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7D8D4-E705-4701-A936-4E7E6F76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979" y="465221"/>
            <a:ext cx="10515600" cy="1325563"/>
          </a:xfrm>
        </p:spPr>
        <p:txBody>
          <a:bodyPr/>
          <a:lstStyle/>
          <a:p>
            <a:r>
              <a:rPr lang="en-US" dirty="0">
                <a:latin typeface="#9Slide07 SVNAppleberry" panose="02040603050506020204" pitchFamily="18" charset="0"/>
              </a:rPr>
              <a:t>PHẢN HỒI SAU KHI NÓI -NGHE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AD68E5-EA56-4F0D-AE7D-B90683B19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495" y="2189445"/>
            <a:ext cx="7351644" cy="2094320"/>
          </a:xfrm>
        </p:spPr>
        <p:txBody>
          <a:bodyPr/>
          <a:lstStyle/>
          <a:p>
            <a:r>
              <a:rPr lang="en-US" dirty="0">
                <a:latin typeface="#9Slide07 SVNAppleberry" panose="02040603050506020204" pitchFamily="18" charset="0"/>
              </a:rPr>
              <a:t>3 </a:t>
            </a:r>
            <a:r>
              <a:rPr lang="en-US" dirty="0" err="1">
                <a:latin typeface="#9Slide07 SVNAppleberry" panose="02040603050506020204" pitchFamily="18" charset="0"/>
              </a:rPr>
              <a:t>điều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em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đã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làm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được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trước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buổi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nói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nghe</a:t>
            </a:r>
            <a:endParaRPr lang="en-US" dirty="0">
              <a:latin typeface="#9Slide07 SVNAppleberry" panose="02040603050506020204" pitchFamily="18" charset="0"/>
            </a:endParaRPr>
          </a:p>
          <a:p>
            <a:r>
              <a:rPr lang="en-US" dirty="0">
                <a:latin typeface="#9Slide07 SVNAppleberry" panose="02040603050506020204" pitchFamily="18" charset="0"/>
              </a:rPr>
              <a:t>3 </a:t>
            </a:r>
            <a:r>
              <a:rPr lang="en-US" dirty="0" err="1">
                <a:latin typeface="#9Slide07 SVNAppleberry" panose="02040603050506020204" pitchFamily="18" charset="0"/>
              </a:rPr>
              <a:t>điều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em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học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được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từ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bạn</a:t>
            </a:r>
            <a:endParaRPr lang="en-US" dirty="0">
              <a:latin typeface="#9Slide07 SVNAppleberry" panose="02040603050506020204" pitchFamily="18" charset="0"/>
            </a:endParaRPr>
          </a:p>
          <a:p>
            <a:r>
              <a:rPr lang="en-US" dirty="0">
                <a:latin typeface="#9Slide07 SVNAppleberry" panose="02040603050506020204" pitchFamily="18" charset="0"/>
              </a:rPr>
              <a:t>1 </a:t>
            </a:r>
            <a:r>
              <a:rPr lang="en-US" dirty="0" err="1">
                <a:latin typeface="#9Slide07 SVNAppleberry" panose="02040603050506020204" pitchFamily="18" charset="0"/>
              </a:rPr>
              <a:t>điều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em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còn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băn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khoăn</a:t>
            </a:r>
            <a:endParaRPr lang="en-US" dirty="0">
              <a:latin typeface="#9Slide07 SVNAppleberry" panose="02040603050506020204" pitchFamily="18" charset="0"/>
            </a:endParaRPr>
          </a:p>
          <a:p>
            <a:r>
              <a:rPr lang="en-US" dirty="0">
                <a:latin typeface="#9Slide07 SVNAppleberry" panose="02040603050506020204" pitchFamily="18" charset="0"/>
              </a:rPr>
              <a:t>1 </a:t>
            </a:r>
            <a:r>
              <a:rPr lang="en-US" dirty="0" err="1">
                <a:latin typeface="#9Slide07 SVNAppleberry" panose="02040603050506020204" pitchFamily="18" charset="0"/>
              </a:rPr>
              <a:t>điều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em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cần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khắc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  <a:r>
              <a:rPr lang="en-US" dirty="0" err="1">
                <a:latin typeface="#9Slide07 SVNAppleberry" panose="02040603050506020204" pitchFamily="18" charset="0"/>
              </a:rPr>
              <a:t>phục</a:t>
            </a:r>
            <a:r>
              <a:rPr lang="en-US" dirty="0">
                <a:latin typeface="#9Slide07 SVNAppleberry" panose="02040603050506020204" pitchFamily="18" charset="0"/>
              </a:rPr>
              <a:t> </a:t>
            </a:r>
          </a:p>
          <a:p>
            <a:endParaRPr lang="en-US" dirty="0">
              <a:latin typeface="#9Slide07 SVNAppleberry" panose="02040603050506020204" pitchFamily="18" charset="0"/>
            </a:endParaRPr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9E8A1BF9-9D2F-4A5D-9697-59940A29B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C8F64A10-A237-42B5-A280-0259F1487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67457C9C-3DB1-4E73-B1E6-F4AF90A15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93"/>
          <a:stretch/>
        </p:blipFill>
        <p:spPr>
          <a:xfrm>
            <a:off x="132510" y="146582"/>
            <a:ext cx="1689470" cy="1119739"/>
          </a:xfrm>
          <a:prstGeom prst="rect">
            <a:avLst/>
          </a:prstGeom>
        </p:spPr>
      </p:pic>
      <p:grpSp>
        <p:nvGrpSpPr>
          <p:cNvPr id="7" name="组合 22">
            <a:extLst>
              <a:ext uri="{FF2B5EF4-FFF2-40B4-BE49-F238E27FC236}">
                <a16:creationId xmlns:a16="http://schemas.microsoft.com/office/drawing/2014/main" id="{10A39508-7FDA-4367-9153-0CD685DF7DA3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C42F4967-8B90-4F53-A8AA-DD93EDCB5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id="{344D1FB6-BF44-49E5-A929-EBFF7D09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0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60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4" y="4506444"/>
            <a:ext cx="2411107" cy="2032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13527C-EA72-4A34-B7B4-527C87D91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13" y="1700520"/>
            <a:ext cx="3126422" cy="399782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337AED-04E6-4393-B368-6C1E5344595B}"/>
              </a:ext>
            </a:extLst>
          </p:cNvPr>
          <p:cNvSpPr txBox="1"/>
          <p:nvPr/>
        </p:nvSpPr>
        <p:spPr>
          <a:xfrm>
            <a:off x="3747535" y="2828835"/>
            <a:ext cx="854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Chúc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các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em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học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#9Slide07 SVNAppleberry" panose="02040603050506020204" pitchFamily="18" charset="0"/>
              </a:rPr>
              <a:t>tốt</a:t>
            </a:r>
            <a:r>
              <a:rPr lang="en-US" sz="7200" dirty="0">
                <a:solidFill>
                  <a:prstClr val="black"/>
                </a:solidFill>
                <a:latin typeface="#9Slide07 SVNAppleberry" panose="02040603050506020204" pitchFamily="18" charset="0"/>
              </a:rPr>
              <a:t>!!!</a:t>
            </a: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28CF1860-56A9-4DC9-B4F9-5E1B075498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7A34E5-589C-4403-9F18-28AEEAE19B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13DF13A-4ED6-438E-9025-043AAB915D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0593"/>
          <a:stretch/>
        </p:blipFill>
        <p:spPr>
          <a:xfrm>
            <a:off x="132510" y="146582"/>
            <a:ext cx="1689470" cy="1119739"/>
          </a:xfrm>
          <a:prstGeom prst="rect">
            <a:avLst/>
          </a:prstGeom>
        </p:spPr>
      </p:pic>
      <p:grpSp>
        <p:nvGrpSpPr>
          <p:cNvPr id="13" name="组合 22">
            <a:extLst>
              <a:ext uri="{FF2B5EF4-FFF2-40B4-BE49-F238E27FC236}">
                <a16:creationId xmlns:a16="http://schemas.microsoft.com/office/drawing/2014/main" id="{3089FF69-BB0A-45FD-B299-543CDCDF5B6D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E0ECB70-5E6B-4B1C-A6F7-21896D483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E30962D1-F774-4C77-91EF-FFA71FBF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8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32944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9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1" y="1825452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1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977652" y="2826892"/>
            <a:ext cx="179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1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文本框 25">
            <a:extLst>
              <a:ext uri="{FF2B5EF4-FFF2-40B4-BE49-F238E27FC236}">
                <a16:creationId xmlns:a16="http://schemas.microsoft.com/office/drawing/2014/main" id="{359A29DE-AF1C-EB46-AC27-1A91763903A0}"/>
              </a:ext>
            </a:extLst>
          </p:cNvPr>
          <p:cNvSpPr txBox="1"/>
          <p:nvPr/>
        </p:nvSpPr>
        <p:spPr>
          <a:xfrm>
            <a:off x="3773509" y="2975184"/>
            <a:ext cx="555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Hoạt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động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mở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đầu</a:t>
            </a:r>
            <a:endParaRPr lang="zh-CN" altLang="en-US" sz="48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81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32944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9"/>
            <a:ext cx="1422712" cy="118139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6" name="Picture 35" descr="22858PICdbgea5Gz679dY_PIC2018.png">
            <a:extLst>
              <a:ext uri="{FF2B5EF4-FFF2-40B4-BE49-F238E27FC236}">
                <a16:creationId xmlns:a16="http://schemas.microsoft.com/office/drawing/2014/main" id="{953E809F-DF9B-BC47-A2B5-86F2090C51A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9009" y="2018872"/>
            <a:ext cx="4572551" cy="45725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01A92C-E2FC-2843-8676-E9F1EC40B0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>
            <a:off x="380048" y="259324"/>
            <a:ext cx="8783414" cy="698986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9F9652-B959-4DB6-9C52-0A9402495EB5}"/>
              </a:ext>
            </a:extLst>
          </p:cNvPr>
          <p:cNvSpPr txBox="1"/>
          <p:nvPr/>
        </p:nvSpPr>
        <p:spPr>
          <a:xfrm>
            <a:off x="2390852" y="1945623"/>
            <a:ext cx="4572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Tại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chúng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ta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cần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nghe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tóm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tắt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nội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dung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thuyết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trình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vấn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đề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đời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SVNMadre Script" panose="02000507000000090003" pitchFamily="2" charset="0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#9Slide05 SVNMadre Script" panose="02000507000000090003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62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7074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83675" y="487514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04203" y="27074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06" y="2045689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040780" y="1219173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566" y="3098956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406255" y="4603811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3862053" y="1880141"/>
            <a:ext cx="2180089" cy="931865"/>
            <a:chOff x="5995723" y="2676898"/>
            <a:chExt cx="2180089" cy="93186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29" name="文本框 1">
              <a:extLst>
                <a:ext uri="{FF2B5EF4-FFF2-40B4-BE49-F238E27FC236}">
                  <a16:creationId xmlns:a16="http://schemas.microsoft.com/office/drawing/2014/main" id="{0631C919-8128-436B-B276-2ACB41B5AE73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3812941" y="2798303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3821019" y="3630530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950772" y="2151470"/>
            <a:ext cx="275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1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4502049" y="3580610"/>
            <a:ext cx="633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lớp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4520774" y="2750290"/>
            <a:ext cx="67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với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4583888" y="1815222"/>
            <a:ext cx="735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note.</a:t>
            </a:r>
          </a:p>
        </p:txBody>
      </p:sp>
      <p:grpSp>
        <p:nvGrpSpPr>
          <p:cNvPr id="47" name="组合 42">
            <a:extLst>
              <a:ext uri="{FF2B5EF4-FFF2-40B4-BE49-F238E27FC236}">
                <a16:creationId xmlns:a16="http://schemas.microsoft.com/office/drawing/2014/main" id="{6E9C3EE7-4E8D-44E9-B865-A39C98AE20E9}"/>
              </a:ext>
            </a:extLst>
          </p:cNvPr>
          <p:cNvGrpSpPr/>
          <p:nvPr/>
        </p:nvGrpSpPr>
        <p:grpSpPr>
          <a:xfrm>
            <a:off x="3891089" y="4603811"/>
            <a:ext cx="676275" cy="572576"/>
            <a:chOff x="5995723" y="2676898"/>
            <a:chExt cx="676275" cy="572576"/>
          </a:xfrm>
        </p:grpSpPr>
        <p:pic>
          <p:nvPicPr>
            <p:cNvPr id="48" name="图片 43">
              <a:extLst>
                <a:ext uri="{FF2B5EF4-FFF2-40B4-BE49-F238E27FC236}">
                  <a16:creationId xmlns:a16="http://schemas.microsoft.com/office/drawing/2014/main" id="{537109E7-4E5C-42B7-95BC-8C8C00D32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53" name="文本框 44">
              <a:extLst>
                <a:ext uri="{FF2B5EF4-FFF2-40B4-BE49-F238E27FC236}">
                  <a16:creationId xmlns:a16="http://schemas.microsoft.com/office/drawing/2014/main" id="{3292F331-71A3-4AEA-A55F-70F5F30A02BD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54" name="TextBox 50">
            <a:extLst>
              <a:ext uri="{FF2B5EF4-FFF2-40B4-BE49-F238E27FC236}">
                <a16:creationId xmlns:a16="http://schemas.microsoft.com/office/drawing/2014/main" id="{1C52AF2F-064D-4C44-81ED-1F1F985478D2}"/>
              </a:ext>
            </a:extLst>
          </p:cNvPr>
          <p:cNvSpPr txBox="1"/>
          <p:nvPr/>
        </p:nvSpPr>
        <p:spPr>
          <a:xfrm>
            <a:off x="4538328" y="4468776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: 2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phút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9" grpId="0"/>
      <p:bldP spid="50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32944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9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1" y="1825452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1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977652" y="2826892"/>
            <a:ext cx="179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2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文本框 25">
            <a:extLst>
              <a:ext uri="{FF2B5EF4-FFF2-40B4-BE49-F238E27FC236}">
                <a16:creationId xmlns:a16="http://schemas.microsoft.com/office/drawing/2014/main" id="{359A29DE-AF1C-EB46-AC27-1A91763903A0}"/>
              </a:ext>
            </a:extLst>
          </p:cNvPr>
          <p:cNvSpPr txBox="1"/>
          <p:nvPr/>
        </p:nvSpPr>
        <p:spPr>
          <a:xfrm>
            <a:off x="3773509" y="2882838"/>
            <a:ext cx="742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Xác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định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nhiệm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vụ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nói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-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nghe</a:t>
            </a:r>
            <a:endParaRPr lang="zh-CN" altLang="en-US" sz="48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17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72390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63425" y="4788925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51466" y="159290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70" y="2007704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145669" y="1311375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229" y="3073718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476263" y="4638521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3799062" y="2258634"/>
            <a:ext cx="2180089" cy="931865"/>
            <a:chOff x="5995723" y="2676898"/>
            <a:chExt cx="2180089" cy="93186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29" name="文本框 1">
              <a:extLst>
                <a:ext uri="{FF2B5EF4-FFF2-40B4-BE49-F238E27FC236}">
                  <a16:creationId xmlns:a16="http://schemas.microsoft.com/office/drawing/2014/main" id="{0631C919-8128-436B-B276-2ACB41B5AE73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3840749" y="3278136"/>
            <a:ext cx="616169" cy="1384995"/>
            <a:chOff x="5995724" y="2660978"/>
            <a:chExt cx="616169" cy="1384995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4" y="2660978"/>
              <a:ext cx="6153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303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3857547" y="4099857"/>
            <a:ext cx="676275" cy="572576"/>
            <a:chOff x="5995723" y="2676898"/>
            <a:chExt cx="676275" cy="57257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6A11616-92AC-4B9B-BDC6-A006B7CBC56E}"/>
              </a:ext>
            </a:extLst>
          </p:cNvPr>
          <p:cNvGrpSpPr/>
          <p:nvPr/>
        </p:nvGrpSpPr>
        <p:grpSpPr>
          <a:xfrm>
            <a:off x="3857226" y="5133002"/>
            <a:ext cx="676275" cy="572576"/>
            <a:chOff x="5995723" y="2676898"/>
            <a:chExt cx="676275" cy="572576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0CE45A22-5B64-4C58-8E46-87623FE9F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01C4DBE-1E05-4C5C-ABAB-E6F9D3488BE8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05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030566" y="2240000"/>
            <a:ext cx="275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VN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2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21864F-5C36-0D45-9B52-8587E6D6006A}"/>
              </a:ext>
            </a:extLst>
          </p:cNvPr>
          <p:cNvSpPr txBox="1"/>
          <p:nvPr/>
        </p:nvSpPr>
        <p:spPr>
          <a:xfrm>
            <a:off x="4489207" y="3978617"/>
            <a:ext cx="7189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4533501" y="3296266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Người nghe: cô giáo và các bạn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4497294" y="2087063"/>
            <a:ext cx="7356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Mục đích nói: 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sống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8BA752-374D-1744-8731-CF6CE72AC978}"/>
              </a:ext>
            </a:extLst>
          </p:cNvPr>
          <p:cNvSpPr txBox="1"/>
          <p:nvPr/>
        </p:nvSpPr>
        <p:spPr>
          <a:xfrm>
            <a:off x="4589294" y="5139957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VN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Không gian lớp học</a:t>
            </a:r>
          </a:p>
        </p:txBody>
      </p:sp>
      <p:grpSp>
        <p:nvGrpSpPr>
          <p:cNvPr id="31" name="组合 2">
            <a:extLst>
              <a:ext uri="{FF2B5EF4-FFF2-40B4-BE49-F238E27FC236}">
                <a16:creationId xmlns:a16="http://schemas.microsoft.com/office/drawing/2014/main" id="{D86A7FFE-C5E4-4505-8EA9-160657E154C7}"/>
              </a:ext>
            </a:extLst>
          </p:cNvPr>
          <p:cNvGrpSpPr/>
          <p:nvPr/>
        </p:nvGrpSpPr>
        <p:grpSpPr>
          <a:xfrm>
            <a:off x="3812941" y="558321"/>
            <a:ext cx="2180089" cy="931865"/>
            <a:chOff x="5995723" y="2676898"/>
            <a:chExt cx="2180089" cy="931865"/>
          </a:xfrm>
        </p:grpSpPr>
        <p:pic>
          <p:nvPicPr>
            <p:cNvPr id="32" name="图片 29">
              <a:extLst>
                <a:ext uri="{FF2B5EF4-FFF2-40B4-BE49-F238E27FC236}">
                  <a16:creationId xmlns:a16="http://schemas.microsoft.com/office/drawing/2014/main" id="{984DB161-A88E-4D81-9B26-6A1B9D4D7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7" name="文本框 1">
              <a:extLst>
                <a:ext uri="{FF2B5EF4-FFF2-40B4-BE49-F238E27FC236}">
                  <a16:creationId xmlns:a16="http://schemas.microsoft.com/office/drawing/2014/main" id="{AAAE2666-CD2C-4645-B136-4B729161933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42" name="文本框 1">
              <a:extLst>
                <a:ext uri="{FF2B5EF4-FFF2-40B4-BE49-F238E27FC236}">
                  <a16:creationId xmlns:a16="http://schemas.microsoft.com/office/drawing/2014/main" id="{93C1241B-FE02-4CF8-98AF-0CBCE0066A6E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46" name="TextBox 40">
            <a:extLst>
              <a:ext uri="{FF2B5EF4-FFF2-40B4-BE49-F238E27FC236}">
                <a16:creationId xmlns:a16="http://schemas.microsoft.com/office/drawing/2014/main" id="{3CEEBFCB-060E-40A1-BCAA-F2835DBEBA07}"/>
              </a:ext>
            </a:extLst>
          </p:cNvPr>
          <p:cNvSpPr txBox="1"/>
          <p:nvPr/>
        </p:nvSpPr>
        <p:spPr>
          <a:xfrm>
            <a:off x="4497295" y="355366"/>
            <a:ext cx="6243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: Nghe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” </a:t>
            </a:r>
            <a:endParaRPr lang="en-VN" sz="3200" b="1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2">
            <a:extLst>
              <a:ext uri="{FF2B5EF4-FFF2-40B4-BE49-F238E27FC236}">
                <a16:creationId xmlns:a16="http://schemas.microsoft.com/office/drawing/2014/main" id="{6E9C3EE7-4E8D-44E9-B865-A39C98AE20E9}"/>
              </a:ext>
            </a:extLst>
          </p:cNvPr>
          <p:cNvGrpSpPr/>
          <p:nvPr/>
        </p:nvGrpSpPr>
        <p:grpSpPr>
          <a:xfrm>
            <a:off x="3859936" y="5977828"/>
            <a:ext cx="676275" cy="572576"/>
            <a:chOff x="5995723" y="2676898"/>
            <a:chExt cx="676275" cy="572576"/>
          </a:xfrm>
        </p:grpSpPr>
        <p:pic>
          <p:nvPicPr>
            <p:cNvPr id="48" name="图片 43">
              <a:extLst>
                <a:ext uri="{FF2B5EF4-FFF2-40B4-BE49-F238E27FC236}">
                  <a16:creationId xmlns:a16="http://schemas.microsoft.com/office/drawing/2014/main" id="{537109E7-4E5C-42B7-95BC-8C8C00D32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53" name="文本框 44">
              <a:extLst>
                <a:ext uri="{FF2B5EF4-FFF2-40B4-BE49-F238E27FC236}">
                  <a16:creationId xmlns:a16="http://schemas.microsoft.com/office/drawing/2014/main" id="{3292F331-71A3-4AEA-A55F-70F5F30A02BD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06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54" name="TextBox 50">
            <a:extLst>
              <a:ext uri="{FF2B5EF4-FFF2-40B4-BE49-F238E27FC236}">
                <a16:creationId xmlns:a16="http://schemas.microsoft.com/office/drawing/2014/main" id="{1C52AF2F-064D-4C44-81ED-1F1F985478D2}"/>
              </a:ext>
            </a:extLst>
          </p:cNvPr>
          <p:cNvSpPr txBox="1"/>
          <p:nvPr/>
        </p:nvSpPr>
        <p:spPr>
          <a:xfrm>
            <a:off x="4520773" y="5867615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: 5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phút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9" grpId="0"/>
      <p:bldP spid="50" grpId="0"/>
      <p:bldP spid="51" grpId="0"/>
      <p:bldP spid="46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15480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132510" y="146582"/>
            <a:ext cx="1689470" cy="1119739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3858245" y="3698947"/>
            <a:ext cx="2180089" cy="931865"/>
            <a:chOff x="5995723" y="2676898"/>
            <a:chExt cx="2180089" cy="93186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29" name="文本框 1">
              <a:extLst>
                <a:ext uri="{FF2B5EF4-FFF2-40B4-BE49-F238E27FC236}">
                  <a16:creationId xmlns:a16="http://schemas.microsoft.com/office/drawing/2014/main" id="{0631C919-8128-436B-B276-2ACB41B5AE73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3884370" y="4492146"/>
            <a:ext cx="676275" cy="572576"/>
            <a:chOff x="5995723" y="2676898"/>
            <a:chExt cx="676275" cy="57257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6FD3DB7-D3DD-214F-8643-0C0AF186D424}"/>
              </a:ext>
            </a:extLst>
          </p:cNvPr>
          <p:cNvSpPr txBox="1"/>
          <p:nvPr/>
        </p:nvSpPr>
        <p:spPr>
          <a:xfrm>
            <a:off x="4611471" y="4471087"/>
            <a:ext cx="656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nghe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6E2A08-B3D7-2748-94BB-A1E38E0E90BB}"/>
              </a:ext>
            </a:extLst>
          </p:cNvPr>
          <p:cNvSpPr txBox="1"/>
          <p:nvPr/>
        </p:nvSpPr>
        <p:spPr>
          <a:xfrm>
            <a:off x="4611471" y="3751987"/>
            <a:ext cx="740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ý</a:t>
            </a:r>
            <a:endParaRPr lang="en-US" dirty="0"/>
          </a:p>
        </p:txBody>
      </p:sp>
      <p:grpSp>
        <p:nvGrpSpPr>
          <p:cNvPr id="31" name="组合 2">
            <a:extLst>
              <a:ext uri="{FF2B5EF4-FFF2-40B4-BE49-F238E27FC236}">
                <a16:creationId xmlns:a16="http://schemas.microsoft.com/office/drawing/2014/main" id="{D86A7FFE-C5E4-4505-8EA9-160657E154C7}"/>
              </a:ext>
            </a:extLst>
          </p:cNvPr>
          <p:cNvGrpSpPr/>
          <p:nvPr/>
        </p:nvGrpSpPr>
        <p:grpSpPr>
          <a:xfrm>
            <a:off x="3858245" y="2911444"/>
            <a:ext cx="2180089" cy="931865"/>
            <a:chOff x="5995723" y="2676898"/>
            <a:chExt cx="2180089" cy="931865"/>
          </a:xfrm>
        </p:grpSpPr>
        <p:pic>
          <p:nvPicPr>
            <p:cNvPr id="32" name="图片 29">
              <a:extLst>
                <a:ext uri="{FF2B5EF4-FFF2-40B4-BE49-F238E27FC236}">
                  <a16:creationId xmlns:a16="http://schemas.microsoft.com/office/drawing/2014/main" id="{984DB161-A88E-4D81-9B26-6A1B9D4D7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7" name="文本框 1">
              <a:extLst>
                <a:ext uri="{FF2B5EF4-FFF2-40B4-BE49-F238E27FC236}">
                  <a16:creationId xmlns:a16="http://schemas.microsoft.com/office/drawing/2014/main" id="{AAAE2666-CD2C-4645-B136-4B729161933F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  <p:sp>
          <p:nvSpPr>
            <p:cNvPr id="42" name="文本框 1">
              <a:extLst>
                <a:ext uri="{FF2B5EF4-FFF2-40B4-BE49-F238E27FC236}">
                  <a16:creationId xmlns:a16="http://schemas.microsoft.com/office/drawing/2014/main" id="{93C1241B-FE02-4CF8-98AF-0CBCE0066A6E}"/>
                </a:ext>
              </a:extLst>
            </p:cNvPr>
            <p:cNvSpPr txBox="1"/>
            <p:nvPr/>
          </p:nvSpPr>
          <p:spPr>
            <a:xfrm>
              <a:off x="7499537" y="3085543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46" name="TextBox 40">
            <a:extLst>
              <a:ext uri="{FF2B5EF4-FFF2-40B4-BE49-F238E27FC236}">
                <a16:creationId xmlns:a16="http://schemas.microsoft.com/office/drawing/2014/main" id="{3CEEBFCB-060E-40A1-BCAA-F2835DBEBA07}"/>
              </a:ext>
            </a:extLst>
          </p:cNvPr>
          <p:cNvSpPr txBox="1"/>
          <p:nvPr/>
        </p:nvSpPr>
        <p:spPr>
          <a:xfrm>
            <a:off x="4676079" y="2802525"/>
            <a:ext cx="608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bị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2">
            <a:extLst>
              <a:ext uri="{FF2B5EF4-FFF2-40B4-BE49-F238E27FC236}">
                <a16:creationId xmlns:a16="http://schemas.microsoft.com/office/drawing/2014/main" id="{6E9C3EE7-4E8D-44E9-B865-A39C98AE20E9}"/>
              </a:ext>
            </a:extLst>
          </p:cNvPr>
          <p:cNvGrpSpPr/>
          <p:nvPr/>
        </p:nvGrpSpPr>
        <p:grpSpPr>
          <a:xfrm>
            <a:off x="3859936" y="5259367"/>
            <a:ext cx="676275" cy="572576"/>
            <a:chOff x="5995723" y="2676898"/>
            <a:chExt cx="676275" cy="572576"/>
          </a:xfrm>
        </p:grpSpPr>
        <p:pic>
          <p:nvPicPr>
            <p:cNvPr id="48" name="图片 43">
              <a:extLst>
                <a:ext uri="{FF2B5EF4-FFF2-40B4-BE49-F238E27FC236}">
                  <a16:creationId xmlns:a16="http://schemas.microsoft.com/office/drawing/2014/main" id="{537109E7-4E5C-42B7-95BC-8C8C00D32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/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53" name="文本框 44">
              <a:extLst>
                <a:ext uri="{FF2B5EF4-FFF2-40B4-BE49-F238E27FC236}">
                  <a16:creationId xmlns:a16="http://schemas.microsoft.com/office/drawing/2014/main" id="{3292F331-71A3-4AEA-A55F-70F5F30A02BD}"/>
                </a:ext>
              </a:extLst>
            </p:cNvPr>
            <p:cNvSpPr txBox="1"/>
            <p:nvPr/>
          </p:nvSpPr>
          <p:spPr>
            <a:xfrm>
              <a:off x="5995723" y="2726254"/>
              <a:ext cx="676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/>
              <a:r>
                <a:rPr lang="en-US" altLang="zh-CN" sz="2800" b="1" dirty="0">
                  <a:solidFill>
                    <a:prstClr val="white"/>
                  </a:solidFill>
                  <a:latin typeface="Comic Sans MS" pitchFamily="66" charset="0"/>
                  <a:ea typeface="汉仪夏日体W" panose="00020600040101010101" pitchFamily="18" charset="-122"/>
                  <a:cs typeface="YF补 汉仪夏日体+黑白emoji" panose="020B0604000101010104" pitchFamily="34" charset="-128"/>
                  <a:sym typeface="HYXiaRiTiW" panose="00020600040101010101" pitchFamily="18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endParaRPr>
            </a:p>
          </p:txBody>
        </p:sp>
      </p:grpSp>
      <p:sp>
        <p:nvSpPr>
          <p:cNvPr id="54" name="TextBox 50">
            <a:extLst>
              <a:ext uri="{FF2B5EF4-FFF2-40B4-BE49-F238E27FC236}">
                <a16:creationId xmlns:a16="http://schemas.microsoft.com/office/drawing/2014/main" id="{1C52AF2F-064D-4C44-81ED-1F1F985478D2}"/>
              </a:ext>
            </a:extLst>
          </p:cNvPr>
          <p:cNvSpPr txBox="1"/>
          <p:nvPr/>
        </p:nvSpPr>
        <p:spPr>
          <a:xfrm>
            <a:off x="4611471" y="5217250"/>
            <a:ext cx="538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#9Slide07 SVNAppleberry" panose="02040603050506020204" pitchFamily="18" charset="0"/>
                <a:cs typeface="Times New Roman" panose="02020603050405020304" pitchFamily="18" charset="0"/>
              </a:rPr>
              <a:t>sửa</a:t>
            </a:r>
            <a:endParaRPr lang="en-VN" sz="3200" dirty="0">
              <a:solidFill>
                <a:prstClr val="black"/>
              </a:solidFill>
              <a:latin typeface="#9Slide07 SVNAppleberr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91E9BC32-5709-40EE-3CB0-C9C1B26AB1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889" y="1450924"/>
            <a:ext cx="1422712" cy="1181391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A0AFF1DE-20EA-63C8-BC67-2787EC1AC4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13510">
            <a:off x="1272009" y="713458"/>
            <a:ext cx="2604071" cy="1295719"/>
          </a:xfrm>
          <a:prstGeom prst="rect">
            <a:avLst/>
          </a:prstGeom>
        </p:spPr>
      </p:pic>
      <p:pic>
        <p:nvPicPr>
          <p:cNvPr id="7" name="图片 20">
            <a:extLst>
              <a:ext uri="{FF2B5EF4-FFF2-40B4-BE49-F238E27FC236}">
                <a16:creationId xmlns:a16="http://schemas.microsoft.com/office/drawing/2014/main" id="{C740F033-0F5F-925C-E049-F5BC00C9C5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6611" y="2693333"/>
            <a:ext cx="2756504" cy="111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508139-C792-A9CB-9865-C6F39DE72474}"/>
              </a:ext>
            </a:extLst>
          </p:cNvPr>
          <p:cNvSpPr txBox="1"/>
          <p:nvPr/>
        </p:nvSpPr>
        <p:spPr>
          <a:xfrm>
            <a:off x="1774758" y="1616652"/>
            <a:ext cx="179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B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文本框 25">
            <a:extLst>
              <a:ext uri="{FF2B5EF4-FFF2-40B4-BE49-F238E27FC236}">
                <a16:creationId xmlns:a16="http://schemas.microsoft.com/office/drawing/2014/main" id="{DE3CE383-4916-0DA6-6DAB-65E4766E219B}"/>
              </a:ext>
            </a:extLst>
          </p:cNvPr>
          <p:cNvSpPr txBox="1"/>
          <p:nvPr/>
        </p:nvSpPr>
        <p:spPr>
          <a:xfrm>
            <a:off x="3328038" y="1602529"/>
            <a:ext cx="7407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54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THỰC HÀNH NÓI - NGHE</a:t>
            </a:r>
            <a:endParaRPr lang="zh-CN" altLang="en-US" sz="54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53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46" grpId="0"/>
      <p:bldP spid="54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4" y="259323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2" y="4832944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2" y="259323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9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1" y="1825452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1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7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D6930B-2603-E540-9936-4FDE252533CA}"/>
              </a:ext>
            </a:extLst>
          </p:cNvPr>
          <p:cNvSpPr txBox="1"/>
          <p:nvPr/>
        </p:nvSpPr>
        <p:spPr>
          <a:xfrm>
            <a:off x="1977652" y="2826892"/>
            <a:ext cx="179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6000" b="1" dirty="0">
                <a:solidFill>
                  <a:prstClr val="black"/>
                </a:solidFill>
                <a:latin typeface="#9Slide07 SVNAppleberry" panose="02040603050506020204" pitchFamily="18" charset="0"/>
                <a:cs typeface="#9Slide03 Arima Madurai Black" panose="00000A00000000000000" pitchFamily="2" charset="0"/>
              </a:rPr>
              <a:t>1</a:t>
            </a:r>
            <a:endParaRPr lang="en-VN" sz="6000" b="1" dirty="0">
              <a:solidFill>
                <a:prstClr val="black"/>
              </a:solidFill>
              <a:latin typeface="#9Slide07 SVNAppleberry" panose="0204060305050602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41" name="文本框 25">
            <a:extLst>
              <a:ext uri="{FF2B5EF4-FFF2-40B4-BE49-F238E27FC236}">
                <a16:creationId xmlns:a16="http://schemas.microsoft.com/office/drawing/2014/main" id="{359A29DE-AF1C-EB46-AC27-1A91763903A0}"/>
              </a:ext>
            </a:extLst>
          </p:cNvPr>
          <p:cNvSpPr txBox="1"/>
          <p:nvPr/>
        </p:nvSpPr>
        <p:spPr>
          <a:xfrm>
            <a:off x="4250181" y="3011558"/>
            <a:ext cx="598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Chuẩn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bị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nói</a:t>
            </a:r>
            <a:r>
              <a:rPr lang="en-US" altLang="zh-CN" sz="4800" b="1" dirty="0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 - </a:t>
            </a:r>
            <a:r>
              <a:rPr lang="en-US" altLang="zh-CN" sz="4800" b="1" dirty="0" err="1">
                <a:solidFill>
                  <a:srgbClr val="ED7D31">
                    <a:lumMod val="50000"/>
                  </a:srgbClr>
                </a:solidFill>
                <a:latin typeface="#9Slide07 SVNAppleberry" panose="02040603050506020204" pitchFamily="18" charset="0"/>
                <a:ea typeface="汉仪夏日体W" panose="00020600040101010101" pitchFamily="18" charset="-122"/>
                <a:cs typeface="#9Slide03 Arima Madurai Black" panose="00000A00000000000000" pitchFamily="2" charset="0"/>
                <a:sym typeface="HYXiaRiTiW" panose="00020600040101010101" pitchFamily="18" charset="-122"/>
              </a:rPr>
              <a:t>nghe</a:t>
            </a:r>
            <a:endParaRPr lang="zh-CN" altLang="en-US" sz="4800" b="1" dirty="0">
              <a:solidFill>
                <a:srgbClr val="ED7D31">
                  <a:lumMod val="50000"/>
                </a:srgbClr>
              </a:solidFill>
              <a:latin typeface="#9Slide07 SVNAppleberry" panose="02040603050506020204" pitchFamily="18" charset="0"/>
              <a:ea typeface="汉仪夏日体W" panose="00020600040101010101" pitchFamily="18" charset="-122"/>
              <a:cs typeface="#9Slide03 Arima Madurai Black" panose="00000A00000000000000" pitchFamily="2" charset="0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40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theme/theme1.xml><?xml version="1.0" encoding="utf-8"?>
<a:theme xmlns:a="http://schemas.openxmlformats.org/drawingml/2006/main" name="Afterglow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943</Words>
  <Application>Microsoft Office PowerPoint</Application>
  <PresentationFormat>Widescreen</PresentationFormat>
  <Paragraphs>166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等线</vt:lpstr>
      <vt:lpstr>#9Slide03 AllRoundGothic</vt:lpstr>
      <vt:lpstr>#9Slide03 Ample</vt:lpstr>
      <vt:lpstr>#9Slide05 SVNMadre Script</vt:lpstr>
      <vt:lpstr>#9Slide07 SVNAppleberry</vt:lpstr>
      <vt:lpstr>Arial</vt:lpstr>
      <vt:lpstr>Calibri</vt:lpstr>
      <vt:lpstr>Comic Sans MS</vt:lpstr>
      <vt:lpstr>Segoe UI</vt:lpstr>
      <vt:lpstr>Trade Gothic Next Cond</vt:lpstr>
      <vt:lpstr>Trade Gothic Next Light</vt:lpstr>
      <vt:lpstr>AfterglowVTI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PHẢN HỒI SAU KHI NÓI -NGHE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Ngoc Nguyen</dc:creator>
  <cp:lastModifiedBy>lethiphuonghien lethiphuonghien</cp:lastModifiedBy>
  <cp:revision>10</cp:revision>
  <dcterms:created xsi:type="dcterms:W3CDTF">2023-07-17T15:24:48Z</dcterms:created>
  <dcterms:modified xsi:type="dcterms:W3CDTF">2024-01-01T13:57:29Z</dcterms:modified>
</cp:coreProperties>
</file>