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40"/>
  </p:notesMasterIdLst>
  <p:sldIdLst>
    <p:sldId id="304" r:id="rId5"/>
    <p:sldId id="305" r:id="rId6"/>
    <p:sldId id="306" r:id="rId7"/>
    <p:sldId id="307" r:id="rId8"/>
    <p:sldId id="328" r:id="rId9"/>
    <p:sldId id="308" r:id="rId10"/>
    <p:sldId id="355" r:id="rId11"/>
    <p:sldId id="356" r:id="rId12"/>
    <p:sldId id="333" r:id="rId13"/>
    <p:sldId id="335" r:id="rId14"/>
    <p:sldId id="357" r:id="rId15"/>
    <p:sldId id="337" r:id="rId16"/>
    <p:sldId id="336" r:id="rId17"/>
    <p:sldId id="331" r:id="rId18"/>
    <p:sldId id="339" r:id="rId19"/>
    <p:sldId id="358" r:id="rId20"/>
    <p:sldId id="340" r:id="rId21"/>
    <p:sldId id="341" r:id="rId22"/>
    <p:sldId id="342" r:id="rId23"/>
    <p:sldId id="344" r:id="rId24"/>
    <p:sldId id="345" r:id="rId25"/>
    <p:sldId id="347" r:id="rId26"/>
    <p:sldId id="346" r:id="rId27"/>
    <p:sldId id="359" r:id="rId28"/>
    <p:sldId id="332" r:id="rId29"/>
    <p:sldId id="350" r:id="rId30"/>
    <p:sldId id="361" r:id="rId31"/>
    <p:sldId id="362" r:id="rId32"/>
    <p:sldId id="351" r:id="rId33"/>
    <p:sldId id="315" r:id="rId34"/>
    <p:sldId id="363" r:id="rId35"/>
    <p:sldId id="364" r:id="rId36"/>
    <p:sldId id="365" r:id="rId37"/>
    <p:sldId id="366" r:id="rId38"/>
    <p:sldId id="367"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105" d="100"/>
          <a:sy n="105" d="100"/>
        </p:scale>
        <p:origin x="58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25</a:t>
            </a:fld>
            <a:endParaRPr lang="zh-CN" altLang="en-US">
              <a:solidFill>
                <a:prstClr val="black"/>
              </a:solidFill>
              <a:ea typeface="宋体"/>
            </a:endParaRPr>
          </a:p>
        </p:txBody>
      </p:sp>
    </p:spTree>
    <p:extLst>
      <p:ext uri="{BB962C8B-B14F-4D97-AF65-F5344CB8AC3E}">
        <p14:creationId xmlns:p14="http://schemas.microsoft.com/office/powerpoint/2010/main" val="3496992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26</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315100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28</a:t>
            </a:fld>
            <a:endParaRPr lang="zh-CN" altLang="en-US">
              <a:solidFill>
                <a:prstClr val="black"/>
              </a:solidFill>
              <a:ea typeface="宋体"/>
            </a:endParaRPr>
          </a:p>
        </p:txBody>
      </p:sp>
    </p:spTree>
    <p:extLst>
      <p:ext uri="{BB962C8B-B14F-4D97-AF65-F5344CB8AC3E}">
        <p14:creationId xmlns:p14="http://schemas.microsoft.com/office/powerpoint/2010/main" val="674109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29</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4</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12</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279634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20</a:t>
            </a:fld>
            <a:endParaRPr lang="en-US"/>
          </a:p>
        </p:txBody>
      </p:sp>
    </p:spTree>
    <p:extLst>
      <p:ext uri="{BB962C8B-B14F-4D97-AF65-F5344CB8AC3E}">
        <p14:creationId xmlns:p14="http://schemas.microsoft.com/office/powerpoint/2010/main" val="64123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23137589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2025/4/20</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2025/4/20</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4/20/2025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4/20/2025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2025/4/20</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4.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5.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19.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8.png"/><Relationship Id="rId3" Type="http://schemas.openxmlformats.org/officeDocument/2006/relationships/slideLayout" Target="../slideLayouts/slideLayout22.xml"/><Relationship Id="rId21" Type="http://schemas.openxmlformats.org/officeDocument/2006/relationships/image" Target="../media/image1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microsoft.com/office/2007/relationships/hdphoto" Target="../media/hdphoto1.wdp"/><Relationship Id="rId2" Type="http://schemas.openxmlformats.org/officeDocument/2006/relationships/slideLayout" Target="../slideLayouts/slideLayout21.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4.xml"/><Relationship Id="rId10" Type="http://schemas.openxmlformats.org/officeDocument/2006/relationships/slideLayout" Target="../slideLayouts/slideLayout29.xml"/><Relationship Id="rId19" Type="http://schemas.openxmlformats.org/officeDocument/2006/relationships/image" Target="../media/image9.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tags" Target="../tags/tag7.xml"/><Relationship Id="rId21" Type="http://schemas.microsoft.com/office/2007/relationships/hdphoto" Target="../media/hdphoto2.wdp"/><Relationship Id="rId7" Type="http://schemas.openxmlformats.org/officeDocument/2006/relationships/tags" Target="../tags/tag11.xml"/><Relationship Id="rId12" Type="http://schemas.openxmlformats.org/officeDocument/2006/relationships/notesSlide" Target="../notesSlides/notesSlide1.xml"/><Relationship Id="rId17" Type="http://schemas.openxmlformats.org/officeDocument/2006/relationships/image" Target="../media/image17.png"/><Relationship Id="rId2" Type="http://schemas.openxmlformats.org/officeDocument/2006/relationships/tags" Target="../tags/tag6.xml"/><Relationship Id="rId16" Type="http://schemas.openxmlformats.org/officeDocument/2006/relationships/image" Target="../media/image16.png"/><Relationship Id="rId20" Type="http://schemas.openxmlformats.org/officeDocument/2006/relationships/image" Target="../media/image1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26.xml"/><Relationship Id="rId5" Type="http://schemas.openxmlformats.org/officeDocument/2006/relationships/tags" Target="../tags/tag9.xml"/><Relationship Id="rId15" Type="http://schemas.openxmlformats.org/officeDocument/2006/relationships/image" Target="../media/image15.png"/><Relationship Id="rId10" Type="http://schemas.openxmlformats.org/officeDocument/2006/relationships/audio" Target="../media/media1.mp3"/><Relationship Id="rId19" Type="http://schemas.openxmlformats.org/officeDocument/2006/relationships/image" Target="../media/image19.png"/><Relationship Id="rId4" Type="http://schemas.openxmlformats.org/officeDocument/2006/relationships/tags" Target="../tags/tag8.xml"/><Relationship Id="rId9" Type="http://schemas.microsoft.com/office/2007/relationships/media" Target="../media/media1.mp3"/><Relationship Id="rId14" Type="http://schemas.microsoft.com/office/2007/relationships/hdphoto" Target="../media/hdphoto1.wdp"/><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6.jpeg"/><Relationship Id="rId4" Type="http://schemas.openxmlformats.org/officeDocument/2006/relationships/image" Target="../media/image25.gif"/></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4156" y="-11805"/>
            <a:ext cx="12208104" cy="6891580"/>
          </a:xfrm>
          <a:prstGeom prst="rect">
            <a:avLst/>
          </a:prstGeom>
          <a:scene3d>
            <a:camera prst="orthographicFront"/>
            <a:lightRig rig="threePt" dir="t"/>
          </a:scene3d>
          <a:sp3d>
            <a:bevelT w="165100" prst="coolSlant"/>
          </a:sp3d>
        </p:spPr>
      </p:pic>
      <p:pic>
        <p:nvPicPr>
          <p:cNvPr id="30" name="PA_图片 29"/>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028" y="5002897"/>
            <a:ext cx="12192000" cy="1902641"/>
          </a:xfrm>
          <a:prstGeom prst="rect">
            <a:avLst/>
          </a:prstGeom>
        </p:spPr>
      </p:pic>
      <p:pic>
        <p:nvPicPr>
          <p:cNvPr id="16" name="PA_图片 15"/>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4"/>
            </p:custDataLst>
          </p:nvPr>
        </p:nvPicPr>
        <p:blipFill rotWithShape="1">
          <a:blip r:embed="rId1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5"/>
            </p:custDataLst>
          </p:nvPr>
        </p:nvPicPr>
        <p:blipFill rotWithShape="1">
          <a:blip r:embed="rId18" cstate="print">
            <a:extLst>
              <a:ext uri="{28A0092B-C50C-407E-A947-70E740481C1C}">
                <a14:useLocalDpi xmlns:a14="http://schemas.microsoft.com/office/drawing/2010/main" val="0"/>
              </a:ext>
            </a:extLst>
          </a:blip>
          <a:srcRect b="37297"/>
          <a:stretch>
            <a:fillRect/>
          </a:stretch>
        </p:blipFill>
        <p:spPr>
          <a:xfrm>
            <a:off x="3316064" y="5460015"/>
            <a:ext cx="5055017" cy="1455139"/>
          </a:xfrm>
          <a:prstGeom prst="rect">
            <a:avLst/>
          </a:prstGeom>
        </p:spPr>
      </p:pic>
      <p:pic>
        <p:nvPicPr>
          <p:cNvPr id="7" name="PA_图片 6"/>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96987" y="4348135"/>
            <a:ext cx="4011008" cy="2612759"/>
          </a:xfrm>
          <a:prstGeom prst="rect">
            <a:avLst/>
          </a:prstGeom>
        </p:spPr>
      </p:pic>
      <p:pic>
        <p:nvPicPr>
          <p:cNvPr id="32" name="PA_图片 31"/>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flipH="1">
            <a:off x="6806113" y="4382790"/>
            <a:ext cx="4011008" cy="2612759"/>
          </a:xfrm>
          <a:prstGeom prst="rect">
            <a:avLst/>
          </a:prstGeom>
        </p:spPr>
      </p:pic>
      <p:pic>
        <p:nvPicPr>
          <p:cNvPr id="36" name="PA_图片 35"/>
          <p:cNvPicPr>
            <a:picLocks noChangeAspect="1"/>
          </p:cNvPicPr>
          <p:nvPr>
            <p:custDataLst>
              <p:tags r:id="rId8"/>
            </p:custDataLst>
          </p:nvPr>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29503" y="-13481"/>
            <a:ext cx="2633070" cy="1227279"/>
          </a:xfrm>
          <a:prstGeom prst="rect">
            <a:avLst/>
          </a:prstGeom>
        </p:spPr>
      </p:pic>
      <p:pic>
        <p:nvPicPr>
          <p:cNvPr id="37" name="PA_儿童歌舞 - 小兔采蘑菇(音乐)">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cstate="print"/>
          <a:stretch>
            <a:fillRect/>
          </a:stretch>
        </p:blipFill>
        <p:spPr>
          <a:xfrm>
            <a:off x="92075" y="-1476252"/>
            <a:ext cx="609600" cy="609600"/>
          </a:xfrm>
          <a:prstGeom prst="rect">
            <a:avLst/>
          </a:prstGeom>
        </p:spPr>
      </p:pic>
      <p:sp>
        <p:nvSpPr>
          <p:cNvPr id="2" name="TextBox 1">
            <a:extLst>
              <a:ext uri="{FF2B5EF4-FFF2-40B4-BE49-F238E27FC236}">
                <a16:creationId xmlns:a16="http://schemas.microsoft.com/office/drawing/2014/main" id="{EC350812-CB82-C060-0315-811C153B035E}"/>
              </a:ext>
            </a:extLst>
          </p:cNvPr>
          <p:cNvSpPr txBox="1"/>
          <p:nvPr/>
        </p:nvSpPr>
        <p:spPr>
          <a:xfrm>
            <a:off x="2518633" y="1228333"/>
            <a:ext cx="7908043" cy="2594493"/>
          </a:xfrm>
          <a:prstGeom prst="rect">
            <a:avLst/>
          </a:prstGeom>
          <a:noFill/>
        </p:spPr>
        <p:txBody>
          <a:bodyPr wrap="square" rtlCol="0">
            <a:spAutoFit/>
          </a:bodyPr>
          <a:lstStyle/>
          <a:p>
            <a:pPr algn="ctr">
              <a:lnSpc>
                <a:spcPct val="200000"/>
              </a:lnSpc>
            </a:pPr>
            <a:r>
              <a:rPr lang="en-US" sz="4400" b="1" dirty="0">
                <a:latin typeface="Times New Roman" panose="02020603050405020304" pitchFamily="18" charset="0"/>
                <a:cs typeface="Times New Roman" panose="02020603050405020304" pitchFamily="18" charset="0"/>
              </a:rPr>
              <a:t>BÀI 39: DA VÀ ĐIỀU HÒA THÂN NHIỆT </a:t>
            </a:r>
            <a:r>
              <a:rPr lang="vi-VN" sz="4400" b="1" dirty="0">
                <a:latin typeface="Times New Roman" panose="02020603050405020304" pitchFamily="18" charset="0"/>
                <a:cs typeface="Times New Roman" panose="02020603050405020304" pitchFamily="18" charset="0"/>
              </a:rPr>
              <a:t>Ở</a:t>
            </a:r>
            <a:r>
              <a:rPr lang="en-US" sz="4400" b="1" dirty="0">
                <a:latin typeface="Times New Roman" panose="02020603050405020304" pitchFamily="18" charset="0"/>
                <a:cs typeface="Times New Roman" panose="02020603050405020304" pitchFamily="18" charset="0"/>
              </a:rPr>
              <a:t> NG</a:t>
            </a:r>
            <a:r>
              <a:rPr lang="vi-VN" sz="4400" b="1" dirty="0">
                <a:latin typeface="Times New Roman" panose="02020603050405020304" pitchFamily="18" charset="0"/>
                <a:cs typeface="Times New Roman" panose="02020603050405020304" pitchFamily="18" charset="0"/>
              </a:rPr>
              <a:t>ƯỜI</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0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47"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1000"/>
                                        <p:tgtEl>
                                          <p:spTgt spid="36"/>
                                        </p:tgtEl>
                                      </p:cBhvr>
                                    </p:animEffect>
                                    <p:anim calcmode="lin" valueType="num">
                                      <p:cBhvr>
                                        <p:cTn id="10" dur="1000" fill="hold"/>
                                        <p:tgtEl>
                                          <p:spTgt spid="36"/>
                                        </p:tgtEl>
                                        <p:attrNameLst>
                                          <p:attrName>ppt_x</p:attrName>
                                        </p:attrNameLst>
                                      </p:cBhvr>
                                      <p:tavLst>
                                        <p:tav tm="0">
                                          <p:val>
                                            <p:strVal val="#ppt_x"/>
                                          </p:val>
                                        </p:tav>
                                        <p:tav tm="100000">
                                          <p:val>
                                            <p:strVal val="#ppt_x"/>
                                          </p:val>
                                        </p:tav>
                                      </p:tavLst>
                                    </p:anim>
                                    <p:anim calcmode="lin" valueType="num">
                                      <p:cBhvr>
                                        <p:cTn id="11" dur="1000" fill="hold"/>
                                        <p:tgtEl>
                                          <p:spTgt spid="3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500"/>
                                        <p:tgtEl>
                                          <p:spTgt spid="30"/>
                                        </p:tgtEl>
                                      </p:cBhvr>
                                    </p:animEffect>
                                    <p:anim calcmode="lin" valueType="num">
                                      <p:cBhvr>
                                        <p:cTn id="15" dur="1500" fill="hold"/>
                                        <p:tgtEl>
                                          <p:spTgt spid="30"/>
                                        </p:tgtEl>
                                        <p:attrNameLst>
                                          <p:attrName>ppt_x</p:attrName>
                                        </p:attrNameLst>
                                      </p:cBhvr>
                                      <p:tavLst>
                                        <p:tav tm="0">
                                          <p:val>
                                            <p:strVal val="#ppt_x"/>
                                          </p:val>
                                        </p:tav>
                                        <p:tav tm="100000">
                                          <p:val>
                                            <p:strVal val="#ppt_x"/>
                                          </p:val>
                                        </p:tav>
                                      </p:tavLst>
                                    </p:anim>
                                    <p:anim calcmode="lin" valueType="num">
                                      <p:cBhvr>
                                        <p:cTn id="16" dur="15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500"/>
                                        <p:tgtEl>
                                          <p:spTgt spid="16"/>
                                        </p:tgtEl>
                                      </p:cBhvr>
                                    </p:animEffect>
                                    <p:anim calcmode="lin" valueType="num">
                                      <p:cBhvr>
                                        <p:cTn id="20" dur="1500" fill="hold"/>
                                        <p:tgtEl>
                                          <p:spTgt spid="16"/>
                                        </p:tgtEl>
                                        <p:attrNameLst>
                                          <p:attrName>ppt_x</p:attrName>
                                        </p:attrNameLst>
                                      </p:cBhvr>
                                      <p:tavLst>
                                        <p:tav tm="0">
                                          <p:val>
                                            <p:strVal val="#ppt_x"/>
                                          </p:val>
                                        </p:tav>
                                        <p:tav tm="100000">
                                          <p:val>
                                            <p:strVal val="#ppt_x"/>
                                          </p:val>
                                        </p:tav>
                                      </p:tavLst>
                                    </p:anim>
                                    <p:anim calcmode="lin" valueType="num">
                                      <p:cBhvr>
                                        <p:cTn id="21" dur="1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17211"/>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anim calcmode="lin" valueType="num">
                                      <p:cBhvr>
                                        <p:cTn id="26" dur="1500" fill="hold"/>
                                        <p:tgtEl>
                                          <p:spTgt spid="5"/>
                                        </p:tgtEl>
                                        <p:attrNameLst>
                                          <p:attrName>ppt_x</p:attrName>
                                        </p:attrNameLst>
                                      </p:cBhvr>
                                      <p:tavLst>
                                        <p:tav tm="0">
                                          <p:val>
                                            <p:strVal val="#ppt_x"/>
                                          </p:val>
                                        </p:tav>
                                        <p:tav tm="100000">
                                          <p:val>
                                            <p:strVal val="#ppt_x"/>
                                          </p:val>
                                        </p:tav>
                                      </p:tavLst>
                                    </p:anim>
                                    <p:anim calcmode="lin" valueType="num">
                                      <p:cBhvr>
                                        <p:cTn id="27" dur="1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18711"/>
                            </p:stCondLst>
                            <p:childTnLst>
                              <p:par>
                                <p:cTn id="29" presetID="42"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500"/>
                                        <p:tgtEl>
                                          <p:spTgt spid="31"/>
                                        </p:tgtEl>
                                      </p:cBhvr>
                                    </p:animEffect>
                                    <p:anim calcmode="lin" valueType="num">
                                      <p:cBhvr>
                                        <p:cTn id="32" dur="1500" fill="hold"/>
                                        <p:tgtEl>
                                          <p:spTgt spid="31"/>
                                        </p:tgtEl>
                                        <p:attrNameLst>
                                          <p:attrName>ppt_x</p:attrName>
                                        </p:attrNameLst>
                                      </p:cBhvr>
                                      <p:tavLst>
                                        <p:tav tm="0">
                                          <p:val>
                                            <p:strVal val="#ppt_x"/>
                                          </p:val>
                                        </p:tav>
                                        <p:tav tm="100000">
                                          <p:val>
                                            <p:strVal val="#ppt_x"/>
                                          </p:val>
                                        </p:tav>
                                      </p:tavLst>
                                    </p:anim>
                                    <p:anim calcmode="lin" valueType="num">
                                      <p:cBhvr>
                                        <p:cTn id="33" dur="1500" fill="hold"/>
                                        <p:tgtEl>
                                          <p:spTgt spid="31"/>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Effect transition="in" filter="fade">
                                      <p:cBhvr>
                                        <p:cTn id="38" dur="1000"/>
                                        <p:tgtEl>
                                          <p:spTgt spid="7"/>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Effect transition="in" filter="fade">
                                      <p:cBhvr>
                                        <p:cTn id="4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4"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71D30D6F-E6E7-4C80-8181-E1ABBE16D6EA}"/>
              </a:ext>
            </a:extLst>
          </p:cNvPr>
          <p:cNvSpPr txBox="1"/>
          <p:nvPr/>
        </p:nvSpPr>
        <p:spPr>
          <a:xfrm>
            <a:off x="256988" y="86747"/>
            <a:ext cx="11773647" cy="3694409"/>
          </a:xfrm>
          <a:prstGeom prst="rect">
            <a:avLst/>
          </a:prstGeom>
          <a:noFill/>
        </p:spPr>
        <p:txBody>
          <a:bodyPr wrap="square" rtlCol="0">
            <a:spAutoFit/>
          </a:bodyPr>
          <a:lstStyle/>
          <a:p>
            <a:pPr lvl="0" algn="just">
              <a:lnSpc>
                <a:spcPct val="150000"/>
              </a:lnSpc>
            </a:pPr>
            <a:r>
              <a:rPr lang="vi-VN" sz="3200" dirty="0">
                <a:cs typeface="Arial" panose="020B0604020202020204" pitchFamily="34" charset="0"/>
              </a:rPr>
              <a:t>- Ta nhận biết được nóng lạnh, độ cứng mềm của vật khi tiếp xúc nhờ thụ quan ở da</a:t>
            </a:r>
          </a:p>
          <a:p>
            <a:pPr lvl="0" algn="just">
              <a:lnSpc>
                <a:spcPct val="150000"/>
              </a:lnSpc>
            </a:pPr>
            <a:r>
              <a:rPr lang="vi-VN" sz="3200" dirty="0">
                <a:cs typeface="Arial" panose="020B0604020202020204" pitchFamily="34" charset="0"/>
              </a:rPr>
              <a:t>- Khi trời nóng, mao mạch dưới da dãn, tuyến mồ hôi hoạt động mạnh; khi trời lạnh, mao mạch co lại, cơ chân lông co.</a:t>
            </a:r>
          </a:p>
          <a:p>
            <a:pPr lvl="0">
              <a:lnSpc>
                <a:spcPct val="150000"/>
              </a:lnSpc>
            </a:pPr>
            <a:r>
              <a:rPr lang="vi-VN" sz="3200" dirty="0">
                <a:cs typeface="Arial" panose="020B0604020202020204" pitchFamily="34" charset="0"/>
              </a:rPr>
              <a:t>- Lớp mỡ dưới da chống ảnh hưởng cơ học và cách nhiệt.</a:t>
            </a:r>
            <a:r>
              <a:rPr kumimoji="0" lang="en-US" sz="32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316" y="381640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192656" y="3840442"/>
            <a:ext cx="3509792" cy="3017558"/>
          </a:xfrm>
          <a:prstGeom prst="rect">
            <a:avLst/>
          </a:prstGeom>
        </p:spPr>
      </p:pic>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68486-BDD6-AABC-DAAC-BC2E682EA099}"/>
              </a:ext>
            </a:extLst>
          </p:cNvPr>
          <p:cNvSpPr txBox="1"/>
          <p:nvPr/>
        </p:nvSpPr>
        <p:spPr>
          <a:xfrm>
            <a:off x="1578551" y="101460"/>
            <a:ext cx="3632932" cy="646331"/>
          </a:xfrm>
          <a:prstGeom prst="rect">
            <a:avLst/>
          </a:prstGeom>
          <a:solidFill>
            <a:schemeClr val="accent4">
              <a:lumMod val="20000"/>
              <a:lumOff val="80000"/>
            </a:schemeClr>
          </a:solidFill>
          <a:ln>
            <a:solidFill>
              <a:schemeClr val="accent1"/>
            </a:solidFill>
          </a:ln>
        </p:spPr>
        <p:txBody>
          <a:bodyPr wrap="square" rtlCol="0">
            <a:spAutoFit/>
          </a:bodyPr>
          <a:lstStyle/>
          <a:p>
            <a:pPr marL="571500" indent="-571500">
              <a:buAutoNum type="romanUcPeriod"/>
            </a:pPr>
            <a:r>
              <a:rPr lang="en-US" sz="3600" b="1" dirty="0">
                <a:latin typeface="Times New Roman" panose="02020603050405020304" pitchFamily="18" charset="0"/>
                <a:cs typeface="Times New Roman" panose="02020603050405020304" pitchFamily="18" charset="0"/>
              </a:rPr>
              <a:t>DA </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ƯỜI</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9FBF57-DA16-8405-67E9-CDDC35CA17CF}"/>
              </a:ext>
            </a:extLst>
          </p:cNvPr>
          <p:cNvSpPr txBox="1"/>
          <p:nvPr/>
        </p:nvSpPr>
        <p:spPr>
          <a:xfrm>
            <a:off x="2253130" y="1326778"/>
            <a:ext cx="2414444"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b) Ch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00E441B-AFA4-8BC3-1BB7-B8BBCBB14DB9}"/>
              </a:ext>
            </a:extLst>
          </p:cNvPr>
          <p:cNvSpPr txBox="1"/>
          <p:nvPr/>
        </p:nvSpPr>
        <p:spPr>
          <a:xfrm>
            <a:off x="1852706" y="839695"/>
            <a:ext cx="5312673"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1164648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602497" y="201595"/>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602497" y="2127501"/>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569159" y="927760"/>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663291" y="2940611"/>
            <a:ext cx="6179768" cy="302929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6FB9D-306C-4190-A630-E28B0FA0245A}"/>
              </a:ext>
            </a:extLst>
          </p:cNvPr>
          <p:cNvSpPr/>
          <p:nvPr/>
        </p:nvSpPr>
        <p:spPr>
          <a:xfrm>
            <a:off x="1153881" y="96273"/>
            <a:ext cx="10392660" cy="6282489"/>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marL="342900" indent="-342900" algn="just">
              <a:lnSpc>
                <a:spcPct val="150000"/>
              </a:lnSpc>
              <a:buFontTx/>
              <a:buChar char="-"/>
            </a:pPr>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vê</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t>
            </a:r>
            <a:r>
              <a:rPr lang="vi-VN" sz="3200" b="1" dirty="0">
                <a:latin typeface="Times New Roman" panose="02020603050405020304" pitchFamily="18" charset="0"/>
                <a:cs typeface="Times New Roman" panose="02020603050405020304" pitchFamily="18" charset="0"/>
              </a:rPr>
              <a:t>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bất</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ợi</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đập</a:t>
            </a:r>
            <a:r>
              <a:rPr lang="en-US" sz="3200" dirty="0">
                <a:latin typeface="Times New Roman" panose="02020603050405020304" pitchFamily="18" charset="0"/>
                <a:cs typeface="Times New Roman" panose="02020603050405020304" pitchFamily="18" charset="0"/>
              </a:rPr>
              <a:t>, s</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nhập</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a:t>
            </a:r>
            <a:r>
              <a:rPr lang="vi-VN" sz="3200" dirty="0">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thấm</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mất</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ước</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than </a:t>
            </a:r>
            <a:r>
              <a:rPr lang="en-US" sz="3200" b="1" dirty="0" err="1">
                <a:latin typeface="Times New Roman" panose="02020603050405020304" pitchFamily="18" charset="0"/>
                <a:cs typeface="Times New Roman" panose="02020603050405020304" pitchFamily="18" charset="0"/>
              </a:rPr>
              <a:t>nhiệt</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hôi</a:t>
            </a:r>
            <a:r>
              <a:rPr lang="en-US" sz="3200" dirty="0">
                <a:latin typeface="Times New Roman" panose="02020603050405020304" pitchFamily="18" charset="0"/>
                <a:cs typeface="Times New Roman" panose="02020603050405020304" pitchFamily="18" charset="0"/>
              </a:rPr>
              <a:t>; s</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dãn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máu</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dãn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lông</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biết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thích</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tiết</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084493" y="232924"/>
            <a:ext cx="3185307" cy="584775"/>
          </a:xfrm>
          <a:prstGeom prst="rect">
            <a:avLst/>
          </a:prstGeom>
          <a:solidFill>
            <a:schemeClr val="accent4">
              <a:lumMod val="20000"/>
              <a:lumOff val="80000"/>
            </a:schemeClr>
          </a:solidFill>
          <a:ln>
            <a:solidFill>
              <a:schemeClr val="accent1"/>
            </a:solid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I. DA </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NG</a:t>
            </a:r>
            <a:r>
              <a:rPr lang="vi-VN" sz="3200" b="1" dirty="0">
                <a:latin typeface="Times New Roman" panose="02020603050405020304" pitchFamily="18" charset="0"/>
                <a:cs typeface="Times New Roman" panose="02020603050405020304" pitchFamily="18" charset="0"/>
              </a:rPr>
              <a:t>ƯỜI</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A6BEF5A-BF96-FFA4-F729-9A6C377EF764}"/>
              </a:ext>
            </a:extLst>
          </p:cNvPr>
          <p:cNvSpPr txBox="1"/>
          <p:nvPr/>
        </p:nvSpPr>
        <p:spPr>
          <a:xfrm>
            <a:off x="3084493" y="1144495"/>
            <a:ext cx="579678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vê</a:t>
            </a:r>
            <a:r>
              <a:rPr lang="en-US" sz="3200" dirty="0">
                <a:latin typeface="Times New Roman" panose="02020603050405020304" pitchFamily="18" charset="0"/>
                <a:cs typeface="Times New Roman" panose="02020603050405020304" pitchFamily="18" charset="0"/>
              </a:rPr>
              <a:t>̀ da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vê</a:t>
            </a:r>
            <a:r>
              <a:rPr lang="en-US" sz="3200" dirty="0">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91149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1000" fill="hold"/>
                                        <p:tgtEl>
                                          <p:spTgt spid="150"/>
                                        </p:tgtEl>
                                        <p:attrNameLst>
                                          <p:attrName>ppt_x</p:attrName>
                                          <p:attrName>ppt_y</p:attrName>
                                        </p:attrNameLst>
                                      </p:cBhvr>
                                      <p:rCtr x="0" y="-38866"/>
                                    </p:animMotion>
                                  </p:childTnLst>
                                </p:cTn>
                              </p:par>
                            </p:childTnLst>
                          </p:cTn>
                        </p:par>
                        <p:par>
                          <p:cTn id="19" fill="hold">
                            <p:stCondLst>
                              <p:cond delay="400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21">
            <a:extLst>
              <a:ext uri="{FF2B5EF4-FFF2-40B4-BE49-F238E27FC236}">
                <a16:creationId xmlns:a16="http://schemas.microsoft.com/office/drawing/2014/main" id="{952C7D1D-7A16-412B-87E7-BA01AA59F05F}"/>
              </a:ext>
            </a:extLst>
          </p:cNvPr>
          <p:cNvSpPr/>
          <p:nvPr/>
        </p:nvSpPr>
        <p:spPr>
          <a:xfrm>
            <a:off x="490377" y="608470"/>
            <a:ext cx="1070693" cy="710101"/>
          </a:xfrm>
          <a:prstGeom prst="cloud">
            <a:avLst/>
          </a:prstGeom>
          <a:solidFill>
            <a:schemeClr val="accent1">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云形 24">
            <a:extLst>
              <a:ext uri="{FF2B5EF4-FFF2-40B4-BE49-F238E27FC236}">
                <a16:creationId xmlns:a16="http://schemas.microsoft.com/office/drawing/2014/main" id="{A196458C-A2D5-466B-A5B9-571865B25468}"/>
              </a:ext>
            </a:extLst>
          </p:cNvPr>
          <p:cNvSpPr/>
          <p:nvPr/>
        </p:nvSpPr>
        <p:spPr>
          <a:xfrm>
            <a:off x="2298733" y="132088"/>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云形 25">
            <a:extLst>
              <a:ext uri="{FF2B5EF4-FFF2-40B4-BE49-F238E27FC236}">
                <a16:creationId xmlns:a16="http://schemas.microsoft.com/office/drawing/2014/main" id="{B69473EE-6F8F-40E6-8029-509A36FBC54C}"/>
              </a:ext>
            </a:extLst>
          </p:cNvPr>
          <p:cNvSpPr/>
          <p:nvPr/>
        </p:nvSpPr>
        <p:spPr>
          <a:xfrm>
            <a:off x="6851632" y="683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5" name="云形 26">
            <a:extLst>
              <a:ext uri="{FF2B5EF4-FFF2-40B4-BE49-F238E27FC236}">
                <a16:creationId xmlns:a16="http://schemas.microsoft.com/office/drawing/2014/main" id="{920E706F-EDCA-4EC6-AFA3-8711DE4A691A}"/>
              </a:ext>
            </a:extLst>
          </p:cNvPr>
          <p:cNvSpPr/>
          <p:nvPr/>
        </p:nvSpPr>
        <p:spPr>
          <a:xfrm rot="429982">
            <a:off x="9933270" y="158632"/>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任意多边形 29">
            <a:extLst>
              <a:ext uri="{FF2B5EF4-FFF2-40B4-BE49-F238E27FC236}">
                <a16:creationId xmlns:a16="http://schemas.microsoft.com/office/drawing/2014/main" id="{2CA6AE50-9BA3-44F0-993B-8FA35A32F481}"/>
              </a:ext>
            </a:extLst>
          </p:cNvPr>
          <p:cNvSpPr/>
          <p:nvPr/>
        </p:nvSpPr>
        <p:spPr>
          <a:xfrm rot="7755168">
            <a:off x="8522557" y="22111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7" name="云形 26">
            <a:extLst>
              <a:ext uri="{FF2B5EF4-FFF2-40B4-BE49-F238E27FC236}">
                <a16:creationId xmlns:a16="http://schemas.microsoft.com/office/drawing/2014/main" id="{6CC55866-D1C8-464E-8DCA-A918F81622ED}"/>
              </a:ext>
            </a:extLst>
          </p:cNvPr>
          <p:cNvSpPr/>
          <p:nvPr/>
        </p:nvSpPr>
        <p:spPr>
          <a:xfrm rot="429982">
            <a:off x="4631054" y="11794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8" name="任意多边形 29">
            <a:extLst>
              <a:ext uri="{FF2B5EF4-FFF2-40B4-BE49-F238E27FC236}">
                <a16:creationId xmlns:a16="http://schemas.microsoft.com/office/drawing/2014/main" id="{12E6D21D-9754-47EE-BAC1-80BBFF2BEF4F}"/>
              </a:ext>
            </a:extLst>
          </p:cNvPr>
          <p:cNvSpPr/>
          <p:nvPr/>
        </p:nvSpPr>
        <p:spPr>
          <a:xfrm rot="7755168">
            <a:off x="4097764" y="277127"/>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9" name="任意多边形 29">
            <a:extLst>
              <a:ext uri="{FF2B5EF4-FFF2-40B4-BE49-F238E27FC236}">
                <a16:creationId xmlns:a16="http://schemas.microsoft.com/office/drawing/2014/main" id="{9F4A36D1-96A6-4C9D-84CE-95BB0C0DF2A1}"/>
              </a:ext>
            </a:extLst>
          </p:cNvPr>
          <p:cNvSpPr/>
          <p:nvPr/>
        </p:nvSpPr>
        <p:spPr>
          <a:xfrm rot="7755168">
            <a:off x="11659247" y="894916"/>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10" name="任意多边形 29">
            <a:extLst>
              <a:ext uri="{FF2B5EF4-FFF2-40B4-BE49-F238E27FC236}">
                <a16:creationId xmlns:a16="http://schemas.microsoft.com/office/drawing/2014/main" id="{1742D045-8180-4176-A3AC-931B915B2F1F}"/>
              </a:ext>
            </a:extLst>
          </p:cNvPr>
          <p:cNvSpPr/>
          <p:nvPr/>
        </p:nvSpPr>
        <p:spPr>
          <a:xfrm rot="7755168">
            <a:off x="2103916" y="87917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94" y="148665"/>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237" y="84425"/>
            <a:ext cx="3652876"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560" y="3363258"/>
            <a:ext cx="3806110" cy="21368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642FFB-3C34-C7EC-64AB-44FF97F327DD}"/>
              </a:ext>
            </a:extLst>
          </p:cNvPr>
          <p:cNvSpPr txBox="1"/>
          <p:nvPr/>
        </p:nvSpPr>
        <p:spPr>
          <a:xfrm>
            <a:off x="639523" y="5639828"/>
            <a:ext cx="11415665"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tiếp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xúc</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tiếp</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mắc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vê</a:t>
            </a:r>
            <a:r>
              <a:rPr lang="en-US" sz="3200" dirty="0">
                <a:latin typeface="Times New Roman" panose="02020603050405020304" pitchFamily="18" charset="0"/>
                <a:cs typeface="Times New Roman" panose="02020603050405020304" pitchFamily="18" charset="0"/>
              </a:rPr>
              <a:t>̀ da.</a:t>
            </a:r>
          </a:p>
        </p:txBody>
      </p:sp>
      <p:sp>
        <p:nvSpPr>
          <p:cNvPr id="12" name="TextBox 11">
            <a:extLst>
              <a:ext uri="{FF2B5EF4-FFF2-40B4-BE49-F238E27FC236}">
                <a16:creationId xmlns:a16="http://schemas.microsoft.com/office/drawing/2014/main" id="{297754C0-F688-FD6B-1516-7D6663292DD9}"/>
              </a:ext>
            </a:extLst>
          </p:cNvPr>
          <p:cNvSpPr txBox="1"/>
          <p:nvPr/>
        </p:nvSpPr>
        <p:spPr>
          <a:xfrm>
            <a:off x="573457" y="2638772"/>
            <a:ext cx="31721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Bệnh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hắc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14DAD2E-793D-91EF-E648-63275C7ED322}"/>
              </a:ext>
            </a:extLst>
          </p:cNvPr>
          <p:cNvSpPr txBox="1"/>
          <p:nvPr/>
        </p:nvSpPr>
        <p:spPr>
          <a:xfrm>
            <a:off x="6959316" y="2666525"/>
            <a:ext cx="31721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Bệnh</a:t>
            </a:r>
            <a:r>
              <a:rPr lang="en-US" sz="3200" dirty="0">
                <a:latin typeface="Times New Roman" panose="02020603050405020304" pitchFamily="18" charset="0"/>
                <a:cs typeface="Times New Roman" panose="02020603050405020304" pitchFamily="18" charset="0"/>
              </a:rPr>
              <a:t> lang ben</a:t>
            </a:r>
          </a:p>
        </p:txBody>
      </p:sp>
      <p:sp>
        <p:nvSpPr>
          <p:cNvPr id="14" name="TextBox 13">
            <a:extLst>
              <a:ext uri="{FF2B5EF4-FFF2-40B4-BE49-F238E27FC236}">
                <a16:creationId xmlns:a16="http://schemas.microsoft.com/office/drawing/2014/main" id="{9074F0E1-9FDB-5490-6DFC-6D7E6EBD4644}"/>
              </a:ext>
            </a:extLst>
          </p:cNvPr>
          <p:cNvSpPr txBox="1"/>
          <p:nvPr/>
        </p:nvSpPr>
        <p:spPr>
          <a:xfrm>
            <a:off x="7945524" y="4310596"/>
            <a:ext cx="31721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Mụn</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ứng</a:t>
            </a:r>
            <a:r>
              <a:rPr lang="en-US" sz="3200" dirty="0">
                <a:latin typeface="Times New Roman" panose="02020603050405020304" pitchFamily="18" charset="0"/>
                <a:cs typeface="Times New Roman" panose="02020603050405020304" pitchFamily="18" charset="0"/>
              </a:rPr>
              <a:t> cá</a:t>
            </a:r>
          </a:p>
        </p:txBody>
      </p:sp>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2000"/>
                                        <p:tgtEl>
                                          <p:spTgt spid="7172"/>
                                        </p:tgtEl>
                                      </p:cBhvr>
                                    </p:animEffect>
                                  </p:childTnLst>
                                </p:cTn>
                              </p:par>
                              <p:par>
                                <p:cTn id="11" presetID="8" presetClass="entr" presetSubtype="16"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amond(in)">
                                      <p:cBhvr>
                                        <p:cTn id="13"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E908B-4632-CC85-8D8E-DFFF9FB02E68}"/>
              </a:ext>
            </a:extLst>
          </p:cNvPr>
          <p:cNvSpPr txBox="1"/>
          <p:nvPr/>
        </p:nvSpPr>
        <p:spPr>
          <a:xfrm>
            <a:off x="324357" y="0"/>
            <a:ext cx="11777995" cy="2062103"/>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HOẠT ĐỘNG NHÓM (2 HS)</a:t>
            </a:r>
          </a:p>
          <a:p>
            <a:pPr marL="285750" indent="-285750">
              <a:buFontTx/>
              <a:buChar char="-"/>
            </a:pPr>
            <a:r>
              <a:rPr lang="en-US" sz="3200" dirty="0">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phút</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Nội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khoa, </a:t>
            </a:r>
            <a:r>
              <a:rPr lang="en-US" sz="3200" dirty="0" err="1">
                <a:latin typeface="Times New Roman" panose="02020603050405020304" pitchFamily="18" charset="0"/>
                <a:cs typeface="Times New Roman" panose="02020603050405020304" pitchFamily="18" charset="0"/>
              </a:rPr>
              <a:t>kết</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p:txBody>
      </p:sp>
      <p:graphicFrame>
        <p:nvGraphicFramePr>
          <p:cNvPr id="5" name="Table 4">
            <a:extLst>
              <a:ext uri="{FF2B5EF4-FFF2-40B4-BE49-F238E27FC236}">
                <a16:creationId xmlns:a16="http://schemas.microsoft.com/office/drawing/2014/main" id="{67918402-C3F9-5AD6-1354-A95C48ACE796}"/>
              </a:ext>
            </a:extLst>
          </p:cNvPr>
          <p:cNvGraphicFramePr>
            <a:graphicFrameLocks noGrp="1"/>
          </p:cNvGraphicFramePr>
          <p:nvPr>
            <p:extLst>
              <p:ext uri="{D42A27DB-BD31-4B8C-83A1-F6EECF244321}">
                <p14:modId xmlns:p14="http://schemas.microsoft.com/office/powerpoint/2010/main" val="45479628"/>
              </p:ext>
            </p:extLst>
          </p:nvPr>
        </p:nvGraphicFramePr>
        <p:xfrm>
          <a:off x="324357" y="2106207"/>
          <a:ext cx="11610654" cy="4533651"/>
        </p:xfrm>
        <a:graphic>
          <a:graphicData uri="http://schemas.openxmlformats.org/drawingml/2006/table">
            <a:tbl>
              <a:tblPr firstRow="1" bandRow="1">
                <a:tableStyleId>{5C22544A-7EE6-4342-B048-85BDC9FD1C3A}</a:tableStyleId>
              </a:tblPr>
              <a:tblGrid>
                <a:gridCol w="3870218">
                  <a:extLst>
                    <a:ext uri="{9D8B030D-6E8A-4147-A177-3AD203B41FA5}">
                      <a16:colId xmlns:a16="http://schemas.microsoft.com/office/drawing/2014/main" val="2978689593"/>
                    </a:ext>
                  </a:extLst>
                </a:gridCol>
                <a:gridCol w="3870218">
                  <a:extLst>
                    <a:ext uri="{9D8B030D-6E8A-4147-A177-3AD203B41FA5}">
                      <a16:colId xmlns:a16="http://schemas.microsoft.com/office/drawing/2014/main" val="2308013610"/>
                    </a:ext>
                  </a:extLst>
                </a:gridCol>
                <a:gridCol w="3870218">
                  <a:extLst>
                    <a:ext uri="{9D8B030D-6E8A-4147-A177-3AD203B41FA5}">
                      <a16:colId xmlns:a16="http://schemas.microsoft.com/office/drawing/2014/main" val="2588013046"/>
                    </a:ext>
                  </a:extLst>
                </a:gridCol>
              </a:tblGrid>
              <a:tr h="2125149">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TÊN BỆNH</a:t>
                      </a:r>
                    </a:p>
                  </a:txBody>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NGUYÊN NHÂN</a:t>
                      </a:r>
                    </a:p>
                  </a:txBody>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BIỆN PHÁP </a:t>
                      </a:r>
                    </a:p>
                    <a:p>
                      <a:pPr algn="ctr"/>
                      <a:r>
                        <a:rPr lang="en-US" sz="2800" dirty="0">
                          <a:solidFill>
                            <a:schemeClr val="tx1"/>
                          </a:solidFill>
                          <a:latin typeface="Times New Roman" panose="02020603050405020304" pitchFamily="18" charset="0"/>
                          <a:cs typeface="Times New Roman" panose="02020603050405020304" pitchFamily="18" charset="0"/>
                        </a:rPr>
                        <a:t>PHÒNG TRÁNH</a:t>
                      </a:r>
                    </a:p>
                  </a:txBody>
                  <a:tcPr/>
                </a:tc>
                <a:extLst>
                  <a:ext uri="{0D108BD9-81ED-4DB2-BD59-A6C34878D82A}">
                    <a16:rowId xmlns:a16="http://schemas.microsoft.com/office/drawing/2014/main" val="493519458"/>
                  </a:ext>
                </a:extLst>
              </a:tr>
              <a:tr h="802834">
                <a:tc>
                  <a:txBody>
                    <a:bodyPr/>
                    <a:lstStyle/>
                    <a:p>
                      <a:r>
                        <a:rPr lang="en-US" sz="2800" dirty="0" err="1">
                          <a:solidFill>
                            <a:schemeClr val="tx1"/>
                          </a:solidFill>
                          <a:latin typeface="Times New Roman" panose="02020603050405020304" pitchFamily="18" charset="0"/>
                          <a:cs typeface="Times New Roman" panose="02020603050405020304" pitchFamily="18" charset="0"/>
                        </a:rPr>
                        <a:t>Bệnh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hắc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4240311"/>
                  </a:ext>
                </a:extLst>
              </a:tr>
              <a:tr h="802834">
                <a:tc>
                  <a:txBody>
                    <a:bodyPr/>
                    <a:lstStyle/>
                    <a:p>
                      <a:r>
                        <a:rPr lang="en-US" sz="2800" dirty="0" err="1">
                          <a:solidFill>
                            <a:schemeClr val="tx1"/>
                          </a:solidFill>
                          <a:latin typeface="Times New Roman" panose="02020603050405020304" pitchFamily="18" charset="0"/>
                          <a:cs typeface="Times New Roman" panose="02020603050405020304" pitchFamily="18" charset="0"/>
                        </a:rPr>
                        <a:t>Bệnh</a:t>
                      </a:r>
                      <a:r>
                        <a:rPr lang="en-US" sz="2800" dirty="0">
                          <a:solidFill>
                            <a:schemeClr val="tx1"/>
                          </a:solidFill>
                          <a:latin typeface="Times New Roman" panose="02020603050405020304" pitchFamily="18" charset="0"/>
                          <a:cs typeface="Times New Roman" panose="02020603050405020304" pitchFamily="18" charset="0"/>
                        </a:rPr>
                        <a:t> lang ben</a:t>
                      </a:r>
                    </a:p>
                  </a:txBody>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6668391"/>
                  </a:ext>
                </a:extLst>
              </a:tr>
              <a:tr h="802834">
                <a:tc>
                  <a:txBody>
                    <a:bodyPr/>
                    <a:lstStyle/>
                    <a:p>
                      <a:r>
                        <a:rPr lang="en-US" sz="2800" dirty="0" err="1">
                          <a:solidFill>
                            <a:schemeClr val="tx1"/>
                          </a:solidFill>
                          <a:latin typeface="Times New Roman" panose="02020603050405020304" pitchFamily="18" charset="0"/>
                          <a:cs typeface="Times New Roman" panose="02020603050405020304" pitchFamily="18" charset="0"/>
                        </a:rPr>
                        <a:t>Mụn</a:t>
                      </a:r>
                      <a:r>
                        <a:rPr lang="en-US" sz="2800" dirty="0">
                          <a:solidFill>
                            <a:schemeClr val="tx1"/>
                          </a:solidFill>
                          <a:latin typeface="Times New Roman" panose="02020603050405020304" pitchFamily="18" charset="0"/>
                          <a:cs typeface="Times New Roman" panose="02020603050405020304" pitchFamily="18" charset="0"/>
                        </a:rPr>
                        <a:t> tr</a:t>
                      </a:r>
                      <a:r>
                        <a:rPr lang="vi-VN" sz="2800" dirty="0">
                          <a:solidFill>
                            <a:schemeClr val="tx1"/>
                          </a:solidFill>
                          <a:latin typeface="Times New Roman" panose="02020603050405020304" pitchFamily="18" charset="0"/>
                          <a:cs typeface="Times New Roman" panose="02020603050405020304" pitchFamily="18" charset="0"/>
                        </a:rPr>
                        <a:t>ứng</a:t>
                      </a:r>
                      <a:r>
                        <a:rPr lang="en-US" sz="2800" dirty="0">
                          <a:solidFill>
                            <a:schemeClr val="tx1"/>
                          </a:solidFill>
                          <a:latin typeface="Times New Roman" panose="02020603050405020304" pitchFamily="18" charset="0"/>
                          <a:cs typeface="Times New Roman" panose="02020603050405020304" pitchFamily="18" charset="0"/>
                        </a:rPr>
                        <a:t> cá</a:t>
                      </a:r>
                    </a:p>
                  </a:txBody>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9383611"/>
                  </a:ext>
                </a:extLst>
              </a:tr>
            </a:tbl>
          </a:graphicData>
        </a:graphic>
      </p:graphicFrame>
    </p:spTree>
    <p:extLst>
      <p:ext uri="{BB962C8B-B14F-4D97-AF65-F5344CB8AC3E}">
        <p14:creationId xmlns:p14="http://schemas.microsoft.com/office/powerpoint/2010/main" val="197927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561876359"/>
              </p:ext>
            </p:extLst>
          </p:nvPr>
        </p:nvGraphicFramePr>
        <p:xfrm>
          <a:off x="381001" y="568992"/>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vi-VN" sz="2400" dirty="0">
                          <a:solidFill>
                            <a:schemeClr val="tx1"/>
                          </a:solidFill>
                          <a:effectLst/>
                          <a:latin typeface="Arial" panose="020B0604020202020204" pitchFamily="34" charset="0"/>
                          <a:cs typeface="Arial" panose="020B0604020202020204" pitchFamily="34" charset="0"/>
                        </a:rPr>
                        <a:t>(lác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6" y="1423296"/>
            <a:ext cx="3832698"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nấm gây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31"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1221687"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1085827"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1279419"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1279419"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10"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2037911" y="396182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1635214"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831868"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21" y="4240059"/>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78854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599783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620302" y="3961828"/>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14433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34180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281345" y="4240059"/>
            <a:ext cx="2473385"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1279419"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14887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16352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1835787"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733766" y="2015880"/>
            <a:ext cx="2371833" cy="523220"/>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3"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788543"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5997834"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20302" y="1729112"/>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144338"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341726"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067021" y="2015879"/>
            <a:ext cx="4738931" cy="523220"/>
          </a:xfrm>
          <a:prstGeom prst="rect">
            <a:avLst/>
          </a:prstGeom>
          <a:noFill/>
        </p:spPr>
        <p:txBody>
          <a:bodyPr wrap="square" rtlCol="0">
            <a:spAutoFit/>
          </a:bodyPr>
          <a:lstStyle/>
          <a:p>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930698" y="352956"/>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897360" y="3115974"/>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930698" y="1681380"/>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2268495" y="4453246"/>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32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4"/>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6FB9D-306C-4190-A630-E28B0FA0245A}"/>
              </a:ext>
            </a:extLst>
          </p:cNvPr>
          <p:cNvSpPr/>
          <p:nvPr/>
        </p:nvSpPr>
        <p:spPr>
          <a:xfrm>
            <a:off x="74706" y="531906"/>
            <a:ext cx="12042588" cy="5016758"/>
          </a:xfrm>
          <a:prstGeom prst="rect">
            <a:avLst/>
          </a:prstGeom>
          <a:solidFill>
            <a:schemeClr val="accent3">
              <a:lumMod val="20000"/>
              <a:lumOff val="80000"/>
            </a:schemeClr>
          </a:solidFill>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bệnh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thường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Hắc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lang</a:t>
            </a:r>
            <a:r>
              <a:rPr lang="en-US" sz="3200" dirty="0">
                <a:solidFill>
                  <a:srgbClr val="FF0000"/>
                </a:solidFill>
                <a:latin typeface="Times New Roman" panose="02020603050405020304" pitchFamily="18" charset="0"/>
                <a:cs typeface="Times New Roman" panose="02020603050405020304" pitchFamily="18" charset="0"/>
              </a:rPr>
              <a:t> ben, </a:t>
            </a:r>
            <a:r>
              <a:rPr lang="en-US" sz="3200" dirty="0" err="1">
                <a:solidFill>
                  <a:srgbClr val="FF0000"/>
                </a:solidFill>
                <a:latin typeface="Times New Roman" panose="02020603050405020304" pitchFamily="18" charset="0"/>
                <a:cs typeface="Times New Roman" panose="02020603050405020304" pitchFamily="18" charset="0"/>
              </a:rPr>
              <a:t>cái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ghẻ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đẹp</a:t>
            </a:r>
            <a:r>
              <a:rPr lang="en-US" sz="3200" dirty="0">
                <a:solidFill>
                  <a:srgbClr val="FF0000"/>
                </a:solidFill>
                <a:latin typeface="Times New Roman" panose="02020603050405020304" pitchFamily="18" charset="0"/>
                <a:cs typeface="Times New Roman" panose="02020603050405020304" pitchFamily="18" charset="0"/>
              </a:rPr>
              <a:t> da an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sạch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che</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chắn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ghép</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y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cứu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da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nặng</a:t>
            </a:r>
            <a:r>
              <a:rPr lang="en-US" sz="3200" dirty="0">
                <a:solidFill>
                  <a:srgbClr val="FF0000"/>
                </a:solidFill>
                <a:latin typeface="Times New Roman" panose="02020603050405020304" pitchFamily="18" charset="0"/>
                <a:cs typeface="Times New Roman" panose="02020603050405020304" pitchFamily="18" charset="0"/>
              </a:rPr>
              <a:t> do </a:t>
            </a:r>
            <a:r>
              <a:rPr lang="en-US" sz="3200" dirty="0" err="1">
                <a:solidFill>
                  <a:srgbClr val="FF0000"/>
                </a:solidFill>
                <a:latin typeface="Times New Roman" panose="02020603050405020304" pitchFamily="18" charset="0"/>
                <a:cs typeface="Times New Roman" panose="02020603050405020304" pitchFamily="18" charset="0"/>
              </a:rPr>
              <a:t>bỏng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nhiễm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46B06-C13B-05A0-25A0-DC746A47C3D0}"/>
              </a:ext>
            </a:extLst>
          </p:cNvPr>
          <p:cNvPicPr>
            <a:picLocks noChangeAspect="1"/>
          </p:cNvPicPr>
          <p:nvPr/>
        </p:nvPicPr>
        <p:blipFill rotWithShape="1">
          <a:blip r:embed="rId2"/>
          <a:srcRect l="24362" t="35468" r="25245" b="36035"/>
          <a:stretch/>
        </p:blipFill>
        <p:spPr>
          <a:xfrm>
            <a:off x="173317" y="1679388"/>
            <a:ext cx="11761555" cy="3741271"/>
          </a:xfrm>
          <a:prstGeom prst="rect">
            <a:avLst/>
          </a:prstGeom>
        </p:spPr>
      </p:pic>
      <p:sp>
        <p:nvSpPr>
          <p:cNvPr id="4" name="TextBox 3">
            <a:extLst>
              <a:ext uri="{FF2B5EF4-FFF2-40B4-BE49-F238E27FC236}">
                <a16:creationId xmlns:a16="http://schemas.microsoft.com/office/drawing/2014/main" id="{F3178996-DD06-64A0-1D24-6C9155767BAA}"/>
              </a:ext>
            </a:extLst>
          </p:cNvPr>
          <p:cNvSpPr txBox="1"/>
          <p:nvPr/>
        </p:nvSpPr>
        <p:spPr>
          <a:xfrm>
            <a:off x="3299012" y="717176"/>
            <a:ext cx="5137945"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DẶN DÒ VỀ NHÀ (TIẾT 1)</a:t>
            </a:r>
          </a:p>
        </p:txBody>
      </p:sp>
    </p:spTree>
    <p:extLst>
      <p:ext uri="{BB962C8B-B14F-4D97-AF65-F5344CB8AC3E}">
        <p14:creationId xmlns:p14="http://schemas.microsoft.com/office/powerpoint/2010/main" val="3858774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2578762" y="298514"/>
            <a:ext cx="6577192"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II. ĐIỀU HÒA THÂN NHIỆT </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 NG</a:t>
            </a:r>
            <a:r>
              <a:rPr lang="vi-VN" sz="2800" b="1" dirty="0">
                <a:latin typeface="Times New Roman" panose="02020603050405020304" pitchFamily="18" charset="0"/>
                <a:cs typeface="Times New Roman" panose="02020603050405020304" pitchFamily="18" charset="0"/>
              </a:rPr>
              <a:t>ƯỜI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90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500" fill="hold"/>
                                        <p:tgtEl>
                                          <p:spTgt spid="150"/>
                                        </p:tgtEl>
                                        <p:attrNameLst>
                                          <p:attrName>ppt_x</p:attrName>
                                          <p:attrName>ppt_y</p:attrName>
                                        </p:attrNameLst>
                                      </p:cBhvr>
                                      <p:rCtr x="0" y="-38866"/>
                                    </p:animMotion>
                                  </p:childTnLst>
                                </p:cTn>
                              </p:par>
                            </p:childTnLst>
                          </p:cTn>
                        </p:par>
                        <p:par>
                          <p:cTn id="19" fill="hold">
                            <p:stCondLst>
                              <p:cond delay="175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299AC9-F539-12A4-A197-96432E895BBB}"/>
              </a:ext>
            </a:extLst>
          </p:cNvPr>
          <p:cNvPicPr>
            <a:picLocks noChangeAspect="1"/>
          </p:cNvPicPr>
          <p:nvPr/>
        </p:nvPicPr>
        <p:blipFill rotWithShape="1">
          <a:blip r:embed="rId4"/>
          <a:srcRect l="24510" t="23965" r="25196" b="40131"/>
          <a:stretch/>
        </p:blipFill>
        <p:spPr>
          <a:xfrm>
            <a:off x="0" y="1080246"/>
            <a:ext cx="12192000" cy="5398248"/>
          </a:xfrm>
          <a:prstGeom prst="rect">
            <a:avLst/>
          </a:prstGeom>
        </p:spPr>
      </p:pic>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2578762" y="298514"/>
            <a:ext cx="6577192"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II. ĐIỀU HÒA THÂN NHIỆT </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 NG</a:t>
            </a:r>
            <a:r>
              <a:rPr lang="vi-VN" sz="2800" b="1" dirty="0">
                <a:latin typeface="Times New Roman" panose="02020603050405020304" pitchFamily="18" charset="0"/>
                <a:cs typeface="Times New Roman" panose="02020603050405020304" pitchFamily="18" charset="0"/>
              </a:rPr>
              <a:t>ƯỜI</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52FDAA-6CE0-EB81-2383-7FBC7264CFC6}"/>
              </a:ext>
            </a:extLst>
          </p:cNvPr>
          <p:cNvSpPr txBox="1"/>
          <p:nvPr/>
        </p:nvSpPr>
        <p:spPr>
          <a:xfrm>
            <a:off x="2659529" y="1004048"/>
            <a:ext cx="4049507"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nhiệt</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A07D38-91DA-9713-E94D-66BD2A6F9112}"/>
              </a:ext>
            </a:extLst>
          </p:cNvPr>
          <p:cNvSpPr txBox="1"/>
          <p:nvPr/>
        </p:nvSpPr>
        <p:spPr>
          <a:xfrm>
            <a:off x="2327834" y="1771137"/>
            <a:ext cx="8035366" cy="2554545"/>
          </a:xfrm>
          <a:prstGeom prst="rect">
            <a:avLst/>
          </a:prstGeom>
          <a:noFill/>
        </p:spPr>
        <p:txBody>
          <a:bodyPr wrap="square" rtlCol="0">
            <a:spAutoFit/>
          </a:bodyPr>
          <a:lstStyle/>
          <a:p>
            <a:pPr marL="457200" indent="-457200">
              <a:buFontTx/>
              <a:buChar char="-"/>
            </a:pP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nhiệt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ể</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vùng</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ể</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ười</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da).</a:t>
            </a:r>
          </a:p>
          <a:p>
            <a:pPr marL="457200" indent="-457200">
              <a:buFontTx/>
              <a:buChar char="-"/>
            </a:pP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nhiệt</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vi-VN" sz="3200" dirty="0">
                <a:latin typeface="Times New Roman" panose="02020603050405020304" pitchFamily="18" charset="0"/>
                <a:cs typeface="Times New Roman" panose="02020603050405020304" pitchFamily="18" charset="0"/>
              </a:rPr>
              <a:t>ảng</a:t>
            </a:r>
            <a:r>
              <a:rPr lang="en-US" sz="3200" dirty="0">
                <a:latin typeface="Times New Roman" panose="02020603050405020304" pitchFamily="18" charset="0"/>
                <a:cs typeface="Times New Roman" panose="02020603050405020304" pitchFamily="18" charset="0"/>
              </a:rPr>
              <a:t> 37℃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quá 0,5 ℃ ).</a:t>
            </a:r>
          </a:p>
        </p:txBody>
      </p:sp>
    </p:spTree>
    <p:extLst>
      <p:ext uri="{BB962C8B-B14F-4D97-AF65-F5344CB8AC3E}">
        <p14:creationId xmlns:p14="http://schemas.microsoft.com/office/powerpoint/2010/main" val="1314508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500" fill="hold"/>
                                        <p:tgtEl>
                                          <p:spTgt spid="150"/>
                                        </p:tgtEl>
                                        <p:attrNameLst>
                                          <p:attrName>ppt_x</p:attrName>
                                          <p:attrName>ppt_y</p:attrName>
                                        </p:attrNameLst>
                                      </p:cBhvr>
                                      <p:rCtr x="0" y="-38866"/>
                                    </p:animMotion>
                                  </p:childTnLst>
                                </p:cTn>
                              </p:par>
                            </p:childTnLst>
                          </p:cTn>
                        </p:par>
                        <p:par>
                          <p:cTn id="19" fill="hold">
                            <p:stCondLst>
                              <p:cond delay="175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2578762" y="298514"/>
            <a:ext cx="6577192"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II. ĐIỀU HÒA THÂN NHIỆT </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 NG</a:t>
            </a:r>
            <a:r>
              <a:rPr lang="vi-VN" sz="2800" b="1" dirty="0">
                <a:latin typeface="Times New Roman" panose="02020603050405020304" pitchFamily="18" charset="0"/>
                <a:cs typeface="Times New Roman" panose="02020603050405020304" pitchFamily="18" charset="0"/>
              </a:rPr>
              <a:t>ƯỜI</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52FDAA-6CE0-EB81-2383-7FBC7264CFC6}"/>
              </a:ext>
            </a:extLst>
          </p:cNvPr>
          <p:cNvSpPr txBox="1"/>
          <p:nvPr/>
        </p:nvSpPr>
        <p:spPr>
          <a:xfrm>
            <a:off x="2659529" y="1004048"/>
            <a:ext cx="8438777"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Vai </a:t>
            </a:r>
            <a:r>
              <a:rPr lang="en-US" sz="3200" dirty="0" err="1">
                <a:latin typeface="Times New Roman" panose="02020603050405020304" pitchFamily="18" charset="0"/>
                <a:cs typeface="Times New Roman" panose="02020603050405020304" pitchFamily="18" charset="0"/>
              </a:rPr>
              <a:t>tro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trì than </a:t>
            </a:r>
            <a:r>
              <a:rPr lang="en-US" sz="3200" dirty="0" err="1">
                <a:latin typeface="Times New Roman" panose="02020603050405020304" pitchFamily="18" charset="0"/>
                <a:cs typeface="Times New Roman" panose="02020603050405020304" pitchFamily="18" charset="0"/>
              </a:rPr>
              <a:t>nhiệt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ười</a:t>
            </a:r>
            <a:endParaRPr lang="en-US" sz="3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21C73F5-CF2C-B767-BCDE-6FFB7FFB0E91}"/>
              </a:ext>
            </a:extLst>
          </p:cNvPr>
          <p:cNvSpPr/>
          <p:nvPr/>
        </p:nvSpPr>
        <p:spPr>
          <a:xfrm>
            <a:off x="1969990" y="2263580"/>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A491F7B6-9104-A0DB-AF0A-19F2E4363E87}"/>
              </a:ext>
            </a:extLst>
          </p:cNvPr>
          <p:cNvSpPr/>
          <p:nvPr/>
        </p:nvSpPr>
        <p:spPr>
          <a:xfrm>
            <a:off x="2005012" y="2893423"/>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2" descr="Tất tần tật kiến thức cần biết cho mẹ khi bé bị sốt">
            <a:extLst>
              <a:ext uri="{FF2B5EF4-FFF2-40B4-BE49-F238E27FC236}">
                <a16:creationId xmlns:a16="http://schemas.microsoft.com/office/drawing/2014/main" id="{E645EC21-F32D-CDC1-52F7-90EACD0CF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D082EDF-0D50-850C-38D0-6E8F54A4EB8E}"/>
              </a:ext>
            </a:extLst>
          </p:cNvPr>
          <p:cNvPicPr>
            <a:picLocks noChangeAspect="1"/>
          </p:cNvPicPr>
          <p:nvPr/>
        </p:nvPicPr>
        <p:blipFill rotWithShape="1">
          <a:blip r:embed="rId7"/>
          <a:srcRect l="24902" t="37473" r="50490" b="26449"/>
          <a:stretch/>
        </p:blipFill>
        <p:spPr>
          <a:xfrm>
            <a:off x="6426815" y="3556638"/>
            <a:ext cx="3798978" cy="3133021"/>
          </a:xfrm>
          <a:prstGeom prst="rect">
            <a:avLst/>
          </a:prstGeom>
        </p:spPr>
      </p:pic>
    </p:spTree>
    <p:extLst>
      <p:ext uri="{BB962C8B-B14F-4D97-AF65-F5344CB8AC3E}">
        <p14:creationId xmlns:p14="http://schemas.microsoft.com/office/powerpoint/2010/main" val="2760069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500" fill="hold"/>
                                        <p:tgtEl>
                                          <p:spTgt spid="150"/>
                                        </p:tgtEl>
                                        <p:attrNameLst>
                                          <p:attrName>ppt_x</p:attrName>
                                          <p:attrName>ppt_y</p:attrName>
                                        </p:attrNameLst>
                                      </p:cBhvr>
                                      <p:rCtr x="0" y="-38866"/>
                                    </p:animMotion>
                                  </p:childTnLst>
                                </p:cTn>
                              </p:par>
                            </p:childTnLst>
                          </p:cTn>
                        </p:par>
                        <p:par>
                          <p:cTn id="19" fill="hold">
                            <p:stCondLst>
                              <p:cond delay="175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9EFAE-1B50-4D3F-A687-FFC06209C90B}"/>
              </a:ext>
            </a:extLst>
          </p:cNvPr>
          <p:cNvSpPr/>
          <p:nvPr/>
        </p:nvSpPr>
        <p:spPr>
          <a:xfrm>
            <a:off x="1652865" y="256628"/>
            <a:ext cx="8181976"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ể</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bị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có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ượng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run</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1700678" y="901424"/>
            <a:ext cx="8181976" cy="1330364"/>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err="1">
                <a:solidFill>
                  <a:srgbClr val="000000"/>
                </a:solidFill>
                <a:latin typeface="Arial" panose="020B0604020202020204" pitchFamily="34" charset="0"/>
                <a:cs typeface="Arial" panose="020B0604020202020204" pitchFamily="34" charset="0"/>
              </a:rPr>
              <a:t>Nhiệt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đô</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môi</a:t>
            </a:r>
            <a:r>
              <a:rPr lang="en-US" sz="2400" dirty="0">
                <a:solidFill>
                  <a:srgbClr val="000000"/>
                </a:solidFill>
                <a:latin typeface="Arial" panose="020B0604020202020204" pitchFamily="34" charset="0"/>
                <a:cs typeface="Arial" panose="020B0604020202020204" pitchFamily="34" charset="0"/>
              </a:rPr>
              <a:t> tr</a:t>
            </a:r>
            <a:r>
              <a:rPr lang="vi-VN" sz="2400" dirty="0">
                <a:solidFill>
                  <a:srgbClr val="000000"/>
                </a:solidFill>
                <a:latin typeface="Arial" panose="020B0604020202020204" pitchFamily="34" charset="0"/>
                <a:cs typeface="Arial" panose="020B0604020202020204" pitchFamily="34" charset="0"/>
              </a:rPr>
              <a:t>ường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thấp</a:t>
            </a:r>
            <a:r>
              <a:rPr lang="en-US" sz="2400" dirty="0">
                <a:solidFill>
                  <a:srgbClr val="000000"/>
                </a:solidFill>
                <a:latin typeface="Arial" panose="020B0604020202020204" pitchFamily="34" charset="0"/>
                <a:cs typeface="Arial" panose="020B0604020202020204" pitchFamily="34" charset="0"/>
              </a:rPr>
              <a:t> hay </a:t>
            </a:r>
            <a:r>
              <a:rPr lang="en-US" sz="2400" dirty="0" err="1">
                <a:solidFill>
                  <a:srgbClr val="000000"/>
                </a:solidFill>
                <a:latin typeface="Arial" panose="020B0604020202020204" pitchFamily="34" charset="0"/>
                <a:cs typeface="Arial" panose="020B0604020202020204" pitchFamily="34" charset="0"/>
              </a:rPr>
              <a:t>thân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nhiệt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a:t>
            </a:r>
            <a:r>
              <a:rPr lang="vi-VN" sz="2400" dirty="0">
                <a:solidFill>
                  <a:srgbClr val="000000"/>
                </a:solidFill>
                <a:latin typeface="Arial" panose="020B0604020202020204" pitchFamily="34" charset="0"/>
                <a:cs typeface="Arial" panose="020B0604020202020204" pitchFamily="34" charset="0"/>
              </a:rPr>
              <a:t>ảm</a:t>
            </a:r>
            <a:r>
              <a:rPr lang="en-US" sz="2400" dirty="0">
                <a:solidFill>
                  <a:srgbClr val="000000"/>
                </a:solidFill>
                <a:latin typeface="Arial" panose="020B0604020202020204" pitchFamily="34" charset="0"/>
                <a:cs typeface="Arial" panose="020B0604020202020204" pitchFamily="34" charset="0"/>
              </a:rPr>
              <a:t>, c</a:t>
            </a:r>
            <a:r>
              <a:rPr lang="vi-VN" sz="2400" dirty="0">
                <a:solidFill>
                  <a:srgbClr val="000000"/>
                </a:solidFill>
                <a:latin typeface="Arial" panose="020B0604020202020204" pitchFamily="34" charset="0"/>
                <a:cs typeface="Arial" panose="020B0604020202020204" pitchFamily="34" charset="0"/>
              </a:rPr>
              <a:t>ơ</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th</a:t>
            </a:r>
            <a:r>
              <a:rPr lang="vi-VN" sz="2400" dirty="0">
                <a:solidFill>
                  <a:srgbClr val="000000"/>
                </a:solidFill>
                <a:latin typeface="Arial" panose="020B0604020202020204" pitchFamily="34" charset="0"/>
                <a:cs typeface="Arial" panose="020B0604020202020204" pitchFamily="34" charset="0"/>
              </a:rPr>
              <a:t>ể</a:t>
            </a:r>
            <a:r>
              <a:rPr lang="en-US" sz="2400" dirty="0">
                <a:solidFill>
                  <a:srgbClr val="000000"/>
                </a:solidFill>
                <a:latin typeface="Arial" panose="020B0604020202020204" pitchFamily="34" charset="0"/>
                <a:cs typeface="Arial" panose="020B0604020202020204" pitchFamily="34" charset="0"/>
              </a:rPr>
              <a:t> sẽ </a:t>
            </a:r>
            <a:r>
              <a:rPr lang="en-US" sz="2400" dirty="0" err="1">
                <a:solidFill>
                  <a:srgbClr val="000000"/>
                </a:solidFill>
                <a:latin typeface="Arial" panose="020B0604020202020204" pitchFamily="34" charset="0"/>
                <a:cs typeface="Arial" panose="020B0604020202020204" pitchFamily="34" charset="0"/>
              </a:rPr>
              <a:t>gi</a:t>
            </a:r>
            <a:r>
              <a:rPr lang="vi-VN" sz="2400" dirty="0">
                <a:solidFill>
                  <a:srgbClr val="000000"/>
                </a:solidFill>
                <a:latin typeface="Arial" panose="020B0604020202020204" pitchFamily="34" charset="0"/>
                <a:cs typeface="Arial" panose="020B0604020202020204" pitchFamily="34" charset="0"/>
              </a:rPr>
              <a:t>ảm</a:t>
            </a:r>
            <a:r>
              <a:rPr lang="en-US" sz="2400" dirty="0">
                <a:solidFill>
                  <a:srgbClr val="000000"/>
                </a:solidFill>
                <a:latin typeface="Arial" panose="020B0604020202020204" pitchFamily="34" charset="0"/>
                <a:cs typeface="Arial" panose="020B0604020202020204" pitchFamily="34" charset="0"/>
              </a:rPr>
              <a:t> t</a:t>
            </a:r>
            <a:r>
              <a:rPr lang="vi-VN" sz="2400" dirty="0">
                <a:solidFill>
                  <a:srgbClr val="000000"/>
                </a:solidFill>
                <a:latin typeface="Arial" panose="020B0604020202020204" pitchFamily="34" charset="0"/>
                <a:cs typeface="Arial" panose="020B0604020202020204" pitchFamily="34" charset="0"/>
              </a:rPr>
              <a:t>ỏa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nhiệt</a:t>
            </a:r>
            <a:r>
              <a:rPr lang="en-US" sz="2400" dirty="0">
                <a:solidFill>
                  <a:srgbClr val="000000"/>
                </a:solidFill>
                <a:latin typeface="Arial" panose="020B0604020202020204" pitchFamily="34" charset="0"/>
                <a:cs typeface="Arial" panose="020B0604020202020204" pitchFamily="34" charset="0"/>
              </a:rPr>
              <a:t>, có </a:t>
            </a:r>
            <a:r>
              <a:rPr lang="en-US" sz="2400" dirty="0" err="1">
                <a:solidFill>
                  <a:srgbClr val="000000"/>
                </a:solidFill>
                <a:latin typeface="Arial" panose="020B0604020202020204" pitchFamily="34" charset="0"/>
                <a:cs typeface="Arial" panose="020B0604020202020204" pitchFamily="34" charset="0"/>
              </a:rPr>
              <a:t>th</a:t>
            </a:r>
            <a:r>
              <a:rPr lang="vi-VN" sz="2400" dirty="0">
                <a:solidFill>
                  <a:srgbClr val="000000"/>
                </a:solidFill>
                <a:latin typeface="Arial" panose="020B0604020202020204" pitchFamily="34" charset="0"/>
                <a:cs typeface="Arial" panose="020B0604020202020204" pitchFamily="34" charset="0"/>
              </a:rPr>
              <a:t>ể</a:t>
            </a:r>
            <a:r>
              <a:rPr lang="en-US" sz="2400" dirty="0">
                <a:solidFill>
                  <a:srgbClr val="000000"/>
                </a:solidFill>
                <a:latin typeface="Arial" panose="020B0604020202020204" pitchFamily="34" charset="0"/>
                <a:cs typeface="Arial" panose="020B0604020202020204" pitchFamily="34" charset="0"/>
              </a:rPr>
              <a:t> có </a:t>
            </a:r>
            <a:r>
              <a:rPr lang="en-US" sz="2400" dirty="0" err="1">
                <a:solidFill>
                  <a:srgbClr val="000000"/>
                </a:solidFill>
                <a:latin typeface="Arial" panose="020B0604020202020204" pitchFamily="34" charset="0"/>
                <a:cs typeface="Arial" panose="020B0604020202020204" pitchFamily="34" charset="0"/>
              </a:rPr>
              <a:t>hiện</a:t>
            </a:r>
            <a:r>
              <a:rPr lang="en-US" sz="2400" dirty="0">
                <a:solidFill>
                  <a:srgbClr val="000000"/>
                </a:solidFill>
                <a:latin typeface="Arial" panose="020B0604020202020204" pitchFamily="34" charset="0"/>
                <a:cs typeface="Arial" panose="020B0604020202020204" pitchFamily="34" charset="0"/>
              </a:rPr>
              <a:t> t</a:t>
            </a:r>
            <a:r>
              <a:rPr lang="vi-VN" sz="2400" dirty="0">
                <a:solidFill>
                  <a:srgbClr val="000000"/>
                </a:solidFill>
                <a:latin typeface="Arial" panose="020B0604020202020204" pitchFamily="34" charset="0"/>
                <a:cs typeface="Arial" panose="020B0604020202020204" pitchFamily="34" charset="0"/>
              </a:rPr>
              <a:t>ượng</a:t>
            </a:r>
            <a:r>
              <a:rPr lang="en-US" sz="2400" dirty="0">
                <a:solidFill>
                  <a:srgbClr val="000000"/>
                </a:solidFill>
                <a:latin typeface="Arial" panose="020B0604020202020204" pitchFamily="34" charset="0"/>
                <a:cs typeface="Arial" panose="020B0604020202020204" pitchFamily="34" charset="0"/>
              </a:rPr>
              <a:t> c</a:t>
            </a:r>
            <a:r>
              <a:rPr lang="vi-VN" sz="2400" dirty="0">
                <a:solidFill>
                  <a:srgbClr val="000000"/>
                </a:solidFill>
                <a:latin typeface="Arial" panose="020B0604020202020204" pitchFamily="34" charset="0"/>
                <a:cs typeface="Arial" panose="020B0604020202020204" pitchFamily="34" charset="0"/>
              </a:rPr>
              <a:t>ơ</a:t>
            </a:r>
            <a:r>
              <a:rPr lang="en-US" sz="2400" dirty="0">
                <a:solidFill>
                  <a:srgbClr val="000000"/>
                </a:solidFill>
                <a:latin typeface="Arial" panose="020B0604020202020204" pitchFamily="34" charset="0"/>
                <a:cs typeface="Arial" panose="020B0604020202020204" pitchFamily="34" charset="0"/>
              </a:rPr>
              <a:t> co </a:t>
            </a:r>
            <a:r>
              <a:rPr lang="en-US" sz="2400" dirty="0" err="1">
                <a:solidFill>
                  <a:srgbClr val="000000"/>
                </a:solidFill>
                <a:latin typeface="Arial" panose="020B0604020202020204" pitchFamily="34" charset="0"/>
                <a:cs typeface="Arial" panose="020B0604020202020204" pitchFamily="34" charset="0"/>
              </a:rPr>
              <a:t>va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dãn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liên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lục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gây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a:t>
            </a:r>
            <a:r>
              <a:rPr lang="vi-VN" sz="2400" dirty="0">
                <a:solidFill>
                  <a:srgbClr val="000000"/>
                </a:solidFill>
                <a:latin typeface="Arial" panose="020B0604020202020204" pitchFamily="34" charset="0"/>
                <a:cs typeface="Arial" panose="020B0604020202020204" pitchFamily="34" charset="0"/>
              </a:rPr>
              <a:t>ản</a:t>
            </a:r>
            <a:r>
              <a:rPr lang="en-US" sz="2400" dirty="0">
                <a:solidFill>
                  <a:srgbClr val="000000"/>
                </a:solidFill>
                <a:latin typeface="Arial" panose="020B0604020202020204" pitchFamily="34" charset="0"/>
                <a:cs typeface="Arial" panose="020B0604020202020204" pitchFamily="34" charset="0"/>
              </a:rPr>
              <a:t> xạ run</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996F5DE-19A1-E231-45A0-0562E148E117}"/>
              </a:ext>
            </a:extLst>
          </p:cNvPr>
          <p:cNvPicPr>
            <a:picLocks noChangeAspect="1"/>
          </p:cNvPicPr>
          <p:nvPr/>
        </p:nvPicPr>
        <p:blipFill>
          <a:blip r:embed="rId3"/>
          <a:stretch>
            <a:fillRect/>
          </a:stretch>
        </p:blipFill>
        <p:spPr>
          <a:xfrm>
            <a:off x="652468" y="2502647"/>
            <a:ext cx="4631352" cy="3981824"/>
          </a:xfrm>
          <a:prstGeom prst="rect">
            <a:avLst/>
          </a:prstGeom>
        </p:spPr>
      </p:pic>
      <p:pic>
        <p:nvPicPr>
          <p:cNvPr id="7" name="Picture 6">
            <a:extLst>
              <a:ext uri="{FF2B5EF4-FFF2-40B4-BE49-F238E27FC236}">
                <a16:creationId xmlns:a16="http://schemas.microsoft.com/office/drawing/2014/main" id="{E0E53A61-45CA-27E6-66F2-89A668CC5B65}"/>
              </a:ext>
            </a:extLst>
          </p:cNvPr>
          <p:cNvPicPr>
            <a:picLocks noChangeAspect="1"/>
          </p:cNvPicPr>
          <p:nvPr/>
        </p:nvPicPr>
        <p:blipFill rotWithShape="1">
          <a:blip r:embed="rId4"/>
          <a:srcRect l="51078" t="37284" r="22549" b="26362"/>
          <a:stretch/>
        </p:blipFill>
        <p:spPr>
          <a:xfrm>
            <a:off x="5598626" y="2502647"/>
            <a:ext cx="5135113" cy="3981824"/>
          </a:xfrm>
          <a:prstGeom prst="rect">
            <a:avLst/>
          </a:prstGeom>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F43E2-B6AF-455B-9173-9333753F6C93}"/>
              </a:ext>
            </a:extLst>
          </p:cNvPr>
          <p:cNvSpPr/>
          <p:nvPr/>
        </p:nvSpPr>
        <p:spPr>
          <a:xfrm>
            <a:off x="143436" y="233902"/>
            <a:ext cx="11610414" cy="5278368"/>
          </a:xfrm>
          <a:prstGeom prst="rect">
            <a:avLst/>
          </a:prstGeom>
        </p:spPr>
        <p:txBody>
          <a:bodyPr wrap="square">
            <a:spAutoFit/>
          </a:bodyPr>
          <a:lstStyle/>
          <a:p>
            <a:pPr algn="ctr">
              <a:spcBef>
                <a:spcPts val="600"/>
              </a:spcBef>
              <a:spcAft>
                <a:spcPts val="0"/>
              </a:spcAft>
            </a:pP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KẾT LUẬN</a:t>
            </a:r>
          </a:p>
          <a:p>
            <a:pPr algn="just">
              <a:spcBef>
                <a:spcPts val="60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ười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ược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trì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37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Da có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nhiệt</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indent="83185" algn="just">
              <a:spcBef>
                <a:spcPts val="600"/>
              </a:spcBef>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da,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83185" algn="just">
              <a:spcBef>
                <a:spcPts val="600"/>
              </a:spcBef>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da,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run;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83185" algn="just">
              <a:spcBef>
                <a:spcPts val="600"/>
              </a:spcBef>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Hê</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đạo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nhiệt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71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2FE340-A3E8-B868-4612-DABE44C10FFF}"/>
              </a:ext>
            </a:extLst>
          </p:cNvPr>
          <p:cNvSpPr txBox="1"/>
          <p:nvPr/>
        </p:nvSpPr>
        <p:spPr>
          <a:xfrm>
            <a:off x="1123576" y="1589741"/>
            <a:ext cx="11707907" cy="747577"/>
          </a:xfrm>
          <a:prstGeom prst="rect">
            <a:avLst/>
          </a:prstGeom>
          <a:noFill/>
        </p:spPr>
        <p:txBody>
          <a:bodyPr wrap="square" rtlCol="0">
            <a:spAutoFit/>
          </a:bodyPr>
          <a:lstStyle/>
          <a:p>
            <a:pPr algn="just">
              <a:lnSpc>
                <a:spcPct val="150000"/>
              </a:lnSpc>
            </a:pPr>
            <a:r>
              <a:rPr lang="vi-VN" sz="3200" b="0" i="0" dirty="0">
                <a:solidFill>
                  <a:srgbClr val="333333"/>
                </a:solidFill>
                <a:effectLst/>
                <a:latin typeface="+mj-lt"/>
              </a:rPr>
              <a:t>Em hãy đề xuất biện pháp chống nóng, lạnh cho cơ thể.</a:t>
            </a:r>
            <a:endParaRPr lang="en-US" sz="3200" dirty="0">
              <a:latin typeface="+mj-lt"/>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DC219FB-D397-E2A8-72FA-BBE8329473C8}"/>
              </a:ext>
            </a:extLst>
          </p:cNvPr>
          <p:cNvGraphicFramePr>
            <a:graphicFrameLocks noGrp="1"/>
          </p:cNvGraphicFramePr>
          <p:nvPr>
            <p:extLst>
              <p:ext uri="{D42A27DB-BD31-4B8C-83A1-F6EECF244321}">
                <p14:modId xmlns:p14="http://schemas.microsoft.com/office/powerpoint/2010/main" val="2875935638"/>
              </p:ext>
            </p:extLst>
          </p:nvPr>
        </p:nvGraphicFramePr>
        <p:xfrm>
          <a:off x="528917" y="2808982"/>
          <a:ext cx="11217836" cy="3604260"/>
        </p:xfrm>
        <a:graphic>
          <a:graphicData uri="http://schemas.openxmlformats.org/drawingml/2006/table">
            <a:tbl>
              <a:tblPr/>
              <a:tblGrid>
                <a:gridCol w="5608918">
                  <a:extLst>
                    <a:ext uri="{9D8B030D-6E8A-4147-A177-3AD203B41FA5}">
                      <a16:colId xmlns:a16="http://schemas.microsoft.com/office/drawing/2014/main" val="3294628602"/>
                    </a:ext>
                  </a:extLst>
                </a:gridCol>
                <a:gridCol w="5608918">
                  <a:extLst>
                    <a:ext uri="{9D8B030D-6E8A-4147-A177-3AD203B41FA5}">
                      <a16:colId xmlns:a16="http://schemas.microsoft.com/office/drawing/2014/main" val="2877078661"/>
                    </a:ext>
                  </a:extLst>
                </a:gridCol>
              </a:tblGrid>
              <a:tr h="0">
                <a:tc>
                  <a:txBody>
                    <a:bodyPr/>
                    <a:lstStyle/>
                    <a:p>
                      <a:pPr algn="ctr" fontAlgn="t"/>
                      <a:r>
                        <a:rPr lang="en-US" sz="3200" b="1">
                          <a:effectLst/>
                          <a:latin typeface="Times New Roman" panose="02020603050405020304" pitchFamily="18" charset="0"/>
                          <a:cs typeface="Times New Roman" panose="02020603050405020304" pitchFamily="18" charset="0"/>
                        </a:rPr>
                        <a:t>Hoạt động chống nóng</a:t>
                      </a:r>
                    </a:p>
                  </a:txBody>
                  <a:tcPr marL="19050" marR="19050" marT="19050" marB="19050">
                    <a:lnL w="12700" cap="flat" cmpd="sng" algn="ctr">
                      <a:solidFill>
                        <a:srgbClr val="70F983"/>
                      </a:solidFill>
                      <a:prstDash val="solid"/>
                      <a:round/>
                      <a:headEnd type="none" w="med" len="med"/>
                      <a:tailEnd type="none" w="med" len="med"/>
                    </a:lnL>
                    <a:lnR w="12700" cap="flat" cmpd="sng" algn="ctr">
                      <a:solidFill>
                        <a:srgbClr val="70F983"/>
                      </a:solidFill>
                      <a:prstDash val="solid"/>
                      <a:round/>
                      <a:headEnd type="none" w="med" len="med"/>
                      <a:tailEnd type="none" w="med" len="med"/>
                    </a:lnR>
                    <a:lnT w="12700" cap="flat" cmpd="sng" algn="ctr">
                      <a:solidFill>
                        <a:srgbClr val="70F983"/>
                      </a:solidFill>
                      <a:prstDash val="solid"/>
                      <a:round/>
                      <a:headEnd type="none" w="med" len="med"/>
                      <a:tailEnd type="none" w="med" len="med"/>
                    </a:lnT>
                    <a:lnB w="12700" cap="flat" cmpd="sng" algn="ctr">
                      <a:solidFill>
                        <a:srgbClr val="88F983"/>
                      </a:solidFill>
                      <a:prstDash val="solid"/>
                      <a:round/>
                      <a:headEnd type="none" w="med" len="med"/>
                      <a:tailEnd type="none" w="med" len="med"/>
                    </a:lnB>
                    <a:solidFill>
                      <a:srgbClr val="FFFFFF"/>
                    </a:solidFill>
                  </a:tcPr>
                </a:tc>
                <a:tc>
                  <a:txBody>
                    <a:bodyPr/>
                    <a:lstStyle/>
                    <a:p>
                      <a:pPr algn="ctr" fontAlgn="t"/>
                      <a:r>
                        <a:rPr lang="en-US" sz="3200" b="1" dirty="0" err="1">
                          <a:effectLst/>
                          <a:latin typeface="Times New Roman" panose="02020603050405020304" pitchFamily="18" charset="0"/>
                          <a:cs typeface="Times New Roman" panose="02020603050405020304" pitchFamily="18" charset="0"/>
                        </a:rPr>
                        <a:t>Hoạt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động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chống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lạnh</a:t>
                      </a:r>
                      <a:endParaRPr lang="en-US" sz="3200" b="1" dirty="0">
                        <a:effectLst/>
                        <a:latin typeface="Times New Roman" panose="02020603050405020304" pitchFamily="18" charset="0"/>
                        <a:cs typeface="Times New Roman" panose="02020603050405020304" pitchFamily="18" charset="0"/>
                      </a:endParaRPr>
                    </a:p>
                  </a:txBody>
                  <a:tcPr marL="19050" marR="19050" marT="19050" marB="19050">
                    <a:lnL w="12700" cap="flat" cmpd="sng" algn="ctr">
                      <a:solidFill>
                        <a:srgbClr val="70F983"/>
                      </a:solidFill>
                      <a:prstDash val="solid"/>
                      <a:round/>
                      <a:headEnd type="none" w="med" len="med"/>
                      <a:tailEnd type="none" w="med" len="med"/>
                    </a:lnL>
                    <a:lnR w="12700" cap="flat" cmpd="sng" algn="ctr">
                      <a:solidFill>
                        <a:srgbClr val="70F983"/>
                      </a:solidFill>
                      <a:prstDash val="solid"/>
                      <a:round/>
                      <a:headEnd type="none" w="med" len="med"/>
                      <a:tailEnd type="none" w="med" len="med"/>
                    </a:lnR>
                    <a:lnT w="12700" cap="flat" cmpd="sng" algn="ctr">
                      <a:solidFill>
                        <a:srgbClr val="70F983"/>
                      </a:solidFill>
                      <a:prstDash val="solid"/>
                      <a:round/>
                      <a:headEnd type="none" w="med" len="med"/>
                      <a:tailEnd type="none" w="med" len="med"/>
                    </a:lnT>
                    <a:lnB w="12700" cap="flat" cmpd="sng" algn="ctr">
                      <a:solidFill>
                        <a:srgbClr val="88F983"/>
                      </a:solidFill>
                      <a:prstDash val="solid"/>
                      <a:round/>
                      <a:headEnd type="none" w="med" len="med"/>
                      <a:tailEnd type="none" w="med" len="med"/>
                    </a:lnB>
                    <a:solidFill>
                      <a:srgbClr val="FFFFFF"/>
                    </a:solidFill>
                  </a:tcPr>
                </a:tc>
                <a:extLst>
                  <a:ext uri="{0D108BD9-81ED-4DB2-BD59-A6C34878D82A}">
                    <a16:rowId xmlns:a16="http://schemas.microsoft.com/office/drawing/2014/main" val="1965394000"/>
                  </a:ext>
                </a:extLst>
              </a:tr>
              <a:tr h="0">
                <a:tc>
                  <a:txBody>
                    <a:bodyPr/>
                    <a:lstStyle/>
                    <a:p>
                      <a:pPr fontAlgn="t">
                        <a:lnSpc>
                          <a:spcPct val="150000"/>
                        </a:lnSpc>
                      </a:pPr>
                      <a:r>
                        <a:rPr lang="en-US" sz="3200" dirty="0" err="1">
                          <a:effectLst/>
                          <a:latin typeface="Times New Roman" panose="02020603050405020304" pitchFamily="18" charset="0"/>
                          <a:cs typeface="Times New Roman" panose="02020603050405020304" pitchFamily="18" charset="0"/>
                        </a:rPr>
                        <a:t>trồng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xanh</a:t>
                      </a:r>
                      <a:endParaRPr lang="en-US" sz="3200" dirty="0">
                        <a:effectLst/>
                        <a:latin typeface="Times New Roman" panose="02020603050405020304" pitchFamily="18" charset="0"/>
                        <a:cs typeface="Times New Roman" panose="02020603050405020304" pitchFamily="18" charset="0"/>
                      </a:endParaRPr>
                    </a:p>
                  </a:txBody>
                  <a:tcPr marL="19050" marR="19050" marT="19050" marB="19050">
                    <a:lnL w="12700" cap="flat" cmpd="sng" algn="ctr">
                      <a:solidFill>
                        <a:srgbClr val="88F983"/>
                      </a:solidFill>
                      <a:prstDash val="solid"/>
                      <a:round/>
                      <a:headEnd type="none" w="med" len="med"/>
                      <a:tailEnd type="none" w="med" len="med"/>
                    </a:lnL>
                    <a:lnR w="12700" cap="flat" cmpd="sng" algn="ctr">
                      <a:solidFill>
                        <a:srgbClr val="88F983"/>
                      </a:solidFill>
                      <a:prstDash val="solid"/>
                      <a:round/>
                      <a:headEnd type="none" w="med" len="med"/>
                      <a:tailEnd type="none" w="med" len="med"/>
                    </a:lnR>
                    <a:lnT w="12700" cap="flat" cmpd="sng" algn="ctr">
                      <a:solidFill>
                        <a:srgbClr val="88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tc>
                  <a:txBody>
                    <a:bodyPr/>
                    <a:lstStyle/>
                    <a:p>
                      <a:pPr fontAlgn="t">
                        <a:lnSpc>
                          <a:spcPct val="150000"/>
                        </a:lnSpc>
                      </a:pPr>
                      <a:r>
                        <a:rPr lang="en-US" sz="3200">
                          <a:effectLst/>
                          <a:latin typeface="Times New Roman" panose="02020603050405020304" pitchFamily="18" charset="0"/>
                          <a:cs typeface="Times New Roman" panose="02020603050405020304" pitchFamily="18" charset="0"/>
                        </a:rPr>
                        <a:t>trồng cây xanh</a:t>
                      </a:r>
                    </a:p>
                  </a:txBody>
                  <a:tcPr marL="19050" marR="19050" marT="19050" marB="19050">
                    <a:lnL w="12700" cap="flat" cmpd="sng" algn="ctr">
                      <a:solidFill>
                        <a:srgbClr val="88F983"/>
                      </a:solidFill>
                      <a:prstDash val="solid"/>
                      <a:round/>
                      <a:headEnd type="none" w="med" len="med"/>
                      <a:tailEnd type="none" w="med" len="med"/>
                    </a:lnL>
                    <a:lnR w="12700" cap="flat" cmpd="sng" algn="ctr">
                      <a:solidFill>
                        <a:srgbClr val="88F983"/>
                      </a:solidFill>
                      <a:prstDash val="solid"/>
                      <a:round/>
                      <a:headEnd type="none" w="med" len="med"/>
                      <a:tailEnd type="none" w="med" len="med"/>
                    </a:lnR>
                    <a:lnT w="12700" cap="flat" cmpd="sng" algn="ctr">
                      <a:solidFill>
                        <a:srgbClr val="88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extLst>
                  <a:ext uri="{0D108BD9-81ED-4DB2-BD59-A6C34878D82A}">
                    <a16:rowId xmlns:a16="http://schemas.microsoft.com/office/drawing/2014/main" val="813266200"/>
                  </a:ext>
                </a:extLst>
              </a:tr>
              <a:tr h="0">
                <a:tc>
                  <a:txBody>
                    <a:bodyPr/>
                    <a:lstStyle/>
                    <a:p>
                      <a:pPr fontAlgn="t">
                        <a:lnSpc>
                          <a:spcPct val="150000"/>
                        </a:lnSpc>
                      </a:pPr>
                      <a:r>
                        <a:rPr lang="en-US" sz="3200">
                          <a:effectLst/>
                          <a:latin typeface="Times New Roman" panose="02020603050405020304" pitchFamily="18" charset="0"/>
                          <a:cs typeface="Times New Roman" panose="02020603050405020304" pitchFamily="18" charset="0"/>
                        </a:rPr>
                        <a:t>chống nóng cho nhà ở</a:t>
                      </a:r>
                    </a:p>
                  </a:txBody>
                  <a:tcPr marL="19050" marR="19050" marT="19050" marB="19050">
                    <a:lnL w="12700" cap="flat" cmpd="sng" algn="ctr">
                      <a:solidFill>
                        <a:srgbClr val="28F983"/>
                      </a:solidFill>
                      <a:prstDash val="solid"/>
                      <a:round/>
                      <a:headEnd type="none" w="med" len="med"/>
                      <a:tailEnd type="none" w="med" len="med"/>
                    </a:lnL>
                    <a:lnR w="12700" cap="flat" cmpd="sng" algn="ctr">
                      <a:solidFill>
                        <a:srgbClr val="28F983"/>
                      </a:solidFill>
                      <a:prstDash val="solid"/>
                      <a:round/>
                      <a:headEnd type="none" w="med" len="med"/>
                      <a:tailEnd type="none" w="med" len="med"/>
                    </a:lnR>
                    <a:lnT w="12700" cap="flat" cmpd="sng" algn="ctr">
                      <a:solidFill>
                        <a:srgbClr val="28F983"/>
                      </a:solidFill>
                      <a:prstDash val="solid"/>
                      <a:round/>
                      <a:headEnd type="none" w="med" len="med"/>
                      <a:tailEnd type="none" w="med" len="med"/>
                    </a:lnT>
                    <a:lnB w="12700" cap="flat" cmpd="sng" algn="ctr">
                      <a:solidFill>
                        <a:srgbClr val="70F983"/>
                      </a:solidFill>
                      <a:prstDash val="solid"/>
                      <a:round/>
                      <a:headEnd type="none" w="med" len="med"/>
                      <a:tailEnd type="none" w="med" len="med"/>
                    </a:lnB>
                    <a:solidFill>
                      <a:srgbClr val="FFFFFF"/>
                    </a:solidFill>
                  </a:tcPr>
                </a:tc>
                <a:tc>
                  <a:txBody>
                    <a:bodyPr/>
                    <a:lstStyle/>
                    <a:p>
                      <a:pPr fontAlgn="t">
                        <a:lnSpc>
                          <a:spcPct val="150000"/>
                        </a:lnSpc>
                      </a:pPr>
                      <a:r>
                        <a:rPr lang="en-US" sz="3200">
                          <a:effectLst/>
                          <a:latin typeface="Times New Roman" panose="02020603050405020304" pitchFamily="18" charset="0"/>
                          <a:cs typeface="Times New Roman" panose="02020603050405020304" pitchFamily="18" charset="0"/>
                        </a:rPr>
                        <a:t>mặc áo ấm</a:t>
                      </a:r>
                    </a:p>
                  </a:txBody>
                  <a:tcPr marL="19050" marR="19050" marT="19050" marB="19050">
                    <a:lnL w="12700" cap="flat" cmpd="sng" algn="ctr">
                      <a:solidFill>
                        <a:srgbClr val="28F983"/>
                      </a:solidFill>
                      <a:prstDash val="solid"/>
                      <a:round/>
                      <a:headEnd type="none" w="med" len="med"/>
                      <a:tailEnd type="none" w="med" len="med"/>
                    </a:lnL>
                    <a:lnR w="12700" cap="flat" cmpd="sng" algn="ctr">
                      <a:solidFill>
                        <a:srgbClr val="28F983"/>
                      </a:solidFill>
                      <a:prstDash val="solid"/>
                      <a:round/>
                      <a:headEnd type="none" w="med" len="med"/>
                      <a:tailEnd type="none" w="med" len="med"/>
                    </a:lnR>
                    <a:lnT w="12700" cap="flat" cmpd="sng" algn="ctr">
                      <a:solidFill>
                        <a:srgbClr val="28F983"/>
                      </a:solidFill>
                      <a:prstDash val="solid"/>
                      <a:round/>
                      <a:headEnd type="none" w="med" len="med"/>
                      <a:tailEnd type="none" w="med" len="med"/>
                    </a:lnT>
                    <a:lnB w="12700" cap="flat" cmpd="sng" algn="ctr">
                      <a:solidFill>
                        <a:srgbClr val="70F983"/>
                      </a:solidFill>
                      <a:prstDash val="solid"/>
                      <a:round/>
                      <a:headEnd type="none" w="med" len="med"/>
                      <a:tailEnd type="none" w="med" len="med"/>
                    </a:lnB>
                    <a:solidFill>
                      <a:srgbClr val="FFFFFF"/>
                    </a:solidFill>
                  </a:tcPr>
                </a:tc>
                <a:extLst>
                  <a:ext uri="{0D108BD9-81ED-4DB2-BD59-A6C34878D82A}">
                    <a16:rowId xmlns:a16="http://schemas.microsoft.com/office/drawing/2014/main" val="642049908"/>
                  </a:ext>
                </a:extLst>
              </a:tr>
              <a:tr h="0">
                <a:tc>
                  <a:txBody>
                    <a:bodyPr/>
                    <a:lstStyle/>
                    <a:p>
                      <a:pPr fontAlgn="t">
                        <a:lnSpc>
                          <a:spcPct val="150000"/>
                        </a:lnSpc>
                      </a:pPr>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quạt</a:t>
                      </a:r>
                      <a:endParaRPr lang="en-US" sz="3200" dirty="0">
                        <a:effectLst/>
                        <a:latin typeface="Times New Roman" panose="02020603050405020304" pitchFamily="18" charset="0"/>
                        <a:cs typeface="Times New Roman" panose="02020603050405020304" pitchFamily="18" charset="0"/>
                      </a:endParaRPr>
                    </a:p>
                  </a:txBody>
                  <a:tcPr marL="19050" marR="19050" marT="19050" marB="19050">
                    <a:lnL w="12700" cap="flat" cmpd="sng" algn="ctr">
                      <a:solidFill>
                        <a:srgbClr val="70F983"/>
                      </a:solidFill>
                      <a:prstDash val="solid"/>
                      <a:round/>
                      <a:headEnd type="none" w="med" len="med"/>
                      <a:tailEnd type="none" w="med" len="med"/>
                    </a:lnL>
                    <a:lnR w="12700" cap="flat" cmpd="sng" algn="ctr">
                      <a:solidFill>
                        <a:srgbClr val="70F983"/>
                      </a:solidFill>
                      <a:prstDash val="solid"/>
                      <a:round/>
                      <a:headEnd type="none" w="med" len="med"/>
                      <a:tailEnd type="none" w="med" len="med"/>
                    </a:lnR>
                    <a:lnT w="12700" cap="flat" cmpd="sng" algn="ctr">
                      <a:solidFill>
                        <a:srgbClr val="70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tc>
                  <a:txBody>
                    <a:bodyPr/>
                    <a:lstStyle/>
                    <a:p>
                      <a:pPr fontAlgn="t">
                        <a:lnSpc>
                          <a:spcPct val="150000"/>
                        </a:lnSpc>
                      </a:pPr>
                      <a:r>
                        <a:rPr lang="en-US" sz="3200" dirty="0" err="1">
                          <a:effectLst/>
                          <a:latin typeface="Times New Roman" panose="02020603050405020304" pitchFamily="18" charset="0"/>
                          <a:cs typeface="Times New Roman" panose="02020603050405020304" pitchFamily="18" charset="0"/>
                        </a:rPr>
                        <a:t>luyện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thao</a:t>
                      </a:r>
                      <a:endParaRPr lang="en-US" sz="3200" dirty="0">
                        <a:effectLst/>
                        <a:latin typeface="Times New Roman" panose="02020603050405020304" pitchFamily="18" charset="0"/>
                        <a:cs typeface="Times New Roman" panose="02020603050405020304" pitchFamily="18" charset="0"/>
                      </a:endParaRPr>
                    </a:p>
                  </a:txBody>
                  <a:tcPr marL="19050" marR="19050" marT="19050" marB="19050">
                    <a:lnL w="12700" cap="flat" cmpd="sng" algn="ctr">
                      <a:solidFill>
                        <a:srgbClr val="70F983"/>
                      </a:solidFill>
                      <a:prstDash val="solid"/>
                      <a:round/>
                      <a:headEnd type="none" w="med" len="med"/>
                      <a:tailEnd type="none" w="med" len="med"/>
                    </a:lnL>
                    <a:lnR w="12700" cap="flat" cmpd="sng" algn="ctr">
                      <a:solidFill>
                        <a:srgbClr val="70F983"/>
                      </a:solidFill>
                      <a:prstDash val="solid"/>
                      <a:round/>
                      <a:headEnd type="none" w="med" len="med"/>
                      <a:tailEnd type="none" w="med" len="med"/>
                    </a:lnR>
                    <a:lnT w="12700" cap="flat" cmpd="sng" algn="ctr">
                      <a:solidFill>
                        <a:srgbClr val="70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extLst>
                  <a:ext uri="{0D108BD9-81ED-4DB2-BD59-A6C34878D82A}">
                    <a16:rowId xmlns:a16="http://schemas.microsoft.com/office/drawing/2014/main" val="2410935112"/>
                  </a:ext>
                </a:extLst>
              </a:tr>
              <a:tr h="0">
                <a:tc>
                  <a:txBody>
                    <a:bodyPr/>
                    <a:lstStyle/>
                    <a:p>
                      <a:pPr fontAlgn="t">
                        <a:lnSpc>
                          <a:spcPct val="150000"/>
                        </a:lnSpc>
                      </a:pPr>
                      <a:r>
                        <a:rPr lang="en-US" sz="3200">
                          <a:effectLst/>
                          <a:latin typeface="Times New Roman" panose="02020603050405020304" pitchFamily="18" charset="0"/>
                          <a:cs typeface="Times New Roman" panose="02020603050405020304" pitchFamily="18" charset="0"/>
                        </a:rPr>
                        <a:t>sử dụng điều hoà hai chiều</a:t>
                      </a:r>
                    </a:p>
                  </a:txBody>
                  <a:tcPr marL="19050" marR="19050" marT="19050" marB="19050">
                    <a:lnL w="12700" cap="flat" cmpd="sng" algn="ctr">
                      <a:solidFill>
                        <a:srgbClr val="28F983"/>
                      </a:solidFill>
                      <a:prstDash val="solid"/>
                      <a:round/>
                      <a:headEnd type="none" w="med" len="med"/>
                      <a:tailEnd type="none" w="med" len="med"/>
                    </a:lnL>
                    <a:lnR w="12700" cap="flat" cmpd="sng" algn="ctr">
                      <a:solidFill>
                        <a:srgbClr val="28F983"/>
                      </a:solidFill>
                      <a:prstDash val="solid"/>
                      <a:round/>
                      <a:headEnd type="none" w="med" len="med"/>
                      <a:tailEnd type="none" w="med" len="med"/>
                    </a:lnR>
                    <a:lnT w="12700" cap="flat" cmpd="sng" algn="ctr">
                      <a:solidFill>
                        <a:srgbClr val="28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tc>
                  <a:txBody>
                    <a:bodyPr/>
                    <a:lstStyle/>
                    <a:p>
                      <a:pPr fontAlgn="t">
                        <a:lnSpc>
                          <a:spcPct val="150000"/>
                        </a:lnSpc>
                      </a:pPr>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chiều</a:t>
                      </a:r>
                      <a:endParaRPr lang="en-US" sz="3200" dirty="0">
                        <a:effectLst/>
                        <a:latin typeface="Times New Roman" panose="02020603050405020304" pitchFamily="18" charset="0"/>
                        <a:cs typeface="Times New Roman" panose="02020603050405020304" pitchFamily="18" charset="0"/>
                      </a:endParaRPr>
                    </a:p>
                  </a:txBody>
                  <a:tcPr marL="19050" marR="19050" marT="19050" marB="19050">
                    <a:lnL w="12700" cap="flat" cmpd="sng" algn="ctr">
                      <a:solidFill>
                        <a:srgbClr val="28F983"/>
                      </a:solidFill>
                      <a:prstDash val="solid"/>
                      <a:round/>
                      <a:headEnd type="none" w="med" len="med"/>
                      <a:tailEnd type="none" w="med" len="med"/>
                    </a:lnL>
                    <a:lnR w="12700" cap="flat" cmpd="sng" algn="ctr">
                      <a:solidFill>
                        <a:srgbClr val="28F983"/>
                      </a:solidFill>
                      <a:prstDash val="solid"/>
                      <a:round/>
                      <a:headEnd type="none" w="med" len="med"/>
                      <a:tailEnd type="none" w="med" len="med"/>
                    </a:lnR>
                    <a:lnT w="12700" cap="flat" cmpd="sng" algn="ctr">
                      <a:solidFill>
                        <a:srgbClr val="28F983"/>
                      </a:solidFill>
                      <a:prstDash val="solid"/>
                      <a:round/>
                      <a:headEnd type="none" w="med" len="med"/>
                      <a:tailEnd type="none" w="med" len="med"/>
                    </a:lnT>
                    <a:lnB w="12700" cap="flat" cmpd="sng" algn="ctr">
                      <a:solidFill>
                        <a:srgbClr val="28F983"/>
                      </a:solidFill>
                      <a:prstDash val="solid"/>
                      <a:round/>
                      <a:headEnd type="none" w="med" len="med"/>
                      <a:tailEnd type="none" w="med" len="med"/>
                    </a:lnB>
                    <a:solidFill>
                      <a:srgbClr val="FFFFFF"/>
                    </a:solidFill>
                  </a:tcPr>
                </a:tc>
                <a:extLst>
                  <a:ext uri="{0D108BD9-81ED-4DB2-BD59-A6C34878D82A}">
                    <a16:rowId xmlns:a16="http://schemas.microsoft.com/office/drawing/2014/main" val="2259271265"/>
                  </a:ext>
                </a:extLst>
              </a:tr>
            </a:tbl>
          </a:graphicData>
        </a:graphic>
      </p:graphicFrame>
      <p:sp>
        <p:nvSpPr>
          <p:cNvPr id="4" name="TextBox 3">
            <a:extLst>
              <a:ext uri="{FF2B5EF4-FFF2-40B4-BE49-F238E27FC236}">
                <a16:creationId xmlns:a16="http://schemas.microsoft.com/office/drawing/2014/main" id="{087F3562-4E4A-9E5E-325D-7A2332C242AF}"/>
              </a:ext>
            </a:extLst>
          </p:cNvPr>
          <p:cNvSpPr txBox="1"/>
          <p:nvPr/>
        </p:nvSpPr>
        <p:spPr>
          <a:xfrm>
            <a:off x="484093" y="0"/>
            <a:ext cx="11707907" cy="1493358"/>
          </a:xfrm>
          <a:prstGeom prst="rect">
            <a:avLst/>
          </a:prstGeom>
          <a:noFill/>
        </p:spPr>
        <p:txBody>
          <a:bodyPr wrap="square" rtlCol="0">
            <a:spAutoFit/>
          </a:bodyPr>
          <a:lstStyle/>
          <a:p>
            <a:pPr algn="just">
              <a:lnSpc>
                <a:spcPct val="150000"/>
              </a:lnSpc>
            </a:pPr>
            <a:r>
              <a:rPr lang="en-US" sz="3200" dirty="0">
                <a:solidFill>
                  <a:srgbClr val="333333"/>
                </a:solidFill>
                <a:latin typeface="Times New Roman" panose="02020603050405020304" pitchFamily="18" charset="0"/>
                <a:cs typeface="Times New Roman" panose="02020603050405020304" pitchFamily="18" charset="0"/>
              </a:rPr>
              <a:t>3. </a:t>
            </a:r>
            <a:r>
              <a:rPr lang="en-US" sz="3200" dirty="0" err="1">
                <a:solidFill>
                  <a:srgbClr val="333333"/>
                </a:solidFill>
                <a:latin typeface="Times New Roman" panose="02020603050405020304" pitchFamily="18" charset="0"/>
                <a:cs typeface="Times New Roman" panose="02020603050405020304" pitchFamily="18" charset="0"/>
              </a:rPr>
              <a:t>Một</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sô</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ph</a:t>
            </a:r>
            <a:r>
              <a:rPr lang="vi-VN" sz="3200" dirty="0">
                <a:solidFill>
                  <a:srgbClr val="333333"/>
                </a:solidFill>
                <a:latin typeface="Times New Roman" panose="02020603050405020304" pitchFamily="18" charset="0"/>
                <a:cs typeface="Times New Roman" panose="02020603050405020304" pitchFamily="18" charset="0"/>
              </a:rPr>
              <a:t>ươ</a:t>
            </a:r>
            <a:r>
              <a:rPr lang="en-US" sz="3200" dirty="0">
                <a:solidFill>
                  <a:srgbClr val="333333"/>
                </a:solidFill>
                <a:latin typeface="Times New Roman" panose="02020603050405020304" pitchFamily="18" charset="0"/>
                <a:cs typeface="Times New Roman" panose="02020603050405020304" pitchFamily="18" charset="0"/>
              </a:rPr>
              <a:t>ng </a:t>
            </a:r>
            <a:r>
              <a:rPr lang="en-US" sz="3200" dirty="0" err="1">
                <a:solidFill>
                  <a:srgbClr val="333333"/>
                </a:solidFill>
                <a:latin typeface="Times New Roman" panose="02020603050405020304" pitchFamily="18" charset="0"/>
                <a:cs typeface="Times New Roman" panose="02020603050405020304" pitchFamily="18" charset="0"/>
              </a:rPr>
              <a:t>pháp</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phòng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chống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lạnh</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cho</a:t>
            </a:r>
            <a:r>
              <a:rPr lang="en-US" sz="3200" dirty="0">
                <a:solidFill>
                  <a:srgbClr val="333333"/>
                </a:solidFill>
                <a:latin typeface="Times New Roman" panose="02020603050405020304" pitchFamily="18" charset="0"/>
                <a:cs typeface="Times New Roman" panose="02020603050405020304" pitchFamily="18" charset="0"/>
              </a:rPr>
              <a:t> c</a:t>
            </a:r>
            <a:r>
              <a:rPr lang="vi-VN" sz="3200" dirty="0">
                <a:solidFill>
                  <a:srgbClr val="333333"/>
                </a:solidFill>
                <a:latin typeface="Times New Roman" panose="02020603050405020304" pitchFamily="18" charset="0"/>
                <a:cs typeface="Times New Roman" panose="02020603050405020304" pitchFamily="18" charset="0"/>
              </a:rPr>
              <a:t>ơ</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th</a:t>
            </a:r>
            <a:r>
              <a:rPr lang="vi-VN" sz="3200" dirty="0">
                <a:solidFill>
                  <a:srgbClr val="333333"/>
                </a:solidFill>
                <a:latin typeface="Times New Roman" panose="02020603050405020304" pitchFamily="18" charset="0"/>
                <a:cs typeface="Times New Roman" panose="02020603050405020304" pitchFamily="18" charset="0"/>
              </a:rPr>
              <a:t>ể</a:t>
            </a:r>
            <a:endParaRPr lang="en-US" sz="32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rgbClr val="333333"/>
                </a:solidFill>
                <a:latin typeface="Times New Roman" panose="02020603050405020304" pitchFamily="18" charset="0"/>
                <a:cs typeface="Times New Roman" panose="02020603050405020304" pitchFamily="18" charset="0"/>
              </a:rPr>
              <a:t>a) </a:t>
            </a:r>
            <a:r>
              <a:rPr lang="en-US" sz="3200" dirty="0" err="1">
                <a:solidFill>
                  <a:srgbClr val="333333"/>
                </a:solidFill>
                <a:latin typeface="Times New Roman" panose="02020603050405020304" pitchFamily="18" charset="0"/>
                <a:cs typeface="Times New Roman" panose="02020603050405020304" pitchFamily="18" charset="0"/>
              </a:rPr>
              <a:t>Phòng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chống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lạnh</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cho</a:t>
            </a:r>
            <a:r>
              <a:rPr lang="en-US" sz="3200" dirty="0">
                <a:solidFill>
                  <a:srgbClr val="333333"/>
                </a:solidFill>
                <a:latin typeface="Times New Roman" panose="02020603050405020304" pitchFamily="18" charset="0"/>
                <a:cs typeface="Times New Roman" panose="02020603050405020304" pitchFamily="18" charset="0"/>
              </a:rPr>
              <a:t> c</a:t>
            </a:r>
            <a:r>
              <a:rPr lang="vi-VN" sz="3200" dirty="0">
                <a:solidFill>
                  <a:srgbClr val="333333"/>
                </a:solidFill>
                <a:latin typeface="Times New Roman" panose="02020603050405020304" pitchFamily="18" charset="0"/>
                <a:cs typeface="Times New Roman" panose="02020603050405020304" pitchFamily="18" charset="0"/>
              </a:rPr>
              <a:t>ơ</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th</a:t>
            </a:r>
            <a:r>
              <a:rPr lang="vi-VN" sz="3200" dirty="0">
                <a:solidFill>
                  <a:srgbClr val="333333"/>
                </a:solidFill>
                <a:latin typeface="Times New Roman" panose="02020603050405020304" pitchFamily="18" charset="0"/>
                <a:cs typeface="Times New Roman" panose="02020603050405020304" pitchFamily="18" charset="0"/>
              </a:rPr>
              <a:t>ể</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654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7F3562-4E4A-9E5E-325D-7A2332C242AF}"/>
              </a:ext>
            </a:extLst>
          </p:cNvPr>
          <p:cNvSpPr txBox="1"/>
          <p:nvPr/>
        </p:nvSpPr>
        <p:spPr>
          <a:xfrm>
            <a:off x="484093" y="0"/>
            <a:ext cx="11707907" cy="1493358"/>
          </a:xfrm>
          <a:prstGeom prst="rect">
            <a:avLst/>
          </a:prstGeom>
          <a:noFill/>
        </p:spPr>
        <p:txBody>
          <a:bodyPr wrap="square" rtlCol="0">
            <a:spAutoFit/>
          </a:bodyPr>
          <a:lstStyle/>
          <a:p>
            <a:pPr algn="just">
              <a:lnSpc>
                <a:spcPct val="150000"/>
              </a:lnSpc>
            </a:pPr>
            <a:r>
              <a:rPr lang="en-US" sz="3200" dirty="0">
                <a:solidFill>
                  <a:srgbClr val="333333"/>
                </a:solidFill>
                <a:latin typeface="Times New Roman" panose="02020603050405020304" pitchFamily="18" charset="0"/>
                <a:cs typeface="Times New Roman" panose="02020603050405020304" pitchFamily="18" charset="0"/>
              </a:rPr>
              <a:t>3. </a:t>
            </a:r>
            <a:r>
              <a:rPr lang="en-US" sz="3200" dirty="0" err="1">
                <a:solidFill>
                  <a:srgbClr val="333333"/>
                </a:solidFill>
                <a:latin typeface="Times New Roman" panose="02020603050405020304" pitchFamily="18" charset="0"/>
                <a:cs typeface="Times New Roman" panose="02020603050405020304" pitchFamily="18" charset="0"/>
              </a:rPr>
              <a:t>Một</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sô</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ph</a:t>
            </a:r>
            <a:r>
              <a:rPr lang="vi-VN" sz="3200" dirty="0">
                <a:solidFill>
                  <a:srgbClr val="333333"/>
                </a:solidFill>
                <a:latin typeface="Times New Roman" panose="02020603050405020304" pitchFamily="18" charset="0"/>
                <a:cs typeface="Times New Roman" panose="02020603050405020304" pitchFamily="18" charset="0"/>
              </a:rPr>
              <a:t>ươ</a:t>
            </a:r>
            <a:r>
              <a:rPr lang="en-US" sz="3200" dirty="0">
                <a:solidFill>
                  <a:srgbClr val="333333"/>
                </a:solidFill>
                <a:latin typeface="Times New Roman" panose="02020603050405020304" pitchFamily="18" charset="0"/>
                <a:cs typeface="Times New Roman" panose="02020603050405020304" pitchFamily="18" charset="0"/>
              </a:rPr>
              <a:t>ng </a:t>
            </a:r>
            <a:r>
              <a:rPr lang="en-US" sz="3200" dirty="0" err="1">
                <a:solidFill>
                  <a:srgbClr val="333333"/>
                </a:solidFill>
                <a:latin typeface="Times New Roman" panose="02020603050405020304" pitchFamily="18" charset="0"/>
                <a:cs typeface="Times New Roman" panose="02020603050405020304" pitchFamily="18" charset="0"/>
              </a:rPr>
              <a:t>pháp</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phòng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chống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lạnh</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cho</a:t>
            </a:r>
            <a:r>
              <a:rPr lang="en-US" sz="3200" dirty="0">
                <a:solidFill>
                  <a:srgbClr val="333333"/>
                </a:solidFill>
                <a:latin typeface="Times New Roman" panose="02020603050405020304" pitchFamily="18" charset="0"/>
                <a:cs typeface="Times New Roman" panose="02020603050405020304" pitchFamily="18" charset="0"/>
              </a:rPr>
              <a:t> c</a:t>
            </a:r>
            <a:r>
              <a:rPr lang="vi-VN" sz="3200" dirty="0">
                <a:solidFill>
                  <a:srgbClr val="333333"/>
                </a:solidFill>
                <a:latin typeface="Times New Roman" panose="02020603050405020304" pitchFamily="18" charset="0"/>
                <a:cs typeface="Times New Roman" panose="02020603050405020304" pitchFamily="18" charset="0"/>
              </a:rPr>
              <a:t>ơ</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th</a:t>
            </a:r>
            <a:r>
              <a:rPr lang="vi-VN" sz="3200" dirty="0">
                <a:solidFill>
                  <a:srgbClr val="333333"/>
                </a:solidFill>
                <a:latin typeface="Times New Roman" panose="02020603050405020304" pitchFamily="18" charset="0"/>
                <a:cs typeface="Times New Roman" panose="02020603050405020304" pitchFamily="18" charset="0"/>
              </a:rPr>
              <a:t>ể</a:t>
            </a:r>
            <a:endParaRPr lang="en-US" sz="32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rgbClr val="333333"/>
                </a:solidFill>
                <a:latin typeface="Times New Roman" panose="02020603050405020304" pitchFamily="18" charset="0"/>
                <a:cs typeface="Times New Roman" panose="02020603050405020304" pitchFamily="18" charset="0"/>
              </a:rPr>
              <a:t>b) </a:t>
            </a:r>
            <a:r>
              <a:rPr lang="en-US" sz="3200" dirty="0" err="1">
                <a:solidFill>
                  <a:srgbClr val="333333"/>
                </a:solidFill>
                <a:latin typeface="Times New Roman" panose="02020603050405020304" pitchFamily="18" charset="0"/>
                <a:cs typeface="Times New Roman" panose="02020603050405020304" pitchFamily="18" charset="0"/>
              </a:rPr>
              <a:t>Phòng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chống</a:t>
            </a:r>
            <a:r>
              <a:rPr lang="en-US" sz="3200" dirty="0">
                <a:solidFill>
                  <a:srgbClr val="333333"/>
                </a:solidFill>
                <a:latin typeface="Times New Roman" panose="02020603050405020304" pitchFamily="18" charset="0"/>
                <a:cs typeface="Times New Roman" panose="02020603050405020304" pitchFamily="18" charset="0"/>
              </a:rPr>
              <a:t> c</a:t>
            </a:r>
            <a:r>
              <a:rPr lang="vi-VN" sz="3200" dirty="0">
                <a:solidFill>
                  <a:srgbClr val="333333"/>
                </a:solidFill>
                <a:latin typeface="Times New Roman" panose="02020603050405020304" pitchFamily="18" charset="0"/>
                <a:cs typeface="Times New Roman" panose="02020603050405020304" pitchFamily="18" charset="0"/>
              </a:rPr>
              <a:t>ảm</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nóng</a:t>
            </a:r>
            <a:r>
              <a:rPr lang="en-US" sz="3200" dirty="0">
                <a:solidFill>
                  <a:srgbClr val="333333"/>
                </a:solidFill>
                <a:latin typeface="Times New Roman" panose="02020603050405020304" pitchFamily="18" charset="0"/>
                <a:cs typeface="Times New Roman" panose="02020603050405020304" pitchFamily="18" charset="0"/>
              </a:rPr>
              <a:t>, c</a:t>
            </a:r>
            <a:r>
              <a:rPr lang="vi-VN" sz="3200" dirty="0">
                <a:solidFill>
                  <a:srgbClr val="333333"/>
                </a:solidFill>
                <a:latin typeface="Times New Roman" panose="02020603050405020304" pitchFamily="18" charset="0"/>
                <a:cs typeface="Times New Roman" panose="02020603050405020304" pitchFamily="18" charset="0"/>
              </a:rPr>
              <a:t>ảm</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lạnh</a:t>
            </a:r>
            <a:r>
              <a:rPr lang="en-US" sz="3200" dirty="0">
                <a:solidFill>
                  <a:srgbClr val="333333"/>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872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19683B-B6F5-8219-2B18-21993529F886}"/>
              </a:ext>
            </a:extLst>
          </p:cNvPr>
          <p:cNvSpPr txBox="1"/>
          <p:nvPr/>
        </p:nvSpPr>
        <p:spPr>
          <a:xfrm>
            <a:off x="1198282" y="388034"/>
            <a:ext cx="9795435" cy="1877437"/>
          </a:xfrm>
          <a:prstGeom prst="rect">
            <a:avLst/>
          </a:prstGeom>
          <a:noFill/>
        </p:spPr>
        <p:txBody>
          <a:bodyPr wrap="square">
            <a:spAutoFit/>
          </a:bodyPr>
          <a:lstStyle/>
          <a:p>
            <a:pPr algn="ctr"/>
            <a:r>
              <a:rPr lang="vi-VN" sz="3200" b="1" i="0" dirty="0">
                <a:solidFill>
                  <a:srgbClr val="333333"/>
                </a:solidFill>
                <a:effectLst/>
                <a:latin typeface="+mj-lt"/>
              </a:rPr>
              <a:t>Thảo luận theo nhóm</a:t>
            </a:r>
            <a:r>
              <a:rPr lang="en-US" sz="3200" b="1" i="0" dirty="0">
                <a:solidFill>
                  <a:srgbClr val="333333"/>
                </a:solidFill>
                <a:effectLst/>
                <a:latin typeface="+mj-lt"/>
              </a:rPr>
              <a:t> </a:t>
            </a:r>
            <a:r>
              <a:rPr lang="en-US" sz="3200" b="1" i="0" dirty="0">
                <a:solidFill>
                  <a:srgbClr val="333333"/>
                </a:solidFill>
                <a:effectLst/>
                <a:latin typeface="Times New Roman" panose="02020603050405020304" pitchFamily="18" charset="0"/>
                <a:cs typeface="Times New Roman" panose="02020603050405020304" pitchFamily="18" charset="0"/>
              </a:rPr>
              <a:t>(4 HS)</a:t>
            </a:r>
          </a:p>
          <a:p>
            <a:r>
              <a:rPr lang="en-US" sz="2800" dirty="0">
                <a:solidFill>
                  <a:srgbClr val="333333"/>
                </a:solidFill>
                <a:latin typeface="Times New Roman" panose="02020603050405020304" pitchFamily="18" charset="0"/>
                <a:cs typeface="Times New Roman" panose="02020603050405020304" pitchFamily="18" charset="0"/>
              </a:rPr>
              <a:t>- Th</a:t>
            </a:r>
            <a:r>
              <a:rPr lang="vi-VN" sz="2800" dirty="0">
                <a:solidFill>
                  <a:srgbClr val="333333"/>
                </a:solidFill>
                <a:latin typeface="Times New Roman" panose="02020603050405020304" pitchFamily="18" charset="0"/>
                <a:cs typeface="Times New Roman" panose="02020603050405020304" pitchFamily="18" charset="0"/>
              </a:rPr>
              <a:t>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gian</a:t>
            </a:r>
            <a:r>
              <a:rPr lang="en-US" sz="2800" dirty="0">
                <a:solidFill>
                  <a:srgbClr val="333333"/>
                </a:solidFill>
                <a:latin typeface="Times New Roman" panose="02020603050405020304" pitchFamily="18" charset="0"/>
                <a:cs typeface="Times New Roman" panose="02020603050405020304" pitchFamily="18" charset="0"/>
              </a:rPr>
              <a:t>: 4 </a:t>
            </a:r>
            <a:r>
              <a:rPr lang="en-US" sz="2800" dirty="0" err="1">
                <a:solidFill>
                  <a:srgbClr val="333333"/>
                </a:solidFill>
                <a:latin typeface="Times New Roman" panose="02020603050405020304" pitchFamily="18" charset="0"/>
                <a:cs typeface="Times New Roman" panose="02020603050405020304" pitchFamily="18" charset="0"/>
              </a:rPr>
              <a:t>phút</a:t>
            </a:r>
            <a:r>
              <a:rPr lang="en-US" sz="2800" dirty="0">
                <a:solidFill>
                  <a:srgbClr val="333333"/>
                </a:solidFill>
                <a:latin typeface="Times New Roman" panose="02020603050405020304" pitchFamily="18" charset="0"/>
                <a:cs typeface="Times New Roman" panose="02020603050405020304" pitchFamily="18" charset="0"/>
              </a:rPr>
              <a:t>.</a:t>
            </a:r>
          </a:p>
          <a:p>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Nội</a:t>
            </a:r>
            <a:r>
              <a:rPr lang="en-US" sz="2800" b="0" i="0" dirty="0">
                <a:solidFill>
                  <a:srgbClr val="333333"/>
                </a:solidFill>
                <a:effectLst/>
                <a:latin typeface="Times New Roman" panose="02020603050405020304" pitchFamily="18" charset="0"/>
                <a:cs typeface="Times New Roman" panose="02020603050405020304" pitchFamily="18" charset="0"/>
              </a:rPr>
              <a:t> dung:</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a:solidFill>
                  <a:srgbClr val="333333"/>
                </a:solidFill>
                <a:effectLst/>
                <a:latin typeface="+mj-lt"/>
              </a:rPr>
              <a:t>C</a:t>
            </a:r>
            <a:r>
              <a:rPr lang="vi-VN" sz="2800" b="0" i="0" dirty="0">
                <a:solidFill>
                  <a:srgbClr val="333333"/>
                </a:solidFill>
                <a:effectLst/>
                <a:latin typeface="+mj-lt"/>
              </a:rPr>
              <a:t>ách xử lí tình huống khi gặp một người bị say nắng (cảm nóng) và một người bị cảm lạnh</a:t>
            </a:r>
            <a:endParaRPr lang="en-US" sz="2800" dirty="0">
              <a:latin typeface="+mj-lt"/>
            </a:endParaRPr>
          </a:p>
        </p:txBody>
      </p:sp>
    </p:spTree>
    <p:extLst>
      <p:ext uri="{BB962C8B-B14F-4D97-AF65-F5344CB8AC3E}">
        <p14:creationId xmlns:p14="http://schemas.microsoft.com/office/powerpoint/2010/main" val="2423032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E3B24E-C5AD-50F7-067E-AE595E72DBCA}"/>
              </a:ext>
            </a:extLst>
          </p:cNvPr>
          <p:cNvSpPr txBox="1"/>
          <p:nvPr/>
        </p:nvSpPr>
        <p:spPr>
          <a:xfrm>
            <a:off x="164353" y="797261"/>
            <a:ext cx="12078447" cy="4524315"/>
          </a:xfrm>
          <a:prstGeom prst="rect">
            <a:avLst/>
          </a:prstGeom>
          <a:noFill/>
        </p:spPr>
        <p:txBody>
          <a:bodyPr wrap="square">
            <a:spAutoFit/>
          </a:bodyPr>
          <a:lstStyle/>
          <a:p>
            <a:pPr algn="l"/>
            <a:r>
              <a:rPr lang="vi-VN" sz="3200" b="1" i="0" dirty="0">
                <a:solidFill>
                  <a:srgbClr val="333333"/>
                </a:solidFill>
                <a:effectLst/>
                <a:latin typeface="+mj-lt"/>
              </a:rPr>
              <a:t>Khi gặp một người bị say nắng (cảm nóng)</a:t>
            </a:r>
            <a:endParaRPr lang="vi-VN" sz="3200" b="0" i="0" dirty="0">
              <a:solidFill>
                <a:srgbClr val="333333"/>
              </a:solidFill>
              <a:effectLst/>
              <a:latin typeface="+mj-lt"/>
            </a:endParaRPr>
          </a:p>
          <a:p>
            <a:pPr algn="l"/>
            <a:r>
              <a:rPr lang="en-US" sz="3200" b="0" i="0" dirty="0">
                <a:solidFill>
                  <a:srgbClr val="333333"/>
                </a:solidFill>
                <a:effectLst/>
                <a:latin typeface="+mj-lt"/>
              </a:rPr>
              <a:t>- </a:t>
            </a:r>
            <a:r>
              <a:rPr lang="vi-VN" sz="3200" b="0" i="0" dirty="0">
                <a:solidFill>
                  <a:srgbClr val="333333"/>
                </a:solidFill>
                <a:effectLst/>
                <a:latin typeface="+mj-lt"/>
              </a:rPr>
              <a:t>Trước một trường hợp say nắng, say nóng, cần nhanh chóng tiến hành sơ cứu ngay lập tức trước khi chưa có sự hỗ trợ của nhân viên y tế:</a:t>
            </a:r>
          </a:p>
          <a:p>
            <a:pPr algn="l">
              <a:buFont typeface="Arial" panose="020B0604020202020204" pitchFamily="34" charset="0"/>
              <a:buChar char="•"/>
            </a:pPr>
            <a:r>
              <a:rPr lang="en-US" sz="3200" b="0" i="0" dirty="0">
                <a:solidFill>
                  <a:srgbClr val="333333"/>
                </a:solidFill>
                <a:effectLst/>
                <a:latin typeface="+mj-lt"/>
              </a:rPr>
              <a:t> </a:t>
            </a:r>
            <a:r>
              <a:rPr lang="vi-VN" sz="3200" b="0" i="0" dirty="0">
                <a:solidFill>
                  <a:srgbClr val="333333"/>
                </a:solidFill>
                <a:effectLst/>
                <a:latin typeface="+mj-lt"/>
              </a:rPr>
              <a:t>Chuyển bệnh nhân vào chỗ mát và thoáng gió.</a:t>
            </a:r>
          </a:p>
          <a:p>
            <a:pPr algn="l">
              <a:buFont typeface="Arial" panose="020B0604020202020204" pitchFamily="34" charset="0"/>
              <a:buChar char="•"/>
            </a:pPr>
            <a:r>
              <a:rPr lang="en-US" sz="3200" b="0" i="0" dirty="0">
                <a:solidFill>
                  <a:srgbClr val="333333"/>
                </a:solidFill>
                <a:effectLst/>
                <a:latin typeface="+mj-lt"/>
              </a:rPr>
              <a:t> </a:t>
            </a:r>
            <a:r>
              <a:rPr lang="vi-VN" sz="3200" b="0" i="0" dirty="0">
                <a:solidFill>
                  <a:srgbClr val="333333"/>
                </a:solidFill>
                <a:effectLst/>
                <a:latin typeface="+mj-lt"/>
              </a:rPr>
              <a:t>Cởi bỏ bớt quần áo. Cho uống nước pha muối.</a:t>
            </a:r>
          </a:p>
          <a:p>
            <a:pPr algn="l">
              <a:buFont typeface="Arial" panose="020B0604020202020204" pitchFamily="34" charset="0"/>
              <a:buChar char="•"/>
            </a:pPr>
            <a:r>
              <a:rPr lang="en-US" sz="3200" b="0" i="0" dirty="0">
                <a:solidFill>
                  <a:srgbClr val="333333"/>
                </a:solidFill>
                <a:effectLst/>
                <a:latin typeface="+mj-lt"/>
              </a:rPr>
              <a:t> </a:t>
            </a:r>
            <a:r>
              <a:rPr lang="vi-VN" sz="3200" b="0" i="0" dirty="0">
                <a:solidFill>
                  <a:srgbClr val="333333"/>
                </a:solidFill>
                <a:effectLst/>
                <a:latin typeface="+mj-lt"/>
              </a:rPr>
              <a:t>Chườm lạnh bằng khăn mát hoặc nước đá ở các vị trí có động mạch lớn như nách, bẹn, cổ.</a:t>
            </a:r>
          </a:p>
          <a:p>
            <a:pPr algn="l">
              <a:buFont typeface="Arial" panose="020B0604020202020204" pitchFamily="34" charset="0"/>
              <a:buChar char="•"/>
            </a:pPr>
            <a:r>
              <a:rPr lang="en-US" sz="3200" b="0" i="0" dirty="0">
                <a:solidFill>
                  <a:srgbClr val="333333"/>
                </a:solidFill>
                <a:effectLst/>
                <a:latin typeface="+mj-lt"/>
              </a:rPr>
              <a:t> </a:t>
            </a:r>
            <a:r>
              <a:rPr lang="vi-VN" sz="3200" b="0" i="0" dirty="0">
                <a:solidFill>
                  <a:srgbClr val="333333"/>
                </a:solidFill>
                <a:effectLst/>
                <a:latin typeface="+mj-lt"/>
              </a:rPr>
              <a:t>Chuyển nạn nhân đến cơ sở y tế gần nhất. Trong quá trình vận chuyển vẫn phải chườm mát cho nạn nhân.</a:t>
            </a:r>
          </a:p>
        </p:txBody>
      </p:sp>
    </p:spTree>
    <p:extLst>
      <p:ext uri="{BB962C8B-B14F-4D97-AF65-F5344CB8AC3E}">
        <p14:creationId xmlns:p14="http://schemas.microsoft.com/office/powerpoint/2010/main" val="228924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889C9-51E9-8413-889F-1F55BA42BABD}"/>
              </a:ext>
            </a:extLst>
          </p:cNvPr>
          <p:cNvSpPr txBox="1"/>
          <p:nvPr/>
        </p:nvSpPr>
        <p:spPr>
          <a:xfrm>
            <a:off x="549836" y="573038"/>
            <a:ext cx="11301506" cy="4031873"/>
          </a:xfrm>
          <a:prstGeom prst="rect">
            <a:avLst/>
          </a:prstGeom>
          <a:noFill/>
        </p:spPr>
        <p:txBody>
          <a:bodyPr wrap="square">
            <a:spAutoFit/>
          </a:bodyPr>
          <a:lstStyle/>
          <a:p>
            <a:pPr algn="l"/>
            <a:r>
              <a:rPr lang="vi-VN" sz="3200" b="1" i="0" dirty="0">
                <a:solidFill>
                  <a:srgbClr val="333333"/>
                </a:solidFill>
                <a:effectLst/>
                <a:latin typeface="+mj-lt"/>
              </a:rPr>
              <a:t>Khi gặp một người bị cảm lạnh</a:t>
            </a:r>
            <a:endParaRPr lang="vi-VN" sz="3200" b="0" i="0" dirty="0">
              <a:solidFill>
                <a:srgbClr val="333333"/>
              </a:solidFill>
              <a:effectLst/>
              <a:latin typeface="+mj-lt"/>
            </a:endParaRPr>
          </a:p>
          <a:p>
            <a:pPr algn="l"/>
            <a:r>
              <a:rPr lang="en-US" sz="3200" b="0" i="0" dirty="0">
                <a:solidFill>
                  <a:srgbClr val="333333"/>
                </a:solidFill>
                <a:effectLst/>
                <a:latin typeface="+mj-lt"/>
              </a:rPr>
              <a:t>- </a:t>
            </a:r>
            <a:r>
              <a:rPr lang="vi-VN" sz="3200" b="0" i="0" dirty="0">
                <a:solidFill>
                  <a:srgbClr val="333333"/>
                </a:solidFill>
                <a:effectLst/>
                <a:latin typeface="+mj-lt"/>
              </a:rPr>
              <a:t>Khi phát hiện người bị cảm lạnh, ta cần đưa ngay vào chỗ ấm, không có gió lùa, thoáng khí, đắp chăn chống lạnh, xoa dầu nóng khắp người, có khi còn phải đốt lửa để sưởi ấm. Sau đó, có</a:t>
            </a:r>
            <a:r>
              <a:rPr lang="en-US" sz="3200" dirty="0">
                <a:solidFill>
                  <a:srgbClr val="333333"/>
                </a:solidFill>
                <a:latin typeface="+mj-lt"/>
              </a:rPr>
              <a:t> </a:t>
            </a:r>
            <a:r>
              <a:rPr lang="en-US" sz="3200" dirty="0" err="1">
                <a:solidFill>
                  <a:srgbClr val="333333"/>
                </a:solidFill>
                <a:latin typeface="Times New Roman" panose="02020603050405020304" pitchFamily="18" charset="0"/>
                <a:cs typeface="Times New Roman" panose="02020603050405020304" pitchFamily="18" charset="0"/>
              </a:rPr>
              <a:t>th</a:t>
            </a:r>
            <a:r>
              <a:rPr lang="vi-VN" sz="3200" dirty="0">
                <a:solidFill>
                  <a:srgbClr val="333333"/>
                </a:solidFill>
                <a:latin typeface="Times New Roman" panose="02020603050405020304" pitchFamily="18" charset="0"/>
                <a:cs typeface="Times New Roman" panose="02020603050405020304" pitchFamily="18" charset="0"/>
              </a:rPr>
              <a:t>ể</a:t>
            </a:r>
            <a:r>
              <a:rPr lang="en-US" sz="3200" dirty="0">
                <a:solidFill>
                  <a:srgbClr val="333333"/>
                </a:solidFill>
                <a:latin typeface="Times New Roman" panose="02020603050405020304" pitchFamily="18" charset="0"/>
                <a:cs typeface="Times New Roman" panose="02020603050405020304" pitchFamily="18" charset="0"/>
              </a:rPr>
              <a:t> đ</a:t>
            </a:r>
            <a:r>
              <a:rPr lang="vi-VN" sz="3200" dirty="0">
                <a:solidFill>
                  <a:srgbClr val="333333"/>
                </a:solidFill>
                <a:latin typeface="Times New Roman" panose="02020603050405020304" pitchFamily="18" charset="0"/>
                <a:cs typeface="Times New Roman" panose="02020603050405020304" pitchFamily="18" charset="0"/>
              </a:rPr>
              <a:t>ể</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bệnh</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nhân</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uống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tra</a:t>
            </a:r>
            <a:r>
              <a:rPr lang="en-US" sz="3200" dirty="0">
                <a:solidFill>
                  <a:srgbClr val="333333"/>
                </a:solidFill>
                <a:latin typeface="Times New Roman" panose="02020603050405020304" pitchFamily="18" charset="0"/>
                <a:cs typeface="Times New Roman" panose="02020603050405020304" pitchFamily="18" charset="0"/>
              </a:rPr>
              <a:t>̀ g</a:t>
            </a:r>
            <a:r>
              <a:rPr lang="vi-VN" sz="3200" dirty="0">
                <a:solidFill>
                  <a:srgbClr val="333333"/>
                </a:solidFill>
                <a:latin typeface="Times New Roman" panose="02020603050405020304" pitchFamily="18" charset="0"/>
                <a:cs typeface="Times New Roman" panose="02020603050405020304" pitchFamily="18" charset="0"/>
              </a:rPr>
              <a:t>ừng</a:t>
            </a:r>
            <a:r>
              <a:rPr lang="vi-VN" sz="3200" b="0" i="0" dirty="0">
                <a:solidFill>
                  <a:srgbClr val="333333"/>
                </a:solidFill>
                <a:effectLst/>
                <a:latin typeface="+mj-lt"/>
              </a:rPr>
              <a:t>. Khi thấy môi hồng, người nóng lên là khỏi.</a:t>
            </a:r>
          </a:p>
          <a:p>
            <a:pPr algn="l"/>
            <a:r>
              <a:rPr lang="en-US" sz="3200" b="0" i="0" dirty="0">
                <a:solidFill>
                  <a:srgbClr val="333333"/>
                </a:solidFill>
                <a:effectLst/>
                <a:latin typeface="+mj-lt"/>
              </a:rPr>
              <a:t>- </a:t>
            </a:r>
            <a:r>
              <a:rPr lang="vi-VN" sz="3200" b="0" i="0" dirty="0">
                <a:solidFill>
                  <a:srgbClr val="333333"/>
                </a:solidFill>
                <a:effectLst/>
                <a:latin typeface="+mj-lt"/>
              </a:rPr>
              <a:t>Trường hợp cảm tả phải cho uống ngay nước chè, đường, gừng đến khi thấy bụng nóng nên là hết đi ngoài. </a:t>
            </a:r>
          </a:p>
        </p:txBody>
      </p:sp>
    </p:spTree>
    <p:extLst>
      <p:ext uri="{BB962C8B-B14F-4D97-AF65-F5344CB8AC3E}">
        <p14:creationId xmlns:p14="http://schemas.microsoft.com/office/powerpoint/2010/main" val="426115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1739915" y="3167390"/>
            <a:ext cx="9101404" cy="1654748"/>
          </a:xfrm>
          <a:prstGeom prst="rect">
            <a:avLst/>
          </a:prstGeom>
          <a:solidFill>
            <a:schemeClr val="accent4">
              <a:lumMod val="20000"/>
              <a:lumOff val="80000"/>
            </a:schemeClr>
          </a:solidFill>
          <a:ln>
            <a:solidFill>
              <a:schemeClr val="accent1"/>
            </a:solidFill>
          </a:ln>
        </p:spPr>
        <p:txBody>
          <a:bodyPr wrap="square" rtlCol="0">
            <a:spAutoFit/>
          </a:bodyPr>
          <a:lstStyle/>
          <a:p>
            <a:pPr marL="571500" indent="-571500">
              <a:lnSpc>
                <a:spcPct val="150000"/>
              </a:lnSpc>
              <a:buAutoNum type="romanUcPeriod"/>
            </a:pPr>
            <a:r>
              <a:rPr lang="en-US" sz="3600" b="1" dirty="0">
                <a:latin typeface="Times New Roman" panose="02020603050405020304" pitchFamily="18" charset="0"/>
                <a:cs typeface="Times New Roman" panose="02020603050405020304" pitchFamily="18" charset="0"/>
              </a:rPr>
              <a:t>DA </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ƯỜI</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AutoNum type="romanUcPeriod"/>
            </a:pPr>
            <a:r>
              <a:rPr lang="en-US" sz="3600" b="1" dirty="0">
                <a:latin typeface="Times New Roman" panose="02020603050405020304" pitchFamily="18" charset="0"/>
                <a:cs typeface="Times New Roman" panose="02020603050405020304" pitchFamily="18" charset="0"/>
              </a:rPr>
              <a:t>ĐIỀU HÒA THÂN NHIỆT </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ƯỜI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68486-BDD6-AABC-DAAC-BC2E682EA099}"/>
              </a:ext>
            </a:extLst>
          </p:cNvPr>
          <p:cNvSpPr txBox="1"/>
          <p:nvPr/>
        </p:nvSpPr>
        <p:spPr>
          <a:xfrm>
            <a:off x="1578551" y="101460"/>
            <a:ext cx="3632932" cy="646331"/>
          </a:xfrm>
          <a:prstGeom prst="rect">
            <a:avLst/>
          </a:prstGeom>
          <a:solidFill>
            <a:schemeClr val="accent4">
              <a:lumMod val="20000"/>
              <a:lumOff val="80000"/>
            </a:schemeClr>
          </a:solidFill>
          <a:ln>
            <a:solidFill>
              <a:schemeClr val="accent1"/>
            </a:solidFill>
          </a:ln>
        </p:spPr>
        <p:txBody>
          <a:bodyPr wrap="square" rtlCol="0">
            <a:spAutoFit/>
          </a:bodyPr>
          <a:lstStyle/>
          <a:p>
            <a:pPr marL="571500" indent="-571500">
              <a:buAutoNum type="romanUcPeriod"/>
            </a:pPr>
            <a:r>
              <a:rPr lang="en-US" sz="3600" b="1" dirty="0">
                <a:latin typeface="Times New Roman" panose="02020603050405020304" pitchFamily="18" charset="0"/>
                <a:cs typeface="Times New Roman" panose="02020603050405020304" pitchFamily="18" charset="0"/>
              </a:rPr>
              <a:t>DA </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ƯỜI</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9FBF57-DA16-8405-67E9-CDDC35CA17CF}"/>
              </a:ext>
            </a:extLst>
          </p:cNvPr>
          <p:cNvSpPr txBox="1"/>
          <p:nvPr/>
        </p:nvSpPr>
        <p:spPr>
          <a:xfrm>
            <a:off x="2253130" y="1326778"/>
            <a:ext cx="187262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tạo</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00E441B-AFA4-8BC3-1BB7-B8BBCBB14DB9}"/>
              </a:ext>
            </a:extLst>
          </p:cNvPr>
          <p:cNvSpPr txBox="1"/>
          <p:nvPr/>
        </p:nvSpPr>
        <p:spPr>
          <a:xfrm>
            <a:off x="1852706" y="839695"/>
            <a:ext cx="5312673"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da</a:t>
            </a:r>
          </a:p>
        </p:txBody>
      </p:sp>
      <p:pic>
        <p:nvPicPr>
          <p:cNvPr id="6" name="Picture 5">
            <a:extLst>
              <a:ext uri="{FF2B5EF4-FFF2-40B4-BE49-F238E27FC236}">
                <a16:creationId xmlns:a16="http://schemas.microsoft.com/office/drawing/2014/main" id="{3D94BB06-BBBD-F826-3028-A5D7D38DD584}"/>
              </a:ext>
            </a:extLst>
          </p:cNvPr>
          <p:cNvPicPr>
            <a:picLocks noChangeAspect="1"/>
          </p:cNvPicPr>
          <p:nvPr/>
        </p:nvPicPr>
        <p:blipFill rotWithShape="1">
          <a:blip r:embed="rId2"/>
          <a:srcRect l="28088" t="35730" r="26667" b="15469"/>
          <a:stretch/>
        </p:blipFill>
        <p:spPr>
          <a:xfrm>
            <a:off x="-41835" y="1834776"/>
            <a:ext cx="6323106" cy="5023223"/>
          </a:xfrm>
          <a:prstGeom prst="rect">
            <a:avLst/>
          </a:prstGeom>
        </p:spPr>
      </p:pic>
      <p:sp>
        <p:nvSpPr>
          <p:cNvPr id="7" name="TextBox 6">
            <a:extLst>
              <a:ext uri="{FF2B5EF4-FFF2-40B4-BE49-F238E27FC236}">
                <a16:creationId xmlns:a16="http://schemas.microsoft.com/office/drawing/2014/main" id="{879FA616-3A1F-D1DD-1FC8-36A65F4B8407}"/>
              </a:ext>
            </a:extLst>
          </p:cNvPr>
          <p:cNvSpPr txBox="1"/>
          <p:nvPr/>
        </p:nvSpPr>
        <p:spPr>
          <a:xfrm>
            <a:off x="6681695" y="1911553"/>
            <a:ext cx="5381811"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hình</a:t>
            </a:r>
            <a:r>
              <a:rPr lang="en-US" sz="3200" dirty="0">
                <a:latin typeface="Times New Roman" panose="02020603050405020304" pitchFamily="18" charset="0"/>
                <a:cs typeface="Times New Roman" panose="02020603050405020304" pitchFamily="18" charset="0"/>
              </a:rPr>
              <a:t> 39.1,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ớp</a:t>
            </a:r>
            <a:r>
              <a:rPr lang="en-US" sz="3200" dirty="0">
                <a:latin typeface="Times New Roman" panose="02020603050405020304" pitchFamily="18" charset="0"/>
                <a:cs typeface="Times New Roman" panose="02020603050405020304" pitchFamily="18" charset="0"/>
              </a:rPr>
              <a:t> bi</a:t>
            </a:r>
            <a:r>
              <a:rPr lang="vi-VN" sz="3200" dirty="0">
                <a:latin typeface="Times New Roman" panose="02020603050405020304" pitchFamily="18" charset="0"/>
                <a:cs typeface="Times New Roman" panose="02020603050405020304" pitchFamily="18" charset="0"/>
              </a:rPr>
              <a:t>ểu</a:t>
            </a:r>
            <a:r>
              <a:rPr lang="en-US" sz="3200" dirty="0">
                <a:latin typeface="Times New Roman" panose="02020603050405020304" pitchFamily="18" charset="0"/>
                <a:cs typeface="Times New Roman" panose="02020603050405020304" pitchFamily="18" charset="0"/>
              </a:rPr>
              <a:t> bì, l</a:t>
            </a:r>
            <a:r>
              <a:rPr lang="vi-VN" sz="3200" dirty="0">
                <a:latin typeface="Times New Roman" panose="02020603050405020304" pitchFamily="18" charset="0"/>
                <a:cs typeface="Times New Roman" panose="02020603050405020304" pitchFamily="18" charset="0"/>
              </a:rPr>
              <a:t>ớp</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ớp</a:t>
            </a:r>
            <a:r>
              <a:rPr lang="en-US" sz="3200" dirty="0">
                <a:latin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d</a:t>
            </a:r>
            <a:r>
              <a:rPr lang="vi-VN" sz="3200" dirty="0">
                <a:latin typeface="Times New Roman" panose="02020603050405020304" pitchFamily="18" charset="0"/>
                <a:cs typeface="Times New Roman" panose="02020603050405020304" pitchFamily="18" charset="0"/>
              </a:rPr>
              <a:t>ưới</a:t>
            </a:r>
            <a:r>
              <a:rPr lang="en-US" sz="3200" dirty="0">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64137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68486-BDD6-AABC-DAAC-BC2E682EA099}"/>
              </a:ext>
            </a:extLst>
          </p:cNvPr>
          <p:cNvSpPr txBox="1"/>
          <p:nvPr/>
        </p:nvSpPr>
        <p:spPr>
          <a:xfrm>
            <a:off x="1578551" y="101460"/>
            <a:ext cx="3632932" cy="646331"/>
          </a:xfrm>
          <a:prstGeom prst="rect">
            <a:avLst/>
          </a:prstGeom>
          <a:solidFill>
            <a:schemeClr val="accent4">
              <a:lumMod val="20000"/>
              <a:lumOff val="80000"/>
            </a:schemeClr>
          </a:solidFill>
          <a:ln>
            <a:solidFill>
              <a:schemeClr val="accent1"/>
            </a:solidFill>
          </a:ln>
        </p:spPr>
        <p:txBody>
          <a:bodyPr wrap="square" rtlCol="0">
            <a:spAutoFit/>
          </a:bodyPr>
          <a:lstStyle/>
          <a:p>
            <a:pPr marL="571500" indent="-571500">
              <a:buAutoNum type="romanUcPeriod"/>
            </a:pPr>
            <a:r>
              <a:rPr lang="en-US" sz="3600" b="1" dirty="0">
                <a:latin typeface="Times New Roman" panose="02020603050405020304" pitchFamily="18" charset="0"/>
                <a:cs typeface="Times New Roman" panose="02020603050405020304" pitchFamily="18" charset="0"/>
              </a:rPr>
              <a:t>DA </a:t>
            </a:r>
            <a:r>
              <a:rPr lang="vi-VN" sz="3600" b="1" dirty="0">
                <a:latin typeface="Times New Roman" panose="02020603050405020304" pitchFamily="18" charset="0"/>
                <a:cs typeface="Times New Roman" panose="02020603050405020304" pitchFamily="18" charset="0"/>
              </a:rPr>
              <a:t>Ở</a:t>
            </a:r>
            <a:r>
              <a:rPr lang="en-US" sz="3600" b="1" dirty="0">
                <a:latin typeface="Times New Roman" panose="02020603050405020304" pitchFamily="18" charset="0"/>
                <a:cs typeface="Times New Roman" panose="02020603050405020304" pitchFamily="18" charset="0"/>
              </a:rPr>
              <a:t> NG</a:t>
            </a:r>
            <a:r>
              <a:rPr lang="vi-VN" sz="3600" b="1" dirty="0">
                <a:latin typeface="Times New Roman" panose="02020603050405020304" pitchFamily="18" charset="0"/>
                <a:cs typeface="Times New Roman" panose="02020603050405020304" pitchFamily="18" charset="0"/>
              </a:rPr>
              <a:t>ƯỜI</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9FBF57-DA16-8405-67E9-CDDC35CA17CF}"/>
              </a:ext>
            </a:extLst>
          </p:cNvPr>
          <p:cNvSpPr txBox="1"/>
          <p:nvPr/>
        </p:nvSpPr>
        <p:spPr>
          <a:xfrm>
            <a:off x="2253130" y="1326778"/>
            <a:ext cx="187262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tạo</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00E441B-AFA4-8BC3-1BB7-B8BBCBB14DB9}"/>
              </a:ext>
            </a:extLst>
          </p:cNvPr>
          <p:cNvSpPr txBox="1"/>
          <p:nvPr/>
        </p:nvSpPr>
        <p:spPr>
          <a:xfrm>
            <a:off x="1852706" y="839695"/>
            <a:ext cx="5312673"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t>
            </a:r>
            <a:r>
              <a:rPr lang="vi-VN" sz="3200" dirty="0">
                <a:latin typeface="Times New Roman" panose="02020603050405020304" pitchFamily="18" charset="0"/>
                <a:cs typeface="Times New Roman" panose="02020603050405020304" pitchFamily="18" charset="0"/>
              </a:rPr>
              <a:t>ức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ủa</a:t>
            </a:r>
            <a:r>
              <a:rPr lang="en-US" sz="3200" dirty="0">
                <a:latin typeface="Times New Roman" panose="02020603050405020304" pitchFamily="18" charset="0"/>
                <a:cs typeface="Times New Roman" panose="02020603050405020304" pitchFamily="18" charset="0"/>
              </a:rPr>
              <a:t> da</a:t>
            </a:r>
          </a:p>
        </p:txBody>
      </p:sp>
      <p:pic>
        <p:nvPicPr>
          <p:cNvPr id="6" name="Picture 5">
            <a:extLst>
              <a:ext uri="{FF2B5EF4-FFF2-40B4-BE49-F238E27FC236}">
                <a16:creationId xmlns:a16="http://schemas.microsoft.com/office/drawing/2014/main" id="{3D94BB06-BBBD-F826-3028-A5D7D38DD584}"/>
              </a:ext>
            </a:extLst>
          </p:cNvPr>
          <p:cNvPicPr>
            <a:picLocks noChangeAspect="1"/>
          </p:cNvPicPr>
          <p:nvPr/>
        </p:nvPicPr>
        <p:blipFill rotWithShape="1">
          <a:blip r:embed="rId2"/>
          <a:srcRect l="28088" t="35730" r="26667" b="15469"/>
          <a:stretch/>
        </p:blipFill>
        <p:spPr>
          <a:xfrm>
            <a:off x="-41835" y="1834776"/>
            <a:ext cx="6323106" cy="5023223"/>
          </a:xfrm>
          <a:prstGeom prst="rect">
            <a:avLst/>
          </a:prstGeom>
        </p:spPr>
      </p:pic>
      <p:sp>
        <p:nvSpPr>
          <p:cNvPr id="8" name="TextBox 7">
            <a:extLst>
              <a:ext uri="{FF2B5EF4-FFF2-40B4-BE49-F238E27FC236}">
                <a16:creationId xmlns:a16="http://schemas.microsoft.com/office/drawing/2014/main" id="{E0D37A64-233E-03B6-D31D-119D74621A3E}"/>
              </a:ext>
            </a:extLst>
          </p:cNvPr>
          <p:cNvSpPr txBox="1"/>
          <p:nvPr/>
        </p:nvSpPr>
        <p:spPr>
          <a:xfrm>
            <a:off x="6612556" y="1313907"/>
            <a:ext cx="5381811" cy="5656933"/>
          </a:xfrm>
          <a:prstGeom prst="rect">
            <a:avLst/>
          </a:prstGeom>
          <a:noFill/>
        </p:spPr>
        <p:txBody>
          <a:bodyPr wrap="square" rtlCol="0">
            <a:spAutoFit/>
          </a:bodyPr>
          <a:lstStyle/>
          <a:p>
            <a:pPr marL="457200" indent="-457200" algn="just">
              <a:buFontTx/>
              <a:buChar char="-"/>
            </a:pPr>
            <a:r>
              <a:rPr lang="en-US" sz="3200" dirty="0">
                <a:solidFill>
                  <a:srgbClr val="C00000"/>
                </a:solidFill>
                <a:latin typeface="Times New Roman" panose="02020603050405020304" pitchFamily="18" charset="0"/>
                <a:cs typeface="Times New Roman" panose="02020603050405020304" pitchFamily="18" charset="0"/>
              </a:rPr>
              <a:t>Da là l</a:t>
            </a:r>
            <a:r>
              <a:rPr lang="vi-VN" sz="3200" dirty="0">
                <a:solidFill>
                  <a:srgbClr val="C00000"/>
                </a:solidFill>
                <a:latin typeface="Times New Roman" panose="02020603050405020304" pitchFamily="18" charset="0"/>
                <a:cs typeface="Times New Roman" panose="02020603050405020304" pitchFamily="18" charset="0"/>
              </a:rPr>
              <a:t>ớp</a:t>
            </a:r>
            <a:r>
              <a:rPr lang="en-US" sz="3200" dirty="0">
                <a:solidFill>
                  <a:srgbClr val="C00000"/>
                </a:solidFill>
                <a:latin typeface="Times New Roman" panose="02020603050405020304" pitchFamily="18" charset="0"/>
                <a:cs typeface="Times New Roman" panose="02020603050405020304" pitchFamily="18" charset="0"/>
              </a:rPr>
              <a:t> v</a:t>
            </a:r>
            <a:r>
              <a:rPr lang="vi-VN" sz="3200" dirty="0">
                <a:solidFill>
                  <a:srgbClr val="C00000"/>
                </a:solidFill>
                <a:latin typeface="Times New Roman" panose="02020603050405020304" pitchFamily="18" charset="0"/>
                <a:cs typeface="Times New Roman" panose="02020603050405020304" pitchFamily="18" charset="0"/>
              </a:rPr>
              <a:t>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bọc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ngoài</a:t>
            </a:r>
            <a:r>
              <a:rPr lang="en-US" sz="3200" dirty="0">
                <a:solidFill>
                  <a:srgbClr val="C00000"/>
                </a:solidFill>
                <a:latin typeface="Times New Roman" panose="02020603050405020304" pitchFamily="18" charset="0"/>
                <a:cs typeface="Times New Roman" panose="02020603050405020304" pitchFamily="18" charset="0"/>
              </a:rPr>
              <a:t> c</a:t>
            </a:r>
            <a:r>
              <a:rPr lang="vi-VN" sz="3200" dirty="0">
                <a:solidFill>
                  <a:srgbClr val="C00000"/>
                </a:solidFill>
                <a:latin typeface="Times New Roman" panose="02020603050405020304" pitchFamily="18" charset="0"/>
                <a:cs typeface="Times New Roman" panose="02020603050405020304" pitchFamily="18" charset="0"/>
              </a:rPr>
              <a:t>ơ</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a:t>
            </a:r>
            <a:r>
              <a:rPr lang="vi-VN" sz="3200" dirty="0">
                <a:solidFill>
                  <a:srgbClr val="C00000"/>
                </a:solidFill>
                <a:latin typeface="Times New Roman" panose="02020603050405020304" pitchFamily="18" charset="0"/>
                <a:cs typeface="Times New Roman" panose="02020603050405020304" pitchFamily="18" charset="0"/>
              </a:rPr>
              <a:t>ể</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cấu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tạo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gồm</a:t>
            </a:r>
            <a:r>
              <a:rPr lang="en-US" sz="3200" dirty="0">
                <a:solidFill>
                  <a:srgbClr val="C00000"/>
                </a:solidFill>
                <a:latin typeface="Times New Roman" panose="02020603050405020304" pitchFamily="18" charset="0"/>
                <a:cs typeface="Times New Roman" panose="02020603050405020304" pitchFamily="18" charset="0"/>
              </a:rPr>
              <a:t>:</a:t>
            </a:r>
          </a:p>
          <a:p>
            <a:pPr algn="just"/>
            <a:r>
              <a:rPr lang="en-US" sz="3200" dirty="0">
                <a:solidFill>
                  <a:srgbClr val="C00000"/>
                </a:solidFill>
                <a:latin typeface="Times New Roman" panose="02020603050405020304" pitchFamily="18" charset="0"/>
                <a:cs typeface="Times New Roman" panose="02020603050405020304" pitchFamily="18" charset="0"/>
              </a:rPr>
              <a:t>+ L</a:t>
            </a:r>
            <a:r>
              <a:rPr lang="vi-VN" sz="3200" dirty="0">
                <a:solidFill>
                  <a:srgbClr val="C00000"/>
                </a:solidFill>
                <a:latin typeface="Times New Roman" panose="02020603050405020304" pitchFamily="18" charset="0"/>
                <a:cs typeface="Times New Roman" panose="02020603050405020304" pitchFamily="18" charset="0"/>
              </a:rPr>
              <a:t>ớp</a:t>
            </a:r>
            <a:r>
              <a:rPr lang="en-US" sz="3200" dirty="0">
                <a:solidFill>
                  <a:srgbClr val="C00000"/>
                </a:solidFill>
                <a:latin typeface="Times New Roman" panose="02020603050405020304" pitchFamily="18" charset="0"/>
                <a:cs typeface="Times New Roman" panose="02020603050405020304" pitchFamily="18" charset="0"/>
              </a:rPr>
              <a:t> bi</a:t>
            </a:r>
            <a:r>
              <a:rPr lang="vi-VN" sz="3200" dirty="0">
                <a:solidFill>
                  <a:srgbClr val="C00000"/>
                </a:solidFill>
                <a:latin typeface="Times New Roman" panose="02020603050405020304" pitchFamily="18" charset="0"/>
                <a:cs typeface="Times New Roman" panose="02020603050405020304" pitchFamily="18" charset="0"/>
              </a:rPr>
              <a:t>ểu</a:t>
            </a:r>
            <a:r>
              <a:rPr lang="en-US" sz="3200" dirty="0">
                <a:solidFill>
                  <a:srgbClr val="C00000"/>
                </a:solidFill>
                <a:latin typeface="Times New Roman" panose="02020603050405020304" pitchFamily="18" charset="0"/>
                <a:cs typeface="Times New Roman" panose="02020603050405020304" pitchFamily="18" charset="0"/>
              </a:rPr>
              <a:t> bì: </a:t>
            </a:r>
            <a:r>
              <a:rPr lang="en-US" sz="3200" dirty="0" err="1">
                <a:solidFill>
                  <a:srgbClr val="C00000"/>
                </a:solidFill>
                <a:latin typeface="Times New Roman" panose="02020603050405020304" pitchFamily="18" charset="0"/>
                <a:cs typeface="Times New Roman" panose="02020603050405020304" pitchFamily="18" charset="0"/>
              </a:rPr>
              <a:t>tầng</a:t>
            </a:r>
            <a:r>
              <a:rPr lang="en-US" sz="3200" dirty="0">
                <a:solidFill>
                  <a:srgbClr val="C00000"/>
                </a:solidFill>
                <a:latin typeface="Times New Roman" panose="02020603050405020304" pitchFamily="18" charset="0"/>
                <a:cs typeface="Times New Roman" panose="02020603050405020304" pitchFamily="18" charset="0"/>
              </a:rPr>
              <a:t> s</a:t>
            </a:r>
            <a:r>
              <a:rPr lang="vi-VN" sz="3200" dirty="0">
                <a:solidFill>
                  <a:srgbClr val="C00000"/>
                </a:solidFill>
                <a:latin typeface="Times New Roman" panose="02020603050405020304" pitchFamily="18" charset="0"/>
                <a:cs typeface="Times New Roman" panose="02020603050405020304" pitchFamily="18" charset="0"/>
              </a:rPr>
              <a:t>ừng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tầng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tê</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bào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sống</a:t>
            </a:r>
            <a:r>
              <a:rPr lang="en-US" sz="3200" dirty="0">
                <a:solidFill>
                  <a:srgbClr val="C00000"/>
                </a:solidFill>
                <a:latin typeface="Times New Roman" panose="02020603050405020304" pitchFamily="18" charset="0"/>
                <a:cs typeface="Times New Roman" panose="02020603050405020304" pitchFamily="18" charset="0"/>
              </a:rPr>
              <a:t>.</a:t>
            </a:r>
          </a:p>
          <a:p>
            <a:pPr marL="0" lvl="1" algn="l" defTabSz="222250">
              <a:spcBef>
                <a:spcPct val="0"/>
              </a:spcBef>
              <a:spcAft>
                <a:spcPct val="15000"/>
              </a:spcAft>
            </a:pPr>
            <a:r>
              <a:rPr lang="en-US" sz="3200" dirty="0">
                <a:solidFill>
                  <a:srgbClr val="C00000"/>
                </a:solidFill>
                <a:latin typeface="Times New Roman" panose="02020603050405020304" pitchFamily="18" charset="0"/>
                <a:cs typeface="Times New Roman" panose="02020603050405020304" pitchFamily="18" charset="0"/>
              </a:rPr>
              <a:t>+ L</a:t>
            </a:r>
            <a:r>
              <a:rPr lang="vi-VN" sz="3200" dirty="0">
                <a:solidFill>
                  <a:srgbClr val="C00000"/>
                </a:solidFill>
                <a:latin typeface="Times New Roman" panose="02020603050405020304" pitchFamily="18" charset="0"/>
                <a:cs typeface="Times New Roman" panose="02020603050405020304" pitchFamily="18" charset="0"/>
              </a:rPr>
              <a:t>ớp</a:t>
            </a:r>
            <a:r>
              <a:rPr lang="en-US" sz="3200" dirty="0">
                <a:solidFill>
                  <a:srgbClr val="C00000"/>
                </a:solidFill>
                <a:latin typeface="Times New Roman" panose="02020603050405020304" pitchFamily="18" charset="0"/>
                <a:cs typeface="Times New Roman" panose="02020603050405020304" pitchFamily="18" charset="0"/>
              </a:rPr>
              <a:t> bì: t</a:t>
            </a:r>
            <a:r>
              <a:rPr lang="vi-VN" sz="3200" kern="1200" dirty="0">
                <a:solidFill>
                  <a:srgbClr val="C00000"/>
                </a:solidFill>
                <a:latin typeface="Times New Roman" panose="02020603050405020304" pitchFamily="18" charset="0"/>
                <a:cs typeface="Times New Roman" panose="02020603050405020304" pitchFamily="18" charset="0"/>
              </a:rPr>
              <a:t>uyến mồ hôi</a:t>
            </a:r>
            <a:r>
              <a:rPr lang="en-US" sz="3200" dirty="0">
                <a:solidFill>
                  <a:srgbClr val="C00000"/>
                </a:solidFill>
                <a:latin typeface="Times New Roman" panose="02020603050405020304" pitchFamily="18" charset="0"/>
                <a:cs typeface="Times New Roman" panose="02020603050405020304" pitchFamily="18" charset="0"/>
              </a:rPr>
              <a:t>, d</a:t>
            </a:r>
            <a:r>
              <a:rPr lang="vi-VN" sz="3200" dirty="0">
                <a:solidFill>
                  <a:srgbClr val="C00000"/>
                </a:solidFill>
                <a:latin typeface="Times New Roman" panose="02020603050405020304" pitchFamily="18" charset="0"/>
                <a:cs typeface="Times New Roman" panose="02020603050405020304" pitchFamily="18" charset="0"/>
              </a:rPr>
              <a:t>ây thần kinh</a:t>
            </a:r>
            <a:r>
              <a:rPr lang="en-US" sz="3200" dirty="0">
                <a:solidFill>
                  <a:srgbClr val="C00000"/>
                </a:solidFill>
                <a:latin typeface="Times New Roman" panose="02020603050405020304" pitchFamily="18" charset="0"/>
                <a:cs typeface="Times New Roman" panose="02020603050405020304" pitchFamily="18" charset="0"/>
              </a:rPr>
              <a:t>, c</a:t>
            </a:r>
            <a:r>
              <a:rPr lang="vi-VN" sz="3200" kern="1200" dirty="0">
                <a:solidFill>
                  <a:srgbClr val="C00000"/>
                </a:solidFill>
                <a:latin typeface="Times New Roman" panose="02020603050405020304" pitchFamily="18" charset="0"/>
                <a:cs typeface="Times New Roman" panose="02020603050405020304" pitchFamily="18" charset="0"/>
              </a:rPr>
              <a:t>ơ co chân long</a:t>
            </a:r>
            <a:r>
              <a:rPr lang="en-US" sz="3200" kern="1200" dirty="0">
                <a:solidFill>
                  <a:srgbClr val="C00000"/>
                </a:solidFill>
                <a:latin typeface="Times New Roman" panose="02020603050405020304" pitchFamily="18" charset="0"/>
                <a:cs typeface="Times New Roman" panose="02020603050405020304" pitchFamily="18" charset="0"/>
              </a:rPr>
              <a:t>, l</a:t>
            </a:r>
            <a:r>
              <a:rPr lang="vi-VN" sz="3200" kern="1200" dirty="0">
                <a:solidFill>
                  <a:srgbClr val="C00000"/>
                </a:solidFill>
                <a:latin typeface="Times New Roman" panose="02020603050405020304" pitchFamily="18" charset="0"/>
                <a:cs typeface="Times New Roman" panose="02020603050405020304" pitchFamily="18" charset="0"/>
              </a:rPr>
              <a:t>ông và bao long</a:t>
            </a:r>
            <a:r>
              <a:rPr lang="en-US" sz="3200" kern="1200" dirty="0">
                <a:solidFill>
                  <a:srgbClr val="C00000"/>
                </a:solidFill>
                <a:latin typeface="Times New Roman" panose="02020603050405020304" pitchFamily="18" charset="0"/>
                <a:cs typeface="Times New Roman" panose="02020603050405020304" pitchFamily="18" charset="0"/>
              </a:rPr>
              <a:t>, t</a:t>
            </a:r>
            <a:r>
              <a:rPr lang="vi-VN" sz="3200" kern="1200" dirty="0">
                <a:solidFill>
                  <a:srgbClr val="C00000"/>
                </a:solidFill>
                <a:latin typeface="Times New Roman" panose="02020603050405020304" pitchFamily="18" charset="0"/>
                <a:cs typeface="Times New Roman" panose="02020603050405020304" pitchFamily="18" charset="0"/>
              </a:rPr>
              <a:t>uyến nhờn</a:t>
            </a:r>
            <a:r>
              <a:rPr lang="en-US" sz="3200" dirty="0">
                <a:solidFill>
                  <a:srgbClr val="C00000"/>
                </a:solidFill>
                <a:latin typeface="Times New Roman" panose="02020603050405020304" pitchFamily="18" charset="0"/>
                <a:cs typeface="Times New Roman" panose="02020603050405020304" pitchFamily="18" charset="0"/>
              </a:rPr>
              <a:t>, t</a:t>
            </a:r>
            <a:r>
              <a:rPr lang="vi-VN" sz="3200" kern="1200" dirty="0">
                <a:solidFill>
                  <a:srgbClr val="C00000"/>
                </a:solidFill>
                <a:latin typeface="Times New Roman" panose="02020603050405020304" pitchFamily="18" charset="0"/>
                <a:cs typeface="Times New Roman" panose="02020603050405020304" pitchFamily="18" charset="0"/>
              </a:rPr>
              <a:t>hụ quan</a:t>
            </a:r>
            <a:r>
              <a:rPr lang="en-US" sz="3200" kern="1200" dirty="0">
                <a:solidFill>
                  <a:srgbClr val="C00000"/>
                </a:solidFill>
                <a:latin typeface="Times New Roman" panose="02020603050405020304" pitchFamily="18" charset="0"/>
                <a:cs typeface="Times New Roman" panose="02020603050405020304" pitchFamily="18" charset="0"/>
              </a:rPr>
              <a:t>.</a:t>
            </a:r>
          </a:p>
          <a:p>
            <a:pPr marL="0" lvl="1" algn="l" defTabSz="222250">
              <a:spcBef>
                <a:spcPct val="0"/>
              </a:spcBef>
              <a:spcAft>
                <a:spcPct val="15000"/>
              </a:spcAft>
            </a:pPr>
            <a:r>
              <a:rPr lang="en-US" sz="3200" dirty="0">
                <a:solidFill>
                  <a:srgbClr val="C00000"/>
                </a:solidFill>
                <a:latin typeface="Times New Roman" panose="02020603050405020304" pitchFamily="18" charset="0"/>
                <a:cs typeface="Times New Roman" panose="02020603050405020304" pitchFamily="18" charset="0"/>
              </a:rPr>
              <a:t>+ L</a:t>
            </a:r>
            <a:r>
              <a:rPr lang="vi-VN" sz="3200" dirty="0">
                <a:solidFill>
                  <a:srgbClr val="C00000"/>
                </a:solidFill>
                <a:latin typeface="Times New Roman" panose="02020603050405020304" pitchFamily="18" charset="0"/>
                <a:cs typeface="Times New Roman" panose="02020603050405020304" pitchFamily="18" charset="0"/>
              </a:rPr>
              <a:t>ớp</a:t>
            </a:r>
            <a:r>
              <a:rPr lang="en-US" sz="3200" dirty="0">
                <a:solidFill>
                  <a:srgbClr val="C00000"/>
                </a:solidFill>
                <a:latin typeface="Times New Roman" panose="02020603050405020304" pitchFamily="18" charset="0"/>
                <a:cs typeface="Times New Roman" panose="02020603050405020304" pitchFamily="18" charset="0"/>
              </a:rPr>
              <a:t> m</a:t>
            </a:r>
            <a:r>
              <a:rPr lang="vi-VN" sz="3200" dirty="0">
                <a:solidFill>
                  <a:srgbClr val="C00000"/>
                </a:solidFill>
                <a:latin typeface="Times New Roman" panose="02020603050405020304" pitchFamily="18" charset="0"/>
                <a:cs typeface="Times New Roman" panose="02020603050405020304" pitchFamily="18" charset="0"/>
              </a:rPr>
              <a:t>ỡ</a:t>
            </a:r>
            <a:r>
              <a:rPr lang="en-US" sz="3200" dirty="0">
                <a:solidFill>
                  <a:srgbClr val="C00000"/>
                </a:solidFill>
                <a:latin typeface="Times New Roman" panose="02020603050405020304" pitchFamily="18" charset="0"/>
                <a:cs typeface="Times New Roman" panose="02020603050405020304" pitchFamily="18" charset="0"/>
              </a:rPr>
              <a:t> d</a:t>
            </a:r>
            <a:r>
              <a:rPr lang="vi-VN" sz="3200" dirty="0">
                <a:solidFill>
                  <a:srgbClr val="C00000"/>
                </a:solidFill>
                <a:latin typeface="Times New Roman" panose="02020603050405020304" pitchFamily="18" charset="0"/>
                <a:cs typeface="Times New Roman" panose="02020603050405020304" pitchFamily="18" charset="0"/>
              </a:rPr>
              <a:t>ưới</a:t>
            </a:r>
            <a:r>
              <a:rPr lang="en-US" sz="3200" dirty="0">
                <a:solidFill>
                  <a:srgbClr val="C00000"/>
                </a:solidFill>
                <a:latin typeface="Times New Roman" panose="02020603050405020304" pitchFamily="18" charset="0"/>
                <a:cs typeface="Times New Roman" panose="02020603050405020304" pitchFamily="18" charset="0"/>
              </a:rPr>
              <a:t> da: </a:t>
            </a:r>
            <a:r>
              <a:rPr lang="en-US" sz="3200" dirty="0" err="1">
                <a:solidFill>
                  <a:srgbClr val="C00000"/>
                </a:solidFill>
                <a:latin typeface="Times New Roman" panose="02020603050405020304" pitchFamily="18" charset="0"/>
                <a:cs typeface="Times New Roman" panose="02020603050405020304" pitchFamily="18" charset="0"/>
              </a:rPr>
              <a:t>mạch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máu</a:t>
            </a:r>
            <a:r>
              <a:rPr lang="en-US" sz="3200" dirty="0">
                <a:solidFill>
                  <a:srgbClr val="C00000"/>
                </a:solidFill>
                <a:latin typeface="Times New Roman" panose="02020603050405020304" pitchFamily="18" charset="0"/>
                <a:cs typeface="Times New Roman" panose="02020603050405020304" pitchFamily="18" charset="0"/>
              </a:rPr>
              <a:t>, l</a:t>
            </a:r>
            <a:r>
              <a:rPr lang="vi-VN" sz="3200" dirty="0">
                <a:solidFill>
                  <a:srgbClr val="C00000"/>
                </a:solidFill>
                <a:latin typeface="Times New Roman" panose="02020603050405020304" pitchFamily="18" charset="0"/>
                <a:cs typeface="Times New Roman" panose="02020603050405020304" pitchFamily="18" charset="0"/>
              </a:rPr>
              <a:t>ớp</a:t>
            </a:r>
            <a:r>
              <a:rPr lang="en-US" sz="3200" dirty="0">
                <a:solidFill>
                  <a:srgbClr val="C00000"/>
                </a:solidFill>
                <a:latin typeface="Times New Roman" panose="02020603050405020304" pitchFamily="18" charset="0"/>
                <a:cs typeface="Times New Roman" panose="02020603050405020304" pitchFamily="18" charset="0"/>
              </a:rPr>
              <a:t> m</a:t>
            </a:r>
            <a:r>
              <a:rPr lang="vi-VN" sz="3200" dirty="0">
                <a:solidFill>
                  <a:srgbClr val="C00000"/>
                </a:solidFill>
                <a:latin typeface="Times New Roman" panose="02020603050405020304" pitchFamily="18" charset="0"/>
                <a:cs typeface="Times New Roman" panose="02020603050405020304" pitchFamily="18" charset="0"/>
              </a:rPr>
              <a:t>ỡ</a:t>
            </a:r>
            <a:r>
              <a:rPr lang="en-US" sz="3200" dirty="0">
                <a:solidFill>
                  <a:srgbClr val="C00000"/>
                </a:solidFill>
                <a:latin typeface="Times New Roman" panose="02020603050405020304" pitchFamily="18" charset="0"/>
                <a:cs typeface="Times New Roman" panose="02020603050405020304" pitchFamily="18" charset="0"/>
              </a:rPr>
              <a:t>.</a:t>
            </a:r>
            <a:endParaRPr lang="vi-VN" sz="3200" kern="1200" dirty="0">
              <a:solidFill>
                <a:srgbClr val="C00000"/>
              </a:solidFill>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6530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BAC75-D382-427B-A3F0-A062150A8E45}"/>
              </a:ext>
            </a:extLst>
          </p:cNvPr>
          <p:cNvSpPr/>
          <p:nvPr/>
        </p:nvSpPr>
        <p:spPr>
          <a:xfrm>
            <a:off x="517898" y="370541"/>
            <a:ext cx="9861096" cy="1949444"/>
          </a:xfrm>
          <a:prstGeom prst="rect">
            <a:avLst/>
          </a:prstGeom>
        </p:spPr>
        <p:txBody>
          <a:bodyPr wrap="square">
            <a:spAutoFit/>
          </a:bodyPr>
          <a:lstStyle/>
          <a:p>
            <a:pPr marL="355600" algn="ctr">
              <a:lnSpc>
                <a:spcPct val="115000"/>
              </a:lnSpc>
              <a:spcAft>
                <a:spcPts val="0"/>
              </a:spcAft>
            </a:pP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 (4 HS)</a:t>
            </a:r>
          </a:p>
          <a:p>
            <a:pPr marL="698500" indent="-342900">
              <a:lnSpc>
                <a:spcPct val="115000"/>
              </a:lnSpc>
              <a:spcAft>
                <a:spcPts val="0"/>
              </a:spcAft>
              <a:buFontTx/>
              <a:buChar char="-"/>
            </a:pP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a:t>
            </a:r>
            <a:r>
              <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ời</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gian</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4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phút</a:t>
            </a:r>
            <a:endPar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698500" indent="-342900">
              <a:lnSpc>
                <a:spcPct val="115000"/>
              </a:lnSpc>
              <a:spcAft>
                <a:spcPts val="0"/>
              </a:spcAft>
              <a:buFontTx/>
              <a:buChar char="-"/>
            </a:pP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Nội</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dung: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Đọc</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va</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tr</a:t>
            </a:r>
            <a:r>
              <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ả</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l</a:t>
            </a:r>
            <a:r>
              <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ời</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a:t>
            </a:r>
            <a:r>
              <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ỏi</a:t>
            </a:r>
            <a:endPar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1429804677"/>
              </p:ext>
            </p:extLst>
          </p:nvPr>
        </p:nvGraphicFramePr>
        <p:xfrm>
          <a:off x="517898" y="2837560"/>
          <a:ext cx="11263513" cy="3567240"/>
        </p:xfrm>
        <a:graphic>
          <a:graphicData uri="http://schemas.openxmlformats.org/drawingml/2006/table">
            <a:tbl>
              <a:tblPr firstRow="1" firstCol="1" bandRow="1">
                <a:tableStyleId>{5C22544A-7EE6-4342-B048-85BDC9FD1C3A}</a:tableStyleId>
              </a:tblPr>
              <a:tblGrid>
                <a:gridCol w="11263513">
                  <a:extLst>
                    <a:ext uri="{9D8B030D-6E8A-4147-A177-3AD203B41FA5}">
                      <a16:colId xmlns:a16="http://schemas.microsoft.com/office/drawing/2014/main" val="4180412734"/>
                    </a:ext>
                  </a:extLst>
                </a:gridCol>
              </a:tblGrid>
              <a:tr h="2110958">
                <a:tc>
                  <a:txBody>
                    <a:bodyPr/>
                    <a:lstStyle/>
                    <a:p>
                      <a:pPr marL="342900" lvl="0" indent="-342900" algn="just">
                        <a:lnSpc>
                          <a:spcPct val="150000"/>
                        </a:lnSpc>
                        <a:spcAft>
                          <a:spcPts val="0"/>
                        </a:spcAft>
                        <a:buFont typeface="+mj-lt"/>
                        <a:buAutoNum type="arabicPeriod"/>
                      </a:pPr>
                      <a:r>
                        <a:rPr lang="en-US" sz="3200" b="0" dirty="0" err="1">
                          <a:solidFill>
                            <a:schemeClr val="tx1"/>
                          </a:solidFill>
                          <a:effectLst/>
                          <a:latin typeface="Arial" panose="020B0604020202020204" pitchFamily="34" charset="0"/>
                          <a:cs typeface="Arial" panose="020B0604020202020204" pitchFamily="34" charset="0"/>
                        </a:rPr>
                        <a:t>Từ</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thành</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phần</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cấu</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tạo</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của</a:t>
                      </a:r>
                      <a:r>
                        <a:rPr lang="en-US" sz="3200" b="0" dirty="0">
                          <a:solidFill>
                            <a:schemeClr val="tx1"/>
                          </a:solidFill>
                          <a:effectLst/>
                          <a:latin typeface="Arial" panose="020B0604020202020204" pitchFamily="34" charset="0"/>
                          <a:cs typeface="Arial" panose="020B0604020202020204" pitchFamily="34" charset="0"/>
                        </a:rPr>
                        <a:t> da. </a:t>
                      </a:r>
                      <a:r>
                        <a:rPr lang="en-US" sz="3200" b="0" dirty="0" err="1">
                          <a:solidFill>
                            <a:schemeClr val="tx1"/>
                          </a:solidFill>
                          <a:effectLst/>
                          <a:latin typeface="Arial" panose="020B0604020202020204" pitchFamily="34" charset="0"/>
                          <a:cs typeface="Arial" panose="020B0604020202020204" pitchFamily="34" charset="0"/>
                        </a:rPr>
                        <a:t>Hãy</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trả</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lời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các</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câu</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hỏi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sau</a:t>
                      </a:r>
                      <a:r>
                        <a:rPr lang="en-US" sz="3200" b="0" dirty="0">
                          <a:solidFill>
                            <a:schemeClr val="tx1"/>
                          </a:solidFill>
                          <a:effectLst/>
                          <a:latin typeface="Arial" panose="020B0604020202020204" pitchFamily="34" charset="0"/>
                          <a:cs typeface="Arial" panose="020B0604020202020204" pitchFamily="34" charset="0"/>
                        </a:rPr>
                        <a:t>:</a:t>
                      </a:r>
                    </a:p>
                    <a:p>
                      <a:pPr algn="just">
                        <a:lnSpc>
                          <a:spcPct val="150000"/>
                        </a:lnSpc>
                        <a:spcAft>
                          <a:spcPts val="0"/>
                        </a:spcAft>
                      </a:pP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Vì</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sao</a:t>
                      </a:r>
                      <a:r>
                        <a:rPr lang="en-US" sz="3200" b="0" dirty="0">
                          <a:solidFill>
                            <a:schemeClr val="tx1"/>
                          </a:solidFill>
                          <a:effectLst/>
                          <a:latin typeface="Arial" panose="020B0604020202020204" pitchFamily="34" charset="0"/>
                          <a:cs typeface="Arial" panose="020B0604020202020204" pitchFamily="34" charset="0"/>
                        </a:rPr>
                        <a:t> ta </a:t>
                      </a:r>
                      <a:r>
                        <a:rPr lang="en-US" sz="3200" b="0" dirty="0" err="1">
                          <a:solidFill>
                            <a:schemeClr val="tx1"/>
                          </a:solidFill>
                          <a:effectLst/>
                          <a:latin typeface="Arial" panose="020B0604020202020204" pitchFamily="34" charset="0"/>
                          <a:cs typeface="Arial" panose="020B0604020202020204" pitchFamily="34" charset="0"/>
                        </a:rPr>
                        <a:t>nhận</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biết</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được</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nóng</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lạnh</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độ</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cứng</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mềm</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của</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vật</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khi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tiếp</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xúc</a:t>
                      </a:r>
                      <a:r>
                        <a:rPr lang="en-US" sz="3200" b="0" dirty="0">
                          <a:solidFill>
                            <a:schemeClr val="tx1"/>
                          </a:solidFill>
                          <a:effectLst/>
                          <a:latin typeface="Arial" panose="020B0604020202020204" pitchFamily="34" charset="0"/>
                          <a:cs typeface="Arial" panose="020B0604020202020204" pitchFamily="34" charset="0"/>
                        </a:rPr>
                        <a:t>?</a:t>
                      </a:r>
                    </a:p>
                    <a:p>
                      <a:pPr algn="just">
                        <a:lnSpc>
                          <a:spcPct val="150000"/>
                        </a:lnSpc>
                        <a:spcAft>
                          <a:spcPts val="0"/>
                        </a:spcAft>
                      </a:pP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Khi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trời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nóng</a:t>
                      </a:r>
                      <a:r>
                        <a:rPr lang="en-US" sz="3200" b="0" dirty="0">
                          <a:solidFill>
                            <a:schemeClr val="tx1"/>
                          </a:solidFill>
                          <a:effectLst/>
                          <a:latin typeface="Arial" panose="020B0604020202020204" pitchFamily="34" charset="0"/>
                          <a:cs typeface="Arial" panose="020B0604020202020204" pitchFamily="34" charset="0"/>
                        </a:rPr>
                        <a:t> hay </a:t>
                      </a:r>
                      <a:r>
                        <a:rPr lang="en-US" sz="3200" b="0" dirty="0" err="1">
                          <a:solidFill>
                            <a:schemeClr val="tx1"/>
                          </a:solidFill>
                          <a:effectLst/>
                          <a:latin typeface="Arial" panose="020B0604020202020204" pitchFamily="34" charset="0"/>
                          <a:cs typeface="Arial" panose="020B0604020202020204" pitchFamily="34" charset="0"/>
                        </a:rPr>
                        <a:t>lạnh</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quá</a:t>
                      </a:r>
                      <a:r>
                        <a:rPr lang="en-US" sz="3200" b="0" dirty="0">
                          <a:solidFill>
                            <a:schemeClr val="tx1"/>
                          </a:solidFill>
                          <a:effectLst/>
                          <a:latin typeface="Arial" panose="020B0604020202020204" pitchFamily="34" charset="0"/>
                          <a:cs typeface="Arial" panose="020B0604020202020204" pitchFamily="34" charset="0"/>
                        </a:rPr>
                        <a:t>, da </a:t>
                      </a:r>
                      <a:r>
                        <a:rPr lang="en-US" sz="3200" b="0" dirty="0" err="1">
                          <a:solidFill>
                            <a:schemeClr val="tx1"/>
                          </a:solidFill>
                          <a:effectLst/>
                          <a:latin typeface="Arial" panose="020B0604020202020204" pitchFamily="34" charset="0"/>
                          <a:cs typeface="Arial" panose="020B0604020202020204" pitchFamily="34" charset="0"/>
                        </a:rPr>
                        <a:t>có</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phản</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ứng</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nh</a:t>
                      </a:r>
                      <a:r>
                        <a:rPr lang="vi-VN" sz="3200" b="0" dirty="0">
                          <a:solidFill>
                            <a:schemeClr val="tx1"/>
                          </a:solidFill>
                          <a:effectLst/>
                          <a:latin typeface="Arial" panose="020B0604020202020204" pitchFamily="34" charset="0"/>
                          <a:cs typeface="Arial" panose="020B0604020202020204" pitchFamily="34" charset="0"/>
                        </a:rPr>
                        <a:t>ư</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thế</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nào</a:t>
                      </a:r>
                      <a:r>
                        <a:rPr lang="en-US" sz="3200" b="0" dirty="0">
                          <a:solidFill>
                            <a:schemeClr val="tx1"/>
                          </a:solidFill>
                          <a:effectLst/>
                          <a:latin typeface="Arial" panose="020B0604020202020204" pitchFamily="34" charset="0"/>
                          <a:cs typeface="Arial" panose="020B0604020202020204" pitchFamily="34" charset="0"/>
                        </a:rPr>
                        <a:t>?</a:t>
                      </a:r>
                    </a:p>
                    <a:p>
                      <a:pPr algn="just">
                        <a:lnSpc>
                          <a:spcPct val="150000"/>
                        </a:lnSpc>
                        <a:spcAft>
                          <a:spcPts val="0"/>
                        </a:spcAft>
                      </a:pP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Lớp</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mỡ</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dưới</a:t>
                      </a:r>
                      <a:r>
                        <a:rPr lang="en-US" sz="3200" b="0" dirty="0">
                          <a:solidFill>
                            <a:schemeClr val="tx1"/>
                          </a:solidFill>
                          <a:effectLst/>
                          <a:latin typeface="Arial" panose="020B0604020202020204" pitchFamily="34" charset="0"/>
                          <a:cs typeface="Arial" panose="020B0604020202020204" pitchFamily="34" charset="0"/>
                        </a:rPr>
                        <a:t> da </a:t>
                      </a:r>
                      <a:r>
                        <a:rPr lang="en-US" sz="3200" b="0" dirty="0" err="1">
                          <a:solidFill>
                            <a:schemeClr val="tx1"/>
                          </a:solidFill>
                          <a:effectLst/>
                          <a:latin typeface="Arial" panose="020B0604020202020204" pitchFamily="34" charset="0"/>
                          <a:cs typeface="Arial" panose="020B0604020202020204" pitchFamily="34" charset="0"/>
                        </a:rPr>
                        <a:t>có</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vai</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trò</a:t>
                      </a:r>
                      <a:r>
                        <a:rPr lang="en-US" sz="3200" b="0" dirty="0">
                          <a:solidFill>
                            <a:schemeClr val="tx1"/>
                          </a:solidFill>
                          <a:effectLst/>
                          <a:latin typeface="Arial" panose="020B0604020202020204" pitchFamily="34" charset="0"/>
                          <a:cs typeface="Arial" panose="020B0604020202020204" pitchFamily="34" charset="0"/>
                        </a:rPr>
                        <a:t> </a:t>
                      </a:r>
                      <a:r>
                        <a:rPr lang="en-US" sz="3200" b="0" dirty="0" err="1">
                          <a:solidFill>
                            <a:schemeClr val="tx1"/>
                          </a:solidFill>
                          <a:effectLst/>
                          <a:latin typeface="Arial" panose="020B0604020202020204" pitchFamily="34" charset="0"/>
                          <a:cs typeface="Arial" panose="020B0604020202020204" pitchFamily="34" charset="0"/>
                        </a:rPr>
                        <a:t>gì</a:t>
                      </a:r>
                      <a:r>
                        <a:rPr lang="en-US" sz="3200" b="0" dirty="0">
                          <a:solidFill>
                            <a:schemeClr val="tx1"/>
                          </a:solidFill>
                          <a:effectLst/>
                          <a:latin typeface="Arial" panose="020B0604020202020204" pitchFamily="34" charset="0"/>
                          <a:cs typeface="Arial" panose="020B0604020202020204" pitchFamily="34" charset="0"/>
                        </a:rPr>
                        <a:t>?</a:t>
                      </a:r>
                      <a:endParaRPr lang="en-US" sz="3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spTree>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TotalTime>
  <Words>2099</Words>
  <Application>Microsoft Office PowerPoint</Application>
  <PresentationFormat>Widescreen</PresentationFormat>
  <Paragraphs>179</Paragraphs>
  <Slides>35</Slides>
  <Notes>14</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1" baseType="lpstr">
      <vt:lpstr>宋体</vt:lpstr>
      <vt:lpstr>Arial</vt:lpstr>
      <vt:lpstr>Bodoni MT</vt:lpstr>
      <vt:lpstr>Calibri</vt:lpstr>
      <vt:lpstr>Calibri Light</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Administrator</cp:lastModifiedBy>
  <cp:revision>258</cp:revision>
  <dcterms:created xsi:type="dcterms:W3CDTF">2021-09-29T08:50:21Z</dcterms:created>
  <dcterms:modified xsi:type="dcterms:W3CDTF">2025-04-20T16:03:45Z</dcterms:modified>
</cp:coreProperties>
</file>