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5" r:id="rId4"/>
  </p:sldMasterIdLst>
  <p:notesMasterIdLst>
    <p:notesMasterId r:id="rId26"/>
  </p:notesMasterIdLst>
  <p:sldIdLst>
    <p:sldId id="256" r:id="rId5"/>
    <p:sldId id="262" r:id="rId6"/>
    <p:sldId id="263" r:id="rId7"/>
    <p:sldId id="286" r:id="rId8"/>
    <p:sldId id="257" r:id="rId9"/>
    <p:sldId id="274" r:id="rId10"/>
    <p:sldId id="264" r:id="rId11"/>
    <p:sldId id="288" r:id="rId12"/>
    <p:sldId id="290" r:id="rId13"/>
    <p:sldId id="258" r:id="rId14"/>
    <p:sldId id="275" r:id="rId15"/>
    <p:sldId id="276" r:id="rId16"/>
    <p:sldId id="260" r:id="rId17"/>
    <p:sldId id="271" r:id="rId18"/>
    <p:sldId id="289" r:id="rId19"/>
    <p:sldId id="291" r:id="rId20"/>
    <p:sldId id="292" r:id="rId21"/>
    <p:sldId id="293" r:id="rId22"/>
    <p:sldId id="287" r:id="rId23"/>
    <p:sldId id="277" r:id="rId24"/>
    <p:sldId id="273" r:id="rId25"/>
  </p:sldIdLst>
  <p:sldSz cx="18288000" cy="10287000"/>
  <p:notesSz cx="6858000" cy="9144000"/>
  <p:embeddedFontLst>
    <p:embeddedFont>
      <p:font typeface="Cambria" panose="02040503050406030204" pitchFamily="18" charset="0"/>
      <p:regular r:id="rId27"/>
      <p:bold r:id="rId28"/>
      <p:italic r:id="rId29"/>
      <p:boldItalic r:id="rId30"/>
    </p:embeddedFont>
    <p:embeddedFont>
      <p:font typeface="Candara" panose="020E0502030303020204" pitchFamily="34" charset="0"/>
      <p:regular r:id="rId31"/>
      <p:bold r:id="rId32"/>
      <p:italic r:id="rId33"/>
      <p:boldItalic r:id="rId34"/>
    </p:embeddedFont>
    <p:embeddedFont>
      <p:font typeface="Dosis Semi Bold" panose="020B0604020202020204" charset="0"/>
      <p:regular r:id="rId35"/>
    </p:embeddedFont>
    <p:embeddedFont>
      <p:font typeface="Malgun Gothic Semilight" panose="020B0502040204020203" pitchFamily="34" charset="-128"/>
      <p:regular r:id="rId36"/>
    </p:embeddedFont>
    <p:embeddedFont>
      <p:font typeface="Tahoma" panose="020B0604030504040204" pitchFamily="34" charset="0"/>
      <p:regular r:id="rId37"/>
      <p:bold r:id="rId38"/>
    </p:embeddedFont>
  </p:embeddedFontLst>
  <p:defaultText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A7F9-CD0D-41C1-ABC2-A5C702AECEF1}"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60E09-7472-4761-AA73-43B00E7C3F54}" type="slidenum">
              <a:rPr lang="en-US" smtClean="0"/>
              <a:t>‹#›</a:t>
            </a:fld>
            <a:endParaRPr lang="en-US"/>
          </a:p>
        </p:txBody>
      </p:sp>
    </p:spTree>
    <p:extLst>
      <p:ext uri="{BB962C8B-B14F-4D97-AF65-F5344CB8AC3E}">
        <p14:creationId xmlns:p14="http://schemas.microsoft.com/office/powerpoint/2010/main" val="253253571"/>
      </p:ext>
    </p:extLst>
  </p:cSld>
  <p:clrMap bg1="lt1" tx1="dk1" bg2="lt2" tx2="dk2" accent1="accent1" accent2="accent2" accent3="accent3" accent4="accent4" accent5="accent5" accent6="accent6" hlink="hlink" folHlink="folHlink"/>
  <p:notesStyle>
    <a:lvl1pPr marL="0" algn="l" defTabSz="913851" rtl="0" eaLnBrk="1" latinLnBrk="0" hangingPunct="1">
      <a:defRPr sz="1200" kern="1200">
        <a:solidFill>
          <a:schemeClr val="tx1"/>
        </a:solidFill>
        <a:latin typeface="+mn-lt"/>
        <a:ea typeface="+mn-ea"/>
        <a:cs typeface="+mn-cs"/>
      </a:defRPr>
    </a:lvl1pPr>
    <a:lvl2pPr marL="456930" algn="l" defTabSz="913851" rtl="0" eaLnBrk="1" latinLnBrk="0" hangingPunct="1">
      <a:defRPr sz="1200" kern="1200">
        <a:solidFill>
          <a:schemeClr val="tx1"/>
        </a:solidFill>
        <a:latin typeface="+mn-lt"/>
        <a:ea typeface="+mn-ea"/>
        <a:cs typeface="+mn-cs"/>
      </a:defRPr>
    </a:lvl2pPr>
    <a:lvl3pPr marL="913851" algn="l" defTabSz="913851" rtl="0" eaLnBrk="1" latinLnBrk="0" hangingPunct="1">
      <a:defRPr sz="1200" kern="1200">
        <a:solidFill>
          <a:schemeClr val="tx1"/>
        </a:solidFill>
        <a:latin typeface="+mn-lt"/>
        <a:ea typeface="+mn-ea"/>
        <a:cs typeface="+mn-cs"/>
      </a:defRPr>
    </a:lvl3pPr>
    <a:lvl4pPr marL="1370781" algn="l" defTabSz="913851" rtl="0" eaLnBrk="1" latinLnBrk="0" hangingPunct="1">
      <a:defRPr sz="1200" kern="1200">
        <a:solidFill>
          <a:schemeClr val="tx1"/>
        </a:solidFill>
        <a:latin typeface="+mn-lt"/>
        <a:ea typeface="+mn-ea"/>
        <a:cs typeface="+mn-cs"/>
      </a:defRPr>
    </a:lvl4pPr>
    <a:lvl5pPr marL="1827702" algn="l" defTabSz="913851" rtl="0" eaLnBrk="1" latinLnBrk="0" hangingPunct="1">
      <a:defRPr sz="1200" kern="1200">
        <a:solidFill>
          <a:schemeClr val="tx1"/>
        </a:solidFill>
        <a:latin typeface="+mn-lt"/>
        <a:ea typeface="+mn-ea"/>
        <a:cs typeface="+mn-cs"/>
      </a:defRPr>
    </a:lvl5pPr>
    <a:lvl6pPr marL="2284632" algn="l" defTabSz="913851" rtl="0" eaLnBrk="1" latinLnBrk="0" hangingPunct="1">
      <a:defRPr sz="1200" kern="1200">
        <a:solidFill>
          <a:schemeClr val="tx1"/>
        </a:solidFill>
        <a:latin typeface="+mn-lt"/>
        <a:ea typeface="+mn-ea"/>
        <a:cs typeface="+mn-cs"/>
      </a:defRPr>
    </a:lvl6pPr>
    <a:lvl7pPr marL="2741558" algn="l" defTabSz="913851" rtl="0" eaLnBrk="1" latinLnBrk="0" hangingPunct="1">
      <a:defRPr sz="1200" kern="1200">
        <a:solidFill>
          <a:schemeClr val="tx1"/>
        </a:solidFill>
        <a:latin typeface="+mn-lt"/>
        <a:ea typeface="+mn-ea"/>
        <a:cs typeface="+mn-cs"/>
      </a:defRPr>
    </a:lvl7pPr>
    <a:lvl8pPr marL="3198483" algn="l" defTabSz="913851" rtl="0" eaLnBrk="1" latinLnBrk="0" hangingPunct="1">
      <a:defRPr sz="1200" kern="1200">
        <a:solidFill>
          <a:schemeClr val="tx1"/>
        </a:solidFill>
        <a:latin typeface="+mn-lt"/>
        <a:ea typeface="+mn-ea"/>
        <a:cs typeface="+mn-cs"/>
      </a:defRPr>
    </a:lvl8pPr>
    <a:lvl9pPr marL="3655404" algn="l" defTabSz="9138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205869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19</a:t>
            </a:fld>
            <a:endParaRPr lang="zh-CN" altLang="en-US"/>
          </a:p>
        </p:txBody>
      </p:sp>
    </p:spTree>
    <p:extLst>
      <p:ext uri="{BB962C8B-B14F-4D97-AF65-F5344CB8AC3E}">
        <p14:creationId xmlns:p14="http://schemas.microsoft.com/office/powerpoint/2010/main" val="46700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0" indent="0" algn="ctr">
              <a:buNone/>
              <a:defRPr>
                <a:solidFill>
                  <a:schemeClr val="tx1">
                    <a:tint val="75000"/>
                  </a:schemeClr>
                </a:solidFill>
              </a:defRPr>
            </a:lvl2pPr>
            <a:lvl3pPr marL="913851" indent="0" algn="ctr">
              <a:buNone/>
              <a:defRPr>
                <a:solidFill>
                  <a:schemeClr val="tx1">
                    <a:tint val="75000"/>
                  </a:schemeClr>
                </a:solidFill>
              </a:defRPr>
            </a:lvl3pPr>
            <a:lvl4pPr marL="1370781" indent="0" algn="ctr">
              <a:buNone/>
              <a:defRPr>
                <a:solidFill>
                  <a:schemeClr val="tx1">
                    <a:tint val="75000"/>
                  </a:schemeClr>
                </a:solidFill>
              </a:defRPr>
            </a:lvl4pPr>
            <a:lvl5pPr marL="1827702" indent="0" algn="ctr">
              <a:buNone/>
              <a:defRPr>
                <a:solidFill>
                  <a:schemeClr val="tx1">
                    <a:tint val="75000"/>
                  </a:schemeClr>
                </a:solidFill>
              </a:defRPr>
            </a:lvl5pPr>
            <a:lvl6pPr marL="2284632" indent="0" algn="ctr">
              <a:buNone/>
              <a:defRPr>
                <a:solidFill>
                  <a:schemeClr val="tx1">
                    <a:tint val="75000"/>
                  </a:schemeClr>
                </a:solidFill>
              </a:defRPr>
            </a:lvl6pPr>
            <a:lvl7pPr marL="2741558" indent="0" algn="ctr">
              <a:buNone/>
              <a:defRPr>
                <a:solidFill>
                  <a:schemeClr val="tx1">
                    <a:tint val="75000"/>
                  </a:schemeClr>
                </a:solidFill>
              </a:defRPr>
            </a:lvl7pPr>
            <a:lvl8pPr marL="3198483" indent="0" algn="ctr">
              <a:buNone/>
              <a:defRPr>
                <a:solidFill>
                  <a:schemeClr val="tx1">
                    <a:tint val="75000"/>
                  </a:schemeClr>
                </a:solidFill>
              </a:defRPr>
            </a:lvl8pPr>
            <a:lvl9pPr marL="36554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51315"/>
            <a:ext cx="515078" cy="10122738"/>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7929117" y="634586"/>
            <a:ext cx="396173" cy="9608478"/>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551540" y="10"/>
            <a:ext cx="17953508" cy="570851"/>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300602" y="9836605"/>
            <a:ext cx="17211161" cy="450404"/>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08869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6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4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73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013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4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42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75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758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305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173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55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593" indent="0" algn="ctr">
              <a:buNone/>
              <a:defRPr sz="3000"/>
            </a:lvl2pPr>
            <a:lvl3pPr marL="1371191" indent="0" algn="ctr">
              <a:buNone/>
              <a:defRPr sz="2700"/>
            </a:lvl3pPr>
            <a:lvl4pPr marL="2056784" indent="0" algn="ctr">
              <a:buNone/>
              <a:defRPr sz="2400"/>
            </a:lvl4pPr>
            <a:lvl5pPr marL="2742377" indent="0" algn="ctr">
              <a:buNone/>
              <a:defRPr sz="2400"/>
            </a:lvl5pPr>
            <a:lvl6pPr marL="3427973" indent="0" algn="ctr">
              <a:buNone/>
              <a:defRPr sz="2400"/>
            </a:lvl6pPr>
            <a:lvl7pPr marL="4113567" indent="0" algn="ctr">
              <a:buNone/>
              <a:defRPr sz="2400"/>
            </a:lvl7pPr>
            <a:lvl8pPr marL="4799160" indent="0" algn="ctr">
              <a:buNone/>
              <a:defRPr sz="2400"/>
            </a:lvl8pPr>
            <a:lvl9pPr marL="5484753"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81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01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12"/>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200"/>
            <a:ext cx="15773400" cy="2250281"/>
          </a:xfrm>
        </p:spPr>
        <p:txBody>
          <a:bodyPr/>
          <a:lstStyle>
            <a:lvl1pPr marL="0" indent="0">
              <a:buNone/>
              <a:defRPr sz="3600">
                <a:solidFill>
                  <a:schemeClr val="tx1">
                    <a:tint val="75000"/>
                  </a:schemeClr>
                </a:solidFill>
              </a:defRPr>
            </a:lvl1pPr>
            <a:lvl2pPr marL="685593" indent="0">
              <a:buNone/>
              <a:defRPr sz="3000">
                <a:solidFill>
                  <a:schemeClr val="tx1">
                    <a:tint val="75000"/>
                  </a:schemeClr>
                </a:solidFill>
              </a:defRPr>
            </a:lvl2pPr>
            <a:lvl3pPr marL="1371191" indent="0">
              <a:buNone/>
              <a:defRPr sz="2700">
                <a:solidFill>
                  <a:schemeClr val="tx1">
                    <a:tint val="75000"/>
                  </a:schemeClr>
                </a:solidFill>
              </a:defRPr>
            </a:lvl3pPr>
            <a:lvl4pPr marL="2056784" indent="0">
              <a:buNone/>
              <a:defRPr sz="2400">
                <a:solidFill>
                  <a:schemeClr val="tx1">
                    <a:tint val="75000"/>
                  </a:schemeClr>
                </a:solidFill>
              </a:defRPr>
            </a:lvl4pPr>
            <a:lvl5pPr marL="2742377" indent="0">
              <a:buNone/>
              <a:defRPr sz="2400">
                <a:solidFill>
                  <a:schemeClr val="tx1">
                    <a:tint val="75000"/>
                  </a:schemeClr>
                </a:solidFill>
              </a:defRPr>
            </a:lvl5pPr>
            <a:lvl6pPr marL="3427973" indent="0">
              <a:buNone/>
              <a:defRPr sz="2400">
                <a:solidFill>
                  <a:schemeClr val="tx1">
                    <a:tint val="75000"/>
                  </a:schemeClr>
                </a:solidFill>
              </a:defRPr>
            </a:lvl6pPr>
            <a:lvl7pPr marL="4113567" indent="0">
              <a:buNone/>
              <a:defRPr sz="2400">
                <a:solidFill>
                  <a:schemeClr val="tx1">
                    <a:tint val="75000"/>
                  </a:schemeClr>
                </a:solidFill>
              </a:defRPr>
            </a:lvl7pPr>
            <a:lvl8pPr marL="4799160" indent="0">
              <a:buNone/>
              <a:defRPr sz="2400">
                <a:solidFill>
                  <a:schemeClr val="tx1">
                    <a:tint val="75000"/>
                  </a:schemeClr>
                </a:solidFill>
              </a:defRPr>
            </a:lvl8pPr>
            <a:lvl9pPr marL="5484753"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384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41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7" y="2521745"/>
            <a:ext cx="7736681"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7"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99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4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930" indent="0">
              <a:buNone/>
              <a:defRPr sz="1800">
                <a:solidFill>
                  <a:schemeClr val="tx1">
                    <a:tint val="75000"/>
                  </a:schemeClr>
                </a:solidFill>
              </a:defRPr>
            </a:lvl2pPr>
            <a:lvl3pPr marL="913851" indent="0">
              <a:buNone/>
              <a:defRPr sz="1700">
                <a:solidFill>
                  <a:schemeClr val="tx1">
                    <a:tint val="75000"/>
                  </a:schemeClr>
                </a:solidFill>
              </a:defRPr>
            </a:lvl3pPr>
            <a:lvl4pPr marL="1370781" indent="0">
              <a:buNone/>
              <a:defRPr sz="1400">
                <a:solidFill>
                  <a:schemeClr val="tx1">
                    <a:tint val="75000"/>
                  </a:schemeClr>
                </a:solidFill>
              </a:defRPr>
            </a:lvl4pPr>
            <a:lvl5pPr marL="1827702" indent="0">
              <a:buNone/>
              <a:defRPr sz="1400">
                <a:solidFill>
                  <a:schemeClr val="tx1">
                    <a:tint val="75000"/>
                  </a:schemeClr>
                </a:solidFill>
              </a:defRPr>
            </a:lvl5pPr>
            <a:lvl6pPr marL="2284632" indent="0">
              <a:buNone/>
              <a:defRPr sz="1400">
                <a:solidFill>
                  <a:schemeClr val="tx1">
                    <a:tint val="75000"/>
                  </a:schemeClr>
                </a:solidFill>
              </a:defRPr>
            </a:lvl6pPr>
            <a:lvl7pPr marL="2741558" indent="0">
              <a:buNone/>
              <a:defRPr sz="1400">
                <a:solidFill>
                  <a:schemeClr val="tx1">
                    <a:tint val="75000"/>
                  </a:schemeClr>
                </a:solidFill>
              </a:defRPr>
            </a:lvl7pPr>
            <a:lvl8pPr marL="3198483" indent="0">
              <a:buNone/>
              <a:defRPr sz="1400">
                <a:solidFill>
                  <a:schemeClr val="tx1">
                    <a:tint val="75000"/>
                  </a:schemeClr>
                </a:solidFill>
              </a:defRPr>
            </a:lvl8pPr>
            <a:lvl9pPr marL="36554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639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878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43"/>
            <a:ext cx="9258300" cy="7310438"/>
          </a:xfrm>
        </p:spPr>
        <p:txBody>
          <a:bodyPr/>
          <a:lstStyle>
            <a:lvl1pPr marL="0" indent="0">
              <a:buNone/>
              <a:defRPr sz="4800"/>
            </a:lvl1pPr>
            <a:lvl2pPr marL="685593" indent="0">
              <a:buNone/>
              <a:defRPr sz="4200"/>
            </a:lvl2pPr>
            <a:lvl3pPr marL="1371191" indent="0">
              <a:buNone/>
              <a:defRPr sz="3600"/>
            </a:lvl3pPr>
            <a:lvl4pPr marL="2056784" indent="0">
              <a:buNone/>
              <a:defRPr sz="3000"/>
            </a:lvl4pPr>
            <a:lvl5pPr marL="2742377" indent="0">
              <a:buNone/>
              <a:defRPr sz="3000"/>
            </a:lvl5pPr>
            <a:lvl6pPr marL="3427973" indent="0">
              <a:buNone/>
              <a:defRPr sz="3000"/>
            </a:lvl6pPr>
            <a:lvl7pPr marL="4113567" indent="0">
              <a:buNone/>
              <a:defRPr sz="3000"/>
            </a:lvl7pPr>
            <a:lvl8pPr marL="4799160" indent="0">
              <a:buNone/>
              <a:defRPr sz="3000"/>
            </a:lvl8pPr>
            <a:lvl9pPr marL="5484753"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352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365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46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307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925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129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631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1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947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47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103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485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24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1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8" y="1535114"/>
            <a:ext cx="4040189"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8"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9" y="273059"/>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9"/>
            <a:ext cx="3008313" cy="46910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30" indent="0">
              <a:buNone/>
              <a:defRPr sz="2900"/>
            </a:lvl2pPr>
            <a:lvl3pPr marL="913851" indent="0">
              <a:buNone/>
              <a:defRPr sz="2400"/>
            </a:lvl3pPr>
            <a:lvl4pPr marL="1370781" indent="0">
              <a:buNone/>
              <a:defRPr sz="2000"/>
            </a:lvl4pPr>
            <a:lvl5pPr marL="1827702" indent="0">
              <a:buNone/>
              <a:defRPr sz="2000"/>
            </a:lvl5pPr>
            <a:lvl6pPr marL="2284632" indent="0">
              <a:buNone/>
              <a:defRPr sz="2000"/>
            </a:lvl6pPr>
            <a:lvl7pPr marL="2741558" indent="0">
              <a:buNone/>
              <a:defRPr sz="2000"/>
            </a:lvl7pPr>
            <a:lvl8pPr marL="3198483" indent="0">
              <a:buNone/>
              <a:defRPr sz="2000"/>
            </a:lvl8pPr>
            <a:lvl9pPr marL="3655404" indent="0">
              <a:buNone/>
              <a:defRPr sz="2000"/>
            </a:lvl9pPr>
          </a:lstStyle>
          <a:p>
            <a:endParaRPr lang="en-US"/>
          </a:p>
        </p:txBody>
      </p:sp>
      <p:sp>
        <p:nvSpPr>
          <p:cNvPr id="4" name="Text Placeholder 3"/>
          <p:cNvSpPr>
            <a:spLocks noGrp="1"/>
          </p:cNvSpPr>
          <p:nvPr>
            <p:ph type="body" sz="half" idx="2"/>
          </p:nvPr>
        </p:nvSpPr>
        <p:spPr>
          <a:xfrm>
            <a:off x="1792289" y="5367346"/>
            <a:ext cx="5486400" cy="8048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6" tIns="45693" rIns="91386" bIns="4569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86" tIns="45693" rIns="91386" bIns="456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6"/>
          </a:xfrm>
          <a:prstGeom prst="rect">
            <a:avLst/>
          </a:prstGeom>
        </p:spPr>
        <p:txBody>
          <a:bodyPr vert="horz" lIns="91386" tIns="45693" rIns="91386" bIns="45693" rtlCol="0" anchor="ctr"/>
          <a:lstStyle>
            <a:lvl1pPr algn="l">
              <a:defRPr sz="1200">
                <a:solidFill>
                  <a:schemeClr val="tx1">
                    <a:tint val="75000"/>
                  </a:schemeClr>
                </a:solidFill>
              </a:defRPr>
            </a:lvl1pPr>
          </a:lstStyle>
          <a:p>
            <a:fld id="{1D8BD707-D9CF-40AE-B4C6-C98DA3205C09}" type="datetimeFigureOut">
              <a:rPr lang="en-US" smtClean="0"/>
              <a:pPr/>
              <a:t>4/20/2025</a:t>
            </a:fld>
            <a:endParaRPr lang="en-US"/>
          </a:p>
        </p:txBody>
      </p:sp>
      <p:sp>
        <p:nvSpPr>
          <p:cNvPr id="5" name="Footer Placeholder 4"/>
          <p:cNvSpPr>
            <a:spLocks noGrp="1"/>
          </p:cNvSpPr>
          <p:nvPr>
            <p:ph type="ftr" sz="quarter" idx="3"/>
          </p:nvPr>
        </p:nvSpPr>
        <p:spPr>
          <a:xfrm>
            <a:off x="3124200" y="6356359"/>
            <a:ext cx="2895600" cy="365126"/>
          </a:xfrm>
          <a:prstGeom prst="rect">
            <a:avLst/>
          </a:prstGeom>
        </p:spPr>
        <p:txBody>
          <a:bodyPr vert="horz" lIns="91386" tIns="45693" rIns="91386" bIns="4569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6"/>
          </a:xfrm>
          <a:prstGeom prst="rect">
            <a:avLst/>
          </a:prstGeom>
        </p:spPr>
        <p:txBody>
          <a:bodyPr vert="horz" lIns="91386" tIns="45693" rIns="91386" bIns="4569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851" rtl="0" eaLnBrk="1" latinLnBrk="0" hangingPunct="1">
        <a:spcBef>
          <a:spcPct val="0"/>
        </a:spcBef>
        <a:buNone/>
        <a:defRPr sz="4400" kern="1200">
          <a:solidFill>
            <a:schemeClr val="tx1"/>
          </a:solidFill>
          <a:latin typeface="+mj-lt"/>
          <a:ea typeface="+mj-ea"/>
          <a:cs typeface="+mj-cs"/>
        </a:defRPr>
      </a:lvl1pPr>
    </p:titleStyle>
    <p:bodyStyle>
      <a:lvl1pPr marL="342693" indent="-342693" algn="l" defTabSz="9138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00" indent="-285579" algn="l" defTabSz="91385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316" indent="-228465" algn="l" defTabSz="9138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45"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6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8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69"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fld id="{292738BB-EDEF-48A5-AB0C-1EC64D6DD4D8}" type="datetimeFigureOut">
              <a:rPr lang="en-US" smtClean="0">
                <a:solidFill>
                  <a:prstClr val="black">
                    <a:tint val="75000"/>
                  </a:prstClr>
                </a:solidFill>
              </a:rPr>
              <a:pPr defTabSz="1370918"/>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fld id="{EB465016-67E8-421D-9C79-0E8A1522CB46}" type="slidenum">
              <a:rPr lang="en-US" smtClean="0">
                <a:solidFill>
                  <a:prstClr val="black">
                    <a:tint val="75000"/>
                  </a:prstClr>
                </a:solidFill>
              </a:rPr>
              <a:pPr defTabSz="1370918"/>
              <a:t>‹#›</a:t>
            </a:fld>
            <a:endParaRPr lang="en-US">
              <a:solidFill>
                <a:prstClr val="black">
                  <a:tint val="75000"/>
                </a:prstClr>
              </a:solidFill>
            </a:endParaRPr>
          </a:p>
        </p:txBody>
      </p:sp>
    </p:spTree>
    <p:extLst>
      <p:ext uri="{BB962C8B-B14F-4D97-AF65-F5344CB8AC3E}">
        <p14:creationId xmlns:p14="http://schemas.microsoft.com/office/powerpoint/2010/main" val="28125620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93"/>
            <a:ext cx="15773400" cy="1988345"/>
          </a:xfrm>
          <a:prstGeom prst="rect">
            <a:avLst/>
          </a:prstGeom>
        </p:spPr>
        <p:txBody>
          <a:bodyPr vert="horz" lIns="137120" tIns="68561" rIns="137120" bIns="6856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9"/>
            <a:ext cx="15773400" cy="6527007"/>
          </a:xfrm>
          <a:prstGeom prst="rect">
            <a:avLst/>
          </a:prstGeom>
        </p:spPr>
        <p:txBody>
          <a:bodyPr vert="horz" lIns="137120" tIns="68561" rIns="137120" bIns="6856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30"/>
            <a:ext cx="4114800" cy="547688"/>
          </a:xfrm>
          <a:prstGeom prst="rect">
            <a:avLst/>
          </a:prstGeom>
        </p:spPr>
        <p:txBody>
          <a:bodyPr vert="horz" lIns="137120" tIns="68561" rIns="137120" bIns="68561" rtlCol="0" anchor="ctr"/>
          <a:lstStyle>
            <a:lvl1pPr algn="l">
              <a:defRPr sz="1800">
                <a:solidFill>
                  <a:schemeClr val="tx1">
                    <a:tint val="75000"/>
                  </a:schemeClr>
                </a:solidFill>
              </a:defRPr>
            </a:lvl1pPr>
          </a:lstStyle>
          <a:p>
            <a:pPr defTabSz="1371191"/>
            <a:fld id="{292738BB-EDEF-48A5-AB0C-1EC64D6DD4D8}" type="datetimeFigureOut">
              <a:rPr lang="en-US" smtClean="0">
                <a:solidFill>
                  <a:prstClr val="black">
                    <a:tint val="75000"/>
                  </a:prstClr>
                </a:solidFill>
              </a:rPr>
              <a:pPr defTabSz="1371191"/>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30"/>
            <a:ext cx="6172200" cy="547688"/>
          </a:xfrm>
          <a:prstGeom prst="rect">
            <a:avLst/>
          </a:prstGeom>
        </p:spPr>
        <p:txBody>
          <a:bodyPr vert="horz" lIns="137120" tIns="68561" rIns="137120" bIns="68561" rtlCol="0" anchor="ctr"/>
          <a:lstStyle>
            <a:lvl1pPr algn="ctr">
              <a:defRPr sz="1800">
                <a:solidFill>
                  <a:schemeClr val="tx1">
                    <a:tint val="75000"/>
                  </a:schemeClr>
                </a:solidFill>
              </a:defRPr>
            </a:lvl1pPr>
          </a:lstStyle>
          <a:p>
            <a:pPr defTabSz="137119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30"/>
            <a:ext cx="4114800" cy="547688"/>
          </a:xfrm>
          <a:prstGeom prst="rect">
            <a:avLst/>
          </a:prstGeom>
        </p:spPr>
        <p:txBody>
          <a:bodyPr vert="horz" lIns="137120" tIns="68561" rIns="137120" bIns="68561" rtlCol="0" anchor="ctr"/>
          <a:lstStyle>
            <a:lvl1pPr algn="r">
              <a:defRPr sz="1800">
                <a:solidFill>
                  <a:schemeClr val="tx1">
                    <a:tint val="75000"/>
                  </a:schemeClr>
                </a:solidFill>
              </a:defRPr>
            </a:lvl1pPr>
          </a:lstStyle>
          <a:p>
            <a:pPr defTabSz="1371191"/>
            <a:fld id="{EB465016-67E8-421D-9C79-0E8A1522CB46}" type="slidenum">
              <a:rPr lang="en-US" smtClean="0">
                <a:solidFill>
                  <a:prstClr val="black">
                    <a:tint val="75000"/>
                  </a:prstClr>
                </a:solidFill>
              </a:rPr>
              <a:pPr defTabSz="1371191"/>
              <a:t>‹#›</a:t>
            </a:fld>
            <a:endParaRPr lang="en-US">
              <a:solidFill>
                <a:prstClr val="black">
                  <a:tint val="75000"/>
                </a:prstClr>
              </a:solidFill>
            </a:endParaRPr>
          </a:p>
        </p:txBody>
      </p:sp>
    </p:spTree>
    <p:extLst>
      <p:ext uri="{BB962C8B-B14F-4D97-AF65-F5344CB8AC3E}">
        <p14:creationId xmlns:p14="http://schemas.microsoft.com/office/powerpoint/2010/main" val="39413737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191"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97" indent="-342797" algn="l" defTabSz="137119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93" indent="-342797" algn="l" defTabSz="1371191"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87" indent="-342797" algn="l" defTabSz="137119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580"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17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771"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364"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957"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55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fld id="{292738BB-EDEF-48A5-AB0C-1EC64D6DD4D8}" type="datetimeFigureOut">
              <a:rPr lang="en-US" smtClean="0">
                <a:solidFill>
                  <a:prstClr val="black">
                    <a:tint val="75000"/>
                  </a:prstClr>
                </a:solidFill>
              </a:rPr>
              <a:pPr defTabSz="1371600"/>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fld id="{EB465016-67E8-421D-9C79-0E8A1522CB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602693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4.xml"/><Relationship Id="rId7" Type="http://schemas.openxmlformats.org/officeDocument/2006/relationships/image" Target="../media/image8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89.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35.xml"/><Relationship Id="rId7" Type="http://schemas.openxmlformats.org/officeDocument/2006/relationships/image" Target="../media/image8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89.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2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3.png"/><Relationship Id="rId7" Type="http://schemas.openxmlformats.org/officeDocument/2006/relationships/image" Target="../media/image90.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93.svg"/><Relationship Id="rId4" Type="http://schemas.openxmlformats.org/officeDocument/2006/relationships/image" Target="../media/image14.sv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2" y="0"/>
            <a:ext cx="18288000" cy="10287000"/>
          </a:xfrm>
          <a:prstGeom prst="rect">
            <a:avLst/>
          </a:prstGeom>
        </p:spPr>
      </p:pic>
      <p:sp>
        <p:nvSpPr>
          <p:cNvPr id="3" name="TextBox 3"/>
          <p:cNvSpPr txBox="1"/>
          <p:nvPr/>
        </p:nvSpPr>
        <p:spPr>
          <a:xfrm>
            <a:off x="1371610" y="3313368"/>
            <a:ext cx="15220814" cy="3632405"/>
          </a:xfrm>
          <a:prstGeom prst="rect">
            <a:avLst/>
          </a:prstGeom>
        </p:spPr>
        <p:txBody>
          <a:bodyPr wrap="square" lIns="0" tIns="0" rIns="0" bIns="0" rtlCol="0" anchor="t">
            <a:spAutoFit/>
          </a:bodyPr>
          <a:lstStyle/>
          <a:p>
            <a:pPr algn="ctr">
              <a:lnSpc>
                <a:spcPts val="14939"/>
              </a:lnSpc>
            </a:pPr>
            <a:r>
              <a:rPr lang="en-US" sz="9600" b="1" spc="860" dirty="0" err="1">
                <a:solidFill>
                  <a:srgbClr val="764652"/>
                </a:solidFill>
                <a:latin typeface="Times New Roman" panose="02020603050405020304" pitchFamily="18" charset="0"/>
                <a:cs typeface="Times New Roman" panose="02020603050405020304" pitchFamily="18" charset="0"/>
              </a:rPr>
              <a:t>BÀI</a:t>
            </a:r>
            <a:r>
              <a:rPr lang="en-US" sz="9600" b="1" spc="860" dirty="0">
                <a:solidFill>
                  <a:srgbClr val="764652"/>
                </a:solidFill>
                <a:latin typeface="Times New Roman" panose="02020603050405020304" pitchFamily="18" charset="0"/>
                <a:cs typeface="Times New Roman" panose="02020603050405020304" pitchFamily="18" charset="0"/>
              </a:rPr>
              <a:t> </a:t>
            </a:r>
            <a:r>
              <a:rPr lang="en-US" sz="9600" b="1" spc="860" dirty="0" err="1">
                <a:solidFill>
                  <a:srgbClr val="764652"/>
                </a:solidFill>
                <a:latin typeface="Times New Roman" panose="02020603050405020304" pitchFamily="18" charset="0"/>
                <a:cs typeface="Times New Roman" panose="02020603050405020304" pitchFamily="18" charset="0"/>
              </a:rPr>
              <a:t>38.HỆ</a:t>
            </a:r>
            <a:r>
              <a:rPr lang="en-US" sz="9600" b="1" spc="860" dirty="0">
                <a:solidFill>
                  <a:srgbClr val="764652"/>
                </a:solidFill>
                <a:latin typeface="Times New Roman" panose="02020603050405020304" pitchFamily="18" charset="0"/>
                <a:cs typeface="Times New Roman" panose="02020603050405020304" pitchFamily="18" charset="0"/>
              </a:rPr>
              <a:t> </a:t>
            </a:r>
            <a:r>
              <a:rPr lang="en-US" sz="9600" b="1" spc="860" dirty="0" err="1">
                <a:solidFill>
                  <a:srgbClr val="764652"/>
                </a:solidFill>
                <a:latin typeface="Times New Roman" panose="02020603050405020304" pitchFamily="18" charset="0"/>
                <a:cs typeface="Times New Roman" panose="02020603050405020304" pitchFamily="18" charset="0"/>
              </a:rPr>
              <a:t>NỘI</a:t>
            </a:r>
            <a:r>
              <a:rPr lang="en-US" sz="9600" b="1" spc="860" dirty="0">
                <a:solidFill>
                  <a:srgbClr val="764652"/>
                </a:solidFill>
                <a:latin typeface="Times New Roman" panose="02020603050405020304" pitchFamily="18" charset="0"/>
                <a:cs typeface="Times New Roman" panose="02020603050405020304" pitchFamily="18" charset="0"/>
              </a:rPr>
              <a:t> </a:t>
            </a:r>
            <a:r>
              <a:rPr lang="en-US" sz="9600" b="1" spc="860" dirty="0" err="1">
                <a:solidFill>
                  <a:srgbClr val="764652"/>
                </a:solidFill>
                <a:latin typeface="Times New Roman" panose="02020603050405020304" pitchFamily="18" charset="0"/>
                <a:cs typeface="Times New Roman" panose="02020603050405020304" pitchFamily="18" charset="0"/>
              </a:rPr>
              <a:t>TIẾT</a:t>
            </a:r>
            <a:r>
              <a:rPr lang="en-US" sz="9600" b="1" spc="860" dirty="0">
                <a:solidFill>
                  <a:srgbClr val="764652"/>
                </a:solidFill>
                <a:latin typeface="Times New Roman" panose="02020603050405020304" pitchFamily="18" charset="0"/>
                <a:cs typeface="Times New Roman" panose="02020603050405020304" pitchFamily="18" charset="0"/>
              </a:rPr>
              <a:t> </a:t>
            </a:r>
          </a:p>
          <a:p>
            <a:pPr algn="ctr">
              <a:lnSpc>
                <a:spcPts val="14939"/>
              </a:lnSpc>
            </a:pPr>
            <a:r>
              <a:rPr lang="en-US" sz="9600" b="1" spc="860" dirty="0">
                <a:solidFill>
                  <a:srgbClr val="764652"/>
                </a:solidFill>
                <a:latin typeface="Times New Roman" panose="02020603050405020304" pitchFamily="18" charset="0"/>
                <a:cs typeface="Times New Roman" panose="02020603050405020304" pitchFamily="18" charset="0"/>
              </a:rPr>
              <a:t>Ở </a:t>
            </a:r>
            <a:r>
              <a:rPr lang="en-US" sz="9600" b="1" spc="860" dirty="0" err="1">
                <a:solidFill>
                  <a:srgbClr val="764652"/>
                </a:solidFill>
                <a:latin typeface="Times New Roman" panose="02020603050405020304" pitchFamily="18" charset="0"/>
                <a:cs typeface="Times New Roman" panose="02020603050405020304" pitchFamily="18" charset="0"/>
              </a:rPr>
              <a:t>NGƯỜI</a:t>
            </a:r>
            <a:r>
              <a:rPr lang="en-US" sz="9600" b="1" spc="860" dirty="0">
                <a:solidFill>
                  <a:srgbClr val="764652"/>
                </a:solidFill>
                <a:latin typeface="Times New Roman" panose="02020603050405020304" pitchFamily="18" charset="0"/>
                <a:cs typeface="Times New Roman" panose="02020603050405020304" pitchFamily="18" charset="0"/>
              </a:rPr>
              <a:t> </a:t>
            </a:r>
          </a:p>
        </p:txBody>
      </p:sp>
      <p:sp>
        <p:nvSpPr>
          <p:cNvPr id="4" name="TextBox 4"/>
          <p:cNvSpPr txBox="1"/>
          <p:nvPr/>
        </p:nvSpPr>
        <p:spPr>
          <a:xfrm>
            <a:off x="3961595" y="7467381"/>
            <a:ext cx="7212512" cy="423194"/>
          </a:xfrm>
          <a:prstGeom prst="rect">
            <a:avLst/>
          </a:prstGeom>
        </p:spPr>
        <p:txBody>
          <a:bodyPr lIns="0" tIns="0" rIns="0" bIns="0" rtlCol="0" anchor="t">
            <a:spAutoFit/>
          </a:bodyPr>
          <a:lstStyle/>
          <a:p>
            <a:pPr algn="ctr">
              <a:lnSpc>
                <a:spcPts val="3300"/>
              </a:lnSpc>
              <a:spcBef>
                <a:spcPct val="0"/>
              </a:spcBef>
            </a:pPr>
            <a:r>
              <a:rPr lang="vi-VN"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endParaRPr lang="en-US"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5" name="Freeform 5"/>
          <p:cNvSpPr/>
          <p:nvPr/>
        </p:nvSpPr>
        <p:spPr>
          <a:xfrm rot="-391693">
            <a:off x="14704110" y="5044495"/>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272705">
            <a:off x="13246536" y="-457590"/>
            <a:ext cx="5608455" cy="448772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9816898">
            <a:off x="11648456" y="531614"/>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916089">
            <a:off x="-532172" y="566653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58550">
            <a:off x="362861" y="227518"/>
            <a:ext cx="2850707" cy="3380279"/>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5794347">
            <a:off x="4102831" y="7539448"/>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6383713">
            <a:off x="3758593" y="1803974"/>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22" y="0"/>
            <a:ext cx="18288000" cy="10287000"/>
          </a:xfrm>
          <a:prstGeom prst="rect">
            <a:avLst/>
          </a:prstGeom>
        </p:spPr>
      </p:pic>
      <p:sp>
        <p:nvSpPr>
          <p:cNvPr id="3" name="TextBox 3"/>
          <p:cNvSpPr txBox="1"/>
          <p:nvPr/>
        </p:nvSpPr>
        <p:spPr>
          <a:xfrm>
            <a:off x="903144" y="3524222"/>
            <a:ext cx="11695893" cy="4886402"/>
          </a:xfrm>
          <a:prstGeom prst="rect">
            <a:avLst/>
          </a:prstGeom>
          <a:solidFill>
            <a:schemeClr val="accent2">
              <a:lumMod val="20000"/>
              <a:lumOff val="80000"/>
            </a:schemeClr>
          </a:solidFill>
        </p:spPr>
        <p:txBody>
          <a:bodyPr wrap="square" lIns="0" tIns="0" rIns="0" bIns="0" rtlCol="0" anchor="t">
            <a:spAutoFit/>
          </a:bodyPr>
          <a:lstStyle/>
          <a:p>
            <a:pPr algn="just">
              <a:lnSpc>
                <a:spcPct val="150000"/>
              </a:lnSpc>
            </a:pPr>
            <a:r>
              <a:rPr lang="vi-VN" sz="3600" b="1" dirty="0">
                <a:latin typeface="+mj-lt"/>
                <a:cs typeface="Times New Roman" panose="02020603050405020304" pitchFamily="18" charset="0"/>
              </a:rPr>
              <a:t>- Hệ nội tiết gồm nhiều tuyến nội tiết nằm rải rác trong cơ thể. Các tuyến nội tiết sản xuất ra hoocmôn, hoocmôn được máu vận chuyển đến các cơ quan đích giúp điều hòa, điều chỉnh hoạt động sinh lý của cơ thể.</a:t>
            </a:r>
          </a:p>
          <a:p>
            <a:pPr algn="just">
              <a:lnSpc>
                <a:spcPct val="150000"/>
              </a:lnSpc>
            </a:pPr>
            <a:r>
              <a:rPr lang="vi-VN" sz="3600" b="1" dirty="0">
                <a:latin typeface="+mj-lt"/>
                <a:cs typeface="Times New Roman" panose="02020603050405020304" pitchFamily="18" charset="0"/>
              </a:rPr>
              <a:t>- Một số tuyến nội tiết trong cơ thể: tuyến yên, tuyến giáp, tuyến tụy, tuyến trên thận, tuyến sinh dục.</a:t>
            </a:r>
          </a:p>
        </p:txBody>
      </p:sp>
      <p:sp>
        <p:nvSpPr>
          <p:cNvPr id="4" name="TextBox 4"/>
          <p:cNvSpPr txBox="1"/>
          <p:nvPr/>
        </p:nvSpPr>
        <p:spPr>
          <a:xfrm>
            <a:off x="4534964" y="279941"/>
            <a:ext cx="6671654" cy="2846933"/>
          </a:xfrm>
          <a:prstGeom prst="rect">
            <a:avLst/>
          </a:prstGeom>
        </p:spPr>
        <p:txBody>
          <a:bodyPr wrap="square" lIns="0" tIns="0" rIns="0" bIns="0" rtlCol="0" anchor="t">
            <a:spAutoFit/>
          </a:bodyPr>
          <a:lstStyle/>
          <a:p>
            <a:pPr>
              <a:lnSpc>
                <a:spcPts val="22191"/>
              </a:lnSpc>
            </a:pPr>
            <a:r>
              <a:rPr lang="en-US" sz="4100" b="1" u="sng" spc="732" dirty="0">
                <a:solidFill>
                  <a:srgbClr val="FF0000"/>
                </a:solidFill>
                <a:latin typeface="Times New Roman" panose="02020603050405020304" pitchFamily="18" charset="0"/>
                <a:cs typeface="Times New Roman" panose="02020603050405020304" pitchFamily="18" charset="0"/>
              </a:rPr>
              <a:t>KẾT LUẬN</a:t>
            </a:r>
          </a:p>
        </p:txBody>
      </p:sp>
      <p:sp>
        <p:nvSpPr>
          <p:cNvPr id="5" name="Freeform 5"/>
          <p:cNvSpPr/>
          <p:nvPr/>
        </p:nvSpPr>
        <p:spPr>
          <a:xfrm rot="-221324" flipH="1">
            <a:off x="12661561" y="1453662"/>
            <a:ext cx="3054701" cy="2925213"/>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80" y="1363214"/>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779145" y="3900361"/>
            <a:ext cx="6822893" cy="6807977"/>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46" y="5427320"/>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Explosion 1 11"/>
          <p:cNvSpPr/>
          <p:nvPr/>
        </p:nvSpPr>
        <p:spPr>
          <a:xfrm>
            <a:off x="1219210" y="1855202"/>
            <a:ext cx="1220255" cy="990600"/>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1424289221"/>
              </p:ext>
            </p:extLst>
          </p:nvPr>
        </p:nvGraphicFramePr>
        <p:xfrm>
          <a:off x="2348198" y="2750706"/>
          <a:ext cx="13017047" cy="6080885"/>
        </p:xfrm>
        <a:graphic>
          <a:graphicData uri="http://schemas.openxmlformats.org/drawingml/2006/table">
            <a:tbl>
              <a:tblPr firstRow="1" bandRow="1">
                <a:tableStyleId>{F5AB1C69-6EDB-4FF4-983F-18BD219EF322}</a:tableStyleId>
              </a:tblPr>
              <a:tblGrid>
                <a:gridCol w="3254262">
                  <a:extLst>
                    <a:ext uri="{9D8B030D-6E8A-4147-A177-3AD203B41FA5}">
                      <a16:colId xmlns:a16="http://schemas.microsoft.com/office/drawing/2014/main" val="3542399255"/>
                    </a:ext>
                  </a:extLst>
                </a:gridCol>
                <a:gridCol w="3172905">
                  <a:extLst>
                    <a:ext uri="{9D8B030D-6E8A-4147-A177-3AD203B41FA5}">
                      <a16:colId xmlns:a16="http://schemas.microsoft.com/office/drawing/2014/main" val="344784978"/>
                    </a:ext>
                  </a:extLst>
                </a:gridCol>
                <a:gridCol w="3335618">
                  <a:extLst>
                    <a:ext uri="{9D8B030D-6E8A-4147-A177-3AD203B41FA5}">
                      <a16:colId xmlns:a16="http://schemas.microsoft.com/office/drawing/2014/main" val="465574524"/>
                    </a:ext>
                  </a:extLst>
                </a:gridCol>
                <a:gridCol w="3254262">
                  <a:extLst>
                    <a:ext uri="{9D8B030D-6E8A-4147-A177-3AD203B41FA5}">
                      <a16:colId xmlns:a16="http://schemas.microsoft.com/office/drawing/2014/main" val="1793354393"/>
                    </a:ext>
                  </a:extLst>
                </a:gridCol>
              </a:tblGrid>
              <a:tr h="1920240">
                <a:tc>
                  <a:txBody>
                    <a:bodyPr/>
                    <a:lstStyle/>
                    <a:p>
                      <a:pPr algn="ctr"/>
                      <a:endParaRPr lang="vi-VN" sz="2400" dirty="0">
                        <a:solidFill>
                          <a:schemeClr val="tx1"/>
                        </a:solidFill>
                      </a:endParaRPr>
                    </a:p>
                    <a:p>
                      <a:pPr algn="ctr"/>
                      <a:endParaRPr lang="vi-VN" sz="2400" dirty="0">
                        <a:solidFill>
                          <a:schemeClr val="tx1"/>
                        </a:solidFill>
                      </a:endParaRPr>
                    </a:p>
                    <a:p>
                      <a:pPr algn="ctr"/>
                      <a:endParaRPr lang="vi-VN" sz="2400" dirty="0">
                        <a:solidFill>
                          <a:schemeClr val="tx1"/>
                        </a:solidFill>
                      </a:endParaRPr>
                    </a:p>
                    <a:p>
                      <a:pPr algn="ctr"/>
                      <a:r>
                        <a:rPr lang="en-US" sz="2400" dirty="0">
                          <a:solidFill>
                            <a:schemeClr val="tx1"/>
                          </a:solidFill>
                        </a:rPr>
                        <a:t>BỆNH</a:t>
                      </a:r>
                      <a:r>
                        <a:rPr lang="en-US" sz="2400" baseline="0" dirty="0">
                          <a:solidFill>
                            <a:schemeClr val="tx1"/>
                          </a:solidFill>
                        </a:rPr>
                        <a:t> LIÊN QUAN ĐẾN HỆ NỘI TIẾT</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r>
                        <a:rPr lang="vi-VN" sz="2400" dirty="0">
                          <a:solidFill>
                            <a:schemeClr val="tx1"/>
                          </a:solidFill>
                          <a:latin typeface="Calibri" panose="020F0502020204030204" pitchFamily="34" charset="0"/>
                          <a:cs typeface="Calibri" panose="020F0502020204030204" pitchFamily="34" charset="0"/>
                        </a:rPr>
                        <a:t>NGUYÊN</a:t>
                      </a:r>
                      <a:r>
                        <a:rPr lang="vi-VN" sz="2400" baseline="0" dirty="0">
                          <a:solidFill>
                            <a:schemeClr val="tx1"/>
                          </a:solidFill>
                          <a:latin typeface="Calibri" panose="020F0502020204030204" pitchFamily="34" charset="0"/>
                          <a:cs typeface="Calibri" panose="020F0502020204030204" pitchFamily="34" charset="0"/>
                        </a:rPr>
                        <a:t> NHÂN</a:t>
                      </a:r>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BIỂU</a:t>
                      </a:r>
                      <a:r>
                        <a:rPr lang="vi-VN" sz="2400" baseline="0">
                          <a:solidFill>
                            <a:schemeClr val="tx1"/>
                          </a:solidFill>
                          <a:latin typeface="Calibri" panose="020F0502020204030204" pitchFamily="34" charset="0"/>
                          <a:cs typeface="Calibri" panose="020F0502020204030204" pitchFamily="34" charset="0"/>
                        </a:rPr>
                        <a:t> HIỆN</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BIỆN</a:t>
                      </a:r>
                      <a:r>
                        <a:rPr lang="vi-VN" sz="2400" baseline="0">
                          <a:solidFill>
                            <a:schemeClr val="tx1"/>
                          </a:solidFill>
                          <a:latin typeface="Calibri" panose="020F0502020204030204" pitchFamily="34" charset="0"/>
                          <a:cs typeface="Calibri" panose="020F0502020204030204" pitchFamily="34" charset="0"/>
                        </a:rPr>
                        <a:t> PHÁP PHÒNG CHỐNG</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9584681"/>
                  </a:ext>
                </a:extLst>
              </a:tr>
              <a:tr h="1902009">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3093234"/>
                  </a:ext>
                </a:extLst>
              </a:tr>
              <a:tr h="2258636">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vi-VN" sz="2400" dirty="0">
                          <a:solidFill>
                            <a:schemeClr val="tx1"/>
                          </a:solidFill>
                          <a:latin typeface="Calibri" panose="020F0502020204030204" pitchFamily="34" charset="0"/>
                          <a:cs typeface="Calibri" panose="020F0502020204030204" pitchFamily="34" charset="0"/>
                        </a:rPr>
                        <a:t>.</a:t>
                      </a:r>
                    </a:p>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0610868"/>
                  </a:ext>
                </a:extLst>
              </a:tr>
            </a:tbl>
          </a:graphicData>
        </a:graphic>
      </p:graphicFrame>
      <p:sp>
        <p:nvSpPr>
          <p:cNvPr id="5" name="TextBox 4"/>
          <p:cNvSpPr txBox="1"/>
          <p:nvPr/>
        </p:nvSpPr>
        <p:spPr>
          <a:xfrm>
            <a:off x="2864334" y="5124420"/>
            <a:ext cx="2481314"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đái tháo đường</a:t>
            </a:r>
          </a:p>
        </p:txBody>
      </p:sp>
      <p:sp>
        <p:nvSpPr>
          <p:cNvPr id="11" name="TextBox 10"/>
          <p:cNvSpPr txBox="1"/>
          <p:nvPr/>
        </p:nvSpPr>
        <p:spPr>
          <a:xfrm>
            <a:off x="2888680" y="7248174"/>
            <a:ext cx="2305617"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bướu cổ</a:t>
            </a:r>
          </a:p>
          <a:p>
            <a:r>
              <a:rPr lang="vi-VN" sz="2400" dirty="0">
                <a:solidFill>
                  <a:prstClr val="black"/>
                </a:solidFill>
                <a:latin typeface="Arial" panose="020B0604020202020204" pitchFamily="34" charset="0"/>
                <a:cs typeface="Arial" panose="020B0604020202020204"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2" name="TextBox 21"/>
          <p:cNvSpPr txBox="1"/>
          <p:nvPr/>
        </p:nvSpPr>
        <p:spPr>
          <a:xfrm>
            <a:off x="12496800" y="8953508"/>
            <a:ext cx="2209800" cy="369323"/>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888680" y="477509"/>
            <a:ext cx="6788729" cy="646331"/>
          </a:xfrm>
          <a:prstGeom prst="rect">
            <a:avLst/>
          </a:prstGeom>
          <a:noFill/>
        </p:spPr>
        <p:txBody>
          <a:bodyPr wrap="square" lIns="91386" tIns="45693" rIns="91386" bIns="45693" rtlCol="0">
            <a:spAutoFit/>
          </a:bodyPr>
          <a:lstStyle/>
          <a:p>
            <a:r>
              <a:rPr lang="en-US" sz="3600" dirty="0">
                <a:solidFill>
                  <a:srgbClr val="FF0000"/>
                </a:solidFill>
                <a:latin typeface="Times New Roman" panose="02020603050405020304" pitchFamily="18" charset="0"/>
                <a:cs typeface="Times New Roman" panose="02020603050405020304" pitchFamily="18" charset="0"/>
              </a:rPr>
              <a:t>II. Bệnh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p>
        </p:txBody>
      </p:sp>
      <p:sp>
        <p:nvSpPr>
          <p:cNvPr id="3" name="Rectangle 2"/>
          <p:cNvSpPr/>
          <p:nvPr/>
        </p:nvSpPr>
        <p:spPr>
          <a:xfrm>
            <a:off x="2485271" y="1181100"/>
            <a:ext cx="13017047" cy="1569606"/>
          </a:xfrm>
          <a:prstGeom prst="rect">
            <a:avLst/>
          </a:prstGeom>
        </p:spPr>
        <p:txBody>
          <a:bodyPr wrap="square" lIns="91386" tIns="45693" rIns="91386" bIns="45693">
            <a:spAutoFit/>
          </a:bodyPr>
          <a:lstStyle/>
          <a:p>
            <a:pPr algn="just"/>
            <a:r>
              <a:rPr lang="en-US" sz="3200" dirty="0">
                <a:solidFill>
                  <a:srgbClr val="000000"/>
                </a:solidFill>
                <a:latin typeface="Times New Roman" panose="02020603050405020304" pitchFamily="18" charset="0"/>
                <a:ea typeface="Times New Roman"/>
                <a:cs typeface="Times New Roman" panose="02020603050405020304" pitchFamily="18" charset="0"/>
              </a:rPr>
              <a:t>Xem video về bệnh tiểu đường, Bướu cổ nghiên cứu thông tin SGK/159 → hoàn thành thông tin về bệnh đái tháo đường và bướu cổ do thiếu Iodine qua bảng dưới đây</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7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852099910"/>
              </p:ext>
            </p:extLst>
          </p:nvPr>
        </p:nvGraphicFramePr>
        <p:xfrm>
          <a:off x="559852" y="2068779"/>
          <a:ext cx="17651948" cy="7646721"/>
        </p:xfrm>
        <a:graphic>
          <a:graphicData uri="http://schemas.openxmlformats.org/drawingml/2006/table">
            <a:tbl>
              <a:tblPr firstRow="1" bandRow="1">
                <a:tableStyleId>{F5AB1C69-6EDB-4FF4-983F-18BD219EF322}</a:tableStyleId>
              </a:tblPr>
              <a:tblGrid>
                <a:gridCol w="2909626">
                  <a:extLst>
                    <a:ext uri="{9D8B030D-6E8A-4147-A177-3AD203B41FA5}">
                      <a16:colId xmlns:a16="http://schemas.microsoft.com/office/drawing/2014/main" val="3542399255"/>
                    </a:ext>
                  </a:extLst>
                </a:gridCol>
                <a:gridCol w="4962277">
                  <a:extLst>
                    <a:ext uri="{9D8B030D-6E8A-4147-A177-3AD203B41FA5}">
                      <a16:colId xmlns:a16="http://schemas.microsoft.com/office/drawing/2014/main" val="344784978"/>
                    </a:ext>
                  </a:extLst>
                </a:gridCol>
                <a:gridCol w="4674645">
                  <a:extLst>
                    <a:ext uri="{9D8B030D-6E8A-4147-A177-3AD203B41FA5}">
                      <a16:colId xmlns:a16="http://schemas.microsoft.com/office/drawing/2014/main" val="465574524"/>
                    </a:ext>
                  </a:extLst>
                </a:gridCol>
                <a:gridCol w="5105400">
                  <a:extLst>
                    <a:ext uri="{9D8B030D-6E8A-4147-A177-3AD203B41FA5}">
                      <a16:colId xmlns:a16="http://schemas.microsoft.com/office/drawing/2014/main" val="1793354393"/>
                    </a:ext>
                  </a:extLst>
                </a:gridCol>
              </a:tblGrid>
              <a:tr h="2038173">
                <a:tc>
                  <a:txBody>
                    <a:bodyPr/>
                    <a:lstStyle/>
                    <a:p>
                      <a:pPr algn="ctr"/>
                      <a:endParaRPr lang="vi-VN" sz="2800" dirty="0">
                        <a:solidFill>
                          <a:schemeClr val="tx1"/>
                        </a:solidFill>
                        <a:latin typeface="+mn-lt"/>
                      </a:endParaRPr>
                    </a:p>
                    <a:p>
                      <a:pPr algn="ctr"/>
                      <a:r>
                        <a:rPr lang="en-US" sz="2800" dirty="0">
                          <a:solidFill>
                            <a:schemeClr val="tx1"/>
                          </a:solidFill>
                          <a:latin typeface="+mn-lt"/>
                        </a:rPr>
                        <a:t>BỆNH</a:t>
                      </a:r>
                      <a:r>
                        <a:rPr lang="en-US" sz="2800" baseline="0" dirty="0">
                          <a:solidFill>
                            <a:schemeClr val="tx1"/>
                          </a:solidFill>
                          <a:latin typeface="+mn-lt"/>
                        </a:rPr>
                        <a:t> LIÊN QUAN ĐẾN HỆ NỘI TIẾT</a:t>
                      </a:r>
                      <a:endParaRPr lang="en-US" sz="2800" dirty="0">
                        <a:solidFill>
                          <a:schemeClr val="tx1"/>
                        </a:solidFill>
                        <a:latin typeface="+mn-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NGUYÊN</a:t>
                      </a:r>
                      <a:r>
                        <a:rPr lang="vi-VN" sz="2800" baseline="0" dirty="0">
                          <a:solidFill>
                            <a:schemeClr val="tx1"/>
                          </a:solidFill>
                          <a:latin typeface="+mn-lt"/>
                          <a:cs typeface="Calibri" panose="020F0502020204030204" pitchFamily="34" charset="0"/>
                        </a:rPr>
                        <a:t> NHÂN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BIỂU</a:t>
                      </a:r>
                      <a:r>
                        <a:rPr lang="vi-VN" sz="2800" baseline="0" dirty="0">
                          <a:solidFill>
                            <a:schemeClr val="tx1"/>
                          </a:solidFill>
                          <a:latin typeface="+mn-lt"/>
                          <a:cs typeface="Calibri" panose="020F0502020204030204" pitchFamily="34" charset="0"/>
                        </a:rPr>
                        <a:t> HIỆN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BIỆN</a:t>
                      </a:r>
                      <a:r>
                        <a:rPr lang="vi-VN" sz="2800" baseline="0" dirty="0">
                          <a:solidFill>
                            <a:schemeClr val="tx1"/>
                          </a:solidFill>
                          <a:latin typeface="+mn-lt"/>
                          <a:cs typeface="Calibri" panose="020F0502020204030204" pitchFamily="34" charset="0"/>
                        </a:rPr>
                        <a:t> PHÁP PHÒNG CHỐNG</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584681"/>
                  </a:ext>
                </a:extLst>
              </a:tr>
              <a:tr h="2804274">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93234"/>
                  </a:ext>
                </a:extLst>
              </a:tr>
              <a:tr h="2804274">
                <a:tc>
                  <a:txBody>
                    <a:bodyPr/>
                    <a:lstStyle/>
                    <a:p>
                      <a:endParaRPr lang="en-US" sz="240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610868"/>
                  </a:ext>
                </a:extLst>
              </a:tr>
            </a:tbl>
          </a:graphicData>
        </a:graphic>
      </p:graphicFrame>
      <p:sp>
        <p:nvSpPr>
          <p:cNvPr id="5" name="TextBox 4"/>
          <p:cNvSpPr txBox="1"/>
          <p:nvPr/>
        </p:nvSpPr>
        <p:spPr>
          <a:xfrm>
            <a:off x="930966" y="4686300"/>
            <a:ext cx="2152302" cy="954053"/>
          </a:xfrm>
          <a:prstGeom prst="rect">
            <a:avLst/>
          </a:prstGeom>
          <a:noFill/>
        </p:spPr>
        <p:txBody>
          <a:bodyPr wrap="square" lIns="91386" tIns="45693" rIns="91386" bIns="45693" rtlCol="0">
            <a:spAutoFit/>
          </a:bodyPr>
          <a:lstStyle/>
          <a:p>
            <a:r>
              <a:rPr lang="vi-VN" sz="2800" dirty="0">
                <a:solidFill>
                  <a:prstClr val="black"/>
                </a:solidFill>
                <a:latin typeface="Arial" pitchFamily="34" charset="0"/>
                <a:cs typeface="Arial" pitchFamily="34" charset="0"/>
              </a:rPr>
              <a:t>Bệnh đái tháo đường</a:t>
            </a:r>
          </a:p>
        </p:txBody>
      </p:sp>
      <p:sp>
        <p:nvSpPr>
          <p:cNvPr id="11" name="TextBox 10"/>
          <p:cNvSpPr txBox="1"/>
          <p:nvPr/>
        </p:nvSpPr>
        <p:spPr>
          <a:xfrm>
            <a:off x="930974" y="7634939"/>
            <a:ext cx="1999902" cy="1200329"/>
          </a:xfrm>
          <a:prstGeom prst="rect">
            <a:avLst/>
          </a:prstGeom>
          <a:noFill/>
        </p:spPr>
        <p:txBody>
          <a:bodyPr wrap="square" lIns="91386" tIns="45693" rIns="91386" bIns="45693" rtlCol="0">
            <a:spAutoFit/>
          </a:bodyPr>
          <a:lstStyle/>
          <a:p>
            <a:pPr algn="just"/>
            <a:r>
              <a:rPr lang="vi-VN" sz="2400" dirty="0">
                <a:solidFill>
                  <a:prstClr val="black"/>
                </a:solidFill>
                <a:latin typeface="Arial" pitchFamily="34" charset="0"/>
                <a:cs typeface="Arial" pitchFamily="34" charset="0"/>
              </a:rPr>
              <a:t>Bệnh bướu cổ</a:t>
            </a:r>
            <a:r>
              <a:rPr lang="en-US" sz="2400" dirty="0">
                <a:solidFill>
                  <a:prstClr val="black"/>
                </a:solidFill>
                <a:latin typeface="Arial" pitchFamily="34" charset="0"/>
                <a:cs typeface="Arial" pitchFamily="34" charset="0"/>
              </a:rPr>
              <a:t> </a:t>
            </a:r>
            <a:r>
              <a:rPr lang="vi-VN" sz="2400" dirty="0">
                <a:solidFill>
                  <a:prstClr val="black"/>
                </a:solidFill>
                <a:latin typeface="Arial" pitchFamily="34" charset="0"/>
                <a:cs typeface="Arial"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286000" y="266700"/>
            <a:ext cx="8350820" cy="646276"/>
          </a:xfrm>
          <a:prstGeom prst="rect">
            <a:avLst/>
          </a:prstGeom>
          <a:noFill/>
        </p:spPr>
        <p:txBody>
          <a:bodyPr wrap="square" lIns="91386" tIns="45693" rIns="91386" bIns="45693" rtlCol="0">
            <a:spAutoFit/>
          </a:bodyPr>
          <a:lstStyle/>
          <a:p>
            <a:r>
              <a:rPr lang="en-US" sz="3600" dirty="0">
                <a:solidFill>
                  <a:srgbClr val="FF0000"/>
                </a:solidFill>
                <a:latin typeface="Arial" pitchFamily="34" charset="0"/>
                <a:cs typeface="Arial" pitchFamily="34" charset="0"/>
              </a:rPr>
              <a:t>II. </a:t>
            </a:r>
            <a:r>
              <a:rPr lang="en-US" sz="3600" dirty="0" err="1">
                <a:solidFill>
                  <a:srgbClr val="FF0000"/>
                </a:solidFill>
                <a:latin typeface="Arial" pitchFamily="34" charset="0"/>
                <a:cs typeface="Arial" pitchFamily="34" charset="0"/>
              </a:rPr>
              <a:t>Bệnh</a:t>
            </a:r>
            <a:r>
              <a:rPr lang="en-US" sz="3600" dirty="0">
                <a:solidFill>
                  <a:srgbClr val="FF0000"/>
                </a:solidFill>
                <a:latin typeface="Arial" pitchFamily="34" charset="0"/>
                <a:cs typeface="Arial" pitchFamily="34" charset="0"/>
              </a:rPr>
              <a:t>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solidFill>
                <a:prstClr val="black"/>
              </a:solidFill>
            </a:endParaRPr>
          </a:p>
        </p:txBody>
      </p:sp>
      <p:sp>
        <p:nvSpPr>
          <p:cNvPr id="3" name="Rectangle 2"/>
          <p:cNvSpPr/>
          <p:nvPr/>
        </p:nvSpPr>
        <p:spPr>
          <a:xfrm>
            <a:off x="1447801" y="876300"/>
            <a:ext cx="16687798" cy="954053"/>
          </a:xfrm>
          <a:prstGeom prst="rect">
            <a:avLst/>
          </a:prstGeom>
        </p:spPr>
        <p:txBody>
          <a:bodyPr wrap="square" lIns="91386" tIns="45693" rIns="91386" bIns="45693">
            <a:spAutoFit/>
          </a:bodyPr>
          <a:lstStyle/>
          <a:p>
            <a:r>
              <a:rPr lang="en-US" sz="2800" dirty="0">
                <a:solidFill>
                  <a:srgbClr val="000000"/>
                </a:solidFill>
                <a:latin typeface="Arial" pitchFamily="34" charset="0"/>
                <a:ea typeface="Times New Roman"/>
                <a:cs typeface="Arial" pitchFamily="34" charset="0"/>
              </a:rPr>
              <a:t>Xem video về bệnh tiểu đường, nghiên cứu thông tin SGK/159 → hoàn thành thông tin về bệnh đái tháo đường và bướu cổ do thiếu Iodine qua bảng dưới đây</a:t>
            </a:r>
            <a:endParaRPr lang="en-US" sz="2800" dirty="0">
              <a:solidFill>
                <a:prstClr val="black"/>
              </a:solidFill>
              <a:latin typeface="Arial" pitchFamily="34" charset="0"/>
              <a:cs typeface="Arial" pitchFamily="34" charset="0"/>
            </a:endParaRPr>
          </a:p>
        </p:txBody>
      </p:sp>
      <p:sp>
        <p:nvSpPr>
          <p:cNvPr id="4" name="TextBox 3"/>
          <p:cNvSpPr txBox="1"/>
          <p:nvPr/>
        </p:nvSpPr>
        <p:spPr>
          <a:xfrm>
            <a:off x="3567377" y="4646647"/>
            <a:ext cx="4738709" cy="954053"/>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Rối loạn chuyển hóa glucozơ trong máu.</a:t>
            </a:r>
            <a:endParaRPr lang="en-US" sz="2800" dirty="0">
              <a:latin typeface="Arial" pitchFamily="34" charset="0"/>
              <a:cs typeface="Arial" pitchFamily="34" charset="0"/>
            </a:endParaRPr>
          </a:p>
        </p:txBody>
      </p:sp>
      <p:sp>
        <p:nvSpPr>
          <p:cNvPr id="6" name="TextBox 5"/>
          <p:cNvSpPr txBox="1"/>
          <p:nvPr/>
        </p:nvSpPr>
        <p:spPr>
          <a:xfrm>
            <a:off x="8504796" y="4672960"/>
            <a:ext cx="4648200" cy="1384940"/>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Ăn nhiều, uống nhiều nước, đi tiểu nhiều, sụt cân, mù lòa…</a:t>
            </a:r>
            <a:endParaRPr lang="en-US" sz="2800" dirty="0">
              <a:solidFill>
                <a:prstClr val="black"/>
              </a:solidFill>
              <a:latin typeface="Arial" pitchFamily="34" charset="0"/>
              <a:cs typeface="Arial" pitchFamily="34" charset="0"/>
            </a:endParaRPr>
          </a:p>
        </p:txBody>
      </p:sp>
      <p:sp>
        <p:nvSpPr>
          <p:cNvPr id="7" name="TextBox 6"/>
          <p:cNvSpPr txBox="1"/>
          <p:nvPr/>
        </p:nvSpPr>
        <p:spPr>
          <a:xfrm>
            <a:off x="13152996" y="4250461"/>
            <a:ext cx="4982603" cy="1578839"/>
          </a:xfrm>
          <a:prstGeom prst="rect">
            <a:avLst/>
          </a:prstGeom>
          <a:noFill/>
        </p:spPr>
        <p:txBody>
          <a:bodyPr wrap="square" lIns="91386" tIns="45693" rIns="91386" bIns="45693" rtlCol="0">
            <a:spAutoFit/>
          </a:bodyPr>
          <a:lstStyle/>
          <a:p>
            <a:pPr lvl="0" algn="just">
              <a:lnSpc>
                <a:spcPct val="115000"/>
              </a:lnSpc>
            </a:pPr>
            <a:r>
              <a:rPr lang="en-US" sz="2800" dirty="0">
                <a:solidFill>
                  <a:srgbClr val="000000"/>
                </a:solidFill>
                <a:latin typeface="Arial" pitchFamily="34" charset="0"/>
                <a:ea typeface="Times New Roman"/>
                <a:cs typeface="Arial" pitchFamily="34" charset="0"/>
              </a:rPr>
              <a:t>- Có chế độ ăn uốn hợp lý: hạn chế đường, muối, tăng cường chất xơ…</a:t>
            </a:r>
            <a:endParaRPr lang="en-US" sz="2800" dirty="0">
              <a:solidFill>
                <a:prstClr val="black"/>
              </a:solidFill>
              <a:latin typeface="Arial" pitchFamily="34" charset="0"/>
              <a:ea typeface="Times New Roman"/>
              <a:cs typeface="Arial" pitchFamily="34" charset="0"/>
            </a:endParaRPr>
          </a:p>
        </p:txBody>
      </p:sp>
      <p:sp>
        <p:nvSpPr>
          <p:cNvPr id="8" name="TextBox 7"/>
          <p:cNvSpPr txBox="1"/>
          <p:nvPr/>
        </p:nvSpPr>
        <p:spPr>
          <a:xfrm>
            <a:off x="13182600" y="5977234"/>
            <a:ext cx="4571999" cy="523166"/>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 Luyện tập TDTD…</a:t>
            </a:r>
            <a:endParaRPr lang="en-US" sz="2800" dirty="0">
              <a:solidFill>
                <a:prstClr val="black"/>
              </a:solidFill>
              <a:latin typeface="Arial" pitchFamily="34" charset="0"/>
              <a:cs typeface="Arial" pitchFamily="34" charset="0"/>
            </a:endParaRPr>
          </a:p>
        </p:txBody>
      </p:sp>
      <p:sp>
        <p:nvSpPr>
          <p:cNvPr id="9" name="TextBox 8"/>
          <p:cNvSpPr txBox="1"/>
          <p:nvPr/>
        </p:nvSpPr>
        <p:spPr>
          <a:xfrm>
            <a:off x="3506604" y="7316386"/>
            <a:ext cx="4759491" cy="2246714"/>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Do thiếu iodine nên TH không được tiết ra → tuyến yên tiết TSH tăng cường hoạt động của tuyến giáp → tuyến giáp phình to</a:t>
            </a:r>
            <a:endParaRPr lang="en-US" sz="2800" dirty="0">
              <a:latin typeface="Arial" pitchFamily="34" charset="0"/>
              <a:cs typeface="Arial" pitchFamily="34" charset="0"/>
            </a:endParaRPr>
          </a:p>
        </p:txBody>
      </p:sp>
      <p:sp>
        <p:nvSpPr>
          <p:cNvPr id="21" name="TextBox 20"/>
          <p:cNvSpPr txBox="1"/>
          <p:nvPr/>
        </p:nvSpPr>
        <p:spPr>
          <a:xfrm>
            <a:off x="8509109" y="7115505"/>
            <a:ext cx="4582355" cy="1083319"/>
          </a:xfrm>
          <a:prstGeom prst="rect">
            <a:avLst/>
          </a:prstGeom>
          <a:noFill/>
        </p:spPr>
        <p:txBody>
          <a:bodyPr wrap="square" lIns="91386" tIns="45693" rIns="91386" bIns="45693" rtlCol="0">
            <a:spAutoFit/>
          </a:bodyPr>
          <a:lstStyle/>
          <a:p>
            <a:pPr algn="just">
              <a:lnSpc>
                <a:spcPct val="115000"/>
              </a:lnSpc>
            </a:pPr>
            <a:r>
              <a:rPr lang="en-US" sz="2800" dirty="0">
                <a:solidFill>
                  <a:srgbClr val="000000"/>
                </a:solidFill>
                <a:latin typeface="Arial" pitchFamily="34" charset="0"/>
                <a:ea typeface="Times New Roman"/>
                <a:cs typeface="Arial" pitchFamily="34" charset="0"/>
              </a:rPr>
              <a:t>- Trẻ em chậm lớn, trí tuệ kém phát triển</a:t>
            </a:r>
            <a:endParaRPr lang="en-US" sz="2800" dirty="0">
              <a:latin typeface="Arial" pitchFamily="34" charset="0"/>
              <a:ea typeface="Times New Roman"/>
              <a:cs typeface="Arial" pitchFamily="34" charset="0"/>
            </a:endParaRPr>
          </a:p>
        </p:txBody>
      </p:sp>
      <p:sp>
        <p:nvSpPr>
          <p:cNvPr id="23" name="TextBox 22"/>
          <p:cNvSpPr txBox="1"/>
          <p:nvPr/>
        </p:nvSpPr>
        <p:spPr>
          <a:xfrm>
            <a:off x="8504796" y="8381748"/>
            <a:ext cx="4759491" cy="1384940"/>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 Người lớn: Trí nhớ giảm sút, hoạt động thần kinh suy giảm.</a:t>
            </a:r>
            <a:endParaRPr lang="en-US" sz="2800" dirty="0">
              <a:latin typeface="Arial" pitchFamily="34" charset="0"/>
              <a:cs typeface="Arial" pitchFamily="34" charset="0"/>
            </a:endParaRPr>
          </a:p>
        </p:txBody>
      </p:sp>
      <p:sp>
        <p:nvSpPr>
          <p:cNvPr id="24" name="TextBox 23"/>
          <p:cNvSpPr txBox="1"/>
          <p:nvPr/>
        </p:nvSpPr>
        <p:spPr>
          <a:xfrm>
            <a:off x="13264286" y="7290073"/>
            <a:ext cx="4718913" cy="1815827"/>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Khẩu phần ăn bổ sung nguyên tố iodine, hạn chế thực phẩm không có lợi cho tuyến giáp.</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2117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4" grpId="0"/>
      <p:bldP spid="6" grpId="0"/>
      <p:bldP spid="7" grpId="0"/>
      <p:bldP spid="8" grpId="0"/>
      <p:bldP spid="9" grpId="0"/>
      <p:bldP spid="21"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144000" y="2768437"/>
            <a:ext cx="7772400" cy="661663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3" name="Rounded Rectangle 12"/>
          <p:cNvSpPr/>
          <p:nvPr/>
        </p:nvSpPr>
        <p:spPr>
          <a:xfrm>
            <a:off x="477147" y="2781300"/>
            <a:ext cx="7219053" cy="66037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3" name="TextBox 3"/>
          <p:cNvSpPr txBox="1"/>
          <p:nvPr/>
        </p:nvSpPr>
        <p:spPr>
          <a:xfrm>
            <a:off x="1403909" y="4450258"/>
            <a:ext cx="6028964" cy="769442"/>
          </a:xfrm>
          <a:prstGeom prst="rect">
            <a:avLst/>
          </a:prstGeom>
        </p:spPr>
        <p:txBody>
          <a:bodyPr lIns="0" tIns="0" rIns="0" bIns="0" rtlCol="0" anchor="t">
            <a:spAutoFit/>
          </a:bodyPr>
          <a:lstStyle/>
          <a:p>
            <a:pPr>
              <a:lnSpc>
                <a:spcPts val="2976"/>
              </a:lnSpc>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Bổ</a:t>
            </a:r>
            <a:r>
              <a:rPr lang="en-US" sz="2800" dirty="0">
                <a:latin typeface="Arial" panose="020B0604020202020204" pitchFamily="34" charset="0"/>
                <a:cs typeface="Arial" panose="020B0604020202020204" pitchFamily="34" charset="0"/>
              </a:rPr>
              <a:t> sung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chứa</a:t>
            </a:r>
            <a:r>
              <a:rPr lang="en-US" sz="2800" dirty="0">
                <a:latin typeface="Arial" panose="020B0604020202020204" pitchFamily="34" charset="0"/>
                <a:cs typeface="Arial" panose="020B0604020202020204" pitchFamily="34" charset="0"/>
              </a:rPr>
              <a:t> Iodine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4" name="TextBox 4"/>
          <p:cNvSpPr txBox="1"/>
          <p:nvPr/>
        </p:nvSpPr>
        <p:spPr>
          <a:xfrm>
            <a:off x="2414450" y="3296974"/>
            <a:ext cx="6028964" cy="846386"/>
          </a:xfrm>
          <a:prstGeom prst="rect">
            <a:avLst/>
          </a:prstGeom>
        </p:spPr>
        <p:txBody>
          <a:bodyPr lIns="0" tIns="0" rIns="0" bIns="0" rtlCol="0" anchor="t">
            <a:spAutoFit/>
          </a:bodyPr>
          <a:lstStyle/>
          <a:p>
            <a:pPr>
              <a:lnSpc>
                <a:spcPts val="6599"/>
              </a:lnSpc>
            </a:pPr>
            <a:r>
              <a:rPr lang="en-US" sz="5600" spc="182">
                <a:latin typeface="Arial" panose="020B0604020202020204" pitchFamily="34" charset="0"/>
                <a:cs typeface="Arial" panose="020B0604020202020204" pitchFamily="34" charset="0"/>
              </a:rPr>
              <a:t>BIỆN PHÁP</a:t>
            </a:r>
          </a:p>
        </p:txBody>
      </p:sp>
      <p:sp>
        <p:nvSpPr>
          <p:cNvPr id="5" name="TextBox 5"/>
          <p:cNvSpPr txBox="1"/>
          <p:nvPr/>
        </p:nvSpPr>
        <p:spPr>
          <a:xfrm>
            <a:off x="10887436" y="3001714"/>
            <a:ext cx="5106254" cy="846386"/>
          </a:xfrm>
          <a:prstGeom prst="rect">
            <a:avLst/>
          </a:prstGeom>
        </p:spPr>
        <p:txBody>
          <a:bodyPr wrap="square" lIns="0" tIns="0" rIns="0" bIns="0" rtlCol="0" anchor="t">
            <a:spAutoFit/>
          </a:bodyPr>
          <a:lstStyle/>
          <a:p>
            <a:pPr>
              <a:lnSpc>
                <a:spcPts val="6599"/>
              </a:lnSpc>
            </a:pPr>
            <a:r>
              <a:rPr lang="en-US" sz="5600" spc="182" dirty="0">
                <a:latin typeface="Arial" panose="020B0604020202020204" pitchFamily="34" charset="0"/>
                <a:cs typeface="Arial" panose="020B0604020202020204" pitchFamily="34" charset="0"/>
              </a:rPr>
              <a:t>TÁC DỤNG</a:t>
            </a:r>
          </a:p>
        </p:txBody>
      </p:sp>
      <p:sp>
        <p:nvSpPr>
          <p:cNvPr id="6" name="TextBox 6"/>
          <p:cNvSpPr txBox="1"/>
          <p:nvPr/>
        </p:nvSpPr>
        <p:spPr>
          <a:xfrm>
            <a:off x="9964726" y="7498258"/>
            <a:ext cx="6028964" cy="769442"/>
          </a:xfrm>
          <a:prstGeom prst="rect">
            <a:avLst/>
          </a:prstGeom>
        </p:spPr>
        <p:txBody>
          <a:bodyPr lIns="0" tIns="0" rIns="0" bIns="0" rtlCol="0" anchor="t">
            <a:spAutoFit/>
          </a:bodyPr>
          <a:lstStyle/>
          <a:p>
            <a:pPr>
              <a:lnSpc>
                <a:spcPts val="2976"/>
              </a:lnSpc>
            </a:pPr>
            <a:r>
              <a:rPr lang="vi-VN" sz="2800" dirty="0">
                <a:ea typeface="Cambria" panose="02040503050406030204" pitchFamily="18" charset="0"/>
              </a:rPr>
              <a:t>Giúp cho các cơ quan trong cơ thể có thời gian nghỉ ngơi.</a:t>
            </a:r>
            <a:r>
              <a:rPr lang="en-US" sz="2800" dirty="0">
                <a:ea typeface="Cambria" panose="02040503050406030204" pitchFamily="18" charset="0"/>
              </a:rPr>
              <a:t> </a:t>
            </a:r>
          </a:p>
        </p:txBody>
      </p:sp>
      <p:sp>
        <p:nvSpPr>
          <p:cNvPr id="7" name="TextBox 7"/>
          <p:cNvSpPr txBox="1"/>
          <p:nvPr/>
        </p:nvSpPr>
        <p:spPr>
          <a:xfrm>
            <a:off x="577566" y="540881"/>
            <a:ext cx="15416122" cy="984885"/>
          </a:xfrm>
          <a:prstGeom prst="rect">
            <a:avLst/>
          </a:prstGeom>
        </p:spPr>
        <p:txBody>
          <a:bodyPr wrap="square" lIns="0" tIns="0" rIns="0" bIns="0" rtlCol="0" anchor="t">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khỏe</a:t>
            </a:r>
            <a:r>
              <a:rPr lang="en-US" sz="3200" dirty="0">
                <a:latin typeface="Times New Roman" panose="02020603050405020304" pitchFamily="18" charset="0"/>
                <a:cs typeface="Times New Roman" panose="02020603050405020304" pitchFamily="18" charset="0"/>
              </a:rPr>
              <a:t> bản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a:t>
            </a:r>
          </a:p>
        </p:txBody>
      </p:sp>
      <p:sp>
        <p:nvSpPr>
          <p:cNvPr id="9" name="Freeform 9"/>
          <p:cNvSpPr/>
          <p:nvPr/>
        </p:nvSpPr>
        <p:spPr>
          <a:xfrm>
            <a:off x="0" y="8491046"/>
            <a:ext cx="3789642" cy="1788059"/>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9144008" y="2552700"/>
            <a:ext cx="1600796" cy="1423467"/>
          </a:xfrm>
          <a:prstGeom prst="rect">
            <a:avLst/>
          </a:prstGeom>
        </p:spPr>
        <p:txBody>
          <a:bodyPr lIns="0" tIns="0" rIns="0" bIns="0" rtlCol="0" anchor="t">
            <a:spAutoFit/>
          </a:bodyPr>
          <a:lstStyle/>
          <a:p>
            <a:pPr algn="ctr">
              <a:lnSpc>
                <a:spcPts val="11099"/>
              </a:lnSpc>
            </a:pPr>
            <a:endParaRPr lang="en-US" sz="11100" spc="167">
              <a:solidFill>
                <a:srgbClr val="764652"/>
              </a:solidFill>
              <a:latin typeface="Bobby Jones"/>
            </a:endParaRPr>
          </a:p>
        </p:txBody>
      </p:sp>
      <p:sp>
        <p:nvSpPr>
          <p:cNvPr id="11" name="Freeform 11"/>
          <p:cNvSpPr/>
          <p:nvPr/>
        </p:nvSpPr>
        <p:spPr>
          <a:xfrm rot="-669489">
            <a:off x="15904669" y="212630"/>
            <a:ext cx="2430065" cy="2381465"/>
          </a:xfrm>
          <a:custGeom>
            <a:avLst/>
            <a:gdLst/>
            <a:ahLst/>
            <a:cxnLst/>
            <a:rect l="l" t="t" r="r" b="b"/>
            <a:pathLst>
              <a:path w="2430065" h="2381464">
                <a:moveTo>
                  <a:pt x="0" y="0"/>
                </a:moveTo>
                <a:lnTo>
                  <a:pt x="2430065" y="0"/>
                </a:lnTo>
                <a:lnTo>
                  <a:pt x="2430065" y="2381464"/>
                </a:lnTo>
                <a:lnTo>
                  <a:pt x="0" y="2381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4"/>
          <p:cNvSpPr txBox="1"/>
          <p:nvPr/>
        </p:nvSpPr>
        <p:spPr>
          <a:xfrm>
            <a:off x="1396982" y="5484847"/>
            <a:ext cx="5384402" cy="954053"/>
          </a:xfrm>
          <a:prstGeom prst="rect">
            <a:avLst/>
          </a:prstGeom>
          <a:noFill/>
        </p:spPr>
        <p:txBody>
          <a:bodyPr wrap="square" lIns="91386" tIns="45693" rIns="91386" bIns="45693" rtlCol="0">
            <a:spAutoFit/>
          </a:bodyPr>
          <a:lstStyle/>
          <a:p>
            <a:r>
              <a:rPr lang="vi-VN" sz="2800" dirty="0">
                <a:latin typeface="Arial" panose="020B0604020202020204" pitchFamily="34" charset="0"/>
                <a:ea typeface="Cambria" panose="02040503050406030204" pitchFamily="18" charset="0"/>
                <a:cs typeface="Arial" panose="020B0604020202020204" pitchFamily="34" charset="0"/>
              </a:rPr>
              <a:t>2. Hạn chế tiêu thụ thức ăn có hàm lượng đường cao</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6" name="TextBox 15"/>
          <p:cNvSpPr txBox="1"/>
          <p:nvPr/>
        </p:nvSpPr>
        <p:spPr>
          <a:xfrm>
            <a:off x="1365813" y="6830134"/>
            <a:ext cx="5384402"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3. </a:t>
            </a:r>
            <a:r>
              <a:rPr lang="en-US" sz="2800" dirty="0" err="1">
                <a:latin typeface="Arial" panose="020B0604020202020204" pitchFamily="34" charset="0"/>
                <a:ea typeface="Cambria" panose="02040503050406030204" pitchFamily="18" charset="0"/>
                <a:cs typeface="Arial" panose="020B0604020202020204" pitchFamily="34" charset="0"/>
              </a:rPr>
              <a:t>Tiêm</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phòng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vắc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xin</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7" name="TextBox 16"/>
          <p:cNvSpPr txBox="1"/>
          <p:nvPr/>
        </p:nvSpPr>
        <p:spPr>
          <a:xfrm>
            <a:off x="1350573" y="7515934"/>
            <a:ext cx="2672988"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4. </a:t>
            </a:r>
            <a:r>
              <a:rPr lang="en-US" sz="2800" dirty="0" err="1">
                <a:latin typeface="Arial" panose="020B0604020202020204" pitchFamily="34" charset="0"/>
                <a:ea typeface="Cambria" panose="02040503050406030204" pitchFamily="18" charset="0"/>
                <a:cs typeface="Arial" panose="020B0604020202020204" pitchFamily="34" charset="0"/>
              </a:rPr>
              <a:t>Ngủ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giấc</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8" name="TextBox 17"/>
          <p:cNvSpPr txBox="1"/>
          <p:nvPr/>
        </p:nvSpPr>
        <p:spPr>
          <a:xfrm>
            <a:off x="1557519" y="8415634"/>
            <a:ext cx="1626507" cy="461666"/>
          </a:xfrm>
          <a:prstGeom prst="rect">
            <a:avLst/>
          </a:prstGeom>
          <a:noFill/>
        </p:spPr>
        <p:txBody>
          <a:bodyPr wrap="square" lIns="91386" tIns="45693" rIns="91386" bIns="45693" rtlCol="0">
            <a:spAutoFit/>
          </a:bodyPr>
          <a:lstStyle/>
          <a:p>
            <a:r>
              <a:rPr lang="en-US" sz="2400" dirty="0">
                <a:solidFill>
                  <a:schemeClr val="accent2">
                    <a:lumMod val="50000"/>
                  </a:schemeClr>
                </a:solidFill>
              </a:rPr>
              <a:t>……</a:t>
            </a:r>
            <a:r>
              <a:rPr lang="en-US" dirty="0">
                <a:solidFill>
                  <a:schemeClr val="accent2">
                    <a:lumMod val="50000"/>
                  </a:schemeClr>
                </a:solidFill>
              </a:rPr>
              <a:t>..</a:t>
            </a:r>
          </a:p>
        </p:txBody>
      </p:sp>
      <p:sp>
        <p:nvSpPr>
          <p:cNvPr id="19" name="TextBox 18"/>
          <p:cNvSpPr txBox="1"/>
          <p:nvPr/>
        </p:nvSpPr>
        <p:spPr>
          <a:xfrm>
            <a:off x="9965369" y="4239334"/>
            <a:ext cx="4360231" cy="523166"/>
          </a:xfrm>
          <a:prstGeom prst="rect">
            <a:avLst/>
          </a:prstGeom>
          <a:noFill/>
        </p:spPr>
        <p:txBody>
          <a:bodyPr wrap="square" lIns="91386" tIns="45693" rIns="91386" bIns="45693" rtlCol="0">
            <a:spAutoFit/>
          </a:bodyPr>
          <a:lstStyle/>
          <a:p>
            <a:r>
              <a:rPr lang="vi-VN" sz="2800" dirty="0">
                <a:ea typeface="Cambria" panose="02040503050406030204" pitchFamily="18" charset="0"/>
              </a:rPr>
              <a:t>Phòng tránh bướu cổ</a:t>
            </a:r>
            <a:endParaRPr lang="en-US" sz="2800" dirty="0">
              <a:ea typeface="Cambria" panose="02040503050406030204" pitchFamily="18" charset="0"/>
            </a:endParaRPr>
          </a:p>
        </p:txBody>
      </p:sp>
      <p:sp>
        <p:nvSpPr>
          <p:cNvPr id="21" name="TextBox 20"/>
          <p:cNvSpPr txBox="1"/>
          <p:nvPr/>
        </p:nvSpPr>
        <p:spPr>
          <a:xfrm>
            <a:off x="9848792" y="4951447"/>
            <a:ext cx="6144896" cy="954053"/>
          </a:xfrm>
          <a:prstGeom prst="rect">
            <a:avLst/>
          </a:prstGeom>
          <a:noFill/>
        </p:spPr>
        <p:txBody>
          <a:bodyPr wrap="square" lIns="91386" tIns="45693" rIns="91386" bIns="45693" rtlCol="0">
            <a:spAutoFit/>
          </a:bodyPr>
          <a:lstStyle/>
          <a:p>
            <a:r>
              <a:rPr lang="en-US" sz="2800" dirty="0" err="1">
                <a:latin typeface="Arial" pitchFamily="34" charset="0"/>
                <a:ea typeface="Cambria" panose="02040503050406030204" pitchFamily="18" charset="0"/>
                <a:cs typeface="Arial" pitchFamily="34" charset="0"/>
              </a:rPr>
              <a:t>Tránh</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tuyến</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hoạt</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động</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quá</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mức</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gây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suy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endParaRPr lang="en-US" sz="2800" dirty="0">
              <a:latin typeface="Arial" pitchFamily="34" charset="0"/>
              <a:ea typeface="Cambria" panose="02040503050406030204" pitchFamily="18" charset="0"/>
              <a:cs typeface="Arial" pitchFamily="34" charset="0"/>
            </a:endParaRPr>
          </a:p>
        </p:txBody>
      </p:sp>
      <p:sp>
        <p:nvSpPr>
          <p:cNvPr id="22" name="TextBox 21"/>
          <p:cNvSpPr txBox="1"/>
          <p:nvPr/>
        </p:nvSpPr>
        <p:spPr>
          <a:xfrm>
            <a:off x="9848792" y="6210300"/>
            <a:ext cx="6144896" cy="954053"/>
          </a:xfrm>
          <a:prstGeom prst="rect">
            <a:avLst/>
          </a:prstGeom>
          <a:noFill/>
        </p:spPr>
        <p:txBody>
          <a:bodyPr wrap="square" lIns="91386" tIns="45693" rIns="91386" bIns="45693" rtlCol="0">
            <a:spAutoFit/>
          </a:bodyPr>
          <a:lstStyle/>
          <a:p>
            <a:r>
              <a:rPr lang="vi-VN" sz="2800" dirty="0">
                <a:ea typeface="Cambria" panose="02040503050406030204" pitchFamily="18" charset="0"/>
              </a:rPr>
              <a:t>Bảo vệ tuyến yên không bị tổn thương bởi virut, vi khuẩn.</a:t>
            </a:r>
            <a:endParaRPr lang="en-US" sz="2800" dirty="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Scale>
                                      <p:cBhvr>
                                        <p:cTn id="6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2"/>
                                        </p:tgtEl>
                                        <p:attrNameLst>
                                          <p:attrName>ppt_x</p:attrName>
                                          <p:attrName>ppt_y</p:attrName>
                                        </p:attrNameLst>
                                      </p:cBhvr>
                                    </p:animMotion>
                                    <p:animEffect transition="in" filter="fade">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ppt_y</p:attrName>
                                        </p:attrNameLst>
                                      </p:cBhvr>
                                      <p:tavLst>
                                        <p:tav tm="0">
                                          <p:val>
                                            <p:strVal val="#ppt_y+#ppt_h*1.125000"/>
                                          </p:val>
                                        </p:tav>
                                        <p:tav tm="100000">
                                          <p:val>
                                            <p:strVal val="#ppt_y"/>
                                          </p:val>
                                        </p:tav>
                                      </p:tavLst>
                                    </p:anim>
                                    <p:animEffect transition="in" filter="wipe(up)">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1000"/>
                                        <p:tgtEl>
                                          <p:spTgt spid="6">
                                            <p:txEl>
                                              <p:pRg st="0" end="0"/>
                                            </p:txEl>
                                          </p:spTgt>
                                        </p:tgtEl>
                                      </p:cBhvr>
                                    </p:animEffect>
                                    <p:anim calcmode="lin" valueType="num">
                                      <p:cBhvr>
                                        <p:cTn id="7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down)">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1"/>
      <p:bldP spid="7" grpId="0"/>
      <p:bldP spid="15" grpId="0"/>
      <p:bldP spid="16" grpId="0"/>
      <p:bldP spid="17"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579728" y="2521729"/>
            <a:ext cx="15128544" cy="1287341"/>
          </a:xfrm>
          <a:prstGeom prst="rect">
            <a:avLst/>
          </a:prstGeom>
        </p:spPr>
        <p:txBody>
          <a:bodyPr lIns="0" tIns="0" rIns="0" bIns="0" rtlCol="0" anchor="t">
            <a:spAutoFit/>
          </a:bodyPr>
          <a:lstStyle/>
          <a:p>
            <a:pPr algn="ctr">
              <a:lnSpc>
                <a:spcPts val="9896"/>
              </a:lnSpc>
            </a:pPr>
            <a:r>
              <a:rPr lang="en-US" sz="9900" spc="326">
                <a:solidFill>
                  <a:schemeClr val="accent3">
                    <a:lumMod val="50000"/>
                  </a:schemeClr>
                </a:solidFill>
                <a:latin typeface="Candara" panose="020E0502030303020204" pitchFamily="34" charset="0"/>
              </a:rPr>
              <a:t>KẾT LUẬN</a:t>
            </a:r>
          </a:p>
        </p:txBody>
      </p:sp>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Rectangle 11"/>
          <p:cNvSpPr/>
          <p:nvPr/>
        </p:nvSpPr>
        <p:spPr>
          <a:xfrm>
            <a:off x="4569725" y="4013549"/>
            <a:ext cx="9144000" cy="2062048"/>
          </a:xfrm>
          <a:prstGeom prst="rect">
            <a:avLst/>
          </a:prstGeom>
        </p:spPr>
        <p:txBody>
          <a:bodyPr lIns="91386" tIns="45693" rIns="91386" bIns="45693">
            <a:spAutoFit/>
          </a:bodyPr>
          <a:lstStyle/>
          <a:p>
            <a:pPr algn="just"/>
            <a:r>
              <a:rPr lang="vi-VN" sz="3200" i="1" dirty="0">
                <a:solidFill>
                  <a:srgbClr val="FF0000"/>
                </a:solidFill>
                <a:latin typeface="+mj-lt"/>
              </a:rPr>
              <a:t>Hoạt động của các tuyến nội tiết rối loạn → ảnh hưởng đến quá trình chuyển hóa trong cơ thể → gây nên nhiều bệnh cho cơ thể như tiểu đường, bướu cổ do thiếu iodine, người cao hoặc lùn hơn bình thường.</a:t>
            </a:r>
            <a:endParaRPr lang="en-US" sz="3200" i="1" dirty="0">
              <a:solidFill>
                <a:srgbClr val="FF0000"/>
              </a:solidFill>
              <a:latin typeface="+mj-lt"/>
            </a:endParaRPr>
          </a:p>
        </p:txBody>
      </p:sp>
      <p:sp>
        <p:nvSpPr>
          <p:cNvPr id="13" name="Rectangle 12"/>
          <p:cNvSpPr/>
          <p:nvPr/>
        </p:nvSpPr>
        <p:spPr>
          <a:xfrm>
            <a:off x="4569725" y="6259866"/>
            <a:ext cx="9144000" cy="1569606"/>
          </a:xfrm>
          <a:prstGeom prst="rect">
            <a:avLst/>
          </a:prstGeom>
        </p:spPr>
        <p:txBody>
          <a:bodyPr lIns="91386" tIns="45693" rIns="91386" bIns="45693">
            <a:spAutoFit/>
          </a:bodyPr>
          <a:lstStyle/>
          <a:p>
            <a:pPr algn="just"/>
            <a:r>
              <a:rPr lang="vi-VN" sz="3200" i="1" dirty="0">
                <a:solidFill>
                  <a:srgbClr val="FF0000"/>
                </a:solidFill>
                <a:latin typeface="+mj-lt"/>
              </a:rPr>
              <a:t>Để phòng tránh các bệnh nội tiết cần có lối sống lành mạnh, chế độ dinh dưỡng, nghỉ ngơi hợp lý, tránh các chất độc hại, luyện tập TDTT, khám sức khỏe định kì…</a:t>
            </a:r>
            <a:endParaRPr lang="en-US" sz="3200" i="1" dirty="0">
              <a:solidFill>
                <a:srgbClr val="FF0000"/>
              </a:solidFill>
              <a:latin typeface="+mj-lt"/>
            </a:endParaRPr>
          </a:p>
        </p:txBody>
      </p:sp>
      <p:sp>
        <p:nvSpPr>
          <p:cNvPr id="5" name="Notched Right Arrow 4"/>
          <p:cNvSpPr/>
          <p:nvPr/>
        </p:nvSpPr>
        <p:spPr>
          <a:xfrm>
            <a:off x="4876808" y="2826119"/>
            <a:ext cx="1066820" cy="6096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4859839"/>
            <a:ext cx="9906000" cy="3877930"/>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LUYỆN TẬP</a:t>
            </a:r>
          </a:p>
          <a:p>
            <a:pPr algn="ctr">
              <a:lnSpc>
                <a:spcPct val="150000"/>
              </a:lnSpc>
            </a:pPr>
            <a:r>
              <a:rPr lang="en-US" altLang="zh-CN" sz="2800" dirty="0">
                <a:latin typeface="Arial" panose="020B0604020202020204" pitchFamily="34" charset="0"/>
                <a:ea typeface="华康海报体W12(P)" pitchFamily="82" charset="-122"/>
                <a:cs typeface="Arial" panose="020B0604020202020204" pitchFamily="34" charset="0"/>
              </a:rPr>
              <a:t>Luật chơi: Cả lớp chia thành 2 đội chơi. Mỗi đội sẽ có 2 phút để trả lời 10 câu hỏi. Kết thúc thời gian đội nào có số đáp án đúng nhiều nhất sẽ thắng cuộc.</a:t>
            </a:r>
          </a:p>
          <a:p>
            <a:pPr algn="ctr">
              <a:lnSpc>
                <a:spcPct val="150000"/>
              </a:lnSpc>
            </a:pPr>
            <a:endParaRPr lang="en-US" altLang="zh-CN" sz="2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endParaRPr>
          </a:p>
        </p:txBody>
      </p:sp>
    </p:spTree>
    <p:extLst>
      <p:ext uri="{BB962C8B-B14F-4D97-AF65-F5344CB8AC3E}">
        <p14:creationId xmlns:p14="http://schemas.microsoft.com/office/powerpoint/2010/main" val="36485431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 y="0"/>
            <a:ext cx="18288000" cy="10287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5873638" y="6448687"/>
            <a:ext cx="6540734" cy="1800494"/>
          </a:xfrm>
          <a:prstGeom prst="rect">
            <a:avLst/>
          </a:prstGeom>
          <a:noFill/>
        </p:spPr>
        <p:txBody>
          <a:bodyPr wrap="none" lIns="137079" tIns="68543" rIns="137079" bIns="68543">
            <a:spAutoFit/>
          </a:bodyPr>
          <a:lstStyle/>
          <a:p>
            <a:pPr algn="ctr"/>
            <a:r>
              <a:rPr lang="en-US" sz="10800" b="1" spc="75">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309" y="1778439"/>
            <a:ext cx="8073395" cy="3923670"/>
          </a:xfrm>
          <a:prstGeom prst="rect">
            <a:avLst/>
          </a:prstGeom>
        </p:spPr>
      </p:pic>
    </p:spTree>
    <p:extLst>
      <p:ext uri="{BB962C8B-B14F-4D97-AF65-F5344CB8AC3E}">
        <p14:creationId xmlns:p14="http://schemas.microsoft.com/office/powerpoint/2010/main" val="2859224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2842079"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giáp tiết ra Hormone gì?</a:t>
            </a:r>
          </a:p>
        </p:txBody>
      </p:sp>
      <p:sp>
        <p:nvSpPr>
          <p:cNvPr id="410" name="Q2">
            <a:extLst>
              <a:ext uri="{FF2B5EF4-FFF2-40B4-BE49-F238E27FC236}">
                <a16:creationId xmlns:a16="http://schemas.microsoft.com/office/drawing/2014/main" id="{FDFBE095-7E10-4FD6-878E-C5E20FAD6656}"/>
              </a:ext>
            </a:extLst>
          </p:cNvPr>
          <p:cNvSpPr/>
          <p:nvPr/>
        </p:nvSpPr>
        <p:spPr>
          <a:xfrm>
            <a:off x="2842078"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Tụy là tuyến nội tiết hay ngoại tiết?</a:t>
            </a:r>
          </a:p>
        </p:txBody>
      </p:sp>
      <p:sp>
        <p:nvSpPr>
          <p:cNvPr id="411" name="Q3">
            <a:extLst>
              <a:ext uri="{FF2B5EF4-FFF2-40B4-BE49-F238E27FC236}">
                <a16:creationId xmlns:a16="http://schemas.microsoft.com/office/drawing/2014/main" id="{5A0C38EA-A0E3-400A-9442-B83F7A56B225}"/>
              </a:ext>
            </a:extLst>
          </p:cNvPr>
          <p:cNvSpPr/>
          <p:nvPr/>
        </p:nvSpPr>
        <p:spPr>
          <a:xfrm>
            <a:off x="2842079" y="748439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Tuyến Tụy có thể tiết ra loại Hormone nào?</a:t>
            </a:r>
          </a:p>
        </p:txBody>
      </p:sp>
      <p:sp>
        <p:nvSpPr>
          <p:cNvPr id="412" name="Q4">
            <a:extLst>
              <a:ext uri="{FF2B5EF4-FFF2-40B4-BE49-F238E27FC236}">
                <a16:creationId xmlns:a16="http://schemas.microsoft.com/office/drawing/2014/main" id="{AD832735-102C-46EB-BA98-B08D4A0D8454}"/>
              </a:ext>
            </a:extLst>
          </p:cNvPr>
          <p:cNvSpPr/>
          <p:nvPr/>
        </p:nvSpPr>
        <p:spPr>
          <a:xfrm>
            <a:off x="2823029" y="7453207"/>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Tên một loại Hormone do tuyến giáp tiết ra.</a:t>
            </a:r>
          </a:p>
        </p:txBody>
      </p:sp>
      <p:sp>
        <p:nvSpPr>
          <p:cNvPr id="413" name="Q5">
            <a:extLst>
              <a:ext uri="{FF2B5EF4-FFF2-40B4-BE49-F238E27FC236}">
                <a16:creationId xmlns:a16="http://schemas.microsoft.com/office/drawing/2014/main" id="{3583678D-71F4-4598-9CD7-E3303390264D}"/>
              </a:ext>
            </a:extLst>
          </p:cNvPr>
          <p:cNvSpPr/>
          <p:nvPr/>
        </p:nvSpPr>
        <p:spPr>
          <a:xfrm>
            <a:off x="2882414"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không </a:t>
            </a:r>
          </a:p>
          <a:p>
            <a:pPr algn="ctr" defTabSz="1371054">
              <a:defRPr/>
            </a:pPr>
            <a:r>
              <a:rPr lang="en-US" sz="4200" dirty="0">
                <a:solidFill>
                  <a:prstClr val="white"/>
                </a:solidFill>
                <a:latin typeface="Arial" pitchFamily="34" charset="0"/>
                <a:cs typeface="Arial" pitchFamily="34" charset="0"/>
              </a:rPr>
              <a:t>phải là tuyến pha: Tuyến yên, tuyến sinh dục, tuyến tụy</a:t>
            </a:r>
          </a:p>
        </p:txBody>
      </p:sp>
      <p:sp>
        <p:nvSpPr>
          <p:cNvPr id="414" name="Q6">
            <a:extLst>
              <a:ext uri="{FF2B5EF4-FFF2-40B4-BE49-F238E27FC236}">
                <a16:creationId xmlns:a16="http://schemas.microsoft.com/office/drawing/2014/main" id="{C43BFAA6-060C-4768-A8C0-60E533310862}"/>
              </a:ext>
            </a:extLst>
          </p:cNvPr>
          <p:cNvSpPr/>
          <p:nvPr/>
        </p:nvSpPr>
        <p:spPr>
          <a:xfrm>
            <a:off x="2868193"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lumMod val="95000"/>
                  </a:prstClr>
                </a:solidFill>
                <a:latin typeface="Arial" pitchFamily="34" charset="0"/>
                <a:cs typeface="Arial" pitchFamily="34" charset="0"/>
              </a:rPr>
              <a:t>Khi đói thì tuyến tụy tiết ra glucagon có </a:t>
            </a:r>
          </a:p>
          <a:p>
            <a:pPr algn="ctr" defTabSz="1371054">
              <a:defRPr/>
            </a:pPr>
            <a:r>
              <a:rPr lang="en-US" sz="4200" dirty="0">
                <a:solidFill>
                  <a:prstClr val="white">
                    <a:lumMod val="95000"/>
                  </a:prstClr>
                </a:solidFill>
                <a:latin typeface="Arial" pitchFamily="34" charset="0"/>
                <a:cs typeface="Arial" pitchFamily="34" charset="0"/>
              </a:rPr>
              <a:t>tác dụng gì? </a:t>
            </a:r>
          </a:p>
        </p:txBody>
      </p:sp>
      <p:sp>
        <p:nvSpPr>
          <p:cNvPr id="415" name="Q7">
            <a:extLst>
              <a:ext uri="{FF2B5EF4-FFF2-40B4-BE49-F238E27FC236}">
                <a16:creationId xmlns:a16="http://schemas.microsoft.com/office/drawing/2014/main" id="{D95E524B-BCEB-4127-9132-83A3A4FB2433}"/>
              </a:ext>
            </a:extLst>
          </p:cNvPr>
          <p:cNvSpPr/>
          <p:nvPr/>
        </p:nvSpPr>
        <p:spPr>
          <a:xfrm>
            <a:off x="2889665"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có ở nam hay nữ? </a:t>
            </a:r>
          </a:p>
        </p:txBody>
      </p:sp>
      <p:sp>
        <p:nvSpPr>
          <p:cNvPr id="416" name="Q8">
            <a:extLst>
              <a:ext uri="{FF2B5EF4-FFF2-40B4-BE49-F238E27FC236}">
                <a16:creationId xmlns:a16="http://schemas.microsoft.com/office/drawing/2014/main" id="{9464EF76-0C7F-4D29-9282-174A4DF5822A}"/>
              </a:ext>
            </a:extLst>
          </p:cNvPr>
          <p:cNvSpPr/>
          <p:nvPr/>
        </p:nvSpPr>
        <p:spPr>
          <a:xfrm>
            <a:off x="2869498" y="748156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sản sinh tinh trùng. </a:t>
            </a:r>
          </a:p>
        </p:txBody>
      </p:sp>
      <p:sp>
        <p:nvSpPr>
          <p:cNvPr id="417" name="Q9">
            <a:extLst>
              <a:ext uri="{FF2B5EF4-FFF2-40B4-BE49-F238E27FC236}">
                <a16:creationId xmlns:a16="http://schemas.microsoft.com/office/drawing/2014/main" id="{4D0FBCC3-BC73-43A6-AA80-7B53CC2E90CB}"/>
              </a:ext>
            </a:extLst>
          </p:cNvPr>
          <p:cNvSpPr/>
          <p:nvPr/>
        </p:nvSpPr>
        <p:spPr>
          <a:xfrm>
            <a:off x="2882984"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Bệnh tiểu đường là do rối loạn chuyển</a:t>
            </a:r>
          </a:p>
          <a:p>
            <a:pPr algn="ctr" defTabSz="1371054">
              <a:defRPr/>
            </a:pPr>
            <a:r>
              <a:rPr lang="en-US" sz="4200" dirty="0">
                <a:solidFill>
                  <a:prstClr val="white"/>
                </a:solidFill>
                <a:latin typeface="Arial" pitchFamily="34" charset="0"/>
                <a:cs typeface="Arial" pitchFamily="34" charset="0"/>
              </a:rPr>
              <a:t> hóa loại cacbohydrate nào? </a:t>
            </a:r>
          </a:p>
        </p:txBody>
      </p:sp>
      <p:sp>
        <p:nvSpPr>
          <p:cNvPr id="418" name="Q10">
            <a:extLst>
              <a:ext uri="{FF2B5EF4-FFF2-40B4-BE49-F238E27FC236}">
                <a16:creationId xmlns:a16="http://schemas.microsoft.com/office/drawing/2014/main" id="{2FD38172-095B-4012-8805-D3EAB0E3B197}"/>
              </a:ext>
            </a:extLst>
          </p:cNvPr>
          <p:cNvSpPr/>
          <p:nvPr/>
        </p:nvSpPr>
        <p:spPr>
          <a:xfrm>
            <a:off x="2893226"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Chỉ cần một lượng nhỏ Hormone cũng gây</a:t>
            </a:r>
          </a:p>
          <a:p>
            <a:pPr algn="ctr" defTabSz="1371054">
              <a:defRPr/>
            </a:pPr>
            <a:r>
              <a:rPr lang="en-US" sz="4200" dirty="0">
                <a:solidFill>
                  <a:prstClr val="white"/>
                </a:solidFill>
                <a:latin typeface="Arial" pitchFamily="34" charset="0"/>
                <a:cs typeface="Arial" pitchFamily="34" charset="0"/>
              </a:rPr>
              <a:t> ra hiệu quả rõ rệt. Đây là đặc tính gì của Hormone? </a:t>
            </a:r>
          </a:p>
          <a:p>
            <a:pPr algn="ctr" defTabSz="1371054">
              <a:defRPr/>
            </a:pP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4589543" y="6268865"/>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a:solidFill>
                <a:prstClr val="white"/>
              </a:solidFill>
            </a:endParaRPr>
          </a:p>
        </p:txBody>
      </p:sp>
      <p:sp>
        <p:nvSpPr>
          <p:cNvPr id="550" name="Next 1">
            <a:extLst>
              <a:ext uri="{FF2B5EF4-FFF2-40B4-BE49-F238E27FC236}">
                <a16:creationId xmlns:a16="http://schemas.microsoft.com/office/drawing/2014/main" id="{09EA6259-5392-4068-A0AD-B7002EE24476}"/>
              </a:ext>
            </a:extLst>
          </p:cNvPr>
          <p:cNvSpPr/>
          <p:nvPr/>
        </p:nvSpPr>
        <p:spPr>
          <a:xfrm>
            <a:off x="4589543" y="6268864"/>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a:solidFill>
                <a:prstClr val="white"/>
              </a:solidFill>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93" y="7240664"/>
            <a:ext cx="3310415" cy="2606267"/>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05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A</a:t>
              </a:r>
            </a:p>
          </p:txBody>
        </p:sp>
      </p:grpSp>
      <p:sp>
        <p:nvSpPr>
          <p:cNvPr id="405" name="0">
            <a:extLst>
              <a:ext uri="{FF2B5EF4-FFF2-40B4-BE49-F238E27FC236}">
                <a16:creationId xmlns:a16="http://schemas.microsoft.com/office/drawing/2014/main" id="{9D20E7DA-90EB-4A3C-9A16-044A46CC9F26}"/>
              </a:ext>
            </a:extLst>
          </p:cNvPr>
          <p:cNvSpPr/>
          <p:nvPr/>
        </p:nvSpPr>
        <p:spPr>
          <a:xfrm>
            <a:off x="1936427" y="6712652"/>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807375"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4" name="1">
            <a:extLst>
              <a:ext uri="{FF2B5EF4-FFF2-40B4-BE49-F238E27FC236}">
                <a16:creationId xmlns:a16="http://schemas.microsoft.com/office/drawing/2014/main" id="{03D9DE48-6FCB-4743-A44F-C4B93A9AD9D8}"/>
              </a:ext>
            </a:extLst>
          </p:cNvPr>
          <p:cNvSpPr/>
          <p:nvPr/>
        </p:nvSpPr>
        <p:spPr>
          <a:xfrm>
            <a:off x="1936427" y="606444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807375"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4" name="2">
            <a:extLst>
              <a:ext uri="{FF2B5EF4-FFF2-40B4-BE49-F238E27FC236}">
                <a16:creationId xmlns:a16="http://schemas.microsoft.com/office/drawing/2014/main" id="{C572263E-C9C9-496B-8F0A-4BEFF6970A6A}"/>
              </a:ext>
            </a:extLst>
          </p:cNvPr>
          <p:cNvSpPr/>
          <p:nvPr/>
        </p:nvSpPr>
        <p:spPr>
          <a:xfrm>
            <a:off x="1936427"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807375"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6" name="3">
            <a:extLst>
              <a:ext uri="{FF2B5EF4-FFF2-40B4-BE49-F238E27FC236}">
                <a16:creationId xmlns:a16="http://schemas.microsoft.com/office/drawing/2014/main" id="{595A9014-B295-4A54-8A82-A4A81F8CD7C1}"/>
              </a:ext>
            </a:extLst>
          </p:cNvPr>
          <p:cNvSpPr/>
          <p:nvPr/>
        </p:nvSpPr>
        <p:spPr>
          <a:xfrm>
            <a:off x="1936427" y="478589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807375"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8" name="4">
            <a:extLst>
              <a:ext uri="{FF2B5EF4-FFF2-40B4-BE49-F238E27FC236}">
                <a16:creationId xmlns:a16="http://schemas.microsoft.com/office/drawing/2014/main" id="{6060A468-9A57-4B21-8CCA-1133D3440C47}"/>
              </a:ext>
            </a:extLst>
          </p:cNvPr>
          <p:cNvSpPr/>
          <p:nvPr/>
        </p:nvSpPr>
        <p:spPr>
          <a:xfrm>
            <a:off x="1936427" y="414661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807375"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0" name="5">
            <a:extLst>
              <a:ext uri="{FF2B5EF4-FFF2-40B4-BE49-F238E27FC236}">
                <a16:creationId xmlns:a16="http://schemas.microsoft.com/office/drawing/2014/main" id="{3B9CD15F-920C-41F5-91F6-37672771D306}"/>
              </a:ext>
            </a:extLst>
          </p:cNvPr>
          <p:cNvSpPr/>
          <p:nvPr/>
        </p:nvSpPr>
        <p:spPr>
          <a:xfrm>
            <a:off x="1936427" y="350733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807375"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2" name="6">
            <a:extLst>
              <a:ext uri="{FF2B5EF4-FFF2-40B4-BE49-F238E27FC236}">
                <a16:creationId xmlns:a16="http://schemas.microsoft.com/office/drawing/2014/main" id="{A994FFD3-ADE0-4B93-9D03-AFE6C109C24C}"/>
              </a:ext>
            </a:extLst>
          </p:cNvPr>
          <p:cNvSpPr/>
          <p:nvPr/>
        </p:nvSpPr>
        <p:spPr>
          <a:xfrm>
            <a:off x="1936427" y="286805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807375"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4" name="7">
            <a:extLst>
              <a:ext uri="{FF2B5EF4-FFF2-40B4-BE49-F238E27FC236}">
                <a16:creationId xmlns:a16="http://schemas.microsoft.com/office/drawing/2014/main" id="{6AF0003A-C889-4B28-A943-D916F84DE2A8}"/>
              </a:ext>
            </a:extLst>
          </p:cNvPr>
          <p:cNvSpPr/>
          <p:nvPr/>
        </p:nvSpPr>
        <p:spPr>
          <a:xfrm>
            <a:off x="1936427" y="222878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807375"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6" name="8">
            <a:extLst>
              <a:ext uri="{FF2B5EF4-FFF2-40B4-BE49-F238E27FC236}">
                <a16:creationId xmlns:a16="http://schemas.microsoft.com/office/drawing/2014/main" id="{023EF777-4A2C-4B79-9374-FA0D144CB5D8}"/>
              </a:ext>
            </a:extLst>
          </p:cNvPr>
          <p:cNvSpPr/>
          <p:nvPr/>
        </p:nvSpPr>
        <p:spPr>
          <a:xfrm>
            <a:off x="1936427" y="158950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807375"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8" name="9">
            <a:extLst>
              <a:ext uri="{FF2B5EF4-FFF2-40B4-BE49-F238E27FC236}">
                <a16:creationId xmlns:a16="http://schemas.microsoft.com/office/drawing/2014/main" id="{DE844DEA-88D4-4DAA-9C80-08CB50CF6016}"/>
              </a:ext>
            </a:extLst>
          </p:cNvPr>
          <p:cNvSpPr/>
          <p:nvPr/>
        </p:nvSpPr>
        <p:spPr>
          <a:xfrm>
            <a:off x="1936427" y="95022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807375"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70" name="10">
            <a:extLst>
              <a:ext uri="{FF2B5EF4-FFF2-40B4-BE49-F238E27FC236}">
                <a16:creationId xmlns:a16="http://schemas.microsoft.com/office/drawing/2014/main" id="{89B9C977-9526-4C05-B9F9-9D7D437E2FE6}"/>
              </a:ext>
            </a:extLst>
          </p:cNvPr>
          <p:cNvSpPr/>
          <p:nvPr/>
        </p:nvSpPr>
        <p:spPr>
          <a:xfrm>
            <a:off x="1936427" y="31094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807375"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10" y="2228774"/>
            <a:ext cx="8073395" cy="392367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4624494" y="3271990"/>
            <a:ext cx="9039015" cy="1800494"/>
          </a:xfrm>
          <a:prstGeom prst="rect">
            <a:avLst/>
          </a:prstGeom>
          <a:noFill/>
        </p:spPr>
        <p:txBody>
          <a:bodyPr wrap="none" lIns="137106" tIns="68555" rIns="137106" bIns="68555">
            <a:spAutoFit/>
          </a:bodyPr>
          <a:lstStyle/>
          <a:p>
            <a:pPr algn="ctr" defTabSz="137105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id="{BA51D9D5-7EF5-442A-A927-AC101FE8A76D}"/>
              </a:ext>
            </a:extLst>
          </p:cNvPr>
          <p:cNvSpPr/>
          <p:nvPr/>
        </p:nvSpPr>
        <p:spPr>
          <a:xfrm>
            <a:off x="14127480" y="6419677"/>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6" y="6443661"/>
            <a:ext cx="2968229" cy="892970"/>
          </a:xfrm>
          <a:prstGeom prst="rect">
            <a:avLst/>
          </a:prstGeom>
        </p:spPr>
      </p:pic>
    </p:spTree>
    <p:extLst>
      <p:ext uri="{BB962C8B-B14F-4D97-AF65-F5344CB8AC3E}">
        <p14:creationId xmlns:p14="http://schemas.microsoft.com/office/powerpoint/2010/main" val="4653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2842075" y="748239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nội tiết đóng vai trò điều hòa</a:t>
            </a:r>
          </a:p>
          <a:p>
            <a:pPr algn="ctr" defTabSz="1371464">
              <a:defRPr/>
            </a:pPr>
            <a:r>
              <a:rPr lang="en-US" sz="4200" dirty="0">
                <a:solidFill>
                  <a:prstClr val="white"/>
                </a:solidFill>
                <a:latin typeface="Arial" pitchFamily="34" charset="0"/>
                <a:cs typeface="Arial" pitchFamily="34" charset="0"/>
              </a:rPr>
              <a:t> hoạt động của nhiều tuyến nội tiết khác</a:t>
            </a:r>
            <a:endParaRPr lang="en-US" sz="4200" b="1" dirty="0">
              <a:solidFill>
                <a:prstClr val="white"/>
              </a:solidFill>
              <a:latin typeface="Arial" pitchFamily="34" charset="0"/>
              <a:cs typeface="Arial" pitchFamily="34" charset="0"/>
            </a:endParaRPr>
          </a:p>
        </p:txBody>
      </p:sp>
      <p:sp>
        <p:nvSpPr>
          <p:cNvPr id="410" name="Q2">
            <a:extLst>
              <a:ext uri="{FF2B5EF4-FFF2-40B4-BE49-F238E27FC236}">
                <a16:creationId xmlns:a16="http://schemas.microsoft.com/office/drawing/2014/main" id="{FDFBE095-7E10-4FD6-878E-C5E20FAD6656}"/>
              </a:ext>
            </a:extLst>
          </p:cNvPr>
          <p:cNvSpPr/>
          <p:nvPr/>
        </p:nvSpPr>
        <p:spPr>
          <a:xfrm>
            <a:off x="2872216" y="748501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giáp là tuyến nội tiết hay ngoại tiết?</a:t>
            </a:r>
            <a:endParaRPr lang="en-US" sz="4200" b="1" dirty="0">
              <a:solidFill>
                <a:prstClr val="white"/>
              </a:solidFill>
              <a:latin typeface="Arial" pitchFamily="34" charset="0"/>
              <a:cs typeface="Arial" pitchFamily="34" charset="0"/>
            </a:endParaRPr>
          </a:p>
        </p:txBody>
      </p:sp>
      <p:sp>
        <p:nvSpPr>
          <p:cNvPr id="411" name="Q3">
            <a:extLst>
              <a:ext uri="{FF2B5EF4-FFF2-40B4-BE49-F238E27FC236}">
                <a16:creationId xmlns:a16="http://schemas.microsoft.com/office/drawing/2014/main" id="{5A0C38EA-A0E3-400A-9442-B83F7A56B225}"/>
              </a:ext>
            </a:extLst>
          </p:cNvPr>
          <p:cNvSpPr/>
          <p:nvPr/>
        </p:nvSpPr>
        <p:spPr>
          <a:xfrm>
            <a:off x="2891533" y="749606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Loại Hormon tuyến Yên tiết ra ảnh hưởng đến cơ và xương? </a:t>
            </a:r>
            <a:endParaRPr lang="en-US" sz="4200" b="1" dirty="0">
              <a:solidFill>
                <a:prstClr val="white"/>
              </a:solidFill>
              <a:latin typeface="Arial" pitchFamily="34" charset="0"/>
              <a:cs typeface="Arial" pitchFamily="34" charset="0"/>
            </a:endParaRPr>
          </a:p>
        </p:txBody>
      </p:sp>
      <p:sp>
        <p:nvSpPr>
          <p:cNvPr id="412" name="Q4">
            <a:extLst>
              <a:ext uri="{FF2B5EF4-FFF2-40B4-BE49-F238E27FC236}">
                <a16:creationId xmlns:a16="http://schemas.microsoft.com/office/drawing/2014/main" id="{AD832735-102C-46EB-BA98-B08D4A0D8454}"/>
              </a:ext>
            </a:extLst>
          </p:cNvPr>
          <p:cNvSpPr/>
          <p:nvPr/>
        </p:nvSpPr>
        <p:spPr>
          <a:xfrm>
            <a:off x="2903569" y="747674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Tuyến trên thận có thể tiết ra loại Hormone nào?</a:t>
            </a:r>
            <a:endParaRPr lang="en-US" sz="4200" b="1" dirty="0">
              <a:solidFill>
                <a:prstClr val="white"/>
              </a:solidFill>
              <a:latin typeface="Arial" pitchFamily="34" charset="0"/>
              <a:cs typeface="Arial" pitchFamily="34" charset="0"/>
            </a:endParaRPr>
          </a:p>
        </p:txBody>
      </p:sp>
      <p:sp>
        <p:nvSpPr>
          <p:cNvPr id="413" name="Q5">
            <a:extLst>
              <a:ext uri="{FF2B5EF4-FFF2-40B4-BE49-F238E27FC236}">
                <a16:creationId xmlns:a16="http://schemas.microsoft.com/office/drawing/2014/main" id="{3583678D-71F4-4598-9CD7-E3303390264D}"/>
              </a:ext>
            </a:extLst>
          </p:cNvPr>
          <p:cNvSpPr/>
          <p:nvPr/>
        </p:nvSpPr>
        <p:spPr>
          <a:xfrm>
            <a:off x="2903569" y="746543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là tuyến pha: Tuyến yên, tuyến sinh dục, tuyến tụy</a:t>
            </a:r>
          </a:p>
        </p:txBody>
      </p:sp>
      <p:sp>
        <p:nvSpPr>
          <p:cNvPr id="414" name="Q6">
            <a:extLst>
              <a:ext uri="{FF2B5EF4-FFF2-40B4-BE49-F238E27FC236}">
                <a16:creationId xmlns:a16="http://schemas.microsoft.com/office/drawing/2014/main" id="{C43BFAA6-060C-4768-A8C0-60E533310862}"/>
              </a:ext>
            </a:extLst>
          </p:cNvPr>
          <p:cNvSpPr/>
          <p:nvPr/>
        </p:nvSpPr>
        <p:spPr>
          <a:xfrm>
            <a:off x="2884250" y="750632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solidFill>
                <a:latin typeface="Arial" pitchFamily="34" charset="0"/>
                <a:cs typeface="Arial" pitchFamily="34" charset="0"/>
              </a:rPr>
              <a:t>Hoocmôn insulin do tuyến tuỵ tiết ra có </a:t>
            </a:r>
          </a:p>
          <a:p>
            <a:pPr algn="ctr" defTabSz="1371464">
              <a:defRPr/>
            </a:pPr>
            <a:r>
              <a:rPr lang="en-US" sz="4200" dirty="0">
                <a:solidFill>
                  <a:prstClr val="white"/>
                </a:solidFill>
                <a:latin typeface="Arial" pitchFamily="34" charset="0"/>
                <a:cs typeface="Arial" pitchFamily="34" charset="0"/>
              </a:rPr>
              <a:t>tác dụng sinh lí như thế nào?</a:t>
            </a:r>
            <a:endParaRPr lang="en-US" sz="4200" b="1" dirty="0">
              <a:solidFill>
                <a:prstClr val="white">
                  <a:lumMod val="95000"/>
                </a:prstClr>
              </a:solidFill>
              <a:latin typeface="Arial" pitchFamily="34" charset="0"/>
              <a:cs typeface="Arial" pitchFamily="34" charset="0"/>
            </a:endParaRPr>
          </a:p>
        </p:txBody>
      </p:sp>
      <p:sp>
        <p:nvSpPr>
          <p:cNvPr id="415" name="Q7">
            <a:extLst>
              <a:ext uri="{FF2B5EF4-FFF2-40B4-BE49-F238E27FC236}">
                <a16:creationId xmlns:a16="http://schemas.microsoft.com/office/drawing/2014/main" id="{D95E524B-BCEB-4127-9132-83A3A4FB2433}"/>
              </a:ext>
            </a:extLst>
          </p:cNvPr>
          <p:cNvSpPr/>
          <p:nvPr/>
        </p:nvSpPr>
        <p:spPr>
          <a:xfrm>
            <a:off x="2864931" y="74906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sẽ tiết Hormone gây ra </a:t>
            </a:r>
          </a:p>
          <a:p>
            <a:pPr algn="ctr" defTabSz="1371464">
              <a:defRPr/>
            </a:pPr>
            <a:r>
              <a:rPr lang="en-US" sz="4200" dirty="0">
                <a:solidFill>
                  <a:prstClr val="white"/>
                </a:solidFill>
                <a:latin typeface="Arial" pitchFamily="34" charset="0"/>
                <a:cs typeface="Arial" pitchFamily="34" charset="0"/>
              </a:rPr>
              <a:t>những biến đổi tuổi dậy thì ở nam hay nữ?</a:t>
            </a:r>
            <a:endParaRPr lang="en-US" sz="4200" b="1" dirty="0">
              <a:solidFill>
                <a:prstClr val="white"/>
              </a:solidFill>
              <a:latin typeface="Arial" pitchFamily="34" charset="0"/>
              <a:cs typeface="Arial" pitchFamily="34" charset="0"/>
            </a:endParaRPr>
          </a:p>
        </p:txBody>
      </p:sp>
      <p:sp>
        <p:nvSpPr>
          <p:cNvPr id="416" name="Q8">
            <a:extLst>
              <a:ext uri="{FF2B5EF4-FFF2-40B4-BE49-F238E27FC236}">
                <a16:creationId xmlns:a16="http://schemas.microsoft.com/office/drawing/2014/main" id="{9464EF76-0C7F-4D29-9282-174A4DF5822A}"/>
              </a:ext>
            </a:extLst>
          </p:cNvPr>
          <p:cNvSpPr/>
          <p:nvPr/>
        </p:nvSpPr>
        <p:spPr>
          <a:xfrm>
            <a:off x="2884250" y="748475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sự phát triển và rụng trứng?</a:t>
            </a:r>
            <a:endParaRPr lang="en-US" sz="4200" b="1" dirty="0">
              <a:solidFill>
                <a:prstClr val="white"/>
              </a:solidFill>
              <a:latin typeface="Arial" pitchFamily="34" charset="0"/>
              <a:cs typeface="Arial" pitchFamily="34" charset="0"/>
            </a:endParaRPr>
          </a:p>
        </p:txBody>
      </p:sp>
      <p:sp>
        <p:nvSpPr>
          <p:cNvPr id="417" name="Q9">
            <a:extLst>
              <a:ext uri="{FF2B5EF4-FFF2-40B4-BE49-F238E27FC236}">
                <a16:creationId xmlns:a16="http://schemas.microsoft.com/office/drawing/2014/main" id="{4D0FBCC3-BC73-43A6-AA80-7B53CC2E90CB}"/>
              </a:ext>
            </a:extLst>
          </p:cNvPr>
          <p:cNvSpPr/>
          <p:nvPr/>
        </p:nvSpPr>
        <p:spPr>
          <a:xfrm>
            <a:off x="2885962" y="7478405"/>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Thiếu Iodine sẽ ảnh hưởng trực tiếp đến </a:t>
            </a:r>
          </a:p>
          <a:p>
            <a:pPr algn="ctr" defTabSz="1371464">
              <a:defRPr/>
            </a:pPr>
            <a:r>
              <a:rPr lang="en-US" sz="4200" dirty="0">
                <a:solidFill>
                  <a:prstClr val="white"/>
                </a:solidFill>
                <a:latin typeface="Arial" pitchFamily="34" charset="0"/>
                <a:cs typeface="Arial" pitchFamily="34" charset="0"/>
              </a:rPr>
              <a:t>tuyến nội tiết nào? </a:t>
            </a:r>
            <a:endParaRPr lang="en-US" sz="4200" b="1" dirty="0">
              <a:solidFill>
                <a:prstClr val="white"/>
              </a:solidFill>
              <a:latin typeface="Arial" pitchFamily="34" charset="0"/>
              <a:cs typeface="Arial" pitchFamily="34" charset="0"/>
            </a:endParaRPr>
          </a:p>
        </p:txBody>
      </p:sp>
      <p:sp>
        <p:nvSpPr>
          <p:cNvPr id="418" name="Q10">
            <a:extLst>
              <a:ext uri="{FF2B5EF4-FFF2-40B4-BE49-F238E27FC236}">
                <a16:creationId xmlns:a16="http://schemas.microsoft.com/office/drawing/2014/main" id="{2FD38172-095B-4012-8805-D3EAB0E3B197}"/>
              </a:ext>
            </a:extLst>
          </p:cNvPr>
          <p:cNvSpPr/>
          <p:nvPr/>
        </p:nvSpPr>
        <p:spPr>
          <a:xfrm>
            <a:off x="2942206" y="746773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Mỗi loại Hormone chỉ tác động đến một hoặc một số cơ quan đích nhất định. Đây là đặc tính gì của Hormone? </a:t>
            </a:r>
            <a:endParaRPr lang="en-US" sz="4200" b="1" dirty="0">
              <a:solidFill>
                <a:prstClr val="white"/>
              </a:solidFill>
              <a:latin typeface="Arial" pitchFamily="34" charset="0"/>
              <a:cs typeface="Arial" pitchFamily="34"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4589543" y="6268861"/>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a:solidFill>
                <a:prstClr val="white"/>
              </a:solidFill>
            </a:endParaRPr>
          </a:p>
        </p:txBody>
      </p:sp>
      <p:sp>
        <p:nvSpPr>
          <p:cNvPr id="550" name="Next 1">
            <a:extLst>
              <a:ext uri="{FF2B5EF4-FFF2-40B4-BE49-F238E27FC236}">
                <a16:creationId xmlns:a16="http://schemas.microsoft.com/office/drawing/2014/main" id="{09EA6259-5392-4068-A0AD-B7002EE24476}"/>
              </a:ext>
            </a:extLst>
          </p:cNvPr>
          <p:cNvSpPr/>
          <p:nvPr/>
        </p:nvSpPr>
        <p:spPr>
          <a:xfrm>
            <a:off x="4589543" y="6268859"/>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a:solidFill>
                <a:prstClr val="white"/>
              </a:solidFill>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89" y="7240660"/>
            <a:ext cx="3310415" cy="2606267"/>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46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B</a:t>
              </a:r>
            </a:p>
          </p:txBody>
        </p:sp>
      </p:grpSp>
      <p:sp>
        <p:nvSpPr>
          <p:cNvPr id="405" name="0">
            <a:extLst>
              <a:ext uri="{FF2B5EF4-FFF2-40B4-BE49-F238E27FC236}">
                <a16:creationId xmlns:a16="http://schemas.microsoft.com/office/drawing/2014/main" id="{9D20E7DA-90EB-4A3C-9A16-044A46CC9F26}"/>
              </a:ext>
            </a:extLst>
          </p:cNvPr>
          <p:cNvSpPr/>
          <p:nvPr/>
        </p:nvSpPr>
        <p:spPr>
          <a:xfrm>
            <a:off x="1936423" y="6712648"/>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807370"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4" name="1">
            <a:extLst>
              <a:ext uri="{FF2B5EF4-FFF2-40B4-BE49-F238E27FC236}">
                <a16:creationId xmlns:a16="http://schemas.microsoft.com/office/drawing/2014/main" id="{03D9DE48-6FCB-4743-A44F-C4B93A9AD9D8}"/>
              </a:ext>
            </a:extLst>
          </p:cNvPr>
          <p:cNvSpPr/>
          <p:nvPr/>
        </p:nvSpPr>
        <p:spPr>
          <a:xfrm>
            <a:off x="1936423" y="606444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807370"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4" name="2">
            <a:extLst>
              <a:ext uri="{FF2B5EF4-FFF2-40B4-BE49-F238E27FC236}">
                <a16:creationId xmlns:a16="http://schemas.microsoft.com/office/drawing/2014/main" id="{C572263E-C9C9-496B-8F0A-4BEFF6970A6A}"/>
              </a:ext>
            </a:extLst>
          </p:cNvPr>
          <p:cNvSpPr/>
          <p:nvPr/>
        </p:nvSpPr>
        <p:spPr>
          <a:xfrm>
            <a:off x="1936423"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807370"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6" name="3">
            <a:extLst>
              <a:ext uri="{FF2B5EF4-FFF2-40B4-BE49-F238E27FC236}">
                <a16:creationId xmlns:a16="http://schemas.microsoft.com/office/drawing/2014/main" id="{595A9014-B295-4A54-8A82-A4A81F8CD7C1}"/>
              </a:ext>
            </a:extLst>
          </p:cNvPr>
          <p:cNvSpPr/>
          <p:nvPr/>
        </p:nvSpPr>
        <p:spPr>
          <a:xfrm>
            <a:off x="1936423" y="478588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807370"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8" name="4">
            <a:extLst>
              <a:ext uri="{FF2B5EF4-FFF2-40B4-BE49-F238E27FC236}">
                <a16:creationId xmlns:a16="http://schemas.microsoft.com/office/drawing/2014/main" id="{6060A468-9A57-4B21-8CCA-1133D3440C47}"/>
              </a:ext>
            </a:extLst>
          </p:cNvPr>
          <p:cNvSpPr/>
          <p:nvPr/>
        </p:nvSpPr>
        <p:spPr>
          <a:xfrm>
            <a:off x="1936423" y="414660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807370"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0" name="5">
            <a:extLst>
              <a:ext uri="{FF2B5EF4-FFF2-40B4-BE49-F238E27FC236}">
                <a16:creationId xmlns:a16="http://schemas.microsoft.com/office/drawing/2014/main" id="{3B9CD15F-920C-41F5-91F6-37672771D306}"/>
              </a:ext>
            </a:extLst>
          </p:cNvPr>
          <p:cNvSpPr/>
          <p:nvPr/>
        </p:nvSpPr>
        <p:spPr>
          <a:xfrm>
            <a:off x="1936423" y="350733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807370"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2" name="6">
            <a:extLst>
              <a:ext uri="{FF2B5EF4-FFF2-40B4-BE49-F238E27FC236}">
                <a16:creationId xmlns:a16="http://schemas.microsoft.com/office/drawing/2014/main" id="{A994FFD3-ADE0-4B93-9D03-AFE6C109C24C}"/>
              </a:ext>
            </a:extLst>
          </p:cNvPr>
          <p:cNvSpPr/>
          <p:nvPr/>
        </p:nvSpPr>
        <p:spPr>
          <a:xfrm>
            <a:off x="1936423" y="286805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807370"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4" name="7">
            <a:extLst>
              <a:ext uri="{FF2B5EF4-FFF2-40B4-BE49-F238E27FC236}">
                <a16:creationId xmlns:a16="http://schemas.microsoft.com/office/drawing/2014/main" id="{6AF0003A-C889-4B28-A943-D916F84DE2A8}"/>
              </a:ext>
            </a:extLst>
          </p:cNvPr>
          <p:cNvSpPr/>
          <p:nvPr/>
        </p:nvSpPr>
        <p:spPr>
          <a:xfrm>
            <a:off x="1936423" y="222877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807370"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6" name="8">
            <a:extLst>
              <a:ext uri="{FF2B5EF4-FFF2-40B4-BE49-F238E27FC236}">
                <a16:creationId xmlns:a16="http://schemas.microsoft.com/office/drawing/2014/main" id="{023EF777-4A2C-4B79-9374-FA0D144CB5D8}"/>
              </a:ext>
            </a:extLst>
          </p:cNvPr>
          <p:cNvSpPr/>
          <p:nvPr/>
        </p:nvSpPr>
        <p:spPr>
          <a:xfrm>
            <a:off x="1936423" y="158949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807370"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8" name="9">
            <a:extLst>
              <a:ext uri="{FF2B5EF4-FFF2-40B4-BE49-F238E27FC236}">
                <a16:creationId xmlns:a16="http://schemas.microsoft.com/office/drawing/2014/main" id="{DE844DEA-88D4-4DAA-9C80-08CB50CF6016}"/>
              </a:ext>
            </a:extLst>
          </p:cNvPr>
          <p:cNvSpPr/>
          <p:nvPr/>
        </p:nvSpPr>
        <p:spPr>
          <a:xfrm>
            <a:off x="1936423" y="95022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807370"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70" name="10">
            <a:extLst>
              <a:ext uri="{FF2B5EF4-FFF2-40B4-BE49-F238E27FC236}">
                <a16:creationId xmlns:a16="http://schemas.microsoft.com/office/drawing/2014/main" id="{89B9C977-9526-4C05-B9F9-9D7D437E2FE6}"/>
              </a:ext>
            </a:extLst>
          </p:cNvPr>
          <p:cNvSpPr/>
          <p:nvPr/>
        </p:nvSpPr>
        <p:spPr>
          <a:xfrm>
            <a:off x="1936423" y="31094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807370"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06" y="2210394"/>
            <a:ext cx="8073395" cy="392367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4624494" y="3271985"/>
            <a:ext cx="9039015" cy="1800494"/>
          </a:xfrm>
          <a:prstGeom prst="rect">
            <a:avLst/>
          </a:prstGeom>
          <a:noFill/>
        </p:spPr>
        <p:txBody>
          <a:bodyPr wrap="none" lIns="137147" tIns="68573" rIns="137147" bIns="68573">
            <a:spAutoFit/>
          </a:bodyPr>
          <a:lstStyle/>
          <a:p>
            <a:pPr algn="ctr" defTabSz="137146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id="{BA51D9D5-7EF5-442A-A927-AC101FE8A76D}"/>
              </a:ext>
            </a:extLst>
          </p:cNvPr>
          <p:cNvSpPr/>
          <p:nvPr/>
        </p:nvSpPr>
        <p:spPr>
          <a:xfrm>
            <a:off x="14127480" y="6419672"/>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2" y="6443661"/>
            <a:ext cx="2968229" cy="892970"/>
          </a:xfrm>
          <a:prstGeom prst="rect">
            <a:avLst/>
          </a:prstGeom>
        </p:spPr>
      </p:pic>
    </p:spTree>
    <p:extLst>
      <p:ext uri="{BB962C8B-B14F-4D97-AF65-F5344CB8AC3E}">
        <p14:creationId xmlns:p14="http://schemas.microsoft.com/office/powerpoint/2010/main" val="246495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VẬN DỤNG</a:t>
            </a:r>
          </a:p>
        </p:txBody>
      </p:sp>
    </p:spTree>
    <p:extLst>
      <p:ext uri="{BB962C8B-B14F-4D97-AF65-F5344CB8AC3E}">
        <p14:creationId xmlns:p14="http://schemas.microsoft.com/office/powerpoint/2010/main" val="6547430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5" name="Freeform 5"/>
          <p:cNvSpPr/>
          <p:nvPr/>
        </p:nvSpPr>
        <p:spPr>
          <a:xfrm rot="-221324" flipH="1">
            <a:off x="99648" y="93611"/>
            <a:ext cx="3276501" cy="3203237"/>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718771" y="1695229"/>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2780340" y="4091742"/>
            <a:ext cx="5736485" cy="7774136"/>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4188292" y="6075581"/>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2" name="Picture 11"/>
          <p:cNvPicPr>
            <a:picLocks noChangeAspect="1"/>
          </p:cNvPicPr>
          <p:nvPr/>
        </p:nvPicPr>
        <p:blipFill>
          <a:blip r:embed="rId13"/>
          <a:stretch>
            <a:fillRect/>
          </a:stretch>
        </p:blipFill>
        <p:spPr>
          <a:xfrm>
            <a:off x="3608087" y="97229"/>
            <a:ext cx="10370196" cy="6028986"/>
          </a:xfrm>
          <a:prstGeom prst="rect">
            <a:avLst/>
          </a:prstGeom>
        </p:spPr>
      </p:pic>
      <p:sp>
        <p:nvSpPr>
          <p:cNvPr id="13" name="TextBox 12"/>
          <p:cNvSpPr txBox="1"/>
          <p:nvPr/>
        </p:nvSpPr>
        <p:spPr>
          <a:xfrm>
            <a:off x="3608096" y="6263536"/>
            <a:ext cx="10370195" cy="1200329"/>
          </a:xfrm>
          <a:prstGeom prst="rect">
            <a:avLst/>
          </a:prstGeom>
          <a:noFill/>
        </p:spPr>
        <p:txBody>
          <a:bodyPr wrap="square" lIns="91386" tIns="45693" rIns="91386" bIns="45693" rtlCol="0">
            <a:spAutoFit/>
          </a:bodyPr>
          <a:lstStyle/>
          <a:p>
            <a:pPr algn="ct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ình ảnh người thấp nhất và cao nhất thế giới (Ông Chandra Bahadur Dangi 74 tuổi, người Nepan, cao 51 cm. Ông Sultan Kosen 31 tuổi, người Thổ Nhĩ Kỳ, cao 2,51m)</a:t>
            </a:r>
            <a:endParaRPr lang="en-US" sz="2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4"/>
          <a:stretch>
            <a:fillRect/>
          </a:stretch>
        </p:blipFill>
        <p:spPr>
          <a:xfrm>
            <a:off x="194240" y="7985249"/>
            <a:ext cx="2286000" cy="2286000"/>
          </a:xfrm>
          <a:prstGeom prst="rect">
            <a:avLst/>
          </a:prstGeom>
        </p:spPr>
      </p:pic>
      <p:sp>
        <p:nvSpPr>
          <p:cNvPr id="15" name="Right Arrow 14"/>
          <p:cNvSpPr/>
          <p:nvPr/>
        </p:nvSpPr>
        <p:spPr>
          <a:xfrm>
            <a:off x="3375078" y="8849327"/>
            <a:ext cx="1356584" cy="615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6" name="TextBox 15"/>
          <p:cNvSpPr txBox="1"/>
          <p:nvPr/>
        </p:nvSpPr>
        <p:spPr>
          <a:xfrm>
            <a:off x="4960478" y="8556895"/>
            <a:ext cx="7714998" cy="1200329"/>
          </a:xfrm>
          <a:prstGeom prst="rect">
            <a:avLst/>
          </a:prstGeom>
          <a:noFill/>
        </p:spPr>
        <p:txBody>
          <a:bodyPr wrap="square" lIns="91386" tIns="45693" rIns="91386" bIns="45693" rtlCol="0">
            <a:spAutoFit/>
          </a:bodyPr>
          <a:lstStyle/>
          <a:p>
            <a:pPr algn="ctr"/>
            <a:r>
              <a:rPr lang="vi-VN" sz="3600" i="1" dirty="0">
                <a:solidFill>
                  <a:srgbClr val="FF0000"/>
                </a:solidFill>
                <a:latin typeface="+mj-lt"/>
              </a:rPr>
              <a:t>Điều gì đã khiến họ cao lớn hay thấp bé hơn bình thường? </a:t>
            </a:r>
            <a:endParaRPr lang="en-US" sz="3600" i="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 name="TextBox 2"/>
          <p:cNvSpPr txBox="1"/>
          <p:nvPr/>
        </p:nvSpPr>
        <p:spPr>
          <a:xfrm>
            <a:off x="3108369" y="2324100"/>
            <a:ext cx="12192000" cy="517065"/>
          </a:xfrm>
          <a:prstGeom prst="rect">
            <a:avLst/>
          </a:prstGeom>
          <a:noFill/>
        </p:spPr>
        <p:txBody>
          <a:bodyPr wrap="square" lIns="91386" tIns="45693" rIns="91386" bIns="45693" rtlCol="0">
            <a:spAutoFit/>
          </a:bodyPr>
          <a:lstStyle/>
          <a:p>
            <a:pPr indent="342065" algn="just">
              <a:lnSpc>
                <a:spcPct val="115000"/>
              </a:lnSpc>
            </a:pPr>
            <a:r>
              <a:rPr lang="en-US" sz="2400" dirty="0">
                <a:solidFill>
                  <a:srgbClr val="000000"/>
                </a:solidFill>
                <a:latin typeface="Arial" pitchFamily="34" charset="0"/>
                <a:ea typeface="Arial"/>
                <a:cs typeface="Arial" pitchFamily="34" charset="0"/>
              </a:rPr>
              <a:t>Tìm hiểu tình hình mắc bệnh tiểu đường, bướu cổ do thiếu iodine qua bảng sau:</a:t>
            </a:r>
            <a:endParaRPr lang="en-US" sz="2400" dirty="0">
              <a:latin typeface="Arial" pitchFamily="34" charset="0"/>
              <a:ea typeface="Times New Roman"/>
              <a:cs typeface="Arial"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904715854"/>
              </p:ext>
            </p:extLst>
          </p:nvPr>
        </p:nvGraphicFramePr>
        <p:xfrm>
          <a:off x="2727940" y="3619508"/>
          <a:ext cx="12342643" cy="4279672"/>
        </p:xfrm>
        <a:graphic>
          <a:graphicData uri="http://schemas.openxmlformats.org/drawingml/2006/table">
            <a:tbl>
              <a:tblPr firstRow="1" firstCol="1" bandRow="1">
                <a:tableStyleId>{5C22544A-7EE6-4342-B048-85BDC9FD1C3A}</a:tableStyleId>
              </a:tblPr>
              <a:tblGrid>
                <a:gridCol w="1152263">
                  <a:extLst>
                    <a:ext uri="{9D8B030D-6E8A-4147-A177-3AD203B41FA5}">
                      <a16:colId xmlns:a16="http://schemas.microsoft.com/office/drawing/2014/main" val="20000"/>
                    </a:ext>
                  </a:extLst>
                </a:gridCol>
                <a:gridCol w="1896516">
                  <a:extLst>
                    <a:ext uri="{9D8B030D-6E8A-4147-A177-3AD203B41FA5}">
                      <a16:colId xmlns:a16="http://schemas.microsoft.com/office/drawing/2014/main" val="20001"/>
                    </a:ext>
                  </a:extLst>
                </a:gridCol>
                <a:gridCol w="1015376">
                  <a:extLst>
                    <a:ext uri="{9D8B030D-6E8A-4147-A177-3AD203B41FA5}">
                      <a16:colId xmlns:a16="http://schemas.microsoft.com/office/drawing/2014/main" val="20002"/>
                    </a:ext>
                  </a:extLst>
                </a:gridCol>
                <a:gridCol w="1566918">
                  <a:extLst>
                    <a:ext uri="{9D8B030D-6E8A-4147-A177-3AD203B41FA5}">
                      <a16:colId xmlns:a16="http://schemas.microsoft.com/office/drawing/2014/main" val="20003"/>
                    </a:ext>
                  </a:extLst>
                </a:gridCol>
                <a:gridCol w="3355785">
                  <a:extLst>
                    <a:ext uri="{9D8B030D-6E8A-4147-A177-3AD203B41FA5}">
                      <a16:colId xmlns:a16="http://schemas.microsoft.com/office/drawing/2014/main" val="20004"/>
                    </a:ext>
                  </a:extLst>
                </a:gridCol>
                <a:gridCol w="3355785">
                  <a:extLst>
                    <a:ext uri="{9D8B030D-6E8A-4147-A177-3AD203B41FA5}">
                      <a16:colId xmlns:a16="http://schemas.microsoft.com/office/drawing/2014/main" val="20005"/>
                    </a:ext>
                  </a:extLst>
                </a:gridCol>
              </a:tblGrid>
              <a:tr h="1992698">
                <a:tc>
                  <a:txBody>
                    <a:bodyPr/>
                    <a:lstStyle/>
                    <a:p>
                      <a:pPr algn="ctr">
                        <a:lnSpc>
                          <a:spcPct val="115000"/>
                        </a:lnSpc>
                        <a:spcAft>
                          <a:spcPts val="0"/>
                        </a:spcAft>
                      </a:pPr>
                      <a:r>
                        <a:rPr lang="en-US" sz="2400" dirty="0">
                          <a:effectLst/>
                          <a:latin typeface="Arial" pitchFamily="34" charset="0"/>
                          <a:cs typeface="Arial" pitchFamily="34" charset="0"/>
                        </a:rPr>
                        <a:t>Tên bệnh</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Tỉ lệ</a:t>
                      </a:r>
                    </a:p>
                    <a:p>
                      <a:pPr algn="ctr">
                        <a:lnSpc>
                          <a:spcPct val="115000"/>
                        </a:lnSpc>
                        <a:spcAft>
                          <a:spcPts val="0"/>
                        </a:spcAft>
                      </a:pPr>
                      <a:r>
                        <a:rPr lang="en-US" sz="2400">
                          <a:effectLst/>
                          <a:latin typeface="Arial" pitchFamily="34" charset="0"/>
                          <a:cs typeface="Arial" pitchFamily="34" charset="0"/>
                        </a:rPr>
                        <a:t>Người mắc bệnh</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Độ tuổi</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Nguyên nhân</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Tình trạng bệnh (Nhẹ/nặng/</a:t>
                      </a:r>
                    </a:p>
                    <a:p>
                      <a:pPr algn="ctr">
                        <a:lnSpc>
                          <a:spcPct val="115000"/>
                        </a:lnSpc>
                        <a:spcAft>
                          <a:spcPts val="0"/>
                        </a:spcAft>
                      </a:pPr>
                      <a:r>
                        <a:rPr lang="en-US" sz="2400" dirty="0">
                          <a:effectLst/>
                          <a:latin typeface="Arial" pitchFamily="34" charset="0"/>
                          <a:cs typeface="Arial" pitchFamily="34" charset="0"/>
                        </a:rPr>
                        <a:t>có biến chứng)</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Giải pháp hạn chế</a:t>
                      </a:r>
                    </a:p>
                    <a:p>
                      <a:pPr algn="ctr">
                        <a:lnSpc>
                          <a:spcPct val="115000"/>
                        </a:lnSpc>
                        <a:spcAft>
                          <a:spcPts val="0"/>
                        </a:spcAft>
                      </a:pPr>
                      <a:r>
                        <a:rPr lang="en-US" sz="2400" dirty="0">
                          <a:effectLst/>
                          <a:latin typeface="Arial" pitchFamily="34" charset="0"/>
                          <a:cs typeface="Arial" pitchFamily="34" charset="0"/>
                        </a:rPr>
                        <a:t>tỉ lệ mắc bệnh</a:t>
                      </a:r>
                      <a:endParaRPr lang="en-US" sz="2400" dirty="0">
                        <a:solidFill>
                          <a:srgbClr val="000000"/>
                        </a:solidFill>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0"/>
                  </a:ext>
                </a:extLst>
              </a:tr>
              <a:tr h="2286974">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6" name="TextBox 3"/>
          <p:cNvSpPr txBox="1"/>
          <p:nvPr/>
        </p:nvSpPr>
        <p:spPr>
          <a:xfrm>
            <a:off x="3280151" y="409628"/>
            <a:ext cx="12226202" cy="1936428"/>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Arial" pitchFamily="34" charset="0"/>
                <a:cs typeface="Arial" pitchFamily="34" charset="0"/>
              </a:rPr>
              <a:t>DỰ ÁN</a:t>
            </a:r>
          </a:p>
        </p:txBody>
      </p:sp>
    </p:spTree>
    <p:extLst>
      <p:ext uri="{BB962C8B-B14F-4D97-AF65-F5344CB8AC3E}">
        <p14:creationId xmlns:p14="http://schemas.microsoft.com/office/powerpoint/2010/main" val="15851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3030908" y="3518603"/>
            <a:ext cx="12226202" cy="3885680"/>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Bobby Jones"/>
              </a:rPr>
              <a:t>THANK YOU!</a:t>
            </a:r>
          </a:p>
        </p:txBody>
      </p:sp>
      <p:sp>
        <p:nvSpPr>
          <p:cNvPr id="6" name="Freeform 6"/>
          <p:cNvSpPr/>
          <p:nvPr/>
        </p:nvSpPr>
        <p:spPr>
          <a:xfrm rot="-391693">
            <a:off x="15361326" y="4994098"/>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3272705">
            <a:off x="12524168" y="-236068"/>
            <a:ext cx="5768432" cy="4861448"/>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9816898">
            <a:off x="9266390" y="834908"/>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6916089">
            <a:off x="-532370" y="506964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6383713">
            <a:off x="13582250" y="7952162"/>
            <a:ext cx="1367126" cy="1339782"/>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258550">
            <a:off x="-572506" y="1518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383713">
            <a:off x="4455364" y="6164984"/>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6383713">
            <a:off x="2880605" y="1490052"/>
            <a:ext cx="1181324" cy="1157696"/>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Freeform 4"/>
          <p:cNvSpPr/>
          <p:nvPr/>
        </p:nvSpPr>
        <p:spPr>
          <a:xfrm rot="-391693">
            <a:off x="14522868" y="4779767"/>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3272705">
            <a:off x="12732644" y="-388179"/>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9816898">
            <a:off x="11667285" y="124007"/>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6916089">
            <a:off x="-819543" y="588722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58550">
            <a:off x="-63606" y="3423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5794347">
            <a:off x="4838571" y="8284432"/>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6383713">
            <a:off x="3885737" y="215059"/>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 name="Oval 2"/>
          <p:cNvSpPr/>
          <p:nvPr/>
        </p:nvSpPr>
        <p:spPr>
          <a:xfrm>
            <a:off x="3978394" y="3286811"/>
            <a:ext cx="9977009" cy="54314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2" name="TextBox 11"/>
          <p:cNvSpPr txBox="1"/>
          <p:nvPr/>
        </p:nvSpPr>
        <p:spPr>
          <a:xfrm>
            <a:off x="6092872" y="4305301"/>
            <a:ext cx="6876731" cy="3046933"/>
          </a:xfrm>
          <a:prstGeom prst="rect">
            <a:avLst/>
          </a:prstGeom>
          <a:noFill/>
        </p:spPr>
        <p:txBody>
          <a:bodyPr wrap="square" lIns="91386" tIns="45693" rIns="91386" bIns="45693" rtlCol="0">
            <a:spAutoFit/>
          </a:bodyPr>
          <a:lstStyle/>
          <a:p>
            <a:pPr algn="ctr">
              <a:lnSpc>
                <a:spcPct val="150000"/>
              </a:lnSpc>
            </a:pPr>
            <a:r>
              <a:rPr lang="vi-VN" sz="3200" b="1" dirty="0">
                <a:solidFill>
                  <a:srgbClr val="FF0000"/>
                </a:solidFill>
                <a:latin typeface="+mj-lt"/>
              </a:rPr>
              <a:t>Hệ nội tiết có vai trò như thế nào đối với cơ thể? Nếu hoạt động của các tuyến nội tiết bị rối loạn thì điều gì sẽ xảy ra? </a:t>
            </a:r>
            <a:endParaRPr lang="en-US" sz="3200" b="1" dirty="0">
              <a:solidFill>
                <a:srgbClr val="FF0000"/>
              </a:solidFill>
              <a:latin typeface="+mj-lt"/>
            </a:endParaRPr>
          </a:p>
        </p:txBody>
      </p:sp>
      <p:sp>
        <p:nvSpPr>
          <p:cNvPr id="14" name="Action Button: Help 13">
            <a:hlinkClick r:id="" action="ppaction://noaction" highlightClick="1"/>
          </p:cNvPr>
          <p:cNvSpPr/>
          <p:nvPr/>
        </p:nvSpPr>
        <p:spPr>
          <a:xfrm>
            <a:off x="4891409" y="5198968"/>
            <a:ext cx="982706" cy="1451873"/>
          </a:xfrm>
          <a:prstGeom prst="actionButtonHelp">
            <a:avLst/>
          </a:prstGeom>
        </p:spPr>
        <p:style>
          <a:lnRef idx="2">
            <a:schemeClr val="accent6"/>
          </a:lnRef>
          <a:fillRef idx="1">
            <a:schemeClr val="lt1"/>
          </a:fillRef>
          <a:effectRef idx="0">
            <a:schemeClr val="accent6"/>
          </a:effectRef>
          <a:fontRef idx="minor">
            <a:schemeClr val="dk1"/>
          </a:fontRef>
        </p:style>
        <p:txBody>
          <a:bodyPr lIns="91386" tIns="45693" rIns="91386" bIns="45693" rtlCol="0" anchor="ctr"/>
          <a:lstStyle/>
          <a:p>
            <a:pPr algn="ctr"/>
            <a:endParaRPr lang="en-US"/>
          </a:p>
        </p:txBody>
      </p:sp>
      <p:sp>
        <p:nvSpPr>
          <p:cNvPr id="13" name="TextBox 12"/>
          <p:cNvSpPr txBox="1"/>
          <p:nvPr/>
        </p:nvSpPr>
        <p:spPr>
          <a:xfrm>
            <a:off x="4890189" y="4099051"/>
            <a:ext cx="8153400" cy="646322"/>
          </a:xfrm>
          <a:prstGeom prst="rect">
            <a:avLst/>
          </a:prstGeom>
          <a:noFill/>
        </p:spPr>
        <p:txBody>
          <a:bodyPr wrap="square" lIns="91386" tIns="45693" rIns="91386" bIns="45693" rtlCol="0">
            <a:spAutoFit/>
          </a:bodyPr>
          <a:lstStyle/>
          <a:p>
            <a:pPr algn="ctr">
              <a:lnSpc>
                <a:spcPct val="150000"/>
              </a:lnSpc>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HÌNH THÀNH KIẾN THỨC</a:t>
            </a:r>
          </a:p>
        </p:txBody>
      </p:sp>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204498"/>
            <a:ext cx="18288000" cy="10287000"/>
          </a:xfrm>
          <a:prstGeom prst="rect">
            <a:avLst/>
          </a:prstGeom>
        </p:spPr>
      </p:pic>
      <p:sp>
        <p:nvSpPr>
          <p:cNvPr id="3" name="TextBox 3"/>
          <p:cNvSpPr txBox="1"/>
          <p:nvPr/>
        </p:nvSpPr>
        <p:spPr>
          <a:xfrm>
            <a:off x="634178" y="204506"/>
            <a:ext cx="17217413" cy="923330"/>
          </a:xfrm>
          <a:prstGeom prst="rect">
            <a:avLst/>
          </a:prstGeom>
        </p:spPr>
        <p:txBody>
          <a:bodyPr wrap="square" lIns="0" tIns="0" rIns="0" bIns="0" rtlCol="0" anchor="t">
            <a:spAutoFit/>
          </a:bodyPr>
          <a:lstStyle/>
          <a:p>
            <a:pPr algn="ctr"/>
            <a:r>
              <a:rPr lang="en-US" sz="6000" spc="326" dirty="0">
                <a:latin typeface="Arial" panose="020B0604020202020204" pitchFamily="34" charset="0"/>
                <a:cs typeface="Arial" panose="020B0604020202020204" pitchFamily="34" charset="0"/>
              </a:rPr>
              <a:t>I – </a:t>
            </a:r>
            <a:r>
              <a:rPr lang="en-US" sz="6000" spc="326" dirty="0" err="1">
                <a:latin typeface="Arial" panose="020B0604020202020204" pitchFamily="34" charset="0"/>
                <a:cs typeface="Arial" panose="020B0604020202020204" pitchFamily="34" charset="0"/>
              </a:rPr>
              <a:t>Các</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tuyến</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nội</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tiết</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trong</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cơ</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thể</a:t>
            </a:r>
            <a:r>
              <a:rPr lang="en-US" sz="6000" spc="326" dirty="0">
                <a:latin typeface="Arial" panose="020B0604020202020204" pitchFamily="34" charset="0"/>
                <a:cs typeface="Arial" panose="020B0604020202020204" pitchFamily="34" charset="0"/>
              </a:rPr>
              <a:t> con </a:t>
            </a:r>
            <a:r>
              <a:rPr lang="en-US" sz="6000" spc="326" dirty="0" err="1">
                <a:latin typeface="Arial" panose="020B0604020202020204" pitchFamily="34" charset="0"/>
                <a:cs typeface="Arial" panose="020B0604020202020204" pitchFamily="34" charset="0"/>
              </a:rPr>
              <a:t>người</a:t>
            </a:r>
            <a:r>
              <a:rPr lang="vi-VN" sz="6000" spc="326" dirty="0">
                <a:latin typeface="Arial" panose="020B0604020202020204" pitchFamily="34" charset="0"/>
                <a:cs typeface="Arial" panose="020B0604020202020204" pitchFamily="34" charset="0"/>
              </a:rPr>
              <a:t>:</a:t>
            </a:r>
            <a:endParaRPr lang="en-US" sz="6000" spc="326" dirty="0">
              <a:latin typeface="Arial" panose="020B0604020202020204" pitchFamily="34" charset="0"/>
              <a:cs typeface="Arial" panose="020B0604020202020204" pitchFamily="34" charset="0"/>
            </a:endParaRPr>
          </a:p>
        </p:txBody>
      </p:sp>
      <p:sp>
        <p:nvSpPr>
          <p:cNvPr id="5" name="Freeform 5"/>
          <p:cNvSpPr/>
          <p:nvPr/>
        </p:nvSpPr>
        <p:spPr>
          <a:xfrm rot="795292" flipH="1">
            <a:off x="14236485" y="3750727"/>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661881" y="6339424"/>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1555974"/>
            <a:ext cx="11184168" cy="838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81947"/>
            <a:ext cx="18288000" cy="10287000"/>
          </a:xfrm>
          <a:prstGeom prst="rect">
            <a:avLst/>
          </a:prstGeom>
        </p:spPr>
      </p:pic>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61970" y="9050090"/>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420886" y="249186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6445548" y="547898"/>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385325" y="2266476"/>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509785542"/>
              </p:ext>
            </p:extLst>
          </p:nvPr>
        </p:nvGraphicFramePr>
        <p:xfrm>
          <a:off x="2071659" y="1989688"/>
          <a:ext cx="9205942" cy="8094853"/>
        </p:xfrm>
        <a:graphic>
          <a:graphicData uri="http://schemas.openxmlformats.org/drawingml/2006/table">
            <a:tbl>
              <a:tblPr firstRow="1" bandRow="1">
                <a:tableStyleId>{5C22544A-7EE6-4342-B048-85BDC9FD1C3A}</a:tableStyleId>
              </a:tblPr>
              <a:tblGrid>
                <a:gridCol w="3607266">
                  <a:extLst>
                    <a:ext uri="{9D8B030D-6E8A-4147-A177-3AD203B41FA5}">
                      <a16:colId xmlns:a16="http://schemas.microsoft.com/office/drawing/2014/main" val="285327334"/>
                    </a:ext>
                  </a:extLst>
                </a:gridCol>
                <a:gridCol w="2058337">
                  <a:extLst>
                    <a:ext uri="{9D8B030D-6E8A-4147-A177-3AD203B41FA5}">
                      <a16:colId xmlns:a16="http://schemas.microsoft.com/office/drawing/2014/main" val="1146659260"/>
                    </a:ext>
                  </a:extLst>
                </a:gridCol>
                <a:gridCol w="3540339">
                  <a:extLst>
                    <a:ext uri="{9D8B030D-6E8A-4147-A177-3AD203B41FA5}">
                      <a16:colId xmlns:a16="http://schemas.microsoft.com/office/drawing/2014/main" val="1030607530"/>
                    </a:ext>
                  </a:extLst>
                </a:gridCol>
              </a:tblGrid>
              <a:tr h="1488299">
                <a:tc>
                  <a:txBody>
                    <a:bodyPr/>
                    <a:lstStyle/>
                    <a:p>
                      <a:pPr algn="ctr"/>
                      <a:r>
                        <a:rPr lang="en-US" sz="2400" dirty="0">
                          <a:solidFill>
                            <a:schemeClr val="tx1"/>
                          </a:solidFill>
                          <a:latin typeface="Arial" panose="020B0604020202020204" pitchFamily="34" charset="0"/>
                          <a:cs typeface="Arial" panose="020B0604020202020204" pitchFamily="34" charset="0"/>
                        </a:rPr>
                        <a:t>Tuyến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err="1">
                          <a:solidFill>
                            <a:schemeClr val="tx1"/>
                          </a:solidFill>
                          <a:latin typeface="Arial" panose="020B0604020202020204" pitchFamily="34" charset="0"/>
                          <a:cs typeface="Arial" panose="020B0604020202020204" pitchFamily="34" charset="0"/>
                        </a:rPr>
                        <a:t>Vị</a:t>
                      </a:r>
                      <a:r>
                        <a:rPr lang="en-US" sz="2400" baseline="0">
                          <a:solidFill>
                            <a:schemeClr val="tx1"/>
                          </a:solidFill>
                          <a:latin typeface="Arial" panose="020B0604020202020204" pitchFamily="34" charset="0"/>
                          <a:cs typeface="Arial" panose="020B0604020202020204" pitchFamily="34" charset="0"/>
                        </a:rPr>
                        <a:t> </a:t>
                      </a:r>
                      <a:r>
                        <a:rPr lang="en-US" sz="2400" baseline="0" err="1">
                          <a:solidFill>
                            <a:schemeClr val="tx1"/>
                          </a:solidFill>
                          <a:latin typeface="Arial" panose="020B0604020202020204" pitchFamily="34" charset="0"/>
                          <a:cs typeface="Arial" panose="020B0604020202020204" pitchFamily="34" charset="0"/>
                        </a:rPr>
                        <a:t>trí</a:t>
                      </a:r>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Chức</a:t>
                      </a:r>
                      <a:r>
                        <a:rPr lang="en-US" sz="2400" baseline="0" dirty="0">
                          <a:solidFill>
                            <a:schemeClr val="tx1"/>
                          </a:solidFill>
                          <a:latin typeface="Arial" panose="020B0604020202020204" pitchFamily="34" charset="0"/>
                          <a:cs typeface="Arial" panose="020B0604020202020204" pitchFamily="34" charset="0"/>
                        </a:rPr>
                        <a:t> năng</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36121921"/>
                  </a:ext>
                </a:extLst>
              </a:tr>
              <a:tr h="100258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vi-VN"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93287021"/>
                  </a:ext>
                </a:extLst>
              </a:tr>
              <a:tr h="159360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92287374"/>
                  </a:ext>
                </a:extLst>
              </a:tr>
              <a:tr h="1159585">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82350012"/>
                  </a:ext>
                </a:extLst>
              </a:tr>
              <a:tr h="1336785">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8353386"/>
                  </a:ext>
                </a:extLst>
              </a:tr>
              <a:tr h="1513986">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bl>
          </a:graphicData>
        </a:graphic>
      </p:graphicFrame>
      <p:sp>
        <p:nvSpPr>
          <p:cNvPr id="3" name="TextBox 2"/>
          <p:cNvSpPr txBox="1"/>
          <p:nvPr/>
        </p:nvSpPr>
        <p:spPr>
          <a:xfrm>
            <a:off x="2778782" y="3723382"/>
            <a:ext cx="1799727" cy="461610"/>
          </a:xfrm>
          <a:prstGeom prst="rect">
            <a:avLst/>
          </a:prstGeom>
          <a:noFill/>
        </p:spPr>
        <p:txBody>
          <a:bodyPr wrap="square" lIns="91386" tIns="45693" rIns="91386" bIns="45693" rtlCol="0">
            <a:spAutoFit/>
          </a:bodyPr>
          <a:lstStyle/>
          <a:p>
            <a:pPr algn="ctr"/>
            <a:r>
              <a:rPr lang="vi-VN" sz="2400" dirty="0">
                <a:solidFill>
                  <a:prstClr val="black"/>
                </a:solidFill>
                <a:latin typeface="Calibri" panose="020F0502020204030204" pitchFamily="34" charset="0"/>
                <a:cs typeface="Calibri" panose="020F0502020204030204" pitchFamily="34" charset="0"/>
              </a:rPr>
              <a:t>Tuyến yên</a:t>
            </a:r>
            <a:r>
              <a:rPr lang="en-US" sz="2400"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cs typeface="Calibri" panose="020F0502020204030204" pitchFamily="34" charset="0"/>
            </a:endParaRPr>
          </a:p>
        </p:txBody>
      </p:sp>
      <p:sp>
        <p:nvSpPr>
          <p:cNvPr id="7" name="TextBox 6"/>
          <p:cNvSpPr txBox="1"/>
          <p:nvPr/>
        </p:nvSpPr>
        <p:spPr>
          <a:xfrm>
            <a:off x="2894681" y="5069084"/>
            <a:ext cx="2083895"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giáp</a:t>
            </a:r>
          </a:p>
        </p:txBody>
      </p:sp>
      <p:sp>
        <p:nvSpPr>
          <p:cNvPr id="20" name="TextBox 19"/>
          <p:cNvSpPr txBox="1"/>
          <p:nvPr/>
        </p:nvSpPr>
        <p:spPr>
          <a:xfrm>
            <a:off x="2778782" y="6286500"/>
            <a:ext cx="2209736"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tụy</a:t>
            </a:r>
          </a:p>
        </p:txBody>
      </p:sp>
      <p:sp>
        <p:nvSpPr>
          <p:cNvPr id="21" name="TextBox 20"/>
          <p:cNvSpPr txBox="1"/>
          <p:nvPr/>
        </p:nvSpPr>
        <p:spPr>
          <a:xfrm>
            <a:off x="2778782" y="7802126"/>
            <a:ext cx="2315694"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trên thận</a:t>
            </a:r>
          </a:p>
        </p:txBody>
      </p:sp>
      <p:sp>
        <p:nvSpPr>
          <p:cNvPr id="22" name="TextBox 21"/>
          <p:cNvSpPr txBox="1"/>
          <p:nvPr/>
        </p:nvSpPr>
        <p:spPr>
          <a:xfrm>
            <a:off x="2894682" y="9105649"/>
            <a:ext cx="2423252"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sinh dục</a:t>
            </a:r>
          </a:p>
        </p:txBody>
      </p:sp>
      <p:sp>
        <p:nvSpPr>
          <p:cNvPr id="32" name="TextBox 31"/>
          <p:cNvSpPr txBox="1"/>
          <p:nvPr/>
        </p:nvSpPr>
        <p:spPr>
          <a:xfrm>
            <a:off x="1453213" y="66433"/>
            <a:ext cx="15055116" cy="1431106"/>
          </a:xfrm>
          <a:prstGeom prst="rect">
            <a:avLst/>
          </a:prstGeom>
          <a:noFill/>
        </p:spPr>
        <p:txBody>
          <a:bodyPr wrap="square" lIns="91386" tIns="45693" rIns="91386" bIns="45693" rtlCol="0">
            <a:spAutoFit/>
          </a:bodyPr>
          <a:lstStyle/>
          <a:p>
            <a:pPr marL="457200" indent="-457200">
              <a:buFontTx/>
              <a:buChar char="-"/>
            </a:pPr>
            <a:r>
              <a:rPr lang="en-US" sz="2900" b="1" dirty="0" err="1">
                <a:latin typeface="Arial" pitchFamily="34" charset="0"/>
                <a:cs typeface="Arial" pitchFamily="34" charset="0"/>
              </a:rPr>
              <a:t>Hoạt</a:t>
            </a:r>
            <a:r>
              <a:rPr lang="en-US" sz="2900" b="1" dirty="0">
                <a:latin typeface="Arial" pitchFamily="34" charset="0"/>
                <a:cs typeface="Arial" pitchFamily="34" charset="0"/>
              </a:rPr>
              <a:t> </a:t>
            </a:r>
            <a:r>
              <a:rPr lang="en-US" sz="2900" b="1" dirty="0" err="1">
                <a:latin typeface="Arial" pitchFamily="34" charset="0"/>
                <a:cs typeface="Arial" pitchFamily="34" charset="0"/>
              </a:rPr>
              <a:t>động</a:t>
            </a:r>
            <a:r>
              <a:rPr lang="en-US" sz="2900" b="1" dirty="0">
                <a:latin typeface="Arial" pitchFamily="34" charset="0"/>
                <a:cs typeface="Arial" pitchFamily="34" charset="0"/>
              </a:rPr>
              <a:t> </a:t>
            </a:r>
            <a:r>
              <a:rPr lang="en-US" sz="2900" b="1" dirty="0" err="1">
                <a:latin typeface="Arial" pitchFamily="34" charset="0"/>
                <a:cs typeface="Arial" pitchFamily="34" charset="0"/>
              </a:rPr>
              <a:t>nhóm</a:t>
            </a:r>
            <a:r>
              <a:rPr lang="en-US" sz="2900" b="1" dirty="0">
                <a:latin typeface="Arial" pitchFamily="34" charset="0"/>
                <a:cs typeface="Arial" pitchFamily="34" charset="0"/>
              </a:rPr>
              <a:t>: 2 HS</a:t>
            </a:r>
          </a:p>
          <a:p>
            <a:pPr marL="457200" indent="-457200">
              <a:buFontTx/>
              <a:buChar char="-"/>
            </a:pPr>
            <a:r>
              <a:rPr lang="en-US" sz="2900" b="1" dirty="0" err="1">
                <a:latin typeface="Arial" pitchFamily="34" charset="0"/>
                <a:cs typeface="Arial" pitchFamily="34" charset="0"/>
              </a:rPr>
              <a:t>Thời</a:t>
            </a:r>
            <a:r>
              <a:rPr lang="en-US" sz="2900" b="1" dirty="0">
                <a:latin typeface="Arial" pitchFamily="34" charset="0"/>
                <a:cs typeface="Arial" pitchFamily="34" charset="0"/>
              </a:rPr>
              <a:t> </a:t>
            </a:r>
            <a:r>
              <a:rPr lang="en-US" sz="2900" b="1" dirty="0" err="1">
                <a:latin typeface="Arial" pitchFamily="34" charset="0"/>
                <a:cs typeface="Arial" pitchFamily="34" charset="0"/>
              </a:rPr>
              <a:t>gian</a:t>
            </a:r>
            <a:r>
              <a:rPr lang="en-US" sz="2900" b="1" dirty="0">
                <a:latin typeface="Arial" pitchFamily="34" charset="0"/>
                <a:cs typeface="Arial" pitchFamily="34" charset="0"/>
              </a:rPr>
              <a:t>: 4 </a:t>
            </a:r>
            <a:r>
              <a:rPr lang="en-US" sz="2900" b="1" dirty="0" err="1">
                <a:latin typeface="Arial" pitchFamily="34" charset="0"/>
                <a:cs typeface="Arial" pitchFamily="34" charset="0"/>
              </a:rPr>
              <a:t>phút</a:t>
            </a:r>
            <a:r>
              <a:rPr lang="en-US" sz="2900" b="1" dirty="0">
                <a:latin typeface="Arial" pitchFamily="34" charset="0"/>
                <a:cs typeface="Arial" pitchFamily="34" charset="0"/>
              </a:rPr>
              <a:t>.</a:t>
            </a:r>
          </a:p>
          <a:p>
            <a:pPr marL="457200" indent="-457200">
              <a:buFontTx/>
              <a:buChar char="-"/>
            </a:pPr>
            <a:r>
              <a:rPr lang="en-US" sz="2900" b="1" dirty="0" err="1">
                <a:latin typeface="Arial" pitchFamily="34" charset="0"/>
                <a:cs typeface="Arial" pitchFamily="34" charset="0"/>
              </a:rPr>
              <a:t>Nội</a:t>
            </a:r>
            <a:r>
              <a:rPr lang="en-US" sz="2900" b="1" dirty="0">
                <a:latin typeface="Arial" pitchFamily="34" charset="0"/>
                <a:cs typeface="Arial" pitchFamily="34" charset="0"/>
              </a:rPr>
              <a:t> dung: </a:t>
            </a:r>
            <a:r>
              <a:rPr lang="en-US" sz="2900" b="1" dirty="0" err="1">
                <a:latin typeface="Arial" pitchFamily="34" charset="0"/>
                <a:cs typeface="Arial" pitchFamily="34" charset="0"/>
              </a:rPr>
              <a:t>đọc</a:t>
            </a:r>
            <a:r>
              <a:rPr lang="en-US" sz="2900" b="1" dirty="0">
                <a:latin typeface="Arial" pitchFamily="34" charset="0"/>
                <a:cs typeface="Arial" pitchFamily="34" charset="0"/>
              </a:rPr>
              <a:t> </a:t>
            </a:r>
            <a:r>
              <a:rPr lang="en-US" sz="2900" b="1" dirty="0" err="1">
                <a:latin typeface="Arial" pitchFamily="34" charset="0"/>
                <a:cs typeface="Arial" pitchFamily="34" charset="0"/>
              </a:rPr>
              <a:t>thông</a:t>
            </a:r>
            <a:r>
              <a:rPr lang="en-US" sz="2900" b="1" dirty="0">
                <a:latin typeface="Arial" pitchFamily="34" charset="0"/>
                <a:cs typeface="Arial" pitchFamily="34" charset="0"/>
              </a:rPr>
              <a:t> tin </a:t>
            </a:r>
            <a:r>
              <a:rPr lang="en-US" sz="2900" b="1" dirty="0" err="1">
                <a:latin typeface="Arial" pitchFamily="34" charset="0"/>
                <a:cs typeface="Arial" pitchFamily="34" charset="0"/>
              </a:rPr>
              <a:t>sách</a:t>
            </a:r>
            <a:r>
              <a:rPr lang="en-US" sz="2900" b="1" dirty="0">
                <a:latin typeface="Arial" pitchFamily="34" charset="0"/>
                <a:cs typeface="Arial" pitchFamily="34" charset="0"/>
              </a:rPr>
              <a:t> </a:t>
            </a:r>
            <a:r>
              <a:rPr lang="en-US" sz="2900" b="1" dirty="0" err="1">
                <a:latin typeface="Arial" pitchFamily="34" charset="0"/>
                <a:cs typeface="Arial" pitchFamily="34" charset="0"/>
              </a:rPr>
              <a:t>giáo</a:t>
            </a:r>
            <a:r>
              <a:rPr lang="en-US" sz="2900" b="1" dirty="0">
                <a:latin typeface="Arial" pitchFamily="34" charset="0"/>
                <a:cs typeface="Arial" pitchFamily="34" charset="0"/>
              </a:rPr>
              <a:t> </a:t>
            </a:r>
            <a:r>
              <a:rPr lang="en-US" sz="2900" b="1" dirty="0" err="1">
                <a:latin typeface="Arial" pitchFamily="34" charset="0"/>
                <a:cs typeface="Arial" pitchFamily="34" charset="0"/>
              </a:rPr>
              <a:t>khoa</a:t>
            </a:r>
            <a:r>
              <a:rPr lang="en-US" sz="2900" b="1" dirty="0">
                <a:latin typeface="Arial" pitchFamily="34" charset="0"/>
                <a:cs typeface="Arial" pitchFamily="34" charset="0"/>
              </a:rPr>
              <a:t> </a:t>
            </a:r>
            <a:r>
              <a:rPr lang="en-US" sz="2900" b="1" dirty="0" err="1">
                <a:latin typeface="Arial" pitchFamily="34" charset="0"/>
                <a:cs typeface="Arial" pitchFamily="34" charset="0"/>
              </a:rPr>
              <a:t>để</a:t>
            </a:r>
            <a:r>
              <a:rPr lang="en-US" sz="2900" b="1" dirty="0">
                <a:latin typeface="Arial" pitchFamily="34" charset="0"/>
                <a:cs typeface="Arial" pitchFamily="34" charset="0"/>
              </a:rPr>
              <a:t> </a:t>
            </a:r>
            <a:r>
              <a:rPr lang="en-US" sz="2900" b="1" dirty="0" err="1">
                <a:latin typeface="Arial" pitchFamily="34" charset="0"/>
                <a:cs typeface="Arial" pitchFamily="34" charset="0"/>
              </a:rPr>
              <a:t>hoàn</a:t>
            </a:r>
            <a:r>
              <a:rPr lang="en-US" sz="2900" b="1" dirty="0">
                <a:latin typeface="Arial" pitchFamily="34" charset="0"/>
                <a:cs typeface="Arial" pitchFamily="34" charset="0"/>
              </a:rPr>
              <a:t> </a:t>
            </a:r>
            <a:r>
              <a:rPr lang="en-US" sz="2900" b="1" dirty="0" err="1">
                <a:latin typeface="Arial" pitchFamily="34" charset="0"/>
                <a:cs typeface="Arial" pitchFamily="34" charset="0"/>
              </a:rPr>
              <a:t>thành</a:t>
            </a:r>
            <a:r>
              <a:rPr lang="en-US" sz="2900" b="1" dirty="0">
                <a:latin typeface="Arial" pitchFamily="34" charset="0"/>
                <a:cs typeface="Arial" pitchFamily="34" charset="0"/>
              </a:rPr>
              <a:t> </a:t>
            </a:r>
            <a:r>
              <a:rPr lang="en-US" sz="2900" b="1" dirty="0" err="1">
                <a:latin typeface="Arial" pitchFamily="34" charset="0"/>
                <a:cs typeface="Arial" pitchFamily="34" charset="0"/>
              </a:rPr>
              <a:t>bảng</a:t>
            </a:r>
            <a:r>
              <a:rPr lang="en-US" sz="2900" b="1" dirty="0">
                <a:latin typeface="Arial" pitchFamily="34" charset="0"/>
                <a:cs typeface="Arial" pitchFamily="34" charset="0"/>
              </a:rPr>
              <a:t> </a:t>
            </a:r>
            <a:r>
              <a:rPr lang="en-US" sz="2900" b="1" dirty="0" err="1">
                <a:latin typeface="Arial" pitchFamily="34" charset="0"/>
                <a:cs typeface="Arial" pitchFamily="34" charset="0"/>
              </a:rPr>
              <a:t>sau</a:t>
            </a:r>
            <a:endParaRPr lang="en-US" sz="2900" dirty="0">
              <a:latin typeface="Arial" pitchFamily="34" charset="0"/>
              <a:cs typeface="Arial" pitchFamily="34" charset="0"/>
            </a:endParaRP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60338" y="2200887"/>
            <a:ext cx="5813104" cy="736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90399" y="3677211"/>
            <a:ext cx="1799727" cy="461610"/>
          </a:xfrm>
          <a:prstGeom prst="rect">
            <a:avLst/>
          </a:prstGeom>
          <a:noFill/>
        </p:spPr>
        <p:txBody>
          <a:bodyPr wrap="square" lIns="91386" tIns="45693" rIns="91386" bIns="45693" rtlCol="0">
            <a:spAutoFit/>
          </a:bodyPr>
          <a:lstStyle/>
          <a:p>
            <a:pPr algn="ctr"/>
            <a:r>
              <a:rPr lang="en-US" sz="2400" dirty="0" err="1">
                <a:solidFill>
                  <a:prstClr val="black"/>
                </a:solidFill>
                <a:latin typeface="Calibri" panose="020F0502020204030204" pitchFamily="34" charset="0"/>
                <a:cs typeface="Calibri" panose="020F0502020204030204" pitchFamily="34" charset="0"/>
              </a:rPr>
              <a:t>Bàn</a:t>
            </a:r>
            <a:r>
              <a:rPr lang="en-US" sz="2400" dirty="0">
                <a:solidFill>
                  <a:prstClr val="black"/>
                </a:solidFill>
                <a:latin typeface="Calibri" panose="020F0502020204030204" pitchFamily="34" charset="0"/>
                <a:cs typeface="Calibri" panose="020F0502020204030204" pitchFamily="34" charset="0"/>
              </a:rPr>
              <a:t> 1 </a:t>
            </a:r>
            <a:endParaRPr lang="en-US" sz="2400" dirty="0">
              <a:solidFill>
                <a:prstClr val="black"/>
              </a:solidFill>
              <a:cs typeface="Calibri" panose="020F0502020204030204" pitchFamily="34" charset="0"/>
            </a:endParaRPr>
          </a:p>
        </p:txBody>
      </p:sp>
      <p:sp>
        <p:nvSpPr>
          <p:cNvPr id="24" name="TextBox 23"/>
          <p:cNvSpPr txBox="1"/>
          <p:nvPr/>
        </p:nvSpPr>
        <p:spPr>
          <a:xfrm>
            <a:off x="168396" y="5152725"/>
            <a:ext cx="1799727" cy="461610"/>
          </a:xfrm>
          <a:prstGeom prst="rect">
            <a:avLst/>
          </a:prstGeom>
          <a:noFill/>
        </p:spPr>
        <p:txBody>
          <a:bodyPr wrap="square" lIns="91386" tIns="45693" rIns="91386" bIns="45693" rtlCol="0">
            <a:spAutoFit/>
          </a:bodyPr>
          <a:lstStyle/>
          <a:p>
            <a:pPr algn="ctr"/>
            <a:r>
              <a:rPr lang="en-US" sz="2400" dirty="0" err="1">
                <a:solidFill>
                  <a:prstClr val="black"/>
                </a:solidFill>
                <a:latin typeface="Calibri" panose="020F0502020204030204" pitchFamily="34" charset="0"/>
                <a:cs typeface="Calibri" panose="020F0502020204030204" pitchFamily="34" charset="0"/>
              </a:rPr>
              <a:t>Bàn</a:t>
            </a:r>
            <a:r>
              <a:rPr lang="en-US" sz="2400" dirty="0">
                <a:solidFill>
                  <a:prstClr val="black"/>
                </a:solidFill>
                <a:latin typeface="Calibri" panose="020F0502020204030204" pitchFamily="34" charset="0"/>
                <a:cs typeface="Calibri" panose="020F0502020204030204" pitchFamily="34" charset="0"/>
              </a:rPr>
              <a:t> 2 </a:t>
            </a:r>
            <a:endParaRPr lang="en-US" sz="2400" dirty="0">
              <a:solidFill>
                <a:prstClr val="black"/>
              </a:solidFill>
              <a:cs typeface="Calibri" panose="020F0502020204030204" pitchFamily="34" charset="0"/>
            </a:endParaRPr>
          </a:p>
        </p:txBody>
      </p:sp>
      <p:sp>
        <p:nvSpPr>
          <p:cNvPr id="25" name="TextBox 24"/>
          <p:cNvSpPr txBox="1"/>
          <p:nvPr/>
        </p:nvSpPr>
        <p:spPr>
          <a:xfrm>
            <a:off x="168397" y="6546166"/>
            <a:ext cx="1799727" cy="461610"/>
          </a:xfrm>
          <a:prstGeom prst="rect">
            <a:avLst/>
          </a:prstGeom>
          <a:noFill/>
        </p:spPr>
        <p:txBody>
          <a:bodyPr wrap="square" lIns="91386" tIns="45693" rIns="91386" bIns="45693" rtlCol="0">
            <a:spAutoFit/>
          </a:bodyPr>
          <a:lstStyle/>
          <a:p>
            <a:pPr algn="ctr"/>
            <a:r>
              <a:rPr lang="en-US" sz="2400" dirty="0" err="1">
                <a:solidFill>
                  <a:prstClr val="black"/>
                </a:solidFill>
                <a:latin typeface="Calibri" panose="020F0502020204030204" pitchFamily="34" charset="0"/>
                <a:cs typeface="Calibri" panose="020F0502020204030204" pitchFamily="34" charset="0"/>
              </a:rPr>
              <a:t>Bàn</a:t>
            </a:r>
            <a:r>
              <a:rPr lang="en-US" sz="2400" dirty="0">
                <a:solidFill>
                  <a:prstClr val="black"/>
                </a:solidFill>
                <a:latin typeface="Calibri" panose="020F0502020204030204" pitchFamily="34" charset="0"/>
                <a:cs typeface="Calibri" panose="020F0502020204030204" pitchFamily="34" charset="0"/>
              </a:rPr>
              <a:t> 3 </a:t>
            </a:r>
            <a:endParaRPr lang="en-US" sz="2400" dirty="0">
              <a:solidFill>
                <a:prstClr val="black"/>
              </a:solidFill>
              <a:cs typeface="Calibri" panose="020F0502020204030204" pitchFamily="34" charset="0"/>
            </a:endParaRPr>
          </a:p>
        </p:txBody>
      </p:sp>
      <p:sp>
        <p:nvSpPr>
          <p:cNvPr id="26" name="TextBox 25"/>
          <p:cNvSpPr txBox="1"/>
          <p:nvPr/>
        </p:nvSpPr>
        <p:spPr>
          <a:xfrm>
            <a:off x="190399" y="7841783"/>
            <a:ext cx="1799727" cy="461610"/>
          </a:xfrm>
          <a:prstGeom prst="rect">
            <a:avLst/>
          </a:prstGeom>
          <a:noFill/>
        </p:spPr>
        <p:txBody>
          <a:bodyPr wrap="square" lIns="91386" tIns="45693" rIns="91386" bIns="45693" rtlCol="0">
            <a:spAutoFit/>
          </a:bodyPr>
          <a:lstStyle/>
          <a:p>
            <a:pPr algn="ctr"/>
            <a:r>
              <a:rPr lang="en-US" sz="2400" dirty="0" err="1">
                <a:solidFill>
                  <a:prstClr val="black"/>
                </a:solidFill>
                <a:latin typeface="Calibri" panose="020F0502020204030204" pitchFamily="34" charset="0"/>
                <a:cs typeface="Calibri" panose="020F0502020204030204" pitchFamily="34" charset="0"/>
              </a:rPr>
              <a:t>Bàn</a:t>
            </a:r>
            <a:r>
              <a:rPr lang="en-US" sz="2400" dirty="0">
                <a:solidFill>
                  <a:prstClr val="black"/>
                </a:solidFill>
                <a:latin typeface="Calibri" panose="020F0502020204030204" pitchFamily="34" charset="0"/>
                <a:cs typeface="Calibri" panose="020F0502020204030204" pitchFamily="34" charset="0"/>
              </a:rPr>
              <a:t> 4 </a:t>
            </a:r>
            <a:endParaRPr lang="en-US" sz="2400" dirty="0">
              <a:solidFill>
                <a:prstClr val="black"/>
              </a:solidFill>
              <a:cs typeface="Calibri" panose="020F0502020204030204" pitchFamily="34" charset="0"/>
            </a:endParaRPr>
          </a:p>
        </p:txBody>
      </p:sp>
      <p:sp>
        <p:nvSpPr>
          <p:cNvPr id="27" name="TextBox 26"/>
          <p:cNvSpPr txBox="1"/>
          <p:nvPr/>
        </p:nvSpPr>
        <p:spPr>
          <a:xfrm>
            <a:off x="278089" y="9339848"/>
            <a:ext cx="1799727" cy="461610"/>
          </a:xfrm>
          <a:prstGeom prst="rect">
            <a:avLst/>
          </a:prstGeom>
          <a:noFill/>
        </p:spPr>
        <p:txBody>
          <a:bodyPr wrap="square" lIns="91386" tIns="45693" rIns="91386" bIns="45693" rtlCol="0">
            <a:spAutoFit/>
          </a:bodyPr>
          <a:lstStyle/>
          <a:p>
            <a:pPr algn="ctr"/>
            <a:r>
              <a:rPr lang="en-US" sz="2400" dirty="0" err="1">
                <a:solidFill>
                  <a:prstClr val="black"/>
                </a:solidFill>
                <a:latin typeface="Calibri" panose="020F0502020204030204" pitchFamily="34" charset="0"/>
                <a:cs typeface="Calibri" panose="020F0502020204030204" pitchFamily="34" charset="0"/>
              </a:rPr>
              <a:t>Bàn</a:t>
            </a:r>
            <a:r>
              <a:rPr lang="en-US" sz="2400" dirty="0">
                <a:solidFill>
                  <a:prstClr val="black"/>
                </a:solidFill>
                <a:latin typeface="Calibri" panose="020F0502020204030204" pitchFamily="34" charset="0"/>
                <a:cs typeface="Calibri" panose="020F0502020204030204" pitchFamily="34" charset="0"/>
              </a:rPr>
              <a:t> 5 </a:t>
            </a:r>
            <a:endParaRPr lang="en-US" sz="2400" dirty="0">
              <a:solidFill>
                <a:prstClr val="black"/>
              </a:solidFill>
              <a:cs typeface="Calibri" panose="020F0502020204030204" pitchFamily="34" charset="0"/>
            </a:endParaRPr>
          </a:p>
        </p:txBody>
      </p:sp>
    </p:spTree>
    <p:extLst>
      <p:ext uri="{BB962C8B-B14F-4D97-AF65-F5344CB8AC3E}">
        <p14:creationId xmlns:p14="http://schemas.microsoft.com/office/powerpoint/2010/main" val="24459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2000"/>
                                        <p:tgtEl>
                                          <p:spTgt spid="20"/>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2000"/>
                                        <p:tgtEl>
                                          <p:spTgt spid="21"/>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heel(1)">
                                      <p:cBhvr>
                                        <p:cTn id="29" dur="2000"/>
                                        <p:tgtEl>
                                          <p:spTgt spid="22"/>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heel(1)">
                                      <p:cBhvr>
                                        <p:cTn id="32" dur="2000"/>
                                        <p:tgtEl>
                                          <p:spTgt spid="2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heel(1)">
                                      <p:cBhvr>
                                        <p:cTn id="41" dur="2000"/>
                                        <p:tgtEl>
                                          <p:spTgt spid="26"/>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heel(1)">
                                      <p:cBhvr>
                                        <p:cTn id="4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0" grpId="0"/>
      <p:bldP spid="21" grpId="0"/>
      <p:bldP spid="22" grpId="0"/>
      <p:bldP spid="32" grpId="0"/>
      <p:bldP spid="23" grpId="0"/>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19200" y="80132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4139724" y="145507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4033755" y="214452"/>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831218">
            <a:off x="1789579" y="327178"/>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3155597891"/>
              </p:ext>
            </p:extLst>
          </p:nvPr>
        </p:nvGraphicFramePr>
        <p:xfrm>
          <a:off x="52239" y="0"/>
          <a:ext cx="18223613" cy="10301907"/>
        </p:xfrm>
        <a:graphic>
          <a:graphicData uri="http://schemas.openxmlformats.org/drawingml/2006/table">
            <a:tbl>
              <a:tblPr firstRow="1" bandRow="1">
                <a:tableStyleId>{5C22544A-7EE6-4342-B048-85BDC9FD1C3A}</a:tableStyleId>
              </a:tblPr>
              <a:tblGrid>
                <a:gridCol w="2595351">
                  <a:extLst>
                    <a:ext uri="{9D8B030D-6E8A-4147-A177-3AD203B41FA5}">
                      <a16:colId xmlns:a16="http://schemas.microsoft.com/office/drawing/2014/main" val="285327334"/>
                    </a:ext>
                  </a:extLst>
                </a:gridCol>
                <a:gridCol w="2667087">
                  <a:extLst>
                    <a:ext uri="{9D8B030D-6E8A-4147-A177-3AD203B41FA5}">
                      <a16:colId xmlns:a16="http://schemas.microsoft.com/office/drawing/2014/main" val="1146659260"/>
                    </a:ext>
                  </a:extLst>
                </a:gridCol>
                <a:gridCol w="12961175">
                  <a:extLst>
                    <a:ext uri="{9D8B030D-6E8A-4147-A177-3AD203B41FA5}">
                      <a16:colId xmlns:a16="http://schemas.microsoft.com/office/drawing/2014/main" val="1030607530"/>
                    </a:ext>
                  </a:extLst>
                </a:gridCol>
              </a:tblGrid>
              <a:tr h="621483">
                <a:tc>
                  <a:txBody>
                    <a:bodyPr/>
                    <a:lstStyle/>
                    <a:p>
                      <a:pPr algn="ctr"/>
                      <a:r>
                        <a:rPr lang="en-US" sz="2900" dirty="0" err="1">
                          <a:solidFill>
                            <a:schemeClr val="tx1"/>
                          </a:solidFill>
                        </a:rPr>
                        <a:t>Tuyến</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Vị</a:t>
                      </a:r>
                      <a:r>
                        <a:rPr lang="en-US" sz="2900" baseline="0" dirty="0">
                          <a:solidFill>
                            <a:schemeClr val="tx1"/>
                          </a:solidFill>
                        </a:rPr>
                        <a:t> </a:t>
                      </a:r>
                      <a:r>
                        <a:rPr lang="en-US" sz="2900" baseline="0" dirty="0" err="1">
                          <a:solidFill>
                            <a:schemeClr val="tx1"/>
                          </a:solidFill>
                        </a:rPr>
                        <a:t>trí</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Chức</a:t>
                      </a:r>
                      <a:r>
                        <a:rPr lang="en-US" sz="2900" baseline="0" dirty="0">
                          <a:solidFill>
                            <a:schemeClr val="tx1"/>
                          </a:solidFill>
                        </a:rPr>
                        <a:t> </a:t>
                      </a:r>
                      <a:r>
                        <a:rPr lang="en-US" sz="2900" baseline="0" dirty="0" err="1">
                          <a:solidFill>
                            <a:schemeClr val="tx1"/>
                          </a:solidFill>
                        </a:rPr>
                        <a:t>năng</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21921"/>
                  </a:ext>
                </a:extLst>
              </a:tr>
              <a:tr h="137457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287021"/>
                  </a:ext>
                </a:extLst>
              </a:tr>
              <a:tr h="158713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287374"/>
                  </a:ext>
                </a:extLst>
              </a:tr>
              <a:tr h="169178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82350012"/>
                  </a:ext>
                </a:extLst>
              </a:tr>
              <a:tr h="2008992">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48353386"/>
                  </a:ext>
                </a:extLst>
              </a:tr>
              <a:tr h="1960577">
                <a:tc rowSpan="2">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r h="1057365">
                <a:tc vMerge="1">
                  <a:txBody>
                    <a:bodyPr/>
                    <a:lstStyle/>
                    <a:p>
                      <a:endParaRPr lang="en-US" dirty="0"/>
                    </a:p>
                  </a:txBody>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87076557"/>
                  </a:ext>
                </a:extLst>
              </a:tr>
            </a:tbl>
          </a:graphicData>
        </a:graphic>
      </p:graphicFrame>
      <p:sp>
        <p:nvSpPr>
          <p:cNvPr id="3" name="TextBox 2"/>
          <p:cNvSpPr txBox="1"/>
          <p:nvPr/>
        </p:nvSpPr>
        <p:spPr>
          <a:xfrm>
            <a:off x="236588" y="1140677"/>
            <a:ext cx="2030108" cy="538601"/>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Tuyến yên</a:t>
            </a:r>
            <a:endParaRPr lang="en-US" sz="2900" dirty="0">
              <a:latin typeface="Arial" panose="020B0604020202020204" pitchFamily="34" charset="0"/>
              <a:cs typeface="Arial" panose="020B0604020202020204" pitchFamily="34" charset="0"/>
            </a:endParaRPr>
          </a:p>
        </p:txBody>
      </p:sp>
      <p:sp>
        <p:nvSpPr>
          <p:cNvPr id="4" name="TextBox 3"/>
          <p:cNvSpPr txBox="1"/>
          <p:nvPr/>
        </p:nvSpPr>
        <p:spPr>
          <a:xfrm>
            <a:off x="2606318" y="1242493"/>
            <a:ext cx="2566070" cy="538601"/>
          </a:xfrm>
          <a:prstGeom prst="rect">
            <a:avLst/>
          </a:prstGeom>
          <a:noFill/>
        </p:spPr>
        <p:txBody>
          <a:bodyPr wrap="square" lIns="91386" tIns="45693" rIns="91386" bIns="45693" rtlCol="0">
            <a:spAutoFit/>
          </a:bodyPr>
          <a:lstStyle/>
          <a:p>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ở </a:t>
            </a:r>
            <a:r>
              <a:rPr lang="en-US" sz="2900" dirty="0" err="1">
                <a:latin typeface="Arial" panose="020B0604020202020204" pitchFamily="34" charset="0"/>
                <a:cs typeface="Arial" panose="020B0604020202020204" pitchFamily="34" charset="0"/>
              </a:rPr>
              <a:t>nền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sọ</a:t>
            </a:r>
            <a:endParaRPr lang="en-US" sz="2900" dirty="0">
              <a:latin typeface="Arial" panose="020B0604020202020204" pitchFamily="34" charset="0"/>
              <a:cs typeface="Arial" panose="020B0604020202020204" pitchFamily="34" charset="0"/>
            </a:endParaRPr>
          </a:p>
        </p:txBody>
      </p:sp>
      <p:sp>
        <p:nvSpPr>
          <p:cNvPr id="6" name="TextBox 5"/>
          <p:cNvSpPr txBox="1"/>
          <p:nvPr/>
        </p:nvSpPr>
        <p:spPr>
          <a:xfrm>
            <a:off x="5390159" y="704355"/>
            <a:ext cx="12759596" cy="1431153"/>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các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kích thích hoạt động của nhiều tuyến nội tiết khác. Đồng thời tiết ra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ảnh hưởng đến sự tăng trưởng cơ và xương, trao đổi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các chất khoáng, trao đổi nước và co thắt các cơ trơn</a:t>
            </a:r>
            <a:endParaRPr lang="en-US" sz="2900" dirty="0">
              <a:latin typeface="Arial" panose="020B0604020202020204" pitchFamily="34" charset="0"/>
              <a:cs typeface="Arial" panose="020B0604020202020204" pitchFamily="34" charset="0"/>
            </a:endParaRPr>
          </a:p>
        </p:txBody>
      </p:sp>
      <p:sp>
        <p:nvSpPr>
          <p:cNvPr id="7" name="TextBox 6"/>
          <p:cNvSpPr txBox="1"/>
          <p:nvPr/>
        </p:nvSpPr>
        <p:spPr>
          <a:xfrm>
            <a:off x="236583" y="2603664"/>
            <a:ext cx="2133435"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giáp</a:t>
            </a:r>
            <a:endParaRPr lang="en-US" sz="2900" dirty="0">
              <a:latin typeface="Arial" panose="020B0604020202020204" pitchFamily="34" charset="0"/>
              <a:cs typeface="Arial" panose="020B0604020202020204" pitchFamily="34" charset="0"/>
            </a:endParaRPr>
          </a:p>
        </p:txBody>
      </p:sp>
      <p:sp>
        <p:nvSpPr>
          <p:cNvPr id="8" name="TextBox 7"/>
          <p:cNvSpPr txBox="1"/>
          <p:nvPr/>
        </p:nvSpPr>
        <p:spPr>
          <a:xfrm>
            <a:off x="2773468" y="2188572"/>
            <a:ext cx="2276885"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Nằm trước sụn giáp của thanh quản</a:t>
            </a:r>
          </a:p>
        </p:txBody>
      </p:sp>
      <p:sp>
        <p:nvSpPr>
          <p:cNvPr id="9" name="TextBox 8"/>
          <p:cNvSpPr txBox="1"/>
          <p:nvPr/>
        </p:nvSpPr>
        <p:spPr>
          <a:xfrm>
            <a:off x="5452578" y="2095925"/>
            <a:ext cx="12759110" cy="984878"/>
          </a:xfrm>
          <a:prstGeom prst="rect">
            <a:avLst/>
          </a:prstGeom>
          <a:noFill/>
        </p:spPr>
        <p:txBody>
          <a:bodyPr wrap="square" lIns="91386" tIns="45693" rIns="91386" bIns="45693" rtlCol="0">
            <a:spAutoFit/>
          </a:bodyPr>
          <a:lstStyle/>
          <a:p>
            <a:r>
              <a:rPr lang="en-US" sz="2900" dirty="0">
                <a:latin typeface="Arial" panose="020B0604020202020204" pitchFamily="34" charset="0"/>
                <a:cs typeface="Arial" panose="020B0604020202020204" pitchFamily="34" charset="0"/>
              </a:rPr>
              <a:t>Tiết hormone thyroxin, có vai trò quan trọng trong trao đổi chất và chuyển hoá ở tế bào.</a:t>
            </a:r>
          </a:p>
        </p:txBody>
      </p:sp>
      <p:sp>
        <p:nvSpPr>
          <p:cNvPr id="20" name="TextBox 19"/>
          <p:cNvSpPr txBox="1"/>
          <p:nvPr/>
        </p:nvSpPr>
        <p:spPr>
          <a:xfrm>
            <a:off x="215680" y="4136039"/>
            <a:ext cx="2262269"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tụy</a:t>
            </a:r>
            <a:endParaRPr lang="en-US" sz="2900" dirty="0">
              <a:latin typeface="Arial" panose="020B0604020202020204" pitchFamily="34" charset="0"/>
              <a:cs typeface="Arial" panose="020B0604020202020204" pitchFamily="34" charset="0"/>
            </a:endParaRPr>
          </a:p>
        </p:txBody>
      </p:sp>
      <p:sp>
        <p:nvSpPr>
          <p:cNvPr id="21" name="TextBox 20"/>
          <p:cNvSpPr txBox="1"/>
          <p:nvPr/>
        </p:nvSpPr>
        <p:spPr>
          <a:xfrm>
            <a:off x="72844" y="5719225"/>
            <a:ext cx="2370746"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thận</a:t>
            </a:r>
            <a:endParaRPr lang="en-US" sz="2900" dirty="0">
              <a:latin typeface="Arial" panose="020B0604020202020204" pitchFamily="34" charset="0"/>
              <a:cs typeface="Arial" panose="020B0604020202020204" pitchFamily="34" charset="0"/>
            </a:endParaRPr>
          </a:p>
        </p:txBody>
      </p:sp>
      <p:sp>
        <p:nvSpPr>
          <p:cNvPr id="22" name="TextBox 21"/>
          <p:cNvSpPr txBox="1"/>
          <p:nvPr/>
        </p:nvSpPr>
        <p:spPr>
          <a:xfrm>
            <a:off x="62871" y="8470976"/>
            <a:ext cx="2480859"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dục</a:t>
            </a:r>
            <a:endParaRPr lang="en-US" sz="2900" dirty="0">
              <a:latin typeface="Arial" panose="020B0604020202020204" pitchFamily="34" charset="0"/>
              <a:cs typeface="Arial" panose="020B0604020202020204" pitchFamily="34" charset="0"/>
            </a:endParaRPr>
          </a:p>
        </p:txBody>
      </p:sp>
      <p:sp>
        <p:nvSpPr>
          <p:cNvPr id="23" name="TextBox 22"/>
          <p:cNvSpPr txBox="1"/>
          <p:nvPr/>
        </p:nvSpPr>
        <p:spPr>
          <a:xfrm>
            <a:off x="2643886" y="3749883"/>
            <a:ext cx="2617631" cy="1431153"/>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dày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ổ </a:t>
            </a:r>
            <a:r>
              <a:rPr lang="en-US" sz="2900" dirty="0" err="1">
                <a:latin typeface="Arial" panose="020B0604020202020204" pitchFamily="34" charset="0"/>
                <a:cs typeface="Arial" panose="020B0604020202020204" pitchFamily="34" charset="0"/>
              </a:rPr>
              <a:t>bụng</a:t>
            </a:r>
            <a:endParaRPr lang="en-US" sz="2900" dirty="0">
              <a:latin typeface="Arial" panose="020B0604020202020204" pitchFamily="34" charset="0"/>
              <a:cs typeface="Arial" panose="020B0604020202020204" pitchFamily="34" charset="0"/>
            </a:endParaRPr>
          </a:p>
        </p:txBody>
      </p:sp>
      <p:sp>
        <p:nvSpPr>
          <p:cNvPr id="24" name="TextBox 23"/>
          <p:cNvSpPr txBox="1"/>
          <p:nvPr/>
        </p:nvSpPr>
        <p:spPr>
          <a:xfrm>
            <a:off x="5368260" y="3560122"/>
            <a:ext cx="12759596"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a:t>
            </a:r>
            <a:r>
              <a:rPr lang="en-US" sz="2900" dirty="0">
                <a:solidFill>
                  <a:prstClr val="black"/>
                </a:solidFill>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glucag</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 và hoocmôn insulin điều hòa hàm lượng đường trong máu. Insullin chuyển hóa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trong máu thành glocogen dự trữ ở gan và cơ, làm giảm đường huyết khi đường huyết tăng; glicogen có tác dụng ngược lại.</a:t>
            </a:r>
          </a:p>
        </p:txBody>
      </p:sp>
      <p:sp>
        <p:nvSpPr>
          <p:cNvPr id="25" name="TextBox 24"/>
          <p:cNvSpPr txBox="1"/>
          <p:nvPr/>
        </p:nvSpPr>
        <p:spPr>
          <a:xfrm>
            <a:off x="2814418" y="5555103"/>
            <a:ext cx="2149871"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6" name="TextBox 25"/>
          <p:cNvSpPr txBox="1"/>
          <p:nvPr/>
        </p:nvSpPr>
        <p:spPr>
          <a:xfrm>
            <a:off x="5382902" y="5428744"/>
            <a:ext cx="12898469"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Tiết 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và noradr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điều hòa hoạt động tim mạch, hô hấp, điều chỉnh hàm lượng đường trong máu.</a:t>
            </a:r>
          </a:p>
          <a:p>
            <a:r>
              <a:rPr lang="vi-VN" sz="2900" dirty="0">
                <a:latin typeface="Arial" panose="020B0604020202020204" pitchFamily="34" charset="0"/>
                <a:cs typeface="Arial" panose="020B0604020202020204" pitchFamily="34" charset="0"/>
              </a:rPr>
              <a:t>-  Tiết các </a:t>
            </a:r>
            <a:r>
              <a:rPr lang="en-US" sz="2900" dirty="0">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điều hòa đường huyết, các muối natri, kali trong máu, làm thay đổi các đặc tính sinh dục nam</a:t>
            </a:r>
          </a:p>
        </p:txBody>
      </p:sp>
      <p:sp>
        <p:nvSpPr>
          <p:cNvPr id="27" name="TextBox 26"/>
          <p:cNvSpPr txBox="1"/>
          <p:nvPr/>
        </p:nvSpPr>
        <p:spPr>
          <a:xfrm>
            <a:off x="2773461" y="7615707"/>
            <a:ext cx="2398929"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8" name="TextBox 27"/>
          <p:cNvSpPr txBox="1"/>
          <p:nvPr/>
        </p:nvSpPr>
        <p:spPr>
          <a:xfrm>
            <a:off x="2773468" y="9270097"/>
            <a:ext cx="2325863"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Buồng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trứng</a:t>
            </a:r>
            <a:r>
              <a:rPr lang="en-US" sz="2900" dirty="0">
                <a:latin typeface="Arial" panose="020B0604020202020204" pitchFamily="34" charset="0"/>
                <a:cs typeface="Arial" panose="020B0604020202020204" pitchFamily="34" charset="0"/>
              </a:rPr>
              <a:t> </a:t>
            </a:r>
          </a:p>
          <a:p>
            <a:pPr algn="ctr"/>
            <a:r>
              <a:rPr lang="en-US" sz="2900" dirty="0">
                <a:latin typeface="Arial" panose="020B0604020202020204" pitchFamily="34" charset="0"/>
                <a:cs typeface="Arial" panose="020B0604020202020204" pitchFamily="34" charset="0"/>
              </a:rPr>
              <a:t>(ở </a:t>
            </a:r>
            <a:r>
              <a:rPr lang="en-US" sz="2900" dirty="0" err="1">
                <a:latin typeface="Arial" panose="020B0604020202020204" pitchFamily="34" charset="0"/>
                <a:cs typeface="Arial" panose="020B0604020202020204" pitchFamily="34" charset="0"/>
              </a:rPr>
              <a:t>nữ</a:t>
            </a:r>
            <a:r>
              <a:rPr lang="en-US" sz="2900" dirty="0">
                <a:latin typeface="Arial" panose="020B0604020202020204" pitchFamily="34" charset="0"/>
                <a:cs typeface="Arial" panose="020B0604020202020204" pitchFamily="34" charset="0"/>
              </a:rPr>
              <a:t>)</a:t>
            </a:r>
          </a:p>
        </p:txBody>
      </p:sp>
      <p:sp>
        <p:nvSpPr>
          <p:cNvPr id="29" name="TextBox 28"/>
          <p:cNvSpPr txBox="1"/>
          <p:nvPr/>
        </p:nvSpPr>
        <p:spPr>
          <a:xfrm>
            <a:off x="5566697" y="7768417"/>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Tinh hoàn: Tiết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sinh dục nam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one</a:t>
            </a:r>
            <a:r>
              <a:rPr lang="vi-VN" sz="2900" dirty="0">
                <a:latin typeface="Arial" panose="020B0604020202020204" pitchFamily="34" charset="0"/>
                <a:cs typeface="Arial" panose="020B0604020202020204" pitchFamily="34" charset="0"/>
              </a:rPr>
              <a:t>.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gây nên những biến đổi cơ thể ở tuổi dậy thì nam → thúc đẩy sinh sản</a:t>
            </a:r>
          </a:p>
        </p:txBody>
      </p:sp>
      <p:sp>
        <p:nvSpPr>
          <p:cNvPr id="30" name="TextBox 29"/>
          <p:cNvSpPr txBox="1"/>
          <p:nvPr/>
        </p:nvSpPr>
        <p:spPr>
          <a:xfrm>
            <a:off x="5475704" y="9254546"/>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Buồng trứng: Tiết hoocmôn sinh dục nữ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gây nên những biến đổi cơ thể ở tuổi dậy thì nữ  → thúc đẩy sinh sản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900" decel="100000" fill="hold"/>
                                        <p:tgtEl>
                                          <p:spTgt spid="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5" dur="10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76" dur="10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77" dur="1000"/>
                                        <p:tgtEl>
                                          <p:spTgt spid="2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ircle(in)">
                                      <p:cBhvr>
                                        <p:cTn id="82" dur="2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circle(in)">
                                      <p:cBhvr>
                                        <p:cTn id="87" dur="20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 calcmode="lin" valueType="num">
                                      <p:cBhvr additive="base">
                                        <p:cTn id="92"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93" dur="500"/>
                                        <p:tgtEl>
                                          <p:spTgt spid="26">
                                            <p:txEl>
                                              <p:pRg st="0" end="0"/>
                                            </p:txEl>
                                          </p:spTgt>
                                        </p:tgtEl>
                                      </p:cBhvr>
                                    </p:animEffect>
                                  </p:childTnLst>
                                </p:cTn>
                              </p:par>
                              <p:par>
                                <p:cTn id="94" presetID="12" presetClass="entr" presetSubtype="4" fill="hold" nodeType="withEffect">
                                  <p:stCondLst>
                                    <p:cond delay="0"/>
                                  </p:stCondLst>
                                  <p:childTnLst>
                                    <p:set>
                                      <p:cBhvr>
                                        <p:cTn id="95" dur="1" fill="hold">
                                          <p:stCondLst>
                                            <p:cond delay="0"/>
                                          </p:stCondLst>
                                        </p:cTn>
                                        <p:tgtEl>
                                          <p:spTgt spid="26">
                                            <p:txEl>
                                              <p:pRg st="1" end="1"/>
                                            </p:txEl>
                                          </p:spTgt>
                                        </p:tgtEl>
                                        <p:attrNameLst>
                                          <p:attrName>style.visibility</p:attrName>
                                        </p:attrNameLst>
                                      </p:cBhvr>
                                      <p:to>
                                        <p:strVal val="visible"/>
                                      </p:to>
                                    </p:set>
                                    <p:anim calcmode="lin" valueType="num">
                                      <p:cBhvr additive="base">
                                        <p:cTn id="96" dur="500"/>
                                        <p:tgtEl>
                                          <p:spTgt spid="26">
                                            <p:txEl>
                                              <p:pRg st="1" end="1"/>
                                            </p:txEl>
                                          </p:spTgt>
                                        </p:tgtEl>
                                        <p:attrNameLst>
                                          <p:attrName>ppt_y</p:attrName>
                                        </p:attrNameLst>
                                      </p:cBhvr>
                                      <p:tavLst>
                                        <p:tav tm="0">
                                          <p:val>
                                            <p:strVal val="#ppt_y+#ppt_h*1.125000"/>
                                          </p:val>
                                        </p:tav>
                                        <p:tav tm="100000">
                                          <p:val>
                                            <p:strVal val="#ppt_y"/>
                                          </p:val>
                                        </p:tav>
                                      </p:tavLst>
                                    </p:anim>
                                    <p:animEffect transition="in" filter="wipe(up)">
                                      <p:cBhvr>
                                        <p:cTn id="97" dur="500"/>
                                        <p:tgtEl>
                                          <p:spTgt spid="26">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nodeType="clickEffect">
                                  <p:stCondLst>
                                    <p:cond delay="0"/>
                                  </p:stCondLst>
                                  <p:childTnLst>
                                    <p:set>
                                      <p:cBhvr>
                                        <p:cTn id="112" dur="1" fill="hold">
                                          <p:stCondLst>
                                            <p:cond delay="0"/>
                                          </p:stCondLst>
                                        </p:cTn>
                                        <p:tgtEl>
                                          <p:spTgt spid="29">
                                            <p:txEl>
                                              <p:pRg st="0" end="0"/>
                                            </p:txEl>
                                          </p:spTgt>
                                        </p:tgtEl>
                                        <p:attrNameLst>
                                          <p:attrName>style.visibility</p:attrName>
                                        </p:attrNameLst>
                                      </p:cBhvr>
                                      <p:to>
                                        <p:strVal val="visible"/>
                                      </p:to>
                                    </p:set>
                                    <p:animEffect transition="in" filter="blinds(horizontal)">
                                      <p:cBhvr>
                                        <p:cTn id="113" dur="500"/>
                                        <p:tgtEl>
                                          <p:spTgt spid="29">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additive="base">
                                        <p:cTn id="118" dur="500" fill="hold"/>
                                        <p:tgtEl>
                                          <p:spTgt spid="28"/>
                                        </p:tgtEl>
                                        <p:attrNameLst>
                                          <p:attrName>ppt_x</p:attrName>
                                        </p:attrNameLst>
                                      </p:cBhvr>
                                      <p:tavLst>
                                        <p:tav tm="0">
                                          <p:val>
                                            <p:strVal val="#ppt_x"/>
                                          </p:val>
                                        </p:tav>
                                        <p:tav tm="100000">
                                          <p:val>
                                            <p:strVal val="#ppt_x"/>
                                          </p:val>
                                        </p:tav>
                                      </p:tavLst>
                                    </p:anim>
                                    <p:anim calcmode="lin" valueType="num">
                                      <p:cBhvr additive="base">
                                        <p:cTn id="1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20" grpId="0"/>
      <p:bldP spid="21" grpId="0"/>
      <p:bldP spid="22" grpId="0"/>
      <p:bldP spid="23" grpId="0"/>
      <p:bldP spid="25"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D2B2E9-133D-40CA-A11C-263A2EBE56C7}"/>
              </a:ext>
            </a:extLst>
          </p:cNvPr>
          <p:cNvSpPr/>
          <p:nvPr/>
        </p:nvSpPr>
        <p:spPr>
          <a:xfrm>
            <a:off x="1507673" y="2923282"/>
            <a:ext cx="14744700" cy="1077218"/>
          </a:xfrm>
          <a:prstGeom prst="rect">
            <a:avLst/>
          </a:prstGeom>
        </p:spPr>
        <p:txBody>
          <a:bodyPr wrap="square" lIns="91386" tIns="45693" rIns="91386" bIns="45693">
            <a:spAutoFit/>
          </a:bodyPr>
          <a:lstStyle/>
          <a:p>
            <a:r>
              <a:rPr lang="en-US" sz="3200" dirty="0">
                <a:latin typeface="Arial" panose="020B0604020202020204" pitchFamily="34" charset="0"/>
                <a:cs typeface="Arial" panose="020B0604020202020204" pitchFamily="34" charset="0"/>
              </a:rPr>
              <a:t>V</a:t>
            </a:r>
            <a:r>
              <a:rPr lang="en-US" sz="3200" b="1" dirty="0">
                <a:latin typeface="Arial" panose="020B0604020202020204" pitchFamily="34" charset="0"/>
                <a:cs typeface="Arial" panose="020B0604020202020204" pitchFamily="34" charset="0"/>
              </a:rPr>
              <a:t>ì </a:t>
            </a:r>
            <a:r>
              <a:rPr lang="en-US" sz="3200" dirty="0">
                <a:latin typeface="Arial" panose="020B0604020202020204" pitchFamily="34" charset="0"/>
                <a:cs typeface="Arial" panose="020B0604020202020204" pitchFamily="34" charset="0"/>
              </a:rPr>
              <a:t>Tuyến tụy và tuyến sinh dục vừa thực hiện chức năng nội tiết, vừa thực hiện chức năng ngoại tiết.</a:t>
            </a:r>
          </a:p>
        </p:txBody>
      </p:sp>
      <p:sp>
        <p:nvSpPr>
          <p:cNvPr id="9" name="TextBox 8"/>
          <p:cNvSpPr txBox="1"/>
          <p:nvPr/>
        </p:nvSpPr>
        <p:spPr>
          <a:xfrm>
            <a:off x="1850573" y="6667500"/>
            <a:ext cx="13258800" cy="1077218"/>
          </a:xfrm>
          <a:prstGeom prst="rect">
            <a:avLst/>
          </a:prstGeom>
          <a:noFill/>
        </p:spPr>
        <p:txBody>
          <a:bodyPr wrap="square" lIns="91386" tIns="45693" rIns="91386" bIns="45693" rtlCol="0">
            <a:spAutoFit/>
          </a:bodyPr>
          <a:lstStyle/>
          <a:p>
            <a:r>
              <a:rPr lang="en-US" sz="3200" dirty="0">
                <a:latin typeface="Arial" pitchFamily="34" charset="0"/>
                <a:cs typeface="Arial" pitchFamily="34" charset="0"/>
              </a:rPr>
              <a:t>Vì Hormone có tính đặc hiệu: Mỗi Hormone chỉ tác động đến một hoặc một số cơ quan đích  nhất định</a:t>
            </a:r>
          </a:p>
        </p:txBody>
      </p:sp>
      <p:sp>
        <p:nvSpPr>
          <p:cNvPr id="4" name="Rounded Rectangle 3"/>
          <p:cNvSpPr/>
          <p:nvPr/>
        </p:nvSpPr>
        <p:spPr>
          <a:xfrm>
            <a:off x="1314450" y="12192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latin typeface="Arial" panose="020B0604020202020204" pitchFamily="34" charset="0"/>
                <a:cs typeface="Arial" panose="020B0604020202020204" pitchFamily="34" charset="0"/>
              </a:rPr>
              <a:t>CH 1: Vì sao tuyến tụy và tuyến sinh dục được gọi là tuyến pha?</a:t>
            </a:r>
          </a:p>
        </p:txBody>
      </p:sp>
      <p:sp>
        <p:nvSpPr>
          <p:cNvPr id="8" name="Rounded Rectangle 7"/>
          <p:cNvSpPr/>
          <p:nvPr/>
        </p:nvSpPr>
        <p:spPr>
          <a:xfrm>
            <a:off x="1507673" y="46101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Arial" panose="020B0604020202020204" pitchFamily="34" charset="0"/>
                <a:cs typeface="Arial" panose="020B0604020202020204" pitchFamily="34" charset="0"/>
              </a:rPr>
              <a:t>CH 2: Vì sao hormone đi khắp cơ thể nhưng chỉ tác động đến 1 số cơ quan nhất định?</a:t>
            </a:r>
          </a:p>
        </p:txBody>
      </p:sp>
    </p:spTree>
    <p:extLst>
      <p:ext uri="{BB962C8B-B14F-4D97-AF65-F5344CB8AC3E}">
        <p14:creationId xmlns:p14="http://schemas.microsoft.com/office/powerpoint/2010/main" val="30611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784D11-5204-42A8-BBC6-EFE92EE32580}"/>
              </a:ext>
            </a:extLst>
          </p:cNvPr>
          <p:cNvSpPr/>
          <p:nvPr/>
        </p:nvSpPr>
        <p:spPr>
          <a:xfrm>
            <a:off x="1752598" y="3162300"/>
            <a:ext cx="14726558" cy="1077218"/>
          </a:xfrm>
          <a:prstGeom prst="rect">
            <a:avLst/>
          </a:prstGeom>
        </p:spPr>
        <p:txBody>
          <a:bodyPr wrap="square" lIns="91386" tIns="45693" rIns="91386" bIns="45693">
            <a:spAutoFit/>
          </a:bodyPr>
          <a:lstStyle/>
          <a:p>
            <a:r>
              <a:rPr lang="en-US" sz="3200" dirty="0" err="1">
                <a:solidFill>
                  <a:prstClr val="black"/>
                </a:solidFill>
                <a:latin typeface="Arial" panose="020B0604020202020204" pitchFamily="34" charset="0"/>
                <a:cs typeface="Arial" panose="020B0604020202020204" pitchFamily="34" charset="0"/>
              </a:rPr>
              <a:t>Bệnh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khổng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lồ</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hội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chứng</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tiết</a:t>
            </a:r>
            <a:r>
              <a:rPr lang="en-US" sz="3200" dirty="0">
                <a:solidFill>
                  <a:prstClr val="black"/>
                </a:solidFill>
                <a:latin typeface="Arial" panose="020B0604020202020204" pitchFamily="34" charset="0"/>
                <a:cs typeface="Arial" panose="020B0604020202020204" pitchFamily="34" charset="0"/>
              </a:rPr>
              <a:t> ra </a:t>
            </a:r>
            <a:r>
              <a:rPr lang="en-US" sz="3200" dirty="0" err="1">
                <a:solidFill>
                  <a:prstClr val="black"/>
                </a:solidFill>
                <a:latin typeface="Arial" panose="020B0604020202020204" pitchFamily="34" charset="0"/>
                <a:cs typeface="Arial" panose="020B0604020202020204" pitchFamily="34" charset="0"/>
              </a:rPr>
              <a:t>quá</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nhiều</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cường</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tuyến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yên</a:t>
            </a:r>
            <a:endParaRPr lang="en-US" sz="32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601594" y="6896110"/>
            <a:ext cx="15789728" cy="2062103"/>
          </a:xfrm>
          <a:prstGeom prst="rect">
            <a:avLst/>
          </a:prstGeom>
          <a:noFill/>
        </p:spPr>
        <p:txBody>
          <a:bodyPr wrap="square" lIns="91386" tIns="45693" rIns="91386" bIns="45693" rtlCol="0">
            <a:spAutoFit/>
          </a:bodyPr>
          <a:lstStyle/>
          <a:p>
            <a:r>
              <a:rPr lang="vi-VN" sz="3200" dirty="0"/>
              <a:t>Hormone insulin chuyển hóa glucose trong máu thành glycogen dự trữ nên làm giảm đường huyết khi đường huyết tăng. Hormone glucagon chuyển hóa glycogen dự trữ thành glucose, nhờ đó làm tăng đường huyết khi đường huyết giảm. Vì vậy, hoạt động của hai hormone này giúp ổn định lượng đường trong máu.</a:t>
            </a:r>
            <a:endParaRPr lang="en-US" sz="3200" dirty="0"/>
          </a:p>
        </p:txBody>
      </p:sp>
      <p:sp>
        <p:nvSpPr>
          <p:cNvPr id="2" name="Rounded Rectangle 1"/>
          <p:cNvSpPr/>
          <p:nvPr/>
        </p:nvSpPr>
        <p:spPr>
          <a:xfrm>
            <a:off x="1143000" y="756795"/>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Arial" panose="020B0604020202020204" pitchFamily="34" charset="0"/>
                <a:cs typeface="Arial" panose="020B0604020202020204" pitchFamily="34" charset="0"/>
              </a:rPr>
              <a:t>CH 3: Trường hợp người lùn, người khổng lồ đã nêu ở đầu bài do rối loạn của tuyến nội tiết nào trong các tuyến nội tiết trên?</a:t>
            </a:r>
            <a:r>
              <a:rPr lang="en-US" dirty="0">
                <a:solidFill>
                  <a:prstClr val="black"/>
                </a:solidFill>
                <a:latin typeface="Arial" panose="020B0604020202020204" pitchFamily="34" charset="0"/>
                <a:cs typeface="Arial" panose="020B0604020202020204" pitchFamily="34" charset="0"/>
              </a:rPr>
              <a:t> </a:t>
            </a:r>
          </a:p>
          <a:p>
            <a:pPr algn="ctr"/>
            <a:endParaRPr lang="en-US" dirty="0"/>
          </a:p>
        </p:txBody>
      </p:sp>
      <p:sp>
        <p:nvSpPr>
          <p:cNvPr id="9" name="Rounded Rectangle 8"/>
          <p:cNvSpPr/>
          <p:nvPr/>
        </p:nvSpPr>
        <p:spPr>
          <a:xfrm>
            <a:off x="1290918" y="4541908"/>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black"/>
                </a:solidFill>
                <a:latin typeface="Arial" panose="020B0604020202020204" pitchFamily="34" charset="0"/>
                <a:cs typeface="Arial" panose="020B0604020202020204" pitchFamily="34" charset="0"/>
              </a:rPr>
              <a:t>CH 4: Vì sao hoạt động của các hoocmon tuyến tụy giúp ổn định hàm lượng đường trong máu? Quá trình tiết hoocmon điều hòa đường huyết bị rối loạn có thể dẫn đến hậu quả gì?</a:t>
            </a:r>
          </a:p>
          <a:p>
            <a:pPr algn="ctr"/>
            <a:endParaRPr lang="en-US" dirty="0"/>
          </a:p>
        </p:txBody>
      </p:sp>
    </p:spTree>
    <p:extLst>
      <p:ext uri="{BB962C8B-B14F-4D97-AF65-F5344CB8AC3E}">
        <p14:creationId xmlns:p14="http://schemas.microsoft.com/office/powerpoint/2010/main" val="40765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1747</Words>
  <Application>Microsoft Office PowerPoint</Application>
  <PresentationFormat>Custom</PresentationFormat>
  <Paragraphs>201</Paragraphs>
  <Slides>21</Slides>
  <Notes>3</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Times New Roman</vt:lpstr>
      <vt:lpstr>Bobby Jones</vt:lpstr>
      <vt:lpstr>Tahoma</vt:lpstr>
      <vt:lpstr>Calibri Light</vt:lpstr>
      <vt:lpstr>Cambria</vt:lpstr>
      <vt:lpstr>Candara</vt:lpstr>
      <vt:lpstr>Dosis Semi Bold</vt:lpstr>
      <vt:lpstr>Malgun Gothic Semilight</vt:lpstr>
      <vt:lpstr>Arial</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66</cp:revision>
  <dcterms:created xsi:type="dcterms:W3CDTF">2006-08-16T00:00:00Z</dcterms:created>
  <dcterms:modified xsi:type="dcterms:W3CDTF">2025-04-20T16:01:44Z</dcterms:modified>
  <dc:identifier>DAFnxrxdjic</dc:identifier>
</cp:coreProperties>
</file>