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6" r:id="rId10"/>
    <p:sldId id="265" r:id="rId11"/>
    <p:sldId id="267" r:id="rId12"/>
    <p:sldId id="269" r:id="rId13"/>
    <p:sldId id="273" r:id="rId14"/>
    <p:sldId id="270" r:id="rId15"/>
    <p:sldId id="271" r:id="rId16"/>
    <p:sldId id="274" r:id="rId17"/>
    <p:sldId id="278" r:id="rId18"/>
    <p:sldId id="277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45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0" vertOverflow="ellipsis" vert="horz" wrap="square" anchor="ctr" anchorCtr="1"/>
        <a:lstStyle/>
        <a:p>
          <a:pPr>
            <a:defRPr lang="en-US" sz="14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Thành phần phần trăm về khối lượng các nguyên tố.</c:v>
                </c:pt>
              </c:strCache>
            </c:strRef>
          </c:tx>
          <c:spPr>
            <a:gradFill>
              <a:gsLst>
                <a:gs pos="100000">
                  <a:schemeClr val="accent1"/>
                </a:gs>
                <a:gs pos="0">
                  <a:schemeClr val="accent1">
                    <a:hueOff val="-1670000"/>
                  </a:schemeClr>
                </a:gs>
              </a:gsLst>
              <a:lin ang="5400000" scaled="0"/>
            </a:gradFill>
            <a:ln>
              <a:gradFill>
                <a:gsLst>
                  <a:gs pos="100000">
                    <a:schemeClr val="accent1">
                      <a:lumMod val="75000"/>
                    </a:schemeClr>
                  </a:gs>
                  <a:gs pos="0">
                    <a:schemeClr val="accent1">
                      <a:lumMod val="75000"/>
                      <a:hueOff val="-1670000"/>
                    </a:schemeClr>
                  </a:gs>
                </a:gsLst>
                <a:lin ang="4620000" scaled="0"/>
              </a:gra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Sheet1!$A$2:$A$9</c:f>
              <c:strCache>
                <c:ptCount val="8"/>
                <c:pt idx="0">
                  <c:v>O</c:v>
                </c:pt>
                <c:pt idx="1">
                  <c:v>Si</c:v>
                </c:pt>
                <c:pt idx="2">
                  <c:v>Al</c:v>
                </c:pt>
                <c:pt idx="3">
                  <c:v>Fe</c:v>
                </c:pt>
                <c:pt idx="4">
                  <c:v>Ca</c:v>
                </c:pt>
                <c:pt idx="5">
                  <c:v>Na</c:v>
                </c:pt>
                <c:pt idx="6">
                  <c:v>K</c:v>
                </c:pt>
                <c:pt idx="7">
                  <c:v>Mg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40.1</c:v>
                </c:pt>
                <c:pt idx="1">
                  <c:v>28.2</c:v>
                </c:pt>
                <c:pt idx="2">
                  <c:v>8.23</c:v>
                </c:pt>
                <c:pt idx="3">
                  <c:v>5.63</c:v>
                </c:pt>
                <c:pt idx="4">
                  <c:v>4.1500000000000004</c:v>
                </c:pt>
                <c:pt idx="5">
                  <c:v>2.36</c:v>
                </c:pt>
                <c:pt idx="6">
                  <c:v>2.09</c:v>
                </c:pt>
                <c:pt idx="7">
                  <c:v>2.33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59A-4156-83DA-B262CB1DDF5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500"/>
        <c:overlap val="-50"/>
        <c:axId val="567346110"/>
        <c:axId val="398558089"/>
      </c:barChart>
      <c:catAx>
        <c:axId val="56734611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8558089"/>
        <c:crosses val="autoZero"/>
        <c:auto val="1"/>
        <c:lblAlgn val="ctr"/>
        <c:lblOffset val="100"/>
        <c:noMultiLvlLbl val="0"/>
      </c:catAx>
      <c:valAx>
        <c:axId val="39855808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02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734611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0" vertOverflow="ellipsis" vert="horz" wrap="square" anchor="ctr" anchorCtr="1"/>
        <a:lstStyle/>
        <a:p>
          <a:pPr>
            <a:defRPr lang="en-US" sz="900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lt1">
        <a:lumMod val="96000"/>
      </a:schemeClr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lang="en-US"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0" vertOverflow="ellipsis" vert="horz" wrap="square" anchor="ctr" anchorCtr="1"/>
        <a:lstStyle/>
        <a:p>
          <a:pPr>
            <a:defRPr lang="en-US" sz="14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Sheet1!$B$7</c:f>
              <c:strCache>
                <c:ptCount val="1"/>
                <c:pt idx="0">
                  <c:v>Thành phần phần trăm khối lượng các nguyên tố</c:v>
                </c:pt>
              </c:strCache>
            </c:strRef>
          </c:tx>
          <c:dPt>
            <c:idx val="0"/>
            <c:bubble3D val="0"/>
            <c:spPr>
              <a:gradFill>
                <a:gsLst>
                  <a:gs pos="0">
                    <a:schemeClr val="accent1">
                      <a:hueOff val="-1670000"/>
                    </a:schemeClr>
                  </a:gs>
                  <a:gs pos="100000">
                    <a:schemeClr val="accent1"/>
                  </a:gs>
                </a:gsLst>
                <a:lin ang="5400000" scaled="0"/>
              </a:gradFill>
              <a:ln>
                <a:gradFill>
                  <a:gsLst>
                    <a:gs pos="0">
                      <a:schemeClr val="accent1">
                        <a:lumMod val="75000"/>
                        <a:hueOff val="-1670000"/>
                      </a:schemeClr>
                    </a:gs>
                    <a:gs pos="100000">
                      <a:schemeClr val="accent1">
                        <a:lumMod val="75000"/>
                      </a:schemeClr>
                    </a:gs>
                  </a:gsLst>
                  <a:lin ang="5160000" scaled="1"/>
                </a:gra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44D-440A-BEB0-5F474A815CE6}"/>
              </c:ext>
            </c:extLst>
          </c:dPt>
          <c:dPt>
            <c:idx val="1"/>
            <c:bubble3D val="0"/>
            <c:spPr>
              <a:gradFill>
                <a:gsLst>
                  <a:gs pos="0">
                    <a:schemeClr val="accent2">
                      <a:hueOff val="-1670000"/>
                    </a:schemeClr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gradFill>
                  <a:gsLst>
                    <a:gs pos="0">
                      <a:schemeClr val="accent2">
                        <a:lumMod val="75000"/>
                        <a:hueOff val="-167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5160000" scaled="1"/>
                </a:gra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44D-440A-BEB0-5F474A815CE6}"/>
              </c:ext>
            </c:extLst>
          </c:dPt>
          <c:dPt>
            <c:idx val="2"/>
            <c:bubble3D val="0"/>
            <c:spPr>
              <a:gradFill>
                <a:gsLst>
                  <a:gs pos="0">
                    <a:schemeClr val="accent3">
                      <a:hueOff val="-1670000"/>
                    </a:schemeClr>
                  </a:gs>
                  <a:gs pos="100000">
                    <a:schemeClr val="accent3"/>
                  </a:gs>
                </a:gsLst>
                <a:lin ang="5400000" scaled="0"/>
              </a:gradFill>
              <a:ln>
                <a:gradFill>
                  <a:gsLst>
                    <a:gs pos="0">
                      <a:schemeClr val="accent3">
                        <a:lumMod val="75000"/>
                        <a:hueOff val="-1670000"/>
                      </a:schemeClr>
                    </a:gs>
                    <a:gs pos="100000">
                      <a:schemeClr val="accent3">
                        <a:lumMod val="75000"/>
                      </a:schemeClr>
                    </a:gs>
                  </a:gsLst>
                  <a:lin ang="5160000" scaled="1"/>
                </a:gra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44D-440A-BEB0-5F474A815CE6}"/>
              </c:ext>
            </c:extLst>
          </c:dPt>
          <c:dPt>
            <c:idx val="3"/>
            <c:bubble3D val="0"/>
            <c:spPr>
              <a:gradFill>
                <a:gsLst>
                  <a:gs pos="0">
                    <a:schemeClr val="accent4">
                      <a:hueOff val="-1670000"/>
                    </a:schemeClr>
                  </a:gs>
                  <a:gs pos="100000">
                    <a:schemeClr val="accent4"/>
                  </a:gs>
                </a:gsLst>
                <a:lin ang="5400000" scaled="0"/>
              </a:gradFill>
              <a:ln>
                <a:gradFill>
                  <a:gsLst>
                    <a:gs pos="0">
                      <a:schemeClr val="accent4">
                        <a:lumMod val="75000"/>
                        <a:hueOff val="-1670000"/>
                      </a:schemeClr>
                    </a:gs>
                    <a:gs pos="100000">
                      <a:schemeClr val="accent4">
                        <a:lumMod val="75000"/>
                      </a:schemeClr>
                    </a:gs>
                  </a:gsLst>
                  <a:lin ang="5160000" scaled="1"/>
                </a:gra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E44D-440A-BEB0-5F474A815CE6}"/>
              </c:ext>
            </c:extLst>
          </c:dPt>
          <c:dPt>
            <c:idx val="4"/>
            <c:bubble3D val="0"/>
            <c:spPr>
              <a:gradFill>
                <a:gsLst>
                  <a:gs pos="0">
                    <a:schemeClr val="accent5">
                      <a:hueOff val="-1670000"/>
                    </a:schemeClr>
                  </a:gs>
                  <a:gs pos="100000">
                    <a:schemeClr val="accent5"/>
                  </a:gs>
                </a:gsLst>
                <a:lin ang="5400000" scaled="0"/>
              </a:gradFill>
              <a:ln>
                <a:gradFill>
                  <a:gsLst>
                    <a:gs pos="0">
                      <a:schemeClr val="accent5">
                        <a:lumMod val="75000"/>
                        <a:hueOff val="-1670000"/>
                      </a:schemeClr>
                    </a:gs>
                    <a:gs pos="100000">
                      <a:schemeClr val="accent5">
                        <a:lumMod val="75000"/>
                      </a:schemeClr>
                    </a:gs>
                  </a:gsLst>
                  <a:lin ang="5160000" scaled="1"/>
                </a:gra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E44D-440A-BEB0-5F474A815CE6}"/>
              </c:ext>
            </c:extLst>
          </c:dPt>
          <c:dPt>
            <c:idx val="5"/>
            <c:bubble3D val="0"/>
            <c:spPr>
              <a:gradFill>
                <a:gsLst>
                  <a:gs pos="0">
                    <a:schemeClr val="accent6">
                      <a:hueOff val="-1670000"/>
                    </a:schemeClr>
                  </a:gs>
                  <a:gs pos="100000">
                    <a:schemeClr val="accent6"/>
                  </a:gs>
                </a:gsLst>
                <a:lin ang="5400000" scaled="0"/>
              </a:gradFill>
              <a:ln>
                <a:gradFill>
                  <a:gsLst>
                    <a:gs pos="0">
                      <a:schemeClr val="accent6">
                        <a:lumMod val="75000"/>
                        <a:hueOff val="-1670000"/>
                      </a:schemeClr>
                    </a:gs>
                    <a:gs pos="100000">
                      <a:schemeClr val="accent6">
                        <a:lumMod val="75000"/>
                      </a:schemeClr>
                    </a:gs>
                  </a:gsLst>
                  <a:lin ang="5160000" scaled="1"/>
                </a:gra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E44D-440A-BEB0-5F474A815CE6}"/>
              </c:ext>
            </c:extLst>
          </c:dPt>
          <c:dPt>
            <c:idx val="6"/>
            <c:bubble3D val="0"/>
            <c:spPr>
              <a:gradFill>
                <a:gsLst>
                  <a:gs pos="0">
                    <a:schemeClr val="accent1">
                      <a:lumMod val="60000"/>
                      <a:hueOff val="-1670000"/>
                    </a:schemeClr>
                  </a:gs>
                  <a:gs pos="100000">
                    <a:schemeClr val="accent1">
                      <a:lumMod val="60000"/>
                    </a:schemeClr>
                  </a:gs>
                </a:gsLst>
                <a:lin ang="5400000" scaled="0"/>
              </a:gradFill>
              <a:ln>
                <a:gradFill>
                  <a:gsLst>
                    <a:gs pos="0">
                      <a:schemeClr val="accent1">
                        <a:lumMod val="60000"/>
                        <a:lumMod val="75000"/>
                        <a:hueOff val="-1670000"/>
                      </a:schemeClr>
                    </a:gs>
                    <a:gs pos="100000">
                      <a:schemeClr val="accent1">
                        <a:lumMod val="60000"/>
                        <a:lumMod val="75000"/>
                      </a:schemeClr>
                    </a:gs>
                  </a:gsLst>
                  <a:lin ang="5160000" scaled="1"/>
                </a:gra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E44D-440A-BEB0-5F474A815CE6}"/>
              </c:ext>
            </c:extLst>
          </c:dPt>
          <c:dPt>
            <c:idx val="7"/>
            <c:bubble3D val="0"/>
            <c:spPr>
              <a:gradFill>
                <a:gsLst>
                  <a:gs pos="0">
                    <a:schemeClr val="accent2">
                      <a:lumMod val="60000"/>
                      <a:hueOff val="-1670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lin ang="5400000" scaled="0"/>
              </a:gradFill>
              <a:ln>
                <a:gradFill>
                  <a:gsLst>
                    <a:gs pos="0">
                      <a:schemeClr val="accent2">
                        <a:lumMod val="60000"/>
                        <a:lumMod val="75000"/>
                        <a:hueOff val="-1670000"/>
                      </a:schemeClr>
                    </a:gs>
                    <a:gs pos="100000">
                      <a:schemeClr val="accent2">
                        <a:lumMod val="60000"/>
                        <a:lumMod val="75000"/>
                      </a:schemeClr>
                    </a:gs>
                  </a:gsLst>
                  <a:lin ang="5160000" scaled="1"/>
                </a:gra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E44D-440A-BEB0-5F474A815CE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Sheet1!$A$8:$A$15</c:f>
              <c:strCache>
                <c:ptCount val="8"/>
                <c:pt idx="0">
                  <c:v>O</c:v>
                </c:pt>
                <c:pt idx="1">
                  <c:v>Si</c:v>
                </c:pt>
                <c:pt idx="2">
                  <c:v>Al</c:v>
                </c:pt>
                <c:pt idx="3">
                  <c:v>Fe</c:v>
                </c:pt>
                <c:pt idx="4">
                  <c:v>Ca</c:v>
                </c:pt>
                <c:pt idx="5">
                  <c:v>Na</c:v>
                </c:pt>
                <c:pt idx="6">
                  <c:v>K</c:v>
                </c:pt>
                <c:pt idx="7">
                  <c:v>Mg</c:v>
                </c:pt>
              </c:strCache>
            </c:strRef>
          </c:cat>
          <c:val>
            <c:numRef>
              <c:f>Sheet1!$B$8:$B$15</c:f>
              <c:numCache>
                <c:formatCode>General</c:formatCode>
                <c:ptCount val="8"/>
                <c:pt idx="0">
                  <c:v>40.1</c:v>
                </c:pt>
                <c:pt idx="1">
                  <c:v>28.2</c:v>
                </c:pt>
                <c:pt idx="2">
                  <c:v>8.23</c:v>
                </c:pt>
                <c:pt idx="3">
                  <c:v>5.63</c:v>
                </c:pt>
                <c:pt idx="4">
                  <c:v>4.1500000000000004</c:v>
                </c:pt>
                <c:pt idx="5">
                  <c:v>2.36</c:v>
                </c:pt>
                <c:pt idx="6">
                  <c:v>2.09</c:v>
                </c:pt>
                <c:pt idx="7">
                  <c:v>2.33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E44D-440A-BEB0-5F474A815CE6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0" vertOverflow="ellipsis" vert="horz" wrap="square" anchor="ctr" anchorCtr="1"/>
        <a:lstStyle/>
        <a:p>
          <a:pPr>
            <a:defRPr lang="en-US" sz="900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lt1">
        <a:lumMod val="96000"/>
      </a:schemeClr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lang="en-US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10007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lt1">
          <a:lumMod val="96000"/>
        </a:schemeClr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0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0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100000">
            <a:schemeClr val="phClr"/>
          </a:gs>
          <a:gs pos="0">
            <a:schemeClr val="phClr">
              <a:hueOff val="-1670000"/>
            </a:schemeClr>
          </a:gs>
        </a:gsLst>
        <a:lin ang="5400000" scaled="0"/>
      </a:gradFill>
      <a:ln>
        <a:gradFill>
          <a:gsLst>
            <a:gs pos="100000">
              <a:schemeClr val="phClr">
                <a:lumMod val="75000"/>
              </a:schemeClr>
            </a:gs>
            <a:gs pos="0">
              <a:schemeClr val="phClr">
                <a:lumMod val="75000"/>
                <a:hueOff val="-1670000"/>
              </a:schemeClr>
            </a:gs>
          </a:gsLst>
          <a:lin ang="4620000" scaled="0"/>
        </a:gradFill>
      </a:ln>
      <a:effectLst/>
    </cs:spPr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dk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02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dk1">
            <a:lumMod val="75000"/>
            <a:lumOff val="25000"/>
          </a:schemeClr>
        </a:solidFill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>
        <a:solidFill>
          <a:schemeClr val="dk1">
            <a:lumMod val="35000"/>
            <a:lumOff val="65000"/>
          </a:schemeClr>
        </a:solidFill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400" b="1" kern="120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10089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lt1">
          <a:lumMod val="96000"/>
        </a:schemeClr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0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0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>
              <a:hueOff val="-1670000"/>
            </a:schemeClr>
          </a:gs>
          <a:gs pos="100000">
            <a:schemeClr val="phClr"/>
          </a:gs>
        </a:gsLst>
        <a:lin ang="5400000" scaled="0"/>
      </a:gradFill>
      <a:ln>
        <a:gradFill>
          <a:gsLst>
            <a:gs pos="0">
              <a:schemeClr val="phClr">
                <a:lumMod val="75000"/>
                <a:hueOff val="-1670000"/>
              </a:schemeClr>
            </a:gs>
            <a:gs pos="100000">
              <a:schemeClr val="phClr">
                <a:lumMod val="75000"/>
              </a:schemeClr>
            </a:gs>
          </a:gsLst>
          <a:lin ang="5160000" scaled="1"/>
        </a:gradFill>
      </a:ln>
      <a:effectLst/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dk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02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dk1">
            <a:lumMod val="75000"/>
            <a:lumOff val="25000"/>
          </a:schemeClr>
        </a:solidFill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>
        <a:solidFill>
          <a:schemeClr val="dk1">
            <a:lumMod val="35000"/>
            <a:lumOff val="65000"/>
          </a:schemeClr>
        </a:solidFill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400" b="1" kern="120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9/1/2024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8185" y="747713"/>
            <a:ext cx="9144000" cy="2387600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b="1" u="sng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CHƯƠNG X</a:t>
            </a:r>
            <a:br>
              <a:rPr lang="en-US" b="1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</a:br>
            <a:r>
              <a:rPr lang="en-US" b="1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KHAI THÁC TÀI NGUYÊN TỪ VỎ TRÁI ĐẤT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6845" y="3632200"/>
            <a:ext cx="9144000" cy="2065655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BÀI 33: SƠ LƯỢC VỀ HOÁ HỌC VỎ TRÁI ĐẤT VÀ KHAI THÁC TÀI NGUYÊN TỪ VỎ TRÁI ĐẤT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 build="p"/>
      <p:bldP spid="3" grpI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034415"/>
            <a:ext cx="11099800" cy="159893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>
                <a:latin typeface="Times New Roman" panose="02020603050405020304" charset="0"/>
                <a:cs typeface="Times New Roman" panose="02020603050405020304" charset="0"/>
              </a:rPr>
              <a:t>CH1:  Các loại đá trên thường được tạo thành từ các nguyên tố nào?</a:t>
            </a:r>
          </a:p>
          <a:p>
            <a:pPr marL="0" indent="0">
              <a:buNone/>
            </a:pPr>
            <a:r>
              <a:rPr lang="en-US" sz="3200">
                <a:latin typeface="Times New Roman" panose="02020603050405020304" charset="0"/>
                <a:cs typeface="Times New Roman" panose="02020603050405020304" charset="0"/>
              </a:rPr>
              <a:t>......................................................................................................................</a:t>
            </a:r>
            <a:r>
              <a:rPr lang="en-US" sz="3200">
                <a:latin typeface="Times New Roman" panose="02020603050405020304" charset="0"/>
                <a:cs typeface="Times New Roman" panose="02020603050405020304" charset="0"/>
                <a:sym typeface="+mn-ea"/>
              </a:rPr>
              <a:t>..................................................................................................</a:t>
            </a:r>
            <a:endParaRPr lang="en-US" sz="32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endParaRPr lang="en-US" sz="32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3895" y="2633345"/>
            <a:ext cx="11121390" cy="221361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100">
                <a:latin typeface="Times New Roman" panose="02020603050405020304" charset="0"/>
                <a:cs typeface="Times New Roman" panose="02020603050405020304" charset="0"/>
              </a:rPr>
              <a:t>CH2: Các chất có trong thành phần chủ yếu của các loại đá trên thuộc loại hợp chất hóa học nào?</a:t>
            </a:r>
          </a:p>
          <a:p>
            <a:pPr marL="0" indent="0">
              <a:buNone/>
            </a:pPr>
            <a:r>
              <a:rPr lang="en-US" sz="3100">
                <a:latin typeface="Times New Roman" panose="02020603050405020304" charset="0"/>
                <a:cs typeface="Times New Roman" panose="02020603050405020304" charset="0"/>
                <a:sym typeface="+mn-ea"/>
              </a:rPr>
              <a:t>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745740" y="234315"/>
            <a:ext cx="6381115" cy="624205"/>
          </a:xfrm>
          <a:prstGeom prst="roundRect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charset="0"/>
                <a:cs typeface="Times New Roman" panose="02020603050405020304" charset="0"/>
              </a:rPr>
              <a:t>PHIẾU HỌC TẬP SỐ 02</a:t>
            </a:r>
          </a:p>
        </p:txBody>
      </p:sp>
      <p:sp>
        <p:nvSpPr>
          <p:cNvPr id="6" name="Content Placeholder 2"/>
          <p:cNvSpPr>
            <a:spLocks noGrp="1"/>
          </p:cNvSpPr>
          <p:nvPr/>
        </p:nvSpPr>
        <p:spPr>
          <a:xfrm>
            <a:off x="683895" y="5030470"/>
            <a:ext cx="11099800" cy="16567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>
                <a:latin typeface="Times New Roman" panose="02020603050405020304" charset="0"/>
                <a:cs typeface="Times New Roman" panose="02020603050405020304" charset="0"/>
              </a:rPr>
              <a:t>CH3:  Các dạng chất chủ yếu có trong vỏ trái đất?</a:t>
            </a:r>
          </a:p>
          <a:p>
            <a:pPr marL="0" indent="0">
              <a:buNone/>
            </a:pPr>
            <a:r>
              <a:rPr lang="en-US" sz="3200">
                <a:latin typeface="Times New Roman" panose="02020603050405020304" charset="0"/>
                <a:cs typeface="Times New Roman" panose="02020603050405020304" charset="0"/>
              </a:rPr>
              <a:t>......................................................................................................................</a:t>
            </a:r>
            <a:r>
              <a:rPr lang="en-US" sz="3200">
                <a:latin typeface="Times New Roman" panose="02020603050405020304" charset="0"/>
                <a:cs typeface="Times New Roman" panose="02020603050405020304" charset="0"/>
                <a:sym typeface="+mn-ea"/>
              </a:rPr>
              <a:t>..................................................................................................</a:t>
            </a:r>
            <a:endParaRPr lang="en-US" sz="32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endParaRPr lang="en-US" sz="320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034415"/>
            <a:ext cx="11099800" cy="159893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>
                <a:latin typeface="Times New Roman" panose="02020603050405020304" charset="0"/>
                <a:cs typeface="Times New Roman" panose="02020603050405020304" charset="0"/>
              </a:rPr>
              <a:t>CH1:  Các loại đá trên thường được tạo thành từ các nguyên tố nào?</a:t>
            </a:r>
          </a:p>
          <a:p>
            <a:pPr marL="0" indent="0">
              <a:buNone/>
            </a:pPr>
            <a:r>
              <a:rPr lang="en-US" sz="3200">
                <a:latin typeface="Times New Roman" panose="02020603050405020304" charset="0"/>
                <a:cs typeface="Times New Roman" panose="02020603050405020304" charset="0"/>
              </a:rPr>
              <a:t>TL: Các loại đá trên thường được tạo thành từ oxygen và các nguyên tố như calcium (Ca), aluminium (Al) và silicon (Si).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3895" y="2872740"/>
            <a:ext cx="11121390" cy="167005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100">
                <a:latin typeface="Times New Roman" panose="02020603050405020304" charset="0"/>
                <a:cs typeface="Times New Roman" panose="02020603050405020304" charset="0"/>
              </a:rPr>
              <a:t>CH2: Các hợp chất có trong thành phần chủ yếu của các loại đá trên thuộc loại hợp chất hóa học nào?</a:t>
            </a:r>
          </a:p>
          <a:p>
            <a:pPr marL="0" indent="0">
              <a:buNone/>
            </a:pPr>
            <a:r>
              <a:rPr lang="en-US" sz="3100">
                <a:latin typeface="Times New Roman" panose="02020603050405020304" charset="0"/>
                <a:cs typeface="Times New Roman" panose="02020603050405020304" charset="0"/>
                <a:sym typeface="+mn-ea"/>
              </a:rPr>
              <a:t>TL: Các hợp chất trong các loại đá trên thuộc loại muối.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745740" y="234315"/>
            <a:ext cx="6381115" cy="624205"/>
          </a:xfrm>
          <a:prstGeom prst="roundRect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charset="0"/>
                <a:cs typeface="Times New Roman" panose="02020603050405020304" charset="0"/>
              </a:rPr>
              <a:t>PHIẾU HỌC TẬP SỐ 02</a:t>
            </a:r>
          </a:p>
        </p:txBody>
      </p:sp>
      <p:sp>
        <p:nvSpPr>
          <p:cNvPr id="6" name="Content Placeholder 2"/>
          <p:cNvSpPr>
            <a:spLocks noGrp="1"/>
          </p:cNvSpPr>
          <p:nvPr/>
        </p:nvSpPr>
        <p:spPr>
          <a:xfrm>
            <a:off x="683895" y="4781550"/>
            <a:ext cx="11099800" cy="15989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>
                <a:latin typeface="Times New Roman" panose="02020603050405020304" charset="0"/>
                <a:cs typeface="Times New Roman" panose="02020603050405020304" charset="0"/>
              </a:rPr>
              <a:t>CH3:  Các dạng chất chủ yếu có trong vỏ trái đất?</a:t>
            </a:r>
          </a:p>
          <a:p>
            <a:pPr marL="0" indent="0">
              <a:buNone/>
            </a:pPr>
            <a:r>
              <a:rPr lang="en-US" sz="3200">
                <a:latin typeface="Times New Roman" panose="02020603050405020304" charset="0"/>
                <a:cs typeface="Times New Roman" panose="02020603050405020304" charset="0"/>
              </a:rPr>
              <a:t>TL: Các dạng chất chủ yếu của vỏ Trái Đất là oxide, muối.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owchart: Alternate Process 7"/>
          <p:cNvSpPr/>
          <p:nvPr/>
        </p:nvSpPr>
        <p:spPr>
          <a:xfrm>
            <a:off x="254000" y="198120"/>
            <a:ext cx="11364595" cy="650240"/>
          </a:xfrm>
          <a:prstGeom prst="flowChartAlternateProcess">
            <a:avLst/>
          </a:prstGeom>
          <a:noFill/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</a14:hiddenFill>
            </a:ext>
          </a:extLst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I. Hàm lượng của các nguyên tố hóa học chủ yếu trong vỏ trái đất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735965" y="970915"/>
            <a:ext cx="11003280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0">
                <a:latin typeface="Times New Roman" panose="02020603050405020304" charset="0"/>
                <a:cs typeface="Times New Roman" panose="02020603050405020304" charset="0"/>
                <a:sym typeface="+mn-ea"/>
              </a:rPr>
              <a:t>- Vỏ trái đất chứa nhiều khoáng chất được tạo nên từ các nguyên tố như : O, Si, Al, Fe, Ca, Na, K,....trong đó nguyên tố Oxygen và silicate chứa hàm lượng lớn trong vỏ trái đất.</a:t>
            </a:r>
          </a:p>
        </p:txBody>
      </p:sp>
      <p:sp>
        <p:nvSpPr>
          <p:cNvPr id="9" name="Flowchart: Alternate Process 8"/>
          <p:cNvSpPr/>
          <p:nvPr/>
        </p:nvSpPr>
        <p:spPr>
          <a:xfrm>
            <a:off x="254000" y="2580005"/>
            <a:ext cx="7511415" cy="760095"/>
          </a:xfrm>
          <a:prstGeom prst="flowChartAlternateProcess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II. Các dạng chất chủ yếu trong vỏ trái đất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254000" y="3456940"/>
            <a:ext cx="10901045" cy="262191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vi-VN" altLang="en-US" sz="3200">
                <a:latin typeface="Times New Roman" panose="02020603050405020304" charset="0"/>
                <a:cs typeface="Times New Roman" panose="02020603050405020304" charset="0"/>
                <a:sym typeface="+mn-ea"/>
              </a:rPr>
              <a:t>- </a:t>
            </a:r>
            <a:r>
              <a:rPr lang="en-US" sz="3200">
                <a:latin typeface="Times New Roman" panose="02020603050405020304" charset="0"/>
                <a:cs typeface="Times New Roman" panose="02020603050405020304" charset="0"/>
                <a:sym typeface="+mn-ea"/>
              </a:rPr>
              <a:t>Lớp đất, đá tạo thành vỏ trái đất, có thành phần hóa học là các oxide ( SiO</a:t>
            </a:r>
            <a:r>
              <a:rPr lang="en-US" sz="3200" baseline="-25000">
                <a:latin typeface="Times New Roman" panose="02020603050405020304" charset="0"/>
                <a:cs typeface="Times New Roman" panose="02020603050405020304" charset="0"/>
                <a:sym typeface="+mn-ea"/>
              </a:rPr>
              <a:t>2</a:t>
            </a:r>
            <a:r>
              <a:rPr lang="en-US" sz="3200">
                <a:latin typeface="Times New Roman" panose="02020603050405020304" charset="0"/>
                <a:cs typeface="Times New Roman" panose="02020603050405020304" charset="0"/>
                <a:sym typeface="+mn-ea"/>
              </a:rPr>
              <a:t>, Al</a:t>
            </a:r>
            <a:r>
              <a:rPr lang="en-US" sz="3200" baseline="-25000">
                <a:latin typeface="Times New Roman" panose="02020603050405020304" charset="0"/>
                <a:cs typeface="Times New Roman" panose="02020603050405020304" charset="0"/>
                <a:sym typeface="+mn-ea"/>
              </a:rPr>
              <a:t>2</a:t>
            </a:r>
            <a:r>
              <a:rPr lang="en-US" sz="3200">
                <a:latin typeface="Times New Roman" panose="02020603050405020304" charset="0"/>
                <a:cs typeface="Times New Roman" panose="02020603050405020304" charset="0"/>
                <a:sym typeface="+mn-ea"/>
              </a:rPr>
              <a:t>O</a:t>
            </a:r>
            <a:r>
              <a:rPr lang="en-US" sz="3200" baseline="-25000">
                <a:latin typeface="Times New Roman" panose="02020603050405020304" charset="0"/>
                <a:cs typeface="Times New Roman" panose="02020603050405020304" charset="0"/>
                <a:sym typeface="+mn-ea"/>
              </a:rPr>
              <a:t>3</a:t>
            </a:r>
            <a:r>
              <a:rPr lang="en-US" sz="3200">
                <a:latin typeface="Times New Roman" panose="02020603050405020304" charset="0"/>
                <a:cs typeface="Times New Roman" panose="02020603050405020304" charset="0"/>
                <a:sym typeface="+mn-ea"/>
              </a:rPr>
              <a:t>...), các muối ( silicate, Carbonate..), các loại quặng giàu các nguyên tố kim loại và phi kim,...</a:t>
            </a:r>
          </a:p>
          <a:p>
            <a:r>
              <a:rPr lang="en-US" sz="3200">
                <a:latin typeface="Times New Roman" panose="02020603050405020304" charset="0"/>
                <a:cs typeface="Times New Roman" panose="02020603050405020304" charset="0"/>
                <a:sym typeface="+mn-ea"/>
              </a:rPr>
              <a:t>- Các mỏ dầu, mỏ than, khí thiên nhiên là nguồn năng lượng quý của con người.</a:t>
            </a:r>
          </a:p>
          <a:p>
            <a:endParaRPr lang="vi-VN" altLang="en-US" sz="32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lowchart: Alternate Process 9"/>
          <p:cNvSpPr/>
          <p:nvPr/>
        </p:nvSpPr>
        <p:spPr>
          <a:xfrm>
            <a:off x="343535" y="167005"/>
            <a:ext cx="6902450" cy="760095"/>
          </a:xfrm>
          <a:prstGeom prst="flowChartAlternateProcess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III. Khai thác tài nguyên từ vỏ trái đất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01980" y="2425065"/>
            <a:ext cx="4196715" cy="953135"/>
          </a:xfrm>
          <a:prstGeom prst="roundRect">
            <a:avLst/>
          </a:prstGeom>
          <a:ln w="6350" cap="flat" cmpd="sng" algn="ctr">
            <a:solidFill>
              <a:schemeClr val="accent1"/>
            </a:solidFill>
            <a:prstDash val="dash"/>
            <a:miter lim="800000"/>
          </a:ln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FF0000"/>
                    </a:gs>
                    <a:gs pos="100000">
                      <a:schemeClr val="accent1">
                        <a:lumMod val="105000"/>
                        <a:satMod val="103000"/>
                        <a:tint val="73000"/>
                      </a:schemeClr>
                    </a:gs>
                    <a:gs pos="100000">
                      <a:schemeClr val="accent1">
                        <a:lumMod val="105000"/>
                        <a:satMod val="109000"/>
                        <a:tint val="81000"/>
                      </a:schemeClr>
                    </a:gs>
                    <a:gs pos="0">
                      <a:srgbClr val="FBFB11"/>
                    </a:gs>
                    <a:gs pos="100000">
                      <a:srgbClr val="838309"/>
                    </a:gs>
                  </a:gsLst>
                  <a:lin scaled="0"/>
                </a:gradFill>
              </a14:hiddenFill>
            </a:ext>
          </a:extLst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NHÓM CHUYÊN GIA 3</a:t>
            </a:r>
          </a:p>
          <a:p>
            <a:pPr algn="ctr"/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Vấn đề 3: Khai thác than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601980" y="1032510"/>
            <a:ext cx="4196080" cy="1066800"/>
          </a:xfrm>
          <a:prstGeom prst="roundRect">
            <a:avLst/>
          </a:prstGeom>
          <a:ln w="6350" cap="flat" cmpd="sng" algn="ctr">
            <a:solidFill>
              <a:schemeClr val="accent1"/>
            </a:solidFill>
            <a:prstDash val="dash"/>
            <a:miter lim="800000"/>
          </a:ln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FF0000"/>
                    </a:gs>
                    <a:gs pos="100000">
                      <a:schemeClr val="accent1">
                        <a:lumMod val="105000"/>
                        <a:satMod val="103000"/>
                        <a:tint val="73000"/>
                      </a:schemeClr>
                    </a:gs>
                    <a:gs pos="100000">
                      <a:schemeClr val="accent1">
                        <a:lumMod val="105000"/>
                        <a:satMod val="109000"/>
                        <a:tint val="81000"/>
                      </a:schemeClr>
                    </a:gs>
                    <a:gs pos="0">
                      <a:srgbClr val="FBFB11"/>
                    </a:gs>
                    <a:gs pos="100000">
                      <a:srgbClr val="838309"/>
                    </a:gs>
                  </a:gsLst>
                  <a:lin scaled="0"/>
                </a:gradFill>
              </a14:hiddenFill>
            </a:ext>
          </a:extLst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NHÓM CHUYÊN GIA 1</a:t>
            </a:r>
          </a:p>
          <a:p>
            <a:pPr algn="ctr"/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Vấn đề 1: Khai thác dầu khí.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617335" y="1031875"/>
            <a:ext cx="4071620" cy="1067435"/>
          </a:xfrm>
          <a:prstGeom prst="roundRect">
            <a:avLst/>
          </a:prstGeom>
          <a:ln w="6350" cap="flat" cmpd="sng" algn="ctr">
            <a:solidFill>
              <a:schemeClr val="accent1"/>
            </a:solidFill>
            <a:prstDash val="dash"/>
            <a:miter lim="800000"/>
          </a:ln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FF0000"/>
                    </a:gs>
                    <a:gs pos="100000">
                      <a:schemeClr val="accent1">
                        <a:lumMod val="105000"/>
                        <a:satMod val="103000"/>
                        <a:tint val="73000"/>
                      </a:schemeClr>
                    </a:gs>
                    <a:gs pos="100000">
                      <a:schemeClr val="accent1">
                        <a:lumMod val="105000"/>
                        <a:satMod val="109000"/>
                        <a:tint val="81000"/>
                      </a:schemeClr>
                    </a:gs>
                    <a:gs pos="0">
                      <a:srgbClr val="FBFB11"/>
                    </a:gs>
                    <a:gs pos="100000">
                      <a:srgbClr val="838309"/>
                    </a:gs>
                  </a:gsLst>
                  <a:lin scaled="0"/>
                </a:gradFill>
              </a14:hiddenFill>
            </a:ext>
          </a:extLst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NHÓM CHUYÊN GIA 2</a:t>
            </a:r>
          </a:p>
          <a:p>
            <a:pPr algn="ctr"/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Vấn đề 2: Khai thác quặng sắt.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6704330" y="2425700"/>
            <a:ext cx="3984625" cy="1132840"/>
          </a:xfrm>
          <a:prstGeom prst="roundRect">
            <a:avLst/>
          </a:prstGeom>
          <a:ln w="6350" cap="flat" cmpd="sng" algn="ctr">
            <a:solidFill>
              <a:schemeClr val="accent1"/>
            </a:solidFill>
            <a:prstDash val="dash"/>
            <a:miter lim="800000"/>
          </a:ln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FF0000"/>
                    </a:gs>
                    <a:gs pos="100000">
                      <a:schemeClr val="accent1">
                        <a:lumMod val="105000"/>
                        <a:satMod val="103000"/>
                        <a:tint val="73000"/>
                      </a:schemeClr>
                    </a:gs>
                    <a:gs pos="100000">
                      <a:schemeClr val="accent1">
                        <a:lumMod val="105000"/>
                        <a:satMod val="109000"/>
                        <a:tint val="81000"/>
                      </a:schemeClr>
                    </a:gs>
                    <a:gs pos="0">
                      <a:srgbClr val="FBFB11"/>
                    </a:gs>
                    <a:gs pos="100000">
                      <a:srgbClr val="838309"/>
                    </a:gs>
                  </a:gsLst>
                  <a:lin scaled="0"/>
                </a:gradFill>
              </a14:hiddenFill>
            </a:ext>
          </a:extLst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NHÓM CHUYÊN GIA 4</a:t>
            </a:r>
          </a:p>
          <a:p>
            <a:pPr algn="ctr"/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Vấn đề 4: Khai thác quặng Bauxite Nhôm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43535" y="3558540"/>
            <a:ext cx="11410315" cy="3026410"/>
          </a:xfrm>
          <a:prstGeom prst="roundRect">
            <a:avLst/>
          </a:prstGeom>
          <a:ln w="6350" cap="flat" cmpd="sng" algn="ctr">
            <a:solidFill>
              <a:schemeClr val="accent1"/>
            </a:solidFill>
            <a:prstDash val="dash"/>
            <a:miter lim="800000"/>
          </a:ln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FF0000"/>
                    </a:gs>
                    <a:gs pos="100000">
                      <a:schemeClr val="accent1">
                        <a:lumMod val="105000"/>
                        <a:satMod val="103000"/>
                        <a:tint val="73000"/>
                      </a:schemeClr>
                    </a:gs>
                    <a:gs pos="100000">
                      <a:schemeClr val="accent1">
                        <a:lumMod val="105000"/>
                        <a:satMod val="109000"/>
                        <a:tint val="81000"/>
                      </a:schemeClr>
                    </a:gs>
                    <a:gs pos="0">
                      <a:srgbClr val="FBFB11"/>
                    </a:gs>
                    <a:gs pos="100000">
                      <a:srgbClr val="838309"/>
                    </a:gs>
                  </a:gsLst>
                  <a:lin scaled="0"/>
                </a:gradFill>
              </a14:hiddenFill>
            </a:ext>
          </a:extLst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l"/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 Nội dung cần tìm hiểu bao gồm:</a:t>
            </a:r>
          </a:p>
          <a:p>
            <a:pPr algn="l"/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+ Thành phần hoá học của quặng.</a:t>
            </a:r>
          </a:p>
          <a:p>
            <a:pPr algn="l"/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+ Vai trò của quặng này đối với phát triển kinh tế xã hội, những ứng dụng của quặng trên trong đời sống.</a:t>
            </a:r>
          </a:p>
          <a:p>
            <a:pPr algn="l"/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+ Trữ lượng hiện nay tại Việt Nam.</a:t>
            </a:r>
          </a:p>
          <a:p>
            <a:pPr algn="l"/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+ Tình hình khai thác tại Việt Nam.</a:t>
            </a:r>
          </a:p>
          <a:p>
            <a:pPr algn="l"/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+Những tác động của việc khai thác quặng này đối với môi trường.</a:t>
            </a:r>
          </a:p>
          <a:p>
            <a:pPr algn="l"/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+ Cách sử dụng hợp lí nguồn tài nguyên này và cách bảo vệ môi trường.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lowchart: Alternate Process 9"/>
          <p:cNvSpPr/>
          <p:nvPr/>
        </p:nvSpPr>
        <p:spPr>
          <a:xfrm>
            <a:off x="343535" y="167005"/>
            <a:ext cx="6902450" cy="673100"/>
          </a:xfrm>
          <a:prstGeom prst="flowChartAlternateProcess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III. Khai thác tài nguyên từ vỏ trái đất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78180" y="2498725"/>
            <a:ext cx="4090035" cy="953135"/>
          </a:xfrm>
          <a:prstGeom prst="roundRect">
            <a:avLst/>
          </a:prstGeom>
          <a:ln w="6350" cap="flat" cmpd="sng" algn="ctr">
            <a:solidFill>
              <a:schemeClr val="accent1"/>
            </a:solidFill>
            <a:prstDash val="dash"/>
            <a:miter lim="800000"/>
          </a:ln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FF0000"/>
                    </a:gs>
                    <a:gs pos="100000">
                      <a:schemeClr val="accent1">
                        <a:lumMod val="105000"/>
                        <a:satMod val="103000"/>
                        <a:tint val="73000"/>
                      </a:schemeClr>
                    </a:gs>
                    <a:gs pos="100000">
                      <a:schemeClr val="accent1">
                        <a:lumMod val="105000"/>
                        <a:satMod val="109000"/>
                        <a:tint val="81000"/>
                      </a:schemeClr>
                    </a:gs>
                    <a:gs pos="0">
                      <a:srgbClr val="FBFB11"/>
                    </a:gs>
                    <a:gs pos="100000">
                      <a:srgbClr val="838309"/>
                    </a:gs>
                  </a:gsLst>
                  <a:lin scaled="0"/>
                </a:gradFill>
              </a14:hiddenFill>
            </a:ext>
          </a:extLst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NHÓM CHUYÊN GIA 3</a:t>
            </a:r>
          </a:p>
          <a:p>
            <a:pPr algn="ctr"/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Vấn đề 3: Khai thác than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678180" y="1090930"/>
            <a:ext cx="4090035" cy="1134110"/>
          </a:xfrm>
          <a:prstGeom prst="roundRect">
            <a:avLst/>
          </a:prstGeom>
          <a:ln w="6350" cap="flat" cmpd="sng" algn="ctr">
            <a:solidFill>
              <a:schemeClr val="accent1"/>
            </a:solidFill>
            <a:prstDash val="dash"/>
            <a:miter lim="800000"/>
          </a:ln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FF0000"/>
                    </a:gs>
                    <a:gs pos="100000">
                      <a:schemeClr val="accent1">
                        <a:lumMod val="105000"/>
                        <a:satMod val="103000"/>
                        <a:tint val="73000"/>
                      </a:schemeClr>
                    </a:gs>
                    <a:gs pos="100000">
                      <a:schemeClr val="accent1">
                        <a:lumMod val="105000"/>
                        <a:satMod val="109000"/>
                        <a:tint val="81000"/>
                      </a:schemeClr>
                    </a:gs>
                    <a:gs pos="0">
                      <a:srgbClr val="FBFB11"/>
                    </a:gs>
                    <a:gs pos="100000">
                      <a:srgbClr val="838309"/>
                    </a:gs>
                  </a:gsLst>
                  <a:lin scaled="0"/>
                </a:gradFill>
              </a14:hiddenFill>
            </a:ext>
          </a:extLst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NHÓM CHUYÊN GIA 1</a:t>
            </a:r>
          </a:p>
          <a:p>
            <a:pPr algn="ctr"/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Vấn đề 4: Khai thác dầu khí.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349365" y="1032510"/>
            <a:ext cx="4129405" cy="1134110"/>
          </a:xfrm>
          <a:prstGeom prst="roundRect">
            <a:avLst/>
          </a:prstGeom>
          <a:ln w="6350" cap="flat" cmpd="sng" algn="ctr">
            <a:solidFill>
              <a:schemeClr val="accent1"/>
            </a:solidFill>
            <a:prstDash val="dash"/>
            <a:miter lim="800000"/>
          </a:ln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FF0000"/>
                    </a:gs>
                    <a:gs pos="100000">
                      <a:schemeClr val="accent1">
                        <a:lumMod val="105000"/>
                        <a:satMod val="103000"/>
                        <a:tint val="73000"/>
                      </a:schemeClr>
                    </a:gs>
                    <a:gs pos="100000">
                      <a:schemeClr val="accent1">
                        <a:lumMod val="105000"/>
                        <a:satMod val="109000"/>
                        <a:tint val="81000"/>
                      </a:schemeClr>
                    </a:gs>
                    <a:gs pos="0">
                      <a:srgbClr val="FBFB11"/>
                    </a:gs>
                    <a:gs pos="100000">
                      <a:srgbClr val="838309"/>
                    </a:gs>
                  </a:gsLst>
                  <a:lin scaled="0"/>
                </a:gradFill>
              </a14:hiddenFill>
            </a:ext>
          </a:extLst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NHÓM CHUYÊN GIA 2</a:t>
            </a:r>
          </a:p>
          <a:p>
            <a:pPr algn="ctr"/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Vấn đề 5: Khai thác quặng sắt.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6349365" y="2257425"/>
            <a:ext cx="4129405" cy="1377950"/>
          </a:xfrm>
          <a:prstGeom prst="roundRect">
            <a:avLst/>
          </a:prstGeom>
          <a:ln w="6350" cap="flat" cmpd="sng" algn="ctr">
            <a:solidFill>
              <a:schemeClr val="accent1"/>
            </a:solidFill>
            <a:prstDash val="dash"/>
            <a:miter lim="800000"/>
          </a:ln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FF0000"/>
                    </a:gs>
                    <a:gs pos="100000">
                      <a:schemeClr val="accent1">
                        <a:lumMod val="105000"/>
                        <a:satMod val="103000"/>
                        <a:tint val="73000"/>
                      </a:schemeClr>
                    </a:gs>
                    <a:gs pos="100000">
                      <a:schemeClr val="accent1">
                        <a:lumMod val="105000"/>
                        <a:satMod val="109000"/>
                        <a:tint val="81000"/>
                      </a:schemeClr>
                    </a:gs>
                    <a:gs pos="0">
                      <a:srgbClr val="FBFB11"/>
                    </a:gs>
                    <a:gs pos="100000">
                      <a:srgbClr val="838309"/>
                    </a:gs>
                  </a:gsLst>
                  <a:lin scaled="0"/>
                </a:gradFill>
              </a14:hiddenFill>
            </a:ext>
          </a:extLst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NHÓM CHUYÊN GIA 4</a:t>
            </a:r>
          </a:p>
          <a:p>
            <a:pPr algn="ctr"/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Vấn đề 6: Khai thác quặng Bauxite Nhôm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592455" y="3726180"/>
            <a:ext cx="11104245" cy="2408555"/>
          </a:xfrm>
          <a:prstGeom prst="roundRect">
            <a:avLst/>
          </a:prstGeom>
          <a:ln w="6350" cap="flat" cmpd="sng" algn="ctr">
            <a:solidFill>
              <a:schemeClr val="accent1"/>
            </a:solidFill>
            <a:prstDash val="dash"/>
            <a:miter lim="800000"/>
          </a:ln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FF0000"/>
                    </a:gs>
                    <a:gs pos="100000">
                      <a:schemeClr val="accent1">
                        <a:lumMod val="105000"/>
                        <a:satMod val="103000"/>
                        <a:tint val="73000"/>
                      </a:schemeClr>
                    </a:gs>
                    <a:gs pos="100000">
                      <a:schemeClr val="accent1">
                        <a:lumMod val="105000"/>
                        <a:satMod val="109000"/>
                        <a:tint val="81000"/>
                      </a:schemeClr>
                    </a:gs>
                    <a:gs pos="0">
                      <a:srgbClr val="FBFB11"/>
                    </a:gs>
                    <a:gs pos="100000">
                      <a:srgbClr val="838309"/>
                    </a:gs>
                  </a:gsLst>
                  <a:lin scaled="0"/>
                </a:gradFill>
              </a14:hiddenFill>
            </a:ext>
          </a:extLst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Times New Roman" panose="02020603050405020304" charset="0"/>
                <a:cs typeface="Times New Roman" panose="02020603050405020304" charset="0"/>
              </a:rPr>
              <a:t>CÂU HỎI THẢO LUẬN</a:t>
            </a:r>
          </a:p>
          <a:p>
            <a:pPr algn="ctr"/>
            <a:endParaRPr lang="en-US" sz="2400" b="1">
              <a:latin typeface="Times New Roman" panose="02020603050405020304" charset="0"/>
              <a:cs typeface="Times New Roman" panose="02020603050405020304" charset="0"/>
            </a:endParaRPr>
          </a:p>
          <a:p>
            <a:pPr algn="l"/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CH1. </a:t>
            </a:r>
            <a:r>
              <a:rPr 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Tài nguyên trong vỏ Trái Đất là hữu hạn hay vô hạn?</a:t>
            </a:r>
          </a:p>
          <a:p>
            <a:pPr algn="l"/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CH2. </a:t>
            </a:r>
            <a:r>
              <a:rPr 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Khai thác tài nguyên từ vỏ trái đất có lợi ích gì?</a:t>
            </a:r>
          </a:p>
          <a:p>
            <a:pPr algn="l"/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CH3. Cần khai tác tài nguyên như thế nào để đảm bảo </a:t>
            </a:r>
            <a:r>
              <a:rPr 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cho sự phát triển bền vững cho mỗi quốc gia?</a:t>
            </a:r>
            <a:endParaRPr lang="en-US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lowchart: Alternate Process 9"/>
          <p:cNvSpPr/>
          <p:nvPr/>
        </p:nvSpPr>
        <p:spPr>
          <a:xfrm>
            <a:off x="343535" y="167005"/>
            <a:ext cx="6902450" cy="760095"/>
          </a:xfrm>
          <a:prstGeom prst="flowChartAlternateProcess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III. Khai thác tài nguyên từ vỏ trái đất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91160" y="1339850"/>
            <a:ext cx="11410315" cy="726440"/>
          </a:xfrm>
          <a:prstGeom prst="roundRect">
            <a:avLst/>
          </a:prstGeom>
          <a:ln w="6350" cap="flat" cmpd="sng" algn="ctr">
            <a:solidFill>
              <a:schemeClr val="accent1"/>
            </a:solidFill>
            <a:prstDash val="dash"/>
            <a:miter lim="800000"/>
          </a:ln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FF0000"/>
                    </a:gs>
                    <a:gs pos="100000">
                      <a:schemeClr val="accent1">
                        <a:lumMod val="105000"/>
                        <a:satMod val="103000"/>
                        <a:tint val="73000"/>
                      </a:schemeClr>
                    </a:gs>
                    <a:gs pos="100000">
                      <a:schemeClr val="accent1">
                        <a:lumMod val="105000"/>
                        <a:satMod val="109000"/>
                        <a:tint val="81000"/>
                      </a:schemeClr>
                    </a:gs>
                    <a:gs pos="0">
                      <a:srgbClr val="FBFB11"/>
                    </a:gs>
                    <a:gs pos="100000">
                      <a:srgbClr val="838309"/>
                    </a:gs>
                  </a:gsLst>
                  <a:lin scaled="0"/>
                </a:gradFill>
              </a14:hiddenFill>
            </a:ext>
          </a:extLst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l"/>
            <a:r>
              <a:rPr lang="en-US" sz="3200">
                <a:latin typeface="Times New Roman" panose="02020603050405020304" charset="0"/>
                <a:cs typeface="Times New Roman" panose="02020603050405020304" charset="0"/>
              </a:rPr>
              <a:t> - Tài nguyên trong vỏ Trái Đất là hữu hạn.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343535" y="2479040"/>
            <a:ext cx="11410315" cy="1253490"/>
          </a:xfrm>
          <a:prstGeom prst="roundRect">
            <a:avLst/>
          </a:prstGeom>
          <a:ln w="6350" cap="flat" cmpd="sng" algn="ctr">
            <a:solidFill>
              <a:schemeClr val="accent1"/>
            </a:solidFill>
            <a:prstDash val="dash"/>
            <a:miter lim="800000"/>
          </a:ln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FF0000"/>
                    </a:gs>
                    <a:gs pos="100000">
                      <a:schemeClr val="accent1">
                        <a:lumMod val="105000"/>
                        <a:satMod val="103000"/>
                        <a:tint val="73000"/>
                      </a:schemeClr>
                    </a:gs>
                    <a:gs pos="100000">
                      <a:schemeClr val="accent1">
                        <a:lumMod val="105000"/>
                        <a:satMod val="109000"/>
                        <a:tint val="81000"/>
                      </a:schemeClr>
                    </a:gs>
                    <a:gs pos="0">
                      <a:srgbClr val="FBFB11"/>
                    </a:gs>
                    <a:gs pos="100000">
                      <a:srgbClr val="838309"/>
                    </a:gs>
                  </a:gsLst>
                  <a:lin scaled="0"/>
                </a:gradFill>
              </a14:hiddenFill>
            </a:ext>
          </a:extLst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l"/>
            <a:r>
              <a:rPr lang="en-US" sz="3200">
                <a:latin typeface="Times New Roman" panose="02020603050405020304" charset="0"/>
                <a:cs typeface="Times New Roman" panose="02020603050405020304" charset="0"/>
              </a:rPr>
              <a:t> - Khai thác tài nguyên từ vỏ trái đất để làm nhiên liệu, vật liệu, nguyên liệu đem lại nguồn lợi ích kinh tế khổng lồ.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343535" y="4145280"/>
            <a:ext cx="11410315" cy="1092835"/>
          </a:xfrm>
          <a:prstGeom prst="roundRect">
            <a:avLst/>
          </a:prstGeom>
          <a:ln w="6350" cap="flat" cmpd="sng" algn="ctr">
            <a:solidFill>
              <a:schemeClr val="accent1"/>
            </a:solidFill>
            <a:prstDash val="dash"/>
            <a:miter lim="800000"/>
          </a:ln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FF0000"/>
                    </a:gs>
                    <a:gs pos="100000">
                      <a:schemeClr val="accent1">
                        <a:lumMod val="105000"/>
                        <a:satMod val="103000"/>
                        <a:tint val="73000"/>
                      </a:schemeClr>
                    </a:gs>
                    <a:gs pos="100000">
                      <a:schemeClr val="accent1">
                        <a:lumMod val="105000"/>
                        <a:satMod val="109000"/>
                        <a:tint val="81000"/>
                      </a:schemeClr>
                    </a:gs>
                    <a:gs pos="0">
                      <a:srgbClr val="FBFB11"/>
                    </a:gs>
                    <a:gs pos="100000">
                      <a:srgbClr val="838309"/>
                    </a:gs>
                  </a:gsLst>
                  <a:lin scaled="0"/>
                </a:gradFill>
              </a14:hiddenFill>
            </a:ext>
          </a:extLst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l"/>
            <a:r>
              <a:rPr lang="en-US" sz="3200">
                <a:latin typeface="Times New Roman" panose="02020603050405020304" charset="0"/>
                <a:cs typeface="Times New Roman" panose="02020603050405020304" charset="0"/>
              </a:rPr>
              <a:t> - Cần tiết kiệm và bảo vệ nguồn tài nguyên, sử dụng các vật liệu tái chế,...phục vụ cho sự phát triển bền vững.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29CF806-BE40-D376-2D59-C5336821012F}"/>
              </a:ext>
            </a:extLst>
          </p:cNvPr>
          <p:cNvSpPr txBox="1"/>
          <p:nvPr/>
        </p:nvSpPr>
        <p:spPr>
          <a:xfrm>
            <a:off x="343535" y="5451102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Tài liệu được chia sẻ bởi Website VnTeach.Com</a:t>
            </a:r>
          </a:p>
          <a:p>
            <a:r>
              <a:rPr lang="en-US"/>
              <a:t>https://www.vnteach.com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150" y="1547495"/>
            <a:ext cx="1858645" cy="3883660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2665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BÀI 32: </a:t>
            </a:r>
            <a:br>
              <a:rPr lang="en-US" sz="2665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</a:br>
            <a:r>
              <a:rPr lang="en-US" sz="2665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SƠ LƯỢC VỀ HOÁ HỌC VỎ TRÁI ĐẤT VÀ KHAI THÁC TÀI NGUYÊN TỪ VỎ TRÁI ĐẤT</a:t>
            </a:r>
            <a:endParaRPr lang="en-US" sz="2665"/>
          </a:p>
        </p:txBody>
      </p:sp>
      <p:cxnSp>
        <p:nvCxnSpPr>
          <p:cNvPr id="6" name="Straight Arrow Connector 5"/>
          <p:cNvCxnSpPr>
            <a:stCxn id="2" idx="3"/>
          </p:cNvCxnSpPr>
          <p:nvPr/>
        </p:nvCxnSpPr>
        <p:spPr>
          <a:xfrm flipV="1">
            <a:off x="2296795" y="807085"/>
            <a:ext cx="1005840" cy="268224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8" name="Flowchart: Alternate Process 7"/>
          <p:cNvSpPr/>
          <p:nvPr/>
        </p:nvSpPr>
        <p:spPr>
          <a:xfrm>
            <a:off x="3302635" y="330200"/>
            <a:ext cx="8330565" cy="936625"/>
          </a:xfrm>
          <a:prstGeom prst="flowChartAlternateProcess">
            <a:avLst/>
          </a:prstGeom>
          <a:noFill/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</a14:hiddenFill>
            </a:ext>
          </a:extLst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sz="2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Hàm lượng:</a:t>
            </a:r>
            <a:r>
              <a:rPr lang="en-US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C</a:t>
            </a:r>
            <a:r>
              <a:rPr 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hứa nhiều khoáng chất được tạo nên từ các nguyên tố như : O, Si, Al, Fe, Ca, Na, K,...</a:t>
            </a:r>
            <a:endParaRPr lang="en-US" sz="240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cxnSp>
        <p:nvCxnSpPr>
          <p:cNvPr id="7" name="Straight Arrow Connector 6"/>
          <p:cNvCxnSpPr>
            <a:endCxn id="9" idx="1"/>
          </p:cNvCxnSpPr>
          <p:nvPr/>
        </p:nvCxnSpPr>
        <p:spPr>
          <a:xfrm flipV="1">
            <a:off x="2315845" y="2664460"/>
            <a:ext cx="986790" cy="82677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9" name="Flowchart: Alternate Process 8"/>
          <p:cNvSpPr/>
          <p:nvPr/>
        </p:nvSpPr>
        <p:spPr>
          <a:xfrm>
            <a:off x="3302635" y="1767840"/>
            <a:ext cx="8338185" cy="1793240"/>
          </a:xfrm>
          <a:prstGeom prst="flowChartAlternateProcess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sz="2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Các dạng chất chủ yếu trong vỏ trái đất:</a:t>
            </a:r>
          </a:p>
          <a:p>
            <a:pPr algn="ctr"/>
            <a:r>
              <a:rPr 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- Lớp đất, đá tạo thành vỏ trái đất là các oxide và muối.</a:t>
            </a:r>
          </a:p>
          <a:p>
            <a:pPr algn="ctr"/>
            <a:r>
              <a:rPr 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- Mỏ dầu, mỏ than, khí thiên nhiên là nguồn năng lượng quý</a:t>
            </a:r>
            <a:endParaRPr lang="en-US" sz="240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0" name="Flowchart: Alternate Process 9"/>
          <p:cNvSpPr/>
          <p:nvPr/>
        </p:nvSpPr>
        <p:spPr>
          <a:xfrm>
            <a:off x="3302635" y="4062095"/>
            <a:ext cx="8330565" cy="2487930"/>
          </a:xfrm>
          <a:prstGeom prst="flowChartAlternateProcess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sz="2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Khai thác tài nguyên từ vỏ trái đất:</a:t>
            </a:r>
          </a:p>
          <a:p>
            <a:pPr algn="l"/>
            <a:r>
              <a:rPr 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- Tài nguyên trong vỏ Trái Đất là hữu hạn.</a:t>
            </a:r>
            <a:endParaRPr 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algn="l"/>
            <a:r>
              <a:rPr 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- Khai thác tài nguyên từ vỏ trái đất để làm nhiên liệu, vật liệu, nguyên liệu đem lại nguồn lợi ích kinh tế</a:t>
            </a:r>
          </a:p>
          <a:p>
            <a:pPr algn="l"/>
            <a:r>
              <a:rPr 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Cần tiết kiệm và bảo vệ nguồn tài nguyên, sử dụng các vật liệu tái chế,...</a:t>
            </a:r>
            <a:endParaRPr lang="en-US" sz="240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cxnSp>
        <p:nvCxnSpPr>
          <p:cNvPr id="11" name="Straight Arrow Connector 10"/>
          <p:cNvCxnSpPr>
            <a:endCxn id="10" idx="1"/>
          </p:cNvCxnSpPr>
          <p:nvPr/>
        </p:nvCxnSpPr>
        <p:spPr>
          <a:xfrm>
            <a:off x="2315845" y="3491230"/>
            <a:ext cx="986790" cy="181483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2" name="Explosion 1 11"/>
          <p:cNvSpPr/>
          <p:nvPr/>
        </p:nvSpPr>
        <p:spPr>
          <a:xfrm>
            <a:off x="243205" y="-74295"/>
            <a:ext cx="2907665" cy="1621790"/>
          </a:xfrm>
          <a:prstGeom prst="irregularSeal1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Times New Roman" panose="02020603050405020304" charset="0"/>
                <a:cs typeface="Times New Roman" panose="02020603050405020304" charset="0"/>
              </a:rPr>
              <a:t>TỔNG KẾT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2" grpId="0" animBg="1"/>
      <p:bldP spid="12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559435" y="193040"/>
            <a:ext cx="2985770" cy="624205"/>
          </a:xfrm>
          <a:prstGeom prst="roundRect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charset="0"/>
                <a:cs typeface="Times New Roman" panose="02020603050405020304" charset="0"/>
              </a:rPr>
              <a:t>LUYỆN TẬP</a:t>
            </a:r>
          </a:p>
        </p:txBody>
      </p:sp>
      <p:sp>
        <p:nvSpPr>
          <p:cNvPr id="6" name="Flowchart: Alternate Process 5"/>
          <p:cNvSpPr/>
          <p:nvPr/>
        </p:nvSpPr>
        <p:spPr>
          <a:xfrm>
            <a:off x="1125855" y="981075"/>
            <a:ext cx="9632950" cy="936625"/>
          </a:xfrm>
          <a:prstGeom prst="flowChartAlternateProcess">
            <a:avLst/>
          </a:prstGeom>
          <a:noFill/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</a14:hiddenFill>
            </a:ext>
          </a:extLst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sz="2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Câu 1:</a:t>
            </a:r>
            <a:r>
              <a:rPr lang="en-US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Nguyên tố hóa học chiếm hàm lượng lớn nhất trong vỏ trái đất là </a:t>
            </a:r>
          </a:p>
          <a:p>
            <a:pPr algn="l"/>
            <a:r>
              <a:rPr lang="en-US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  A. oxygen.               B. silicate.           C. sođium.                D. aluminium.</a:t>
            </a:r>
          </a:p>
        </p:txBody>
      </p:sp>
      <p:sp>
        <p:nvSpPr>
          <p:cNvPr id="7" name="Flowchart: Alternate Process 6"/>
          <p:cNvSpPr/>
          <p:nvPr/>
        </p:nvSpPr>
        <p:spPr>
          <a:xfrm>
            <a:off x="1125855" y="2081530"/>
            <a:ext cx="9632950" cy="936625"/>
          </a:xfrm>
          <a:prstGeom prst="flowChartAlternateProcess">
            <a:avLst/>
          </a:prstGeom>
          <a:noFill/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</a14:hiddenFill>
            </a:ext>
          </a:extLst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sz="2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Câu 2:</a:t>
            </a:r>
            <a:r>
              <a:rPr lang="en-US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Thành phần chủ yếu của các khoáng chất trong vỏ trái đất là </a:t>
            </a:r>
          </a:p>
          <a:p>
            <a:pPr algn="l"/>
            <a:r>
              <a:rPr lang="en-US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  A. Oxide.               B. Muối.           C. Nước.                D. Cả A và B đúng.</a:t>
            </a:r>
          </a:p>
        </p:txBody>
      </p:sp>
      <p:sp>
        <p:nvSpPr>
          <p:cNvPr id="9" name="Flowchart: Alternate Process 8"/>
          <p:cNvSpPr/>
          <p:nvPr/>
        </p:nvSpPr>
        <p:spPr>
          <a:xfrm>
            <a:off x="1125855" y="3181985"/>
            <a:ext cx="9632950" cy="1099820"/>
          </a:xfrm>
          <a:prstGeom prst="flowChartAlternateProcess">
            <a:avLst/>
          </a:prstGeom>
          <a:noFill/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</a14:hiddenFill>
            </a:ext>
          </a:extLst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sz="2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Câu 3: </a:t>
            </a:r>
            <a:r>
              <a:rPr lang="en-US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Thành phần chính của cát trắng là </a:t>
            </a:r>
          </a:p>
          <a:p>
            <a:pPr algn="l"/>
            <a:r>
              <a:rPr lang="en-US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               A. Aluminium oxide .             B. Silican oxide.</a:t>
            </a:r>
          </a:p>
          <a:p>
            <a:pPr algn="l"/>
            <a:r>
              <a:rPr lang="en-US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              C. Magnesium Carbonate.       D. Calcium Carbonat.</a:t>
            </a:r>
          </a:p>
        </p:txBody>
      </p:sp>
      <p:sp>
        <p:nvSpPr>
          <p:cNvPr id="10" name="Flowchart: Alternate Process 9"/>
          <p:cNvSpPr/>
          <p:nvPr/>
        </p:nvSpPr>
        <p:spPr>
          <a:xfrm>
            <a:off x="1125855" y="4445635"/>
            <a:ext cx="9632950" cy="1733550"/>
          </a:xfrm>
          <a:prstGeom prst="flowChartAlternateProcess">
            <a:avLst/>
          </a:prstGeom>
          <a:noFill/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</a14:hiddenFill>
            </a:ext>
          </a:extLst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sz="2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Câu 4:</a:t>
            </a:r>
            <a:r>
              <a:rPr lang="en-US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Quặng nào sau đây là nguyên liệu để vừa điều chế được kim loại vừa điều chế được sunfuric acid?</a:t>
            </a:r>
          </a:p>
          <a:p>
            <a:pPr algn="l"/>
            <a:r>
              <a:rPr lang="en-US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    A. Pyrite (FeS</a:t>
            </a:r>
            <a:r>
              <a:rPr lang="en-US" sz="2400" baseline="-250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2</a:t>
            </a:r>
            <a:r>
              <a:rPr lang="en-US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).                                 B. Manhetite (Fe</a:t>
            </a:r>
            <a:r>
              <a:rPr lang="en-US" sz="2400" baseline="-250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3</a:t>
            </a:r>
            <a:r>
              <a:rPr lang="en-US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O</a:t>
            </a:r>
            <a:r>
              <a:rPr lang="en-US" sz="2400" baseline="-250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4</a:t>
            </a:r>
            <a:r>
              <a:rPr lang="en-US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).</a:t>
            </a:r>
          </a:p>
          <a:p>
            <a:pPr algn="l"/>
            <a:r>
              <a:rPr lang="en-US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    C. Dolomite (CaCO</a:t>
            </a:r>
            <a:r>
              <a:rPr lang="en-US" sz="2400" baseline="-250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3</a:t>
            </a:r>
            <a:r>
              <a:rPr lang="en-US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, MgCO</a:t>
            </a:r>
            <a:r>
              <a:rPr lang="en-US" sz="2400" baseline="-250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3</a:t>
            </a:r>
            <a:r>
              <a:rPr lang="en-US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).         D. Bauxite (Al</a:t>
            </a:r>
            <a:r>
              <a:rPr lang="en-US" sz="2400" baseline="-250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2</a:t>
            </a:r>
            <a:r>
              <a:rPr lang="en-US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O</a:t>
            </a:r>
            <a:r>
              <a:rPr lang="en-US" sz="2400" baseline="-250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3</a:t>
            </a:r>
            <a:r>
              <a:rPr lang="en-US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.2H</a:t>
            </a:r>
            <a:r>
              <a:rPr lang="en-US" sz="2400" baseline="-250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2</a:t>
            </a:r>
            <a:r>
              <a:rPr lang="en-US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O).</a:t>
            </a:r>
          </a:p>
        </p:txBody>
      </p:sp>
      <p:sp>
        <p:nvSpPr>
          <p:cNvPr id="11" name="Oval 10"/>
          <p:cNvSpPr/>
          <p:nvPr/>
        </p:nvSpPr>
        <p:spPr>
          <a:xfrm>
            <a:off x="1389380" y="1481455"/>
            <a:ext cx="424180" cy="354965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8020685" y="2552700"/>
            <a:ext cx="382270" cy="334645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1590675" y="5300980"/>
            <a:ext cx="382270" cy="334645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6014720" y="3564890"/>
            <a:ext cx="382270" cy="334645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495935" y="128270"/>
            <a:ext cx="2985770" cy="624205"/>
          </a:xfrm>
          <a:prstGeom prst="roundRect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charset="0"/>
                <a:cs typeface="Times New Roman" panose="02020603050405020304" charset="0"/>
              </a:rPr>
              <a:t>VẬN DỤNG</a:t>
            </a:r>
          </a:p>
        </p:txBody>
      </p:sp>
      <p:pic>
        <p:nvPicPr>
          <p:cNvPr id="6" name="Content Placeholder 5" descr="cát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7505" y="817245"/>
            <a:ext cx="4078605" cy="2713990"/>
          </a:xfrm>
          <a:prstGeom prst="rect">
            <a:avLst/>
          </a:prstGeom>
        </p:spPr>
      </p:pic>
      <p:sp>
        <p:nvSpPr>
          <p:cNvPr id="9" name="Flowchart: Alternate Process 8"/>
          <p:cNvSpPr/>
          <p:nvPr/>
        </p:nvSpPr>
        <p:spPr>
          <a:xfrm>
            <a:off x="357505" y="3829685"/>
            <a:ext cx="5271770" cy="2778760"/>
          </a:xfrm>
          <a:prstGeom prst="flowChartAlternateProcess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sz="28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- Thành phần hoá học của cát: SiO2.</a:t>
            </a:r>
          </a:p>
          <a:p>
            <a:pPr algn="l"/>
            <a:r>
              <a:rPr lang="en-US" sz="28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- Ứng cụng của cát: là vật liệu xây dựng, là nguyên liệu cho công nghiệp sản xuất gốm sứ, xi măng, thuỷ tinh,...</a:t>
            </a:r>
          </a:p>
        </p:txBody>
      </p:sp>
      <p:sp>
        <p:nvSpPr>
          <p:cNvPr id="10" name="Flowchart: Alternate Process 9"/>
          <p:cNvSpPr/>
          <p:nvPr/>
        </p:nvSpPr>
        <p:spPr>
          <a:xfrm>
            <a:off x="4808220" y="879475"/>
            <a:ext cx="6417310" cy="2778760"/>
          </a:xfrm>
          <a:prstGeom prst="flowChartAlternateProcess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sz="28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Cát là vật liệu được xử dụng nhiều trong xây dựng:</a:t>
            </a:r>
          </a:p>
          <a:p>
            <a:pPr algn="l"/>
            <a:r>
              <a:rPr lang="en-US" sz="28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- Hãy cho biết thành phần hóa học và ứng dụng của cát?</a:t>
            </a:r>
          </a:p>
          <a:p>
            <a:pPr algn="l"/>
            <a:r>
              <a:rPr lang="en-US" sz="28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- Việc khai thác trái phép ở các lòng sông, bãi biển có thể gây ra hậu quả gì?</a:t>
            </a:r>
          </a:p>
        </p:txBody>
      </p:sp>
      <p:sp>
        <p:nvSpPr>
          <p:cNvPr id="11" name="Flowchart: Alternate Process 10"/>
          <p:cNvSpPr/>
          <p:nvPr/>
        </p:nvSpPr>
        <p:spPr>
          <a:xfrm>
            <a:off x="6087110" y="3829685"/>
            <a:ext cx="5271770" cy="2778760"/>
          </a:xfrm>
          <a:prstGeom prst="flowChartAlternateProcess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sz="28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- Việc khai thác cát trái phép ở các lòng sông, bãi biển có thể gây tình trạng xói mòn, sạt lở bờ sông,...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ấu tạo của Trái Đất - Địa lí 6 - Học 10">
            <a:hlinkClick r:id="" action="ppaction://media"/>
          </p:cNvPr>
          <p:cNvPicPr>
            <a:picLocks noGrp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7075" y="330200"/>
            <a:ext cx="10766425" cy="55232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/>
        </p:nvSpPr>
        <p:spPr>
          <a:xfrm>
            <a:off x="1186815" y="510540"/>
            <a:ext cx="9787890" cy="1089025"/>
          </a:xfrm>
          <a:prstGeom prst="rect">
            <a:avLst/>
          </a:prstGeom>
        </p:spPr>
        <p:txBody>
          <a:bodyPr vert="horz" lIns="91440" tIns="45720" rIns="91440" bIns="45720" rtlCol="0">
            <a:noAutofit/>
            <a:scene3d>
              <a:camera prst="orthographicFront"/>
              <a:lightRig rig="threePt" dir="t"/>
            </a:scene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BÀI 32: SƠ LƯỢC VỀ HOÁ HỌC VỎ TRÁI ĐẤT VÀ KHAI THÁC TÀI NGUYÊN TỪ VỎ TRÁI ĐẤT</a:t>
            </a:r>
            <a:endParaRPr lang="en-US" sz="3200" b="1">
              <a:ln w="15875"/>
              <a:solidFill>
                <a:srgbClr val="7030A0"/>
              </a:solidFill>
              <a:effectLst/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8" name="Flowchart: Alternate Process 7"/>
          <p:cNvSpPr/>
          <p:nvPr/>
        </p:nvSpPr>
        <p:spPr>
          <a:xfrm>
            <a:off x="2673350" y="2456815"/>
            <a:ext cx="7602855" cy="972185"/>
          </a:xfrm>
          <a:prstGeom prst="flowChartAlternateProcess">
            <a:avLst/>
          </a:prstGeom>
          <a:noFill/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</a14:hiddenFill>
            </a:ext>
          </a:extLst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sz="32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I. Hàm lượng của các nguyên tố hóa học chủ yếu trong vỏ trái đất.</a:t>
            </a:r>
          </a:p>
        </p:txBody>
      </p:sp>
      <p:sp>
        <p:nvSpPr>
          <p:cNvPr id="9" name="Flowchart: Alternate Process 8"/>
          <p:cNvSpPr/>
          <p:nvPr/>
        </p:nvSpPr>
        <p:spPr>
          <a:xfrm>
            <a:off x="2733040" y="3656965"/>
            <a:ext cx="7543165" cy="760095"/>
          </a:xfrm>
          <a:prstGeom prst="flowChartAlternateProcess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sz="32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II. Các dạng chất chủ yếu trong vỏ trái đất</a:t>
            </a:r>
          </a:p>
        </p:txBody>
      </p:sp>
      <p:sp>
        <p:nvSpPr>
          <p:cNvPr id="10" name="Flowchart: Alternate Process 9"/>
          <p:cNvSpPr/>
          <p:nvPr/>
        </p:nvSpPr>
        <p:spPr>
          <a:xfrm>
            <a:off x="2733040" y="4645025"/>
            <a:ext cx="7543165" cy="760095"/>
          </a:xfrm>
          <a:prstGeom prst="flowChartAlternateProcess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sz="32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III. Khai thác tài nguyên từ vỏ trái đất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548640" y="1478915"/>
            <a:ext cx="5065395" cy="749935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3600" b="1">
                <a:ln w="15875">
                  <a:noFill/>
                </a:ln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effectLst/>
                <a:latin typeface="Times New Roman" panose="02020603050405020304" charset="0"/>
                <a:cs typeface="Times New Roman" panose="02020603050405020304" charset="0"/>
              </a:rPr>
              <a:t>NỘI DUNG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owchart: Alternate Process 7"/>
          <p:cNvSpPr/>
          <p:nvPr/>
        </p:nvSpPr>
        <p:spPr>
          <a:xfrm>
            <a:off x="254000" y="168910"/>
            <a:ext cx="11364595" cy="972185"/>
          </a:xfrm>
          <a:prstGeom prst="flowChartAlternateProcess">
            <a:avLst/>
          </a:prstGeom>
          <a:noFill/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</a14:hiddenFill>
            </a:ext>
          </a:extLst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I. Hàm lượng của các nguyên tố hóa học chủ yếu trong vỏ trái đất</a:t>
            </a:r>
          </a:p>
        </p:txBody>
      </p:sp>
      <p:pic>
        <p:nvPicPr>
          <p:cNvPr id="6" name="Content Placeholder 5" descr="snapedit_1718080209237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54000" y="1255395"/>
            <a:ext cx="3094355" cy="2061845"/>
          </a:xfrm>
          <a:prstGeom prst="rect">
            <a:avLst/>
          </a:prstGeom>
        </p:spPr>
      </p:pic>
      <p:pic>
        <p:nvPicPr>
          <p:cNvPr id="7" name="Content Placeholder 6" descr="snapedit_1718080226914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455410" y="4096385"/>
            <a:ext cx="2600325" cy="1649730"/>
          </a:xfrm>
          <a:prstGeom prst="rect">
            <a:avLst/>
          </a:prstGeom>
        </p:spPr>
      </p:pic>
      <p:pic>
        <p:nvPicPr>
          <p:cNvPr id="10" name="Picture 9" descr="snapedit_17180802360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8185" y="3978275"/>
            <a:ext cx="2428875" cy="1885950"/>
          </a:xfrm>
          <a:prstGeom prst="rect">
            <a:avLst/>
          </a:prstGeom>
        </p:spPr>
      </p:pic>
      <p:pic>
        <p:nvPicPr>
          <p:cNvPr id="11" name="Picture 10" descr="snapedit_17180802469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20" y="4039870"/>
            <a:ext cx="3277235" cy="2091055"/>
          </a:xfrm>
          <a:prstGeom prst="rect">
            <a:avLst/>
          </a:prstGeom>
        </p:spPr>
      </p:pic>
      <p:pic>
        <p:nvPicPr>
          <p:cNvPr id="12" name="Picture 11" descr="snapedit_17180802601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23990" y="1369695"/>
            <a:ext cx="2657475" cy="1802130"/>
          </a:xfrm>
          <a:prstGeom prst="rect">
            <a:avLst/>
          </a:prstGeom>
        </p:spPr>
      </p:pic>
      <p:pic>
        <p:nvPicPr>
          <p:cNvPr id="13" name="Picture 12" descr="quặng sắt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58185" y="1369695"/>
            <a:ext cx="2656840" cy="1885315"/>
          </a:xfrm>
          <a:prstGeom prst="rect">
            <a:avLst/>
          </a:prstGeom>
        </p:spPr>
      </p:pic>
      <p:sp>
        <p:nvSpPr>
          <p:cNvPr id="14" name="Rectangles 13"/>
          <p:cNvSpPr/>
          <p:nvPr/>
        </p:nvSpPr>
        <p:spPr>
          <a:xfrm>
            <a:off x="574040" y="3276600"/>
            <a:ext cx="2405380" cy="56451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Thạch anh ( SiO</a:t>
            </a:r>
            <a:r>
              <a:rPr lang="en-US" sz="2400" baseline="-250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2</a:t>
            </a:r>
            <a:r>
              <a:rPr lang="en-US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)</a:t>
            </a:r>
          </a:p>
        </p:txBody>
      </p:sp>
      <p:sp>
        <p:nvSpPr>
          <p:cNvPr id="15" name="Rectangles 14"/>
          <p:cNvSpPr/>
          <p:nvPr/>
        </p:nvSpPr>
        <p:spPr>
          <a:xfrm>
            <a:off x="6381115" y="6038850"/>
            <a:ext cx="2674620" cy="56451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Đá hoa cương: (muối silicate của Al, Na, K, Ca...)</a:t>
            </a:r>
          </a:p>
        </p:txBody>
      </p:sp>
      <p:sp>
        <p:nvSpPr>
          <p:cNvPr id="16" name="Rectangles 15"/>
          <p:cNvSpPr/>
          <p:nvPr/>
        </p:nvSpPr>
        <p:spPr>
          <a:xfrm>
            <a:off x="6523990" y="3475355"/>
            <a:ext cx="2593975" cy="56451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Quặng Nhôm boxit ( Al</a:t>
            </a:r>
            <a:r>
              <a:rPr lang="en-US" sz="2400" baseline="-250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2</a:t>
            </a:r>
            <a:r>
              <a:rPr lang="en-US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O</a:t>
            </a:r>
            <a:r>
              <a:rPr lang="en-US" sz="2400" baseline="-250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3</a:t>
            </a:r>
            <a:r>
              <a:rPr lang="en-US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)</a:t>
            </a:r>
          </a:p>
        </p:txBody>
      </p:sp>
      <p:sp>
        <p:nvSpPr>
          <p:cNvPr id="17" name="Rectangles 16"/>
          <p:cNvSpPr/>
          <p:nvPr/>
        </p:nvSpPr>
        <p:spPr>
          <a:xfrm>
            <a:off x="71120" y="6153785"/>
            <a:ext cx="2793365" cy="56451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Đá cẩm thạch ( CaCO</a:t>
            </a:r>
            <a:r>
              <a:rPr lang="en-US" sz="2400" baseline="-250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3</a:t>
            </a:r>
            <a:r>
              <a:rPr lang="en-US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, MgCO</a:t>
            </a:r>
            <a:r>
              <a:rPr lang="en-US" sz="2400" baseline="-250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3</a:t>
            </a:r>
            <a:r>
              <a:rPr lang="en-US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...)</a:t>
            </a:r>
          </a:p>
        </p:txBody>
      </p:sp>
      <p:sp>
        <p:nvSpPr>
          <p:cNvPr id="18" name="Rectangles 17"/>
          <p:cNvSpPr/>
          <p:nvPr/>
        </p:nvSpPr>
        <p:spPr>
          <a:xfrm>
            <a:off x="2979420" y="5988050"/>
            <a:ext cx="2793365" cy="56451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Dolomite (CaCO</a:t>
            </a:r>
            <a:r>
              <a:rPr lang="en-US" sz="2400" baseline="-250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3</a:t>
            </a:r>
            <a:r>
              <a:rPr lang="en-US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, MgCO</a:t>
            </a:r>
            <a:r>
              <a:rPr lang="en-US" sz="2400" baseline="-250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3</a:t>
            </a:r>
            <a:r>
              <a:rPr lang="en-US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...)</a:t>
            </a:r>
          </a:p>
        </p:txBody>
      </p:sp>
      <p:sp>
        <p:nvSpPr>
          <p:cNvPr id="19" name="Rectangles 18"/>
          <p:cNvSpPr/>
          <p:nvPr/>
        </p:nvSpPr>
        <p:spPr>
          <a:xfrm>
            <a:off x="3348355" y="3365500"/>
            <a:ext cx="2405380" cy="56451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Quặng sắt ( Fe</a:t>
            </a:r>
            <a:r>
              <a:rPr lang="en-US" sz="2400" baseline="-250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2</a:t>
            </a:r>
            <a:r>
              <a:rPr lang="en-US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O</a:t>
            </a:r>
            <a:r>
              <a:rPr lang="en-US" sz="2400" baseline="-250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3</a:t>
            </a:r>
            <a:r>
              <a:rPr lang="en-US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, Fe</a:t>
            </a:r>
            <a:r>
              <a:rPr lang="en-US" sz="2400" baseline="-250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3</a:t>
            </a:r>
            <a:r>
              <a:rPr lang="en-US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O</a:t>
            </a:r>
            <a:r>
              <a:rPr lang="en-US" sz="2400" baseline="-250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4</a:t>
            </a:r>
            <a:r>
              <a:rPr lang="en-US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...)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9410700" y="1443355"/>
            <a:ext cx="2498090" cy="4420870"/>
          </a:xfrm>
          <a:prstGeom prst="roundRect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Hãy kể tên các nguyên tố hóa học hóa học chủ yếu trong võ trái đất và hoàn thành phiếu học tập số 1.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1" grpId="0" animBg="1"/>
      <p:bldP spid="21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sz="half" idx="2"/>
          </p:nvPr>
        </p:nvGraphicFramePr>
        <p:xfrm>
          <a:off x="1720215" y="1732280"/>
          <a:ext cx="9003665" cy="3139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66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272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278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6189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2296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400">
                          <a:latin typeface="Times New Roman" panose="02020603050405020304" charset="0"/>
                          <a:cs typeface="Times New Roman" panose="02020603050405020304" charset="0"/>
                        </a:rPr>
                        <a:t>Nguyên tố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400">
                          <a:latin typeface="Times New Roman" panose="02020603050405020304" charset="0"/>
                          <a:cs typeface="Times New Roman" panose="02020603050405020304" charset="0"/>
                        </a:rPr>
                        <a:t>Thành phần (%)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400">
                          <a:latin typeface="Times New Roman" panose="02020603050405020304" charset="0"/>
                          <a:cs typeface="Times New Roman" panose="02020603050405020304" charset="0"/>
                        </a:rPr>
                        <a:t>Nguyên tố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400">
                          <a:latin typeface="Times New Roman" panose="02020603050405020304" charset="0"/>
                          <a:cs typeface="Times New Roman" panose="02020603050405020304" charset="0"/>
                        </a:rPr>
                        <a:t>Thành phần (%)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2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2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2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2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2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2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2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2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2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2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2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2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2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2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2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2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8" name="Flowchart: Alternate Process 7"/>
          <p:cNvSpPr/>
          <p:nvPr/>
        </p:nvSpPr>
        <p:spPr>
          <a:xfrm>
            <a:off x="254000" y="168910"/>
            <a:ext cx="11364595" cy="650240"/>
          </a:xfrm>
          <a:prstGeom prst="flowChartAlternateProcess">
            <a:avLst/>
          </a:prstGeom>
          <a:noFill/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</a14:hiddenFill>
            </a:ext>
          </a:extLst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I. Hàm lượng của các nguyên tố hóa học chủ yếu trong vỏ trái đất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041400" y="5105400"/>
            <a:ext cx="10340340" cy="1433195"/>
          </a:xfrm>
          <a:prstGeom prst="roundRect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l"/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CH1. Dự vào số liệu trên, vẽ biểu đồ thành phần phần trăm về khối lượng các nguyên tố dưới dạng hình tròn và dạng cột.</a:t>
            </a:r>
          </a:p>
          <a:p>
            <a:pPr algn="l"/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CH2. Đọc biểu đồ và rút ra nhận xét về hàm lượng các nguyên tố trong vỏ trái đất.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3020695" y="955040"/>
            <a:ext cx="6381115" cy="641350"/>
          </a:xfrm>
          <a:prstGeom prst="roundRect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charset="0"/>
                <a:cs typeface="Times New Roman" panose="02020603050405020304" charset="0"/>
              </a:rPr>
              <a:t>PHIẾU HỌC TẬP SỐ 01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sz="half" idx="2"/>
          </p:nvPr>
        </p:nvGraphicFramePr>
        <p:xfrm>
          <a:off x="1421130" y="1971675"/>
          <a:ext cx="9030970" cy="355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929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342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342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6951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10299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latin typeface="Times New Roman" panose="02020603050405020304" charset="0"/>
                          <a:cs typeface="Times New Roman" panose="02020603050405020304" charset="0"/>
                        </a:rPr>
                        <a:t>Nguyên tố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latin typeface="Times New Roman" panose="02020603050405020304" charset="0"/>
                          <a:cs typeface="Times New Roman" panose="02020603050405020304" charset="0"/>
                        </a:rPr>
                        <a:t>Thành phần (%)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latin typeface="Times New Roman" panose="02020603050405020304" charset="0"/>
                          <a:cs typeface="Times New Roman" panose="02020603050405020304" charset="0"/>
                        </a:rPr>
                        <a:t>Nguyên tố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latin typeface="Times New Roman" panose="02020603050405020304" charset="0"/>
                          <a:cs typeface="Times New Roman" panose="02020603050405020304" charset="0"/>
                        </a:rPr>
                        <a:t>Thành phần (%)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150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latin typeface="Times New Roman" panose="02020603050405020304" charset="0"/>
                          <a:cs typeface="Times New Roman" panose="02020603050405020304" charset="0"/>
                        </a:rPr>
                        <a:t>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latin typeface="Times New Roman" panose="02020603050405020304" charset="0"/>
                          <a:cs typeface="Times New Roman" panose="02020603050405020304" charset="0"/>
                        </a:rPr>
                        <a:t>46,10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latin typeface="Times New Roman" panose="02020603050405020304" charset="0"/>
                          <a:cs typeface="Times New Roman" panose="02020603050405020304" charset="0"/>
                        </a:rPr>
                        <a:t>Ca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latin typeface="Times New Roman" panose="02020603050405020304" charset="0"/>
                          <a:cs typeface="Times New Roman" panose="02020603050405020304" charset="0"/>
                        </a:rPr>
                        <a:t>4,15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214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latin typeface="Times New Roman" panose="02020603050405020304" charset="0"/>
                          <a:cs typeface="Times New Roman" panose="02020603050405020304" charset="0"/>
                        </a:rPr>
                        <a:t>Si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latin typeface="Times New Roman" panose="02020603050405020304" charset="0"/>
                          <a:cs typeface="Times New Roman" panose="02020603050405020304" charset="0"/>
                        </a:rPr>
                        <a:t>28,20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latin typeface="Times New Roman" panose="02020603050405020304" charset="0"/>
                          <a:cs typeface="Times New Roman" panose="02020603050405020304" charset="0"/>
                        </a:rPr>
                        <a:t>Na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latin typeface="Times New Roman" panose="02020603050405020304" charset="0"/>
                          <a:cs typeface="Times New Roman" panose="02020603050405020304" charset="0"/>
                        </a:rPr>
                        <a:t>2,36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150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latin typeface="Times New Roman" panose="02020603050405020304" charset="0"/>
                          <a:cs typeface="Times New Roman" panose="02020603050405020304" charset="0"/>
                        </a:rPr>
                        <a:t>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latin typeface="Times New Roman" panose="02020603050405020304" charset="0"/>
                          <a:cs typeface="Times New Roman" panose="02020603050405020304" charset="0"/>
                        </a:rPr>
                        <a:t>8,23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latin typeface="Times New Roman" panose="02020603050405020304" charset="0"/>
                          <a:cs typeface="Times New Roman" panose="02020603050405020304" charset="0"/>
                        </a:rPr>
                        <a:t>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latin typeface="Times New Roman" panose="02020603050405020304" charset="0"/>
                          <a:cs typeface="Times New Roman" panose="02020603050405020304" charset="0"/>
                        </a:rPr>
                        <a:t>2,09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277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latin typeface="Times New Roman" panose="02020603050405020304" charset="0"/>
                          <a:cs typeface="Times New Roman" panose="02020603050405020304" charset="0"/>
                        </a:rPr>
                        <a:t>Fe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latin typeface="Times New Roman" panose="02020603050405020304" charset="0"/>
                          <a:cs typeface="Times New Roman" panose="02020603050405020304" charset="0"/>
                        </a:rPr>
                        <a:t>5,63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latin typeface="Times New Roman" panose="02020603050405020304" charset="0"/>
                          <a:cs typeface="Times New Roman" panose="02020603050405020304" charset="0"/>
                        </a:rPr>
                        <a:t>Mg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latin typeface="Times New Roman" panose="02020603050405020304" charset="0"/>
                          <a:cs typeface="Times New Roman" panose="02020603050405020304" charset="0"/>
                        </a:rPr>
                        <a:t>2,33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8" name="Flowchart: Alternate Process 7"/>
          <p:cNvSpPr/>
          <p:nvPr/>
        </p:nvSpPr>
        <p:spPr>
          <a:xfrm>
            <a:off x="254000" y="168910"/>
            <a:ext cx="11364595" cy="576580"/>
          </a:xfrm>
          <a:prstGeom prst="flowChartAlternateProcess">
            <a:avLst/>
          </a:prstGeom>
          <a:noFill/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</a14:hiddenFill>
            </a:ext>
          </a:extLst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I. Hàm lượng của các nguyên tố hóa học chủ yếu trong vỏ trái đất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2745740" y="1029970"/>
            <a:ext cx="6381115" cy="624205"/>
          </a:xfrm>
          <a:prstGeom prst="roundRect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charset="0"/>
                <a:cs typeface="Times New Roman" panose="02020603050405020304" charset="0"/>
              </a:rPr>
              <a:t>PHIẾU HỌC TẬP SỐ 01</a:t>
            </a:r>
          </a:p>
        </p:txBody>
      </p:sp>
      <p:sp>
        <p:nvSpPr>
          <p:cNvPr id="2" name="Flowchart: Alternate Process 1"/>
          <p:cNvSpPr/>
          <p:nvPr/>
        </p:nvSpPr>
        <p:spPr>
          <a:xfrm>
            <a:off x="586105" y="5840095"/>
            <a:ext cx="11364595" cy="576580"/>
          </a:xfrm>
          <a:prstGeom prst="flowChartAlternateProcess">
            <a:avLst/>
          </a:prstGeom>
          <a:noFill/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</a14:hiddenFill>
            </a:ext>
          </a:extLst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Các nguyên tố phổ biến trong đất, đá: O, Si, Al, Fe, Ca, Na, K,....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92200"/>
          </a:xfrm>
        </p:spPr>
        <p:txBody>
          <a:bodyPr>
            <a:normAutofit fontScale="90000"/>
          </a:bodyPr>
          <a:lstStyle/>
          <a:p>
            <a:r>
              <a:rPr 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4000">
                <a:latin typeface="Times New Roman" panose="02020603050405020304" charset="0"/>
                <a:cs typeface="Times New Roman" panose="02020603050405020304" charset="0"/>
                <a:sym typeface="+mn-ea"/>
              </a:rPr>
              <a:t>CH1: Biểu đồ thành phần phần trăm về khối lượng các nguyên tố dưới dạng cột và hình tròn. </a:t>
            </a:r>
            <a:endParaRPr lang="en-US" sz="400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half" idx="1"/>
          </p:nvPr>
        </p:nvGraphicFramePr>
        <p:xfrm>
          <a:off x="838200" y="1562100"/>
          <a:ext cx="5181600" cy="37198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ontent Placeholder 5"/>
          <p:cNvGraphicFramePr>
            <a:graphicFrameLocks noGrp="1"/>
          </p:cNvGraphicFramePr>
          <p:nvPr>
            <p:ph sz="half" idx="2"/>
          </p:nvPr>
        </p:nvGraphicFramePr>
        <p:xfrm>
          <a:off x="6172200" y="1562100"/>
          <a:ext cx="5181600" cy="37630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itle 1"/>
          <p:cNvSpPr>
            <a:spLocks noGrp="1"/>
          </p:cNvSpPr>
          <p:nvPr/>
        </p:nvSpPr>
        <p:spPr>
          <a:xfrm>
            <a:off x="965200" y="5429885"/>
            <a:ext cx="10515600" cy="1181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555">
                <a:latin typeface="Times New Roman" panose="02020603050405020304" charset="0"/>
                <a:cs typeface="Times New Roman" panose="02020603050405020304" charset="0"/>
                <a:sym typeface="+mn-ea"/>
              </a:rPr>
              <a:t>CH2: Nhận xét: oxygen (O) chiếm gần 1/2, silicon (Si) chiếm hơn 1/4 khối lượng vỏ Trái Đất,...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owchart: Alternate Process 7"/>
          <p:cNvSpPr/>
          <p:nvPr/>
        </p:nvSpPr>
        <p:spPr>
          <a:xfrm>
            <a:off x="254000" y="198120"/>
            <a:ext cx="11364595" cy="650240"/>
          </a:xfrm>
          <a:prstGeom prst="flowChartAlternateProcess">
            <a:avLst/>
          </a:prstGeom>
          <a:noFill/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</a14:hiddenFill>
            </a:ext>
          </a:extLst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I. Hàm lượng của các nguyên tố hóa học chủ yếu trong vỏ trái đất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838200" y="970915"/>
            <a:ext cx="10901045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0">
                <a:latin typeface="Times New Roman" panose="02020603050405020304" charset="0"/>
                <a:cs typeface="Times New Roman" panose="02020603050405020304" charset="0"/>
                <a:sym typeface="+mn-ea"/>
              </a:rPr>
              <a:t>Vỏ trái đất chứa nhiều khoáng chất được tạo nên từ các nguyên tố như : O, Si, Al, Fe, Ca, Na, K,....trong đó nguyên tố Oxygen và silicate chứa hàm lượng lớn trong vỏ trái đất.</a:t>
            </a:r>
          </a:p>
        </p:txBody>
      </p:sp>
      <p:sp>
        <p:nvSpPr>
          <p:cNvPr id="9" name="Flowchart: Alternate Process 8"/>
          <p:cNvSpPr/>
          <p:nvPr/>
        </p:nvSpPr>
        <p:spPr>
          <a:xfrm>
            <a:off x="254000" y="2539365"/>
            <a:ext cx="7511415" cy="760095"/>
          </a:xfrm>
          <a:prstGeom prst="flowChartAlternateProcess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II. Các dạng chất chủ yếu trong vỏ trái đất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9" grpId="0" animBg="1"/>
      <p:bldP spid="9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owchart: Alternate Process 7"/>
          <p:cNvSpPr/>
          <p:nvPr/>
        </p:nvSpPr>
        <p:spPr>
          <a:xfrm>
            <a:off x="254000" y="168910"/>
            <a:ext cx="7954645" cy="972185"/>
          </a:xfrm>
          <a:prstGeom prst="flowChartAlternateProcess">
            <a:avLst/>
          </a:prstGeom>
          <a:noFill/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</a14:hiddenFill>
            </a:ext>
          </a:extLst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II. Các dạng chất chủ yếu trong vỏ trái đất</a:t>
            </a:r>
            <a:endParaRPr lang="en-US" sz="320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6" name="Content Placeholder 5" descr="snapedit_1718080209237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54000" y="1255395"/>
            <a:ext cx="3094355" cy="2061845"/>
          </a:xfrm>
          <a:prstGeom prst="rect">
            <a:avLst/>
          </a:prstGeom>
        </p:spPr>
      </p:pic>
      <p:pic>
        <p:nvPicPr>
          <p:cNvPr id="7" name="Content Placeholder 6" descr="snapedit_1718080226914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455410" y="4096385"/>
            <a:ext cx="2600325" cy="1649730"/>
          </a:xfrm>
          <a:prstGeom prst="rect">
            <a:avLst/>
          </a:prstGeom>
        </p:spPr>
      </p:pic>
      <p:pic>
        <p:nvPicPr>
          <p:cNvPr id="10" name="Picture 9" descr="snapedit_17180802360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8185" y="3978275"/>
            <a:ext cx="2428875" cy="1885950"/>
          </a:xfrm>
          <a:prstGeom prst="rect">
            <a:avLst/>
          </a:prstGeom>
        </p:spPr>
      </p:pic>
      <p:pic>
        <p:nvPicPr>
          <p:cNvPr id="11" name="Picture 10" descr="snapedit_17180802469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20" y="4039870"/>
            <a:ext cx="3277235" cy="2091055"/>
          </a:xfrm>
          <a:prstGeom prst="rect">
            <a:avLst/>
          </a:prstGeom>
        </p:spPr>
      </p:pic>
      <p:pic>
        <p:nvPicPr>
          <p:cNvPr id="12" name="Picture 11" descr="snapedit_17180802601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23990" y="1369695"/>
            <a:ext cx="2657475" cy="1802130"/>
          </a:xfrm>
          <a:prstGeom prst="rect">
            <a:avLst/>
          </a:prstGeom>
        </p:spPr>
      </p:pic>
      <p:pic>
        <p:nvPicPr>
          <p:cNvPr id="13" name="Picture 12" descr="quặng sắt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58185" y="1369695"/>
            <a:ext cx="2656840" cy="1885315"/>
          </a:xfrm>
          <a:prstGeom prst="rect">
            <a:avLst/>
          </a:prstGeom>
        </p:spPr>
      </p:pic>
      <p:sp>
        <p:nvSpPr>
          <p:cNvPr id="14" name="Rectangles 13"/>
          <p:cNvSpPr/>
          <p:nvPr/>
        </p:nvSpPr>
        <p:spPr>
          <a:xfrm>
            <a:off x="574040" y="3276600"/>
            <a:ext cx="2405380" cy="56451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Thạch anh ( SiO</a:t>
            </a:r>
            <a:r>
              <a:rPr lang="en-US" sz="2400" baseline="-25000">
                <a:latin typeface="Times New Roman" panose="02020603050405020304" charset="0"/>
                <a:cs typeface="Times New Roman" panose="02020603050405020304" charset="0"/>
              </a:rPr>
              <a:t>2</a:t>
            </a:r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)</a:t>
            </a:r>
          </a:p>
        </p:txBody>
      </p:sp>
      <p:sp>
        <p:nvSpPr>
          <p:cNvPr id="15" name="Rectangles 14"/>
          <p:cNvSpPr/>
          <p:nvPr/>
        </p:nvSpPr>
        <p:spPr>
          <a:xfrm>
            <a:off x="6381115" y="6038850"/>
            <a:ext cx="2674620" cy="56451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Đá hoa cương: (muối silicate của Al, Na, K, Ca...)</a:t>
            </a:r>
          </a:p>
        </p:txBody>
      </p:sp>
      <p:sp>
        <p:nvSpPr>
          <p:cNvPr id="16" name="Rectangles 15"/>
          <p:cNvSpPr/>
          <p:nvPr/>
        </p:nvSpPr>
        <p:spPr>
          <a:xfrm>
            <a:off x="6523990" y="3475355"/>
            <a:ext cx="2593975" cy="56451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Quặng Nhôm boxit ( Al</a:t>
            </a:r>
            <a:r>
              <a:rPr lang="en-US" sz="2400" baseline="-25000">
                <a:latin typeface="Times New Roman" panose="02020603050405020304" charset="0"/>
                <a:cs typeface="Times New Roman" panose="02020603050405020304" charset="0"/>
              </a:rPr>
              <a:t>2</a:t>
            </a:r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O</a:t>
            </a:r>
            <a:r>
              <a:rPr lang="en-US" sz="2400" baseline="-25000">
                <a:latin typeface="Times New Roman" panose="02020603050405020304" charset="0"/>
                <a:cs typeface="Times New Roman" panose="02020603050405020304" charset="0"/>
              </a:rPr>
              <a:t>3</a:t>
            </a:r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)</a:t>
            </a:r>
          </a:p>
        </p:txBody>
      </p:sp>
      <p:sp>
        <p:nvSpPr>
          <p:cNvPr id="17" name="Rectangles 16"/>
          <p:cNvSpPr/>
          <p:nvPr/>
        </p:nvSpPr>
        <p:spPr>
          <a:xfrm>
            <a:off x="71120" y="6153785"/>
            <a:ext cx="2793365" cy="56451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Đá cẩm thạch ( CaCO</a:t>
            </a:r>
            <a:r>
              <a:rPr lang="en-US" sz="2400" baseline="-25000">
                <a:latin typeface="Times New Roman" panose="02020603050405020304" charset="0"/>
                <a:cs typeface="Times New Roman" panose="02020603050405020304" charset="0"/>
              </a:rPr>
              <a:t>3</a:t>
            </a:r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, MgCO</a:t>
            </a:r>
            <a:r>
              <a:rPr lang="en-US" sz="2400" baseline="-25000">
                <a:latin typeface="Times New Roman" panose="02020603050405020304" charset="0"/>
                <a:cs typeface="Times New Roman" panose="02020603050405020304" charset="0"/>
              </a:rPr>
              <a:t>3</a:t>
            </a:r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...)</a:t>
            </a:r>
          </a:p>
        </p:txBody>
      </p:sp>
      <p:sp>
        <p:nvSpPr>
          <p:cNvPr id="18" name="Rectangles 17"/>
          <p:cNvSpPr/>
          <p:nvPr/>
        </p:nvSpPr>
        <p:spPr>
          <a:xfrm>
            <a:off x="2979420" y="5988050"/>
            <a:ext cx="2793365" cy="56451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Dolomite (CaCO</a:t>
            </a:r>
            <a:r>
              <a:rPr lang="en-US" sz="2400" baseline="-25000">
                <a:latin typeface="Times New Roman" panose="02020603050405020304" charset="0"/>
                <a:cs typeface="Times New Roman" panose="02020603050405020304" charset="0"/>
              </a:rPr>
              <a:t>3</a:t>
            </a:r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, MgCO</a:t>
            </a:r>
            <a:r>
              <a:rPr lang="en-US" sz="2400" baseline="-25000">
                <a:latin typeface="Times New Roman" panose="02020603050405020304" charset="0"/>
                <a:cs typeface="Times New Roman" panose="02020603050405020304" charset="0"/>
              </a:rPr>
              <a:t>3</a:t>
            </a:r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...)</a:t>
            </a:r>
          </a:p>
        </p:txBody>
      </p:sp>
      <p:sp>
        <p:nvSpPr>
          <p:cNvPr id="19" name="Rectangles 18"/>
          <p:cNvSpPr/>
          <p:nvPr/>
        </p:nvSpPr>
        <p:spPr>
          <a:xfrm>
            <a:off x="3348355" y="3365500"/>
            <a:ext cx="2405380" cy="56451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Quặng sắt ( Fe</a:t>
            </a:r>
            <a:r>
              <a:rPr lang="en-US" sz="2400" baseline="-25000">
                <a:latin typeface="Times New Roman" panose="02020603050405020304" charset="0"/>
                <a:cs typeface="Times New Roman" panose="02020603050405020304" charset="0"/>
              </a:rPr>
              <a:t>2</a:t>
            </a:r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O</a:t>
            </a:r>
            <a:r>
              <a:rPr lang="en-US" sz="2400" baseline="-25000">
                <a:latin typeface="Times New Roman" panose="02020603050405020304" charset="0"/>
                <a:cs typeface="Times New Roman" panose="02020603050405020304" charset="0"/>
              </a:rPr>
              <a:t>3</a:t>
            </a:r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, Fe</a:t>
            </a:r>
            <a:r>
              <a:rPr lang="en-US" sz="2400" baseline="-25000">
                <a:latin typeface="Times New Roman" panose="02020603050405020304" charset="0"/>
                <a:cs typeface="Times New Roman" panose="02020603050405020304" charset="0"/>
              </a:rPr>
              <a:t>3</a:t>
            </a:r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O</a:t>
            </a:r>
            <a:r>
              <a:rPr lang="en-US" sz="2400" baseline="-25000">
                <a:latin typeface="Times New Roman" panose="02020603050405020304" charset="0"/>
                <a:cs typeface="Times New Roman" panose="02020603050405020304" charset="0"/>
              </a:rPr>
              <a:t>4</a:t>
            </a:r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...)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9410700" y="1443355"/>
            <a:ext cx="2498090" cy="4420870"/>
          </a:xfrm>
          <a:prstGeom prst="roundRect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charset="0"/>
                <a:cs typeface="Times New Roman" panose="02020603050405020304" charset="0"/>
              </a:rPr>
              <a:t>Quan sát một số loại đá trong vỏ trái đất và hoàn thành phiếu học tập số 02.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1651</Words>
  <Application>Microsoft Office PowerPoint</Application>
  <PresentationFormat>Widescreen</PresentationFormat>
  <Paragraphs>144</Paragraphs>
  <Slides>18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Office Theme</vt:lpstr>
      <vt:lpstr>CHƯƠNG X KHAI THÁC TÀI NGUYÊN TỪ VỎ TRÁI ĐẤT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CH1: Biểu đồ thành phần phần trăm về khối lượng các nguyên tố dưới dạng cột và hình tròn.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32:  SƠ LƯỢC VỀ HOÁ HỌC VỎ TRÁI ĐẤT VÀ KHAI THÁC TÀI NGUYÊN TỪ VỎ TRÁI ĐẤT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CHƯƠNG X KHAI THÁC TÀI NGUYÊN TỪ VỎ TRÁI ĐẤT</dc:title>
  <dc:creator>VnTeach.Com</dc:creator>
  <cp:keywords>VnTeach.Com</cp:keywords>
  <cp:lastModifiedBy>Admin</cp:lastModifiedBy>
  <cp:revision>1</cp:revision>
  <dcterms:created xsi:type="dcterms:W3CDTF">2024-06-11T05:10:00Z</dcterms:created>
  <dcterms:modified xsi:type="dcterms:W3CDTF">2024-09-01T02:30:12Z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F8F0BAE9A3414AAFADD1B388D01C0FA3_11</vt:lpwstr>
  </property>
  <property fmtid="{D5CDD505-2E9C-101B-9397-08002B2CF9AE}" pid="3" name="KSOProductBuildVer">
    <vt:lpwstr>1033-12.2.0.16909</vt:lpwstr>
  </property>
</Properties>
</file>