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40"/>
  </p:notesMasterIdLst>
  <p:sldIdLst>
    <p:sldId id="257" r:id="rId2"/>
    <p:sldId id="293" r:id="rId3"/>
    <p:sldId id="418" r:id="rId4"/>
    <p:sldId id="373" r:id="rId5"/>
    <p:sldId id="403" r:id="rId6"/>
    <p:sldId id="404" r:id="rId7"/>
    <p:sldId id="408" r:id="rId8"/>
    <p:sldId id="420" r:id="rId9"/>
    <p:sldId id="422" r:id="rId10"/>
    <p:sldId id="421" r:id="rId11"/>
    <p:sldId id="409" r:id="rId12"/>
    <p:sldId id="433" r:id="rId13"/>
    <p:sldId id="435" r:id="rId14"/>
    <p:sldId id="423" r:id="rId15"/>
    <p:sldId id="436" r:id="rId16"/>
    <p:sldId id="424" r:id="rId17"/>
    <p:sldId id="426" r:id="rId18"/>
    <p:sldId id="427" r:id="rId19"/>
    <p:sldId id="281" r:id="rId20"/>
    <p:sldId id="437" r:id="rId21"/>
    <p:sldId id="431" r:id="rId22"/>
    <p:sldId id="432" r:id="rId23"/>
    <p:sldId id="438" r:id="rId24"/>
    <p:sldId id="410" r:id="rId25"/>
    <p:sldId id="416" r:id="rId26"/>
    <p:sldId id="302" r:id="rId27"/>
    <p:sldId id="303" r:id="rId28"/>
    <p:sldId id="304" r:id="rId29"/>
    <p:sldId id="305" r:id="rId30"/>
    <p:sldId id="310" r:id="rId31"/>
    <p:sldId id="306" r:id="rId32"/>
    <p:sldId id="307" r:id="rId33"/>
    <p:sldId id="309" r:id="rId34"/>
    <p:sldId id="311" r:id="rId35"/>
    <p:sldId id="308" r:id="rId36"/>
    <p:sldId id="428" r:id="rId37"/>
    <p:sldId id="429" r:id="rId38"/>
    <p:sldId id="430" r:id="rId39"/>
  </p:sldIdLst>
  <p:sldSz cx="9144000" cy="6858000" type="screen4x3"/>
  <p:notesSz cx="6858000" cy="9144000"/>
  <p:embeddedFontLst>
    <p:embeddedFont>
      <p:font typeface=".VnTime" panose="020B7200000000000000" pitchFamily="34" charset="0"/>
      <p:regular r:id="rId41"/>
      <p:bold r:id="rId42"/>
      <p:italic r:id="rId43"/>
      <p:boldItalic r:id="rId44"/>
    </p:embeddedFont>
    <p:embeddedFont>
      <p:font typeface="Tahoma" panose="020B0604030504040204" pitchFamily="34" charset="0"/>
      <p:regular r:id="rId45"/>
      <p:bold r:id="rId46"/>
    </p:embeddedFont>
    <p:embeddedFont>
      <p:font typeface="VNI-Times" pitchFamily="2"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guide id="3" orient="horz"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ạm Thị Phương Thảo" initials="PTPT" lastIdx="1" clrIdx="0">
    <p:extLst>
      <p:ext uri="{19B8F6BF-5375-455C-9EA6-DF929625EA0E}">
        <p15:presenceInfo xmlns:p15="http://schemas.microsoft.com/office/powerpoint/2012/main" userId="S-1-5-21-1557008406-2530411289-1494901278-10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E8E8E8"/>
    <a:srgbClr val="D1E9D4"/>
    <a:srgbClr val="F7F2E0"/>
    <a:srgbClr val="7BB25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F1A11C7-9F18-4EDC-9EC6-E40085C6C20A}">
  <a:tblStyle styleId="{BF1A11C7-9F18-4EDC-9EC6-E40085C6C20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160" autoAdjust="0"/>
    <p:restoredTop sz="93537" autoAdjust="0"/>
  </p:normalViewPr>
  <p:slideViewPr>
    <p:cSldViewPr snapToGrid="0">
      <p:cViewPr varScale="1">
        <p:scale>
          <a:sx n="70" d="100"/>
          <a:sy n="70" d="100"/>
        </p:scale>
        <p:origin x="897" y="48"/>
      </p:cViewPr>
      <p:guideLst>
        <p:guide orient="horz" pos="1620"/>
        <p:guide pos="288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1.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69325823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99f2f57a7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6" name="Google Shape;526;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2934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cec4d27072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cec4d2707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6653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11c60ef54ba_0_1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g11c60ef54ba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8871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Hay</a:t>
            </a:r>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627307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213188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fld id="{79845A1E-0AFB-4472-ABAF-6F4DEDF2B135}" type="slidenum">
              <a:rPr lang="en-US" altLang="en-US" b="0" smtClean="0">
                <a:solidFill>
                  <a:schemeClr val="tx1"/>
                </a:solidFill>
                <a:latin typeface="Arial" charset="0"/>
              </a:rPr>
              <a:pPr/>
              <a:t>17</a:t>
            </a:fld>
            <a:endParaRPr lang="en-US" altLang="en-US" b="0">
              <a:solidFill>
                <a:schemeClr val="tx1"/>
              </a:solidFill>
              <a:latin typeface="Arial"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eaLnBrk="1" hangingPunct="1"/>
            <a:fld id="{8041F26C-656A-4E4D-987C-E200FD354527}" type="slidenum">
              <a:rPr lang="en-US">
                <a:latin typeface="Arial" pitchFamily="34" charset="0"/>
                <a:cs typeface="Arial" pitchFamily="34" charset="0"/>
              </a:rPr>
              <a:pPr eaLnBrk="1" hangingPunct="1"/>
              <a:t>19</a:t>
            </a:fld>
            <a:endParaRPr lang="en-US">
              <a:latin typeface="Arial" pitchFamily="34" charset="0"/>
              <a:cs typeface="Arial" pitchFamily="34" charset="0"/>
            </a:endParaRPr>
          </a:p>
        </p:txBody>
      </p:sp>
      <p:sp>
        <p:nvSpPr>
          <p:cNvPr id="44035" name="Rectangle 2"/>
          <p:cNvSpPr>
            <a:spLocks noGrp="1" noRot="1" noChangeAspect="1" noChangeArrowheads="1" noTextEdit="1"/>
          </p:cNvSpPr>
          <p:nvPr>
            <p:ph type="sldImg"/>
          </p:nvPr>
        </p:nvSpPr>
        <p:spPr>
          <a:xfrm>
            <a:off x="1143000" y="685800"/>
            <a:ext cx="4572000" cy="3429000"/>
          </a:xfrm>
          <a:ln/>
        </p:spPr>
      </p:sp>
      <p:sp>
        <p:nvSpPr>
          <p:cNvPr id="44036" name="Rectangle 3"/>
          <p:cNvSpPr>
            <a:spLocks noGrp="1" noChangeArrowheads="1"/>
          </p:cNvSpPr>
          <p:nvPr>
            <p:ph type="body" idx="1"/>
          </p:nvPr>
        </p:nvSpPr>
        <p:spPr>
          <a:noFill/>
        </p:spPr>
        <p:txBody>
          <a:bodyPr/>
          <a:lstStyle/>
          <a:p>
            <a:pPr eaLnBrk="1" hangingPunct="1"/>
            <a:endParaRPr lang="vi-V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EAEAACA-F52F-4C0F-A069-D7A97E73ACF6}"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D1BFF5-7DFF-43A0-9C96-90957E1801E2}" type="slidenum">
              <a:rPr lang="en-US" smtClean="0"/>
              <a:t>‹#›</a:t>
            </a:fld>
            <a:endParaRPr lang="en-US"/>
          </a:p>
        </p:txBody>
      </p:sp>
    </p:spTree>
    <p:extLst>
      <p:ext uri="{BB962C8B-B14F-4D97-AF65-F5344CB8AC3E}">
        <p14:creationId xmlns:p14="http://schemas.microsoft.com/office/powerpoint/2010/main" val="373859574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AEAACA-F52F-4C0F-A069-D7A97E73ACF6}"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D1BFF5-7DFF-43A0-9C96-90957E1801E2}" type="slidenum">
              <a:rPr lang="en-US" smtClean="0"/>
              <a:t>‹#›</a:t>
            </a:fld>
            <a:endParaRPr lang="en-US"/>
          </a:p>
        </p:txBody>
      </p:sp>
    </p:spTree>
    <p:extLst>
      <p:ext uri="{BB962C8B-B14F-4D97-AF65-F5344CB8AC3E}">
        <p14:creationId xmlns:p14="http://schemas.microsoft.com/office/powerpoint/2010/main" val="1212701743"/>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AEAACA-F52F-4C0F-A069-D7A97E73ACF6}"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D1BFF5-7DFF-43A0-9C96-90957E1801E2}" type="slidenum">
              <a:rPr lang="en-US" smtClean="0"/>
              <a:t>‹#›</a:t>
            </a:fld>
            <a:endParaRPr lang="en-US"/>
          </a:p>
        </p:txBody>
      </p:sp>
    </p:spTree>
    <p:extLst>
      <p:ext uri="{BB962C8B-B14F-4D97-AF65-F5344CB8AC3E}">
        <p14:creationId xmlns:p14="http://schemas.microsoft.com/office/powerpoint/2010/main" val="2679883215"/>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38"/>
        <p:cNvGrpSpPr/>
        <p:nvPr/>
      </p:nvGrpSpPr>
      <p:grpSpPr>
        <a:xfrm>
          <a:off x="0" y="0"/>
          <a:ext cx="0" cy="0"/>
          <a:chOff x="0" y="0"/>
          <a:chExt cx="0" cy="0"/>
        </a:xfrm>
      </p:grpSpPr>
      <p:sp>
        <p:nvSpPr>
          <p:cNvPr id="139" name="Google Shape;139;p13"/>
          <p:cNvSpPr txBox="1">
            <a:spLocks noGrp="1"/>
          </p:cNvSpPr>
          <p:nvPr>
            <p:ph type="title"/>
          </p:nvPr>
        </p:nvSpPr>
        <p:spPr>
          <a:xfrm>
            <a:off x="1885745" y="1818395"/>
            <a:ext cx="2479500" cy="52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40" name="Google Shape;140;p13"/>
          <p:cNvSpPr txBox="1">
            <a:spLocks noGrp="1"/>
          </p:cNvSpPr>
          <p:nvPr>
            <p:ph type="subTitle" idx="1"/>
          </p:nvPr>
        </p:nvSpPr>
        <p:spPr>
          <a:xfrm>
            <a:off x="1885745" y="2270829"/>
            <a:ext cx="2479500" cy="7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1" name="Google Shape;141;p13"/>
          <p:cNvSpPr txBox="1">
            <a:spLocks noGrp="1"/>
          </p:cNvSpPr>
          <p:nvPr>
            <p:ph type="title" idx="2"/>
          </p:nvPr>
        </p:nvSpPr>
        <p:spPr>
          <a:xfrm>
            <a:off x="5932873" y="1818395"/>
            <a:ext cx="2479500" cy="52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42" name="Google Shape;142;p13"/>
          <p:cNvSpPr txBox="1">
            <a:spLocks noGrp="1"/>
          </p:cNvSpPr>
          <p:nvPr>
            <p:ph type="subTitle" idx="3"/>
          </p:nvPr>
        </p:nvSpPr>
        <p:spPr>
          <a:xfrm>
            <a:off x="5932875" y="2270829"/>
            <a:ext cx="2479500" cy="7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3" name="Google Shape;143;p13"/>
          <p:cNvSpPr txBox="1">
            <a:spLocks noGrp="1"/>
          </p:cNvSpPr>
          <p:nvPr>
            <p:ph type="title" idx="4"/>
          </p:nvPr>
        </p:nvSpPr>
        <p:spPr>
          <a:xfrm>
            <a:off x="1885745" y="3195207"/>
            <a:ext cx="2479500" cy="52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44" name="Google Shape;144;p13"/>
          <p:cNvSpPr txBox="1">
            <a:spLocks noGrp="1"/>
          </p:cNvSpPr>
          <p:nvPr>
            <p:ph type="subTitle" idx="5"/>
          </p:nvPr>
        </p:nvSpPr>
        <p:spPr>
          <a:xfrm>
            <a:off x="1885745" y="3647665"/>
            <a:ext cx="2479500" cy="7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5" name="Google Shape;145;p13"/>
          <p:cNvSpPr txBox="1">
            <a:spLocks noGrp="1"/>
          </p:cNvSpPr>
          <p:nvPr>
            <p:ph type="title" idx="6"/>
          </p:nvPr>
        </p:nvSpPr>
        <p:spPr>
          <a:xfrm>
            <a:off x="5932873" y="3195207"/>
            <a:ext cx="2479500" cy="52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46" name="Google Shape;146;p13"/>
          <p:cNvSpPr txBox="1">
            <a:spLocks noGrp="1"/>
          </p:cNvSpPr>
          <p:nvPr>
            <p:ph type="subTitle" idx="7"/>
          </p:nvPr>
        </p:nvSpPr>
        <p:spPr>
          <a:xfrm>
            <a:off x="5932875" y="3647665"/>
            <a:ext cx="2479500" cy="7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7" name="Google Shape;147;p13"/>
          <p:cNvSpPr txBox="1">
            <a:spLocks noGrp="1"/>
          </p:cNvSpPr>
          <p:nvPr>
            <p:ph type="title" idx="8" hasCustomPrompt="1"/>
          </p:nvPr>
        </p:nvSpPr>
        <p:spPr>
          <a:xfrm>
            <a:off x="730350" y="2146965"/>
            <a:ext cx="1048200" cy="65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3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8" name="Google Shape;148;p13"/>
          <p:cNvSpPr txBox="1">
            <a:spLocks noGrp="1"/>
          </p:cNvSpPr>
          <p:nvPr>
            <p:ph type="title" idx="9" hasCustomPrompt="1"/>
          </p:nvPr>
        </p:nvSpPr>
        <p:spPr>
          <a:xfrm>
            <a:off x="730350" y="3523832"/>
            <a:ext cx="1048200" cy="65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3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49" name="Google Shape;149;p13"/>
          <p:cNvSpPr txBox="1">
            <a:spLocks noGrp="1"/>
          </p:cNvSpPr>
          <p:nvPr>
            <p:ph type="title" idx="13" hasCustomPrompt="1"/>
          </p:nvPr>
        </p:nvSpPr>
        <p:spPr>
          <a:xfrm>
            <a:off x="4774305" y="2146965"/>
            <a:ext cx="1048200" cy="65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3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0" name="Google Shape;150;p13"/>
          <p:cNvSpPr txBox="1">
            <a:spLocks noGrp="1"/>
          </p:cNvSpPr>
          <p:nvPr>
            <p:ph type="title" idx="14" hasCustomPrompt="1"/>
          </p:nvPr>
        </p:nvSpPr>
        <p:spPr>
          <a:xfrm>
            <a:off x="4774305" y="3523832"/>
            <a:ext cx="1048200" cy="65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3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1" name="Google Shape;151;p13"/>
          <p:cNvSpPr txBox="1">
            <a:spLocks noGrp="1"/>
          </p:cNvSpPr>
          <p:nvPr>
            <p:ph type="title" idx="15"/>
          </p:nvPr>
        </p:nvSpPr>
        <p:spPr>
          <a:xfrm>
            <a:off x="1885745" y="4572040"/>
            <a:ext cx="2479500" cy="52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52" name="Google Shape;152;p13"/>
          <p:cNvSpPr txBox="1">
            <a:spLocks noGrp="1"/>
          </p:cNvSpPr>
          <p:nvPr>
            <p:ph type="subTitle" idx="16"/>
          </p:nvPr>
        </p:nvSpPr>
        <p:spPr>
          <a:xfrm>
            <a:off x="1885745" y="5024499"/>
            <a:ext cx="2479500" cy="7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3" name="Google Shape;153;p13"/>
          <p:cNvSpPr txBox="1">
            <a:spLocks noGrp="1"/>
          </p:cNvSpPr>
          <p:nvPr>
            <p:ph type="title" idx="17"/>
          </p:nvPr>
        </p:nvSpPr>
        <p:spPr>
          <a:xfrm>
            <a:off x="5932873" y="4572040"/>
            <a:ext cx="2479500" cy="5272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54" name="Google Shape;154;p13"/>
          <p:cNvSpPr txBox="1">
            <a:spLocks noGrp="1"/>
          </p:cNvSpPr>
          <p:nvPr>
            <p:ph type="subTitle" idx="18"/>
          </p:nvPr>
        </p:nvSpPr>
        <p:spPr>
          <a:xfrm>
            <a:off x="5932875" y="5024499"/>
            <a:ext cx="2479500" cy="7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55" name="Google Shape;155;p13"/>
          <p:cNvSpPr txBox="1">
            <a:spLocks noGrp="1"/>
          </p:cNvSpPr>
          <p:nvPr>
            <p:ph type="title" idx="19" hasCustomPrompt="1"/>
          </p:nvPr>
        </p:nvSpPr>
        <p:spPr>
          <a:xfrm>
            <a:off x="730350" y="4900465"/>
            <a:ext cx="1048200" cy="65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3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6" name="Google Shape;156;p13"/>
          <p:cNvSpPr txBox="1">
            <a:spLocks noGrp="1"/>
          </p:cNvSpPr>
          <p:nvPr>
            <p:ph type="title" idx="20" hasCustomPrompt="1"/>
          </p:nvPr>
        </p:nvSpPr>
        <p:spPr>
          <a:xfrm>
            <a:off x="4774305" y="4900465"/>
            <a:ext cx="1048200" cy="652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3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57" name="Google Shape;157;p13"/>
          <p:cNvSpPr txBox="1">
            <a:spLocks noGrp="1"/>
          </p:cNvSpPr>
          <p:nvPr>
            <p:ph type="title" idx="21"/>
          </p:nvPr>
        </p:nvSpPr>
        <p:spPr>
          <a:xfrm>
            <a:off x="720000" y="650517"/>
            <a:ext cx="7704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22"/>
        <p:cNvGrpSpPr/>
        <p:nvPr/>
      </p:nvGrpSpPr>
      <p:grpSpPr>
        <a:xfrm>
          <a:off x="0" y="0"/>
          <a:ext cx="0" cy="0"/>
          <a:chOff x="0" y="0"/>
          <a:chExt cx="0" cy="0"/>
        </a:xfrm>
      </p:grpSpPr>
      <p:sp>
        <p:nvSpPr>
          <p:cNvPr id="23" name="Google Shape;23;p3"/>
          <p:cNvSpPr txBox="1">
            <a:spLocks noGrp="1"/>
          </p:cNvSpPr>
          <p:nvPr>
            <p:ph type="title"/>
          </p:nvPr>
        </p:nvSpPr>
        <p:spPr>
          <a:xfrm>
            <a:off x="4284450" y="3321213"/>
            <a:ext cx="4101900" cy="12904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53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24" name="Google Shape;24;p3"/>
          <p:cNvSpPr txBox="1">
            <a:spLocks noGrp="1"/>
          </p:cNvSpPr>
          <p:nvPr>
            <p:ph type="title" idx="2" hasCustomPrompt="1"/>
          </p:nvPr>
        </p:nvSpPr>
        <p:spPr>
          <a:xfrm>
            <a:off x="5806950" y="1844033"/>
            <a:ext cx="1056900" cy="115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6000"/>
              <a:buNone/>
              <a:defRPr sz="53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5" name="Google Shape;25;p3"/>
          <p:cNvSpPr txBox="1">
            <a:spLocks noGrp="1"/>
          </p:cNvSpPr>
          <p:nvPr>
            <p:ph type="subTitle" idx="1"/>
          </p:nvPr>
        </p:nvSpPr>
        <p:spPr>
          <a:xfrm>
            <a:off x="4416600" y="4719984"/>
            <a:ext cx="3837600" cy="63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1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AEAACA-F52F-4C0F-A069-D7A97E73ACF6}"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D1BFF5-7DFF-43A0-9C96-90957E1801E2}" type="slidenum">
              <a:rPr lang="en-US" smtClean="0"/>
              <a:t>‹#›</a:t>
            </a:fld>
            <a:endParaRPr lang="en-US"/>
          </a:p>
        </p:txBody>
      </p:sp>
    </p:spTree>
    <p:extLst>
      <p:ext uri="{BB962C8B-B14F-4D97-AF65-F5344CB8AC3E}">
        <p14:creationId xmlns:p14="http://schemas.microsoft.com/office/powerpoint/2010/main" val="3720652807"/>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AEAACA-F52F-4C0F-A069-D7A97E73ACF6}" type="datetimeFigureOut">
              <a:rPr lang="en-US" smtClean="0"/>
              <a:t>1/14/2025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D1BFF5-7DFF-43A0-9C96-90957E1801E2}" type="slidenum">
              <a:rPr lang="en-US" smtClean="0"/>
              <a:t>‹#›</a:t>
            </a:fld>
            <a:endParaRPr lang="en-US"/>
          </a:p>
        </p:txBody>
      </p:sp>
    </p:spTree>
    <p:extLst>
      <p:ext uri="{BB962C8B-B14F-4D97-AF65-F5344CB8AC3E}">
        <p14:creationId xmlns:p14="http://schemas.microsoft.com/office/powerpoint/2010/main" val="2343872265"/>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AEAACA-F52F-4C0F-A069-D7A97E73ACF6}"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D1BFF5-7DFF-43A0-9C96-90957E1801E2}" type="slidenum">
              <a:rPr lang="en-US" smtClean="0"/>
              <a:t>‹#›</a:t>
            </a:fld>
            <a:endParaRPr lang="en-US"/>
          </a:p>
        </p:txBody>
      </p:sp>
    </p:spTree>
    <p:extLst>
      <p:ext uri="{BB962C8B-B14F-4D97-AF65-F5344CB8AC3E}">
        <p14:creationId xmlns:p14="http://schemas.microsoft.com/office/powerpoint/2010/main" val="290184807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AEAACA-F52F-4C0F-A069-D7A97E73ACF6}" type="datetimeFigureOut">
              <a:rPr lang="en-US" smtClean="0"/>
              <a:t>1/14/2025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D1BFF5-7DFF-43A0-9C96-90957E1801E2}" type="slidenum">
              <a:rPr lang="en-US" smtClean="0"/>
              <a:t>‹#›</a:t>
            </a:fld>
            <a:endParaRPr lang="en-US"/>
          </a:p>
        </p:txBody>
      </p:sp>
    </p:spTree>
    <p:extLst>
      <p:ext uri="{BB962C8B-B14F-4D97-AF65-F5344CB8AC3E}">
        <p14:creationId xmlns:p14="http://schemas.microsoft.com/office/powerpoint/2010/main" val="3478375754"/>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AEAACA-F52F-4C0F-A069-D7A97E73ACF6}" type="datetimeFigureOut">
              <a:rPr lang="en-US" smtClean="0"/>
              <a:t>1/14/2025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D1BFF5-7DFF-43A0-9C96-90957E1801E2}" type="slidenum">
              <a:rPr lang="en-US" smtClean="0"/>
              <a:t>‹#›</a:t>
            </a:fld>
            <a:endParaRPr lang="en-US"/>
          </a:p>
        </p:txBody>
      </p:sp>
    </p:spTree>
    <p:extLst>
      <p:ext uri="{BB962C8B-B14F-4D97-AF65-F5344CB8AC3E}">
        <p14:creationId xmlns:p14="http://schemas.microsoft.com/office/powerpoint/2010/main" val="2385282357"/>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AEAACA-F52F-4C0F-A069-D7A97E73ACF6}" type="datetimeFigureOut">
              <a:rPr lang="en-US" smtClean="0"/>
              <a:t>1/14/2025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D1BFF5-7DFF-43A0-9C96-90957E1801E2}" type="slidenum">
              <a:rPr lang="en-US" smtClean="0"/>
              <a:t>‹#›</a:t>
            </a:fld>
            <a:endParaRPr lang="en-US"/>
          </a:p>
        </p:txBody>
      </p:sp>
    </p:spTree>
    <p:extLst>
      <p:ext uri="{BB962C8B-B14F-4D97-AF65-F5344CB8AC3E}">
        <p14:creationId xmlns:p14="http://schemas.microsoft.com/office/powerpoint/2010/main" val="2695281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AEAACA-F52F-4C0F-A069-D7A97E73ACF6}"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D1BFF5-7DFF-43A0-9C96-90957E1801E2}" type="slidenum">
              <a:rPr lang="en-US" smtClean="0"/>
              <a:t>‹#›</a:t>
            </a:fld>
            <a:endParaRPr lang="en-US"/>
          </a:p>
        </p:txBody>
      </p:sp>
    </p:spTree>
    <p:extLst>
      <p:ext uri="{BB962C8B-B14F-4D97-AF65-F5344CB8AC3E}">
        <p14:creationId xmlns:p14="http://schemas.microsoft.com/office/powerpoint/2010/main" val="2497454400"/>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9"/>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EAEAACA-F52F-4C0F-A069-D7A97E73ACF6}" type="datetimeFigureOut">
              <a:rPr lang="en-US" smtClean="0"/>
              <a:t>1/14/2025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D1BFF5-7DFF-43A0-9C96-90957E1801E2}" type="slidenum">
              <a:rPr lang="en-US" smtClean="0"/>
              <a:t>‹#›</a:t>
            </a:fld>
            <a:endParaRPr lang="en-US"/>
          </a:p>
        </p:txBody>
      </p:sp>
    </p:spTree>
    <p:extLst>
      <p:ext uri="{BB962C8B-B14F-4D97-AF65-F5344CB8AC3E}">
        <p14:creationId xmlns:p14="http://schemas.microsoft.com/office/powerpoint/2010/main" val="2601537072"/>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AEAACA-F52F-4C0F-A069-D7A97E73ACF6}" type="datetimeFigureOut">
              <a:rPr lang="en-US" smtClean="0"/>
              <a:t>1/14/2025</a:t>
            </a:fld>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D1BFF5-7DFF-43A0-9C96-90957E1801E2}" type="slidenum">
              <a:rPr lang="en-US" smtClean="0"/>
              <a:t>‹#›</a:t>
            </a:fld>
            <a:endParaRPr lang="en-US"/>
          </a:p>
        </p:txBody>
      </p:sp>
    </p:spTree>
    <p:extLst>
      <p:ext uri="{BB962C8B-B14F-4D97-AF65-F5344CB8AC3E}">
        <p14:creationId xmlns:p14="http://schemas.microsoft.com/office/powerpoint/2010/main" val="328662510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jp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9.png"/><Relationship Id="rId5" Type="http://schemas.microsoft.com/office/2007/relationships/media" Target="../media/media4.mp3"/><Relationship Id="rId10" Type="http://schemas.openxmlformats.org/officeDocument/2006/relationships/image" Target="../media/image28.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9.png"/><Relationship Id="rId5" Type="http://schemas.microsoft.com/office/2007/relationships/media" Target="../media/media4.mp3"/><Relationship Id="rId10" Type="http://schemas.openxmlformats.org/officeDocument/2006/relationships/image" Target="../media/image28.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9.png"/><Relationship Id="rId5" Type="http://schemas.microsoft.com/office/2007/relationships/media" Target="../media/media4.mp3"/><Relationship Id="rId10" Type="http://schemas.openxmlformats.org/officeDocument/2006/relationships/image" Target="../media/image28.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0.wmf"/><Relationship Id="rId3" Type="http://schemas.microsoft.com/office/2007/relationships/media" Target="../media/media3.mp3"/><Relationship Id="rId7" Type="http://schemas.microsoft.com/office/2007/relationships/media" Target="../media/media5.mp3"/><Relationship Id="rId12" Type="http://schemas.openxmlformats.org/officeDocument/2006/relationships/oleObject" Target="../embeddings/oleObject4.bin"/><Relationship Id="rId17" Type="http://schemas.openxmlformats.org/officeDocument/2006/relationships/image" Target="../media/image30.wmf"/><Relationship Id="rId2" Type="http://schemas.openxmlformats.org/officeDocument/2006/relationships/audio" Target="../media/media2.mp3"/><Relationship Id="rId16" Type="http://schemas.openxmlformats.org/officeDocument/2006/relationships/oleObject" Target="../embeddings/oleObject7.bin"/><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9.png"/><Relationship Id="rId5" Type="http://schemas.microsoft.com/office/2007/relationships/media" Target="../media/media4.mp3"/><Relationship Id="rId15" Type="http://schemas.openxmlformats.org/officeDocument/2006/relationships/oleObject" Target="../embeddings/oleObject6.bin"/><Relationship Id="rId10" Type="http://schemas.openxmlformats.org/officeDocument/2006/relationships/image" Target="../media/image28.png"/><Relationship Id="rId4" Type="http://schemas.openxmlformats.org/officeDocument/2006/relationships/audio" Target="../media/media3.mp3"/><Relationship Id="rId9" Type="http://schemas.openxmlformats.org/officeDocument/2006/relationships/slideLayout" Target="../slideLayouts/slideLayout1.xml"/><Relationship Id="rId14" Type="http://schemas.openxmlformats.org/officeDocument/2006/relationships/oleObject" Target="../embeddings/oleObject5.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9.png"/><Relationship Id="rId5" Type="http://schemas.microsoft.com/office/2007/relationships/media" Target="../media/media4.mp3"/><Relationship Id="rId10" Type="http://schemas.openxmlformats.org/officeDocument/2006/relationships/image" Target="../media/image28.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9.png"/><Relationship Id="rId5" Type="http://schemas.microsoft.com/office/2007/relationships/media" Target="../media/media4.mp3"/><Relationship Id="rId10" Type="http://schemas.openxmlformats.org/officeDocument/2006/relationships/image" Target="../media/image28.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9.png"/><Relationship Id="rId5" Type="http://schemas.microsoft.com/office/2007/relationships/media" Target="../media/media4.mp3"/><Relationship Id="rId10" Type="http://schemas.openxmlformats.org/officeDocument/2006/relationships/image" Target="../media/image28.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10.wmf"/><Relationship Id="rId3" Type="http://schemas.microsoft.com/office/2007/relationships/media" Target="../media/media3.mp3"/><Relationship Id="rId7" Type="http://schemas.microsoft.com/office/2007/relationships/media" Target="../media/media5.mp3"/><Relationship Id="rId12" Type="http://schemas.openxmlformats.org/officeDocument/2006/relationships/oleObject" Target="../embeddings/oleObject4.bin"/><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9.png"/><Relationship Id="rId5" Type="http://schemas.microsoft.com/office/2007/relationships/media" Target="../media/media4.mp3"/><Relationship Id="rId10" Type="http://schemas.openxmlformats.org/officeDocument/2006/relationships/image" Target="../media/image28.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9.png"/><Relationship Id="rId5" Type="http://schemas.microsoft.com/office/2007/relationships/media" Target="../media/media4.mp3"/><Relationship Id="rId10" Type="http://schemas.openxmlformats.org/officeDocument/2006/relationships/image" Target="../media/image28.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29.png"/><Relationship Id="rId5" Type="http://schemas.microsoft.com/office/2007/relationships/media" Target="../media/media4.mp3"/><Relationship Id="rId10" Type="http://schemas.openxmlformats.org/officeDocument/2006/relationships/image" Target="../media/image28.png"/><Relationship Id="rId4" Type="http://schemas.openxmlformats.org/officeDocument/2006/relationships/audio" Target="../media/media3.mp3"/><Relationship Id="rId9"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1.wmf"/><Relationship Id="rId2" Type="http://schemas.openxmlformats.org/officeDocument/2006/relationships/notesSlide" Target="../notesSlides/notesSlide4.xml"/><Relationship Id="rId1" Type="http://schemas.openxmlformats.org/officeDocument/2006/relationships/slideLayout" Target="../slideLayouts/slideLayout14.xml"/><Relationship Id="rId6" Type="http://schemas.openxmlformats.org/officeDocument/2006/relationships/oleObject" Target="../embeddings/oleObject3.bin"/><Relationship Id="rId5" Type="http://schemas.openxmlformats.org/officeDocument/2006/relationships/oleObject" Target="../embeddings/oleObject2.bin"/><Relationship Id="rId4" Type="http://schemas.openxmlformats.org/officeDocument/2006/relationships/image" Target="../media/image10.wmf"/></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18" name="Title 17"/>
          <p:cNvSpPr>
            <a:spLocks noGrp="1"/>
          </p:cNvSpPr>
          <p:nvPr>
            <p:ph type="title"/>
          </p:nvPr>
        </p:nvSpPr>
        <p:spPr>
          <a:xfrm>
            <a:off x="777151" y="178707"/>
            <a:ext cx="7704000" cy="763600"/>
          </a:xfrm>
        </p:spPr>
        <p:txBody>
          <a:bodyPr/>
          <a:lstStyle/>
          <a:p>
            <a:r>
              <a:rPr lang="vi-VN" b="1">
                <a:solidFill>
                  <a:schemeClr val="accent1">
                    <a:lumMod val="50000"/>
                  </a:schemeClr>
                </a:solidFill>
                <a:latin typeface="Arial" panose="020B0604020202020204" pitchFamily="34" charset="0"/>
                <a:cs typeface="Arial" panose="020B0604020202020204" pitchFamily="34" charset="0"/>
              </a:rPr>
              <a:t>KHỞI ĐỘNG</a:t>
            </a:r>
            <a:endParaRPr lang="en-US" b="1">
              <a:solidFill>
                <a:schemeClr val="accent1">
                  <a:lumMod val="50000"/>
                </a:schemeClr>
              </a:solidFill>
              <a:latin typeface="Arial" panose="020B0604020202020204" pitchFamily="34" charset="0"/>
              <a:cs typeface="Arial" panose="020B0604020202020204" pitchFamily="34" charset="0"/>
            </a:endParaRPr>
          </a:p>
        </p:txBody>
      </p:sp>
      <p:grpSp>
        <p:nvGrpSpPr>
          <p:cNvPr id="28" name="Group 27"/>
          <p:cNvGrpSpPr/>
          <p:nvPr/>
        </p:nvGrpSpPr>
        <p:grpSpPr>
          <a:xfrm>
            <a:off x="885428" y="866109"/>
            <a:ext cx="7567148" cy="901543"/>
            <a:chOff x="665740" y="925805"/>
            <a:chExt cx="7567148" cy="676157"/>
          </a:xfrm>
        </p:grpSpPr>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740" y="925805"/>
              <a:ext cx="676157" cy="676157"/>
            </a:xfrm>
            <a:prstGeom prst="rect">
              <a:avLst/>
            </a:prstGeom>
          </p:spPr>
        </p:pic>
        <p:sp>
          <p:nvSpPr>
            <p:cNvPr id="23" name="TextBox 22"/>
            <p:cNvSpPr txBox="1"/>
            <p:nvPr/>
          </p:nvSpPr>
          <p:spPr>
            <a:xfrm>
              <a:off x="1369751" y="1057432"/>
              <a:ext cx="6863137" cy="415498"/>
            </a:xfrm>
            <a:prstGeom prst="rect">
              <a:avLst/>
            </a:prstGeom>
            <a:noFill/>
          </p:spPr>
          <p:txBody>
            <a:bodyPr wrap="square" rtlCol="0">
              <a:spAutoFit/>
            </a:bodyPr>
            <a:lstStyle/>
            <a:p>
              <a:pPr algn="just">
                <a:lnSpc>
                  <a:spcPct val="150000"/>
                </a:lnSpc>
              </a:pPr>
              <a:r>
                <a:rPr lang="vi-VN" sz="2000" i="1">
                  <a:solidFill>
                    <a:srgbClr val="002060"/>
                  </a:solidFill>
                </a:rPr>
                <a:t>Những hình ảnh sau đây cho em liên tưởng đến chất nào?</a:t>
              </a:r>
              <a:endParaRPr lang="en-US" sz="2000" i="1">
                <a:solidFill>
                  <a:srgbClr val="002060"/>
                </a:solidFill>
              </a:endParaRPr>
            </a:p>
          </p:txBody>
        </p:sp>
      </p:grpSp>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5617" y="2511171"/>
            <a:ext cx="3013539" cy="4018052"/>
          </a:xfrm>
          <a:prstGeom prst="rect">
            <a:avLst/>
          </a:prstGeom>
        </p:spPr>
      </p:pic>
      <p:sp>
        <p:nvSpPr>
          <p:cNvPr id="26" name="Right Arrow 25"/>
          <p:cNvSpPr/>
          <p:nvPr/>
        </p:nvSpPr>
        <p:spPr>
          <a:xfrm>
            <a:off x="3793174" y="4225671"/>
            <a:ext cx="647272" cy="589052"/>
          </a:xfrm>
          <a:prstGeom prst="rightArrow">
            <a:avLst/>
          </a:prstGeom>
          <a:solidFill>
            <a:schemeClr val="accent2">
              <a:lumMod val="75000"/>
            </a:scheme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rotWithShape="1">
          <a:blip r:embed="rId5">
            <a:extLst>
              <a:ext uri="{28A0092B-C50C-407E-A947-70E740481C1C}">
                <a14:useLocalDpi xmlns:a14="http://schemas.microsoft.com/office/drawing/2010/main" val="0"/>
              </a:ext>
            </a:extLst>
          </a:blip>
          <a:srcRect l="19014" r="4355"/>
          <a:stretch/>
        </p:blipFill>
        <p:spPr>
          <a:xfrm>
            <a:off x="4664470" y="2511175"/>
            <a:ext cx="4099389" cy="4018052"/>
          </a:xfrm>
          <a:prstGeom prst="rect">
            <a:avLst/>
          </a:prstGeom>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barn(inVertical)">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reeform 2"/>
          <p:cNvSpPr>
            <a:spLocks/>
          </p:cNvSpPr>
          <p:nvPr/>
        </p:nvSpPr>
        <p:spPr bwMode="auto">
          <a:xfrm>
            <a:off x="6076950" y="2514602"/>
            <a:ext cx="762000" cy="3348039"/>
          </a:xfrm>
          <a:custGeom>
            <a:avLst/>
            <a:gdLst/>
            <a:ahLst/>
            <a:cxnLst>
              <a:cxn ang="0">
                <a:pos x="0" y="9"/>
              </a:cxn>
              <a:cxn ang="0">
                <a:pos x="45" y="51"/>
              </a:cxn>
              <a:cxn ang="0">
                <a:pos x="48" y="783"/>
              </a:cxn>
              <a:cxn ang="0">
                <a:pos x="78" y="819"/>
              </a:cxn>
              <a:cxn ang="0">
                <a:pos x="129" y="834"/>
              </a:cxn>
              <a:cxn ang="0">
                <a:pos x="654" y="834"/>
              </a:cxn>
              <a:cxn ang="0">
                <a:pos x="702" y="822"/>
              </a:cxn>
              <a:cxn ang="0">
                <a:pos x="732" y="786"/>
              </a:cxn>
              <a:cxn ang="0">
                <a:pos x="732" y="51"/>
              </a:cxn>
              <a:cxn ang="0">
                <a:pos x="777" y="0"/>
              </a:cxn>
              <a:cxn ang="0">
                <a:pos x="0" y="9"/>
              </a:cxn>
            </a:cxnLst>
            <a:rect l="0" t="0" r="r" b="b"/>
            <a:pathLst>
              <a:path w="777" h="834">
                <a:moveTo>
                  <a:pt x="0" y="9"/>
                </a:moveTo>
                <a:lnTo>
                  <a:pt x="45" y="51"/>
                </a:lnTo>
                <a:lnTo>
                  <a:pt x="48" y="783"/>
                </a:lnTo>
                <a:lnTo>
                  <a:pt x="78" y="819"/>
                </a:lnTo>
                <a:lnTo>
                  <a:pt x="129" y="834"/>
                </a:lnTo>
                <a:lnTo>
                  <a:pt x="654" y="834"/>
                </a:lnTo>
                <a:lnTo>
                  <a:pt x="702" y="822"/>
                </a:lnTo>
                <a:lnTo>
                  <a:pt x="732" y="786"/>
                </a:lnTo>
                <a:lnTo>
                  <a:pt x="732" y="51"/>
                </a:lnTo>
                <a:lnTo>
                  <a:pt x="777" y="0"/>
                </a:lnTo>
                <a:lnTo>
                  <a:pt x="0" y="9"/>
                </a:lnTo>
                <a:close/>
              </a:path>
            </a:pathLst>
          </a:custGeom>
          <a:gradFill rotWithShape="1">
            <a:gsLst>
              <a:gs pos="0">
                <a:schemeClr val="accent1">
                  <a:alpha val="84000"/>
                </a:schemeClr>
              </a:gs>
              <a:gs pos="50000">
                <a:schemeClr val="tx1">
                  <a:alpha val="88000"/>
                </a:schemeClr>
              </a:gs>
              <a:gs pos="100000">
                <a:schemeClr val="accent1">
                  <a:alpha val="84000"/>
                </a:schemeClr>
              </a:gs>
            </a:gsLst>
            <a:lin ang="0" scaled="1"/>
          </a:gradFill>
          <a:ln w="9525" cap="flat" cmpd="sng">
            <a:solidFill>
              <a:srgbClr val="000000">
                <a:alpha val="16000"/>
              </a:srgbClr>
            </a:solidFill>
            <a:prstDash val="solid"/>
            <a:round/>
            <a:headEnd type="none" w="med" len="med"/>
            <a:tailEnd type="none" w="med" len="med"/>
          </a:ln>
          <a:effectLst/>
        </p:spPr>
        <p:txBody>
          <a:bodyPr wrap="none" anchor="ctr"/>
          <a:lstStyle/>
          <a:p>
            <a:pPr eaLnBrk="1" hangingPunct="1">
              <a:defRPr/>
            </a:pPr>
            <a:endParaRPr lang="en-US" b="0">
              <a:solidFill>
                <a:schemeClr val="tx1"/>
              </a:solidFill>
              <a:latin typeface="Arial" charset="0"/>
              <a:cs typeface="+mn-cs"/>
            </a:endParaRPr>
          </a:p>
        </p:txBody>
      </p:sp>
      <p:grpSp>
        <p:nvGrpSpPr>
          <p:cNvPr id="2" name="Group 3"/>
          <p:cNvGrpSpPr>
            <a:grpSpLocks/>
          </p:cNvGrpSpPr>
          <p:nvPr/>
        </p:nvGrpSpPr>
        <p:grpSpPr bwMode="auto">
          <a:xfrm>
            <a:off x="1143000" y="4662491"/>
            <a:ext cx="1066800" cy="1222375"/>
            <a:chOff x="708" y="2880"/>
            <a:chExt cx="672" cy="770"/>
          </a:xfrm>
        </p:grpSpPr>
        <p:sp>
          <p:nvSpPr>
            <p:cNvPr id="17412" name="Freeform 4"/>
            <p:cNvSpPr>
              <a:spLocks/>
            </p:cNvSpPr>
            <p:nvPr/>
          </p:nvSpPr>
          <p:spPr bwMode="auto">
            <a:xfrm>
              <a:off x="708" y="2880"/>
              <a:ext cx="672" cy="765"/>
            </a:xfrm>
            <a:custGeom>
              <a:avLst/>
              <a:gdLst/>
              <a:ahLst/>
              <a:cxnLst>
                <a:cxn ang="0">
                  <a:pos x="0" y="9"/>
                </a:cxn>
                <a:cxn ang="0">
                  <a:pos x="45" y="51"/>
                </a:cxn>
                <a:cxn ang="0">
                  <a:pos x="48" y="783"/>
                </a:cxn>
                <a:cxn ang="0">
                  <a:pos x="78" y="819"/>
                </a:cxn>
                <a:cxn ang="0">
                  <a:pos x="129" y="834"/>
                </a:cxn>
                <a:cxn ang="0">
                  <a:pos x="654" y="834"/>
                </a:cxn>
                <a:cxn ang="0">
                  <a:pos x="702" y="822"/>
                </a:cxn>
                <a:cxn ang="0">
                  <a:pos x="732" y="786"/>
                </a:cxn>
                <a:cxn ang="0">
                  <a:pos x="732" y="51"/>
                </a:cxn>
                <a:cxn ang="0">
                  <a:pos x="777" y="0"/>
                </a:cxn>
                <a:cxn ang="0">
                  <a:pos x="0" y="9"/>
                </a:cxn>
              </a:cxnLst>
              <a:rect l="0" t="0" r="r" b="b"/>
              <a:pathLst>
                <a:path w="777" h="834">
                  <a:moveTo>
                    <a:pt x="0" y="9"/>
                  </a:moveTo>
                  <a:lnTo>
                    <a:pt x="45" y="51"/>
                  </a:lnTo>
                  <a:lnTo>
                    <a:pt x="48" y="783"/>
                  </a:lnTo>
                  <a:lnTo>
                    <a:pt x="78" y="819"/>
                  </a:lnTo>
                  <a:lnTo>
                    <a:pt x="129" y="834"/>
                  </a:lnTo>
                  <a:lnTo>
                    <a:pt x="654" y="834"/>
                  </a:lnTo>
                  <a:lnTo>
                    <a:pt x="702" y="822"/>
                  </a:lnTo>
                  <a:lnTo>
                    <a:pt x="732" y="786"/>
                  </a:lnTo>
                  <a:lnTo>
                    <a:pt x="732" y="51"/>
                  </a:lnTo>
                  <a:lnTo>
                    <a:pt x="777" y="0"/>
                  </a:lnTo>
                  <a:lnTo>
                    <a:pt x="0" y="9"/>
                  </a:lnTo>
                  <a:close/>
                </a:path>
              </a:pathLst>
            </a:custGeom>
            <a:gradFill rotWithShape="1">
              <a:gsLst>
                <a:gs pos="0">
                  <a:schemeClr val="accent1">
                    <a:alpha val="74001"/>
                  </a:schemeClr>
                </a:gs>
                <a:gs pos="50000">
                  <a:schemeClr val="tx1"/>
                </a:gs>
                <a:gs pos="100000">
                  <a:schemeClr val="accent1">
                    <a:alpha val="74001"/>
                  </a:schemeClr>
                </a:gs>
              </a:gsLst>
              <a:lin ang="0" scaled="1"/>
            </a:gradFill>
            <a:ln w="9525" cap="flat" cmpd="sng">
              <a:noFill/>
              <a:prstDash val="solid"/>
              <a:round/>
              <a:headEnd type="none" w="med" len="med"/>
              <a:tailEnd type="none" w="med" len="med"/>
            </a:ln>
            <a:effectLst/>
          </p:spPr>
          <p:txBody>
            <a:bodyPr wrap="none" anchor="ctr"/>
            <a:lstStyle/>
            <a:p>
              <a:pPr eaLnBrk="1" hangingPunct="1">
                <a:defRPr/>
              </a:pPr>
              <a:endParaRPr lang="en-US" b="0">
                <a:solidFill>
                  <a:schemeClr val="tx1"/>
                </a:solidFill>
                <a:latin typeface="Arial" charset="0"/>
                <a:cs typeface="+mn-cs"/>
              </a:endParaRPr>
            </a:p>
          </p:txBody>
        </p:sp>
        <p:sp>
          <p:nvSpPr>
            <p:cNvPr id="9258" name="Freeform 5"/>
            <p:cNvSpPr>
              <a:spLocks/>
            </p:cNvSpPr>
            <p:nvPr/>
          </p:nvSpPr>
          <p:spPr bwMode="auto">
            <a:xfrm>
              <a:off x="758" y="3278"/>
              <a:ext cx="576" cy="372"/>
            </a:xfrm>
            <a:custGeom>
              <a:avLst/>
              <a:gdLst>
                <a:gd name="T0" fmla="*/ 0 w 519"/>
                <a:gd name="T1" fmla="*/ 0 h 372"/>
                <a:gd name="T2" fmla="*/ 0 w 519"/>
                <a:gd name="T3" fmla="*/ 324 h 372"/>
                <a:gd name="T4" fmla="*/ 97 w 519"/>
                <a:gd name="T5" fmla="*/ 357 h 372"/>
                <a:gd name="T6" fmla="*/ 202 w 519"/>
                <a:gd name="T7" fmla="*/ 372 h 372"/>
                <a:gd name="T8" fmla="*/ 1646 w 519"/>
                <a:gd name="T9" fmla="*/ 366 h 372"/>
                <a:gd name="T10" fmla="*/ 1750 w 519"/>
                <a:gd name="T11" fmla="*/ 363 h 372"/>
                <a:gd name="T12" fmla="*/ 1809 w 519"/>
                <a:gd name="T13" fmla="*/ 336 h 372"/>
                <a:gd name="T14" fmla="*/ 1808 w 519"/>
                <a:gd name="T15" fmla="*/ 1 h 372"/>
                <a:gd name="T16" fmla="*/ 0 w 519"/>
                <a:gd name="T17" fmla="*/ 0 h 3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9"/>
                <a:gd name="T28" fmla="*/ 0 h 372"/>
                <a:gd name="T29" fmla="*/ 519 w 519"/>
                <a:gd name="T30" fmla="*/ 372 h 3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9" h="372">
                  <a:moveTo>
                    <a:pt x="0" y="0"/>
                  </a:moveTo>
                  <a:lnTo>
                    <a:pt x="0" y="324"/>
                  </a:lnTo>
                  <a:lnTo>
                    <a:pt x="27" y="357"/>
                  </a:lnTo>
                  <a:lnTo>
                    <a:pt x="57" y="372"/>
                  </a:lnTo>
                  <a:lnTo>
                    <a:pt x="471" y="366"/>
                  </a:lnTo>
                  <a:lnTo>
                    <a:pt x="501" y="363"/>
                  </a:lnTo>
                  <a:lnTo>
                    <a:pt x="519" y="336"/>
                  </a:lnTo>
                  <a:lnTo>
                    <a:pt x="518" y="1"/>
                  </a:lnTo>
                  <a:lnTo>
                    <a:pt x="0" y="0"/>
                  </a:lnTo>
                  <a:close/>
                </a:path>
              </a:pathLst>
            </a:custGeom>
            <a:solidFill>
              <a:srgbClr val="66FF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 name="Group 6"/>
          <p:cNvGrpSpPr>
            <a:grpSpLocks/>
          </p:cNvGrpSpPr>
          <p:nvPr/>
        </p:nvGrpSpPr>
        <p:grpSpPr bwMode="auto">
          <a:xfrm>
            <a:off x="3486150" y="4651378"/>
            <a:ext cx="1104900" cy="1222375"/>
            <a:chOff x="2196" y="2878"/>
            <a:chExt cx="696" cy="770"/>
          </a:xfrm>
        </p:grpSpPr>
        <p:sp>
          <p:nvSpPr>
            <p:cNvPr id="17415" name="Freeform 7"/>
            <p:cNvSpPr>
              <a:spLocks/>
            </p:cNvSpPr>
            <p:nvPr/>
          </p:nvSpPr>
          <p:spPr bwMode="auto">
            <a:xfrm>
              <a:off x="2196" y="2878"/>
              <a:ext cx="696" cy="765"/>
            </a:xfrm>
            <a:custGeom>
              <a:avLst/>
              <a:gdLst/>
              <a:ahLst/>
              <a:cxnLst>
                <a:cxn ang="0">
                  <a:pos x="0" y="9"/>
                </a:cxn>
                <a:cxn ang="0">
                  <a:pos x="45" y="51"/>
                </a:cxn>
                <a:cxn ang="0">
                  <a:pos x="48" y="783"/>
                </a:cxn>
                <a:cxn ang="0">
                  <a:pos x="78" y="819"/>
                </a:cxn>
                <a:cxn ang="0">
                  <a:pos x="129" y="834"/>
                </a:cxn>
                <a:cxn ang="0">
                  <a:pos x="654" y="834"/>
                </a:cxn>
                <a:cxn ang="0">
                  <a:pos x="702" y="822"/>
                </a:cxn>
                <a:cxn ang="0">
                  <a:pos x="732" y="786"/>
                </a:cxn>
                <a:cxn ang="0">
                  <a:pos x="732" y="51"/>
                </a:cxn>
                <a:cxn ang="0">
                  <a:pos x="777" y="0"/>
                </a:cxn>
                <a:cxn ang="0">
                  <a:pos x="0" y="9"/>
                </a:cxn>
              </a:cxnLst>
              <a:rect l="0" t="0" r="r" b="b"/>
              <a:pathLst>
                <a:path w="777" h="834">
                  <a:moveTo>
                    <a:pt x="0" y="9"/>
                  </a:moveTo>
                  <a:lnTo>
                    <a:pt x="45" y="51"/>
                  </a:lnTo>
                  <a:lnTo>
                    <a:pt x="48" y="783"/>
                  </a:lnTo>
                  <a:lnTo>
                    <a:pt x="78" y="819"/>
                  </a:lnTo>
                  <a:lnTo>
                    <a:pt x="129" y="834"/>
                  </a:lnTo>
                  <a:lnTo>
                    <a:pt x="654" y="834"/>
                  </a:lnTo>
                  <a:lnTo>
                    <a:pt x="702" y="822"/>
                  </a:lnTo>
                  <a:lnTo>
                    <a:pt x="732" y="786"/>
                  </a:lnTo>
                  <a:lnTo>
                    <a:pt x="732" y="51"/>
                  </a:lnTo>
                  <a:lnTo>
                    <a:pt x="777" y="0"/>
                  </a:lnTo>
                  <a:lnTo>
                    <a:pt x="0" y="9"/>
                  </a:lnTo>
                  <a:close/>
                </a:path>
              </a:pathLst>
            </a:custGeom>
            <a:gradFill rotWithShape="1">
              <a:gsLst>
                <a:gs pos="0">
                  <a:schemeClr val="accent1">
                    <a:alpha val="74001"/>
                  </a:schemeClr>
                </a:gs>
                <a:gs pos="50000">
                  <a:schemeClr val="tx1"/>
                </a:gs>
                <a:gs pos="100000">
                  <a:schemeClr val="accent1">
                    <a:alpha val="74001"/>
                  </a:schemeClr>
                </a:gs>
              </a:gsLst>
              <a:lin ang="0" scaled="1"/>
            </a:gradFill>
            <a:ln w="9525" cap="flat" cmpd="sng">
              <a:solidFill>
                <a:srgbClr val="000000">
                  <a:alpha val="16000"/>
                </a:srgbClr>
              </a:solidFill>
              <a:prstDash val="solid"/>
              <a:round/>
              <a:headEnd type="none" w="med" len="med"/>
              <a:tailEnd type="none" w="med" len="med"/>
            </a:ln>
            <a:effectLst/>
          </p:spPr>
          <p:txBody>
            <a:bodyPr wrap="none" anchor="ctr"/>
            <a:lstStyle/>
            <a:p>
              <a:pPr eaLnBrk="1" hangingPunct="1">
                <a:defRPr/>
              </a:pPr>
              <a:endParaRPr lang="en-US" b="0">
                <a:solidFill>
                  <a:schemeClr val="tx1"/>
                </a:solidFill>
                <a:latin typeface="Arial" charset="0"/>
                <a:cs typeface="+mn-cs"/>
              </a:endParaRPr>
            </a:p>
          </p:txBody>
        </p:sp>
        <p:sp>
          <p:nvSpPr>
            <p:cNvPr id="9256" name="Freeform 8"/>
            <p:cNvSpPr>
              <a:spLocks/>
            </p:cNvSpPr>
            <p:nvPr/>
          </p:nvSpPr>
          <p:spPr bwMode="auto">
            <a:xfrm>
              <a:off x="2234" y="3358"/>
              <a:ext cx="610" cy="290"/>
            </a:xfrm>
            <a:custGeom>
              <a:avLst/>
              <a:gdLst>
                <a:gd name="T0" fmla="*/ 0 w 519"/>
                <a:gd name="T1" fmla="*/ 0 h 372"/>
                <a:gd name="T2" fmla="*/ 0 w 519"/>
                <a:gd name="T3" fmla="*/ 16 h 372"/>
                <a:gd name="T4" fmla="*/ 194 w 519"/>
                <a:gd name="T5" fmla="*/ 18 h 372"/>
                <a:gd name="T6" fmla="*/ 395 w 519"/>
                <a:gd name="T7" fmla="*/ 19 h 372"/>
                <a:gd name="T8" fmla="*/ 3276 w 519"/>
                <a:gd name="T9" fmla="*/ 18 h 372"/>
                <a:gd name="T10" fmla="*/ 3483 w 519"/>
                <a:gd name="T11" fmla="*/ 18 h 372"/>
                <a:gd name="T12" fmla="*/ 3609 w 519"/>
                <a:gd name="T13" fmla="*/ 17 h 372"/>
                <a:gd name="T14" fmla="*/ 3606 w 519"/>
                <a:gd name="T15" fmla="*/ 1 h 372"/>
                <a:gd name="T16" fmla="*/ 0 w 519"/>
                <a:gd name="T17" fmla="*/ 0 h 3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9"/>
                <a:gd name="T28" fmla="*/ 0 h 372"/>
                <a:gd name="T29" fmla="*/ 519 w 519"/>
                <a:gd name="T30" fmla="*/ 372 h 3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9" h="372">
                  <a:moveTo>
                    <a:pt x="0" y="0"/>
                  </a:moveTo>
                  <a:lnTo>
                    <a:pt x="0" y="324"/>
                  </a:lnTo>
                  <a:lnTo>
                    <a:pt x="27" y="357"/>
                  </a:lnTo>
                  <a:lnTo>
                    <a:pt x="57" y="372"/>
                  </a:lnTo>
                  <a:lnTo>
                    <a:pt x="471" y="366"/>
                  </a:lnTo>
                  <a:lnTo>
                    <a:pt x="501" y="363"/>
                  </a:lnTo>
                  <a:lnTo>
                    <a:pt x="519" y="336"/>
                  </a:lnTo>
                  <a:lnTo>
                    <a:pt x="518" y="1"/>
                  </a:lnTo>
                  <a:lnTo>
                    <a:pt x="0" y="0"/>
                  </a:lnTo>
                  <a:close/>
                </a:path>
              </a:pathLst>
            </a:custGeom>
            <a:solidFill>
              <a:srgbClr val="66FF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17417" name="Freeform 9"/>
          <p:cNvSpPr>
            <a:spLocks/>
          </p:cNvSpPr>
          <p:nvPr/>
        </p:nvSpPr>
        <p:spPr bwMode="auto">
          <a:xfrm>
            <a:off x="6130925" y="4975225"/>
            <a:ext cx="654050" cy="904875"/>
          </a:xfrm>
          <a:custGeom>
            <a:avLst/>
            <a:gdLst>
              <a:gd name="T0" fmla="*/ 0 w 519"/>
              <a:gd name="T1" fmla="*/ 0 h 372"/>
              <a:gd name="T2" fmla="*/ 0 w 519"/>
              <a:gd name="T3" fmla="*/ 2147483647 h 372"/>
              <a:gd name="T4" fmla="*/ 2147483647 w 519"/>
              <a:gd name="T5" fmla="*/ 2147483647 h 372"/>
              <a:gd name="T6" fmla="*/ 2147483647 w 519"/>
              <a:gd name="T7" fmla="*/ 2147483647 h 372"/>
              <a:gd name="T8" fmla="*/ 2147483647 w 519"/>
              <a:gd name="T9" fmla="*/ 2147483647 h 372"/>
              <a:gd name="T10" fmla="*/ 2147483647 w 519"/>
              <a:gd name="T11" fmla="*/ 2147483647 h 372"/>
              <a:gd name="T12" fmla="*/ 2147483647 w 519"/>
              <a:gd name="T13" fmla="*/ 2147483647 h 372"/>
              <a:gd name="T14" fmla="*/ 2147483647 w 519"/>
              <a:gd name="T15" fmla="*/ 2147483647 h 372"/>
              <a:gd name="T16" fmla="*/ 0 w 519"/>
              <a:gd name="T17" fmla="*/ 0 h 3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9"/>
              <a:gd name="T28" fmla="*/ 0 h 372"/>
              <a:gd name="T29" fmla="*/ 519 w 519"/>
              <a:gd name="T30" fmla="*/ 372 h 3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9" h="372">
                <a:moveTo>
                  <a:pt x="0" y="0"/>
                </a:moveTo>
                <a:lnTo>
                  <a:pt x="0" y="324"/>
                </a:lnTo>
                <a:lnTo>
                  <a:pt x="27" y="357"/>
                </a:lnTo>
                <a:lnTo>
                  <a:pt x="57" y="372"/>
                </a:lnTo>
                <a:lnTo>
                  <a:pt x="471" y="366"/>
                </a:lnTo>
                <a:lnTo>
                  <a:pt x="501" y="363"/>
                </a:lnTo>
                <a:lnTo>
                  <a:pt x="519" y="336"/>
                </a:lnTo>
                <a:lnTo>
                  <a:pt x="518" y="1"/>
                </a:lnTo>
                <a:lnTo>
                  <a:pt x="0" y="0"/>
                </a:lnTo>
                <a:close/>
              </a:path>
            </a:pathLst>
          </a:custGeom>
          <a:solidFill>
            <a:srgbClr val="66FF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7418" name="Rectangle 10"/>
          <p:cNvSpPr>
            <a:spLocks noChangeArrowheads="1"/>
          </p:cNvSpPr>
          <p:nvPr/>
        </p:nvSpPr>
        <p:spPr bwMode="auto">
          <a:xfrm>
            <a:off x="6143625" y="4114802"/>
            <a:ext cx="641350" cy="869951"/>
          </a:xfrm>
          <a:prstGeom prst="rect">
            <a:avLst/>
          </a:prstGeom>
          <a:solidFill>
            <a:srgbClr val="66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vi-VN" altLang="en-US" b="0">
              <a:solidFill>
                <a:schemeClr val="tx1"/>
              </a:solidFill>
              <a:latin typeface="Arial" charset="0"/>
            </a:endParaRPr>
          </a:p>
        </p:txBody>
      </p:sp>
      <p:sp>
        <p:nvSpPr>
          <p:cNvPr id="17419" name="Freeform 11"/>
          <p:cNvSpPr>
            <a:spLocks/>
          </p:cNvSpPr>
          <p:nvPr/>
        </p:nvSpPr>
        <p:spPr bwMode="auto">
          <a:xfrm rot="4636188">
            <a:off x="5045871" y="1354932"/>
            <a:ext cx="1104900" cy="1290638"/>
          </a:xfrm>
          <a:custGeom>
            <a:avLst/>
            <a:gdLst/>
            <a:ahLst/>
            <a:cxnLst>
              <a:cxn ang="0">
                <a:pos x="0" y="9"/>
              </a:cxn>
              <a:cxn ang="0">
                <a:pos x="45" y="51"/>
              </a:cxn>
              <a:cxn ang="0">
                <a:pos x="48" y="783"/>
              </a:cxn>
              <a:cxn ang="0">
                <a:pos x="78" y="819"/>
              </a:cxn>
              <a:cxn ang="0">
                <a:pos x="129" y="834"/>
              </a:cxn>
              <a:cxn ang="0">
                <a:pos x="654" y="834"/>
              </a:cxn>
              <a:cxn ang="0">
                <a:pos x="702" y="822"/>
              </a:cxn>
              <a:cxn ang="0">
                <a:pos x="732" y="786"/>
              </a:cxn>
              <a:cxn ang="0">
                <a:pos x="732" y="51"/>
              </a:cxn>
              <a:cxn ang="0">
                <a:pos x="777" y="0"/>
              </a:cxn>
              <a:cxn ang="0">
                <a:pos x="0" y="9"/>
              </a:cxn>
            </a:cxnLst>
            <a:rect l="0" t="0" r="r" b="b"/>
            <a:pathLst>
              <a:path w="777" h="834">
                <a:moveTo>
                  <a:pt x="0" y="9"/>
                </a:moveTo>
                <a:lnTo>
                  <a:pt x="45" y="51"/>
                </a:lnTo>
                <a:lnTo>
                  <a:pt x="48" y="783"/>
                </a:lnTo>
                <a:lnTo>
                  <a:pt x="78" y="819"/>
                </a:lnTo>
                <a:lnTo>
                  <a:pt x="129" y="834"/>
                </a:lnTo>
                <a:lnTo>
                  <a:pt x="654" y="834"/>
                </a:lnTo>
                <a:lnTo>
                  <a:pt x="702" y="822"/>
                </a:lnTo>
                <a:lnTo>
                  <a:pt x="732" y="786"/>
                </a:lnTo>
                <a:lnTo>
                  <a:pt x="732" y="51"/>
                </a:lnTo>
                <a:lnTo>
                  <a:pt x="777" y="0"/>
                </a:lnTo>
                <a:lnTo>
                  <a:pt x="0" y="9"/>
                </a:lnTo>
                <a:close/>
              </a:path>
            </a:pathLst>
          </a:custGeom>
          <a:gradFill rotWithShape="1">
            <a:gsLst>
              <a:gs pos="0">
                <a:schemeClr val="accent1">
                  <a:alpha val="74001"/>
                </a:schemeClr>
              </a:gs>
              <a:gs pos="50000">
                <a:schemeClr val="tx1"/>
              </a:gs>
              <a:gs pos="100000">
                <a:schemeClr val="accent1">
                  <a:alpha val="74001"/>
                </a:schemeClr>
              </a:gs>
            </a:gsLst>
            <a:lin ang="0" scaled="1"/>
          </a:gradFill>
          <a:ln w="9525" cap="flat" cmpd="sng">
            <a:solidFill>
              <a:srgbClr val="000000">
                <a:alpha val="16000"/>
              </a:srgbClr>
            </a:solidFill>
            <a:prstDash val="solid"/>
            <a:round/>
            <a:headEnd type="none" w="med" len="med"/>
            <a:tailEnd type="none" w="med" len="med"/>
          </a:ln>
          <a:effectLst/>
        </p:spPr>
        <p:txBody>
          <a:bodyPr wrap="none" anchor="ctr"/>
          <a:lstStyle/>
          <a:p>
            <a:pPr eaLnBrk="1" hangingPunct="1">
              <a:defRPr/>
            </a:pPr>
            <a:endParaRPr lang="en-US" b="0">
              <a:solidFill>
                <a:schemeClr val="tx1"/>
              </a:solidFill>
              <a:latin typeface="Arial" charset="0"/>
              <a:cs typeface="+mn-cs"/>
            </a:endParaRPr>
          </a:p>
        </p:txBody>
      </p:sp>
      <p:sp>
        <p:nvSpPr>
          <p:cNvPr id="9224" name="Line 12"/>
          <p:cNvSpPr>
            <a:spLocks noChangeShapeType="1"/>
          </p:cNvSpPr>
          <p:nvPr/>
        </p:nvSpPr>
        <p:spPr bwMode="auto">
          <a:xfrm>
            <a:off x="6702425" y="4965700"/>
            <a:ext cx="152400" cy="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5" name="Line 13"/>
          <p:cNvSpPr>
            <a:spLocks noChangeShapeType="1"/>
          </p:cNvSpPr>
          <p:nvPr/>
        </p:nvSpPr>
        <p:spPr bwMode="auto">
          <a:xfrm>
            <a:off x="6702425" y="4114800"/>
            <a:ext cx="152400" cy="0"/>
          </a:xfrm>
          <a:prstGeom prst="line">
            <a:avLst/>
          </a:prstGeom>
          <a:noFill/>
          <a:ln w="12700">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26" name="Text Box 14"/>
          <p:cNvSpPr txBox="1">
            <a:spLocks noChangeArrowheads="1"/>
          </p:cNvSpPr>
          <p:nvPr/>
        </p:nvSpPr>
        <p:spPr bwMode="auto">
          <a:xfrm>
            <a:off x="6858000" y="4800602"/>
            <a:ext cx="1219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en-US" altLang="en-US" sz="2400">
                <a:solidFill>
                  <a:srgbClr val="0000FF"/>
                </a:solidFill>
                <a:cs typeface="Arial" charset="0"/>
              </a:rPr>
              <a:t>45 ml</a:t>
            </a:r>
          </a:p>
        </p:txBody>
      </p:sp>
      <p:sp>
        <p:nvSpPr>
          <p:cNvPr id="9227" name="Text Box 15"/>
          <p:cNvSpPr txBox="1">
            <a:spLocks noChangeArrowheads="1"/>
          </p:cNvSpPr>
          <p:nvPr/>
        </p:nvSpPr>
        <p:spPr bwMode="auto">
          <a:xfrm>
            <a:off x="6858000" y="3886202"/>
            <a:ext cx="1219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en-US" altLang="en-US" sz="2400">
                <a:solidFill>
                  <a:srgbClr val="0000FF"/>
                </a:solidFill>
                <a:cs typeface="Arial" charset="0"/>
              </a:rPr>
              <a:t>100 ml</a:t>
            </a:r>
          </a:p>
        </p:txBody>
      </p:sp>
      <p:sp>
        <p:nvSpPr>
          <p:cNvPr id="17424" name="Text Box 16"/>
          <p:cNvSpPr txBox="1">
            <a:spLocks noChangeArrowheads="1"/>
          </p:cNvSpPr>
          <p:nvPr/>
        </p:nvSpPr>
        <p:spPr bwMode="auto">
          <a:xfrm>
            <a:off x="1152529" y="5867402"/>
            <a:ext cx="9810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en-US" altLang="en-US" sz="2400">
                <a:solidFill>
                  <a:srgbClr val="FF0066"/>
                </a:solidFill>
                <a:cs typeface="Arial" charset="0"/>
              </a:rPr>
              <a:t>Nước</a:t>
            </a:r>
            <a:r>
              <a:rPr lang="en-US" altLang="en-US" sz="2400">
                <a:solidFill>
                  <a:schemeClr val="tx1"/>
                </a:solidFill>
                <a:cs typeface="Arial" charset="0"/>
              </a:rPr>
              <a:t> </a:t>
            </a:r>
          </a:p>
        </p:txBody>
      </p:sp>
      <p:grpSp>
        <p:nvGrpSpPr>
          <p:cNvPr id="4" name="Group 17"/>
          <p:cNvGrpSpPr>
            <a:grpSpLocks/>
          </p:cNvGrpSpPr>
          <p:nvPr/>
        </p:nvGrpSpPr>
        <p:grpSpPr bwMode="auto">
          <a:xfrm>
            <a:off x="4419600" y="5181606"/>
            <a:ext cx="1295400" cy="461963"/>
            <a:chOff x="2796" y="3206"/>
            <a:chExt cx="816" cy="291"/>
          </a:xfrm>
        </p:grpSpPr>
        <p:sp>
          <p:nvSpPr>
            <p:cNvPr id="9253" name="Line 18"/>
            <p:cNvSpPr>
              <a:spLocks noChangeShapeType="1"/>
            </p:cNvSpPr>
            <p:nvPr/>
          </p:nvSpPr>
          <p:spPr bwMode="auto">
            <a:xfrm>
              <a:off x="2796" y="3364"/>
              <a:ext cx="96" cy="0"/>
            </a:xfrm>
            <a:prstGeom prst="line">
              <a:avLst/>
            </a:prstGeom>
            <a:noFill/>
            <a:ln w="12700">
              <a:solidFill>
                <a:srgbClr val="FF66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54" name="Text Box 19"/>
            <p:cNvSpPr txBox="1">
              <a:spLocks noChangeArrowheads="1"/>
            </p:cNvSpPr>
            <p:nvPr/>
          </p:nvSpPr>
          <p:spPr bwMode="auto">
            <a:xfrm>
              <a:off x="2844" y="3206"/>
              <a:ext cx="76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en-US" altLang="en-US" sz="2400">
                  <a:solidFill>
                    <a:srgbClr val="0000FF"/>
                  </a:solidFill>
                  <a:cs typeface="Arial" charset="0"/>
                </a:rPr>
                <a:t>45 ml</a:t>
              </a:r>
            </a:p>
          </p:txBody>
        </p:sp>
      </p:grpSp>
      <p:sp>
        <p:nvSpPr>
          <p:cNvPr id="17428" name="Text Box 20"/>
          <p:cNvSpPr txBox="1">
            <a:spLocks noChangeArrowheads="1"/>
          </p:cNvSpPr>
          <p:nvPr/>
        </p:nvSpPr>
        <p:spPr bwMode="auto">
          <a:xfrm>
            <a:off x="3200400" y="5867402"/>
            <a:ext cx="1905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en-US" altLang="en-US" sz="2400">
                <a:solidFill>
                  <a:srgbClr val="FF0066"/>
                </a:solidFill>
                <a:cs typeface="Arial" charset="0"/>
              </a:rPr>
              <a:t>Rượu etylic</a:t>
            </a:r>
            <a:r>
              <a:rPr lang="en-US" altLang="en-US" sz="2400">
                <a:solidFill>
                  <a:schemeClr val="tx1"/>
                </a:solidFill>
                <a:cs typeface="Arial" charset="0"/>
              </a:rPr>
              <a:t> </a:t>
            </a:r>
          </a:p>
        </p:txBody>
      </p:sp>
      <p:grpSp>
        <p:nvGrpSpPr>
          <p:cNvPr id="5" name="Group 21"/>
          <p:cNvGrpSpPr>
            <a:grpSpLocks/>
          </p:cNvGrpSpPr>
          <p:nvPr/>
        </p:nvGrpSpPr>
        <p:grpSpPr bwMode="auto">
          <a:xfrm>
            <a:off x="2044704" y="5035556"/>
            <a:ext cx="1355725" cy="461963"/>
            <a:chOff x="1288" y="3120"/>
            <a:chExt cx="854" cy="291"/>
          </a:xfrm>
        </p:grpSpPr>
        <p:sp>
          <p:nvSpPr>
            <p:cNvPr id="9251" name="Line 22"/>
            <p:cNvSpPr>
              <a:spLocks noChangeShapeType="1"/>
            </p:cNvSpPr>
            <p:nvPr/>
          </p:nvSpPr>
          <p:spPr bwMode="auto">
            <a:xfrm>
              <a:off x="1288" y="3278"/>
              <a:ext cx="96" cy="0"/>
            </a:xfrm>
            <a:prstGeom prst="line">
              <a:avLst/>
            </a:prstGeom>
            <a:noFill/>
            <a:ln w="12700">
              <a:solidFill>
                <a:srgbClr val="FF66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52" name="Text Box 23"/>
            <p:cNvSpPr txBox="1">
              <a:spLocks noChangeArrowheads="1"/>
            </p:cNvSpPr>
            <p:nvPr/>
          </p:nvSpPr>
          <p:spPr bwMode="auto">
            <a:xfrm>
              <a:off x="1374" y="3120"/>
              <a:ext cx="76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en-US" altLang="en-US" sz="2400">
                  <a:solidFill>
                    <a:srgbClr val="0000FF"/>
                  </a:solidFill>
                  <a:cs typeface="Arial" charset="0"/>
                </a:rPr>
                <a:t>55 ml</a:t>
              </a:r>
            </a:p>
          </p:txBody>
        </p:sp>
      </p:grpSp>
      <p:grpSp>
        <p:nvGrpSpPr>
          <p:cNvPr id="6" name="Group 24"/>
          <p:cNvGrpSpPr>
            <a:grpSpLocks/>
          </p:cNvGrpSpPr>
          <p:nvPr/>
        </p:nvGrpSpPr>
        <p:grpSpPr bwMode="auto">
          <a:xfrm>
            <a:off x="4970467" y="1492251"/>
            <a:ext cx="1239837" cy="1123951"/>
            <a:chOff x="3131" y="940"/>
            <a:chExt cx="781" cy="708"/>
          </a:xfrm>
        </p:grpSpPr>
        <p:sp>
          <p:nvSpPr>
            <p:cNvPr id="9249" name="Freeform 25"/>
            <p:cNvSpPr>
              <a:spLocks/>
            </p:cNvSpPr>
            <p:nvPr/>
          </p:nvSpPr>
          <p:spPr bwMode="auto">
            <a:xfrm rot="4651565">
              <a:off x="2885" y="1284"/>
              <a:ext cx="610" cy="118"/>
            </a:xfrm>
            <a:custGeom>
              <a:avLst/>
              <a:gdLst>
                <a:gd name="T0" fmla="*/ 0 w 519"/>
                <a:gd name="T1" fmla="*/ 0 h 372"/>
                <a:gd name="T2" fmla="*/ 0 w 519"/>
                <a:gd name="T3" fmla="*/ 0 h 372"/>
                <a:gd name="T4" fmla="*/ 194 w 519"/>
                <a:gd name="T5" fmla="*/ 0 h 372"/>
                <a:gd name="T6" fmla="*/ 395 w 519"/>
                <a:gd name="T7" fmla="*/ 0 h 372"/>
                <a:gd name="T8" fmla="*/ 3276 w 519"/>
                <a:gd name="T9" fmla="*/ 0 h 372"/>
                <a:gd name="T10" fmla="*/ 3483 w 519"/>
                <a:gd name="T11" fmla="*/ 0 h 372"/>
                <a:gd name="T12" fmla="*/ 3609 w 519"/>
                <a:gd name="T13" fmla="*/ 0 h 372"/>
                <a:gd name="T14" fmla="*/ 3606 w 519"/>
                <a:gd name="T15" fmla="*/ 0 h 372"/>
                <a:gd name="T16" fmla="*/ 0 w 519"/>
                <a:gd name="T17" fmla="*/ 0 h 3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9"/>
                <a:gd name="T28" fmla="*/ 0 h 372"/>
                <a:gd name="T29" fmla="*/ 519 w 519"/>
                <a:gd name="T30" fmla="*/ 372 h 3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9" h="372">
                  <a:moveTo>
                    <a:pt x="0" y="0"/>
                  </a:moveTo>
                  <a:lnTo>
                    <a:pt x="0" y="324"/>
                  </a:lnTo>
                  <a:lnTo>
                    <a:pt x="27" y="357"/>
                  </a:lnTo>
                  <a:lnTo>
                    <a:pt x="57" y="372"/>
                  </a:lnTo>
                  <a:lnTo>
                    <a:pt x="471" y="366"/>
                  </a:lnTo>
                  <a:lnTo>
                    <a:pt x="501" y="363"/>
                  </a:lnTo>
                  <a:lnTo>
                    <a:pt x="519" y="336"/>
                  </a:lnTo>
                  <a:lnTo>
                    <a:pt x="518" y="1"/>
                  </a:lnTo>
                  <a:lnTo>
                    <a:pt x="0" y="0"/>
                  </a:lnTo>
                  <a:close/>
                </a:path>
              </a:pathLst>
            </a:custGeom>
            <a:solidFill>
              <a:srgbClr val="66FF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250" name="AutoShape 26"/>
            <p:cNvSpPr>
              <a:spLocks noChangeArrowheads="1"/>
            </p:cNvSpPr>
            <p:nvPr/>
          </p:nvSpPr>
          <p:spPr bwMode="auto">
            <a:xfrm rot="-731297">
              <a:off x="3239" y="940"/>
              <a:ext cx="673" cy="624"/>
            </a:xfrm>
            <a:prstGeom prst="rtTriangle">
              <a:avLst/>
            </a:prstGeom>
            <a:solidFill>
              <a:srgbClr val="66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vi-VN" altLang="en-US" b="0">
                <a:solidFill>
                  <a:schemeClr val="tx1"/>
                </a:solidFill>
                <a:latin typeface="Arial" charset="0"/>
              </a:endParaRPr>
            </a:p>
          </p:txBody>
        </p:sp>
      </p:grpSp>
      <p:sp>
        <p:nvSpPr>
          <p:cNvPr id="17435" name="Oval 27"/>
          <p:cNvSpPr>
            <a:spLocks noChangeArrowheads="1"/>
          </p:cNvSpPr>
          <p:nvPr/>
        </p:nvSpPr>
        <p:spPr bwMode="auto">
          <a:xfrm>
            <a:off x="6477000" y="2209800"/>
            <a:ext cx="76200" cy="228600"/>
          </a:xfrm>
          <a:prstGeom prst="ellipse">
            <a:avLst/>
          </a:prstGeom>
          <a:solidFill>
            <a:srgbClr val="66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vi-VN" altLang="en-US" b="0">
              <a:solidFill>
                <a:schemeClr val="tx1"/>
              </a:solidFill>
              <a:latin typeface="Arial" charset="0"/>
            </a:endParaRPr>
          </a:p>
        </p:txBody>
      </p:sp>
      <p:sp>
        <p:nvSpPr>
          <p:cNvPr id="17436" name="Oval 28"/>
          <p:cNvSpPr>
            <a:spLocks noChangeArrowheads="1"/>
          </p:cNvSpPr>
          <p:nvPr/>
        </p:nvSpPr>
        <p:spPr bwMode="auto">
          <a:xfrm>
            <a:off x="6477000" y="2136775"/>
            <a:ext cx="76200" cy="228600"/>
          </a:xfrm>
          <a:prstGeom prst="ellipse">
            <a:avLst/>
          </a:prstGeom>
          <a:solidFill>
            <a:srgbClr val="66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vi-VN" altLang="en-US" b="0">
              <a:solidFill>
                <a:schemeClr val="tx1"/>
              </a:solidFill>
              <a:latin typeface="Arial" charset="0"/>
            </a:endParaRPr>
          </a:p>
        </p:txBody>
      </p:sp>
      <p:sp>
        <p:nvSpPr>
          <p:cNvPr id="17437" name="Oval 29"/>
          <p:cNvSpPr>
            <a:spLocks noChangeArrowheads="1"/>
          </p:cNvSpPr>
          <p:nvPr/>
        </p:nvSpPr>
        <p:spPr bwMode="auto">
          <a:xfrm>
            <a:off x="6477000" y="2133600"/>
            <a:ext cx="76200" cy="228600"/>
          </a:xfrm>
          <a:prstGeom prst="ellipse">
            <a:avLst/>
          </a:prstGeom>
          <a:solidFill>
            <a:srgbClr val="66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vi-VN" altLang="en-US" b="0">
              <a:solidFill>
                <a:schemeClr val="tx1"/>
              </a:solidFill>
              <a:latin typeface="Arial" charset="0"/>
            </a:endParaRPr>
          </a:p>
        </p:txBody>
      </p:sp>
      <p:sp>
        <p:nvSpPr>
          <p:cNvPr id="17438" name="Oval 30"/>
          <p:cNvSpPr>
            <a:spLocks noChangeArrowheads="1"/>
          </p:cNvSpPr>
          <p:nvPr/>
        </p:nvSpPr>
        <p:spPr bwMode="auto">
          <a:xfrm>
            <a:off x="6391275" y="2209800"/>
            <a:ext cx="76200" cy="228600"/>
          </a:xfrm>
          <a:prstGeom prst="ellipse">
            <a:avLst/>
          </a:prstGeom>
          <a:solidFill>
            <a:srgbClr val="66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vi-VN" altLang="en-US" b="0">
              <a:solidFill>
                <a:schemeClr val="tx1"/>
              </a:solidFill>
              <a:latin typeface="Arial" charset="0"/>
            </a:endParaRPr>
          </a:p>
        </p:txBody>
      </p:sp>
      <p:sp>
        <p:nvSpPr>
          <p:cNvPr id="17439" name="Freeform 31"/>
          <p:cNvSpPr>
            <a:spLocks/>
          </p:cNvSpPr>
          <p:nvPr/>
        </p:nvSpPr>
        <p:spPr bwMode="auto">
          <a:xfrm rot="4636188">
            <a:off x="4974433" y="1278733"/>
            <a:ext cx="1104900" cy="1290637"/>
          </a:xfrm>
          <a:custGeom>
            <a:avLst/>
            <a:gdLst/>
            <a:ahLst/>
            <a:cxnLst>
              <a:cxn ang="0">
                <a:pos x="0" y="9"/>
              </a:cxn>
              <a:cxn ang="0">
                <a:pos x="45" y="51"/>
              </a:cxn>
              <a:cxn ang="0">
                <a:pos x="48" y="783"/>
              </a:cxn>
              <a:cxn ang="0">
                <a:pos x="78" y="819"/>
              </a:cxn>
              <a:cxn ang="0">
                <a:pos x="129" y="834"/>
              </a:cxn>
              <a:cxn ang="0">
                <a:pos x="654" y="834"/>
              </a:cxn>
              <a:cxn ang="0">
                <a:pos x="702" y="822"/>
              </a:cxn>
              <a:cxn ang="0">
                <a:pos x="732" y="786"/>
              </a:cxn>
              <a:cxn ang="0">
                <a:pos x="732" y="51"/>
              </a:cxn>
              <a:cxn ang="0">
                <a:pos x="777" y="0"/>
              </a:cxn>
              <a:cxn ang="0">
                <a:pos x="0" y="9"/>
              </a:cxn>
            </a:cxnLst>
            <a:rect l="0" t="0" r="r" b="b"/>
            <a:pathLst>
              <a:path w="777" h="834">
                <a:moveTo>
                  <a:pt x="0" y="9"/>
                </a:moveTo>
                <a:lnTo>
                  <a:pt x="45" y="51"/>
                </a:lnTo>
                <a:lnTo>
                  <a:pt x="48" y="783"/>
                </a:lnTo>
                <a:lnTo>
                  <a:pt x="78" y="819"/>
                </a:lnTo>
                <a:lnTo>
                  <a:pt x="129" y="834"/>
                </a:lnTo>
                <a:lnTo>
                  <a:pt x="654" y="834"/>
                </a:lnTo>
                <a:lnTo>
                  <a:pt x="702" y="822"/>
                </a:lnTo>
                <a:lnTo>
                  <a:pt x="732" y="786"/>
                </a:lnTo>
                <a:lnTo>
                  <a:pt x="732" y="51"/>
                </a:lnTo>
                <a:lnTo>
                  <a:pt x="777" y="0"/>
                </a:lnTo>
                <a:lnTo>
                  <a:pt x="0" y="9"/>
                </a:lnTo>
                <a:close/>
              </a:path>
            </a:pathLst>
          </a:custGeom>
          <a:gradFill rotWithShape="1">
            <a:gsLst>
              <a:gs pos="0">
                <a:schemeClr val="accent1">
                  <a:alpha val="74001"/>
                </a:schemeClr>
              </a:gs>
              <a:gs pos="50000">
                <a:schemeClr val="tx1"/>
              </a:gs>
              <a:gs pos="100000">
                <a:schemeClr val="accent1">
                  <a:alpha val="74001"/>
                </a:schemeClr>
              </a:gs>
            </a:gsLst>
            <a:lin ang="0" scaled="1"/>
          </a:gradFill>
          <a:ln w="9525" cap="flat" cmpd="sng">
            <a:solidFill>
              <a:srgbClr val="000000">
                <a:alpha val="16000"/>
              </a:srgbClr>
            </a:solidFill>
            <a:prstDash val="solid"/>
            <a:round/>
            <a:headEnd type="none" w="med" len="med"/>
            <a:tailEnd type="none" w="med" len="med"/>
          </a:ln>
          <a:effectLst/>
        </p:spPr>
        <p:txBody>
          <a:bodyPr wrap="none" anchor="ctr"/>
          <a:lstStyle/>
          <a:p>
            <a:pPr eaLnBrk="1" hangingPunct="1">
              <a:defRPr/>
            </a:pPr>
            <a:endParaRPr lang="en-US" b="0">
              <a:solidFill>
                <a:schemeClr val="tx1"/>
              </a:solidFill>
              <a:latin typeface="Arial" charset="0"/>
              <a:cs typeface="+mn-cs"/>
            </a:endParaRPr>
          </a:p>
        </p:txBody>
      </p:sp>
      <p:grpSp>
        <p:nvGrpSpPr>
          <p:cNvPr id="7" name="Group 32"/>
          <p:cNvGrpSpPr>
            <a:grpSpLocks/>
          </p:cNvGrpSpPr>
          <p:nvPr/>
        </p:nvGrpSpPr>
        <p:grpSpPr bwMode="auto">
          <a:xfrm>
            <a:off x="4899025" y="1416051"/>
            <a:ext cx="1239838" cy="1123951"/>
            <a:chOff x="3131" y="940"/>
            <a:chExt cx="781" cy="708"/>
          </a:xfrm>
        </p:grpSpPr>
        <p:sp>
          <p:nvSpPr>
            <p:cNvPr id="9247" name="Freeform 33"/>
            <p:cNvSpPr>
              <a:spLocks/>
            </p:cNvSpPr>
            <p:nvPr/>
          </p:nvSpPr>
          <p:spPr bwMode="auto">
            <a:xfrm rot="4651565">
              <a:off x="2885" y="1284"/>
              <a:ext cx="610" cy="118"/>
            </a:xfrm>
            <a:custGeom>
              <a:avLst/>
              <a:gdLst>
                <a:gd name="T0" fmla="*/ 0 w 519"/>
                <a:gd name="T1" fmla="*/ 0 h 372"/>
                <a:gd name="T2" fmla="*/ 0 w 519"/>
                <a:gd name="T3" fmla="*/ 0 h 372"/>
                <a:gd name="T4" fmla="*/ 194 w 519"/>
                <a:gd name="T5" fmla="*/ 0 h 372"/>
                <a:gd name="T6" fmla="*/ 395 w 519"/>
                <a:gd name="T7" fmla="*/ 0 h 372"/>
                <a:gd name="T8" fmla="*/ 3276 w 519"/>
                <a:gd name="T9" fmla="*/ 0 h 372"/>
                <a:gd name="T10" fmla="*/ 3483 w 519"/>
                <a:gd name="T11" fmla="*/ 0 h 372"/>
                <a:gd name="T12" fmla="*/ 3609 w 519"/>
                <a:gd name="T13" fmla="*/ 0 h 372"/>
                <a:gd name="T14" fmla="*/ 3606 w 519"/>
                <a:gd name="T15" fmla="*/ 0 h 372"/>
                <a:gd name="T16" fmla="*/ 0 w 519"/>
                <a:gd name="T17" fmla="*/ 0 h 3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19"/>
                <a:gd name="T28" fmla="*/ 0 h 372"/>
                <a:gd name="T29" fmla="*/ 519 w 519"/>
                <a:gd name="T30" fmla="*/ 372 h 3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19" h="372">
                  <a:moveTo>
                    <a:pt x="0" y="0"/>
                  </a:moveTo>
                  <a:lnTo>
                    <a:pt x="0" y="324"/>
                  </a:lnTo>
                  <a:lnTo>
                    <a:pt x="27" y="357"/>
                  </a:lnTo>
                  <a:lnTo>
                    <a:pt x="57" y="372"/>
                  </a:lnTo>
                  <a:lnTo>
                    <a:pt x="471" y="366"/>
                  </a:lnTo>
                  <a:lnTo>
                    <a:pt x="501" y="363"/>
                  </a:lnTo>
                  <a:lnTo>
                    <a:pt x="519" y="336"/>
                  </a:lnTo>
                  <a:lnTo>
                    <a:pt x="518" y="1"/>
                  </a:lnTo>
                  <a:lnTo>
                    <a:pt x="0" y="0"/>
                  </a:lnTo>
                  <a:close/>
                </a:path>
              </a:pathLst>
            </a:custGeom>
            <a:solidFill>
              <a:srgbClr val="66FFFF">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248" name="AutoShape 34"/>
            <p:cNvSpPr>
              <a:spLocks noChangeArrowheads="1"/>
            </p:cNvSpPr>
            <p:nvPr/>
          </p:nvSpPr>
          <p:spPr bwMode="auto">
            <a:xfrm rot="-731297">
              <a:off x="3239" y="940"/>
              <a:ext cx="673" cy="624"/>
            </a:xfrm>
            <a:prstGeom prst="rtTriangle">
              <a:avLst/>
            </a:prstGeom>
            <a:solidFill>
              <a:srgbClr val="66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vi-VN" altLang="en-US" b="0">
                <a:solidFill>
                  <a:schemeClr val="tx1"/>
                </a:solidFill>
                <a:latin typeface="Arial" charset="0"/>
              </a:endParaRPr>
            </a:p>
          </p:txBody>
        </p:sp>
      </p:grpSp>
      <p:sp>
        <p:nvSpPr>
          <p:cNvPr id="17443" name="Oval 35"/>
          <p:cNvSpPr>
            <a:spLocks noChangeArrowheads="1"/>
          </p:cNvSpPr>
          <p:nvPr/>
        </p:nvSpPr>
        <p:spPr bwMode="auto">
          <a:xfrm>
            <a:off x="6477000" y="2133600"/>
            <a:ext cx="76200" cy="228600"/>
          </a:xfrm>
          <a:prstGeom prst="ellipse">
            <a:avLst/>
          </a:prstGeom>
          <a:solidFill>
            <a:srgbClr val="66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vi-VN" altLang="en-US" b="0">
              <a:solidFill>
                <a:schemeClr val="tx1"/>
              </a:solidFill>
              <a:latin typeface="Arial" charset="0"/>
            </a:endParaRPr>
          </a:p>
        </p:txBody>
      </p:sp>
      <p:sp>
        <p:nvSpPr>
          <p:cNvPr id="17444" name="Oval 36"/>
          <p:cNvSpPr>
            <a:spLocks noChangeArrowheads="1"/>
          </p:cNvSpPr>
          <p:nvPr/>
        </p:nvSpPr>
        <p:spPr bwMode="auto">
          <a:xfrm>
            <a:off x="6477000" y="2060575"/>
            <a:ext cx="76200" cy="228600"/>
          </a:xfrm>
          <a:prstGeom prst="ellipse">
            <a:avLst/>
          </a:prstGeom>
          <a:solidFill>
            <a:srgbClr val="66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vi-VN" altLang="en-US" b="0">
              <a:solidFill>
                <a:schemeClr val="tx1"/>
              </a:solidFill>
              <a:latin typeface="Arial" charset="0"/>
            </a:endParaRPr>
          </a:p>
        </p:txBody>
      </p:sp>
      <p:sp>
        <p:nvSpPr>
          <p:cNvPr id="17445" name="Oval 37"/>
          <p:cNvSpPr>
            <a:spLocks noChangeArrowheads="1"/>
          </p:cNvSpPr>
          <p:nvPr/>
        </p:nvSpPr>
        <p:spPr bwMode="auto">
          <a:xfrm>
            <a:off x="6477000" y="2057400"/>
            <a:ext cx="76200" cy="228600"/>
          </a:xfrm>
          <a:prstGeom prst="ellipse">
            <a:avLst/>
          </a:prstGeom>
          <a:solidFill>
            <a:srgbClr val="66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vi-VN" altLang="en-US" b="0">
              <a:solidFill>
                <a:schemeClr val="tx1"/>
              </a:solidFill>
              <a:latin typeface="Arial" charset="0"/>
            </a:endParaRPr>
          </a:p>
        </p:txBody>
      </p:sp>
      <p:sp>
        <p:nvSpPr>
          <p:cNvPr id="17446" name="Oval 38"/>
          <p:cNvSpPr>
            <a:spLocks noChangeArrowheads="1"/>
          </p:cNvSpPr>
          <p:nvPr/>
        </p:nvSpPr>
        <p:spPr bwMode="auto">
          <a:xfrm>
            <a:off x="6391275" y="2133600"/>
            <a:ext cx="76200" cy="228600"/>
          </a:xfrm>
          <a:prstGeom prst="ellipse">
            <a:avLst/>
          </a:prstGeom>
          <a:solidFill>
            <a:srgbClr val="66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eaLnBrk="1" hangingPunct="1"/>
            <a:endParaRPr lang="vi-VN" altLang="en-US" b="0">
              <a:solidFill>
                <a:schemeClr val="tx1"/>
              </a:solidFill>
              <a:latin typeface="Arial" charset="0"/>
            </a:endParaRPr>
          </a:p>
        </p:txBody>
      </p:sp>
      <p:sp>
        <p:nvSpPr>
          <p:cNvPr id="17448" name="AutoShape 40"/>
          <p:cNvSpPr>
            <a:spLocks noChangeArrowheads="1"/>
          </p:cNvSpPr>
          <p:nvPr/>
        </p:nvSpPr>
        <p:spPr bwMode="auto">
          <a:xfrm>
            <a:off x="6886575" y="5505451"/>
            <a:ext cx="2057400" cy="762000"/>
          </a:xfrm>
          <a:prstGeom prst="wedgeRoundRectCallout">
            <a:avLst>
              <a:gd name="adj1" fmla="val -70833"/>
              <a:gd name="adj2" fmla="val -108750"/>
              <a:gd name="adj3" fmla="val 16667"/>
            </a:avLst>
          </a:prstGeom>
          <a:solidFill>
            <a:schemeClr val="accent1"/>
          </a:solidFill>
          <a:ln w="9525">
            <a:solidFill>
              <a:schemeClr val="tx1"/>
            </a:solidFill>
            <a:miter lim="800000"/>
            <a:headEnd/>
            <a:tailEnd/>
          </a:ln>
        </p:spPr>
        <p:txBody>
          <a:bodyPr/>
          <a:lstStyle/>
          <a:p>
            <a:pPr eaLnBrk="1" hangingPunct="1">
              <a:spcBef>
                <a:spcPct val="50000"/>
              </a:spcBef>
            </a:pPr>
            <a:r>
              <a:rPr lang="en-US" altLang="en-US" sz="3200">
                <a:solidFill>
                  <a:srgbClr val="FF0066"/>
                </a:solidFill>
                <a:cs typeface="Arial" charset="0"/>
              </a:rPr>
              <a:t>Rượu 45</a:t>
            </a:r>
            <a:r>
              <a:rPr lang="en-US" altLang="en-US" sz="3200" baseline="30000">
                <a:solidFill>
                  <a:srgbClr val="FF0066"/>
                </a:solidFill>
                <a:cs typeface="Arial" charset="0"/>
              </a:rPr>
              <a:t>0</a:t>
            </a:r>
          </a:p>
          <a:p>
            <a:pPr algn="ctr" eaLnBrk="1" hangingPunct="1"/>
            <a:endParaRPr lang="en-US" altLang="en-US" sz="3200">
              <a:solidFill>
                <a:schemeClr val="tx1"/>
              </a:solidFill>
              <a:cs typeface="Arial" charset="0"/>
            </a:endParaRPr>
          </a:p>
        </p:txBody>
      </p:sp>
      <p:sp>
        <p:nvSpPr>
          <p:cNvPr id="17449" name="AutoShape 41"/>
          <p:cNvSpPr>
            <a:spLocks noChangeArrowheads="1"/>
          </p:cNvSpPr>
          <p:nvPr/>
        </p:nvSpPr>
        <p:spPr bwMode="auto">
          <a:xfrm>
            <a:off x="7010400" y="5638800"/>
            <a:ext cx="1905000" cy="457200"/>
          </a:xfrm>
          <a:prstGeom prst="wedgeRoundRectCallout">
            <a:avLst>
              <a:gd name="adj1" fmla="val -78000"/>
              <a:gd name="adj2" fmla="val -97569"/>
              <a:gd name="adj3" fmla="val 16667"/>
            </a:avLst>
          </a:prstGeom>
          <a:solidFill>
            <a:schemeClr val="accent1"/>
          </a:solidFill>
          <a:ln w="9525">
            <a:solidFill>
              <a:schemeClr val="accent1"/>
            </a:solidFill>
            <a:miter lim="800000"/>
            <a:headEnd/>
            <a:tailEnd/>
          </a:ln>
        </p:spPr>
        <p:txBody>
          <a:bodyPr/>
          <a:lstStyle/>
          <a:p>
            <a:pPr algn="ctr" eaLnBrk="1" hangingPunct="1"/>
            <a:r>
              <a:rPr lang="en-US" altLang="en-US" sz="2400">
                <a:solidFill>
                  <a:srgbClr val="FF0066"/>
                </a:solidFill>
                <a:cs typeface="Arial" charset="0"/>
              </a:rPr>
              <a:t>Rượu etylic</a:t>
            </a:r>
          </a:p>
        </p:txBody>
      </p:sp>
      <p:sp>
        <p:nvSpPr>
          <p:cNvPr id="9245" name="Text Box 43"/>
          <p:cNvSpPr txBox="1">
            <a:spLocks noChangeArrowheads="1"/>
          </p:cNvSpPr>
          <p:nvPr/>
        </p:nvSpPr>
        <p:spPr bwMode="auto">
          <a:xfrm>
            <a:off x="2286000" y="304802"/>
            <a:ext cx="22098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endParaRPr lang="vi-VN" altLang="en-US" b="0">
              <a:solidFill>
                <a:schemeClr val="tx1"/>
              </a:solidFill>
              <a:latin typeface="Arial" charset="0"/>
              <a:cs typeface="Arial" charset="0"/>
            </a:endParaRPr>
          </a:p>
        </p:txBody>
      </p:sp>
      <p:sp>
        <p:nvSpPr>
          <p:cNvPr id="9246" name="Text Box 44"/>
          <p:cNvSpPr txBox="1">
            <a:spLocks noChangeArrowheads="1"/>
          </p:cNvSpPr>
          <p:nvPr/>
        </p:nvSpPr>
        <p:spPr bwMode="auto">
          <a:xfrm>
            <a:off x="1714500" y="304800"/>
            <a:ext cx="4305300" cy="477054"/>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en-US" altLang="en-US" sz="2500">
                <a:solidFill>
                  <a:schemeClr val="tx1"/>
                </a:solidFill>
              </a:rPr>
              <a:t>CÁCH PHA CHẾ RƯỢU 45</a:t>
            </a:r>
            <a:r>
              <a:rPr lang="en-US" altLang="en-US" sz="2500" baseline="30000">
                <a:solidFill>
                  <a:schemeClr val="tx1"/>
                </a:solidFill>
              </a:rPr>
              <a:t>0</a:t>
            </a:r>
            <a:endParaRPr lang="en-US" altLang="en-US" sz="2500">
              <a:solidFill>
                <a:schemeClr val="tx1"/>
              </a:solidFill>
            </a:endParaRPr>
          </a:p>
        </p:txBody>
      </p:sp>
    </p:spTree>
    <p:extLst>
      <p:ext uri="{BB962C8B-B14F-4D97-AF65-F5344CB8AC3E}">
        <p14:creationId xmlns:p14="http://schemas.microsoft.com/office/powerpoint/2010/main" val="388845546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3.33333E-6 -4.07407E-6 C -0.02032 -0.14328 -0.04045 -0.28611 -0.01667 -0.35416 C 0.00711 -0.42199 0.11632 -0.3993 0.14288 -0.40833 " pathEditMode="relative" rAng="0" ptsTypes="aaA">
                                      <p:cBhvr>
                                        <p:cTn id="6" dur="2000" fill="hold"/>
                                        <p:tgtEl>
                                          <p:spTgt spid="3"/>
                                        </p:tgtEl>
                                        <p:attrNameLst>
                                          <p:attrName>ppt_x</p:attrName>
                                          <p:attrName>ppt_y</p:attrName>
                                        </p:attrNameLst>
                                      </p:cBhvr>
                                      <p:rCtr x="5122" y="-21111"/>
                                    </p:animMotion>
                                  </p:childTnLst>
                                </p:cTn>
                              </p:par>
                              <p:par>
                                <p:cTn id="7" presetID="1" presetClass="exit" presetSubtype="0" fill="hold"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7428"/>
                                        </p:tgtEl>
                                        <p:attrNameLst>
                                          <p:attrName>style.visibility</p:attrName>
                                        </p:attrNameLst>
                                      </p:cBhvr>
                                      <p:to>
                                        <p:strVal val="hidden"/>
                                      </p:to>
                                    </p:set>
                                  </p:childTnLst>
                                </p:cTn>
                              </p:par>
                            </p:childTnLst>
                          </p:cTn>
                        </p:par>
                        <p:par>
                          <p:cTn id="11" fill="hold" nodeType="afterGroup">
                            <p:stCondLst>
                              <p:cond delay="2000"/>
                            </p:stCondLst>
                            <p:childTnLst>
                              <p:par>
                                <p:cTn id="12" presetID="1" presetClass="exit" presetSubtype="0" fill="hold" nodeType="afterEffect">
                                  <p:stCondLst>
                                    <p:cond delay="0"/>
                                  </p:stCondLst>
                                  <p:childTnLst>
                                    <p:set>
                                      <p:cBhvr>
                                        <p:cTn id="13" dur="1" fill="hold">
                                          <p:stCondLst>
                                            <p:cond delay="0"/>
                                          </p:stCondLst>
                                        </p:cTn>
                                        <p:tgtEl>
                                          <p:spTgt spid="3"/>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7419"/>
                                        </p:tgtEl>
                                        <p:attrNameLst>
                                          <p:attrName>style.visibility</p:attrName>
                                        </p:attrNameLst>
                                      </p:cBhvr>
                                      <p:to>
                                        <p:strVal val="visible"/>
                                      </p:to>
                                    </p:set>
                                  </p:childTnLst>
                                </p:cTn>
                              </p:par>
                            </p:childTnLst>
                          </p:cTn>
                        </p:par>
                        <p:par>
                          <p:cTn id="18" fill="hold" nodeType="afterGroup">
                            <p:stCondLst>
                              <p:cond delay="2000"/>
                            </p:stCondLst>
                            <p:childTnLst>
                              <p:par>
                                <p:cTn id="19" presetID="1" presetClass="entr" presetSubtype="0" fill="hold" grpId="0" nodeType="afterEffect">
                                  <p:stCondLst>
                                    <p:cond delay="0"/>
                                  </p:stCondLst>
                                  <p:childTnLst>
                                    <p:set>
                                      <p:cBhvr>
                                        <p:cTn id="20" dur="1" fill="hold">
                                          <p:stCondLst>
                                            <p:cond delay="0"/>
                                          </p:stCondLst>
                                        </p:cTn>
                                        <p:tgtEl>
                                          <p:spTgt spid="17435"/>
                                        </p:tgtEl>
                                        <p:attrNameLst>
                                          <p:attrName>style.visibility</p:attrName>
                                        </p:attrNameLst>
                                      </p:cBhvr>
                                      <p:to>
                                        <p:strVal val="visible"/>
                                      </p:to>
                                    </p:set>
                                  </p:childTnLst>
                                  <p:subTnLst>
                                    <p:set>
                                      <p:cBhvr override="childStyle">
                                        <p:cTn dur="1" fill="hold" display="0" masterRel="sameClick" afterEffect="1">
                                          <p:stCondLst>
                                            <p:cond evt="end" delay="0">
                                              <p:tn val="19"/>
                                            </p:cond>
                                          </p:stCondLst>
                                        </p:cTn>
                                        <p:tgtEl>
                                          <p:spTgt spid="17435"/>
                                        </p:tgtEl>
                                        <p:attrNameLst>
                                          <p:attrName>style.visibility</p:attrName>
                                        </p:attrNameLst>
                                      </p:cBhvr>
                                      <p:to>
                                        <p:strVal val="hidden"/>
                                      </p:to>
                                    </p:set>
                                  </p:subTnLst>
                                </p:cTn>
                              </p:par>
                              <p:par>
                                <p:cTn id="21" presetID="1" presetClass="entr" presetSubtype="0" fill="hold" grpId="0" nodeType="withEffect">
                                  <p:stCondLst>
                                    <p:cond delay="0"/>
                                  </p:stCondLst>
                                  <p:childTnLst>
                                    <p:set>
                                      <p:cBhvr>
                                        <p:cTn id="22" dur="1" fill="hold">
                                          <p:stCondLst>
                                            <p:cond delay="0"/>
                                          </p:stCondLst>
                                        </p:cTn>
                                        <p:tgtEl>
                                          <p:spTgt spid="174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4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7437"/>
                                        </p:tgtEl>
                                        <p:attrNameLst>
                                          <p:attrName>style.visibility</p:attrName>
                                        </p:attrNameLst>
                                      </p:cBhvr>
                                      <p:to>
                                        <p:strVal val="visible"/>
                                      </p:to>
                                    </p:set>
                                  </p:childTnLst>
                                </p:cTn>
                              </p:par>
                            </p:childTnLst>
                          </p:cTn>
                        </p:par>
                        <p:par>
                          <p:cTn id="27" fill="hold" nodeType="afterGroup">
                            <p:stCondLst>
                              <p:cond delay="2000"/>
                            </p:stCondLst>
                            <p:childTnLst>
                              <p:par>
                                <p:cTn id="28" presetID="42" presetClass="path" presetSubtype="0" repeatCount="6000" accel="50000" decel="50000" fill="hold" grpId="1" nodeType="afterEffect">
                                  <p:stCondLst>
                                    <p:cond delay="0"/>
                                  </p:stCondLst>
                                  <p:childTnLst>
                                    <p:animMotion origin="layout" path="M -3.33333E-6 1.11111E-6 L 0.00417 0.45 " pathEditMode="relative" rAng="0" ptsTypes="AA">
                                      <p:cBhvr>
                                        <p:cTn id="29" dur="500" fill="hold"/>
                                        <p:tgtEl>
                                          <p:spTgt spid="17438"/>
                                        </p:tgtEl>
                                        <p:attrNameLst>
                                          <p:attrName>ppt_x</p:attrName>
                                          <p:attrName>ppt_y</p:attrName>
                                        </p:attrNameLst>
                                      </p:cBhvr>
                                      <p:rCtr x="208" y="22500"/>
                                    </p:animMotion>
                                  </p:childTnLst>
                                  <p:subTnLst>
                                    <p:set>
                                      <p:cBhvr override="childStyle">
                                        <p:cTn dur="1" fill="hold" display="0" masterRel="sameClick" afterEffect="1">
                                          <p:stCondLst>
                                            <p:cond evt="end" delay="0">
                                              <p:tn val="28"/>
                                            </p:cond>
                                          </p:stCondLst>
                                        </p:cTn>
                                        <p:tgtEl>
                                          <p:spTgt spid="17438"/>
                                        </p:tgtEl>
                                        <p:attrNameLst>
                                          <p:attrName>style.visibility</p:attrName>
                                        </p:attrNameLst>
                                      </p:cBhvr>
                                      <p:to>
                                        <p:strVal val="hidden"/>
                                      </p:to>
                                    </p:set>
                                  </p:subTnLst>
                                </p:cTn>
                              </p:par>
                              <p:par>
                                <p:cTn id="30" presetID="42" presetClass="path" presetSubtype="0" repeatCount="4000" accel="50000" decel="50000" fill="hold" grpId="1" nodeType="withEffect">
                                  <p:stCondLst>
                                    <p:cond delay="0"/>
                                  </p:stCondLst>
                                  <p:childTnLst>
                                    <p:animMotion origin="layout" path="M 0 1.11111E-6 L -0.0125 0.48333 " pathEditMode="relative" rAng="0" ptsTypes="AA">
                                      <p:cBhvr>
                                        <p:cTn id="31" dur="1000" fill="hold"/>
                                        <p:tgtEl>
                                          <p:spTgt spid="17435"/>
                                        </p:tgtEl>
                                        <p:attrNameLst>
                                          <p:attrName>ppt_x</p:attrName>
                                          <p:attrName>ppt_y</p:attrName>
                                        </p:attrNameLst>
                                      </p:cBhvr>
                                      <p:rCtr x="-625" y="24167"/>
                                    </p:animMotion>
                                  </p:childTnLst>
                                  <p:subTnLst>
                                    <p:set>
                                      <p:cBhvr override="childStyle">
                                        <p:cTn dur="1" fill="hold" display="0" masterRel="sameClick" afterEffect="1">
                                          <p:stCondLst>
                                            <p:cond evt="end" delay="0">
                                              <p:tn val="30"/>
                                            </p:cond>
                                          </p:stCondLst>
                                        </p:cTn>
                                        <p:tgtEl>
                                          <p:spTgt spid="17435"/>
                                        </p:tgtEl>
                                        <p:attrNameLst>
                                          <p:attrName>style.visibility</p:attrName>
                                        </p:attrNameLst>
                                      </p:cBhvr>
                                      <p:to>
                                        <p:strVal val="hidden"/>
                                      </p:to>
                                    </p:set>
                                  </p:subTnLst>
                                </p:cTn>
                              </p:par>
                              <p:par>
                                <p:cTn id="32" presetID="42" presetClass="path" presetSubtype="0" repeatCount="2000" accel="50000" decel="50000" fill="hold" grpId="1" nodeType="withEffect">
                                  <p:stCondLst>
                                    <p:cond delay="0"/>
                                  </p:stCondLst>
                                  <p:childTnLst>
                                    <p:animMotion origin="layout" path="M -0.0125 0.00555 L 0 0.5 " pathEditMode="relative" rAng="0" ptsTypes="AA">
                                      <p:cBhvr>
                                        <p:cTn id="33" dur="2000" fill="hold"/>
                                        <p:tgtEl>
                                          <p:spTgt spid="17436"/>
                                        </p:tgtEl>
                                        <p:attrNameLst>
                                          <p:attrName>ppt_x</p:attrName>
                                          <p:attrName>ppt_y</p:attrName>
                                        </p:attrNameLst>
                                      </p:cBhvr>
                                      <p:rCtr x="625" y="24722"/>
                                    </p:animMotion>
                                  </p:childTnLst>
                                  <p:subTnLst>
                                    <p:set>
                                      <p:cBhvr override="childStyle">
                                        <p:cTn dur="1" fill="hold" display="0" masterRel="sameClick" afterEffect="1">
                                          <p:stCondLst>
                                            <p:cond evt="end" delay="0">
                                              <p:tn val="32"/>
                                            </p:cond>
                                          </p:stCondLst>
                                        </p:cTn>
                                        <p:tgtEl>
                                          <p:spTgt spid="17436"/>
                                        </p:tgtEl>
                                        <p:attrNameLst>
                                          <p:attrName>style.visibility</p:attrName>
                                        </p:attrNameLst>
                                      </p:cBhvr>
                                      <p:to>
                                        <p:strVal val="hidden"/>
                                      </p:to>
                                    </p:set>
                                  </p:subTnLst>
                                </p:cTn>
                              </p:par>
                              <p:par>
                                <p:cTn id="34" presetID="42" presetClass="path" presetSubtype="0" repeatCount="4000" accel="50000" decel="50000" fill="hold" grpId="1" nodeType="withEffect">
                                  <p:stCondLst>
                                    <p:cond delay="0"/>
                                  </p:stCondLst>
                                  <p:childTnLst>
                                    <p:animMotion origin="layout" path="M 3.33333E-6 2.22222E-6 L -0.02917 0.48333 " pathEditMode="relative" rAng="0" ptsTypes="AA">
                                      <p:cBhvr>
                                        <p:cTn id="35" dur="1000" fill="hold"/>
                                        <p:tgtEl>
                                          <p:spTgt spid="17437"/>
                                        </p:tgtEl>
                                        <p:attrNameLst>
                                          <p:attrName>ppt_x</p:attrName>
                                          <p:attrName>ppt_y</p:attrName>
                                        </p:attrNameLst>
                                      </p:cBhvr>
                                      <p:rCtr x="-1458" y="24167"/>
                                    </p:animMotion>
                                  </p:childTnLst>
                                  <p:subTnLst>
                                    <p:set>
                                      <p:cBhvr override="childStyle">
                                        <p:cTn dur="1" fill="hold" display="0" masterRel="sameClick" afterEffect="1">
                                          <p:stCondLst>
                                            <p:cond evt="end" delay="0">
                                              <p:tn val="34"/>
                                            </p:cond>
                                          </p:stCondLst>
                                        </p:cTn>
                                        <p:tgtEl>
                                          <p:spTgt spid="17437"/>
                                        </p:tgtEl>
                                        <p:attrNameLst>
                                          <p:attrName>style.visibility</p:attrName>
                                        </p:attrNameLst>
                                      </p:cBhvr>
                                      <p:to>
                                        <p:strVal val="hidden"/>
                                      </p:to>
                                    </p:set>
                                  </p:subTnLst>
                                </p:cTn>
                              </p:par>
                              <p:par>
                                <p:cTn id="36" presetID="22" presetClass="entr" presetSubtype="4" fill="hold" grpId="0" nodeType="withEffect">
                                  <p:stCondLst>
                                    <p:cond delay="0"/>
                                  </p:stCondLst>
                                  <p:childTnLst>
                                    <p:set>
                                      <p:cBhvr>
                                        <p:cTn id="37" dur="1" fill="hold">
                                          <p:stCondLst>
                                            <p:cond delay="0"/>
                                          </p:stCondLst>
                                        </p:cTn>
                                        <p:tgtEl>
                                          <p:spTgt spid="17417"/>
                                        </p:tgtEl>
                                        <p:attrNameLst>
                                          <p:attrName>style.visibility</p:attrName>
                                        </p:attrNameLst>
                                      </p:cBhvr>
                                      <p:to>
                                        <p:strVal val="visible"/>
                                      </p:to>
                                    </p:set>
                                    <p:animEffect transition="in" filter="wipe(down)">
                                      <p:cBhvr>
                                        <p:cTn id="38" dur="3000"/>
                                        <p:tgtEl>
                                          <p:spTgt spid="17417"/>
                                        </p:tgtEl>
                                      </p:cBhvr>
                                    </p:animEffect>
                                  </p:childTnLst>
                                </p:cTn>
                              </p:par>
                              <p:par>
                                <p:cTn id="39" presetID="22" presetClass="exit" presetSubtype="1" fill="hold" nodeType="withEffect">
                                  <p:stCondLst>
                                    <p:cond delay="0"/>
                                  </p:stCondLst>
                                  <p:childTnLst>
                                    <p:animEffect transition="out" filter="wipe(up)">
                                      <p:cBhvr>
                                        <p:cTn id="40" dur="3000"/>
                                        <p:tgtEl>
                                          <p:spTgt spid="6"/>
                                        </p:tgtEl>
                                      </p:cBhvr>
                                    </p:animEffect>
                                    <p:set>
                                      <p:cBhvr>
                                        <p:cTn id="41" dur="1" fill="hold">
                                          <p:stCondLst>
                                            <p:cond delay="2999"/>
                                          </p:stCondLst>
                                        </p:cTn>
                                        <p:tgtEl>
                                          <p:spTgt spid="6"/>
                                        </p:tgtEl>
                                        <p:attrNameLst>
                                          <p:attrName>style.visibility</p:attrName>
                                        </p:attrNameLst>
                                      </p:cBhvr>
                                      <p:to>
                                        <p:strVal val="hidden"/>
                                      </p:to>
                                    </p:set>
                                  </p:childTnLst>
                                </p:cTn>
                              </p:par>
                            </p:childTnLst>
                          </p:cTn>
                        </p:par>
                        <p:par>
                          <p:cTn id="42" fill="hold" nodeType="afterGroup">
                            <p:stCondLst>
                              <p:cond delay="6000"/>
                            </p:stCondLst>
                            <p:childTnLst>
                              <p:par>
                                <p:cTn id="43" presetID="1" presetClass="exit" presetSubtype="0" fill="hold" nodeType="afterEffect">
                                  <p:stCondLst>
                                    <p:cond delay="0"/>
                                  </p:stCondLst>
                                  <p:childTnLst>
                                    <p:set>
                                      <p:cBhvr>
                                        <p:cTn id="44" dur="1" fill="hold">
                                          <p:stCondLst>
                                            <p:cond delay="0"/>
                                          </p:stCondLst>
                                        </p:cTn>
                                        <p:tgtEl>
                                          <p:spTgt spid="6"/>
                                        </p:tgtEl>
                                        <p:attrNameLst>
                                          <p:attrName>style.visibility</p:attrName>
                                        </p:attrNameLst>
                                      </p:cBhvr>
                                      <p:to>
                                        <p:strVal val="hidden"/>
                                      </p:to>
                                    </p:set>
                                  </p:childTnLst>
                                </p:cTn>
                              </p:par>
                            </p:childTnLst>
                          </p:cTn>
                        </p:par>
                        <p:par>
                          <p:cTn id="45" fill="hold" nodeType="afterGroup">
                            <p:stCondLst>
                              <p:cond delay="6000"/>
                            </p:stCondLst>
                            <p:childTnLst>
                              <p:par>
                                <p:cTn id="46" presetID="5" presetClass="entr" presetSubtype="10" fill="hold" grpId="0" nodeType="afterEffect">
                                  <p:stCondLst>
                                    <p:cond delay="0"/>
                                  </p:stCondLst>
                                  <p:childTnLst>
                                    <p:set>
                                      <p:cBhvr>
                                        <p:cTn id="47" dur="1" fill="hold">
                                          <p:stCondLst>
                                            <p:cond delay="0"/>
                                          </p:stCondLst>
                                        </p:cTn>
                                        <p:tgtEl>
                                          <p:spTgt spid="17449"/>
                                        </p:tgtEl>
                                        <p:attrNameLst>
                                          <p:attrName>style.visibility</p:attrName>
                                        </p:attrNameLst>
                                      </p:cBhvr>
                                      <p:to>
                                        <p:strVal val="visible"/>
                                      </p:to>
                                    </p:set>
                                    <p:animEffect transition="in" filter="checkerboard(across)">
                                      <p:cBhvr>
                                        <p:cTn id="48" dur="500"/>
                                        <p:tgtEl>
                                          <p:spTgt spid="17449"/>
                                        </p:tgtEl>
                                      </p:cBhvr>
                                    </p:animEffect>
                                  </p:childTnLst>
                                </p:cTn>
                              </p:par>
                              <p:par>
                                <p:cTn id="49" presetID="1" presetClass="exit" presetSubtype="0" fill="hold" nodeType="withEffect">
                                  <p:stCondLst>
                                    <p:cond delay="0"/>
                                  </p:stCondLst>
                                  <p:childTnLst>
                                    <p:set>
                                      <p:cBhvr>
                                        <p:cTn id="50" dur="1" fill="hold">
                                          <p:stCondLst>
                                            <p:cond delay="0"/>
                                          </p:stCondLst>
                                        </p:cTn>
                                        <p:tgtEl>
                                          <p:spTgt spid="1741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0" presetClass="path" presetSubtype="0" accel="50000" decel="50000" fill="hold" nodeType="clickEffect">
                                  <p:stCondLst>
                                    <p:cond delay="0"/>
                                  </p:stCondLst>
                                  <p:childTnLst>
                                    <p:animMotion origin="layout" path="M -4.72222E-6 4.44444E-6 C -0.01128 -0.16436 -0.02222 -0.32894 0.04341 -0.40348 C 0.10938 -0.47778 0.25209 -0.46274 0.39497 -0.44723 " pathEditMode="relative" rAng="0" ptsTypes="aaA">
                                      <p:cBhvr>
                                        <p:cTn id="54" dur="2000" fill="hold"/>
                                        <p:tgtEl>
                                          <p:spTgt spid="2"/>
                                        </p:tgtEl>
                                        <p:attrNameLst>
                                          <p:attrName>ppt_x</p:attrName>
                                          <p:attrName>ppt_y</p:attrName>
                                        </p:attrNameLst>
                                      </p:cBhvr>
                                      <p:rCtr x="18628" y="-23889"/>
                                    </p:animMotion>
                                  </p:childTnLst>
                                </p:cTn>
                              </p:par>
                              <p:par>
                                <p:cTn id="55" presetID="1" presetClass="exit" presetSubtype="0" fill="hold" nodeType="withEffect">
                                  <p:stCondLst>
                                    <p:cond delay="0"/>
                                  </p:stCondLst>
                                  <p:childTnLst>
                                    <p:set>
                                      <p:cBhvr>
                                        <p:cTn id="56" dur="1" fill="hold">
                                          <p:stCondLst>
                                            <p:cond delay="0"/>
                                          </p:stCondLst>
                                        </p:cTn>
                                        <p:tgtEl>
                                          <p:spTgt spid="5"/>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17424"/>
                                        </p:tgtEl>
                                        <p:attrNameLst>
                                          <p:attrName>style.visibility</p:attrName>
                                        </p:attrNameLst>
                                      </p:cBhvr>
                                      <p:to>
                                        <p:strVal val="hidden"/>
                                      </p:to>
                                    </p:set>
                                  </p:childTnLst>
                                </p:cTn>
                              </p:par>
                            </p:childTnLst>
                          </p:cTn>
                        </p:par>
                        <p:par>
                          <p:cTn id="59" fill="hold" nodeType="afterGroup">
                            <p:stCondLst>
                              <p:cond delay="2000"/>
                            </p:stCondLst>
                            <p:childTnLst>
                              <p:par>
                                <p:cTn id="60" presetID="1" presetClass="exit" presetSubtype="0" fill="hold" nodeType="afterEffect">
                                  <p:stCondLst>
                                    <p:cond delay="0"/>
                                  </p:stCondLst>
                                  <p:childTnLst>
                                    <p:set>
                                      <p:cBhvr>
                                        <p:cTn id="61" dur="1" fill="hold">
                                          <p:stCondLst>
                                            <p:cond delay="0"/>
                                          </p:stCondLst>
                                        </p:cTn>
                                        <p:tgtEl>
                                          <p:spTgt spid="2"/>
                                        </p:tgtEl>
                                        <p:attrNameLst>
                                          <p:attrName>style.visibility</p:attrName>
                                        </p:attrNameLst>
                                      </p:cBhvr>
                                      <p:to>
                                        <p:strVal val="hidden"/>
                                      </p:to>
                                    </p:set>
                                  </p:childTnLst>
                                </p:cTn>
                              </p:par>
                              <p:par>
                                <p:cTn id="62" presetID="1" presetClass="entr" presetSubtype="0" fill="hold" nodeType="withEffect">
                                  <p:stCondLst>
                                    <p:cond delay="0"/>
                                  </p:stCondLst>
                                  <p:childTnLst>
                                    <p:set>
                                      <p:cBhvr>
                                        <p:cTn id="63" dur="1" fill="hold">
                                          <p:stCondLst>
                                            <p:cond delay="0"/>
                                          </p:stCondLst>
                                        </p:cTn>
                                        <p:tgtEl>
                                          <p:spTgt spid="7"/>
                                        </p:tgtEl>
                                        <p:attrNameLst>
                                          <p:attrName>style.visibility</p:attrName>
                                        </p:attrNameLst>
                                      </p:cBhvr>
                                      <p:to>
                                        <p:strVal val="visible"/>
                                      </p:to>
                                    </p:set>
                                  </p:childTnLst>
                                </p:cTn>
                              </p:par>
                              <p:par>
                                <p:cTn id="64" presetID="1" presetClass="entr" presetSubtype="0" fill="hold" nodeType="withEffect">
                                  <p:stCondLst>
                                    <p:cond delay="0"/>
                                  </p:stCondLst>
                                  <p:childTnLst>
                                    <p:set>
                                      <p:cBhvr>
                                        <p:cTn id="65" dur="1" fill="hold">
                                          <p:stCondLst>
                                            <p:cond delay="0"/>
                                          </p:stCondLst>
                                        </p:cTn>
                                        <p:tgtEl>
                                          <p:spTgt spid="17439"/>
                                        </p:tgtEl>
                                        <p:attrNameLst>
                                          <p:attrName>style.visibility</p:attrName>
                                        </p:attrNameLst>
                                      </p:cBhvr>
                                      <p:to>
                                        <p:strVal val="visible"/>
                                      </p:to>
                                    </p:set>
                                  </p:childTnLst>
                                </p:cTn>
                              </p:par>
                            </p:childTnLst>
                          </p:cTn>
                        </p:par>
                        <p:par>
                          <p:cTn id="66" fill="hold" nodeType="afterGroup">
                            <p:stCondLst>
                              <p:cond delay="2000"/>
                            </p:stCondLst>
                            <p:childTnLst>
                              <p:par>
                                <p:cTn id="67" presetID="1" presetClass="entr" presetSubtype="0" fill="hold" grpId="0" nodeType="afterEffect">
                                  <p:stCondLst>
                                    <p:cond delay="0"/>
                                  </p:stCondLst>
                                  <p:childTnLst>
                                    <p:set>
                                      <p:cBhvr>
                                        <p:cTn id="68" dur="1" fill="hold">
                                          <p:stCondLst>
                                            <p:cond delay="0"/>
                                          </p:stCondLst>
                                        </p:cTn>
                                        <p:tgtEl>
                                          <p:spTgt spid="17443"/>
                                        </p:tgtEl>
                                        <p:attrNameLst>
                                          <p:attrName>style.visibility</p:attrName>
                                        </p:attrNameLst>
                                      </p:cBhvr>
                                      <p:to>
                                        <p:strVal val="visible"/>
                                      </p:to>
                                    </p:set>
                                  </p:childTnLst>
                                  <p:subTnLst>
                                    <p:set>
                                      <p:cBhvr override="childStyle">
                                        <p:cTn dur="1" fill="hold" display="0" masterRel="sameClick" afterEffect="1">
                                          <p:stCondLst>
                                            <p:cond evt="end" delay="0">
                                              <p:tn val="67"/>
                                            </p:cond>
                                          </p:stCondLst>
                                        </p:cTn>
                                        <p:tgtEl>
                                          <p:spTgt spid="17443"/>
                                        </p:tgtEl>
                                        <p:attrNameLst>
                                          <p:attrName>style.visibility</p:attrName>
                                        </p:attrNameLst>
                                      </p:cBhvr>
                                      <p:to>
                                        <p:strVal val="hidden"/>
                                      </p:to>
                                    </p:set>
                                  </p:subTnLst>
                                </p:cTn>
                              </p:par>
                              <p:par>
                                <p:cTn id="69" presetID="1" presetClass="entr" presetSubtype="0" fill="hold" grpId="0" nodeType="withEffect">
                                  <p:stCondLst>
                                    <p:cond delay="0"/>
                                  </p:stCondLst>
                                  <p:childTnLst>
                                    <p:set>
                                      <p:cBhvr>
                                        <p:cTn id="70" dur="1" fill="hold">
                                          <p:stCondLst>
                                            <p:cond delay="0"/>
                                          </p:stCondLst>
                                        </p:cTn>
                                        <p:tgtEl>
                                          <p:spTgt spid="1744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744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7445"/>
                                        </p:tgtEl>
                                        <p:attrNameLst>
                                          <p:attrName>style.visibility</p:attrName>
                                        </p:attrNameLst>
                                      </p:cBhvr>
                                      <p:to>
                                        <p:strVal val="visible"/>
                                      </p:to>
                                    </p:set>
                                  </p:childTnLst>
                                </p:cTn>
                              </p:par>
                            </p:childTnLst>
                          </p:cTn>
                        </p:par>
                        <p:par>
                          <p:cTn id="75" fill="hold" nodeType="afterGroup">
                            <p:stCondLst>
                              <p:cond delay="2000"/>
                            </p:stCondLst>
                            <p:childTnLst>
                              <p:par>
                                <p:cTn id="76" presetID="42" presetClass="path" presetSubtype="0" repeatCount="6000" accel="50000" decel="50000" fill="hold" grpId="1" nodeType="afterEffect">
                                  <p:stCondLst>
                                    <p:cond delay="0"/>
                                  </p:stCondLst>
                                  <p:childTnLst>
                                    <p:animMotion origin="layout" path="M -3.33333E-6 1.11111E-6 L 0.00417 0.45 " pathEditMode="relative" rAng="0" ptsTypes="AA">
                                      <p:cBhvr>
                                        <p:cTn id="77" dur="500" fill="hold"/>
                                        <p:tgtEl>
                                          <p:spTgt spid="17446"/>
                                        </p:tgtEl>
                                        <p:attrNameLst>
                                          <p:attrName>ppt_x</p:attrName>
                                          <p:attrName>ppt_y</p:attrName>
                                        </p:attrNameLst>
                                      </p:cBhvr>
                                      <p:rCtr x="208" y="22500"/>
                                    </p:animMotion>
                                  </p:childTnLst>
                                  <p:subTnLst>
                                    <p:set>
                                      <p:cBhvr override="childStyle">
                                        <p:cTn dur="1" fill="hold" display="0" masterRel="sameClick" afterEffect="1">
                                          <p:stCondLst>
                                            <p:cond evt="end" delay="0">
                                              <p:tn val="76"/>
                                            </p:cond>
                                          </p:stCondLst>
                                        </p:cTn>
                                        <p:tgtEl>
                                          <p:spTgt spid="17446"/>
                                        </p:tgtEl>
                                        <p:attrNameLst>
                                          <p:attrName>style.visibility</p:attrName>
                                        </p:attrNameLst>
                                      </p:cBhvr>
                                      <p:to>
                                        <p:strVal val="hidden"/>
                                      </p:to>
                                    </p:set>
                                  </p:subTnLst>
                                </p:cTn>
                              </p:par>
                              <p:par>
                                <p:cTn id="78" presetID="42" presetClass="path" presetSubtype="0" repeatCount="4000" accel="50000" decel="50000" fill="hold" grpId="1" nodeType="withEffect">
                                  <p:stCondLst>
                                    <p:cond delay="0"/>
                                  </p:stCondLst>
                                  <p:childTnLst>
                                    <p:animMotion origin="layout" path="M 0 1.11111E-6 L -0.0125 0.48333 " pathEditMode="relative" rAng="0" ptsTypes="AA">
                                      <p:cBhvr>
                                        <p:cTn id="79" dur="1000" fill="hold"/>
                                        <p:tgtEl>
                                          <p:spTgt spid="17443"/>
                                        </p:tgtEl>
                                        <p:attrNameLst>
                                          <p:attrName>ppt_x</p:attrName>
                                          <p:attrName>ppt_y</p:attrName>
                                        </p:attrNameLst>
                                      </p:cBhvr>
                                      <p:rCtr x="-625" y="24167"/>
                                    </p:animMotion>
                                  </p:childTnLst>
                                  <p:subTnLst>
                                    <p:set>
                                      <p:cBhvr override="childStyle">
                                        <p:cTn dur="1" fill="hold" display="0" masterRel="sameClick" afterEffect="1">
                                          <p:stCondLst>
                                            <p:cond evt="end" delay="0">
                                              <p:tn val="78"/>
                                            </p:cond>
                                          </p:stCondLst>
                                        </p:cTn>
                                        <p:tgtEl>
                                          <p:spTgt spid="17443"/>
                                        </p:tgtEl>
                                        <p:attrNameLst>
                                          <p:attrName>style.visibility</p:attrName>
                                        </p:attrNameLst>
                                      </p:cBhvr>
                                      <p:to>
                                        <p:strVal val="hidden"/>
                                      </p:to>
                                    </p:set>
                                  </p:subTnLst>
                                </p:cTn>
                              </p:par>
                              <p:par>
                                <p:cTn id="80" presetID="42" presetClass="path" presetSubtype="0" repeatCount="2000" accel="50000" decel="50000" fill="hold" grpId="1" nodeType="withEffect">
                                  <p:stCondLst>
                                    <p:cond delay="0"/>
                                  </p:stCondLst>
                                  <p:childTnLst>
                                    <p:animMotion origin="layout" path="M -0.0125 0.00555 L 0 0.5 " pathEditMode="relative" rAng="0" ptsTypes="AA">
                                      <p:cBhvr>
                                        <p:cTn id="81" dur="2000" fill="hold"/>
                                        <p:tgtEl>
                                          <p:spTgt spid="17444"/>
                                        </p:tgtEl>
                                        <p:attrNameLst>
                                          <p:attrName>ppt_x</p:attrName>
                                          <p:attrName>ppt_y</p:attrName>
                                        </p:attrNameLst>
                                      </p:cBhvr>
                                      <p:rCtr x="625" y="24722"/>
                                    </p:animMotion>
                                  </p:childTnLst>
                                  <p:subTnLst>
                                    <p:set>
                                      <p:cBhvr override="childStyle">
                                        <p:cTn dur="1" fill="hold" display="0" masterRel="sameClick" afterEffect="1">
                                          <p:stCondLst>
                                            <p:cond evt="end" delay="0">
                                              <p:tn val="80"/>
                                            </p:cond>
                                          </p:stCondLst>
                                        </p:cTn>
                                        <p:tgtEl>
                                          <p:spTgt spid="17444"/>
                                        </p:tgtEl>
                                        <p:attrNameLst>
                                          <p:attrName>style.visibility</p:attrName>
                                        </p:attrNameLst>
                                      </p:cBhvr>
                                      <p:to>
                                        <p:strVal val="hidden"/>
                                      </p:to>
                                    </p:set>
                                  </p:subTnLst>
                                </p:cTn>
                              </p:par>
                              <p:par>
                                <p:cTn id="82" presetID="42" presetClass="path" presetSubtype="0" repeatCount="4000" accel="50000" decel="50000" fill="hold" grpId="1" nodeType="withEffect">
                                  <p:stCondLst>
                                    <p:cond delay="0"/>
                                  </p:stCondLst>
                                  <p:childTnLst>
                                    <p:animMotion origin="layout" path="M 3.33333E-6 2.22222E-6 L -0.02917 0.48333 " pathEditMode="relative" rAng="0" ptsTypes="AA">
                                      <p:cBhvr>
                                        <p:cTn id="83" dur="1000" fill="hold"/>
                                        <p:tgtEl>
                                          <p:spTgt spid="17445"/>
                                        </p:tgtEl>
                                        <p:attrNameLst>
                                          <p:attrName>ppt_x</p:attrName>
                                          <p:attrName>ppt_y</p:attrName>
                                        </p:attrNameLst>
                                      </p:cBhvr>
                                      <p:rCtr x="-1458" y="24167"/>
                                    </p:animMotion>
                                  </p:childTnLst>
                                  <p:subTnLst>
                                    <p:set>
                                      <p:cBhvr override="childStyle">
                                        <p:cTn dur="1" fill="hold" display="0" masterRel="sameClick" afterEffect="1">
                                          <p:stCondLst>
                                            <p:cond evt="end" delay="0">
                                              <p:tn val="82"/>
                                            </p:cond>
                                          </p:stCondLst>
                                        </p:cTn>
                                        <p:tgtEl>
                                          <p:spTgt spid="17445"/>
                                        </p:tgtEl>
                                        <p:attrNameLst>
                                          <p:attrName>style.visibility</p:attrName>
                                        </p:attrNameLst>
                                      </p:cBhvr>
                                      <p:to>
                                        <p:strVal val="hidden"/>
                                      </p:to>
                                    </p:set>
                                  </p:subTnLst>
                                </p:cTn>
                              </p:par>
                              <p:par>
                                <p:cTn id="84" presetID="22" presetClass="entr" presetSubtype="4" fill="hold" grpId="0" nodeType="withEffect">
                                  <p:stCondLst>
                                    <p:cond delay="0"/>
                                  </p:stCondLst>
                                  <p:childTnLst>
                                    <p:set>
                                      <p:cBhvr>
                                        <p:cTn id="85" dur="1" fill="hold">
                                          <p:stCondLst>
                                            <p:cond delay="0"/>
                                          </p:stCondLst>
                                        </p:cTn>
                                        <p:tgtEl>
                                          <p:spTgt spid="17418"/>
                                        </p:tgtEl>
                                        <p:attrNameLst>
                                          <p:attrName>style.visibility</p:attrName>
                                        </p:attrNameLst>
                                      </p:cBhvr>
                                      <p:to>
                                        <p:strVal val="visible"/>
                                      </p:to>
                                    </p:set>
                                    <p:animEffect transition="in" filter="wipe(down)">
                                      <p:cBhvr>
                                        <p:cTn id="86" dur="3000"/>
                                        <p:tgtEl>
                                          <p:spTgt spid="17418"/>
                                        </p:tgtEl>
                                      </p:cBhvr>
                                    </p:animEffect>
                                  </p:childTnLst>
                                </p:cTn>
                              </p:par>
                              <p:par>
                                <p:cTn id="87" presetID="1" presetClass="exit" presetSubtype="0" fill="hold" grpId="1" nodeType="withEffect">
                                  <p:stCondLst>
                                    <p:cond delay="0"/>
                                  </p:stCondLst>
                                  <p:childTnLst>
                                    <p:set>
                                      <p:cBhvr>
                                        <p:cTn id="88" dur="1" fill="hold">
                                          <p:stCondLst>
                                            <p:cond delay="0"/>
                                          </p:stCondLst>
                                        </p:cTn>
                                        <p:tgtEl>
                                          <p:spTgt spid="17449"/>
                                        </p:tgtEl>
                                        <p:attrNameLst>
                                          <p:attrName>style.visibility</p:attrName>
                                        </p:attrNameLst>
                                      </p:cBhvr>
                                      <p:to>
                                        <p:strVal val="hidden"/>
                                      </p:to>
                                    </p:set>
                                  </p:childTnLst>
                                </p:cTn>
                              </p:par>
                              <p:par>
                                <p:cTn id="89" presetID="22" presetClass="exit" presetSubtype="1" fill="hold" nodeType="withEffect">
                                  <p:stCondLst>
                                    <p:cond delay="0"/>
                                  </p:stCondLst>
                                  <p:childTnLst>
                                    <p:animEffect transition="out" filter="wipe(up)">
                                      <p:cBhvr>
                                        <p:cTn id="90" dur="3000"/>
                                        <p:tgtEl>
                                          <p:spTgt spid="7"/>
                                        </p:tgtEl>
                                      </p:cBhvr>
                                    </p:animEffect>
                                    <p:set>
                                      <p:cBhvr>
                                        <p:cTn id="91" dur="1" fill="hold">
                                          <p:stCondLst>
                                            <p:cond delay="2999"/>
                                          </p:stCondLst>
                                        </p:cTn>
                                        <p:tgtEl>
                                          <p:spTgt spid="7"/>
                                        </p:tgtEl>
                                        <p:attrNameLst>
                                          <p:attrName>style.visibility</p:attrName>
                                        </p:attrNameLst>
                                      </p:cBhvr>
                                      <p:to>
                                        <p:strVal val="hidden"/>
                                      </p:to>
                                    </p:set>
                                  </p:childTnLst>
                                </p:cTn>
                              </p:par>
                            </p:childTnLst>
                          </p:cTn>
                        </p:par>
                        <p:par>
                          <p:cTn id="92" fill="hold" nodeType="afterGroup">
                            <p:stCondLst>
                              <p:cond delay="6000"/>
                            </p:stCondLst>
                            <p:childTnLst>
                              <p:par>
                                <p:cTn id="93" presetID="1" presetClass="exit" presetSubtype="0" fill="hold" nodeType="afterEffect">
                                  <p:stCondLst>
                                    <p:cond delay="0"/>
                                  </p:stCondLst>
                                  <p:childTnLst>
                                    <p:set>
                                      <p:cBhvr>
                                        <p:cTn id="94" dur="1" fill="hold">
                                          <p:stCondLst>
                                            <p:cond delay="0"/>
                                          </p:stCondLst>
                                        </p:cTn>
                                        <p:tgtEl>
                                          <p:spTgt spid="7"/>
                                        </p:tgtEl>
                                        <p:attrNameLst>
                                          <p:attrName>style.visibility</p:attrName>
                                        </p:attrNameLst>
                                      </p:cBhvr>
                                      <p:to>
                                        <p:strVal val="hidden"/>
                                      </p:to>
                                    </p:set>
                                  </p:childTnLst>
                                </p:cTn>
                              </p:par>
                              <p:par>
                                <p:cTn id="95" presetID="1" presetClass="exit" presetSubtype="0" fill="hold" nodeType="withEffect">
                                  <p:stCondLst>
                                    <p:cond delay="0"/>
                                  </p:stCondLst>
                                  <p:childTnLst>
                                    <p:set>
                                      <p:cBhvr>
                                        <p:cTn id="96" dur="1" fill="hold">
                                          <p:stCondLst>
                                            <p:cond delay="0"/>
                                          </p:stCondLst>
                                        </p:cTn>
                                        <p:tgtEl>
                                          <p:spTgt spid="17439"/>
                                        </p:tgtEl>
                                        <p:attrNameLst>
                                          <p:attrName>style.visibility</p:attrName>
                                        </p:attrNameLst>
                                      </p:cBhvr>
                                      <p:to>
                                        <p:strVal val="hidden"/>
                                      </p:to>
                                    </p:set>
                                  </p:childTnLst>
                                </p:cTn>
                              </p:par>
                            </p:childTnLst>
                          </p:cTn>
                        </p:par>
                        <p:par>
                          <p:cTn id="97" fill="hold" nodeType="afterGroup">
                            <p:stCondLst>
                              <p:cond delay="6000"/>
                            </p:stCondLst>
                            <p:childTnLst>
                              <p:par>
                                <p:cTn id="98" presetID="5" presetClass="entr" presetSubtype="10" fill="hold" grpId="0" nodeType="afterEffect">
                                  <p:stCondLst>
                                    <p:cond delay="0"/>
                                  </p:stCondLst>
                                  <p:childTnLst>
                                    <p:set>
                                      <p:cBhvr>
                                        <p:cTn id="99" dur="1" fill="hold">
                                          <p:stCondLst>
                                            <p:cond delay="0"/>
                                          </p:stCondLst>
                                        </p:cTn>
                                        <p:tgtEl>
                                          <p:spTgt spid="17448"/>
                                        </p:tgtEl>
                                        <p:attrNameLst>
                                          <p:attrName>style.visibility</p:attrName>
                                        </p:attrNameLst>
                                      </p:cBhvr>
                                      <p:to>
                                        <p:strVal val="visible"/>
                                      </p:to>
                                    </p:set>
                                    <p:animEffect transition="in" filter="checkerboard(across)">
                                      <p:cBhvr>
                                        <p:cTn id="100" dur="500"/>
                                        <p:tgtEl>
                                          <p:spTgt spid="174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7" grpId="0" animBg="1"/>
      <p:bldP spid="17418" grpId="0" animBg="1"/>
      <p:bldP spid="17424" grpId="0"/>
      <p:bldP spid="17428" grpId="0"/>
      <p:bldP spid="17435" grpId="0" animBg="1"/>
      <p:bldP spid="17435" grpId="1" animBg="1"/>
      <p:bldP spid="17436" grpId="0" animBg="1"/>
      <p:bldP spid="17436" grpId="1" animBg="1"/>
      <p:bldP spid="17437" grpId="0" animBg="1"/>
      <p:bldP spid="17437" grpId="1" animBg="1"/>
      <p:bldP spid="17438" grpId="0" animBg="1"/>
      <p:bldP spid="17438" grpId="1" animBg="1"/>
      <p:bldP spid="17443" grpId="0" animBg="1"/>
      <p:bldP spid="17443" grpId="1" animBg="1"/>
      <p:bldP spid="17444" grpId="0" animBg="1"/>
      <p:bldP spid="17444" grpId="1" animBg="1"/>
      <p:bldP spid="17445" grpId="0" animBg="1"/>
      <p:bldP spid="17445" grpId="1" animBg="1"/>
      <p:bldP spid="17446" grpId="0" animBg="1"/>
      <p:bldP spid="17446" grpId="1" animBg="1"/>
      <p:bldP spid="17448" grpId="0" animBg="1"/>
      <p:bldP spid="17449" grpId="0" animBg="1"/>
      <p:bldP spid="1744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47650" y="355602"/>
            <a:ext cx="8629650" cy="1200329"/>
          </a:xfrm>
          <a:prstGeom prst="rect">
            <a:avLst/>
          </a:prstGeom>
          <a:noFill/>
        </p:spPr>
        <p:txBody>
          <a:bodyPr wrap="square" rtlCol="0">
            <a:spAutoFit/>
          </a:bodyPr>
          <a:lstStyle/>
          <a:p>
            <a:pPr algn="just"/>
            <a:r>
              <a:rPr lang="en-US" sz="2400" b="1">
                <a:solidFill>
                  <a:srgbClr val="002060"/>
                </a:solidFill>
                <a:latin typeface="Times New Roman" pitchFamily="18" charset="0"/>
                <a:cs typeface="Times New Roman" pitchFamily="18" charset="0"/>
              </a:rPr>
              <a:t>Trên nhãn các chai bia, rượu vang... Có ghi các giá trị như 4%vol, 14%vol, 40%vol ... Các giá trị này có ý nghĩa như thế nào?</a:t>
            </a:r>
          </a:p>
        </p:txBody>
      </p:sp>
    </p:spTree>
    <p:extLst>
      <p:ext uri="{BB962C8B-B14F-4D97-AF65-F5344CB8AC3E}">
        <p14:creationId xmlns:p14="http://schemas.microsoft.com/office/powerpoint/2010/main" val="39071739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ồn sát khuẩn y tế Ethanol 70 OPC 500ml - VIPHAEN">
            <a:extLst>
              <a:ext uri="{FF2B5EF4-FFF2-40B4-BE49-F238E27FC236}">
                <a16:creationId xmlns:a16="http://schemas.microsoft.com/office/drawing/2014/main" id="{14F791C1-6150-FEF5-6A17-D69FCF7ABF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2735" y="-1"/>
            <a:ext cx="3664637" cy="366463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E9775D0-94D7-9BF5-1C39-DFDB1294BCC2}"/>
              </a:ext>
            </a:extLst>
          </p:cNvPr>
          <p:cNvSpPr txBox="1"/>
          <p:nvPr/>
        </p:nvSpPr>
        <p:spPr>
          <a:xfrm>
            <a:off x="293427" y="3821372"/>
            <a:ext cx="8557146" cy="2554545"/>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Cồn</a:t>
            </a:r>
            <a:r>
              <a:rPr lang="en-US" sz="3200" dirty="0">
                <a:latin typeface="Times New Roman" panose="02020603050405020304" pitchFamily="18" charset="0"/>
                <a:cs typeface="Times New Roman" panose="02020603050405020304" pitchFamily="18" charset="0"/>
              </a:rPr>
              <a:t> y </a:t>
            </a:r>
            <a:r>
              <a:rPr lang="en-US" sz="3200" dirty="0" err="1">
                <a:latin typeface="Times New Roman" panose="02020603050405020304" pitchFamily="18" charset="0"/>
                <a:cs typeface="Times New Roman" panose="02020603050405020304" pitchFamily="18" charset="0"/>
              </a:rPr>
              <a:t>tế</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nước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rửa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tay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sát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khuẩn</a:t>
            </a:r>
            <a:r>
              <a:rPr lang="en-US" sz="3200" dirty="0">
                <a:latin typeface="Times New Roman" panose="02020603050405020304" pitchFamily="18" charset="0"/>
                <a:cs typeface="Times New Roman" panose="02020603050405020304" pitchFamily="18" charset="0"/>
              </a:rPr>
              <a:t>, … </a:t>
            </a:r>
            <a:r>
              <a:rPr lang="en-US" sz="3200" dirty="0" err="1">
                <a:latin typeface="Times New Roman" panose="02020603050405020304" pitchFamily="18" charset="0"/>
                <a:cs typeface="Times New Roman" panose="02020603050405020304" pitchFamily="18" charset="0"/>
              </a:rPr>
              <a:t>chứa</a:t>
            </a:r>
            <a:r>
              <a:rPr lang="en-US" sz="3200" dirty="0">
                <a:latin typeface="Times New Roman" panose="02020603050405020304" pitchFamily="18" charset="0"/>
                <a:cs typeface="Times New Roman" panose="02020603050405020304" pitchFamily="18" charset="0"/>
              </a:rPr>
              <a:t> ethylic alcohol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lượng</a:t>
            </a:r>
            <a:r>
              <a:rPr lang="en-US" sz="3200" dirty="0">
                <a:latin typeface="Times New Roman" panose="02020603050405020304" pitchFamily="18" charset="0"/>
                <a:cs typeface="Times New Roman" panose="02020603050405020304" pitchFamily="18" charset="0"/>
              </a:rPr>
              <a:t> 60% </a:t>
            </a:r>
            <a:r>
              <a:rPr lang="en-US" sz="3200" dirty="0" err="1">
                <a:latin typeface="Times New Roman" panose="02020603050405020304" pitchFamily="18" charset="0"/>
                <a:cs typeface="Times New Roman" panose="02020603050405020304" pitchFamily="18" charset="0"/>
              </a:rPr>
              <a:t>đến</a:t>
            </a:r>
            <a:r>
              <a:rPr lang="en-US" sz="3200" dirty="0">
                <a:latin typeface="Times New Roman" panose="02020603050405020304" pitchFamily="18" charset="0"/>
                <a:cs typeface="Times New Roman" panose="02020603050405020304" pitchFamily="18" charset="0"/>
              </a:rPr>
              <a:t> 85%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thể</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có</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tính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diệt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khuẩn</a:t>
            </a:r>
            <a:r>
              <a:rPr lang="en-US" sz="3200" dirty="0">
                <a:latin typeface="Times New Roman" panose="02020603050405020304" pitchFamily="18" charset="0"/>
                <a:cs typeface="Times New Roman" panose="02020603050405020304" pitchFamily="18" charset="0"/>
              </a:rPr>
              <a:t>. Khi </a:t>
            </a:r>
            <a:r>
              <a:rPr lang="en-US" sz="3200" dirty="0" err="1">
                <a:latin typeface="Times New Roman" panose="02020603050405020304" pitchFamily="18" charset="0"/>
                <a:cs typeface="Times New Roman" panose="02020603050405020304" pitchFamily="18" charset="0"/>
              </a:rPr>
              <a:t>tiếp</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xúc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với</a:t>
            </a:r>
            <a:r>
              <a:rPr lang="en-US" sz="3200" dirty="0">
                <a:latin typeface="Times New Roman" panose="02020603050405020304" pitchFamily="18" charset="0"/>
                <a:cs typeface="Times New Roman" panose="02020603050405020304" pitchFamily="18" charset="0"/>
              </a:rPr>
              <a:t> vi </a:t>
            </a:r>
            <a:r>
              <a:rPr lang="en-US" sz="3200" dirty="0" err="1">
                <a:latin typeface="Times New Roman" panose="02020603050405020304" pitchFamily="18" charset="0"/>
                <a:cs typeface="Times New Roman" panose="02020603050405020304" pitchFamily="18" charset="0"/>
              </a:rPr>
              <a:t>khuẩn</a:t>
            </a:r>
            <a:r>
              <a:rPr lang="en-US" sz="3200" dirty="0">
                <a:latin typeface="Times New Roman" panose="02020603050405020304" pitchFamily="18" charset="0"/>
                <a:cs typeface="Times New Roman" panose="02020603050405020304" pitchFamily="18" charset="0"/>
              </a:rPr>
              <a:t>, ethylic alcohol </a:t>
            </a:r>
            <a:r>
              <a:rPr lang="en-US" sz="3200" dirty="0" err="1">
                <a:latin typeface="Times New Roman" panose="02020603050405020304" pitchFamily="18" charset="0"/>
                <a:cs typeface="Times New Roman" panose="02020603050405020304" pitchFamily="18" charset="0"/>
              </a:rPr>
              <a:t>gây</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tụ</a:t>
            </a:r>
            <a:r>
              <a:rPr lang="en-US" sz="3200" dirty="0">
                <a:latin typeface="Times New Roman" panose="02020603050405020304" pitchFamily="18" charset="0"/>
                <a:cs typeface="Times New Roman" panose="02020603050405020304" pitchFamily="18" charset="0"/>
              </a:rPr>
              <a:t> protein, </a:t>
            </a:r>
            <a:r>
              <a:rPr lang="en-US" sz="3200" dirty="0" err="1">
                <a:latin typeface="Times New Roman" panose="02020603050405020304" pitchFamily="18" charset="0"/>
                <a:cs typeface="Times New Roman" panose="02020603050405020304" pitchFamily="18" charset="0"/>
              </a:rPr>
              <a:t>phá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cấu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trúc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của</a:t>
            </a:r>
            <a:r>
              <a:rPr lang="en-US" sz="3200" dirty="0">
                <a:latin typeface="Times New Roman" panose="02020603050405020304" pitchFamily="18" charset="0"/>
                <a:cs typeface="Times New Roman" panose="02020603050405020304" pitchFamily="18" charset="0"/>
              </a:rPr>
              <a:t> vi </a:t>
            </a:r>
            <a:r>
              <a:rPr lang="en-US" sz="3200" dirty="0" err="1">
                <a:latin typeface="Times New Roman" panose="02020603050405020304" pitchFamily="18" charset="0"/>
                <a:cs typeface="Times New Roman" panose="02020603050405020304" pitchFamily="18" charset="0"/>
              </a:rPr>
              <a:t>khuẩn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làm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cho</a:t>
            </a:r>
            <a:r>
              <a:rPr lang="en-US" sz="3200" dirty="0">
                <a:latin typeface="Times New Roman" panose="02020603050405020304" pitchFamily="18" charset="0"/>
                <a:cs typeface="Times New Roman" panose="02020603050405020304" pitchFamily="18" charset="0"/>
              </a:rPr>
              <a:t> vi </a:t>
            </a:r>
            <a:r>
              <a:rPr lang="en-US" sz="3200" dirty="0" err="1">
                <a:latin typeface="Times New Roman" panose="02020603050405020304" pitchFamily="18" charset="0"/>
                <a:cs typeface="Times New Roman" panose="02020603050405020304" pitchFamily="18" charset="0"/>
              </a:rPr>
              <a:t>khuẩn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chết</a:t>
            </a:r>
            <a:r>
              <a:rPr lang="en-US" sz="32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260338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28A9A-53EC-C1C9-09D3-0404637C3B90}"/>
            </a:ext>
          </a:extLst>
        </p:cNvPr>
        <p:cNvGrpSpPr/>
        <p:nvPr/>
      </p:nvGrpSpPr>
      <p:grpSpPr>
        <a:xfrm>
          <a:off x="0" y="0"/>
          <a:ext cx="0" cy="0"/>
          <a:chOff x="0" y="0"/>
          <a:chExt cx="0" cy="0"/>
        </a:xfrm>
      </p:grpSpPr>
      <p:sp>
        <p:nvSpPr>
          <p:cNvPr id="17412" name="Text Box 11">
            <a:extLst>
              <a:ext uri="{FF2B5EF4-FFF2-40B4-BE49-F238E27FC236}">
                <a16:creationId xmlns:a16="http://schemas.microsoft.com/office/drawing/2014/main" id="{AAA12174-5F11-75D4-B41F-907CABADD925}"/>
              </a:ext>
            </a:extLst>
          </p:cNvPr>
          <p:cNvSpPr txBox="1">
            <a:spLocks noChangeArrowheads="1"/>
          </p:cNvSpPr>
          <p:nvPr/>
        </p:nvSpPr>
        <p:spPr bwMode="auto">
          <a:xfrm>
            <a:off x="3108328" y="1408116"/>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endParaRPr lang="vi-VN" altLang="en-US" b="0">
              <a:solidFill>
                <a:schemeClr val="tx1"/>
              </a:solidFill>
              <a:latin typeface="Arial" charset="0"/>
            </a:endParaRPr>
          </a:p>
        </p:txBody>
      </p:sp>
      <p:sp>
        <p:nvSpPr>
          <p:cNvPr id="17413" name="Text Box 13">
            <a:extLst>
              <a:ext uri="{FF2B5EF4-FFF2-40B4-BE49-F238E27FC236}">
                <a16:creationId xmlns:a16="http://schemas.microsoft.com/office/drawing/2014/main" id="{EEFE4832-A65F-D1D4-89D4-2D0739D6B59C}"/>
              </a:ext>
            </a:extLst>
          </p:cNvPr>
          <p:cNvSpPr txBox="1">
            <a:spLocks noChangeArrowheads="1"/>
          </p:cNvSpPr>
          <p:nvPr/>
        </p:nvSpPr>
        <p:spPr bwMode="auto">
          <a:xfrm>
            <a:off x="209553" y="873128"/>
            <a:ext cx="5524499" cy="461665"/>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algn="ctr"/>
            <a:r>
              <a:rPr lang="en-US" altLang="en-US" sz="2400">
                <a:solidFill>
                  <a:srgbClr val="002060"/>
                </a:solidFill>
              </a:rPr>
              <a:t>1 . Phản ứng cháy của ethylic alcohol </a:t>
            </a:r>
            <a:endParaRPr lang="en-US" altLang="en-US" sz="2400">
              <a:solidFill>
                <a:srgbClr val="002060"/>
              </a:solidFill>
              <a:latin typeface="Arial" charset="0"/>
            </a:endParaRPr>
          </a:p>
        </p:txBody>
      </p:sp>
      <p:sp>
        <p:nvSpPr>
          <p:cNvPr id="17422" name="TextBox 1">
            <a:extLst>
              <a:ext uri="{FF2B5EF4-FFF2-40B4-BE49-F238E27FC236}">
                <a16:creationId xmlns:a16="http://schemas.microsoft.com/office/drawing/2014/main" id="{9B54DC3F-53FB-31D4-70DE-78635F3006B9}"/>
              </a:ext>
            </a:extLst>
          </p:cNvPr>
          <p:cNvSpPr txBox="1">
            <a:spLocks noChangeArrowheads="1"/>
          </p:cNvSpPr>
          <p:nvPr/>
        </p:nvSpPr>
        <p:spPr bwMode="auto">
          <a:xfrm>
            <a:off x="6096000" y="1825628"/>
            <a:ext cx="1676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vi-VN" altLang="en-US"/>
              <a:t>tttaaatttttttt</a:t>
            </a:r>
            <a:endParaRPr lang="en-US" altLang="en-US"/>
          </a:p>
        </p:txBody>
      </p:sp>
      <p:sp>
        <p:nvSpPr>
          <p:cNvPr id="17423" name="TextBox 2">
            <a:extLst>
              <a:ext uri="{FF2B5EF4-FFF2-40B4-BE49-F238E27FC236}">
                <a16:creationId xmlns:a16="http://schemas.microsoft.com/office/drawing/2014/main" id="{F17BDE8F-C2B7-A1EA-0368-97B9C08F5356}"/>
              </a:ext>
            </a:extLst>
          </p:cNvPr>
          <p:cNvSpPr txBox="1">
            <a:spLocks noChangeArrowheads="1"/>
          </p:cNvSpPr>
          <p:nvPr/>
        </p:nvSpPr>
        <p:spPr bwMode="auto">
          <a:xfrm>
            <a:off x="6261100" y="1825628"/>
            <a:ext cx="15113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vi-VN" altLang="en-US"/>
              <a:t>ee</a:t>
            </a:r>
            <a:endParaRPr lang="en-US" altLang="en-US"/>
          </a:p>
        </p:txBody>
      </p:sp>
      <p:sp>
        <p:nvSpPr>
          <p:cNvPr id="2" name="Rectangle 1">
            <a:extLst>
              <a:ext uri="{FF2B5EF4-FFF2-40B4-BE49-F238E27FC236}">
                <a16:creationId xmlns:a16="http://schemas.microsoft.com/office/drawing/2014/main" id="{45370FC5-03FF-DF5A-098E-7223353FC21E}"/>
              </a:ext>
            </a:extLst>
          </p:cNvPr>
          <p:cNvSpPr/>
          <p:nvPr/>
        </p:nvSpPr>
        <p:spPr>
          <a:xfrm>
            <a:off x="372621" y="226618"/>
            <a:ext cx="5466207" cy="523220"/>
          </a:xfrm>
          <a:prstGeom prst="rect">
            <a:avLst/>
          </a:prstGeom>
        </p:spPr>
        <p:txBody>
          <a:bodyPr wrap="square">
            <a:spAutoFit/>
          </a:bodyPr>
          <a:lstStyle/>
          <a:p>
            <a:pPr eaLnBrk="1" hangingPunct="1">
              <a:spcBef>
                <a:spcPct val="50000"/>
              </a:spcBef>
            </a:pPr>
            <a:r>
              <a:rPr lang="en-US" altLang="en-US" sz="2800" b="1">
                <a:solidFill>
                  <a:srgbClr val="0000FF"/>
                </a:solidFill>
                <a:latin typeface="Times New Roman" pitchFamily="18" charset="0"/>
                <a:cs typeface="Times New Roman" pitchFamily="18" charset="0"/>
              </a:rPr>
              <a:t>III.  Tính chất hoá học </a:t>
            </a:r>
          </a:p>
        </p:txBody>
      </p:sp>
      <p:pic>
        <p:nvPicPr>
          <p:cNvPr id="6" name="Picture 5">
            <a:extLst>
              <a:ext uri="{FF2B5EF4-FFF2-40B4-BE49-F238E27FC236}">
                <a16:creationId xmlns:a16="http://schemas.microsoft.com/office/drawing/2014/main" id="{E47359CC-C611-761B-2077-49E8C4EE1545}"/>
              </a:ext>
            </a:extLst>
          </p:cNvPr>
          <p:cNvPicPr>
            <a:picLocks noChangeAspect="1"/>
          </p:cNvPicPr>
          <p:nvPr/>
        </p:nvPicPr>
        <p:blipFill>
          <a:blip r:embed="rId2"/>
          <a:srcRect l="1029" r="2685"/>
          <a:stretch/>
        </p:blipFill>
        <p:spPr>
          <a:xfrm>
            <a:off x="0" y="1530684"/>
            <a:ext cx="9144000" cy="4638104"/>
          </a:xfrm>
          <a:prstGeom prst="rect">
            <a:avLst/>
          </a:prstGeom>
        </p:spPr>
      </p:pic>
    </p:spTree>
    <p:extLst>
      <p:ext uri="{BB962C8B-B14F-4D97-AF65-F5344CB8AC3E}">
        <p14:creationId xmlns:p14="http://schemas.microsoft.com/office/powerpoint/2010/main" val="409305689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Text Box 11"/>
          <p:cNvSpPr txBox="1">
            <a:spLocks noChangeArrowheads="1"/>
          </p:cNvSpPr>
          <p:nvPr/>
        </p:nvSpPr>
        <p:spPr bwMode="auto">
          <a:xfrm>
            <a:off x="3108328" y="1408116"/>
            <a:ext cx="18473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endParaRPr lang="vi-VN" altLang="en-US" b="0">
              <a:solidFill>
                <a:schemeClr val="tx1"/>
              </a:solidFill>
              <a:latin typeface="Arial" charset="0"/>
            </a:endParaRPr>
          </a:p>
        </p:txBody>
      </p:sp>
      <p:sp>
        <p:nvSpPr>
          <p:cNvPr id="17413" name="Text Box 13"/>
          <p:cNvSpPr txBox="1">
            <a:spLocks noChangeArrowheads="1"/>
          </p:cNvSpPr>
          <p:nvPr/>
        </p:nvSpPr>
        <p:spPr bwMode="auto">
          <a:xfrm>
            <a:off x="209553" y="873128"/>
            <a:ext cx="5524499" cy="461665"/>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algn="ctr"/>
            <a:r>
              <a:rPr lang="en-US" altLang="en-US" sz="2400" dirty="0">
                <a:solidFill>
                  <a:srgbClr val="002060"/>
                </a:solidFill>
              </a:rPr>
              <a:t>1 . </a:t>
            </a:r>
            <a:r>
              <a:rPr lang="en-US" altLang="en-US" sz="2400" dirty="0" err="1">
                <a:solidFill>
                  <a:srgbClr val="002060"/>
                </a:solidFill>
              </a:rPr>
              <a:t>Phản</a:t>
            </a:r>
            <a:r>
              <a:rPr lang="en-US" altLang="en-US" sz="2400" dirty="0">
                <a:solidFill>
                  <a:srgbClr val="002060"/>
                </a:solidFill>
              </a:rPr>
              <a:t> </a:t>
            </a:r>
            <a:r>
              <a:rPr lang="en-US" altLang="en-US" sz="2400" dirty="0" err="1">
                <a:solidFill>
                  <a:srgbClr val="002060"/>
                </a:solidFill>
              </a:rPr>
              <a:t>ứng</a:t>
            </a:r>
            <a:r>
              <a:rPr lang="en-US" altLang="en-US" sz="2400" dirty="0">
                <a:solidFill>
                  <a:srgbClr val="002060"/>
                </a:solidFill>
              </a:rPr>
              <a:t> </a:t>
            </a:r>
            <a:r>
              <a:rPr lang="en-US" altLang="en-US" sz="2400" dirty="0" err="1">
                <a:solidFill>
                  <a:srgbClr val="002060"/>
                </a:solidFill>
              </a:rPr>
              <a:t>cháy</a:t>
            </a:r>
            <a:r>
              <a:rPr lang="en-US" altLang="en-US" sz="2400" dirty="0">
                <a:solidFill>
                  <a:srgbClr val="002060"/>
                </a:solidFill>
              </a:rPr>
              <a:t> </a:t>
            </a:r>
            <a:r>
              <a:rPr lang="en-US" altLang="en-US" sz="2400" dirty="0" err="1">
                <a:solidFill>
                  <a:srgbClr val="002060"/>
                </a:solidFill>
              </a:rPr>
              <a:t>của</a:t>
            </a:r>
            <a:r>
              <a:rPr lang="en-US" altLang="en-US" sz="2400" dirty="0">
                <a:solidFill>
                  <a:srgbClr val="002060"/>
                </a:solidFill>
              </a:rPr>
              <a:t> ethylic alcohol </a:t>
            </a:r>
            <a:endParaRPr lang="en-US" altLang="en-US" sz="2400" dirty="0">
              <a:solidFill>
                <a:srgbClr val="002060"/>
              </a:solidFill>
              <a:latin typeface="Arial" charset="0"/>
            </a:endParaRPr>
          </a:p>
        </p:txBody>
      </p:sp>
      <p:sp>
        <p:nvSpPr>
          <p:cNvPr id="57361" name="Text Box 22"/>
          <p:cNvSpPr txBox="1">
            <a:spLocks noChangeArrowheads="1"/>
          </p:cNvSpPr>
          <p:nvPr/>
        </p:nvSpPr>
        <p:spPr bwMode="auto">
          <a:xfrm>
            <a:off x="257175" y="1574802"/>
            <a:ext cx="8667750"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r>
              <a:rPr lang="en-US" altLang="en-US" sz="2800" b="0">
                <a:solidFill>
                  <a:schemeClr val="tx1"/>
                </a:solidFill>
              </a:rPr>
              <a:t>- Thí nghiệm đốt cháy cồn 96</a:t>
            </a:r>
            <a:r>
              <a:rPr lang="en-US" altLang="en-US" sz="2800" b="0" baseline="30000">
                <a:solidFill>
                  <a:schemeClr val="tx1"/>
                </a:solidFill>
              </a:rPr>
              <a:t>0</a:t>
            </a:r>
            <a:r>
              <a:rPr lang="en-US" altLang="en-US" sz="2800" b="0">
                <a:solidFill>
                  <a:schemeClr val="tx1"/>
                </a:solidFill>
              </a:rPr>
              <a:t> :</a:t>
            </a:r>
            <a:endParaRPr lang="en-US" altLang="en-US" sz="2800" b="0" baseline="30000">
              <a:solidFill>
                <a:schemeClr val="tx1"/>
              </a:solidFill>
            </a:endParaRPr>
          </a:p>
          <a:p>
            <a:r>
              <a:rPr lang="en-US" altLang="en-US" sz="2800" b="0">
                <a:solidFill>
                  <a:schemeClr val="tx1"/>
                </a:solidFill>
              </a:rPr>
              <a:t>- Cồn cháy với ngọn lửa màu xanh, tạo khí carbon dioxide và hơi nước:</a:t>
            </a:r>
            <a:r>
              <a:rPr lang="en-US" altLang="en-US" sz="2400" b="0">
                <a:solidFill>
                  <a:srgbClr val="0000FF"/>
                </a:solidFill>
              </a:rPr>
              <a:t> </a:t>
            </a:r>
          </a:p>
        </p:txBody>
      </p:sp>
      <p:sp>
        <p:nvSpPr>
          <p:cNvPr id="17420" name="Text Box 20"/>
          <p:cNvSpPr txBox="1">
            <a:spLocks noChangeArrowheads="1"/>
          </p:cNvSpPr>
          <p:nvPr/>
        </p:nvSpPr>
        <p:spPr bwMode="auto">
          <a:xfrm>
            <a:off x="2181225" y="2947990"/>
            <a:ext cx="8153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en-US" altLang="en-US" sz="3200">
                <a:solidFill>
                  <a:schemeClr val="tx1"/>
                </a:solidFill>
              </a:rPr>
              <a:t>C</a:t>
            </a:r>
            <a:r>
              <a:rPr lang="en-US" altLang="en-US" sz="3200" baseline="-25000">
                <a:solidFill>
                  <a:schemeClr val="tx1"/>
                </a:solidFill>
              </a:rPr>
              <a:t>2</a:t>
            </a:r>
            <a:r>
              <a:rPr lang="en-US" altLang="en-US" sz="3200">
                <a:solidFill>
                  <a:schemeClr val="tx1"/>
                </a:solidFill>
              </a:rPr>
              <a:t>H</a:t>
            </a:r>
            <a:r>
              <a:rPr lang="en-US" altLang="en-US" sz="3200" baseline="-25000">
                <a:solidFill>
                  <a:schemeClr val="tx1"/>
                </a:solidFill>
              </a:rPr>
              <a:t>6</a:t>
            </a:r>
            <a:r>
              <a:rPr lang="en-US" altLang="en-US" sz="3200">
                <a:solidFill>
                  <a:schemeClr val="tx1"/>
                </a:solidFill>
              </a:rPr>
              <a:t>O  +3O</a:t>
            </a:r>
            <a:r>
              <a:rPr lang="en-US" altLang="en-US" sz="3200" baseline="-25000">
                <a:solidFill>
                  <a:schemeClr val="tx1"/>
                </a:solidFill>
              </a:rPr>
              <a:t>2        </a:t>
            </a:r>
            <a:r>
              <a:rPr lang="en-US" altLang="en-US" sz="3200">
                <a:solidFill>
                  <a:schemeClr val="tx1"/>
                </a:solidFill>
              </a:rPr>
              <a:t>2CO</a:t>
            </a:r>
            <a:r>
              <a:rPr lang="en-US" altLang="en-US" sz="3200" baseline="-25000">
                <a:solidFill>
                  <a:schemeClr val="tx1"/>
                </a:solidFill>
              </a:rPr>
              <a:t>2</a:t>
            </a:r>
            <a:r>
              <a:rPr lang="en-US" altLang="en-US" sz="3200">
                <a:solidFill>
                  <a:schemeClr val="tx1"/>
                </a:solidFill>
              </a:rPr>
              <a:t>+ 3H</a:t>
            </a:r>
            <a:r>
              <a:rPr lang="en-US" altLang="en-US" sz="3200" baseline="-25000">
                <a:solidFill>
                  <a:schemeClr val="tx1"/>
                </a:solidFill>
              </a:rPr>
              <a:t>2</a:t>
            </a:r>
            <a:r>
              <a:rPr lang="en-US" altLang="en-US" sz="3200">
                <a:solidFill>
                  <a:schemeClr val="tx1"/>
                </a:solidFill>
              </a:rPr>
              <a:t>O</a:t>
            </a:r>
          </a:p>
        </p:txBody>
      </p:sp>
      <p:sp>
        <p:nvSpPr>
          <p:cNvPr id="16" name="Line 15"/>
          <p:cNvSpPr>
            <a:spLocks noChangeShapeType="1"/>
          </p:cNvSpPr>
          <p:nvPr/>
        </p:nvSpPr>
        <p:spPr bwMode="auto">
          <a:xfrm>
            <a:off x="4592642" y="3352800"/>
            <a:ext cx="376237" cy="0"/>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wrap="none" anchor="ctr"/>
          <a:lstStyle/>
          <a:p>
            <a:pPr eaLnBrk="1" hangingPunct="1">
              <a:spcBef>
                <a:spcPct val="50000"/>
              </a:spcBef>
              <a:defRPr/>
            </a:pPr>
            <a:endParaRPr lang="en-US" sz="3200"/>
          </a:p>
        </p:txBody>
      </p:sp>
      <p:sp>
        <p:nvSpPr>
          <p:cNvPr id="17422" name="TextBox 1"/>
          <p:cNvSpPr txBox="1">
            <a:spLocks noChangeArrowheads="1"/>
          </p:cNvSpPr>
          <p:nvPr/>
        </p:nvSpPr>
        <p:spPr bwMode="auto">
          <a:xfrm>
            <a:off x="6096000" y="1825628"/>
            <a:ext cx="16764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vi-VN" altLang="en-US"/>
              <a:t>tttaaatttttttt</a:t>
            </a:r>
            <a:endParaRPr lang="en-US" altLang="en-US"/>
          </a:p>
        </p:txBody>
      </p:sp>
      <p:sp>
        <p:nvSpPr>
          <p:cNvPr id="17423" name="TextBox 2"/>
          <p:cNvSpPr txBox="1">
            <a:spLocks noChangeArrowheads="1"/>
          </p:cNvSpPr>
          <p:nvPr/>
        </p:nvSpPr>
        <p:spPr bwMode="auto">
          <a:xfrm>
            <a:off x="6261100" y="1825628"/>
            <a:ext cx="15113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vi-VN" altLang="en-US"/>
              <a:t>ee</a:t>
            </a:r>
            <a:endParaRPr lang="en-US" altLang="en-US"/>
          </a:p>
        </p:txBody>
      </p:sp>
      <p:sp>
        <p:nvSpPr>
          <p:cNvPr id="17424" name="Text Box 10"/>
          <p:cNvSpPr txBox="1">
            <a:spLocks noChangeArrowheads="1"/>
          </p:cNvSpPr>
          <p:nvPr/>
        </p:nvSpPr>
        <p:spPr bwMode="auto">
          <a:xfrm>
            <a:off x="4475163" y="2692402"/>
            <a:ext cx="609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a:spcBef>
                <a:spcPct val="50000"/>
              </a:spcBef>
            </a:pPr>
            <a:r>
              <a:rPr lang="en-US" altLang="en-US" sz="3200">
                <a:solidFill>
                  <a:schemeClr val="tx1"/>
                </a:solidFill>
              </a:rPr>
              <a:t> t</a:t>
            </a:r>
            <a:r>
              <a:rPr lang="en-US" altLang="en-US" sz="3200" baseline="30000">
                <a:solidFill>
                  <a:schemeClr val="tx1"/>
                </a:solidFill>
              </a:rPr>
              <a:t>o</a:t>
            </a:r>
            <a:endParaRPr lang="en-US" altLang="en-US" sz="3200">
              <a:solidFill>
                <a:schemeClr val="tx1"/>
              </a:solidFill>
            </a:endParaRPr>
          </a:p>
        </p:txBody>
      </p:sp>
      <p:sp>
        <p:nvSpPr>
          <p:cNvPr id="2" name="Rectangle 1"/>
          <p:cNvSpPr/>
          <p:nvPr/>
        </p:nvSpPr>
        <p:spPr>
          <a:xfrm>
            <a:off x="372621" y="226618"/>
            <a:ext cx="5466207" cy="523220"/>
          </a:xfrm>
          <a:prstGeom prst="rect">
            <a:avLst/>
          </a:prstGeom>
        </p:spPr>
        <p:txBody>
          <a:bodyPr wrap="square">
            <a:spAutoFit/>
          </a:bodyPr>
          <a:lstStyle/>
          <a:p>
            <a:pPr eaLnBrk="1" hangingPunct="1">
              <a:spcBef>
                <a:spcPct val="50000"/>
              </a:spcBef>
            </a:pPr>
            <a:r>
              <a:rPr lang="en-US" altLang="en-US" sz="2800" b="1" dirty="0">
                <a:solidFill>
                  <a:srgbClr val="0000FF"/>
                </a:solidFill>
                <a:latin typeface="Times New Roman" pitchFamily="18" charset="0"/>
                <a:cs typeface="Times New Roman" pitchFamily="18" charset="0"/>
              </a:rPr>
              <a:t>III.  </a:t>
            </a:r>
            <a:r>
              <a:rPr lang="en-US" altLang="en-US" sz="2800" b="1" dirty="0" err="1">
                <a:solidFill>
                  <a:srgbClr val="0000FF"/>
                </a:solidFill>
                <a:latin typeface="Times New Roman" pitchFamily="18" charset="0"/>
                <a:cs typeface="Times New Roman" pitchFamily="18" charset="0"/>
              </a:rPr>
              <a:t>Tính</a:t>
            </a:r>
            <a:r>
              <a:rPr lang="en-US" altLang="en-US" sz="2800" b="1" dirty="0">
                <a:solidFill>
                  <a:srgbClr val="0000FF"/>
                </a:solidFill>
                <a:latin typeface="Times New Roman" pitchFamily="18" charset="0"/>
                <a:cs typeface="Times New Roman" pitchFamily="18" charset="0"/>
              </a:rPr>
              <a:t> </a:t>
            </a:r>
            <a:r>
              <a:rPr lang="en-US" altLang="en-US" sz="2800" b="1" dirty="0" err="1">
                <a:solidFill>
                  <a:srgbClr val="0000FF"/>
                </a:solidFill>
                <a:latin typeface="Times New Roman" pitchFamily="18" charset="0"/>
                <a:cs typeface="Times New Roman" pitchFamily="18" charset="0"/>
              </a:rPr>
              <a:t>chất</a:t>
            </a:r>
            <a:r>
              <a:rPr lang="en-US" altLang="en-US" sz="2800" b="1" dirty="0">
                <a:solidFill>
                  <a:srgbClr val="0000FF"/>
                </a:solidFill>
                <a:latin typeface="Times New Roman" pitchFamily="18" charset="0"/>
                <a:cs typeface="Times New Roman" pitchFamily="18" charset="0"/>
              </a:rPr>
              <a:t> </a:t>
            </a:r>
            <a:r>
              <a:rPr lang="en-US" altLang="en-US" sz="2800" b="1" dirty="0" err="1">
                <a:solidFill>
                  <a:srgbClr val="0000FF"/>
                </a:solidFill>
                <a:latin typeface="Times New Roman" pitchFamily="18" charset="0"/>
                <a:cs typeface="Times New Roman" pitchFamily="18" charset="0"/>
              </a:rPr>
              <a:t>hoá</a:t>
            </a:r>
            <a:r>
              <a:rPr lang="en-US" altLang="en-US" sz="2800" b="1" dirty="0">
                <a:solidFill>
                  <a:srgbClr val="0000FF"/>
                </a:solidFill>
                <a:latin typeface="Times New Roman" pitchFamily="18" charset="0"/>
                <a:cs typeface="Times New Roman" pitchFamily="18" charset="0"/>
              </a:rPr>
              <a:t> </a:t>
            </a:r>
            <a:r>
              <a:rPr lang="en-US" altLang="en-US" sz="2800" b="1" dirty="0" err="1">
                <a:solidFill>
                  <a:srgbClr val="0000FF"/>
                </a:solidFill>
                <a:latin typeface="Times New Roman" pitchFamily="18" charset="0"/>
                <a:cs typeface="Times New Roman" pitchFamily="18" charset="0"/>
              </a:rPr>
              <a:t>học</a:t>
            </a:r>
            <a:r>
              <a:rPr lang="en-US" altLang="en-US" sz="2800" b="1" dirty="0">
                <a:solidFill>
                  <a:srgbClr val="0000FF"/>
                </a:solidFill>
                <a:latin typeface="Times New Roman" pitchFamily="18" charset="0"/>
                <a:cs typeface="Times New Roman" pitchFamily="18" charset="0"/>
              </a:rPr>
              <a:t> </a:t>
            </a:r>
          </a:p>
        </p:txBody>
      </p:sp>
      <p:sp>
        <p:nvSpPr>
          <p:cNvPr id="4" name="TextBox 3"/>
          <p:cNvSpPr txBox="1"/>
          <p:nvPr/>
        </p:nvSpPr>
        <p:spPr>
          <a:xfrm>
            <a:off x="571503" y="3810000"/>
            <a:ext cx="8410575" cy="1938992"/>
          </a:xfrm>
          <a:prstGeom prst="rect">
            <a:avLst/>
          </a:prstGeom>
          <a:noFill/>
        </p:spPr>
        <p:txBody>
          <a:bodyPr wrap="square" rtlCol="0">
            <a:spAutoFit/>
          </a:bodyPr>
          <a:lstStyle/>
          <a:p>
            <a:r>
              <a:rPr lang="en-US" altLang="en-US" sz="2400">
                <a:latin typeface="Times New Roman" pitchFamily="18" charset="0"/>
                <a:cs typeface="Times New Roman" pitchFamily="18" charset="0"/>
              </a:rPr>
              <a:t>1. Ethylic alcohol dễ cháy nên cần lưu ý gì khi sử dụng ethylic alcohol ?</a:t>
            </a:r>
          </a:p>
          <a:p>
            <a:pPr algn="just"/>
            <a:r>
              <a:rPr lang="en-US" sz="2400">
                <a:latin typeface="Times New Roman" pitchFamily="18" charset="0"/>
                <a:cs typeface="Times New Roman" pitchFamily="18" charset="0"/>
              </a:rPr>
              <a:t>2. E</a:t>
            </a:r>
            <a:r>
              <a:rPr lang="en-US" altLang="en-US" sz="2400">
                <a:latin typeface="Times New Roman" pitchFamily="18" charset="0"/>
                <a:cs typeface="Times New Roman" pitchFamily="18" charset="0"/>
              </a:rPr>
              <a:t>thylic alcohol  được dùng làm nhiên liệu trong đèn cồn, ... Hoặc phối trộn với xăng làm nhiên liệu cho động cơ đốt trong... Ứng dụng này dựa vào tính chất nào của ethylic alcohol ?</a:t>
            </a:r>
            <a:endParaRPr lang="en-US" sz="2400">
              <a:latin typeface="Times New Roman" pitchFamily="18" charset="0"/>
              <a:cs typeface="Times New Roman" pitchFamily="18" charset="0"/>
            </a:endParaRPr>
          </a:p>
        </p:txBody>
      </p:sp>
      <p:sp>
        <p:nvSpPr>
          <p:cNvPr id="5" name="TextBox 4"/>
          <p:cNvSpPr txBox="1"/>
          <p:nvPr/>
        </p:nvSpPr>
        <p:spPr>
          <a:xfrm>
            <a:off x="190503" y="3606800"/>
            <a:ext cx="409575" cy="523220"/>
          </a:xfrm>
          <a:prstGeom prst="rect">
            <a:avLst/>
          </a:prstGeom>
          <a:noFill/>
        </p:spPr>
        <p:txBody>
          <a:bodyPr wrap="square" rtlCol="0">
            <a:spAutoFit/>
          </a:bodyPr>
          <a:lstStyle/>
          <a:p>
            <a:r>
              <a:rPr lang="en-US" sz="2800" b="1"/>
              <a:t>?</a:t>
            </a:r>
          </a:p>
        </p:txBody>
      </p:sp>
    </p:spTree>
    <p:extLst>
      <p:ext uri="{BB962C8B-B14F-4D97-AF65-F5344CB8AC3E}">
        <p14:creationId xmlns:p14="http://schemas.microsoft.com/office/powerpoint/2010/main" val="18674392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57361">
                                            <p:txEl>
                                              <p:pRg st="0" end="0"/>
                                            </p:txEl>
                                          </p:spTgt>
                                        </p:tgtEl>
                                        <p:attrNameLst>
                                          <p:attrName>style.visibility</p:attrName>
                                        </p:attrNameLst>
                                      </p:cBhvr>
                                      <p:to>
                                        <p:strVal val="visible"/>
                                      </p:to>
                                    </p:set>
                                    <p:animEffect transition="in" filter="box(in)">
                                      <p:cBhvr>
                                        <p:cTn id="7" dur="500"/>
                                        <p:tgtEl>
                                          <p:spTgt spid="5736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57361">
                                            <p:txEl>
                                              <p:pRg st="1" end="1"/>
                                            </p:txEl>
                                          </p:spTgt>
                                        </p:tgtEl>
                                        <p:attrNameLst>
                                          <p:attrName>style.visibility</p:attrName>
                                        </p:attrNameLst>
                                      </p:cBhvr>
                                      <p:to>
                                        <p:strVal val="visible"/>
                                      </p:to>
                                    </p:set>
                                    <p:animEffect transition="in" filter="box(in)">
                                      <p:cBhvr>
                                        <p:cTn id="12" dur="500"/>
                                        <p:tgtEl>
                                          <p:spTgt spid="5736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420"/>
                                        </p:tgtEl>
                                        <p:attrNameLst>
                                          <p:attrName>style.visibility</p:attrName>
                                        </p:attrNameLst>
                                      </p:cBhvr>
                                      <p:to>
                                        <p:strVal val="visible"/>
                                      </p:to>
                                    </p:set>
                                    <p:anim calcmode="lin" valueType="num">
                                      <p:cBhvr additive="base">
                                        <p:cTn id="17" dur="500" fill="hold"/>
                                        <p:tgtEl>
                                          <p:spTgt spid="17420"/>
                                        </p:tgtEl>
                                        <p:attrNameLst>
                                          <p:attrName>ppt_x</p:attrName>
                                        </p:attrNameLst>
                                      </p:cBhvr>
                                      <p:tavLst>
                                        <p:tav tm="0">
                                          <p:val>
                                            <p:strVal val="#ppt_x"/>
                                          </p:val>
                                        </p:tav>
                                        <p:tav tm="100000">
                                          <p:val>
                                            <p:strVal val="#ppt_x"/>
                                          </p:val>
                                        </p:tav>
                                      </p:tavLst>
                                    </p:anim>
                                    <p:anim calcmode="lin" valueType="num">
                                      <p:cBhvr additive="base">
                                        <p:cTn id="18" dur="500" fill="hold"/>
                                        <p:tgtEl>
                                          <p:spTgt spid="17420"/>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7424"/>
                                        </p:tgtEl>
                                        <p:attrNameLst>
                                          <p:attrName>style.visibility</p:attrName>
                                        </p:attrNameLst>
                                      </p:cBhvr>
                                      <p:to>
                                        <p:strVal val="visible"/>
                                      </p:to>
                                    </p:set>
                                    <p:anim calcmode="lin" valueType="num">
                                      <p:cBhvr additive="base">
                                        <p:cTn id="21" dur="500" fill="hold"/>
                                        <p:tgtEl>
                                          <p:spTgt spid="17424"/>
                                        </p:tgtEl>
                                        <p:attrNameLst>
                                          <p:attrName>ppt_x</p:attrName>
                                        </p:attrNameLst>
                                      </p:cBhvr>
                                      <p:tavLst>
                                        <p:tav tm="0">
                                          <p:val>
                                            <p:strVal val="#ppt_x"/>
                                          </p:val>
                                        </p:tav>
                                        <p:tav tm="100000">
                                          <p:val>
                                            <p:strVal val="#ppt_x"/>
                                          </p:val>
                                        </p:tav>
                                      </p:tavLst>
                                    </p:anim>
                                    <p:anim calcmode="lin" valueType="num">
                                      <p:cBhvr additive="base">
                                        <p:cTn id="22" dur="500" fill="hold"/>
                                        <p:tgtEl>
                                          <p:spTgt spid="1742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 calcmode="lin" valueType="num">
                                      <p:cBhvr additive="base">
                                        <p:cTn id="3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4">
                                            <p:txEl>
                                              <p:pRg st="1" end="1"/>
                                            </p:txEl>
                                          </p:spTgt>
                                        </p:tgtEl>
                                        <p:attrNameLst>
                                          <p:attrName>style.visibility</p:attrName>
                                        </p:attrNameLst>
                                      </p:cBhvr>
                                      <p:to>
                                        <p:strVal val="visible"/>
                                      </p:to>
                                    </p:set>
                                    <p:anim calcmode="lin" valueType="num">
                                      <p:cBhvr additive="base">
                                        <p:cTn id="4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0" grpId="0"/>
      <p:bldP spid="1742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1B97E44-68F1-9464-B054-BC30AA2E3BCB}"/>
              </a:ext>
            </a:extLst>
          </p:cNvPr>
          <p:cNvSpPr>
            <a:spLocks noGrp="1"/>
          </p:cNvSpPr>
          <p:nvPr>
            <p:ph type="sldNum" sz="quarter" idx="12"/>
          </p:nvPr>
        </p:nvSpPr>
        <p:spPr/>
        <p:txBody>
          <a:bodyPr/>
          <a:lstStyle/>
          <a:p>
            <a:fld id="{B5D1BFF5-7DFF-43A0-9C96-90957E1801E2}" type="slidenum">
              <a:rPr lang="en-US" smtClean="0"/>
              <a:t>15</a:t>
            </a:fld>
            <a:endParaRPr lang="en-US"/>
          </a:p>
        </p:txBody>
      </p:sp>
      <p:sp>
        <p:nvSpPr>
          <p:cNvPr id="3" name="Rectangle 2">
            <a:extLst>
              <a:ext uri="{FF2B5EF4-FFF2-40B4-BE49-F238E27FC236}">
                <a16:creationId xmlns:a16="http://schemas.microsoft.com/office/drawing/2014/main" id="{5BE2879E-4651-93E1-2525-062289D8E0DB}"/>
              </a:ext>
            </a:extLst>
          </p:cNvPr>
          <p:cNvSpPr/>
          <p:nvPr/>
        </p:nvSpPr>
        <p:spPr>
          <a:xfrm>
            <a:off x="372621" y="226618"/>
            <a:ext cx="5466207" cy="523220"/>
          </a:xfrm>
          <a:prstGeom prst="rect">
            <a:avLst/>
          </a:prstGeom>
        </p:spPr>
        <p:txBody>
          <a:bodyPr wrap="square">
            <a:spAutoFit/>
          </a:bodyPr>
          <a:lstStyle/>
          <a:p>
            <a:pPr eaLnBrk="1" hangingPunct="1">
              <a:spcBef>
                <a:spcPct val="50000"/>
              </a:spcBef>
            </a:pPr>
            <a:r>
              <a:rPr lang="en-US" altLang="en-US" sz="2800" b="1" dirty="0">
                <a:solidFill>
                  <a:srgbClr val="0000FF"/>
                </a:solidFill>
                <a:latin typeface="Times New Roman" pitchFamily="18" charset="0"/>
                <a:cs typeface="Times New Roman" pitchFamily="18" charset="0"/>
              </a:rPr>
              <a:t>III.  </a:t>
            </a:r>
            <a:r>
              <a:rPr lang="en-US" altLang="en-US" sz="2800" b="1" dirty="0" err="1">
                <a:solidFill>
                  <a:srgbClr val="0000FF"/>
                </a:solidFill>
                <a:latin typeface="Times New Roman" pitchFamily="18" charset="0"/>
                <a:cs typeface="Times New Roman" pitchFamily="18" charset="0"/>
              </a:rPr>
              <a:t>Tính</a:t>
            </a:r>
            <a:r>
              <a:rPr lang="en-US" altLang="en-US" sz="2800" b="1" dirty="0">
                <a:solidFill>
                  <a:srgbClr val="0000FF"/>
                </a:solidFill>
                <a:latin typeface="Times New Roman" pitchFamily="18" charset="0"/>
                <a:cs typeface="Times New Roman" pitchFamily="18" charset="0"/>
              </a:rPr>
              <a:t> </a:t>
            </a:r>
            <a:r>
              <a:rPr lang="en-US" altLang="en-US" sz="2800" b="1" dirty="0" err="1">
                <a:solidFill>
                  <a:srgbClr val="0000FF"/>
                </a:solidFill>
                <a:latin typeface="Times New Roman" pitchFamily="18" charset="0"/>
                <a:cs typeface="Times New Roman" pitchFamily="18" charset="0"/>
              </a:rPr>
              <a:t>chất</a:t>
            </a:r>
            <a:r>
              <a:rPr lang="en-US" altLang="en-US" sz="2800" b="1" dirty="0">
                <a:solidFill>
                  <a:srgbClr val="0000FF"/>
                </a:solidFill>
                <a:latin typeface="Times New Roman" pitchFamily="18" charset="0"/>
                <a:cs typeface="Times New Roman" pitchFamily="18" charset="0"/>
              </a:rPr>
              <a:t> </a:t>
            </a:r>
            <a:r>
              <a:rPr lang="en-US" altLang="en-US" sz="2800" b="1" dirty="0" err="1">
                <a:solidFill>
                  <a:srgbClr val="0000FF"/>
                </a:solidFill>
                <a:latin typeface="Times New Roman" pitchFamily="18" charset="0"/>
                <a:cs typeface="Times New Roman" pitchFamily="18" charset="0"/>
              </a:rPr>
              <a:t>hoá</a:t>
            </a:r>
            <a:r>
              <a:rPr lang="en-US" altLang="en-US" sz="2800" b="1" dirty="0">
                <a:solidFill>
                  <a:srgbClr val="0000FF"/>
                </a:solidFill>
                <a:latin typeface="Times New Roman" pitchFamily="18" charset="0"/>
                <a:cs typeface="Times New Roman" pitchFamily="18" charset="0"/>
              </a:rPr>
              <a:t> </a:t>
            </a:r>
            <a:r>
              <a:rPr lang="en-US" altLang="en-US" sz="2800" b="1" dirty="0" err="1">
                <a:solidFill>
                  <a:srgbClr val="0000FF"/>
                </a:solidFill>
                <a:latin typeface="Times New Roman" pitchFamily="18" charset="0"/>
                <a:cs typeface="Times New Roman" pitchFamily="18" charset="0"/>
              </a:rPr>
              <a:t>học</a:t>
            </a:r>
            <a:r>
              <a:rPr lang="en-US" altLang="en-US" sz="2800" b="1" dirty="0">
                <a:solidFill>
                  <a:srgbClr val="0000FF"/>
                </a:solidFill>
                <a:latin typeface="Times New Roman" pitchFamily="18" charset="0"/>
                <a:cs typeface="Times New Roman" pitchFamily="18" charset="0"/>
              </a:rPr>
              <a:t> </a:t>
            </a:r>
          </a:p>
        </p:txBody>
      </p:sp>
      <p:sp>
        <p:nvSpPr>
          <p:cNvPr id="4" name="Text Box 13">
            <a:extLst>
              <a:ext uri="{FF2B5EF4-FFF2-40B4-BE49-F238E27FC236}">
                <a16:creationId xmlns:a16="http://schemas.microsoft.com/office/drawing/2014/main" id="{C08C812C-4152-8078-38E8-C8D2EE7D8C44}"/>
              </a:ext>
            </a:extLst>
          </p:cNvPr>
          <p:cNvSpPr txBox="1">
            <a:spLocks noChangeArrowheads="1"/>
          </p:cNvSpPr>
          <p:nvPr/>
        </p:nvSpPr>
        <p:spPr bwMode="auto">
          <a:xfrm>
            <a:off x="605338" y="825361"/>
            <a:ext cx="5524499" cy="461665"/>
          </a:xfrm>
          <a:prstGeom prst="rect">
            <a:avLst/>
          </a:prstGeom>
          <a:noFill/>
          <a:ln w="9525">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r>
              <a:rPr lang="en-US" altLang="en-US" sz="2400" dirty="0">
                <a:solidFill>
                  <a:srgbClr val="002060"/>
                </a:solidFill>
              </a:rPr>
              <a:t>2. </a:t>
            </a:r>
            <a:r>
              <a:rPr lang="en-US" altLang="en-US" sz="2400" dirty="0" err="1">
                <a:solidFill>
                  <a:srgbClr val="002060"/>
                </a:solidFill>
              </a:rPr>
              <a:t>Phản</a:t>
            </a:r>
            <a:r>
              <a:rPr lang="en-US" altLang="en-US" sz="2400" dirty="0">
                <a:solidFill>
                  <a:srgbClr val="002060"/>
                </a:solidFill>
              </a:rPr>
              <a:t> </a:t>
            </a:r>
            <a:r>
              <a:rPr lang="en-US" altLang="en-US" sz="2400" dirty="0" err="1">
                <a:solidFill>
                  <a:srgbClr val="002060"/>
                </a:solidFill>
              </a:rPr>
              <a:t>ứng</a:t>
            </a:r>
            <a:r>
              <a:rPr lang="en-US" altLang="en-US" sz="2400" dirty="0">
                <a:solidFill>
                  <a:srgbClr val="002060"/>
                </a:solidFill>
              </a:rPr>
              <a:t> </a:t>
            </a:r>
            <a:r>
              <a:rPr lang="en-US" altLang="en-US" sz="2400" dirty="0" err="1">
                <a:solidFill>
                  <a:srgbClr val="002060"/>
                </a:solidFill>
              </a:rPr>
              <a:t>với</a:t>
            </a:r>
            <a:r>
              <a:rPr lang="en-US" altLang="en-US" sz="2400" dirty="0">
                <a:solidFill>
                  <a:srgbClr val="002060"/>
                </a:solidFill>
              </a:rPr>
              <a:t> </a:t>
            </a:r>
            <a:r>
              <a:rPr lang="en-US" altLang="en-US" sz="2400" dirty="0" err="1">
                <a:solidFill>
                  <a:srgbClr val="002060"/>
                </a:solidFill>
              </a:rPr>
              <a:t>natri</a:t>
            </a:r>
            <a:r>
              <a:rPr lang="en-US" altLang="en-US" sz="2400" dirty="0">
                <a:solidFill>
                  <a:srgbClr val="002060"/>
                </a:solidFill>
              </a:rPr>
              <a:t> </a:t>
            </a:r>
            <a:endParaRPr lang="en-US" altLang="en-US" sz="2400" dirty="0">
              <a:solidFill>
                <a:srgbClr val="002060"/>
              </a:solidFill>
              <a:latin typeface="Arial" charset="0"/>
            </a:endParaRPr>
          </a:p>
        </p:txBody>
      </p:sp>
      <p:pic>
        <p:nvPicPr>
          <p:cNvPr id="6" name="Picture 5">
            <a:extLst>
              <a:ext uri="{FF2B5EF4-FFF2-40B4-BE49-F238E27FC236}">
                <a16:creationId xmlns:a16="http://schemas.microsoft.com/office/drawing/2014/main" id="{42107C33-B7EC-5D0A-A393-31B666E6820E}"/>
              </a:ext>
            </a:extLst>
          </p:cNvPr>
          <p:cNvPicPr>
            <a:picLocks noChangeAspect="1"/>
          </p:cNvPicPr>
          <p:nvPr/>
        </p:nvPicPr>
        <p:blipFill>
          <a:blip r:embed="rId2"/>
          <a:stretch>
            <a:fillRect/>
          </a:stretch>
        </p:blipFill>
        <p:spPr>
          <a:xfrm>
            <a:off x="0" y="1362549"/>
            <a:ext cx="8973403" cy="5315692"/>
          </a:xfrm>
          <a:prstGeom prst="rect">
            <a:avLst/>
          </a:prstGeom>
        </p:spPr>
      </p:pic>
    </p:spTree>
    <p:extLst>
      <p:ext uri="{BB962C8B-B14F-4D97-AF65-F5344CB8AC3E}">
        <p14:creationId xmlns:p14="http://schemas.microsoft.com/office/powerpoint/2010/main" val="13318424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5D1BFF5-7DFF-43A0-9C96-90957E1801E2}" type="slidenum">
              <a:rPr lang="en-US" smtClean="0"/>
              <a:t>16</a:t>
            </a:fld>
            <a:endParaRPr lang="en-US"/>
          </a:p>
        </p:txBody>
      </p:sp>
      <p:sp>
        <p:nvSpPr>
          <p:cNvPr id="3" name="Text Box 14"/>
          <p:cNvSpPr txBox="1">
            <a:spLocks noChangeArrowheads="1"/>
          </p:cNvSpPr>
          <p:nvPr/>
        </p:nvSpPr>
        <p:spPr bwMode="auto">
          <a:xfrm>
            <a:off x="200025" y="215900"/>
            <a:ext cx="7391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en-US" altLang="en-US" sz="2800">
                <a:solidFill>
                  <a:srgbClr val="000099"/>
                </a:solidFill>
              </a:rPr>
              <a:t>2. Phản ứng với natri.</a:t>
            </a:r>
          </a:p>
        </p:txBody>
      </p:sp>
      <p:sp>
        <p:nvSpPr>
          <p:cNvPr id="4" name="TextBox 3"/>
          <p:cNvSpPr txBox="1"/>
          <p:nvPr/>
        </p:nvSpPr>
        <p:spPr>
          <a:xfrm>
            <a:off x="200025" y="990600"/>
            <a:ext cx="8610603" cy="2219838"/>
          </a:xfrm>
          <a:prstGeom prst="rect">
            <a:avLst/>
          </a:prstGeom>
          <a:noFill/>
        </p:spPr>
        <p:txBody>
          <a:bodyPr wrap="square" rtlCol="0">
            <a:spAutoFit/>
          </a:bodyPr>
          <a:lstStyle/>
          <a:p>
            <a:pPr marL="342900" indent="-342900">
              <a:lnSpc>
                <a:spcPct val="150000"/>
              </a:lnSpc>
              <a:buFontTx/>
              <a:buChar char="-"/>
            </a:pPr>
            <a:r>
              <a:rPr lang="en-US" sz="3200" dirty="0" err="1">
                <a:latin typeface="Times New Roman" pitchFamily="18" charset="0"/>
                <a:cs typeface="Times New Roman" pitchFamily="18" charset="0"/>
              </a:rPr>
              <a:t>Thí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nghiệm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phản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ứng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sodium:</a:t>
            </a:r>
          </a:p>
          <a:p>
            <a:pPr marL="342900" indent="-342900">
              <a:lnSpc>
                <a:spcPct val="150000"/>
              </a:lnSpc>
              <a:buFontTx/>
              <a:buChar char="-"/>
            </a:pPr>
            <a:r>
              <a:rPr lang="en-US" sz="3200" dirty="0" err="1">
                <a:latin typeface="Times New Roman" pitchFamily="18" charset="0"/>
                <a:cs typeface="Times New Roman" pitchFamily="18" charset="0"/>
              </a:rPr>
              <a:t>Hiện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tượng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viên</a:t>
            </a:r>
            <a:r>
              <a:rPr lang="en-US" sz="3200" dirty="0">
                <a:latin typeface="Times New Roman" pitchFamily="18" charset="0"/>
                <a:cs typeface="Times New Roman" pitchFamily="18" charset="0"/>
              </a:rPr>
              <a:t> Na tan </a:t>
            </a:r>
            <a:r>
              <a:rPr lang="en-US" sz="3200" dirty="0" err="1">
                <a:latin typeface="Times New Roman" pitchFamily="18" charset="0"/>
                <a:cs typeface="Times New Roman" pitchFamily="18" charset="0"/>
              </a:rPr>
              <a:t>dần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khí</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màu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sinh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ra.</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644409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additive="base">
                                        <p:cTn id="12"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 calcmode="lin" valueType="num">
                                      <p:cBhvr additive="base">
                                        <p:cTn id="18"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7"/>
          <p:cNvGrpSpPr>
            <a:grpSpLocks/>
          </p:cNvGrpSpPr>
          <p:nvPr/>
        </p:nvGrpSpPr>
        <p:grpSpPr bwMode="auto">
          <a:xfrm>
            <a:off x="0" y="2228850"/>
            <a:ext cx="4191000" cy="1801813"/>
            <a:chOff x="216" y="816"/>
            <a:chExt cx="2640" cy="1135"/>
          </a:xfrm>
        </p:grpSpPr>
        <p:sp>
          <p:nvSpPr>
            <p:cNvPr id="19481" name="Text Box 4"/>
            <p:cNvSpPr txBox="1">
              <a:spLocks noChangeArrowheads="1"/>
            </p:cNvSpPr>
            <p:nvPr/>
          </p:nvSpPr>
          <p:spPr bwMode="auto">
            <a:xfrm>
              <a:off x="216" y="816"/>
              <a:ext cx="2640" cy="1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en-US" altLang="en-US" sz="2800">
                  <a:solidFill>
                    <a:srgbClr val="0000FF"/>
                  </a:solidFill>
                </a:rPr>
                <a:t>          H     H</a:t>
              </a:r>
            </a:p>
            <a:p>
              <a:pPr eaLnBrk="1" hangingPunct="1">
                <a:spcBef>
                  <a:spcPct val="50000"/>
                </a:spcBef>
              </a:pPr>
              <a:r>
                <a:rPr lang="en-US" altLang="en-US" sz="2800">
                  <a:solidFill>
                    <a:srgbClr val="0000FF"/>
                  </a:solidFill>
                </a:rPr>
                <a:t>  H     C     C      O    </a:t>
              </a:r>
            </a:p>
            <a:p>
              <a:pPr eaLnBrk="1" hangingPunct="1">
                <a:spcBef>
                  <a:spcPct val="50000"/>
                </a:spcBef>
              </a:pPr>
              <a:r>
                <a:rPr lang="en-US" altLang="en-US" sz="2800">
                  <a:solidFill>
                    <a:srgbClr val="0000FF"/>
                  </a:solidFill>
                </a:rPr>
                <a:t>          H      H</a:t>
              </a:r>
            </a:p>
          </p:txBody>
        </p:sp>
        <p:sp>
          <p:nvSpPr>
            <p:cNvPr id="19482" name="Line 5"/>
            <p:cNvSpPr>
              <a:spLocks noChangeShapeType="1"/>
            </p:cNvSpPr>
            <p:nvPr/>
          </p:nvSpPr>
          <p:spPr bwMode="auto">
            <a:xfrm>
              <a:off x="564" y="1416"/>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83" name="Line 7"/>
            <p:cNvSpPr>
              <a:spLocks noChangeShapeType="1"/>
            </p:cNvSpPr>
            <p:nvPr/>
          </p:nvSpPr>
          <p:spPr bwMode="auto">
            <a:xfrm>
              <a:off x="900" y="1097"/>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84" name="Line 8"/>
            <p:cNvSpPr>
              <a:spLocks noChangeShapeType="1"/>
            </p:cNvSpPr>
            <p:nvPr/>
          </p:nvSpPr>
          <p:spPr bwMode="auto">
            <a:xfrm>
              <a:off x="900" y="1538"/>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85" name="Line 9"/>
            <p:cNvSpPr>
              <a:spLocks noChangeShapeType="1"/>
            </p:cNvSpPr>
            <p:nvPr/>
          </p:nvSpPr>
          <p:spPr bwMode="auto">
            <a:xfrm>
              <a:off x="1392" y="1080"/>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86" name="Line 10"/>
            <p:cNvSpPr>
              <a:spLocks noChangeShapeType="1"/>
            </p:cNvSpPr>
            <p:nvPr/>
          </p:nvSpPr>
          <p:spPr bwMode="auto">
            <a:xfrm>
              <a:off x="1404" y="152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87" name="Line 11"/>
            <p:cNvSpPr>
              <a:spLocks noChangeShapeType="1"/>
            </p:cNvSpPr>
            <p:nvPr/>
          </p:nvSpPr>
          <p:spPr bwMode="auto">
            <a:xfrm>
              <a:off x="1083" y="14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88" name="Line 12"/>
            <p:cNvSpPr>
              <a:spLocks noChangeShapeType="1"/>
            </p:cNvSpPr>
            <p:nvPr/>
          </p:nvSpPr>
          <p:spPr bwMode="auto">
            <a:xfrm>
              <a:off x="1559" y="1425"/>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89" name="Line 13"/>
            <p:cNvSpPr>
              <a:spLocks noChangeShapeType="1"/>
            </p:cNvSpPr>
            <p:nvPr/>
          </p:nvSpPr>
          <p:spPr bwMode="auto">
            <a:xfrm>
              <a:off x="2017" y="14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19459" name="Group 38"/>
          <p:cNvGrpSpPr>
            <a:grpSpLocks/>
          </p:cNvGrpSpPr>
          <p:nvPr/>
        </p:nvGrpSpPr>
        <p:grpSpPr bwMode="auto">
          <a:xfrm>
            <a:off x="0" y="2228850"/>
            <a:ext cx="4191000" cy="1801813"/>
            <a:chOff x="216" y="816"/>
            <a:chExt cx="2640" cy="1135"/>
          </a:xfrm>
        </p:grpSpPr>
        <p:sp>
          <p:nvSpPr>
            <p:cNvPr id="19472" name="Text Box 39"/>
            <p:cNvSpPr txBox="1">
              <a:spLocks noChangeArrowheads="1"/>
            </p:cNvSpPr>
            <p:nvPr/>
          </p:nvSpPr>
          <p:spPr bwMode="auto">
            <a:xfrm>
              <a:off x="216" y="816"/>
              <a:ext cx="2640" cy="1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en-US" altLang="en-US" sz="2800">
                  <a:solidFill>
                    <a:srgbClr val="0000FF"/>
                  </a:solidFill>
                </a:rPr>
                <a:t>          H     H</a:t>
              </a:r>
            </a:p>
            <a:p>
              <a:pPr eaLnBrk="1" hangingPunct="1">
                <a:spcBef>
                  <a:spcPct val="50000"/>
                </a:spcBef>
              </a:pPr>
              <a:r>
                <a:rPr lang="en-US" altLang="en-US" sz="2800">
                  <a:solidFill>
                    <a:srgbClr val="0000FF"/>
                  </a:solidFill>
                </a:rPr>
                <a:t>  H     C     C      O    H</a:t>
              </a:r>
            </a:p>
            <a:p>
              <a:pPr eaLnBrk="1" hangingPunct="1">
                <a:spcBef>
                  <a:spcPct val="50000"/>
                </a:spcBef>
              </a:pPr>
              <a:r>
                <a:rPr lang="en-US" altLang="en-US" sz="2800">
                  <a:solidFill>
                    <a:srgbClr val="0000FF"/>
                  </a:solidFill>
                </a:rPr>
                <a:t>          H      H</a:t>
              </a:r>
            </a:p>
          </p:txBody>
        </p:sp>
        <p:sp>
          <p:nvSpPr>
            <p:cNvPr id="19473" name="Line 40"/>
            <p:cNvSpPr>
              <a:spLocks noChangeShapeType="1"/>
            </p:cNvSpPr>
            <p:nvPr/>
          </p:nvSpPr>
          <p:spPr bwMode="auto">
            <a:xfrm>
              <a:off x="564" y="1416"/>
              <a:ext cx="19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74" name="Line 41"/>
            <p:cNvSpPr>
              <a:spLocks noChangeShapeType="1"/>
            </p:cNvSpPr>
            <p:nvPr/>
          </p:nvSpPr>
          <p:spPr bwMode="auto">
            <a:xfrm>
              <a:off x="900" y="1097"/>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75" name="Line 42"/>
            <p:cNvSpPr>
              <a:spLocks noChangeShapeType="1"/>
            </p:cNvSpPr>
            <p:nvPr/>
          </p:nvSpPr>
          <p:spPr bwMode="auto">
            <a:xfrm>
              <a:off x="900" y="1538"/>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76" name="Line 43"/>
            <p:cNvSpPr>
              <a:spLocks noChangeShapeType="1"/>
            </p:cNvSpPr>
            <p:nvPr/>
          </p:nvSpPr>
          <p:spPr bwMode="auto">
            <a:xfrm>
              <a:off x="1392" y="1080"/>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77" name="Line 44"/>
            <p:cNvSpPr>
              <a:spLocks noChangeShapeType="1"/>
            </p:cNvSpPr>
            <p:nvPr/>
          </p:nvSpPr>
          <p:spPr bwMode="auto">
            <a:xfrm>
              <a:off x="1404" y="1524"/>
              <a:ext cx="0" cy="144"/>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78" name="Line 45"/>
            <p:cNvSpPr>
              <a:spLocks noChangeShapeType="1"/>
            </p:cNvSpPr>
            <p:nvPr/>
          </p:nvSpPr>
          <p:spPr bwMode="auto">
            <a:xfrm>
              <a:off x="1083" y="14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79" name="Line 46"/>
            <p:cNvSpPr>
              <a:spLocks noChangeShapeType="1"/>
            </p:cNvSpPr>
            <p:nvPr/>
          </p:nvSpPr>
          <p:spPr bwMode="auto">
            <a:xfrm>
              <a:off x="1559" y="1425"/>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80" name="Line 47"/>
            <p:cNvSpPr>
              <a:spLocks noChangeShapeType="1"/>
            </p:cNvSpPr>
            <p:nvPr/>
          </p:nvSpPr>
          <p:spPr bwMode="auto">
            <a:xfrm>
              <a:off x="2017" y="1416"/>
              <a:ext cx="144"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4144" name="Text Box 48"/>
          <p:cNvSpPr txBox="1">
            <a:spLocks noChangeArrowheads="1"/>
          </p:cNvSpPr>
          <p:nvPr/>
        </p:nvSpPr>
        <p:spPr bwMode="auto">
          <a:xfrm>
            <a:off x="3886200" y="283845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en-US" altLang="en-US" sz="3200">
                <a:solidFill>
                  <a:srgbClr val="FF0066"/>
                </a:solidFill>
              </a:rPr>
              <a:t>Na</a:t>
            </a:r>
          </a:p>
        </p:txBody>
      </p:sp>
      <p:sp>
        <p:nvSpPr>
          <p:cNvPr id="19461" name="Text Box 49"/>
          <p:cNvSpPr txBox="1">
            <a:spLocks noChangeArrowheads="1"/>
          </p:cNvSpPr>
          <p:nvPr/>
        </p:nvSpPr>
        <p:spPr bwMode="auto">
          <a:xfrm>
            <a:off x="3886200" y="2838450"/>
            <a:ext cx="762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en-US" altLang="en-US" sz="3200">
                <a:solidFill>
                  <a:srgbClr val="FF0066"/>
                </a:solidFill>
              </a:rPr>
              <a:t>Na</a:t>
            </a:r>
          </a:p>
        </p:txBody>
      </p:sp>
      <p:sp>
        <p:nvSpPr>
          <p:cNvPr id="4146" name="Text Box 50"/>
          <p:cNvSpPr txBox="1">
            <a:spLocks noChangeArrowheads="1"/>
          </p:cNvSpPr>
          <p:nvPr/>
        </p:nvSpPr>
        <p:spPr bwMode="auto">
          <a:xfrm>
            <a:off x="3048000" y="2876550"/>
            <a:ext cx="609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en-US" altLang="en-US" sz="2800">
                <a:solidFill>
                  <a:srgbClr val="0000FF"/>
                </a:solidFill>
              </a:rPr>
              <a:t>H</a:t>
            </a:r>
          </a:p>
        </p:txBody>
      </p:sp>
      <p:sp>
        <p:nvSpPr>
          <p:cNvPr id="4148" name="Text Box 52"/>
          <p:cNvSpPr txBox="1">
            <a:spLocks noChangeArrowheads="1"/>
          </p:cNvSpPr>
          <p:nvPr/>
        </p:nvSpPr>
        <p:spPr bwMode="auto">
          <a:xfrm>
            <a:off x="8877300" y="3105150"/>
            <a:ext cx="533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en-US" altLang="en-US" sz="1400">
                <a:solidFill>
                  <a:srgbClr val="0000FF"/>
                </a:solidFill>
                <a:latin typeface="Arial" charset="0"/>
              </a:rPr>
              <a:t>2</a:t>
            </a:r>
          </a:p>
        </p:txBody>
      </p:sp>
      <p:sp>
        <p:nvSpPr>
          <p:cNvPr id="19464" name="Text Box 53"/>
          <p:cNvSpPr txBox="1">
            <a:spLocks noChangeArrowheads="1"/>
          </p:cNvSpPr>
          <p:nvPr/>
        </p:nvSpPr>
        <p:spPr bwMode="auto">
          <a:xfrm>
            <a:off x="3581400" y="2914650"/>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en-US" altLang="en-US" sz="2400" b="0">
                <a:solidFill>
                  <a:schemeClr val="tx1"/>
                </a:solidFill>
                <a:latin typeface="Arial" charset="0"/>
              </a:rPr>
              <a:t>+</a:t>
            </a:r>
          </a:p>
        </p:txBody>
      </p:sp>
      <p:sp>
        <p:nvSpPr>
          <p:cNvPr id="4150" name="Text Box 54"/>
          <p:cNvSpPr txBox="1">
            <a:spLocks noChangeArrowheads="1"/>
          </p:cNvSpPr>
          <p:nvPr/>
        </p:nvSpPr>
        <p:spPr bwMode="auto">
          <a:xfrm>
            <a:off x="8267700" y="2876550"/>
            <a:ext cx="381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en-US" altLang="en-US" sz="2400" b="0">
                <a:solidFill>
                  <a:schemeClr val="tx1"/>
                </a:solidFill>
                <a:latin typeface="Arial" charset="0"/>
              </a:rPr>
              <a:t>+</a:t>
            </a:r>
          </a:p>
        </p:txBody>
      </p:sp>
      <p:sp>
        <p:nvSpPr>
          <p:cNvPr id="19466" name="Line 55"/>
          <p:cNvSpPr>
            <a:spLocks noChangeShapeType="1"/>
          </p:cNvSpPr>
          <p:nvPr/>
        </p:nvSpPr>
        <p:spPr bwMode="auto">
          <a:xfrm>
            <a:off x="4572000" y="3200400"/>
            <a:ext cx="3810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9467" name="Text Box 56"/>
          <p:cNvSpPr txBox="1">
            <a:spLocks noChangeArrowheads="1"/>
          </p:cNvSpPr>
          <p:nvPr/>
        </p:nvSpPr>
        <p:spPr bwMode="auto">
          <a:xfrm>
            <a:off x="536575" y="1295400"/>
            <a:ext cx="7162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en-US" altLang="en-US" sz="2400">
                <a:solidFill>
                  <a:srgbClr val="FF3300"/>
                </a:solidFill>
              </a:rPr>
              <a:t>Phản ứng hóa học giữa </a:t>
            </a:r>
            <a:r>
              <a:rPr lang="en-US" altLang="en-US" sz="2400">
                <a:solidFill>
                  <a:srgbClr val="FF0000"/>
                </a:solidFill>
              </a:rPr>
              <a:t>Ethylic alcohol </a:t>
            </a:r>
            <a:r>
              <a:rPr lang="en-US" altLang="en-US" sz="2400">
                <a:solidFill>
                  <a:srgbClr val="FF3300"/>
                </a:solidFill>
              </a:rPr>
              <a:t>với natri.</a:t>
            </a:r>
          </a:p>
        </p:txBody>
      </p:sp>
      <p:sp>
        <p:nvSpPr>
          <p:cNvPr id="32" name="Text Box 15"/>
          <p:cNvSpPr txBox="1">
            <a:spLocks noChangeArrowheads="1"/>
          </p:cNvSpPr>
          <p:nvPr/>
        </p:nvSpPr>
        <p:spPr bwMode="auto">
          <a:xfrm>
            <a:off x="211138" y="4370388"/>
            <a:ext cx="919956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en-US" altLang="en-US" sz="2800">
                <a:solidFill>
                  <a:schemeClr val="tx1"/>
                </a:solidFill>
              </a:rPr>
              <a:t>2C</a:t>
            </a:r>
            <a:r>
              <a:rPr lang="en-US" altLang="en-US" sz="2800" baseline="-25000">
                <a:solidFill>
                  <a:schemeClr val="tx1"/>
                </a:solidFill>
              </a:rPr>
              <a:t>2</a:t>
            </a:r>
            <a:r>
              <a:rPr lang="en-US" altLang="en-US" sz="2800">
                <a:solidFill>
                  <a:schemeClr val="tx1"/>
                </a:solidFill>
              </a:rPr>
              <a:t>H</a:t>
            </a:r>
            <a:r>
              <a:rPr lang="en-US" altLang="en-US" sz="2800" baseline="-25000">
                <a:solidFill>
                  <a:schemeClr val="tx1"/>
                </a:solidFill>
              </a:rPr>
              <a:t>5</a:t>
            </a:r>
            <a:r>
              <a:rPr lang="en-US" altLang="en-US" sz="2800">
                <a:solidFill>
                  <a:schemeClr val="tx1"/>
                </a:solidFill>
              </a:rPr>
              <a:t>OH  + 2Na          2C</a:t>
            </a:r>
            <a:r>
              <a:rPr lang="en-US" altLang="en-US" sz="2800" baseline="-25000">
                <a:solidFill>
                  <a:schemeClr val="tx1"/>
                </a:solidFill>
              </a:rPr>
              <a:t>2</a:t>
            </a:r>
            <a:r>
              <a:rPr lang="en-US" altLang="en-US" sz="2800">
                <a:solidFill>
                  <a:schemeClr val="tx1"/>
                </a:solidFill>
              </a:rPr>
              <a:t>H</a:t>
            </a:r>
            <a:r>
              <a:rPr lang="en-US" altLang="en-US" sz="2800" baseline="-25000">
                <a:solidFill>
                  <a:schemeClr val="tx1"/>
                </a:solidFill>
              </a:rPr>
              <a:t>5</a:t>
            </a:r>
            <a:r>
              <a:rPr lang="en-US" altLang="en-US" sz="2800">
                <a:solidFill>
                  <a:schemeClr val="tx1"/>
                </a:solidFill>
              </a:rPr>
              <a:t>ONa + H</a:t>
            </a:r>
            <a:r>
              <a:rPr lang="en-US" altLang="en-US" sz="2800" baseline="-25000">
                <a:solidFill>
                  <a:schemeClr val="tx1"/>
                </a:solidFill>
              </a:rPr>
              <a:t>2</a:t>
            </a:r>
          </a:p>
        </p:txBody>
      </p:sp>
      <p:sp>
        <p:nvSpPr>
          <p:cNvPr id="33" name="Line 18"/>
          <p:cNvSpPr>
            <a:spLocks noChangeShapeType="1"/>
          </p:cNvSpPr>
          <p:nvPr/>
        </p:nvSpPr>
        <p:spPr bwMode="auto">
          <a:xfrm>
            <a:off x="3019425" y="4657725"/>
            <a:ext cx="671513" cy="0"/>
          </a:xfrm>
          <a:prstGeom prst="line">
            <a:avLst/>
          </a:prstGeom>
          <a:ln>
            <a:headEnd/>
            <a:tailEnd type="triangle" w="med" len="med"/>
          </a:ln>
        </p:spPr>
        <p:style>
          <a:lnRef idx="1">
            <a:schemeClr val="dk1"/>
          </a:lnRef>
          <a:fillRef idx="0">
            <a:schemeClr val="dk1"/>
          </a:fillRef>
          <a:effectRef idx="0">
            <a:schemeClr val="dk1"/>
          </a:effectRef>
          <a:fontRef idx="minor">
            <a:schemeClr val="tx1"/>
          </a:fontRef>
        </p:style>
        <p:txBody>
          <a:bodyPr wrap="none" anchor="ctr"/>
          <a:lstStyle/>
          <a:p>
            <a:pPr eaLnBrk="1" hangingPunct="1">
              <a:spcBef>
                <a:spcPct val="50000"/>
              </a:spcBef>
              <a:defRPr/>
            </a:pPr>
            <a:endParaRPr lang="en-US" sz="2800"/>
          </a:p>
        </p:txBody>
      </p:sp>
      <p:sp>
        <p:nvSpPr>
          <p:cNvPr id="3" name="Rectangle 2"/>
          <p:cNvSpPr/>
          <p:nvPr/>
        </p:nvSpPr>
        <p:spPr>
          <a:xfrm>
            <a:off x="255398" y="5027712"/>
            <a:ext cx="6469251" cy="523220"/>
          </a:xfrm>
          <a:prstGeom prst="rect">
            <a:avLst/>
          </a:prstGeom>
        </p:spPr>
        <p:txBody>
          <a:bodyPr wrap="square">
            <a:spAutoFit/>
          </a:bodyPr>
          <a:lstStyle/>
          <a:p>
            <a:pPr eaLnBrk="1" hangingPunct="1">
              <a:spcBef>
                <a:spcPct val="50000"/>
              </a:spcBef>
            </a:pPr>
            <a:r>
              <a:rPr lang="en-US" altLang="en-US" sz="2800">
                <a:solidFill>
                  <a:srgbClr val="0000FF"/>
                </a:solidFill>
              </a:rPr>
              <a:t>Phản ứng trên là phản ứng thế</a:t>
            </a:r>
          </a:p>
        </p:txBody>
      </p:sp>
      <p:sp>
        <p:nvSpPr>
          <p:cNvPr id="4" name="TextBox 3"/>
          <p:cNvSpPr txBox="1"/>
          <p:nvPr/>
        </p:nvSpPr>
        <p:spPr>
          <a:xfrm rot="10800000" flipH="1" flipV="1">
            <a:off x="318081" y="5656393"/>
            <a:ext cx="8549694" cy="830997"/>
          </a:xfrm>
          <a:prstGeom prst="rect">
            <a:avLst/>
          </a:prstGeom>
          <a:noFill/>
        </p:spPr>
        <p:txBody>
          <a:bodyPr wrap="square" rtlCol="0">
            <a:spAutoFit/>
          </a:bodyPr>
          <a:lstStyle/>
          <a:p>
            <a:pPr algn="just"/>
            <a:r>
              <a:rPr lang="en-US" sz="2400">
                <a:latin typeface="Times New Roman" pitchFamily="18" charset="0"/>
                <a:cs typeface="Times New Roman" pitchFamily="18" charset="0"/>
              </a:rPr>
              <a:t>Các kim loại mạnh như Na, K thay thế được nguyên tử H trong nhóm – OH của ethylic alcohol</a:t>
            </a:r>
          </a:p>
        </p:txBody>
      </p:sp>
    </p:spTree>
    <p:extLst>
      <p:ext uri="{BB962C8B-B14F-4D97-AF65-F5344CB8AC3E}">
        <p14:creationId xmlns:p14="http://schemas.microsoft.com/office/powerpoint/2010/main" val="23574271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4" presetClass="path" presetSubtype="0" accel="50000" decel="50000" fill="hold" nodeType="clickEffect">
                                  <p:stCondLst>
                                    <p:cond delay="0"/>
                                  </p:stCondLst>
                                  <p:childTnLst>
                                    <p:animMotion origin="layout" path="M 3.33333E-6 -0.00069 L 0.1368 -0.22245 C 0.16562 -0.27292 0.2085 -0.3 0.25347 -0.3 C 0.30486 -0.3 0.34583 -0.27292 0.37465 -0.22245 L 0.5125 -0.00069 " pathEditMode="relative" rAng="0" ptsTypes="FffFF">
                                      <p:cBhvr>
                                        <p:cTn id="6" dur="3000" fill="hold"/>
                                        <p:tgtEl>
                                          <p:spTgt spid="2"/>
                                        </p:tgtEl>
                                        <p:attrNameLst>
                                          <p:attrName>ppt_x</p:attrName>
                                          <p:attrName>ppt_y</p:attrName>
                                        </p:attrNameLst>
                                      </p:cBhvr>
                                      <p:rCtr x="25625" y="-14977"/>
                                    </p:animMotion>
                                  </p:childTnLst>
                                </p:cTn>
                              </p:par>
                              <p:par>
                                <p:cTn id="7" presetID="37" presetClass="path" presetSubtype="0" accel="50000" decel="50000" fill="hold" grpId="0" nodeType="withEffect">
                                  <p:stCondLst>
                                    <p:cond delay="0"/>
                                  </p:stCondLst>
                                  <p:childTnLst>
                                    <p:animMotion origin="layout" path="M 3.33333E-6 -0.00047 L 0.11146 0.19676 C 0.13489 0.2412 0.16996 0.26666 0.20642 0.26666 C 0.24809 0.26666 0.28125 0.2412 0.30468 0.19676 L 0.41666 -0.00047 " pathEditMode="relative" rAng="0" ptsTypes="FffFF">
                                      <p:cBhvr>
                                        <p:cTn id="8" dur="3000" fill="hold"/>
                                        <p:tgtEl>
                                          <p:spTgt spid="4144"/>
                                        </p:tgtEl>
                                        <p:attrNameLst>
                                          <p:attrName>ppt_x</p:attrName>
                                          <p:attrName>ppt_y</p:attrName>
                                        </p:attrNameLst>
                                      </p:cBhvr>
                                      <p:rCtr x="20833" y="13356"/>
                                    </p:animMotion>
                                  </p:childTnLst>
                                </p:cTn>
                              </p:par>
                              <p:par>
                                <p:cTn id="9" presetID="44" presetClass="path" presetSubtype="0" accel="50000" decel="50000" fill="hold" grpId="0" nodeType="withEffect">
                                  <p:stCondLst>
                                    <p:cond delay="0"/>
                                  </p:stCondLst>
                                  <p:childTnLst>
                                    <p:animMotion origin="layout" path="M 3.33333E-6 -3.33333E-6 L 0.16284 -0.20578 C 0.19705 -0.25208 0.24826 -0.27777 0.30156 -0.27777 C 0.36232 -0.27777 0.41093 -0.25208 0.44514 -0.20578 L 0.60833 -3.33333E-6 " pathEditMode="relative" rAng="0" ptsTypes="FffFF">
                                      <p:cBhvr>
                                        <p:cTn id="10" dur="3000" fill="hold"/>
                                        <p:tgtEl>
                                          <p:spTgt spid="4146"/>
                                        </p:tgtEl>
                                        <p:attrNameLst>
                                          <p:attrName>ppt_x</p:attrName>
                                          <p:attrName>ppt_y</p:attrName>
                                        </p:attrNameLst>
                                      </p:cBhvr>
                                      <p:rCtr x="30417" y="-13889"/>
                                    </p:animMotion>
                                  </p:childTnLst>
                                </p:cTn>
                              </p:par>
                              <p:par>
                                <p:cTn id="11" presetID="10" presetClass="entr" presetSubtype="0" fill="hold" grpId="0" nodeType="withEffect">
                                  <p:stCondLst>
                                    <p:cond delay="3000"/>
                                  </p:stCondLst>
                                  <p:childTnLst>
                                    <p:set>
                                      <p:cBhvr>
                                        <p:cTn id="12" dur="1" fill="hold">
                                          <p:stCondLst>
                                            <p:cond delay="0"/>
                                          </p:stCondLst>
                                        </p:cTn>
                                        <p:tgtEl>
                                          <p:spTgt spid="4148"/>
                                        </p:tgtEl>
                                        <p:attrNameLst>
                                          <p:attrName>style.visibility</p:attrName>
                                        </p:attrNameLst>
                                      </p:cBhvr>
                                      <p:to>
                                        <p:strVal val="visible"/>
                                      </p:to>
                                    </p:set>
                                    <p:animEffect transition="in" filter="fade">
                                      <p:cBhvr>
                                        <p:cTn id="13" dur="1000"/>
                                        <p:tgtEl>
                                          <p:spTgt spid="4148"/>
                                        </p:tgtEl>
                                      </p:cBhvr>
                                    </p:animEffect>
                                  </p:childTnLst>
                                </p:cTn>
                              </p:par>
                              <p:par>
                                <p:cTn id="14" presetID="10" presetClass="entr" presetSubtype="0" fill="hold" grpId="0" nodeType="withEffect">
                                  <p:stCondLst>
                                    <p:cond delay="2500"/>
                                  </p:stCondLst>
                                  <p:childTnLst>
                                    <p:set>
                                      <p:cBhvr>
                                        <p:cTn id="15" dur="1" fill="hold">
                                          <p:stCondLst>
                                            <p:cond delay="0"/>
                                          </p:stCondLst>
                                        </p:cTn>
                                        <p:tgtEl>
                                          <p:spTgt spid="4150"/>
                                        </p:tgtEl>
                                        <p:attrNameLst>
                                          <p:attrName>style.visibility</p:attrName>
                                        </p:attrNameLst>
                                      </p:cBhvr>
                                      <p:to>
                                        <p:strVal val="visible"/>
                                      </p:to>
                                    </p:set>
                                    <p:animEffect transition="in" filter="fade">
                                      <p:cBhvr>
                                        <p:cTn id="16" dur="2000"/>
                                        <p:tgtEl>
                                          <p:spTgt spid="415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 calcmode="lin" valueType="num">
                                      <p:cBhvr additive="base">
                                        <p:cTn id="21" dur="500" fill="hold"/>
                                        <p:tgtEl>
                                          <p:spTgt spid="32"/>
                                        </p:tgtEl>
                                        <p:attrNameLst>
                                          <p:attrName>ppt_x</p:attrName>
                                        </p:attrNameLst>
                                      </p:cBhvr>
                                      <p:tavLst>
                                        <p:tav tm="0">
                                          <p:val>
                                            <p:strVal val="#ppt_x"/>
                                          </p:val>
                                        </p:tav>
                                        <p:tav tm="100000">
                                          <p:val>
                                            <p:strVal val="#ppt_x"/>
                                          </p:val>
                                        </p:tav>
                                      </p:tavLst>
                                    </p:anim>
                                    <p:anim calcmode="lin" valueType="num">
                                      <p:cBhvr additive="base">
                                        <p:cTn id="22" dur="500" fill="hold"/>
                                        <p:tgtEl>
                                          <p:spTgt spid="3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44" grpId="0"/>
      <p:bldP spid="4146" grpId="0"/>
      <p:bldP spid="4148" grpId="0"/>
      <p:bldP spid="4150" grpId="0"/>
      <p:bldP spid="3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5D1BFF5-7DFF-43A0-9C96-90957E1801E2}" type="slidenum">
              <a:rPr lang="en-US" smtClean="0"/>
              <a:t>18</a:t>
            </a:fld>
            <a:endParaRPr lang="en-US"/>
          </a:p>
        </p:txBody>
      </p:sp>
      <p:sp>
        <p:nvSpPr>
          <p:cNvPr id="3" name="TextBox 2"/>
          <p:cNvSpPr txBox="1"/>
          <p:nvPr/>
        </p:nvSpPr>
        <p:spPr>
          <a:xfrm>
            <a:off x="342900" y="352425"/>
            <a:ext cx="8610600" cy="1569660"/>
          </a:xfrm>
          <a:prstGeom prst="rect">
            <a:avLst/>
          </a:prstGeom>
          <a:noFill/>
        </p:spPr>
        <p:txBody>
          <a:bodyPr wrap="square" rtlCol="0">
            <a:spAutoFit/>
          </a:bodyPr>
          <a:lstStyle/>
          <a:p>
            <a:pPr algn="just"/>
            <a:r>
              <a:rPr lang="en-US" sz="3200">
                <a:latin typeface="Times New Roman" pitchFamily="18" charset="0"/>
                <a:cs typeface="Times New Roman" pitchFamily="18" charset="0"/>
              </a:rPr>
              <a:t>Trong số các chất sau: CH</a:t>
            </a:r>
            <a:r>
              <a:rPr lang="en-US" sz="3200" baseline="-25000">
                <a:latin typeface="Times New Roman" pitchFamily="18" charset="0"/>
                <a:cs typeface="Times New Roman" pitchFamily="18" charset="0"/>
              </a:rPr>
              <a:t>3</a:t>
            </a:r>
            <a:r>
              <a:rPr lang="en-US" sz="3200">
                <a:latin typeface="Times New Roman" pitchFamily="18" charset="0"/>
                <a:cs typeface="Times New Roman" pitchFamily="18" charset="0"/>
              </a:rPr>
              <a:t>-CH</a:t>
            </a:r>
            <a:r>
              <a:rPr lang="en-US" sz="3200" baseline="-25000">
                <a:latin typeface="Times New Roman" pitchFamily="18" charset="0"/>
                <a:cs typeface="Times New Roman" pitchFamily="18" charset="0"/>
              </a:rPr>
              <a:t>3</a:t>
            </a:r>
            <a:r>
              <a:rPr lang="en-US" sz="3200">
                <a:latin typeface="Times New Roman" pitchFamily="18" charset="0"/>
                <a:cs typeface="Times New Roman" pitchFamily="18" charset="0"/>
              </a:rPr>
              <a:t>; CH</a:t>
            </a:r>
            <a:r>
              <a:rPr lang="en-US" sz="3200" baseline="-25000">
                <a:latin typeface="Times New Roman" pitchFamily="18" charset="0"/>
                <a:cs typeface="Times New Roman" pitchFamily="18" charset="0"/>
              </a:rPr>
              <a:t>2</a:t>
            </a:r>
            <a:r>
              <a:rPr lang="en-US" sz="3200">
                <a:latin typeface="Times New Roman" pitchFamily="18" charset="0"/>
                <a:cs typeface="Times New Roman" pitchFamily="18" charset="0"/>
              </a:rPr>
              <a:t>=CH</a:t>
            </a:r>
            <a:r>
              <a:rPr lang="en-US" sz="3200" baseline="-25000">
                <a:latin typeface="Times New Roman" pitchFamily="18" charset="0"/>
                <a:cs typeface="Times New Roman" pitchFamily="18" charset="0"/>
              </a:rPr>
              <a:t>2</a:t>
            </a:r>
            <a:r>
              <a:rPr lang="en-US" sz="3200">
                <a:latin typeface="Times New Roman" pitchFamily="18" charset="0"/>
                <a:cs typeface="Times New Roman" pitchFamily="18" charset="0"/>
              </a:rPr>
              <a:t>; </a:t>
            </a:r>
          </a:p>
          <a:p>
            <a:pPr algn="just"/>
            <a:r>
              <a:rPr lang="en-US" sz="3200">
                <a:latin typeface="Times New Roman" pitchFamily="18" charset="0"/>
                <a:cs typeface="Times New Roman" pitchFamily="18" charset="0"/>
              </a:rPr>
              <a:t>CH</a:t>
            </a:r>
            <a:r>
              <a:rPr lang="en-US" sz="3200" baseline="-25000">
                <a:latin typeface="Times New Roman" pitchFamily="18" charset="0"/>
                <a:cs typeface="Times New Roman" pitchFamily="18" charset="0"/>
              </a:rPr>
              <a:t>3</a:t>
            </a:r>
            <a:r>
              <a:rPr lang="en-US" sz="3200">
                <a:latin typeface="Times New Roman" pitchFamily="18" charset="0"/>
                <a:cs typeface="Times New Roman" pitchFamily="18" charset="0"/>
              </a:rPr>
              <a:t>- OH; C</a:t>
            </a:r>
            <a:r>
              <a:rPr lang="en-US" sz="3200" baseline="-25000">
                <a:latin typeface="Times New Roman" pitchFamily="18" charset="0"/>
                <a:cs typeface="Times New Roman" pitchFamily="18" charset="0"/>
              </a:rPr>
              <a:t>2</a:t>
            </a:r>
            <a:r>
              <a:rPr lang="en-US" sz="3200">
                <a:latin typeface="Times New Roman" pitchFamily="18" charset="0"/>
                <a:cs typeface="Times New Roman" pitchFamily="18" charset="0"/>
              </a:rPr>
              <a:t>H</a:t>
            </a:r>
            <a:r>
              <a:rPr lang="en-US" sz="3200" baseline="-25000">
                <a:latin typeface="Times New Roman" pitchFamily="18" charset="0"/>
                <a:cs typeface="Times New Roman" pitchFamily="18" charset="0"/>
              </a:rPr>
              <a:t>5</a:t>
            </a:r>
            <a:r>
              <a:rPr lang="en-US" sz="3200">
                <a:latin typeface="Times New Roman" pitchFamily="18" charset="0"/>
                <a:cs typeface="Times New Roman" pitchFamily="18" charset="0"/>
              </a:rPr>
              <a:t>-OH, chất nào tác dụng được với Na? Viết PTHH của phản ứng.</a:t>
            </a:r>
          </a:p>
        </p:txBody>
      </p:sp>
    </p:spTree>
    <p:extLst>
      <p:ext uri="{BB962C8B-B14F-4D97-AF65-F5344CB8AC3E}">
        <p14:creationId xmlns:p14="http://schemas.microsoft.com/office/powerpoint/2010/main" val="18249687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AutoShape 3"/>
          <p:cNvSpPr>
            <a:spLocks noChangeArrowheads="1"/>
          </p:cNvSpPr>
          <p:nvPr/>
        </p:nvSpPr>
        <p:spPr bwMode="auto">
          <a:xfrm>
            <a:off x="2295525" y="1009650"/>
            <a:ext cx="5019675" cy="409575"/>
          </a:xfrm>
          <a:prstGeom prst="wedgeRoundRectCallout">
            <a:avLst>
              <a:gd name="adj1" fmla="val -21071"/>
              <a:gd name="adj2" fmla="val 48853"/>
              <a:gd name="adj3" fmla="val 16667"/>
            </a:avLst>
          </a:prstGeom>
          <a:solidFill>
            <a:schemeClr val="bg1"/>
          </a:solidFill>
          <a:ln w="9525" algn="ctr">
            <a:solidFill>
              <a:srgbClr val="FF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p>
            <a:pPr algn="ctr">
              <a:spcBef>
                <a:spcPct val="50000"/>
              </a:spcBef>
            </a:pP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bước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tiến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hành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chưng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cất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rượu</a:t>
            </a:r>
            <a:endParaRPr lang="vi-VN" sz="2400" b="1" dirty="0">
              <a:latin typeface="Times New Roman" panose="02020603050405020304" pitchFamily="18" charset="0"/>
              <a:cs typeface="Times New Roman" panose="02020603050405020304" pitchFamily="18" charset="0"/>
            </a:endParaRPr>
          </a:p>
        </p:txBody>
      </p:sp>
      <p:pic>
        <p:nvPicPr>
          <p:cNvPr id="51204" name="Picture 4" descr="DSC02847"/>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5715000" y="1600200"/>
            <a:ext cx="2000250" cy="1905000"/>
          </a:xfrm>
          <a:prstGeom prst="rect">
            <a:avLst/>
          </a:prstGeom>
          <a:noFill/>
          <a:ln w="76200" cmpd="tri">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51205" name="Picture 5" descr="DSC02848"/>
          <p:cNvPicPr>
            <a:picLocks noChangeAspect="1" noChangeArrowheads="1"/>
          </p:cNvPicPr>
          <p:nvPr/>
        </p:nvPicPr>
        <p:blipFill>
          <a:blip r:embed="rId4">
            <a:lum bright="18000"/>
            <a:extLst>
              <a:ext uri="{28A0092B-C50C-407E-A947-70E740481C1C}">
                <a14:useLocalDpi xmlns:a14="http://schemas.microsoft.com/office/drawing/2010/main" val="0"/>
              </a:ext>
            </a:extLst>
          </a:blip>
          <a:srcRect/>
          <a:stretch>
            <a:fillRect/>
          </a:stretch>
        </p:blipFill>
        <p:spPr bwMode="auto">
          <a:xfrm>
            <a:off x="1300163" y="4095752"/>
            <a:ext cx="1885950" cy="2047875"/>
          </a:xfrm>
          <a:prstGeom prst="rect">
            <a:avLst/>
          </a:prstGeom>
          <a:noFill/>
          <a:ln w="76200" cmpd="tri">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51206" name="Picture 6" descr="DSC02849"/>
          <p:cNvPicPr>
            <a:picLocks noChangeAspect="1" noChangeArrowheads="1"/>
          </p:cNvPicPr>
          <p:nvPr/>
        </p:nvPicPr>
        <p:blipFill>
          <a:blip r:embed="rId5">
            <a:lum bright="12000"/>
            <a:extLst>
              <a:ext uri="{28A0092B-C50C-407E-A947-70E740481C1C}">
                <a14:useLocalDpi xmlns:a14="http://schemas.microsoft.com/office/drawing/2010/main" val="0"/>
              </a:ext>
            </a:extLst>
          </a:blip>
          <a:srcRect/>
          <a:stretch>
            <a:fillRect/>
          </a:stretch>
        </p:blipFill>
        <p:spPr bwMode="auto">
          <a:xfrm>
            <a:off x="3443288" y="4114802"/>
            <a:ext cx="2114550" cy="2054225"/>
          </a:xfrm>
          <a:prstGeom prst="rect">
            <a:avLst/>
          </a:prstGeom>
          <a:noFill/>
          <a:ln w="76200" cmpd="tri">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51207" name="Picture 7" descr="DSC02853"/>
          <p:cNvPicPr>
            <a:picLocks noChangeAspect="1" noChangeArrowheads="1"/>
          </p:cNvPicPr>
          <p:nvPr/>
        </p:nvPicPr>
        <p:blipFill>
          <a:blip r:embed="rId6">
            <a:lum bright="24000"/>
            <a:extLst>
              <a:ext uri="{28A0092B-C50C-407E-A947-70E740481C1C}">
                <a14:useLocalDpi xmlns:a14="http://schemas.microsoft.com/office/drawing/2010/main" val="0"/>
              </a:ext>
            </a:extLst>
          </a:blip>
          <a:srcRect/>
          <a:stretch>
            <a:fillRect/>
          </a:stretch>
        </p:blipFill>
        <p:spPr bwMode="auto">
          <a:xfrm>
            <a:off x="3400425" y="1581151"/>
            <a:ext cx="2114550" cy="1905000"/>
          </a:xfrm>
          <a:prstGeom prst="rect">
            <a:avLst/>
          </a:prstGeom>
          <a:noFill/>
          <a:ln w="76200" cmpd="tri">
            <a:solidFill>
              <a:srgbClr val="0000FF"/>
            </a:solidFill>
            <a:miter lim="800000"/>
            <a:headEnd/>
            <a:tailEnd/>
          </a:ln>
          <a:extLst>
            <a:ext uri="{909E8E84-426E-40DD-AFC4-6F175D3DCCD1}">
              <a14:hiddenFill xmlns:a14="http://schemas.microsoft.com/office/drawing/2010/main">
                <a:solidFill>
                  <a:srgbClr val="FFFFFF"/>
                </a:solidFill>
              </a14:hiddenFill>
            </a:ext>
          </a:extLst>
        </p:spPr>
      </p:pic>
      <p:pic>
        <p:nvPicPr>
          <p:cNvPr id="51208" name="Picture 8" descr="DSC02854"/>
          <p:cNvPicPr>
            <a:picLocks noChangeAspect="1" noChangeArrowheads="1"/>
          </p:cNvPicPr>
          <p:nvPr/>
        </p:nvPicPr>
        <p:blipFill>
          <a:blip r:embed="rId7">
            <a:lum bright="12000"/>
            <a:extLst>
              <a:ext uri="{28A0092B-C50C-407E-A947-70E740481C1C}">
                <a14:useLocalDpi xmlns:a14="http://schemas.microsoft.com/office/drawing/2010/main" val="0"/>
              </a:ext>
            </a:extLst>
          </a:blip>
          <a:srcRect/>
          <a:stretch>
            <a:fillRect/>
          </a:stretch>
        </p:blipFill>
        <p:spPr bwMode="auto">
          <a:xfrm>
            <a:off x="1271590" y="1600201"/>
            <a:ext cx="1871663" cy="1844675"/>
          </a:xfrm>
          <a:prstGeom prst="rect">
            <a:avLst/>
          </a:prstGeom>
          <a:noFill/>
          <a:ln w="76200" cmpd="tri">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51209" name="Text Box 9"/>
          <p:cNvSpPr txBox="1">
            <a:spLocks noChangeArrowheads="1"/>
          </p:cNvSpPr>
          <p:nvPr/>
        </p:nvSpPr>
        <p:spPr bwMode="auto">
          <a:xfrm>
            <a:off x="1543050" y="3505200"/>
            <a:ext cx="14287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lgn="ctr" eaLnBrk="1" hangingPunct="1">
              <a:spcBef>
                <a:spcPct val="50000"/>
              </a:spcBef>
            </a:pPr>
            <a:r>
              <a:rPr lang="en-US" sz="1800" b="1">
                <a:cs typeface="Arial" pitchFamily="34" charset="0"/>
              </a:rPr>
              <a:t>Rắc men</a:t>
            </a:r>
            <a:r>
              <a:rPr lang="en-US" sz="1800" b="1">
                <a:solidFill>
                  <a:srgbClr val="CC3300"/>
                </a:solidFill>
                <a:latin typeface="VNI-Times" pitchFamily="2" charset="0"/>
                <a:cs typeface="Arial" pitchFamily="34" charset="0"/>
              </a:rPr>
              <a:t> </a:t>
            </a:r>
          </a:p>
        </p:txBody>
      </p:sp>
      <p:sp>
        <p:nvSpPr>
          <p:cNvPr id="51210" name="Text Box 10"/>
          <p:cNvSpPr txBox="1">
            <a:spLocks noChangeArrowheads="1"/>
          </p:cNvSpPr>
          <p:nvPr/>
        </p:nvSpPr>
        <p:spPr bwMode="auto">
          <a:xfrm>
            <a:off x="3657600" y="3581400"/>
            <a:ext cx="14287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lgn="ctr" eaLnBrk="1" hangingPunct="1">
              <a:spcBef>
                <a:spcPct val="50000"/>
              </a:spcBef>
            </a:pPr>
            <a:r>
              <a:rPr lang="en-US" sz="1800" b="1">
                <a:cs typeface="Arial" pitchFamily="34" charset="0"/>
              </a:rPr>
              <a:t>ủ men</a:t>
            </a:r>
            <a:r>
              <a:rPr lang="en-US" sz="1800" b="1">
                <a:solidFill>
                  <a:srgbClr val="CC3300"/>
                </a:solidFill>
                <a:latin typeface="VNI-Times" pitchFamily="2" charset="0"/>
                <a:cs typeface="Arial" pitchFamily="34" charset="0"/>
              </a:rPr>
              <a:t> </a:t>
            </a:r>
          </a:p>
        </p:txBody>
      </p:sp>
      <p:sp>
        <p:nvSpPr>
          <p:cNvPr id="51211" name="Text Box 11"/>
          <p:cNvSpPr txBox="1">
            <a:spLocks noChangeArrowheads="1"/>
          </p:cNvSpPr>
          <p:nvPr/>
        </p:nvSpPr>
        <p:spPr bwMode="auto">
          <a:xfrm>
            <a:off x="5886450" y="3505200"/>
            <a:ext cx="14287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lgn="ctr" eaLnBrk="1" hangingPunct="1">
              <a:spcBef>
                <a:spcPct val="50000"/>
              </a:spcBef>
            </a:pPr>
            <a:r>
              <a:rPr lang="en-US" sz="1800" b="1">
                <a:cs typeface="Arial" pitchFamily="34" charset="0"/>
              </a:rPr>
              <a:t>Chưng cất</a:t>
            </a:r>
            <a:r>
              <a:rPr lang="en-US" sz="1800" b="1">
                <a:solidFill>
                  <a:srgbClr val="CC3300"/>
                </a:solidFill>
                <a:latin typeface="VNI-Times" pitchFamily="2" charset="0"/>
                <a:cs typeface="Arial" pitchFamily="34" charset="0"/>
              </a:rPr>
              <a:t> </a:t>
            </a:r>
          </a:p>
        </p:txBody>
      </p:sp>
      <p:sp>
        <p:nvSpPr>
          <p:cNvPr id="51212" name="Text Box 12"/>
          <p:cNvSpPr txBox="1">
            <a:spLocks noChangeArrowheads="1"/>
          </p:cNvSpPr>
          <p:nvPr/>
        </p:nvSpPr>
        <p:spPr bwMode="auto">
          <a:xfrm>
            <a:off x="1500188" y="6248400"/>
            <a:ext cx="14287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lgn="ctr" eaLnBrk="1" hangingPunct="1">
              <a:spcBef>
                <a:spcPct val="50000"/>
              </a:spcBef>
            </a:pPr>
            <a:r>
              <a:rPr lang="en-US" sz="1800" b="1">
                <a:solidFill>
                  <a:srgbClr val="CC3300"/>
                </a:solidFill>
                <a:latin typeface="VNI-Times" pitchFamily="2" charset="0"/>
                <a:cs typeface="Arial" pitchFamily="34" charset="0"/>
              </a:rPr>
              <a:t> </a:t>
            </a:r>
            <a:r>
              <a:rPr lang="en-US" sz="1800" b="1">
                <a:cs typeface="Arial" pitchFamily="34" charset="0"/>
              </a:rPr>
              <a:t>chưng cất</a:t>
            </a:r>
            <a:r>
              <a:rPr lang="en-US" sz="1800" b="1">
                <a:solidFill>
                  <a:srgbClr val="CC3300"/>
                </a:solidFill>
                <a:latin typeface="VNI-Times" pitchFamily="2" charset="0"/>
                <a:cs typeface="Arial" pitchFamily="34" charset="0"/>
              </a:rPr>
              <a:t>  </a:t>
            </a:r>
          </a:p>
        </p:txBody>
      </p:sp>
      <p:sp>
        <p:nvSpPr>
          <p:cNvPr id="51213" name="Text Box 13"/>
          <p:cNvSpPr txBox="1">
            <a:spLocks noChangeArrowheads="1"/>
          </p:cNvSpPr>
          <p:nvPr/>
        </p:nvSpPr>
        <p:spPr bwMode="auto">
          <a:xfrm>
            <a:off x="3714750" y="6248400"/>
            <a:ext cx="15430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lgn="ctr" eaLnBrk="1" hangingPunct="1">
              <a:spcBef>
                <a:spcPct val="50000"/>
              </a:spcBef>
            </a:pPr>
            <a:r>
              <a:rPr lang="en-US" sz="1800" b="1">
                <a:cs typeface="Arial" pitchFamily="34" charset="0"/>
              </a:rPr>
              <a:t>Chưng cất</a:t>
            </a:r>
          </a:p>
        </p:txBody>
      </p:sp>
      <p:sp>
        <p:nvSpPr>
          <p:cNvPr id="51214" name="Text Box 14"/>
          <p:cNvSpPr txBox="1">
            <a:spLocks noChangeArrowheads="1"/>
          </p:cNvSpPr>
          <p:nvPr/>
        </p:nvSpPr>
        <p:spPr bwMode="auto">
          <a:xfrm>
            <a:off x="5943600" y="6248400"/>
            <a:ext cx="14287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lgn="ctr" eaLnBrk="1" hangingPunct="1">
              <a:spcBef>
                <a:spcPct val="50000"/>
              </a:spcBef>
            </a:pPr>
            <a:r>
              <a:rPr lang="en-US" sz="1800" b="1">
                <a:cs typeface="Arial" pitchFamily="34" charset="0"/>
              </a:rPr>
              <a:t>Thành rượu</a:t>
            </a:r>
          </a:p>
        </p:txBody>
      </p:sp>
      <p:grpSp>
        <p:nvGrpSpPr>
          <p:cNvPr id="51215" name="Group 15"/>
          <p:cNvGrpSpPr>
            <a:grpSpLocks/>
          </p:cNvGrpSpPr>
          <p:nvPr/>
        </p:nvGrpSpPr>
        <p:grpSpPr bwMode="auto">
          <a:xfrm>
            <a:off x="5829300" y="4114800"/>
            <a:ext cx="1943100" cy="2057400"/>
            <a:chOff x="3648" y="2352"/>
            <a:chExt cx="1344" cy="1296"/>
          </a:xfrm>
        </p:grpSpPr>
        <p:pic>
          <p:nvPicPr>
            <p:cNvPr id="25620" name="Picture 16" descr="CAQ8PJ3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8" y="2352"/>
              <a:ext cx="1344" cy="1296"/>
            </a:xfrm>
            <a:prstGeom prst="rect">
              <a:avLst/>
            </a:prstGeom>
            <a:noFill/>
            <a:ln w="76200" cmpd="tri">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25621" name="Rectangle 17"/>
            <p:cNvSpPr>
              <a:spLocks noChangeArrowheads="1"/>
            </p:cNvSpPr>
            <p:nvPr/>
          </p:nvSpPr>
          <p:spPr bwMode="auto">
            <a:xfrm>
              <a:off x="4016" y="2880"/>
              <a:ext cx="704" cy="696"/>
            </a:xfrm>
            <a:prstGeom prst="rect">
              <a:avLst/>
            </a:prstGeom>
            <a:solidFill>
              <a:schemeClr val="bg1"/>
            </a:solidFill>
            <a:ln>
              <a:noFill/>
            </a:ln>
            <a:effectLst/>
            <a:extLst>
              <a:ext uri="{91240B29-F687-4F45-9708-019B960494DF}">
                <a14:hiddenLine xmlns:a14="http://schemas.microsoft.com/office/drawing/2010/main" w="76200" cmpd="tri">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050"/>
            </a:p>
          </p:txBody>
        </p:sp>
        <p:sp>
          <p:nvSpPr>
            <p:cNvPr id="25622" name="Text Box 18"/>
            <p:cNvSpPr txBox="1">
              <a:spLocks noChangeArrowheads="1"/>
            </p:cNvSpPr>
            <p:nvPr/>
          </p:nvSpPr>
          <p:spPr bwMode="auto">
            <a:xfrm>
              <a:off x="3936" y="2976"/>
              <a:ext cx="816" cy="40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76200" cmpd="tri">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lgn="ctr" eaLnBrk="1" hangingPunct="1">
                <a:spcBef>
                  <a:spcPct val="50000"/>
                </a:spcBef>
              </a:pPr>
              <a:r>
                <a:rPr lang="en-US" sz="1800" dirty="0">
                  <a:latin typeface=".VnTime" pitchFamily="34" charset="0"/>
                  <a:cs typeface="Arial" pitchFamily="34" charset="0"/>
                </a:rPr>
                <a:t>Ethylic alcohol</a:t>
              </a:r>
            </a:p>
          </p:txBody>
        </p:sp>
      </p:grpSp>
      <p:sp>
        <p:nvSpPr>
          <p:cNvPr id="51219" name="Line 19"/>
          <p:cNvSpPr>
            <a:spLocks noChangeShapeType="1"/>
          </p:cNvSpPr>
          <p:nvPr/>
        </p:nvSpPr>
        <p:spPr bwMode="auto">
          <a:xfrm>
            <a:off x="3028950" y="3829051"/>
            <a:ext cx="857250" cy="0"/>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1050"/>
          </a:p>
        </p:txBody>
      </p:sp>
      <p:sp>
        <p:nvSpPr>
          <p:cNvPr id="51220" name="Line 20"/>
          <p:cNvSpPr>
            <a:spLocks noChangeShapeType="1"/>
          </p:cNvSpPr>
          <p:nvPr/>
        </p:nvSpPr>
        <p:spPr bwMode="auto">
          <a:xfrm>
            <a:off x="5086350" y="3829051"/>
            <a:ext cx="857250" cy="0"/>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1050"/>
          </a:p>
        </p:txBody>
      </p:sp>
      <p:sp>
        <p:nvSpPr>
          <p:cNvPr id="51221" name="Line 21"/>
          <p:cNvSpPr>
            <a:spLocks noChangeShapeType="1"/>
          </p:cNvSpPr>
          <p:nvPr/>
        </p:nvSpPr>
        <p:spPr bwMode="auto">
          <a:xfrm>
            <a:off x="2914650" y="6524625"/>
            <a:ext cx="857250" cy="0"/>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1050"/>
          </a:p>
        </p:txBody>
      </p:sp>
      <p:sp>
        <p:nvSpPr>
          <p:cNvPr id="51222" name="Line 22"/>
          <p:cNvSpPr>
            <a:spLocks noChangeShapeType="1"/>
          </p:cNvSpPr>
          <p:nvPr/>
        </p:nvSpPr>
        <p:spPr bwMode="auto">
          <a:xfrm>
            <a:off x="5143500" y="6481763"/>
            <a:ext cx="857250" cy="0"/>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sz="1050"/>
          </a:p>
        </p:txBody>
      </p:sp>
      <p:sp>
        <p:nvSpPr>
          <p:cNvPr id="23" name="Text Box 7"/>
          <p:cNvSpPr txBox="1">
            <a:spLocks noChangeArrowheads="1"/>
          </p:cNvSpPr>
          <p:nvPr/>
        </p:nvSpPr>
        <p:spPr bwMode="auto">
          <a:xfrm>
            <a:off x="127000" y="82550"/>
            <a:ext cx="50673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en-US" altLang="en-US" sz="2400">
                <a:solidFill>
                  <a:srgbClr val="FF0000"/>
                </a:solidFill>
              </a:rPr>
              <a:t>IV. </a:t>
            </a:r>
            <a:r>
              <a:rPr lang="en-US" altLang="en-US" sz="2400" u="sng">
                <a:solidFill>
                  <a:srgbClr val="FF0000"/>
                </a:solidFill>
              </a:rPr>
              <a:t>ĐIỀU CHẾ</a:t>
            </a:r>
            <a:endParaRPr lang="en-US" altLang="en-US" sz="2400">
              <a:solidFill>
                <a:srgbClr val="FF0000"/>
              </a:solidFill>
            </a:endParaRPr>
          </a:p>
        </p:txBody>
      </p:sp>
      <p:sp>
        <p:nvSpPr>
          <p:cNvPr id="24" name="TextBox 23"/>
          <p:cNvSpPr txBox="1"/>
          <p:nvPr/>
        </p:nvSpPr>
        <p:spPr>
          <a:xfrm>
            <a:off x="219075" y="600075"/>
            <a:ext cx="7886700" cy="369332"/>
          </a:xfrm>
          <a:prstGeom prst="rect">
            <a:avLst/>
          </a:prstGeom>
          <a:noFill/>
        </p:spPr>
        <p:txBody>
          <a:bodyPr wrap="square" rtlCol="0">
            <a:spAutoFit/>
          </a:bodyPr>
          <a:lstStyle/>
          <a:p>
            <a:r>
              <a:rPr lang="en-US" sz="1800" b="1">
                <a:latin typeface="Times New Roman" pitchFamily="18" charset="0"/>
                <a:cs typeface="Times New Roman" pitchFamily="18" charset="0"/>
              </a:rPr>
              <a:t>1. ĐIỀU CHẾ ETHYLIC  ALCOHOL TỪ TINH BỘT</a:t>
            </a:r>
          </a:p>
        </p:txBody>
      </p:sp>
    </p:spTree>
    <p:extLst>
      <p:ext uri="{BB962C8B-B14F-4D97-AF65-F5344CB8AC3E}">
        <p14:creationId xmlns:p14="http://schemas.microsoft.com/office/powerpoint/2010/main" val="442011167"/>
      </p:ext>
    </p:extLst>
  </p:cSld>
  <p:clrMapOvr>
    <a:masterClrMapping/>
  </p:clrMapOvr>
  <p:transition spd="med">
    <p:cover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withEffect">
                                  <p:stCondLst>
                                    <p:cond delay="0"/>
                                  </p:stCondLst>
                                  <p:childTnLst>
                                    <p:set>
                                      <p:cBhvr>
                                        <p:cTn id="6" dur="1" fill="hold">
                                          <p:stCondLst>
                                            <p:cond delay="0"/>
                                          </p:stCondLst>
                                        </p:cTn>
                                        <p:tgtEl>
                                          <p:spTgt spid="51208"/>
                                        </p:tgtEl>
                                        <p:attrNameLst>
                                          <p:attrName>style.visibility</p:attrName>
                                        </p:attrNameLst>
                                      </p:cBhvr>
                                      <p:to>
                                        <p:strVal val="visible"/>
                                      </p:to>
                                    </p:set>
                                    <p:anim calcmode="lin" valueType="num">
                                      <p:cBhvr>
                                        <p:cTn id="7" dur="500" fill="hold"/>
                                        <p:tgtEl>
                                          <p:spTgt spid="51208"/>
                                        </p:tgtEl>
                                        <p:attrNameLst>
                                          <p:attrName>ppt_w</p:attrName>
                                        </p:attrNameLst>
                                      </p:cBhvr>
                                      <p:tavLst>
                                        <p:tav tm="0">
                                          <p:val>
                                            <p:fltVal val="0"/>
                                          </p:val>
                                        </p:tav>
                                        <p:tav tm="100000">
                                          <p:val>
                                            <p:strVal val="#ppt_w"/>
                                          </p:val>
                                        </p:tav>
                                      </p:tavLst>
                                    </p:anim>
                                    <p:anim calcmode="lin" valueType="num">
                                      <p:cBhvr>
                                        <p:cTn id="8" dur="500" fill="hold"/>
                                        <p:tgtEl>
                                          <p:spTgt spid="51208"/>
                                        </p:tgtEl>
                                        <p:attrNameLst>
                                          <p:attrName>ppt_h</p:attrName>
                                        </p:attrNameLst>
                                      </p:cBhvr>
                                      <p:tavLst>
                                        <p:tav tm="0">
                                          <p:val>
                                            <p:fltVal val="0"/>
                                          </p:val>
                                        </p:tav>
                                        <p:tav tm="100000">
                                          <p:val>
                                            <p:strVal val="#ppt_h"/>
                                          </p:val>
                                        </p:tav>
                                      </p:tavLst>
                                    </p:anim>
                                    <p:animEffect transition="in" filter="fade">
                                      <p:cBhvr>
                                        <p:cTn id="9" dur="500"/>
                                        <p:tgtEl>
                                          <p:spTgt spid="5120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1209">
                                            <p:txEl>
                                              <p:pRg st="0" end="0"/>
                                            </p:txEl>
                                          </p:spTgt>
                                        </p:tgtEl>
                                        <p:attrNameLst>
                                          <p:attrName>style.visibility</p:attrName>
                                        </p:attrNameLst>
                                      </p:cBhvr>
                                      <p:to>
                                        <p:strVal val="visible"/>
                                      </p:to>
                                    </p:set>
                                    <p:anim calcmode="lin" valueType="num">
                                      <p:cBhvr>
                                        <p:cTn id="14" dur="500" fill="hold"/>
                                        <p:tgtEl>
                                          <p:spTgt spid="51209">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51209">
                                            <p:txEl>
                                              <p:pRg st="0" end="0"/>
                                            </p:txEl>
                                          </p:spTgt>
                                        </p:tgtEl>
                                        <p:attrNameLst>
                                          <p:attrName>ppt_h</p:attrName>
                                        </p:attrNameLst>
                                      </p:cBhvr>
                                      <p:tavLst>
                                        <p:tav tm="0">
                                          <p:val>
                                            <p:fltVal val="0"/>
                                          </p:val>
                                        </p:tav>
                                        <p:tav tm="100000">
                                          <p:val>
                                            <p:strVal val="#ppt_h"/>
                                          </p:val>
                                        </p:tav>
                                      </p:tavLst>
                                    </p:anim>
                                    <p:animEffect transition="in" filter="fade">
                                      <p:cBhvr>
                                        <p:cTn id="16" dur="500"/>
                                        <p:tgtEl>
                                          <p:spTgt spid="51209">
                                            <p:txEl>
                                              <p:pRg st="0" end="0"/>
                                            </p:txEl>
                                          </p:spTgt>
                                        </p:tgtEl>
                                      </p:cBhvr>
                                    </p:animEffect>
                                  </p:childTnLst>
                                </p:cTn>
                              </p:par>
                            </p:childTnLst>
                          </p:cTn>
                        </p:par>
                        <p:par>
                          <p:cTn id="17" fill="hold" nodeType="afterGroup">
                            <p:stCondLst>
                              <p:cond delay="500"/>
                            </p:stCondLst>
                            <p:childTnLst>
                              <p:par>
                                <p:cTn id="18" presetID="53" presetClass="entr" presetSubtype="0" fill="hold" nodeType="afterEffect">
                                  <p:stCondLst>
                                    <p:cond delay="0"/>
                                  </p:stCondLst>
                                  <p:childTnLst>
                                    <p:set>
                                      <p:cBhvr>
                                        <p:cTn id="19" dur="1" fill="hold">
                                          <p:stCondLst>
                                            <p:cond delay="0"/>
                                          </p:stCondLst>
                                        </p:cTn>
                                        <p:tgtEl>
                                          <p:spTgt spid="51207"/>
                                        </p:tgtEl>
                                        <p:attrNameLst>
                                          <p:attrName>style.visibility</p:attrName>
                                        </p:attrNameLst>
                                      </p:cBhvr>
                                      <p:to>
                                        <p:strVal val="visible"/>
                                      </p:to>
                                    </p:set>
                                    <p:anim calcmode="lin" valueType="num">
                                      <p:cBhvr>
                                        <p:cTn id="20" dur="500" fill="hold"/>
                                        <p:tgtEl>
                                          <p:spTgt spid="51207"/>
                                        </p:tgtEl>
                                        <p:attrNameLst>
                                          <p:attrName>ppt_w</p:attrName>
                                        </p:attrNameLst>
                                      </p:cBhvr>
                                      <p:tavLst>
                                        <p:tav tm="0">
                                          <p:val>
                                            <p:fltVal val="0"/>
                                          </p:val>
                                        </p:tav>
                                        <p:tav tm="100000">
                                          <p:val>
                                            <p:strVal val="#ppt_w"/>
                                          </p:val>
                                        </p:tav>
                                      </p:tavLst>
                                    </p:anim>
                                    <p:anim calcmode="lin" valueType="num">
                                      <p:cBhvr>
                                        <p:cTn id="21" dur="500" fill="hold"/>
                                        <p:tgtEl>
                                          <p:spTgt spid="51207"/>
                                        </p:tgtEl>
                                        <p:attrNameLst>
                                          <p:attrName>ppt_h</p:attrName>
                                        </p:attrNameLst>
                                      </p:cBhvr>
                                      <p:tavLst>
                                        <p:tav tm="0">
                                          <p:val>
                                            <p:fltVal val="0"/>
                                          </p:val>
                                        </p:tav>
                                        <p:tav tm="100000">
                                          <p:val>
                                            <p:strVal val="#ppt_h"/>
                                          </p:val>
                                        </p:tav>
                                      </p:tavLst>
                                    </p:anim>
                                    <p:animEffect transition="in" filter="fade">
                                      <p:cBhvr>
                                        <p:cTn id="22" dur="500"/>
                                        <p:tgtEl>
                                          <p:spTgt spid="5120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51219"/>
                                        </p:tgtEl>
                                        <p:attrNameLst>
                                          <p:attrName>style.visibility</p:attrName>
                                        </p:attrNameLst>
                                      </p:cBhvr>
                                      <p:to>
                                        <p:strVal val="visible"/>
                                      </p:to>
                                    </p:set>
                                    <p:anim calcmode="lin" valueType="num">
                                      <p:cBhvr>
                                        <p:cTn id="27" dur="500" fill="hold"/>
                                        <p:tgtEl>
                                          <p:spTgt spid="51219"/>
                                        </p:tgtEl>
                                        <p:attrNameLst>
                                          <p:attrName>ppt_w</p:attrName>
                                        </p:attrNameLst>
                                      </p:cBhvr>
                                      <p:tavLst>
                                        <p:tav tm="0">
                                          <p:val>
                                            <p:fltVal val="0"/>
                                          </p:val>
                                        </p:tav>
                                        <p:tav tm="100000">
                                          <p:val>
                                            <p:strVal val="#ppt_w"/>
                                          </p:val>
                                        </p:tav>
                                      </p:tavLst>
                                    </p:anim>
                                    <p:anim calcmode="lin" valueType="num">
                                      <p:cBhvr>
                                        <p:cTn id="28" dur="500" fill="hold"/>
                                        <p:tgtEl>
                                          <p:spTgt spid="51219"/>
                                        </p:tgtEl>
                                        <p:attrNameLst>
                                          <p:attrName>ppt_h</p:attrName>
                                        </p:attrNameLst>
                                      </p:cBhvr>
                                      <p:tavLst>
                                        <p:tav tm="0">
                                          <p:val>
                                            <p:strVal val="#ppt_h"/>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51210">
                                            <p:txEl>
                                              <p:pRg st="0" end="0"/>
                                            </p:txEl>
                                          </p:spTgt>
                                        </p:tgtEl>
                                        <p:attrNameLst>
                                          <p:attrName>style.visibility</p:attrName>
                                        </p:attrNameLst>
                                      </p:cBhvr>
                                      <p:to>
                                        <p:strVal val="visible"/>
                                      </p:to>
                                    </p:set>
                                    <p:anim calcmode="lin" valueType="num">
                                      <p:cBhvr>
                                        <p:cTn id="31" dur="500" fill="hold"/>
                                        <p:tgtEl>
                                          <p:spTgt spid="51210">
                                            <p:txEl>
                                              <p:pRg st="0" end="0"/>
                                            </p:txEl>
                                          </p:spTgt>
                                        </p:tgtEl>
                                        <p:attrNameLst>
                                          <p:attrName>ppt_w</p:attrName>
                                        </p:attrNameLst>
                                      </p:cBhvr>
                                      <p:tavLst>
                                        <p:tav tm="0">
                                          <p:val>
                                            <p:fltVal val="0"/>
                                          </p:val>
                                        </p:tav>
                                        <p:tav tm="100000">
                                          <p:val>
                                            <p:strVal val="#ppt_w"/>
                                          </p:val>
                                        </p:tav>
                                      </p:tavLst>
                                    </p:anim>
                                    <p:anim calcmode="lin" valueType="num">
                                      <p:cBhvr>
                                        <p:cTn id="32" dur="500" fill="hold"/>
                                        <p:tgtEl>
                                          <p:spTgt spid="51210">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53" presetClass="entr" presetSubtype="0" fill="hold" nodeType="clickEffect">
                                  <p:stCondLst>
                                    <p:cond delay="0"/>
                                  </p:stCondLst>
                                  <p:childTnLst>
                                    <p:set>
                                      <p:cBhvr>
                                        <p:cTn id="36" dur="1" fill="hold">
                                          <p:stCondLst>
                                            <p:cond delay="0"/>
                                          </p:stCondLst>
                                        </p:cTn>
                                        <p:tgtEl>
                                          <p:spTgt spid="51204"/>
                                        </p:tgtEl>
                                        <p:attrNameLst>
                                          <p:attrName>style.visibility</p:attrName>
                                        </p:attrNameLst>
                                      </p:cBhvr>
                                      <p:to>
                                        <p:strVal val="visible"/>
                                      </p:to>
                                    </p:set>
                                    <p:anim calcmode="lin" valueType="num">
                                      <p:cBhvr>
                                        <p:cTn id="37" dur="500" fill="hold"/>
                                        <p:tgtEl>
                                          <p:spTgt spid="51204"/>
                                        </p:tgtEl>
                                        <p:attrNameLst>
                                          <p:attrName>ppt_w</p:attrName>
                                        </p:attrNameLst>
                                      </p:cBhvr>
                                      <p:tavLst>
                                        <p:tav tm="0">
                                          <p:val>
                                            <p:fltVal val="0"/>
                                          </p:val>
                                        </p:tav>
                                        <p:tav tm="100000">
                                          <p:val>
                                            <p:strVal val="#ppt_w"/>
                                          </p:val>
                                        </p:tav>
                                      </p:tavLst>
                                    </p:anim>
                                    <p:anim calcmode="lin" valueType="num">
                                      <p:cBhvr>
                                        <p:cTn id="38" dur="500" fill="hold"/>
                                        <p:tgtEl>
                                          <p:spTgt spid="51204"/>
                                        </p:tgtEl>
                                        <p:attrNameLst>
                                          <p:attrName>ppt_h</p:attrName>
                                        </p:attrNameLst>
                                      </p:cBhvr>
                                      <p:tavLst>
                                        <p:tav tm="0">
                                          <p:val>
                                            <p:fltVal val="0"/>
                                          </p:val>
                                        </p:tav>
                                        <p:tav tm="100000">
                                          <p:val>
                                            <p:strVal val="#ppt_h"/>
                                          </p:val>
                                        </p:tav>
                                      </p:tavLst>
                                    </p:anim>
                                    <p:animEffect transition="in" filter="fade">
                                      <p:cBhvr>
                                        <p:cTn id="39" dur="500"/>
                                        <p:tgtEl>
                                          <p:spTgt spid="51204"/>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7" presetClass="entr" presetSubtype="10" fill="hold" grpId="0" nodeType="clickEffect">
                                  <p:stCondLst>
                                    <p:cond delay="0"/>
                                  </p:stCondLst>
                                  <p:childTnLst>
                                    <p:set>
                                      <p:cBhvr>
                                        <p:cTn id="43" dur="1" fill="hold">
                                          <p:stCondLst>
                                            <p:cond delay="0"/>
                                          </p:stCondLst>
                                        </p:cTn>
                                        <p:tgtEl>
                                          <p:spTgt spid="51220"/>
                                        </p:tgtEl>
                                        <p:attrNameLst>
                                          <p:attrName>style.visibility</p:attrName>
                                        </p:attrNameLst>
                                      </p:cBhvr>
                                      <p:to>
                                        <p:strVal val="visible"/>
                                      </p:to>
                                    </p:set>
                                    <p:anim calcmode="lin" valueType="num">
                                      <p:cBhvr>
                                        <p:cTn id="44" dur="500" fill="hold"/>
                                        <p:tgtEl>
                                          <p:spTgt spid="51220"/>
                                        </p:tgtEl>
                                        <p:attrNameLst>
                                          <p:attrName>ppt_w</p:attrName>
                                        </p:attrNameLst>
                                      </p:cBhvr>
                                      <p:tavLst>
                                        <p:tav tm="0">
                                          <p:val>
                                            <p:fltVal val="0"/>
                                          </p:val>
                                        </p:tav>
                                        <p:tav tm="100000">
                                          <p:val>
                                            <p:strVal val="#ppt_w"/>
                                          </p:val>
                                        </p:tav>
                                      </p:tavLst>
                                    </p:anim>
                                    <p:anim calcmode="lin" valueType="num">
                                      <p:cBhvr>
                                        <p:cTn id="45" dur="500" fill="hold"/>
                                        <p:tgtEl>
                                          <p:spTgt spid="51220"/>
                                        </p:tgtEl>
                                        <p:attrNameLst>
                                          <p:attrName>ppt_h</p:attrName>
                                        </p:attrNameLst>
                                      </p:cBhvr>
                                      <p:tavLst>
                                        <p:tav tm="0">
                                          <p:val>
                                            <p:strVal val="#ppt_h"/>
                                          </p:val>
                                        </p:tav>
                                        <p:tav tm="100000">
                                          <p:val>
                                            <p:strVal val="#ppt_h"/>
                                          </p:val>
                                        </p:tav>
                                      </p:tavLst>
                                    </p:anim>
                                  </p:childTnLst>
                                </p:cTn>
                              </p:par>
                            </p:childTnLst>
                          </p:cTn>
                        </p:par>
                        <p:par>
                          <p:cTn id="46" fill="hold" nodeType="afterGroup">
                            <p:stCondLst>
                              <p:cond delay="500"/>
                            </p:stCondLst>
                            <p:childTnLst>
                              <p:par>
                                <p:cTn id="47" presetID="53" presetClass="entr" presetSubtype="0" fill="hold" grpId="0" nodeType="afterEffect">
                                  <p:stCondLst>
                                    <p:cond delay="0"/>
                                  </p:stCondLst>
                                  <p:childTnLst>
                                    <p:set>
                                      <p:cBhvr>
                                        <p:cTn id="48" dur="1" fill="hold">
                                          <p:stCondLst>
                                            <p:cond delay="0"/>
                                          </p:stCondLst>
                                        </p:cTn>
                                        <p:tgtEl>
                                          <p:spTgt spid="51211"/>
                                        </p:tgtEl>
                                        <p:attrNameLst>
                                          <p:attrName>style.visibility</p:attrName>
                                        </p:attrNameLst>
                                      </p:cBhvr>
                                      <p:to>
                                        <p:strVal val="visible"/>
                                      </p:to>
                                    </p:set>
                                    <p:anim calcmode="lin" valueType="num">
                                      <p:cBhvr>
                                        <p:cTn id="49" dur="500" fill="hold"/>
                                        <p:tgtEl>
                                          <p:spTgt spid="51211"/>
                                        </p:tgtEl>
                                        <p:attrNameLst>
                                          <p:attrName>ppt_w</p:attrName>
                                        </p:attrNameLst>
                                      </p:cBhvr>
                                      <p:tavLst>
                                        <p:tav tm="0">
                                          <p:val>
                                            <p:fltVal val="0"/>
                                          </p:val>
                                        </p:tav>
                                        <p:tav tm="100000">
                                          <p:val>
                                            <p:strVal val="#ppt_w"/>
                                          </p:val>
                                        </p:tav>
                                      </p:tavLst>
                                    </p:anim>
                                    <p:anim calcmode="lin" valueType="num">
                                      <p:cBhvr>
                                        <p:cTn id="50" dur="500" fill="hold"/>
                                        <p:tgtEl>
                                          <p:spTgt spid="51211"/>
                                        </p:tgtEl>
                                        <p:attrNameLst>
                                          <p:attrName>ppt_h</p:attrName>
                                        </p:attrNameLst>
                                      </p:cBhvr>
                                      <p:tavLst>
                                        <p:tav tm="0">
                                          <p:val>
                                            <p:fltVal val="0"/>
                                          </p:val>
                                        </p:tav>
                                        <p:tav tm="100000">
                                          <p:val>
                                            <p:strVal val="#ppt_h"/>
                                          </p:val>
                                        </p:tav>
                                      </p:tavLst>
                                    </p:anim>
                                    <p:animEffect transition="in" filter="fade">
                                      <p:cBhvr>
                                        <p:cTn id="51" dur="500"/>
                                        <p:tgtEl>
                                          <p:spTgt spid="51211"/>
                                        </p:tgtEl>
                                      </p:cBhvr>
                                    </p:animEffect>
                                  </p:childTnLst>
                                </p:cTn>
                              </p:par>
                            </p:childTnLst>
                          </p:cTn>
                        </p:par>
                        <p:par>
                          <p:cTn id="52" fill="hold" nodeType="afterGroup">
                            <p:stCondLst>
                              <p:cond delay="1000"/>
                            </p:stCondLst>
                            <p:childTnLst>
                              <p:par>
                                <p:cTn id="53" presetID="53" presetClass="entr" presetSubtype="0" fill="hold" nodeType="afterEffect">
                                  <p:stCondLst>
                                    <p:cond delay="0"/>
                                  </p:stCondLst>
                                  <p:childTnLst>
                                    <p:set>
                                      <p:cBhvr>
                                        <p:cTn id="54" dur="1" fill="hold">
                                          <p:stCondLst>
                                            <p:cond delay="0"/>
                                          </p:stCondLst>
                                        </p:cTn>
                                        <p:tgtEl>
                                          <p:spTgt spid="51205"/>
                                        </p:tgtEl>
                                        <p:attrNameLst>
                                          <p:attrName>style.visibility</p:attrName>
                                        </p:attrNameLst>
                                      </p:cBhvr>
                                      <p:to>
                                        <p:strVal val="visible"/>
                                      </p:to>
                                    </p:set>
                                    <p:anim calcmode="lin" valueType="num">
                                      <p:cBhvr>
                                        <p:cTn id="55" dur="500" fill="hold"/>
                                        <p:tgtEl>
                                          <p:spTgt spid="51205"/>
                                        </p:tgtEl>
                                        <p:attrNameLst>
                                          <p:attrName>ppt_w</p:attrName>
                                        </p:attrNameLst>
                                      </p:cBhvr>
                                      <p:tavLst>
                                        <p:tav tm="0">
                                          <p:val>
                                            <p:fltVal val="0"/>
                                          </p:val>
                                        </p:tav>
                                        <p:tav tm="100000">
                                          <p:val>
                                            <p:strVal val="#ppt_w"/>
                                          </p:val>
                                        </p:tav>
                                      </p:tavLst>
                                    </p:anim>
                                    <p:anim calcmode="lin" valueType="num">
                                      <p:cBhvr>
                                        <p:cTn id="56" dur="500" fill="hold"/>
                                        <p:tgtEl>
                                          <p:spTgt spid="51205"/>
                                        </p:tgtEl>
                                        <p:attrNameLst>
                                          <p:attrName>ppt_h</p:attrName>
                                        </p:attrNameLst>
                                      </p:cBhvr>
                                      <p:tavLst>
                                        <p:tav tm="0">
                                          <p:val>
                                            <p:fltVal val="0"/>
                                          </p:val>
                                        </p:tav>
                                        <p:tav tm="100000">
                                          <p:val>
                                            <p:strVal val="#ppt_h"/>
                                          </p:val>
                                        </p:tav>
                                      </p:tavLst>
                                    </p:anim>
                                    <p:animEffect transition="in" filter="fade">
                                      <p:cBhvr>
                                        <p:cTn id="57" dur="500"/>
                                        <p:tgtEl>
                                          <p:spTgt spid="51205"/>
                                        </p:tgtEl>
                                      </p:cBhvr>
                                    </p:animEffect>
                                  </p:childTnLst>
                                </p:cTn>
                              </p:par>
                            </p:childTnLst>
                          </p:cTn>
                        </p:par>
                        <p:par>
                          <p:cTn id="58" fill="hold" nodeType="afterGroup">
                            <p:stCondLst>
                              <p:cond delay="1500"/>
                            </p:stCondLst>
                            <p:childTnLst>
                              <p:par>
                                <p:cTn id="59" presetID="53" presetClass="entr" presetSubtype="0" fill="hold" grpId="0" nodeType="afterEffect">
                                  <p:stCondLst>
                                    <p:cond delay="0"/>
                                  </p:stCondLst>
                                  <p:childTnLst>
                                    <p:set>
                                      <p:cBhvr>
                                        <p:cTn id="60" dur="1" fill="hold">
                                          <p:stCondLst>
                                            <p:cond delay="0"/>
                                          </p:stCondLst>
                                        </p:cTn>
                                        <p:tgtEl>
                                          <p:spTgt spid="51212"/>
                                        </p:tgtEl>
                                        <p:attrNameLst>
                                          <p:attrName>style.visibility</p:attrName>
                                        </p:attrNameLst>
                                      </p:cBhvr>
                                      <p:to>
                                        <p:strVal val="visible"/>
                                      </p:to>
                                    </p:set>
                                    <p:anim calcmode="lin" valueType="num">
                                      <p:cBhvr>
                                        <p:cTn id="61" dur="500" fill="hold"/>
                                        <p:tgtEl>
                                          <p:spTgt spid="51212"/>
                                        </p:tgtEl>
                                        <p:attrNameLst>
                                          <p:attrName>ppt_w</p:attrName>
                                        </p:attrNameLst>
                                      </p:cBhvr>
                                      <p:tavLst>
                                        <p:tav tm="0">
                                          <p:val>
                                            <p:fltVal val="0"/>
                                          </p:val>
                                        </p:tav>
                                        <p:tav tm="100000">
                                          <p:val>
                                            <p:strVal val="#ppt_w"/>
                                          </p:val>
                                        </p:tav>
                                      </p:tavLst>
                                    </p:anim>
                                    <p:anim calcmode="lin" valueType="num">
                                      <p:cBhvr>
                                        <p:cTn id="62" dur="500" fill="hold"/>
                                        <p:tgtEl>
                                          <p:spTgt spid="51212"/>
                                        </p:tgtEl>
                                        <p:attrNameLst>
                                          <p:attrName>ppt_h</p:attrName>
                                        </p:attrNameLst>
                                      </p:cBhvr>
                                      <p:tavLst>
                                        <p:tav tm="0">
                                          <p:val>
                                            <p:fltVal val="0"/>
                                          </p:val>
                                        </p:tav>
                                        <p:tav tm="100000">
                                          <p:val>
                                            <p:strVal val="#ppt_h"/>
                                          </p:val>
                                        </p:tav>
                                      </p:tavLst>
                                    </p:anim>
                                    <p:animEffect transition="in" filter="fade">
                                      <p:cBhvr>
                                        <p:cTn id="63" dur="500"/>
                                        <p:tgtEl>
                                          <p:spTgt spid="51212"/>
                                        </p:tgtEl>
                                      </p:cBhvr>
                                    </p:animEffect>
                                  </p:childTnLst>
                                </p:cTn>
                              </p:par>
                            </p:childTnLst>
                          </p:cTn>
                        </p:par>
                        <p:par>
                          <p:cTn id="64" fill="hold" nodeType="afterGroup">
                            <p:stCondLst>
                              <p:cond delay="2000"/>
                            </p:stCondLst>
                            <p:childTnLst>
                              <p:par>
                                <p:cTn id="65" presetID="53" presetClass="entr" presetSubtype="0" fill="hold" nodeType="afterEffect">
                                  <p:stCondLst>
                                    <p:cond delay="0"/>
                                  </p:stCondLst>
                                  <p:childTnLst>
                                    <p:set>
                                      <p:cBhvr>
                                        <p:cTn id="66" dur="1" fill="hold">
                                          <p:stCondLst>
                                            <p:cond delay="0"/>
                                          </p:stCondLst>
                                        </p:cTn>
                                        <p:tgtEl>
                                          <p:spTgt spid="51206"/>
                                        </p:tgtEl>
                                        <p:attrNameLst>
                                          <p:attrName>style.visibility</p:attrName>
                                        </p:attrNameLst>
                                      </p:cBhvr>
                                      <p:to>
                                        <p:strVal val="visible"/>
                                      </p:to>
                                    </p:set>
                                    <p:anim calcmode="lin" valueType="num">
                                      <p:cBhvr>
                                        <p:cTn id="67" dur="500" fill="hold"/>
                                        <p:tgtEl>
                                          <p:spTgt spid="51206"/>
                                        </p:tgtEl>
                                        <p:attrNameLst>
                                          <p:attrName>ppt_w</p:attrName>
                                        </p:attrNameLst>
                                      </p:cBhvr>
                                      <p:tavLst>
                                        <p:tav tm="0">
                                          <p:val>
                                            <p:fltVal val="0"/>
                                          </p:val>
                                        </p:tav>
                                        <p:tav tm="100000">
                                          <p:val>
                                            <p:strVal val="#ppt_w"/>
                                          </p:val>
                                        </p:tav>
                                      </p:tavLst>
                                    </p:anim>
                                    <p:anim calcmode="lin" valueType="num">
                                      <p:cBhvr>
                                        <p:cTn id="68" dur="500" fill="hold"/>
                                        <p:tgtEl>
                                          <p:spTgt spid="51206"/>
                                        </p:tgtEl>
                                        <p:attrNameLst>
                                          <p:attrName>ppt_h</p:attrName>
                                        </p:attrNameLst>
                                      </p:cBhvr>
                                      <p:tavLst>
                                        <p:tav tm="0">
                                          <p:val>
                                            <p:fltVal val="0"/>
                                          </p:val>
                                        </p:tav>
                                        <p:tav tm="100000">
                                          <p:val>
                                            <p:strVal val="#ppt_h"/>
                                          </p:val>
                                        </p:tav>
                                      </p:tavLst>
                                    </p:anim>
                                    <p:animEffect transition="in" filter="fade">
                                      <p:cBhvr>
                                        <p:cTn id="69" dur="500"/>
                                        <p:tgtEl>
                                          <p:spTgt spid="51206"/>
                                        </p:tgtEl>
                                      </p:cBhvr>
                                    </p:animEffect>
                                  </p:childTnLst>
                                </p:cTn>
                              </p:par>
                            </p:childTnLst>
                          </p:cTn>
                        </p:par>
                        <p:par>
                          <p:cTn id="70" fill="hold" nodeType="afterGroup">
                            <p:stCondLst>
                              <p:cond delay="2500"/>
                            </p:stCondLst>
                            <p:childTnLst>
                              <p:par>
                                <p:cTn id="71" presetID="17" presetClass="entr" presetSubtype="10" fill="hold" grpId="0" nodeType="afterEffect">
                                  <p:stCondLst>
                                    <p:cond delay="0"/>
                                  </p:stCondLst>
                                  <p:childTnLst>
                                    <p:set>
                                      <p:cBhvr>
                                        <p:cTn id="72" dur="1" fill="hold">
                                          <p:stCondLst>
                                            <p:cond delay="0"/>
                                          </p:stCondLst>
                                        </p:cTn>
                                        <p:tgtEl>
                                          <p:spTgt spid="51221"/>
                                        </p:tgtEl>
                                        <p:attrNameLst>
                                          <p:attrName>style.visibility</p:attrName>
                                        </p:attrNameLst>
                                      </p:cBhvr>
                                      <p:to>
                                        <p:strVal val="visible"/>
                                      </p:to>
                                    </p:set>
                                    <p:anim calcmode="lin" valueType="num">
                                      <p:cBhvr>
                                        <p:cTn id="73" dur="500" fill="hold"/>
                                        <p:tgtEl>
                                          <p:spTgt spid="51221"/>
                                        </p:tgtEl>
                                        <p:attrNameLst>
                                          <p:attrName>ppt_w</p:attrName>
                                        </p:attrNameLst>
                                      </p:cBhvr>
                                      <p:tavLst>
                                        <p:tav tm="0">
                                          <p:val>
                                            <p:fltVal val="0"/>
                                          </p:val>
                                        </p:tav>
                                        <p:tav tm="100000">
                                          <p:val>
                                            <p:strVal val="#ppt_w"/>
                                          </p:val>
                                        </p:tav>
                                      </p:tavLst>
                                    </p:anim>
                                    <p:anim calcmode="lin" valueType="num">
                                      <p:cBhvr>
                                        <p:cTn id="74" dur="500" fill="hold"/>
                                        <p:tgtEl>
                                          <p:spTgt spid="51221"/>
                                        </p:tgtEl>
                                        <p:attrNameLst>
                                          <p:attrName>ppt_h</p:attrName>
                                        </p:attrNameLst>
                                      </p:cBhvr>
                                      <p:tavLst>
                                        <p:tav tm="0">
                                          <p:val>
                                            <p:strVal val="#ppt_h"/>
                                          </p:val>
                                        </p:tav>
                                        <p:tav tm="100000">
                                          <p:val>
                                            <p:strVal val="#ppt_h"/>
                                          </p:val>
                                        </p:tav>
                                      </p:tavLst>
                                    </p:anim>
                                  </p:childTnLst>
                                </p:cTn>
                              </p:par>
                            </p:childTnLst>
                          </p:cTn>
                        </p:par>
                        <p:par>
                          <p:cTn id="75" fill="hold" nodeType="afterGroup">
                            <p:stCondLst>
                              <p:cond delay="3000"/>
                            </p:stCondLst>
                            <p:childTnLst>
                              <p:par>
                                <p:cTn id="76" presetID="53" presetClass="entr" presetSubtype="0" fill="hold" grpId="0" nodeType="afterEffect">
                                  <p:stCondLst>
                                    <p:cond delay="0"/>
                                  </p:stCondLst>
                                  <p:childTnLst>
                                    <p:set>
                                      <p:cBhvr>
                                        <p:cTn id="77" dur="1" fill="hold">
                                          <p:stCondLst>
                                            <p:cond delay="0"/>
                                          </p:stCondLst>
                                        </p:cTn>
                                        <p:tgtEl>
                                          <p:spTgt spid="51213"/>
                                        </p:tgtEl>
                                        <p:attrNameLst>
                                          <p:attrName>style.visibility</p:attrName>
                                        </p:attrNameLst>
                                      </p:cBhvr>
                                      <p:to>
                                        <p:strVal val="visible"/>
                                      </p:to>
                                    </p:set>
                                    <p:anim calcmode="lin" valueType="num">
                                      <p:cBhvr>
                                        <p:cTn id="78" dur="500" fill="hold"/>
                                        <p:tgtEl>
                                          <p:spTgt spid="51213"/>
                                        </p:tgtEl>
                                        <p:attrNameLst>
                                          <p:attrName>ppt_w</p:attrName>
                                        </p:attrNameLst>
                                      </p:cBhvr>
                                      <p:tavLst>
                                        <p:tav tm="0">
                                          <p:val>
                                            <p:fltVal val="0"/>
                                          </p:val>
                                        </p:tav>
                                        <p:tav tm="100000">
                                          <p:val>
                                            <p:strVal val="#ppt_w"/>
                                          </p:val>
                                        </p:tav>
                                      </p:tavLst>
                                    </p:anim>
                                    <p:anim calcmode="lin" valueType="num">
                                      <p:cBhvr>
                                        <p:cTn id="79" dur="500" fill="hold"/>
                                        <p:tgtEl>
                                          <p:spTgt spid="51213"/>
                                        </p:tgtEl>
                                        <p:attrNameLst>
                                          <p:attrName>ppt_h</p:attrName>
                                        </p:attrNameLst>
                                      </p:cBhvr>
                                      <p:tavLst>
                                        <p:tav tm="0">
                                          <p:val>
                                            <p:fltVal val="0"/>
                                          </p:val>
                                        </p:tav>
                                        <p:tav tm="100000">
                                          <p:val>
                                            <p:strVal val="#ppt_h"/>
                                          </p:val>
                                        </p:tav>
                                      </p:tavLst>
                                    </p:anim>
                                    <p:animEffect transition="in" filter="fade">
                                      <p:cBhvr>
                                        <p:cTn id="80" dur="500"/>
                                        <p:tgtEl>
                                          <p:spTgt spid="51213"/>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53" presetClass="entr" presetSubtype="0" fill="hold" nodeType="clickEffect">
                                  <p:stCondLst>
                                    <p:cond delay="0"/>
                                  </p:stCondLst>
                                  <p:childTnLst>
                                    <p:set>
                                      <p:cBhvr>
                                        <p:cTn id="84" dur="1" fill="hold">
                                          <p:stCondLst>
                                            <p:cond delay="0"/>
                                          </p:stCondLst>
                                        </p:cTn>
                                        <p:tgtEl>
                                          <p:spTgt spid="51215"/>
                                        </p:tgtEl>
                                        <p:attrNameLst>
                                          <p:attrName>style.visibility</p:attrName>
                                        </p:attrNameLst>
                                      </p:cBhvr>
                                      <p:to>
                                        <p:strVal val="visible"/>
                                      </p:to>
                                    </p:set>
                                    <p:anim calcmode="lin" valueType="num">
                                      <p:cBhvr>
                                        <p:cTn id="85" dur="500" fill="hold"/>
                                        <p:tgtEl>
                                          <p:spTgt spid="51215"/>
                                        </p:tgtEl>
                                        <p:attrNameLst>
                                          <p:attrName>ppt_w</p:attrName>
                                        </p:attrNameLst>
                                      </p:cBhvr>
                                      <p:tavLst>
                                        <p:tav tm="0">
                                          <p:val>
                                            <p:fltVal val="0"/>
                                          </p:val>
                                        </p:tav>
                                        <p:tav tm="100000">
                                          <p:val>
                                            <p:strVal val="#ppt_w"/>
                                          </p:val>
                                        </p:tav>
                                      </p:tavLst>
                                    </p:anim>
                                    <p:anim calcmode="lin" valueType="num">
                                      <p:cBhvr>
                                        <p:cTn id="86" dur="500" fill="hold"/>
                                        <p:tgtEl>
                                          <p:spTgt spid="51215"/>
                                        </p:tgtEl>
                                        <p:attrNameLst>
                                          <p:attrName>ppt_h</p:attrName>
                                        </p:attrNameLst>
                                      </p:cBhvr>
                                      <p:tavLst>
                                        <p:tav tm="0">
                                          <p:val>
                                            <p:fltVal val="0"/>
                                          </p:val>
                                        </p:tav>
                                        <p:tav tm="100000">
                                          <p:val>
                                            <p:strVal val="#ppt_h"/>
                                          </p:val>
                                        </p:tav>
                                      </p:tavLst>
                                    </p:anim>
                                    <p:animEffect transition="in" filter="fade">
                                      <p:cBhvr>
                                        <p:cTn id="87" dur="500"/>
                                        <p:tgtEl>
                                          <p:spTgt spid="51215"/>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7" presetClass="entr" presetSubtype="10" fill="hold" grpId="0" nodeType="clickEffect">
                                  <p:stCondLst>
                                    <p:cond delay="0"/>
                                  </p:stCondLst>
                                  <p:childTnLst>
                                    <p:set>
                                      <p:cBhvr>
                                        <p:cTn id="91" dur="1" fill="hold">
                                          <p:stCondLst>
                                            <p:cond delay="0"/>
                                          </p:stCondLst>
                                        </p:cTn>
                                        <p:tgtEl>
                                          <p:spTgt spid="51222"/>
                                        </p:tgtEl>
                                        <p:attrNameLst>
                                          <p:attrName>style.visibility</p:attrName>
                                        </p:attrNameLst>
                                      </p:cBhvr>
                                      <p:to>
                                        <p:strVal val="visible"/>
                                      </p:to>
                                    </p:set>
                                    <p:anim calcmode="lin" valueType="num">
                                      <p:cBhvr>
                                        <p:cTn id="92" dur="500" fill="hold"/>
                                        <p:tgtEl>
                                          <p:spTgt spid="51222"/>
                                        </p:tgtEl>
                                        <p:attrNameLst>
                                          <p:attrName>ppt_w</p:attrName>
                                        </p:attrNameLst>
                                      </p:cBhvr>
                                      <p:tavLst>
                                        <p:tav tm="0">
                                          <p:val>
                                            <p:fltVal val="0"/>
                                          </p:val>
                                        </p:tav>
                                        <p:tav tm="100000">
                                          <p:val>
                                            <p:strVal val="#ppt_w"/>
                                          </p:val>
                                        </p:tav>
                                      </p:tavLst>
                                    </p:anim>
                                    <p:anim calcmode="lin" valueType="num">
                                      <p:cBhvr>
                                        <p:cTn id="93" dur="500" fill="hold"/>
                                        <p:tgtEl>
                                          <p:spTgt spid="51222"/>
                                        </p:tgtEl>
                                        <p:attrNameLst>
                                          <p:attrName>ppt_h</p:attrName>
                                        </p:attrNameLst>
                                      </p:cBhvr>
                                      <p:tavLst>
                                        <p:tav tm="0">
                                          <p:val>
                                            <p:strVal val="#ppt_h"/>
                                          </p:val>
                                        </p:tav>
                                        <p:tav tm="100000">
                                          <p:val>
                                            <p:strVal val="#ppt_h"/>
                                          </p:val>
                                        </p:tav>
                                      </p:tavLst>
                                    </p:anim>
                                  </p:childTnLst>
                                </p:cTn>
                              </p:par>
                              <p:par>
                                <p:cTn id="94" presetID="53" presetClass="entr" presetSubtype="0" fill="hold" grpId="0" nodeType="withEffect">
                                  <p:stCondLst>
                                    <p:cond delay="0"/>
                                  </p:stCondLst>
                                  <p:childTnLst>
                                    <p:set>
                                      <p:cBhvr>
                                        <p:cTn id="95" dur="1" fill="hold">
                                          <p:stCondLst>
                                            <p:cond delay="0"/>
                                          </p:stCondLst>
                                        </p:cTn>
                                        <p:tgtEl>
                                          <p:spTgt spid="51214"/>
                                        </p:tgtEl>
                                        <p:attrNameLst>
                                          <p:attrName>style.visibility</p:attrName>
                                        </p:attrNameLst>
                                      </p:cBhvr>
                                      <p:to>
                                        <p:strVal val="visible"/>
                                      </p:to>
                                    </p:set>
                                    <p:anim calcmode="lin" valueType="num">
                                      <p:cBhvr>
                                        <p:cTn id="96" dur="500" fill="hold"/>
                                        <p:tgtEl>
                                          <p:spTgt spid="51214"/>
                                        </p:tgtEl>
                                        <p:attrNameLst>
                                          <p:attrName>ppt_w</p:attrName>
                                        </p:attrNameLst>
                                      </p:cBhvr>
                                      <p:tavLst>
                                        <p:tav tm="0">
                                          <p:val>
                                            <p:fltVal val="0"/>
                                          </p:val>
                                        </p:tav>
                                        <p:tav tm="100000">
                                          <p:val>
                                            <p:strVal val="#ppt_w"/>
                                          </p:val>
                                        </p:tav>
                                      </p:tavLst>
                                    </p:anim>
                                    <p:anim calcmode="lin" valueType="num">
                                      <p:cBhvr>
                                        <p:cTn id="97" dur="500" fill="hold"/>
                                        <p:tgtEl>
                                          <p:spTgt spid="51214"/>
                                        </p:tgtEl>
                                        <p:attrNameLst>
                                          <p:attrName>ppt_h</p:attrName>
                                        </p:attrNameLst>
                                      </p:cBhvr>
                                      <p:tavLst>
                                        <p:tav tm="0">
                                          <p:val>
                                            <p:fltVal val="0"/>
                                          </p:val>
                                        </p:tav>
                                        <p:tav tm="100000">
                                          <p:val>
                                            <p:strVal val="#ppt_h"/>
                                          </p:val>
                                        </p:tav>
                                      </p:tavLst>
                                    </p:anim>
                                    <p:animEffect transition="in" filter="fade">
                                      <p:cBhvr>
                                        <p:cTn id="98" dur="500"/>
                                        <p:tgtEl>
                                          <p:spTgt spid="51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9" grpId="0" build="allAtOnce"/>
      <p:bldP spid="51211" grpId="0"/>
      <p:bldP spid="51212" grpId="0"/>
      <p:bldP spid="51213" grpId="0"/>
      <p:bldP spid="51214" grpId="0"/>
      <p:bldP spid="51219" grpId="0" animBg="1"/>
      <p:bldP spid="51220" grpId="0" animBg="1"/>
      <p:bldP spid="51221" grpId="0" animBg="1"/>
      <p:bldP spid="512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oogle Shape;571;p35"/>
          <p:cNvGrpSpPr/>
          <p:nvPr/>
        </p:nvGrpSpPr>
        <p:grpSpPr>
          <a:xfrm flipH="1">
            <a:off x="8269682" y="315076"/>
            <a:ext cx="482884" cy="643845"/>
            <a:chOff x="7205551" y="2358983"/>
            <a:chExt cx="327703" cy="327703"/>
          </a:xfrm>
        </p:grpSpPr>
        <p:sp>
          <p:nvSpPr>
            <p:cNvPr id="27" name="Google Shape;572;p35"/>
            <p:cNvSpPr/>
            <p:nvPr/>
          </p:nvSpPr>
          <p:spPr>
            <a:xfrm>
              <a:off x="7215537" y="2368969"/>
              <a:ext cx="310333" cy="310263"/>
            </a:xfrm>
            <a:custGeom>
              <a:avLst/>
              <a:gdLst/>
              <a:ahLst/>
              <a:cxnLst/>
              <a:rect l="l" t="t" r="r" b="b"/>
              <a:pathLst>
                <a:path w="4413" h="4412" extrusionOk="0">
                  <a:moveTo>
                    <a:pt x="2118" y="0"/>
                  </a:moveTo>
                  <a:lnTo>
                    <a:pt x="2118" y="71"/>
                  </a:lnTo>
                  <a:lnTo>
                    <a:pt x="2083" y="494"/>
                  </a:lnTo>
                  <a:lnTo>
                    <a:pt x="1941" y="847"/>
                  </a:lnTo>
                  <a:lnTo>
                    <a:pt x="1765" y="1200"/>
                  </a:lnTo>
                  <a:lnTo>
                    <a:pt x="1518" y="1518"/>
                  </a:lnTo>
                  <a:lnTo>
                    <a:pt x="1200" y="1765"/>
                  </a:lnTo>
                  <a:lnTo>
                    <a:pt x="883" y="1941"/>
                  </a:lnTo>
                  <a:lnTo>
                    <a:pt x="494" y="2047"/>
                  </a:lnTo>
                  <a:lnTo>
                    <a:pt x="71" y="2118"/>
                  </a:lnTo>
                  <a:lnTo>
                    <a:pt x="0" y="2118"/>
                  </a:lnTo>
                  <a:lnTo>
                    <a:pt x="0" y="2188"/>
                  </a:lnTo>
                  <a:lnTo>
                    <a:pt x="0" y="2259"/>
                  </a:lnTo>
                  <a:lnTo>
                    <a:pt x="71" y="2294"/>
                  </a:lnTo>
                  <a:lnTo>
                    <a:pt x="494" y="2329"/>
                  </a:lnTo>
                  <a:lnTo>
                    <a:pt x="883" y="2435"/>
                  </a:lnTo>
                  <a:lnTo>
                    <a:pt x="1200" y="2612"/>
                  </a:lnTo>
                  <a:lnTo>
                    <a:pt x="1518" y="2859"/>
                  </a:lnTo>
                  <a:lnTo>
                    <a:pt x="1765" y="3177"/>
                  </a:lnTo>
                  <a:lnTo>
                    <a:pt x="1941" y="3530"/>
                  </a:lnTo>
                  <a:lnTo>
                    <a:pt x="2083" y="3882"/>
                  </a:lnTo>
                  <a:lnTo>
                    <a:pt x="2118" y="4306"/>
                  </a:lnTo>
                  <a:lnTo>
                    <a:pt x="2118" y="4377"/>
                  </a:lnTo>
                  <a:lnTo>
                    <a:pt x="2188" y="4412"/>
                  </a:lnTo>
                  <a:lnTo>
                    <a:pt x="2259" y="4377"/>
                  </a:lnTo>
                  <a:lnTo>
                    <a:pt x="2294" y="4306"/>
                  </a:lnTo>
                  <a:lnTo>
                    <a:pt x="2330" y="3918"/>
                  </a:lnTo>
                  <a:lnTo>
                    <a:pt x="2436" y="3530"/>
                  </a:lnTo>
                  <a:lnTo>
                    <a:pt x="2612" y="3177"/>
                  </a:lnTo>
                  <a:lnTo>
                    <a:pt x="2859" y="2859"/>
                  </a:lnTo>
                  <a:lnTo>
                    <a:pt x="3177" y="2612"/>
                  </a:lnTo>
                  <a:lnTo>
                    <a:pt x="3530" y="2435"/>
                  </a:lnTo>
                  <a:lnTo>
                    <a:pt x="3883" y="2329"/>
                  </a:lnTo>
                  <a:lnTo>
                    <a:pt x="4306" y="2294"/>
                  </a:lnTo>
                  <a:lnTo>
                    <a:pt x="4377" y="2259"/>
                  </a:lnTo>
                  <a:lnTo>
                    <a:pt x="4412" y="2188"/>
                  </a:lnTo>
                  <a:lnTo>
                    <a:pt x="4377" y="2118"/>
                  </a:lnTo>
                  <a:lnTo>
                    <a:pt x="4306" y="2118"/>
                  </a:lnTo>
                  <a:lnTo>
                    <a:pt x="3883" y="2082"/>
                  </a:lnTo>
                  <a:lnTo>
                    <a:pt x="3530" y="1941"/>
                  </a:lnTo>
                  <a:lnTo>
                    <a:pt x="3177" y="1765"/>
                  </a:lnTo>
                  <a:lnTo>
                    <a:pt x="2859" y="1518"/>
                  </a:lnTo>
                  <a:lnTo>
                    <a:pt x="2612" y="1200"/>
                  </a:lnTo>
                  <a:lnTo>
                    <a:pt x="2436" y="847"/>
                  </a:lnTo>
                  <a:lnTo>
                    <a:pt x="2330" y="494"/>
                  </a:lnTo>
                  <a:lnTo>
                    <a:pt x="2294" y="71"/>
                  </a:lnTo>
                  <a:lnTo>
                    <a:pt x="22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73;p35"/>
            <p:cNvSpPr/>
            <p:nvPr/>
          </p:nvSpPr>
          <p:spPr>
            <a:xfrm>
              <a:off x="7205551" y="2358983"/>
              <a:ext cx="327703" cy="327703"/>
            </a:xfrm>
            <a:custGeom>
              <a:avLst/>
              <a:gdLst/>
              <a:ahLst/>
              <a:cxnLst/>
              <a:rect l="l" t="t" r="r" b="b"/>
              <a:pathLst>
                <a:path w="4660" h="4660" extrusionOk="0">
                  <a:moveTo>
                    <a:pt x="2330" y="566"/>
                  </a:moveTo>
                  <a:lnTo>
                    <a:pt x="2401" y="919"/>
                  </a:lnTo>
                  <a:lnTo>
                    <a:pt x="2542" y="1201"/>
                  </a:lnTo>
                  <a:lnTo>
                    <a:pt x="2719" y="1483"/>
                  </a:lnTo>
                  <a:lnTo>
                    <a:pt x="2930" y="1730"/>
                  </a:lnTo>
                  <a:lnTo>
                    <a:pt x="3178" y="1942"/>
                  </a:lnTo>
                  <a:lnTo>
                    <a:pt x="3460" y="2119"/>
                  </a:lnTo>
                  <a:lnTo>
                    <a:pt x="3778" y="2260"/>
                  </a:lnTo>
                  <a:lnTo>
                    <a:pt x="4095" y="2330"/>
                  </a:lnTo>
                  <a:lnTo>
                    <a:pt x="3778" y="2401"/>
                  </a:lnTo>
                  <a:lnTo>
                    <a:pt x="3460" y="2542"/>
                  </a:lnTo>
                  <a:lnTo>
                    <a:pt x="3178" y="2719"/>
                  </a:lnTo>
                  <a:lnTo>
                    <a:pt x="2930" y="2930"/>
                  </a:lnTo>
                  <a:lnTo>
                    <a:pt x="2719" y="3177"/>
                  </a:lnTo>
                  <a:lnTo>
                    <a:pt x="2542" y="3460"/>
                  </a:lnTo>
                  <a:lnTo>
                    <a:pt x="2401" y="3777"/>
                  </a:lnTo>
                  <a:lnTo>
                    <a:pt x="2330" y="4095"/>
                  </a:lnTo>
                  <a:lnTo>
                    <a:pt x="2260" y="3777"/>
                  </a:lnTo>
                  <a:lnTo>
                    <a:pt x="2119" y="3460"/>
                  </a:lnTo>
                  <a:lnTo>
                    <a:pt x="1942" y="3177"/>
                  </a:lnTo>
                  <a:lnTo>
                    <a:pt x="1730" y="2930"/>
                  </a:lnTo>
                  <a:lnTo>
                    <a:pt x="1483" y="2719"/>
                  </a:lnTo>
                  <a:lnTo>
                    <a:pt x="1201" y="2542"/>
                  </a:lnTo>
                  <a:lnTo>
                    <a:pt x="919" y="2401"/>
                  </a:lnTo>
                  <a:lnTo>
                    <a:pt x="566" y="2330"/>
                  </a:lnTo>
                  <a:lnTo>
                    <a:pt x="919" y="2260"/>
                  </a:lnTo>
                  <a:lnTo>
                    <a:pt x="1201" y="2119"/>
                  </a:lnTo>
                  <a:lnTo>
                    <a:pt x="1483" y="1942"/>
                  </a:lnTo>
                  <a:lnTo>
                    <a:pt x="1730" y="1730"/>
                  </a:lnTo>
                  <a:lnTo>
                    <a:pt x="1942" y="1483"/>
                  </a:lnTo>
                  <a:lnTo>
                    <a:pt x="2119" y="1201"/>
                  </a:lnTo>
                  <a:lnTo>
                    <a:pt x="2260" y="919"/>
                  </a:lnTo>
                  <a:lnTo>
                    <a:pt x="2330" y="566"/>
                  </a:lnTo>
                  <a:close/>
                  <a:moveTo>
                    <a:pt x="2330" y="1"/>
                  </a:moveTo>
                  <a:lnTo>
                    <a:pt x="2260" y="36"/>
                  </a:lnTo>
                  <a:lnTo>
                    <a:pt x="2189" y="71"/>
                  </a:lnTo>
                  <a:lnTo>
                    <a:pt x="2154" y="142"/>
                  </a:lnTo>
                  <a:lnTo>
                    <a:pt x="2119" y="213"/>
                  </a:lnTo>
                  <a:lnTo>
                    <a:pt x="2083" y="601"/>
                  </a:lnTo>
                  <a:lnTo>
                    <a:pt x="1978" y="954"/>
                  </a:lnTo>
                  <a:lnTo>
                    <a:pt x="1801" y="1271"/>
                  </a:lnTo>
                  <a:lnTo>
                    <a:pt x="1589" y="1554"/>
                  </a:lnTo>
                  <a:lnTo>
                    <a:pt x="1307" y="1801"/>
                  </a:lnTo>
                  <a:lnTo>
                    <a:pt x="954" y="1977"/>
                  </a:lnTo>
                  <a:lnTo>
                    <a:pt x="601" y="2083"/>
                  </a:lnTo>
                  <a:lnTo>
                    <a:pt x="213" y="2119"/>
                  </a:lnTo>
                  <a:lnTo>
                    <a:pt x="142" y="2154"/>
                  </a:lnTo>
                  <a:lnTo>
                    <a:pt x="72" y="2189"/>
                  </a:lnTo>
                  <a:lnTo>
                    <a:pt x="36" y="2260"/>
                  </a:lnTo>
                  <a:lnTo>
                    <a:pt x="1" y="2330"/>
                  </a:lnTo>
                  <a:lnTo>
                    <a:pt x="36" y="2401"/>
                  </a:lnTo>
                  <a:lnTo>
                    <a:pt x="72" y="2471"/>
                  </a:lnTo>
                  <a:lnTo>
                    <a:pt x="142" y="2507"/>
                  </a:lnTo>
                  <a:lnTo>
                    <a:pt x="213" y="2542"/>
                  </a:lnTo>
                  <a:lnTo>
                    <a:pt x="601" y="2577"/>
                  </a:lnTo>
                  <a:lnTo>
                    <a:pt x="954" y="2683"/>
                  </a:lnTo>
                  <a:lnTo>
                    <a:pt x="1272" y="2860"/>
                  </a:lnTo>
                  <a:lnTo>
                    <a:pt x="1554" y="3107"/>
                  </a:lnTo>
                  <a:lnTo>
                    <a:pt x="1801" y="3389"/>
                  </a:lnTo>
                  <a:lnTo>
                    <a:pt x="1978" y="3707"/>
                  </a:lnTo>
                  <a:lnTo>
                    <a:pt x="2083" y="4060"/>
                  </a:lnTo>
                  <a:lnTo>
                    <a:pt x="2119" y="4448"/>
                  </a:lnTo>
                  <a:lnTo>
                    <a:pt x="2154" y="4519"/>
                  </a:lnTo>
                  <a:lnTo>
                    <a:pt x="2189" y="4589"/>
                  </a:lnTo>
                  <a:lnTo>
                    <a:pt x="2260" y="4624"/>
                  </a:lnTo>
                  <a:lnTo>
                    <a:pt x="2330" y="4660"/>
                  </a:lnTo>
                  <a:lnTo>
                    <a:pt x="2401" y="4624"/>
                  </a:lnTo>
                  <a:lnTo>
                    <a:pt x="2472" y="4589"/>
                  </a:lnTo>
                  <a:lnTo>
                    <a:pt x="2507" y="4519"/>
                  </a:lnTo>
                  <a:lnTo>
                    <a:pt x="2542" y="4448"/>
                  </a:lnTo>
                  <a:lnTo>
                    <a:pt x="2578" y="4060"/>
                  </a:lnTo>
                  <a:lnTo>
                    <a:pt x="2683" y="3707"/>
                  </a:lnTo>
                  <a:lnTo>
                    <a:pt x="2860" y="3389"/>
                  </a:lnTo>
                  <a:lnTo>
                    <a:pt x="3107" y="3107"/>
                  </a:lnTo>
                  <a:lnTo>
                    <a:pt x="3389" y="2860"/>
                  </a:lnTo>
                  <a:lnTo>
                    <a:pt x="3707" y="2683"/>
                  </a:lnTo>
                  <a:lnTo>
                    <a:pt x="4060" y="2577"/>
                  </a:lnTo>
                  <a:lnTo>
                    <a:pt x="4448" y="2542"/>
                  </a:lnTo>
                  <a:lnTo>
                    <a:pt x="4519" y="2507"/>
                  </a:lnTo>
                  <a:lnTo>
                    <a:pt x="4589" y="2471"/>
                  </a:lnTo>
                  <a:lnTo>
                    <a:pt x="4625" y="2401"/>
                  </a:lnTo>
                  <a:lnTo>
                    <a:pt x="4660" y="2330"/>
                  </a:lnTo>
                  <a:lnTo>
                    <a:pt x="4625" y="2260"/>
                  </a:lnTo>
                  <a:lnTo>
                    <a:pt x="4589" y="2189"/>
                  </a:lnTo>
                  <a:lnTo>
                    <a:pt x="4519" y="2154"/>
                  </a:lnTo>
                  <a:lnTo>
                    <a:pt x="4448" y="2119"/>
                  </a:lnTo>
                  <a:lnTo>
                    <a:pt x="4060" y="2083"/>
                  </a:lnTo>
                  <a:lnTo>
                    <a:pt x="3707" y="1977"/>
                  </a:lnTo>
                  <a:lnTo>
                    <a:pt x="3389" y="1801"/>
                  </a:lnTo>
                  <a:lnTo>
                    <a:pt x="3107" y="1554"/>
                  </a:lnTo>
                  <a:lnTo>
                    <a:pt x="2860" y="1271"/>
                  </a:lnTo>
                  <a:lnTo>
                    <a:pt x="2683" y="954"/>
                  </a:lnTo>
                  <a:lnTo>
                    <a:pt x="2578" y="601"/>
                  </a:lnTo>
                  <a:lnTo>
                    <a:pt x="2542" y="213"/>
                  </a:lnTo>
                  <a:lnTo>
                    <a:pt x="2507" y="142"/>
                  </a:lnTo>
                  <a:lnTo>
                    <a:pt x="2472" y="71"/>
                  </a:lnTo>
                  <a:lnTo>
                    <a:pt x="2401" y="36"/>
                  </a:lnTo>
                  <a:lnTo>
                    <a:pt x="233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 name="Google Shape;571;p35"/>
          <p:cNvGrpSpPr/>
          <p:nvPr/>
        </p:nvGrpSpPr>
        <p:grpSpPr>
          <a:xfrm flipH="1">
            <a:off x="336320" y="5826807"/>
            <a:ext cx="482884" cy="643845"/>
            <a:chOff x="7205551" y="2358983"/>
            <a:chExt cx="327703" cy="327703"/>
          </a:xfrm>
        </p:grpSpPr>
        <p:sp>
          <p:nvSpPr>
            <p:cNvPr id="30" name="Google Shape;572;p35"/>
            <p:cNvSpPr/>
            <p:nvPr/>
          </p:nvSpPr>
          <p:spPr>
            <a:xfrm>
              <a:off x="7215537" y="2368969"/>
              <a:ext cx="310333" cy="310263"/>
            </a:xfrm>
            <a:custGeom>
              <a:avLst/>
              <a:gdLst/>
              <a:ahLst/>
              <a:cxnLst/>
              <a:rect l="l" t="t" r="r" b="b"/>
              <a:pathLst>
                <a:path w="4413" h="4412" extrusionOk="0">
                  <a:moveTo>
                    <a:pt x="2118" y="0"/>
                  </a:moveTo>
                  <a:lnTo>
                    <a:pt x="2118" y="71"/>
                  </a:lnTo>
                  <a:lnTo>
                    <a:pt x="2083" y="494"/>
                  </a:lnTo>
                  <a:lnTo>
                    <a:pt x="1941" y="847"/>
                  </a:lnTo>
                  <a:lnTo>
                    <a:pt x="1765" y="1200"/>
                  </a:lnTo>
                  <a:lnTo>
                    <a:pt x="1518" y="1518"/>
                  </a:lnTo>
                  <a:lnTo>
                    <a:pt x="1200" y="1765"/>
                  </a:lnTo>
                  <a:lnTo>
                    <a:pt x="883" y="1941"/>
                  </a:lnTo>
                  <a:lnTo>
                    <a:pt x="494" y="2047"/>
                  </a:lnTo>
                  <a:lnTo>
                    <a:pt x="71" y="2118"/>
                  </a:lnTo>
                  <a:lnTo>
                    <a:pt x="0" y="2118"/>
                  </a:lnTo>
                  <a:lnTo>
                    <a:pt x="0" y="2188"/>
                  </a:lnTo>
                  <a:lnTo>
                    <a:pt x="0" y="2259"/>
                  </a:lnTo>
                  <a:lnTo>
                    <a:pt x="71" y="2294"/>
                  </a:lnTo>
                  <a:lnTo>
                    <a:pt x="494" y="2329"/>
                  </a:lnTo>
                  <a:lnTo>
                    <a:pt x="883" y="2435"/>
                  </a:lnTo>
                  <a:lnTo>
                    <a:pt x="1200" y="2612"/>
                  </a:lnTo>
                  <a:lnTo>
                    <a:pt x="1518" y="2859"/>
                  </a:lnTo>
                  <a:lnTo>
                    <a:pt x="1765" y="3177"/>
                  </a:lnTo>
                  <a:lnTo>
                    <a:pt x="1941" y="3530"/>
                  </a:lnTo>
                  <a:lnTo>
                    <a:pt x="2083" y="3882"/>
                  </a:lnTo>
                  <a:lnTo>
                    <a:pt x="2118" y="4306"/>
                  </a:lnTo>
                  <a:lnTo>
                    <a:pt x="2118" y="4377"/>
                  </a:lnTo>
                  <a:lnTo>
                    <a:pt x="2188" y="4412"/>
                  </a:lnTo>
                  <a:lnTo>
                    <a:pt x="2259" y="4377"/>
                  </a:lnTo>
                  <a:lnTo>
                    <a:pt x="2294" y="4306"/>
                  </a:lnTo>
                  <a:lnTo>
                    <a:pt x="2330" y="3918"/>
                  </a:lnTo>
                  <a:lnTo>
                    <a:pt x="2436" y="3530"/>
                  </a:lnTo>
                  <a:lnTo>
                    <a:pt x="2612" y="3177"/>
                  </a:lnTo>
                  <a:lnTo>
                    <a:pt x="2859" y="2859"/>
                  </a:lnTo>
                  <a:lnTo>
                    <a:pt x="3177" y="2612"/>
                  </a:lnTo>
                  <a:lnTo>
                    <a:pt x="3530" y="2435"/>
                  </a:lnTo>
                  <a:lnTo>
                    <a:pt x="3883" y="2329"/>
                  </a:lnTo>
                  <a:lnTo>
                    <a:pt x="4306" y="2294"/>
                  </a:lnTo>
                  <a:lnTo>
                    <a:pt x="4377" y="2259"/>
                  </a:lnTo>
                  <a:lnTo>
                    <a:pt x="4412" y="2188"/>
                  </a:lnTo>
                  <a:lnTo>
                    <a:pt x="4377" y="2118"/>
                  </a:lnTo>
                  <a:lnTo>
                    <a:pt x="4306" y="2118"/>
                  </a:lnTo>
                  <a:lnTo>
                    <a:pt x="3883" y="2082"/>
                  </a:lnTo>
                  <a:lnTo>
                    <a:pt x="3530" y="1941"/>
                  </a:lnTo>
                  <a:lnTo>
                    <a:pt x="3177" y="1765"/>
                  </a:lnTo>
                  <a:lnTo>
                    <a:pt x="2859" y="1518"/>
                  </a:lnTo>
                  <a:lnTo>
                    <a:pt x="2612" y="1200"/>
                  </a:lnTo>
                  <a:lnTo>
                    <a:pt x="2436" y="847"/>
                  </a:lnTo>
                  <a:lnTo>
                    <a:pt x="2330" y="494"/>
                  </a:lnTo>
                  <a:lnTo>
                    <a:pt x="2294" y="71"/>
                  </a:lnTo>
                  <a:lnTo>
                    <a:pt x="22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573;p35"/>
            <p:cNvSpPr/>
            <p:nvPr/>
          </p:nvSpPr>
          <p:spPr>
            <a:xfrm>
              <a:off x="7205551" y="2358983"/>
              <a:ext cx="327703" cy="327703"/>
            </a:xfrm>
            <a:custGeom>
              <a:avLst/>
              <a:gdLst/>
              <a:ahLst/>
              <a:cxnLst/>
              <a:rect l="l" t="t" r="r" b="b"/>
              <a:pathLst>
                <a:path w="4660" h="4660" extrusionOk="0">
                  <a:moveTo>
                    <a:pt x="2330" y="566"/>
                  </a:moveTo>
                  <a:lnTo>
                    <a:pt x="2401" y="919"/>
                  </a:lnTo>
                  <a:lnTo>
                    <a:pt x="2542" y="1201"/>
                  </a:lnTo>
                  <a:lnTo>
                    <a:pt x="2719" y="1483"/>
                  </a:lnTo>
                  <a:lnTo>
                    <a:pt x="2930" y="1730"/>
                  </a:lnTo>
                  <a:lnTo>
                    <a:pt x="3178" y="1942"/>
                  </a:lnTo>
                  <a:lnTo>
                    <a:pt x="3460" y="2119"/>
                  </a:lnTo>
                  <a:lnTo>
                    <a:pt x="3778" y="2260"/>
                  </a:lnTo>
                  <a:lnTo>
                    <a:pt x="4095" y="2330"/>
                  </a:lnTo>
                  <a:lnTo>
                    <a:pt x="3778" y="2401"/>
                  </a:lnTo>
                  <a:lnTo>
                    <a:pt x="3460" y="2542"/>
                  </a:lnTo>
                  <a:lnTo>
                    <a:pt x="3178" y="2719"/>
                  </a:lnTo>
                  <a:lnTo>
                    <a:pt x="2930" y="2930"/>
                  </a:lnTo>
                  <a:lnTo>
                    <a:pt x="2719" y="3177"/>
                  </a:lnTo>
                  <a:lnTo>
                    <a:pt x="2542" y="3460"/>
                  </a:lnTo>
                  <a:lnTo>
                    <a:pt x="2401" y="3777"/>
                  </a:lnTo>
                  <a:lnTo>
                    <a:pt x="2330" y="4095"/>
                  </a:lnTo>
                  <a:lnTo>
                    <a:pt x="2260" y="3777"/>
                  </a:lnTo>
                  <a:lnTo>
                    <a:pt x="2119" y="3460"/>
                  </a:lnTo>
                  <a:lnTo>
                    <a:pt x="1942" y="3177"/>
                  </a:lnTo>
                  <a:lnTo>
                    <a:pt x="1730" y="2930"/>
                  </a:lnTo>
                  <a:lnTo>
                    <a:pt x="1483" y="2719"/>
                  </a:lnTo>
                  <a:lnTo>
                    <a:pt x="1201" y="2542"/>
                  </a:lnTo>
                  <a:lnTo>
                    <a:pt x="919" y="2401"/>
                  </a:lnTo>
                  <a:lnTo>
                    <a:pt x="566" y="2330"/>
                  </a:lnTo>
                  <a:lnTo>
                    <a:pt x="919" y="2260"/>
                  </a:lnTo>
                  <a:lnTo>
                    <a:pt x="1201" y="2119"/>
                  </a:lnTo>
                  <a:lnTo>
                    <a:pt x="1483" y="1942"/>
                  </a:lnTo>
                  <a:lnTo>
                    <a:pt x="1730" y="1730"/>
                  </a:lnTo>
                  <a:lnTo>
                    <a:pt x="1942" y="1483"/>
                  </a:lnTo>
                  <a:lnTo>
                    <a:pt x="2119" y="1201"/>
                  </a:lnTo>
                  <a:lnTo>
                    <a:pt x="2260" y="919"/>
                  </a:lnTo>
                  <a:lnTo>
                    <a:pt x="2330" y="566"/>
                  </a:lnTo>
                  <a:close/>
                  <a:moveTo>
                    <a:pt x="2330" y="1"/>
                  </a:moveTo>
                  <a:lnTo>
                    <a:pt x="2260" y="36"/>
                  </a:lnTo>
                  <a:lnTo>
                    <a:pt x="2189" y="71"/>
                  </a:lnTo>
                  <a:lnTo>
                    <a:pt x="2154" y="142"/>
                  </a:lnTo>
                  <a:lnTo>
                    <a:pt x="2119" y="213"/>
                  </a:lnTo>
                  <a:lnTo>
                    <a:pt x="2083" y="601"/>
                  </a:lnTo>
                  <a:lnTo>
                    <a:pt x="1978" y="954"/>
                  </a:lnTo>
                  <a:lnTo>
                    <a:pt x="1801" y="1271"/>
                  </a:lnTo>
                  <a:lnTo>
                    <a:pt x="1589" y="1554"/>
                  </a:lnTo>
                  <a:lnTo>
                    <a:pt x="1307" y="1801"/>
                  </a:lnTo>
                  <a:lnTo>
                    <a:pt x="954" y="1977"/>
                  </a:lnTo>
                  <a:lnTo>
                    <a:pt x="601" y="2083"/>
                  </a:lnTo>
                  <a:lnTo>
                    <a:pt x="213" y="2119"/>
                  </a:lnTo>
                  <a:lnTo>
                    <a:pt x="142" y="2154"/>
                  </a:lnTo>
                  <a:lnTo>
                    <a:pt x="72" y="2189"/>
                  </a:lnTo>
                  <a:lnTo>
                    <a:pt x="36" y="2260"/>
                  </a:lnTo>
                  <a:lnTo>
                    <a:pt x="1" y="2330"/>
                  </a:lnTo>
                  <a:lnTo>
                    <a:pt x="36" y="2401"/>
                  </a:lnTo>
                  <a:lnTo>
                    <a:pt x="72" y="2471"/>
                  </a:lnTo>
                  <a:lnTo>
                    <a:pt x="142" y="2507"/>
                  </a:lnTo>
                  <a:lnTo>
                    <a:pt x="213" y="2542"/>
                  </a:lnTo>
                  <a:lnTo>
                    <a:pt x="601" y="2577"/>
                  </a:lnTo>
                  <a:lnTo>
                    <a:pt x="954" y="2683"/>
                  </a:lnTo>
                  <a:lnTo>
                    <a:pt x="1272" y="2860"/>
                  </a:lnTo>
                  <a:lnTo>
                    <a:pt x="1554" y="3107"/>
                  </a:lnTo>
                  <a:lnTo>
                    <a:pt x="1801" y="3389"/>
                  </a:lnTo>
                  <a:lnTo>
                    <a:pt x="1978" y="3707"/>
                  </a:lnTo>
                  <a:lnTo>
                    <a:pt x="2083" y="4060"/>
                  </a:lnTo>
                  <a:lnTo>
                    <a:pt x="2119" y="4448"/>
                  </a:lnTo>
                  <a:lnTo>
                    <a:pt x="2154" y="4519"/>
                  </a:lnTo>
                  <a:lnTo>
                    <a:pt x="2189" y="4589"/>
                  </a:lnTo>
                  <a:lnTo>
                    <a:pt x="2260" y="4624"/>
                  </a:lnTo>
                  <a:lnTo>
                    <a:pt x="2330" y="4660"/>
                  </a:lnTo>
                  <a:lnTo>
                    <a:pt x="2401" y="4624"/>
                  </a:lnTo>
                  <a:lnTo>
                    <a:pt x="2472" y="4589"/>
                  </a:lnTo>
                  <a:lnTo>
                    <a:pt x="2507" y="4519"/>
                  </a:lnTo>
                  <a:lnTo>
                    <a:pt x="2542" y="4448"/>
                  </a:lnTo>
                  <a:lnTo>
                    <a:pt x="2578" y="4060"/>
                  </a:lnTo>
                  <a:lnTo>
                    <a:pt x="2683" y="3707"/>
                  </a:lnTo>
                  <a:lnTo>
                    <a:pt x="2860" y="3389"/>
                  </a:lnTo>
                  <a:lnTo>
                    <a:pt x="3107" y="3107"/>
                  </a:lnTo>
                  <a:lnTo>
                    <a:pt x="3389" y="2860"/>
                  </a:lnTo>
                  <a:lnTo>
                    <a:pt x="3707" y="2683"/>
                  </a:lnTo>
                  <a:lnTo>
                    <a:pt x="4060" y="2577"/>
                  </a:lnTo>
                  <a:lnTo>
                    <a:pt x="4448" y="2542"/>
                  </a:lnTo>
                  <a:lnTo>
                    <a:pt x="4519" y="2507"/>
                  </a:lnTo>
                  <a:lnTo>
                    <a:pt x="4589" y="2471"/>
                  </a:lnTo>
                  <a:lnTo>
                    <a:pt x="4625" y="2401"/>
                  </a:lnTo>
                  <a:lnTo>
                    <a:pt x="4660" y="2330"/>
                  </a:lnTo>
                  <a:lnTo>
                    <a:pt x="4625" y="2260"/>
                  </a:lnTo>
                  <a:lnTo>
                    <a:pt x="4589" y="2189"/>
                  </a:lnTo>
                  <a:lnTo>
                    <a:pt x="4519" y="2154"/>
                  </a:lnTo>
                  <a:lnTo>
                    <a:pt x="4448" y="2119"/>
                  </a:lnTo>
                  <a:lnTo>
                    <a:pt x="4060" y="2083"/>
                  </a:lnTo>
                  <a:lnTo>
                    <a:pt x="3707" y="1977"/>
                  </a:lnTo>
                  <a:lnTo>
                    <a:pt x="3389" y="1801"/>
                  </a:lnTo>
                  <a:lnTo>
                    <a:pt x="3107" y="1554"/>
                  </a:lnTo>
                  <a:lnTo>
                    <a:pt x="2860" y="1271"/>
                  </a:lnTo>
                  <a:lnTo>
                    <a:pt x="2683" y="954"/>
                  </a:lnTo>
                  <a:lnTo>
                    <a:pt x="2578" y="601"/>
                  </a:lnTo>
                  <a:lnTo>
                    <a:pt x="2542" y="213"/>
                  </a:lnTo>
                  <a:lnTo>
                    <a:pt x="2507" y="142"/>
                  </a:lnTo>
                  <a:lnTo>
                    <a:pt x="2472" y="71"/>
                  </a:lnTo>
                  <a:lnTo>
                    <a:pt x="2401" y="36"/>
                  </a:lnTo>
                  <a:lnTo>
                    <a:pt x="233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Google Shape;568;p35"/>
          <p:cNvSpPr/>
          <p:nvPr/>
        </p:nvSpPr>
        <p:spPr>
          <a:xfrm flipH="1">
            <a:off x="1547087" y="5564051"/>
            <a:ext cx="72600" cy="968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68;p35"/>
          <p:cNvSpPr/>
          <p:nvPr/>
        </p:nvSpPr>
        <p:spPr>
          <a:xfrm flipH="1">
            <a:off x="4576251" y="6422251"/>
            <a:ext cx="72600" cy="968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68;p35"/>
          <p:cNvSpPr/>
          <p:nvPr/>
        </p:nvSpPr>
        <p:spPr>
          <a:xfrm flipH="1">
            <a:off x="5367362" y="636999"/>
            <a:ext cx="72600" cy="968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68;p35"/>
          <p:cNvSpPr/>
          <p:nvPr/>
        </p:nvSpPr>
        <p:spPr>
          <a:xfrm flipH="1">
            <a:off x="8994139" y="1114393"/>
            <a:ext cx="72600" cy="968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 name="Picture 2">
            <a:extLst>
              <a:ext uri="{FF2B5EF4-FFF2-40B4-BE49-F238E27FC236}">
                <a16:creationId xmlns:a16="http://schemas.microsoft.com/office/drawing/2014/main" id="{D36C716E-B9BB-4D84-9413-49871D6527DE}"/>
              </a:ext>
            </a:extLst>
          </p:cNvPr>
          <p:cNvPicPr>
            <a:picLocks noChangeAspect="1"/>
          </p:cNvPicPr>
          <p:nvPr/>
        </p:nvPicPr>
        <p:blipFill>
          <a:blip r:embed="rId2"/>
          <a:stretch>
            <a:fillRect/>
          </a:stretch>
        </p:blipFill>
        <p:spPr>
          <a:xfrm>
            <a:off x="391434" y="0"/>
            <a:ext cx="4021986" cy="4626591"/>
          </a:xfrm>
          <a:prstGeom prst="rect">
            <a:avLst/>
          </a:prstGeom>
        </p:spPr>
      </p:pic>
      <p:pic>
        <p:nvPicPr>
          <p:cNvPr id="5" name="Picture 4">
            <a:extLst>
              <a:ext uri="{FF2B5EF4-FFF2-40B4-BE49-F238E27FC236}">
                <a16:creationId xmlns:a16="http://schemas.microsoft.com/office/drawing/2014/main" id="{49AA0F7A-5A7B-42EA-8FC0-C5C46C5BB414}"/>
              </a:ext>
            </a:extLst>
          </p:cNvPr>
          <p:cNvPicPr>
            <a:picLocks noChangeAspect="1"/>
          </p:cNvPicPr>
          <p:nvPr/>
        </p:nvPicPr>
        <p:blipFill>
          <a:blip r:embed="rId3"/>
          <a:stretch>
            <a:fillRect/>
          </a:stretch>
        </p:blipFill>
        <p:spPr>
          <a:xfrm>
            <a:off x="4730586" y="0"/>
            <a:ext cx="4184817" cy="4626591"/>
          </a:xfrm>
          <a:prstGeom prst="rect">
            <a:avLst/>
          </a:prstGeom>
        </p:spPr>
      </p:pic>
      <p:pic>
        <p:nvPicPr>
          <p:cNvPr id="4" name="Picture 3">
            <a:extLst>
              <a:ext uri="{FF2B5EF4-FFF2-40B4-BE49-F238E27FC236}">
                <a16:creationId xmlns:a16="http://schemas.microsoft.com/office/drawing/2014/main" id="{B03631BC-7D54-5CD3-171B-60CF1277A9A0}"/>
              </a:ext>
            </a:extLst>
          </p:cNvPr>
          <p:cNvPicPr>
            <a:picLocks noChangeAspect="1"/>
          </p:cNvPicPr>
          <p:nvPr/>
        </p:nvPicPr>
        <p:blipFill>
          <a:blip r:embed="rId4"/>
          <a:stretch>
            <a:fillRect/>
          </a:stretch>
        </p:blipFill>
        <p:spPr>
          <a:xfrm>
            <a:off x="0" y="4745168"/>
            <a:ext cx="9144000" cy="1996877"/>
          </a:xfrm>
          <a:prstGeom prst="rect">
            <a:avLst/>
          </a:prstGeom>
        </p:spPr>
      </p:pic>
    </p:spTree>
    <p:extLst>
      <p:ext uri="{BB962C8B-B14F-4D97-AF65-F5344CB8AC3E}">
        <p14:creationId xmlns:p14="http://schemas.microsoft.com/office/powerpoint/2010/main" val="38308842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FC4539-526B-737B-A054-2E863640DC39}"/>
              </a:ext>
            </a:extLst>
          </p:cNvPr>
          <p:cNvSpPr>
            <a:spLocks noGrp="1"/>
          </p:cNvSpPr>
          <p:nvPr>
            <p:ph type="sldNum" sz="quarter" idx="12"/>
          </p:nvPr>
        </p:nvSpPr>
        <p:spPr/>
        <p:txBody>
          <a:bodyPr/>
          <a:lstStyle/>
          <a:p>
            <a:fld id="{B5D1BFF5-7DFF-43A0-9C96-90957E1801E2}" type="slidenum">
              <a:rPr lang="en-US" smtClean="0"/>
              <a:t>20</a:t>
            </a:fld>
            <a:endParaRPr lang="en-US"/>
          </a:p>
        </p:txBody>
      </p:sp>
      <p:pic>
        <p:nvPicPr>
          <p:cNvPr id="4" name="Picture 3">
            <a:extLst>
              <a:ext uri="{FF2B5EF4-FFF2-40B4-BE49-F238E27FC236}">
                <a16:creationId xmlns:a16="http://schemas.microsoft.com/office/drawing/2014/main" id="{612C64A0-FE89-9DFC-7F9E-0874ECDE6496}"/>
              </a:ext>
            </a:extLst>
          </p:cNvPr>
          <p:cNvPicPr>
            <a:picLocks noChangeAspect="1"/>
          </p:cNvPicPr>
          <p:nvPr/>
        </p:nvPicPr>
        <p:blipFill>
          <a:blip r:embed="rId2"/>
          <a:stretch>
            <a:fillRect/>
          </a:stretch>
        </p:blipFill>
        <p:spPr>
          <a:xfrm>
            <a:off x="605937" y="1557032"/>
            <a:ext cx="7659169" cy="1314633"/>
          </a:xfrm>
          <a:prstGeom prst="rect">
            <a:avLst/>
          </a:prstGeom>
        </p:spPr>
      </p:pic>
      <p:sp>
        <p:nvSpPr>
          <p:cNvPr id="5" name="Text Box 21">
            <a:extLst>
              <a:ext uri="{FF2B5EF4-FFF2-40B4-BE49-F238E27FC236}">
                <a16:creationId xmlns:a16="http://schemas.microsoft.com/office/drawing/2014/main" id="{12712917-33F4-126C-F66B-3A276EFB7634}"/>
              </a:ext>
            </a:extLst>
          </p:cNvPr>
          <p:cNvSpPr txBox="1">
            <a:spLocks noChangeArrowheads="1"/>
          </p:cNvSpPr>
          <p:nvPr/>
        </p:nvSpPr>
        <p:spPr bwMode="auto">
          <a:xfrm>
            <a:off x="605937" y="331050"/>
            <a:ext cx="80808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r>
              <a:rPr lang="vi-VN" altLang="en-US" sz="2800" dirty="0">
                <a:solidFill>
                  <a:schemeClr val="tx1"/>
                </a:solidFill>
              </a:rPr>
              <a:t>-Lên men</a:t>
            </a:r>
            <a:r>
              <a:rPr lang="en-US" altLang="en-US" sz="2800" dirty="0">
                <a:solidFill>
                  <a:schemeClr val="tx1"/>
                </a:solidFill>
              </a:rPr>
              <a:t> </a:t>
            </a:r>
            <a:r>
              <a:rPr lang="en-US" altLang="en-US" sz="2800" dirty="0" err="1">
                <a:solidFill>
                  <a:schemeClr val="tx1"/>
                </a:solidFill>
              </a:rPr>
              <a:t>các</a:t>
            </a:r>
            <a:r>
              <a:rPr lang="en-US" altLang="en-US" sz="2800" dirty="0">
                <a:solidFill>
                  <a:schemeClr val="tx1"/>
                </a:solidFill>
              </a:rPr>
              <a:t> </a:t>
            </a:r>
            <a:r>
              <a:rPr lang="en-US" altLang="en-US" sz="2800" dirty="0" err="1">
                <a:solidFill>
                  <a:schemeClr val="tx1"/>
                </a:solidFill>
              </a:rPr>
              <a:t>nguyên</a:t>
            </a:r>
            <a:r>
              <a:rPr lang="en-US" altLang="en-US" sz="2800" dirty="0">
                <a:solidFill>
                  <a:schemeClr val="tx1"/>
                </a:solidFill>
              </a:rPr>
              <a:t> </a:t>
            </a:r>
            <a:r>
              <a:rPr lang="en-US" altLang="en-US" sz="2800" dirty="0" err="1">
                <a:solidFill>
                  <a:schemeClr val="tx1"/>
                </a:solidFill>
              </a:rPr>
              <a:t>liệu</a:t>
            </a:r>
            <a:r>
              <a:rPr lang="en-US" altLang="en-US" sz="2800" dirty="0">
                <a:solidFill>
                  <a:schemeClr val="tx1"/>
                </a:solidFill>
              </a:rPr>
              <a:t> </a:t>
            </a:r>
            <a:r>
              <a:rPr lang="en-US" altLang="en-US" sz="2800" dirty="0" err="1">
                <a:solidFill>
                  <a:schemeClr val="tx1"/>
                </a:solidFill>
              </a:rPr>
              <a:t>chứa</a:t>
            </a:r>
            <a:r>
              <a:rPr lang="vi-VN" altLang="en-US" sz="2800" dirty="0">
                <a:solidFill>
                  <a:schemeClr val="tx1"/>
                </a:solidFill>
              </a:rPr>
              <a:t> tinh bột</a:t>
            </a:r>
            <a:r>
              <a:rPr lang="en-US" altLang="en-US" sz="2800" dirty="0">
                <a:solidFill>
                  <a:schemeClr val="tx1"/>
                </a:solidFill>
              </a:rPr>
              <a:t>,</a:t>
            </a:r>
            <a:r>
              <a:rPr lang="vi-VN" altLang="en-US" sz="2800" dirty="0">
                <a:solidFill>
                  <a:schemeClr val="tx1"/>
                </a:solidFill>
              </a:rPr>
              <a:t> đường</a:t>
            </a:r>
            <a:r>
              <a:rPr lang="en-US" altLang="en-US" sz="2800" dirty="0">
                <a:solidFill>
                  <a:schemeClr val="tx1"/>
                </a:solidFill>
              </a:rPr>
              <a:t> </a:t>
            </a:r>
            <a:r>
              <a:rPr lang="vi-VN" altLang="en-US" sz="2800" dirty="0">
                <a:solidFill>
                  <a:schemeClr val="tx1"/>
                </a:solidFill>
              </a:rPr>
              <a:t>hoặc </a:t>
            </a:r>
            <a:r>
              <a:rPr lang="en-US" altLang="en-US" sz="2800" dirty="0">
                <a:solidFill>
                  <a:schemeClr val="tx1"/>
                </a:solidFill>
              </a:rPr>
              <a:t>cellulose</a:t>
            </a:r>
          </a:p>
        </p:txBody>
      </p:sp>
    </p:spTree>
    <p:extLst>
      <p:ext uri="{BB962C8B-B14F-4D97-AF65-F5344CB8AC3E}">
        <p14:creationId xmlns:p14="http://schemas.microsoft.com/office/powerpoint/2010/main" val="2403641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8" name="Text Box 20"/>
          <p:cNvSpPr txBox="1">
            <a:spLocks noChangeArrowheads="1"/>
          </p:cNvSpPr>
          <p:nvPr/>
        </p:nvSpPr>
        <p:spPr bwMode="auto">
          <a:xfrm>
            <a:off x="133350" y="19408"/>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r>
              <a:rPr lang="en-US" altLang="en-US" sz="3200" dirty="0">
                <a:solidFill>
                  <a:schemeClr val="tx1"/>
                </a:solidFill>
              </a:rPr>
              <a:t>2. </a:t>
            </a:r>
            <a:r>
              <a:rPr lang="en-US" altLang="en-US" sz="3200" dirty="0" err="1">
                <a:solidFill>
                  <a:schemeClr val="tx1"/>
                </a:solidFill>
              </a:rPr>
              <a:t>Điều</a:t>
            </a:r>
            <a:r>
              <a:rPr lang="en-US" altLang="en-US" sz="3200" dirty="0">
                <a:solidFill>
                  <a:schemeClr val="tx1"/>
                </a:solidFill>
              </a:rPr>
              <a:t> </a:t>
            </a:r>
            <a:r>
              <a:rPr lang="en-US" altLang="en-US" sz="3200" dirty="0" err="1">
                <a:solidFill>
                  <a:schemeClr val="tx1"/>
                </a:solidFill>
              </a:rPr>
              <a:t>chế</a:t>
            </a:r>
            <a:r>
              <a:rPr lang="en-US" altLang="en-US" sz="3200" dirty="0">
                <a:solidFill>
                  <a:schemeClr val="tx1"/>
                </a:solidFill>
              </a:rPr>
              <a:t> ethylic alcohol </a:t>
            </a:r>
            <a:r>
              <a:rPr lang="en-US" altLang="en-US" sz="3200" dirty="0" err="1">
                <a:solidFill>
                  <a:schemeClr val="tx1"/>
                </a:solidFill>
              </a:rPr>
              <a:t>từ</a:t>
            </a:r>
            <a:r>
              <a:rPr lang="en-US" altLang="en-US" sz="3200" dirty="0">
                <a:solidFill>
                  <a:schemeClr val="tx1"/>
                </a:solidFill>
              </a:rPr>
              <a:t> ethylene</a:t>
            </a:r>
          </a:p>
        </p:txBody>
      </p:sp>
      <p:sp>
        <p:nvSpPr>
          <p:cNvPr id="5" name="TextBox 4"/>
          <p:cNvSpPr txBox="1"/>
          <p:nvPr/>
        </p:nvSpPr>
        <p:spPr>
          <a:xfrm>
            <a:off x="349249" y="2032923"/>
            <a:ext cx="8733171" cy="954107"/>
          </a:xfrm>
          <a:prstGeom prst="rect">
            <a:avLst/>
          </a:prstGeom>
          <a:noFill/>
        </p:spPr>
        <p:txBody>
          <a:bodyPr wrap="square" rtlCol="0">
            <a:spAutoFit/>
          </a:bodyPr>
          <a:lstStyle/>
          <a:p>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Phương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pháp</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này</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dùng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điều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chế</a:t>
            </a:r>
            <a:r>
              <a:rPr lang="en-US" sz="2800" b="1" dirty="0">
                <a:latin typeface="Times New Roman" pitchFamily="18" charset="0"/>
                <a:cs typeface="Times New Roman" pitchFamily="18" charset="0"/>
              </a:rPr>
              <a:t> ethylic alcohol </a:t>
            </a:r>
            <a:r>
              <a:rPr lang="en-US" sz="2800" b="1" dirty="0" err="1">
                <a:latin typeface="Times New Roman" pitchFamily="18" charset="0"/>
                <a:cs typeface="Times New Roman" pitchFamily="18" charset="0"/>
              </a:rPr>
              <a:t>trong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công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nghiệp</a:t>
            </a:r>
            <a:endParaRPr lang="en-US" sz="2800" b="1" dirty="0">
              <a:latin typeface="Times New Roman" pitchFamily="18" charset="0"/>
              <a:cs typeface="Times New Roman" pitchFamily="18" charset="0"/>
            </a:endParaRPr>
          </a:p>
        </p:txBody>
      </p:sp>
      <p:sp>
        <p:nvSpPr>
          <p:cNvPr id="6" name="TextBox 5"/>
          <p:cNvSpPr txBox="1"/>
          <p:nvPr/>
        </p:nvSpPr>
        <p:spPr>
          <a:xfrm>
            <a:off x="410534" y="4048693"/>
            <a:ext cx="8610600" cy="1938992"/>
          </a:xfrm>
          <a:prstGeom prst="rect">
            <a:avLst/>
          </a:prstGeom>
          <a:noFill/>
        </p:spPr>
        <p:txBody>
          <a:bodyPr wrap="square" rtlCol="0">
            <a:spAutoFit/>
          </a:bodyPr>
          <a:lstStyle/>
          <a:p>
            <a:r>
              <a:rPr lang="en-US" sz="2400" dirty="0">
                <a:latin typeface="Times New Roman" pitchFamily="18" charset="0"/>
                <a:cs typeface="Times New Roman" pitchFamily="18" charset="0"/>
              </a:rPr>
              <a:t>1. </a:t>
            </a:r>
            <a:r>
              <a:rPr lang="en-US" sz="2400" dirty="0" err="1">
                <a:latin typeface="Times New Roman" pitchFamily="18" charset="0"/>
                <a:cs typeface="Times New Roman" pitchFamily="18" charset="0"/>
              </a:rPr>
              <a:t>Tại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khi</a:t>
            </a:r>
            <a:r>
              <a:rPr lang="en-US" sz="2400" dirty="0">
                <a:latin typeface="Times New Roman" pitchFamily="18" charset="0"/>
                <a:cs typeface="Times New Roman" pitchFamily="18" charset="0"/>
              </a:rPr>
              <a:t> ủ </a:t>
            </a:r>
            <a:r>
              <a:rPr lang="en-US" sz="2400" dirty="0" err="1">
                <a:latin typeface="Times New Roman" pitchFamily="18" charset="0"/>
                <a:cs typeface="Times New Roman" pitchFamily="18" charset="0"/>
              </a:rPr>
              <a:t>các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loại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chín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đường</a:t>
            </a:r>
            <a:r>
              <a:rPr lang="en-US" sz="2400" dirty="0">
                <a:latin typeface="Times New Roman" pitchFamily="18" charset="0"/>
                <a:cs typeface="Times New Roman" pitchFamily="18" charset="0"/>
              </a:rPr>
              <a:t> glucose </a:t>
            </a:r>
            <a:r>
              <a:rPr lang="en-US" sz="2400" dirty="0" err="1">
                <a:latin typeface="Times New Roman" pitchFamily="18" charset="0"/>
                <a:cs typeface="Times New Roman" pitchFamily="18" charset="0"/>
              </a:rPr>
              <a:t>như</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nho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táo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mơ</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mận</a:t>
            </a:r>
            <a:r>
              <a:rPr lang="en-US" sz="2400" dirty="0">
                <a:latin typeface="Times New Roman" pitchFamily="18" charset="0"/>
                <a:cs typeface="Times New Roman" pitchFamily="18" charset="0"/>
              </a:rPr>
              <a:t>. .... Ở </a:t>
            </a:r>
            <a:r>
              <a:rPr lang="en-US" sz="2400" dirty="0" err="1">
                <a:latin typeface="Times New Roman" pitchFamily="18" charset="0"/>
                <a:cs typeface="Times New Roman" pitchFamily="18" charset="0"/>
              </a:rPr>
              <a:t>điều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thích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hợp</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sau</a:t>
            </a:r>
            <a:r>
              <a:rPr lang="en-US" sz="2400" dirty="0">
                <a:latin typeface="Times New Roman" pitchFamily="18" charset="0"/>
                <a:cs typeface="Times New Roman" pitchFamily="18" charset="0"/>
              </a:rPr>
              <a:t> 1 </a:t>
            </a:r>
            <a:r>
              <a:rPr lang="en-US" sz="2400" dirty="0" err="1">
                <a:latin typeface="Times New Roman" pitchFamily="18" charset="0"/>
                <a:cs typeface="Times New Roman" pitchFamily="18" charset="0"/>
              </a:rPr>
              <a:t>thời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gian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thì</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thu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được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mùi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đặc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trưng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altLang="en-US" sz="2400" dirty="0">
                <a:solidFill>
                  <a:schemeClr val="tx1"/>
                </a:solidFill>
                <a:latin typeface="Times New Roman" pitchFamily="18" charset="0"/>
                <a:cs typeface="Times New Roman" pitchFamily="18" charset="0"/>
              </a:rPr>
              <a:t>ethylic alcohol ?</a:t>
            </a:r>
          </a:p>
          <a:p>
            <a:r>
              <a:rPr lang="en-US" sz="2400" dirty="0">
                <a:solidFill>
                  <a:schemeClr val="tx1"/>
                </a:solidFill>
                <a:latin typeface="Times New Roman" pitchFamily="18" charset="0"/>
                <a:cs typeface="Times New Roman" pitchFamily="18" charset="0"/>
              </a:rPr>
              <a:t>2. Em </a:t>
            </a:r>
            <a:r>
              <a:rPr lang="en-US" sz="2400" dirty="0" err="1">
                <a:solidFill>
                  <a:schemeClr val="tx1"/>
                </a:solidFill>
                <a:latin typeface="Times New Roman" pitchFamily="18" charset="0"/>
                <a:cs typeface="Times New Roman" pitchFamily="18" charset="0"/>
              </a:rPr>
              <a:t>hãy</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tìm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hiểu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các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nguồn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nguyên</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liệu</a:t>
            </a:r>
            <a:r>
              <a:rPr lang="en-US" sz="2400" dirty="0">
                <a:solidFill>
                  <a:schemeClr val="tx1"/>
                </a:solidFill>
                <a:latin typeface="Times New Roman" pitchFamily="18" charset="0"/>
                <a:cs typeface="Times New Roman" pitchFamily="18" charset="0"/>
              </a:rPr>
              <a:t> ở </a:t>
            </a:r>
            <a:r>
              <a:rPr lang="en-US" sz="2400" dirty="0" err="1">
                <a:solidFill>
                  <a:schemeClr val="tx1"/>
                </a:solidFill>
                <a:latin typeface="Times New Roman" pitchFamily="18" charset="0"/>
                <a:cs typeface="Times New Roman" pitchFamily="18" charset="0"/>
              </a:rPr>
              <a:t>địa</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phương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có</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thể</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sử</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dụng</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để</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điều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chế</a:t>
            </a:r>
            <a:r>
              <a:rPr lang="en-US" sz="2400" dirty="0">
                <a:solidFill>
                  <a:schemeClr val="tx1"/>
                </a:solidFill>
                <a:latin typeface="Times New Roman" pitchFamily="18" charset="0"/>
                <a:cs typeface="Times New Roman" pitchFamily="18" charset="0"/>
              </a:rPr>
              <a:t> </a:t>
            </a:r>
            <a:r>
              <a:rPr lang="en-US" altLang="en-US" sz="2400" dirty="0">
                <a:solidFill>
                  <a:schemeClr val="tx1"/>
                </a:solidFill>
                <a:latin typeface="Times New Roman" pitchFamily="18" charset="0"/>
                <a:cs typeface="Times New Roman" pitchFamily="18" charset="0"/>
              </a:rPr>
              <a:t>ethylic alcohol ?</a:t>
            </a:r>
            <a:endParaRPr lang="en-US" sz="2400" dirty="0">
              <a:latin typeface="Times New Roman" pitchFamily="18" charset="0"/>
              <a:cs typeface="Times New Roman" pitchFamily="18" charset="0"/>
            </a:endParaRPr>
          </a:p>
        </p:txBody>
      </p:sp>
      <p:sp>
        <p:nvSpPr>
          <p:cNvPr id="7" name="TextBox 6"/>
          <p:cNvSpPr txBox="1"/>
          <p:nvPr/>
        </p:nvSpPr>
        <p:spPr>
          <a:xfrm>
            <a:off x="180975" y="3905250"/>
            <a:ext cx="342900" cy="584775"/>
          </a:xfrm>
          <a:prstGeom prst="rect">
            <a:avLst/>
          </a:prstGeom>
          <a:noFill/>
        </p:spPr>
        <p:txBody>
          <a:bodyPr wrap="square" rtlCol="0">
            <a:spAutoFit/>
          </a:bodyPr>
          <a:lstStyle/>
          <a:p>
            <a:r>
              <a:rPr lang="en-US" sz="3200" b="1">
                <a:solidFill>
                  <a:srgbClr val="FF0000"/>
                </a:solidFill>
              </a:rPr>
              <a:t>?</a:t>
            </a:r>
          </a:p>
        </p:txBody>
      </p:sp>
      <p:pic>
        <p:nvPicPr>
          <p:cNvPr id="8" name="Picture 7">
            <a:extLst>
              <a:ext uri="{FF2B5EF4-FFF2-40B4-BE49-F238E27FC236}">
                <a16:creationId xmlns:a16="http://schemas.microsoft.com/office/drawing/2014/main" id="{362E67E8-057D-D9B7-81FA-C3F94D016AE1}"/>
              </a:ext>
            </a:extLst>
          </p:cNvPr>
          <p:cNvPicPr>
            <a:picLocks noChangeAspect="1"/>
          </p:cNvPicPr>
          <p:nvPr/>
        </p:nvPicPr>
        <p:blipFill>
          <a:blip r:embed="rId2"/>
          <a:stretch>
            <a:fillRect/>
          </a:stretch>
        </p:blipFill>
        <p:spPr>
          <a:xfrm>
            <a:off x="349250" y="1040725"/>
            <a:ext cx="8733171" cy="958731"/>
          </a:xfrm>
          <a:prstGeom prst="rect">
            <a:avLst/>
          </a:prstGeom>
        </p:spPr>
      </p:pic>
    </p:spTree>
    <p:extLst>
      <p:ext uri="{BB962C8B-B14F-4D97-AF65-F5344CB8AC3E}">
        <p14:creationId xmlns:p14="http://schemas.microsoft.com/office/powerpoint/2010/main" val="620358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8678"/>
                                        </p:tgtEl>
                                        <p:attrNameLst>
                                          <p:attrName>style.visibility</p:attrName>
                                        </p:attrNameLst>
                                      </p:cBhvr>
                                      <p:to>
                                        <p:strVal val="visible"/>
                                      </p:to>
                                    </p:set>
                                    <p:anim calcmode="lin" valueType="num">
                                      <p:cBhvr additive="base">
                                        <p:cTn id="7" dur="500" fill="hold"/>
                                        <p:tgtEl>
                                          <p:spTgt spid="28678"/>
                                        </p:tgtEl>
                                        <p:attrNameLst>
                                          <p:attrName>ppt_x</p:attrName>
                                        </p:attrNameLst>
                                      </p:cBhvr>
                                      <p:tavLst>
                                        <p:tav tm="0">
                                          <p:val>
                                            <p:strVal val="#ppt_x"/>
                                          </p:val>
                                        </p:tav>
                                        <p:tav tm="100000">
                                          <p:val>
                                            <p:strVal val="#ppt_x"/>
                                          </p:val>
                                        </p:tav>
                                      </p:tavLst>
                                    </p:anim>
                                    <p:anim calcmode="lin" valueType="num">
                                      <p:cBhvr additive="base">
                                        <p:cTn id="8" dur="500" fill="hold"/>
                                        <p:tgtEl>
                                          <p:spTgt spid="2867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 calcmode="lin" valueType="num">
                                      <p:cBhvr additive="base">
                                        <p:cTn id="29"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p:bldP spid="5"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ựa vào sơ đồ Hình 26.5 và tìm hiểu thông tin trên sách, bá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6275" y="1711325"/>
            <a:ext cx="7743825" cy="379095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85775" y="581025"/>
            <a:ext cx="8486775" cy="1200329"/>
          </a:xfrm>
          <a:prstGeom prst="rect">
            <a:avLst/>
          </a:prstGeom>
          <a:noFill/>
        </p:spPr>
        <p:txBody>
          <a:bodyPr wrap="square" rtlCol="0">
            <a:spAutoFit/>
          </a:bodyPr>
          <a:lstStyle/>
          <a:p>
            <a:r>
              <a:rPr lang="en-US" sz="2400">
                <a:latin typeface="Times New Roman" pitchFamily="18" charset="0"/>
                <a:cs typeface="Times New Roman" pitchFamily="18" charset="0"/>
              </a:rPr>
              <a:t>Dựa vào sơ đồ H26.5 và tìm hiểu thông tin , em hãy trình bày các ứng dụng của ethylic alcohol  và cho biết ứng dụng đó dựa vào tính chất gì của ethylic alcohol</a:t>
            </a:r>
          </a:p>
        </p:txBody>
      </p:sp>
      <p:sp>
        <p:nvSpPr>
          <p:cNvPr id="4" name="TextBox 3"/>
          <p:cNvSpPr txBox="1"/>
          <p:nvPr/>
        </p:nvSpPr>
        <p:spPr>
          <a:xfrm>
            <a:off x="276225" y="133350"/>
            <a:ext cx="2790825" cy="461665"/>
          </a:xfrm>
          <a:prstGeom prst="rect">
            <a:avLst/>
          </a:prstGeom>
          <a:noFill/>
        </p:spPr>
        <p:txBody>
          <a:bodyPr wrap="square" rtlCol="0">
            <a:spAutoFit/>
          </a:bodyPr>
          <a:lstStyle/>
          <a:p>
            <a:r>
              <a:rPr lang="en-US" sz="2400" b="1" dirty="0">
                <a:solidFill>
                  <a:srgbClr val="FF0000"/>
                </a:solidFill>
              </a:rPr>
              <a:t>V. ỨNG DỤNG</a:t>
            </a:r>
          </a:p>
        </p:txBody>
      </p:sp>
    </p:spTree>
    <p:extLst>
      <p:ext uri="{BB962C8B-B14F-4D97-AF65-F5344CB8AC3E}">
        <p14:creationId xmlns:p14="http://schemas.microsoft.com/office/powerpoint/2010/main" val="23513599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BBFD5E3-5F09-CCFA-11E8-CBD783DEA61B}"/>
              </a:ext>
            </a:extLst>
          </p:cNvPr>
          <p:cNvSpPr>
            <a:spLocks noGrp="1"/>
          </p:cNvSpPr>
          <p:nvPr>
            <p:ph type="sldNum" sz="quarter" idx="12"/>
          </p:nvPr>
        </p:nvSpPr>
        <p:spPr/>
        <p:txBody>
          <a:bodyPr/>
          <a:lstStyle/>
          <a:p>
            <a:fld id="{B5D1BFF5-7DFF-43A0-9C96-90957E1801E2}" type="slidenum">
              <a:rPr lang="en-US" smtClean="0"/>
              <a:t>23</a:t>
            </a:fld>
            <a:endParaRPr lang="en-US"/>
          </a:p>
        </p:txBody>
      </p:sp>
      <p:sp>
        <p:nvSpPr>
          <p:cNvPr id="3" name="TextBox 2">
            <a:extLst>
              <a:ext uri="{FF2B5EF4-FFF2-40B4-BE49-F238E27FC236}">
                <a16:creationId xmlns:a16="http://schemas.microsoft.com/office/drawing/2014/main" id="{93E3B005-B206-452D-35E0-DB2667190A7D}"/>
              </a:ext>
            </a:extLst>
          </p:cNvPr>
          <p:cNvSpPr txBox="1"/>
          <p:nvPr/>
        </p:nvSpPr>
        <p:spPr>
          <a:xfrm>
            <a:off x="276225" y="133350"/>
            <a:ext cx="2790825" cy="461665"/>
          </a:xfrm>
          <a:prstGeom prst="rect">
            <a:avLst/>
          </a:prstGeom>
          <a:noFill/>
        </p:spPr>
        <p:txBody>
          <a:bodyPr wrap="square" rtlCol="0">
            <a:spAutoFit/>
          </a:bodyPr>
          <a:lstStyle/>
          <a:p>
            <a:r>
              <a:rPr lang="en-US" sz="2400" b="1" dirty="0">
                <a:solidFill>
                  <a:srgbClr val="FF0000"/>
                </a:solidFill>
              </a:rPr>
              <a:t>V. ỨNG DỤNG</a:t>
            </a:r>
          </a:p>
        </p:txBody>
      </p:sp>
      <p:sp>
        <p:nvSpPr>
          <p:cNvPr id="6" name="Text Box 14"/>
          <p:cNvSpPr txBox="1">
            <a:spLocks noChangeArrowheads="1"/>
          </p:cNvSpPr>
          <p:nvPr/>
        </p:nvSpPr>
        <p:spPr bwMode="auto">
          <a:xfrm>
            <a:off x="218933" y="595015"/>
            <a:ext cx="8610600"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algn="just" eaLnBrk="1" hangingPunct="1">
              <a:lnSpc>
                <a:spcPct val="150000"/>
              </a:lnSpc>
            </a:pPr>
            <a:r>
              <a:rPr lang="en-US" altLang="en-US" sz="3200" dirty="0">
                <a:solidFill>
                  <a:schemeClr val="tx1"/>
                </a:solidFill>
              </a:rPr>
              <a:t>- </a:t>
            </a:r>
            <a:r>
              <a:rPr lang="en-US" altLang="en-US" sz="3200" dirty="0" err="1">
                <a:solidFill>
                  <a:schemeClr val="tx1"/>
                </a:solidFill>
              </a:rPr>
              <a:t>Dùng</a:t>
            </a:r>
            <a:r>
              <a:rPr lang="en-US" altLang="en-US" sz="3200" dirty="0">
                <a:solidFill>
                  <a:schemeClr val="tx1"/>
                </a:solidFill>
              </a:rPr>
              <a:t> </a:t>
            </a:r>
            <a:r>
              <a:rPr lang="en-US" altLang="en-US" sz="3200" dirty="0" err="1">
                <a:solidFill>
                  <a:schemeClr val="tx1"/>
                </a:solidFill>
              </a:rPr>
              <a:t>làm</a:t>
            </a:r>
            <a:r>
              <a:rPr lang="en-US" altLang="en-US" sz="3200" dirty="0">
                <a:solidFill>
                  <a:schemeClr val="tx1"/>
                </a:solidFill>
              </a:rPr>
              <a:t> dung </a:t>
            </a:r>
            <a:r>
              <a:rPr lang="en-US" altLang="en-US" sz="3200" dirty="0" err="1">
                <a:solidFill>
                  <a:schemeClr val="tx1"/>
                </a:solidFill>
              </a:rPr>
              <a:t>môi</a:t>
            </a:r>
            <a:r>
              <a:rPr lang="en-US" altLang="en-US" sz="3200" dirty="0">
                <a:solidFill>
                  <a:schemeClr val="tx1"/>
                </a:solidFill>
              </a:rPr>
              <a:t> </a:t>
            </a:r>
            <a:r>
              <a:rPr lang="en-US" altLang="en-US" sz="3200" dirty="0" err="1">
                <a:solidFill>
                  <a:schemeClr val="tx1"/>
                </a:solidFill>
              </a:rPr>
              <a:t>trong</a:t>
            </a:r>
            <a:r>
              <a:rPr lang="en-US" altLang="en-US" sz="3200" dirty="0">
                <a:solidFill>
                  <a:schemeClr val="tx1"/>
                </a:solidFill>
              </a:rPr>
              <a:t> </a:t>
            </a:r>
            <a:r>
              <a:rPr lang="en-US" altLang="en-US" sz="3200" dirty="0" err="1">
                <a:solidFill>
                  <a:schemeClr val="tx1"/>
                </a:solidFill>
              </a:rPr>
              <a:t>công</a:t>
            </a:r>
            <a:r>
              <a:rPr lang="en-US" altLang="en-US" sz="3200" dirty="0">
                <a:solidFill>
                  <a:schemeClr val="tx1"/>
                </a:solidFill>
              </a:rPr>
              <a:t> </a:t>
            </a:r>
            <a:r>
              <a:rPr lang="en-US" altLang="en-US" sz="3200" dirty="0" err="1">
                <a:solidFill>
                  <a:schemeClr val="tx1"/>
                </a:solidFill>
              </a:rPr>
              <a:t>nghiệp</a:t>
            </a:r>
            <a:r>
              <a:rPr lang="en-US" altLang="en-US" sz="3200" dirty="0">
                <a:solidFill>
                  <a:schemeClr val="tx1"/>
                </a:solidFill>
              </a:rPr>
              <a:t>, </a:t>
            </a:r>
            <a:r>
              <a:rPr lang="en-US" altLang="en-US" sz="3200" dirty="0" err="1">
                <a:solidFill>
                  <a:schemeClr val="tx1"/>
                </a:solidFill>
              </a:rPr>
              <a:t>sản</a:t>
            </a:r>
            <a:r>
              <a:rPr lang="en-US" altLang="en-US" sz="3200" dirty="0">
                <a:solidFill>
                  <a:schemeClr val="tx1"/>
                </a:solidFill>
              </a:rPr>
              <a:t> </a:t>
            </a:r>
            <a:r>
              <a:rPr lang="en-US" altLang="en-US" sz="3200" dirty="0" err="1">
                <a:solidFill>
                  <a:schemeClr val="tx1"/>
                </a:solidFill>
              </a:rPr>
              <a:t>xuất</a:t>
            </a:r>
            <a:r>
              <a:rPr lang="en-US" altLang="en-US" sz="3200" dirty="0">
                <a:solidFill>
                  <a:schemeClr val="tx1"/>
                </a:solidFill>
              </a:rPr>
              <a:t> </a:t>
            </a:r>
            <a:r>
              <a:rPr lang="en-US" altLang="en-US" sz="3200" dirty="0" err="1">
                <a:solidFill>
                  <a:schemeClr val="tx1"/>
                </a:solidFill>
              </a:rPr>
              <a:t>nhiên</a:t>
            </a:r>
            <a:r>
              <a:rPr lang="en-US" altLang="en-US" sz="3200" dirty="0">
                <a:solidFill>
                  <a:schemeClr val="tx1"/>
                </a:solidFill>
              </a:rPr>
              <a:t> </a:t>
            </a:r>
            <a:r>
              <a:rPr lang="en-US" altLang="en-US" sz="3200" dirty="0" err="1">
                <a:solidFill>
                  <a:schemeClr val="tx1"/>
                </a:solidFill>
              </a:rPr>
              <a:t>liệu</a:t>
            </a:r>
            <a:r>
              <a:rPr lang="en-US" altLang="en-US" sz="3200" dirty="0">
                <a:solidFill>
                  <a:schemeClr val="tx1"/>
                </a:solidFill>
              </a:rPr>
              <a:t> </a:t>
            </a:r>
            <a:r>
              <a:rPr lang="en-US" altLang="en-US" sz="3200" dirty="0" err="1">
                <a:solidFill>
                  <a:schemeClr val="tx1"/>
                </a:solidFill>
              </a:rPr>
              <a:t>sinh</a:t>
            </a:r>
            <a:r>
              <a:rPr lang="en-US" altLang="en-US" sz="3200" dirty="0">
                <a:solidFill>
                  <a:schemeClr val="tx1"/>
                </a:solidFill>
              </a:rPr>
              <a:t> </a:t>
            </a:r>
            <a:r>
              <a:rPr lang="en-US" altLang="en-US" sz="3200" dirty="0" err="1">
                <a:solidFill>
                  <a:schemeClr val="tx1"/>
                </a:solidFill>
              </a:rPr>
              <a:t>học</a:t>
            </a:r>
            <a:r>
              <a:rPr lang="en-US" altLang="en-US" sz="3200" dirty="0">
                <a:solidFill>
                  <a:schemeClr val="tx1"/>
                </a:solidFill>
              </a:rPr>
              <a:t>, </a:t>
            </a:r>
            <a:r>
              <a:rPr lang="en-US" altLang="en-US" sz="3200" dirty="0" err="1">
                <a:solidFill>
                  <a:schemeClr val="tx1"/>
                </a:solidFill>
              </a:rPr>
              <a:t>nguyên</a:t>
            </a:r>
            <a:r>
              <a:rPr lang="en-US" altLang="en-US" sz="3200" dirty="0">
                <a:solidFill>
                  <a:schemeClr val="tx1"/>
                </a:solidFill>
              </a:rPr>
              <a:t> </a:t>
            </a:r>
            <a:r>
              <a:rPr lang="en-US" altLang="en-US" sz="3200" dirty="0" err="1">
                <a:solidFill>
                  <a:schemeClr val="tx1"/>
                </a:solidFill>
              </a:rPr>
              <a:t>liệu</a:t>
            </a:r>
            <a:r>
              <a:rPr lang="en-US" altLang="en-US" sz="3200" dirty="0">
                <a:solidFill>
                  <a:schemeClr val="tx1"/>
                </a:solidFill>
              </a:rPr>
              <a:t> </a:t>
            </a:r>
            <a:r>
              <a:rPr lang="en-US" altLang="en-US" sz="3200" dirty="0" err="1">
                <a:solidFill>
                  <a:schemeClr val="tx1"/>
                </a:solidFill>
              </a:rPr>
              <a:t>cho</a:t>
            </a:r>
            <a:r>
              <a:rPr lang="en-US" altLang="en-US" sz="3200" dirty="0">
                <a:solidFill>
                  <a:schemeClr val="tx1"/>
                </a:solidFill>
              </a:rPr>
              <a:t> </a:t>
            </a:r>
            <a:r>
              <a:rPr lang="en-US" altLang="en-US" sz="3200" dirty="0" err="1">
                <a:solidFill>
                  <a:schemeClr val="tx1"/>
                </a:solidFill>
              </a:rPr>
              <a:t>công</a:t>
            </a:r>
            <a:r>
              <a:rPr lang="en-US" altLang="en-US" sz="3200" dirty="0">
                <a:solidFill>
                  <a:schemeClr val="tx1"/>
                </a:solidFill>
              </a:rPr>
              <a:t> </a:t>
            </a:r>
            <a:r>
              <a:rPr lang="en-US" altLang="en-US" sz="3200" dirty="0" err="1">
                <a:solidFill>
                  <a:schemeClr val="tx1"/>
                </a:solidFill>
              </a:rPr>
              <a:t>nghiệp</a:t>
            </a:r>
            <a:r>
              <a:rPr lang="en-US" altLang="en-US" sz="3200" dirty="0">
                <a:solidFill>
                  <a:schemeClr val="tx1"/>
                </a:solidFill>
              </a:rPr>
              <a:t> </a:t>
            </a:r>
            <a:r>
              <a:rPr lang="en-US" altLang="en-US" sz="3200" dirty="0" err="1">
                <a:solidFill>
                  <a:schemeClr val="tx1"/>
                </a:solidFill>
              </a:rPr>
              <a:t>hóa</a:t>
            </a:r>
            <a:r>
              <a:rPr lang="en-US" altLang="en-US" sz="3200" dirty="0">
                <a:solidFill>
                  <a:schemeClr val="tx1"/>
                </a:solidFill>
              </a:rPr>
              <a:t> </a:t>
            </a:r>
            <a:r>
              <a:rPr lang="en-US" altLang="en-US" sz="3200" dirty="0" err="1">
                <a:solidFill>
                  <a:schemeClr val="tx1"/>
                </a:solidFill>
              </a:rPr>
              <a:t>học</a:t>
            </a:r>
            <a:r>
              <a:rPr lang="en-US" altLang="en-US" sz="3200" dirty="0">
                <a:solidFill>
                  <a:schemeClr val="tx1"/>
                </a:solidFill>
              </a:rPr>
              <a:t> (</a:t>
            </a:r>
            <a:r>
              <a:rPr lang="en-US" altLang="en-US" sz="3200" dirty="0" err="1">
                <a:solidFill>
                  <a:schemeClr val="tx1"/>
                </a:solidFill>
              </a:rPr>
              <a:t>sản</a:t>
            </a:r>
            <a:r>
              <a:rPr lang="en-US" altLang="en-US" sz="3200" dirty="0">
                <a:solidFill>
                  <a:schemeClr val="tx1"/>
                </a:solidFill>
              </a:rPr>
              <a:t> </a:t>
            </a:r>
            <a:r>
              <a:rPr lang="en-US" altLang="en-US" sz="3200" dirty="0" err="1">
                <a:solidFill>
                  <a:schemeClr val="tx1"/>
                </a:solidFill>
              </a:rPr>
              <a:t>xuất</a:t>
            </a:r>
            <a:r>
              <a:rPr lang="en-US" altLang="en-US" sz="3200" dirty="0">
                <a:solidFill>
                  <a:schemeClr val="tx1"/>
                </a:solidFill>
              </a:rPr>
              <a:t> </a:t>
            </a:r>
            <a:r>
              <a:rPr lang="en-US" altLang="en-US" sz="3200" dirty="0" err="1">
                <a:solidFill>
                  <a:schemeClr val="tx1"/>
                </a:solidFill>
              </a:rPr>
              <a:t>cao</a:t>
            </a:r>
            <a:r>
              <a:rPr lang="en-US" altLang="en-US" sz="3200" dirty="0">
                <a:solidFill>
                  <a:schemeClr val="tx1"/>
                </a:solidFill>
              </a:rPr>
              <a:t> </a:t>
            </a:r>
            <a:r>
              <a:rPr lang="en-US" altLang="en-US" sz="3200" dirty="0" err="1">
                <a:solidFill>
                  <a:schemeClr val="tx1"/>
                </a:solidFill>
              </a:rPr>
              <a:t>su</a:t>
            </a:r>
            <a:r>
              <a:rPr lang="en-US" altLang="en-US" sz="3200" dirty="0">
                <a:solidFill>
                  <a:schemeClr val="tx1"/>
                </a:solidFill>
              </a:rPr>
              <a:t> </a:t>
            </a:r>
            <a:r>
              <a:rPr lang="en-US" altLang="en-US" sz="3200" dirty="0" err="1">
                <a:solidFill>
                  <a:schemeClr val="tx1"/>
                </a:solidFill>
              </a:rPr>
              <a:t>tổng</a:t>
            </a:r>
            <a:r>
              <a:rPr lang="en-US" altLang="en-US" sz="3200" dirty="0">
                <a:solidFill>
                  <a:schemeClr val="tx1"/>
                </a:solidFill>
              </a:rPr>
              <a:t> </a:t>
            </a:r>
            <a:r>
              <a:rPr lang="en-US" altLang="en-US" sz="3200" dirty="0" err="1">
                <a:solidFill>
                  <a:schemeClr val="tx1"/>
                </a:solidFill>
              </a:rPr>
              <a:t>hợp</a:t>
            </a:r>
            <a:r>
              <a:rPr lang="en-US" altLang="en-US" sz="3200" dirty="0">
                <a:solidFill>
                  <a:schemeClr val="tx1"/>
                </a:solidFill>
              </a:rPr>
              <a:t>,  acetic </a:t>
            </a:r>
            <a:r>
              <a:rPr lang="en-US" altLang="en-US" sz="3200" dirty="0" err="1">
                <a:solidFill>
                  <a:schemeClr val="tx1"/>
                </a:solidFill>
              </a:rPr>
              <a:t>acid,dược</a:t>
            </a:r>
            <a:r>
              <a:rPr lang="en-US" altLang="en-US" sz="3200" dirty="0">
                <a:solidFill>
                  <a:schemeClr val="tx1"/>
                </a:solidFill>
              </a:rPr>
              <a:t> </a:t>
            </a:r>
            <a:r>
              <a:rPr lang="en-US" altLang="en-US" sz="3200" dirty="0" err="1">
                <a:solidFill>
                  <a:schemeClr val="tx1"/>
                </a:solidFill>
              </a:rPr>
              <a:t>phẩm</a:t>
            </a:r>
            <a:r>
              <a:rPr lang="en-US" altLang="en-US" sz="3200" dirty="0">
                <a:solidFill>
                  <a:schemeClr val="tx1"/>
                </a:solidFill>
              </a:rPr>
              <a:t>…), </a:t>
            </a:r>
            <a:r>
              <a:rPr lang="en-US" altLang="en-US" sz="3200" dirty="0" err="1">
                <a:solidFill>
                  <a:schemeClr val="tx1"/>
                </a:solidFill>
              </a:rPr>
              <a:t>làm</a:t>
            </a:r>
            <a:r>
              <a:rPr lang="en-US" altLang="en-US" sz="3200" dirty="0">
                <a:solidFill>
                  <a:schemeClr val="tx1"/>
                </a:solidFill>
              </a:rPr>
              <a:t> dung </a:t>
            </a:r>
            <a:r>
              <a:rPr lang="en-US" altLang="en-US" sz="3200" dirty="0" err="1">
                <a:solidFill>
                  <a:schemeClr val="tx1"/>
                </a:solidFill>
              </a:rPr>
              <a:t>môi</a:t>
            </a:r>
            <a:r>
              <a:rPr lang="en-US" altLang="en-US" sz="3200" dirty="0">
                <a:solidFill>
                  <a:schemeClr val="tx1"/>
                </a:solidFill>
              </a:rPr>
              <a:t> (</a:t>
            </a:r>
            <a:r>
              <a:rPr lang="en-US" altLang="en-US" sz="3200" dirty="0" err="1">
                <a:solidFill>
                  <a:schemeClr val="tx1"/>
                </a:solidFill>
              </a:rPr>
              <a:t>pha</a:t>
            </a:r>
            <a:r>
              <a:rPr lang="en-US" altLang="en-US" sz="3200" dirty="0">
                <a:solidFill>
                  <a:schemeClr val="tx1"/>
                </a:solidFill>
              </a:rPr>
              <a:t> </a:t>
            </a:r>
            <a:r>
              <a:rPr lang="en-US" altLang="en-US" sz="3200" dirty="0" err="1">
                <a:solidFill>
                  <a:schemeClr val="tx1"/>
                </a:solidFill>
              </a:rPr>
              <a:t>vec</a:t>
            </a:r>
            <a:r>
              <a:rPr lang="en-US" altLang="en-US" sz="3200" dirty="0">
                <a:solidFill>
                  <a:schemeClr val="tx1"/>
                </a:solidFill>
              </a:rPr>
              <a:t> </a:t>
            </a:r>
            <a:r>
              <a:rPr lang="en-US" altLang="en-US" sz="3200" dirty="0" err="1">
                <a:solidFill>
                  <a:schemeClr val="tx1"/>
                </a:solidFill>
              </a:rPr>
              <a:t>ni</a:t>
            </a:r>
            <a:r>
              <a:rPr lang="en-US" altLang="en-US" sz="3200" dirty="0">
                <a:solidFill>
                  <a:schemeClr val="tx1"/>
                </a:solidFill>
              </a:rPr>
              <a:t>, </a:t>
            </a:r>
            <a:r>
              <a:rPr lang="en-US" altLang="en-US" sz="3200" dirty="0" err="1">
                <a:solidFill>
                  <a:schemeClr val="tx1"/>
                </a:solidFill>
              </a:rPr>
              <a:t>pha</a:t>
            </a:r>
            <a:r>
              <a:rPr lang="en-US" altLang="en-US" sz="3200" dirty="0">
                <a:solidFill>
                  <a:schemeClr val="tx1"/>
                </a:solidFill>
              </a:rPr>
              <a:t> </a:t>
            </a:r>
            <a:r>
              <a:rPr lang="en-US" altLang="en-US" sz="3200" dirty="0" err="1">
                <a:solidFill>
                  <a:schemeClr val="tx1"/>
                </a:solidFill>
              </a:rPr>
              <a:t>nước</a:t>
            </a:r>
            <a:r>
              <a:rPr lang="en-US" altLang="en-US" sz="3200" dirty="0">
                <a:solidFill>
                  <a:schemeClr val="tx1"/>
                </a:solidFill>
              </a:rPr>
              <a:t> </a:t>
            </a:r>
            <a:r>
              <a:rPr lang="en-US" altLang="en-US" sz="3200" dirty="0" err="1">
                <a:solidFill>
                  <a:schemeClr val="tx1"/>
                </a:solidFill>
              </a:rPr>
              <a:t>hoa</a:t>
            </a:r>
            <a:r>
              <a:rPr lang="en-US" altLang="en-US" sz="3200" dirty="0">
                <a:solidFill>
                  <a:schemeClr val="tx1"/>
                </a:solidFill>
              </a:rPr>
              <a:t>..)</a:t>
            </a:r>
          </a:p>
          <a:p>
            <a:pPr eaLnBrk="1" hangingPunct="1"/>
            <a:endParaRPr lang="en-US" altLang="en-US" sz="2000" dirty="0">
              <a:solidFill>
                <a:schemeClr val="tx1"/>
              </a:solidFill>
            </a:endParaRPr>
          </a:p>
          <a:p>
            <a:pPr eaLnBrk="1" hangingPunct="1"/>
            <a:endParaRPr lang="en-US" altLang="en-US" sz="2000" dirty="0">
              <a:solidFill>
                <a:schemeClr val="tx1"/>
              </a:solidFill>
            </a:endParaRPr>
          </a:p>
        </p:txBody>
      </p:sp>
      <p:pic>
        <p:nvPicPr>
          <p:cNvPr id="5" name="Picture 4">
            <a:extLst>
              <a:ext uri="{FF2B5EF4-FFF2-40B4-BE49-F238E27FC236}">
                <a16:creationId xmlns:a16="http://schemas.microsoft.com/office/drawing/2014/main" id="{8A30EE3C-20F9-FCF5-2E26-B69C1F8C7E46}"/>
              </a:ext>
            </a:extLst>
          </p:cNvPr>
          <p:cNvPicPr>
            <a:picLocks noChangeAspect="1"/>
          </p:cNvPicPr>
          <p:nvPr/>
        </p:nvPicPr>
        <p:blipFill>
          <a:blip r:embed="rId2"/>
          <a:stretch>
            <a:fillRect/>
          </a:stretch>
        </p:blipFill>
        <p:spPr>
          <a:xfrm>
            <a:off x="-47767" y="4204414"/>
            <a:ext cx="9410131" cy="2605819"/>
          </a:xfrm>
          <a:prstGeom prst="rect">
            <a:avLst/>
          </a:prstGeom>
        </p:spPr>
      </p:pic>
    </p:spTree>
    <p:extLst>
      <p:ext uri="{BB962C8B-B14F-4D97-AF65-F5344CB8AC3E}">
        <p14:creationId xmlns:p14="http://schemas.microsoft.com/office/powerpoint/2010/main" val="3717702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s://cdc.thuathienhue.gov.vn/UploadFiles/TinTuc/tac%20hai%20ruou%20bia.png">
            <a:extLst>
              <a:ext uri="{FF2B5EF4-FFF2-40B4-BE49-F238E27FC236}">
                <a16:creationId xmlns:a16="http://schemas.microsoft.com/office/drawing/2014/main" id="{C84A2298-8A7C-42D0-BDEA-8A2C640A50EA}"/>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352425" y="990600"/>
            <a:ext cx="8316686" cy="5717722"/>
          </a:xfrm>
          <a:prstGeom prst="rect">
            <a:avLst/>
          </a:prstGeom>
          <a:noFill/>
          <a:ln>
            <a:noFill/>
          </a:ln>
        </p:spPr>
      </p:pic>
      <p:sp>
        <p:nvSpPr>
          <p:cNvPr id="3" name="TextBox 2"/>
          <p:cNvSpPr txBox="1"/>
          <p:nvPr/>
        </p:nvSpPr>
        <p:spPr>
          <a:xfrm>
            <a:off x="133351" y="142875"/>
            <a:ext cx="8877300" cy="523220"/>
          </a:xfrm>
          <a:prstGeom prst="rect">
            <a:avLst/>
          </a:prstGeom>
          <a:noFill/>
        </p:spPr>
        <p:txBody>
          <a:bodyPr wrap="square" rtlCol="0">
            <a:spAutoFit/>
          </a:bodyPr>
          <a:lstStyle/>
          <a:p>
            <a:r>
              <a:rPr lang="en-US" sz="2800" b="1">
                <a:solidFill>
                  <a:srgbClr val="FF0000"/>
                </a:solidFill>
                <a:latin typeface="Times New Roman" pitchFamily="18" charset="0"/>
                <a:cs typeface="Times New Roman" pitchFamily="18" charset="0"/>
              </a:rPr>
              <a:t>VI-Tác hại của việc lạm dụng rượu , bia, đồ uống có cồn.</a:t>
            </a:r>
          </a:p>
        </p:txBody>
      </p:sp>
      <p:sp>
        <p:nvSpPr>
          <p:cNvPr id="4" name="TextBox 3"/>
          <p:cNvSpPr txBox="1"/>
          <p:nvPr/>
        </p:nvSpPr>
        <p:spPr>
          <a:xfrm>
            <a:off x="342899" y="609600"/>
            <a:ext cx="8315325" cy="954107"/>
          </a:xfrm>
          <a:prstGeom prst="rect">
            <a:avLst/>
          </a:prstGeom>
          <a:noFill/>
        </p:spPr>
        <p:txBody>
          <a:bodyPr wrap="square" rtlCol="0">
            <a:spAutoFit/>
          </a:bodyPr>
          <a:lstStyle/>
          <a:p>
            <a:r>
              <a:rPr lang="en-US" sz="2800" b="1">
                <a:solidFill>
                  <a:srgbClr val="002060"/>
                </a:solidFill>
                <a:latin typeface="Times New Roman" pitchFamily="18" charset="0"/>
                <a:cs typeface="Times New Roman" pitchFamily="18" charset="0"/>
              </a:rPr>
              <a:t>Quan sát hình ảnh và cho biết tác hại của đồ uống có cồn đến sức khoe con người và xã hội.</a:t>
            </a:r>
          </a:p>
        </p:txBody>
      </p:sp>
    </p:spTree>
    <p:extLst>
      <p:ext uri="{BB962C8B-B14F-4D97-AF65-F5344CB8AC3E}">
        <p14:creationId xmlns:p14="http://schemas.microsoft.com/office/powerpoint/2010/main" val="325098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ã uống rượu bia, không lái xe - Tuyên truyền nghị định 100 - Video tuyên truyền an toàn giao thông">
            <a:hlinkClick r:id="" action="ppaction://media"/>
            <a:extLst>
              <a:ext uri="{FF2B5EF4-FFF2-40B4-BE49-F238E27FC236}">
                <a16:creationId xmlns:a16="http://schemas.microsoft.com/office/drawing/2014/main" id="{2A541CF0-5CFA-4FF3-B5E5-1A9EA73A0B7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30682" y="0"/>
            <a:ext cx="8392885" cy="5461000"/>
          </a:xfrm>
          <a:prstGeom prst="rect">
            <a:avLst/>
          </a:prstGeom>
        </p:spPr>
      </p:pic>
    </p:spTree>
    <p:extLst>
      <p:ext uri="{BB962C8B-B14F-4D97-AF65-F5344CB8AC3E}">
        <p14:creationId xmlns:p14="http://schemas.microsoft.com/office/powerpoint/2010/main" val="2233943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9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6" y="-49893"/>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2" y="3584279"/>
            <a:ext cx="8154143" cy="1251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p:cNvSpPr txBox="1"/>
          <p:nvPr/>
        </p:nvSpPr>
        <p:spPr>
          <a:xfrm>
            <a:off x="1038691" y="3616547"/>
            <a:ext cx="7037773" cy="369332"/>
          </a:xfrm>
          <a:prstGeom prst="rect">
            <a:avLst/>
          </a:prstGeom>
          <a:noFill/>
        </p:spPr>
        <p:txBody>
          <a:bodyPr wrap="square" rtlCol="0">
            <a:spAutoFit/>
          </a:bodyPr>
          <a:lstStyle/>
          <a:p>
            <a:pPr defTabSz="685800">
              <a:buClrTx/>
              <a:defRPr/>
            </a:pPr>
            <a:r>
              <a:rPr lang="en-US" sz="1800" kern="1200" dirty="0" err="1">
                <a:solidFill>
                  <a:prstClr val="white"/>
                </a:solidFill>
                <a:latin typeface="Calibri" panose="020F0502020204030204"/>
                <a:ea typeface="+mn-ea"/>
                <a:cs typeface="+mn-cs"/>
              </a:rPr>
              <a:t>Câu</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hỏi</a:t>
            </a:r>
            <a:r>
              <a:rPr lang="en-US" sz="1800" kern="1200" dirty="0">
                <a:solidFill>
                  <a:prstClr val="white"/>
                </a:solidFill>
                <a:latin typeface="Calibri" panose="020F0502020204030204"/>
                <a:ea typeface="+mn-ea"/>
                <a:cs typeface="+mn-cs"/>
              </a:rPr>
              <a:t> 1 : </a:t>
            </a:r>
            <a:r>
              <a:rPr lang="en-US" sz="1800" kern="1200" dirty="0" err="1">
                <a:solidFill>
                  <a:prstClr val="white"/>
                </a:solidFill>
                <a:latin typeface="Calibri" panose="020F0502020204030204"/>
                <a:ea typeface="+mn-ea"/>
                <a:cs typeface="+mn-cs"/>
              </a:rPr>
              <a:t>Công</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thức</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phân</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tử</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của</a:t>
            </a:r>
            <a:r>
              <a:rPr lang="en-US" sz="1800" kern="1200" dirty="0">
                <a:solidFill>
                  <a:prstClr val="white"/>
                </a:solidFill>
                <a:latin typeface="Calibri" panose="020F0502020204030204"/>
                <a:ea typeface="+mn-ea"/>
                <a:cs typeface="+mn-cs"/>
              </a:rPr>
              <a:t> ethylic alcohol </a:t>
            </a:r>
            <a:r>
              <a:rPr lang="en-US" sz="1800" kern="1200" dirty="0" err="1">
                <a:solidFill>
                  <a:prstClr val="white"/>
                </a:solidFill>
                <a:latin typeface="Calibri" panose="020F0502020204030204"/>
                <a:ea typeface="+mn-ea"/>
                <a:cs typeface="+mn-cs"/>
              </a:rPr>
              <a:t>là</a:t>
            </a:r>
            <a:r>
              <a:rPr lang="en-US" sz="1800" kern="1200" dirty="0">
                <a:solidFill>
                  <a:prstClr val="white"/>
                </a:solidFill>
                <a:latin typeface="Calibri" panose="020F0502020204030204"/>
                <a:ea typeface="+mn-ea"/>
                <a:cs typeface="+mn-cs"/>
              </a:rPr>
              <a:t>?</a:t>
            </a:r>
          </a:p>
        </p:txBody>
      </p:sp>
      <p:sp>
        <p:nvSpPr>
          <p:cNvPr id="15" name="bang c"/>
          <p:cNvSpPr/>
          <p:nvPr/>
        </p:nvSpPr>
        <p:spPr>
          <a:xfrm flipH="1">
            <a:off x="603457" y="5961292"/>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bang b"/>
          <p:cNvSpPr/>
          <p:nvPr/>
        </p:nvSpPr>
        <p:spPr>
          <a:xfrm flipH="1">
            <a:off x="4601922"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5" name="cau hoi c"/>
          <p:cNvSpPr txBox="1"/>
          <p:nvPr/>
        </p:nvSpPr>
        <p:spPr>
          <a:xfrm>
            <a:off x="829507" y="6060427"/>
            <a:ext cx="3487814" cy="507831"/>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2100" kern="1200" dirty="0">
                <a:solidFill>
                  <a:srgbClr val="FFC000"/>
                </a:solidFill>
                <a:latin typeface="Times New Roman" panose="02020603050405020304" pitchFamily="18" charset="0"/>
                <a:ea typeface="Tahoma" panose="020B0604030504040204" charset="0"/>
                <a:cs typeface="Times New Roman" panose="02020603050405020304" pitchFamily="18" charset="0"/>
              </a:rPr>
              <a:t>C</a:t>
            </a:r>
            <a:r>
              <a:rPr lang="en-US" sz="2100" kern="1200" dirty="0">
                <a:solidFill>
                  <a:schemeClr val="accent1">
                    <a:lumMod val="20000"/>
                    <a:lumOff val="80000"/>
                  </a:schemeClr>
                </a:solidFill>
                <a:latin typeface="Times New Roman" panose="02020603050405020304" pitchFamily="18" charset="0"/>
                <a:ea typeface="Tahoma" panose="020B0604030504040204" charset="0"/>
                <a:cs typeface="Times New Roman" panose="02020603050405020304" pitchFamily="18" charset="0"/>
              </a:rPr>
              <a:t>.</a:t>
            </a:r>
            <a:r>
              <a:rPr lang="en-US" sz="2700" kern="1200" dirty="0">
                <a:solidFill>
                  <a:schemeClr val="accent1">
                    <a:lumMod val="20000"/>
                    <a:lumOff val="80000"/>
                  </a:schemeClr>
                </a:solidFill>
                <a:latin typeface="Times New Roman" panose="02020603050405020304" pitchFamily="18" charset="0"/>
                <a:ea typeface="Tahoma" panose="020B0604030504040204" charset="0"/>
                <a:cs typeface="Times New Roman" panose="02020603050405020304" pitchFamily="18" charset="0"/>
              </a:rPr>
              <a:t>     C</a:t>
            </a:r>
            <a:r>
              <a:rPr lang="en-US" sz="2700" baseline="-25000" dirty="0">
                <a:solidFill>
                  <a:schemeClr val="accent1">
                    <a:lumMod val="20000"/>
                    <a:lumOff val="80000"/>
                  </a:schemeClr>
                </a:solidFill>
                <a:latin typeface="Times New Roman" panose="02020603050405020304" pitchFamily="18" charset="0"/>
                <a:ea typeface="Tahoma" panose="020B0604030504040204" charset="0"/>
                <a:cs typeface="Times New Roman" panose="02020603050405020304" pitchFamily="18" charset="0"/>
              </a:rPr>
              <a:t>2</a:t>
            </a:r>
            <a:r>
              <a:rPr lang="en-US" sz="2700" dirty="0">
                <a:solidFill>
                  <a:schemeClr val="accent1">
                    <a:lumMod val="20000"/>
                    <a:lumOff val="80000"/>
                  </a:schemeClr>
                </a:solidFill>
                <a:latin typeface="Times New Roman" panose="02020603050405020304" pitchFamily="18" charset="0"/>
                <a:ea typeface="Tahoma" panose="020B0604030504040204" charset="0"/>
                <a:cs typeface="Times New Roman" panose="02020603050405020304" pitchFamily="18" charset="0"/>
              </a:rPr>
              <a:t>H</a:t>
            </a:r>
            <a:r>
              <a:rPr lang="en-US" sz="2700" baseline="-25000" dirty="0">
                <a:solidFill>
                  <a:schemeClr val="accent1">
                    <a:lumMod val="20000"/>
                    <a:lumOff val="80000"/>
                  </a:schemeClr>
                </a:solidFill>
                <a:latin typeface="Times New Roman" panose="02020603050405020304" pitchFamily="18" charset="0"/>
                <a:ea typeface="Tahoma" panose="020B0604030504040204" charset="0"/>
                <a:cs typeface="Times New Roman" panose="02020603050405020304" pitchFamily="18" charset="0"/>
              </a:rPr>
              <a:t>6</a:t>
            </a:r>
            <a:r>
              <a:rPr lang="en-US" sz="2700" dirty="0">
                <a:solidFill>
                  <a:schemeClr val="accent1">
                    <a:lumMod val="20000"/>
                    <a:lumOff val="80000"/>
                  </a:schemeClr>
                </a:solidFill>
                <a:latin typeface="Times New Roman" panose="02020603050405020304" pitchFamily="18" charset="0"/>
                <a:ea typeface="Tahoma" panose="020B0604030504040204" charset="0"/>
                <a:cs typeface="Times New Roman" panose="02020603050405020304" pitchFamily="18" charset="0"/>
              </a:rPr>
              <a:t>O</a:t>
            </a:r>
            <a:endParaRPr lang="en-US" sz="2700" kern="1200" dirty="0">
              <a:solidFill>
                <a:schemeClr val="accent1">
                  <a:lumMod val="20000"/>
                  <a:lumOff val="80000"/>
                </a:schemeClr>
              </a:solidFill>
              <a:latin typeface="Times New Roman" panose="02020603050405020304" pitchFamily="18" charset="0"/>
              <a:ea typeface="Tahoma" panose="020B0604030504040204" charset="0"/>
              <a:cs typeface="Times New Roman" panose="02020603050405020304" pitchFamily="18" charset="0"/>
            </a:endParaRPr>
          </a:p>
        </p:txBody>
      </p:sp>
      <p:sp>
        <p:nvSpPr>
          <p:cNvPr id="27" name="cau hoi b"/>
          <p:cNvSpPr txBox="1"/>
          <p:nvPr/>
        </p:nvSpPr>
        <p:spPr>
          <a:xfrm>
            <a:off x="4826679" y="5197165"/>
            <a:ext cx="3487814" cy="507831"/>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B.      </a:t>
            </a:r>
            <a:r>
              <a:rPr lang="en-US" sz="2700" dirty="0">
                <a:solidFill>
                  <a:prstClr val="white"/>
                </a:solidFill>
                <a:latin typeface="Times New Roman" panose="02020603050405020304" pitchFamily="18" charset="0"/>
                <a:ea typeface="Tahoma" panose="020B0604030504040204" charset="0"/>
                <a:cs typeface="Times New Roman" panose="02020603050405020304" pitchFamily="18" charset="0"/>
              </a:rPr>
              <a:t>C</a:t>
            </a:r>
            <a:r>
              <a:rPr lang="en-US" sz="2700" baseline="-25000" dirty="0">
                <a:solidFill>
                  <a:prstClr val="white"/>
                </a:solidFill>
                <a:latin typeface="Times New Roman" panose="02020603050405020304" pitchFamily="18" charset="0"/>
                <a:ea typeface="Tahoma" panose="020B0604030504040204" charset="0"/>
                <a:cs typeface="Times New Roman" panose="02020603050405020304" pitchFamily="18" charset="0"/>
              </a:rPr>
              <a:t>2</a:t>
            </a:r>
            <a:r>
              <a:rPr lang="en-US" sz="2700" dirty="0">
                <a:solidFill>
                  <a:prstClr val="white"/>
                </a:solidFill>
                <a:latin typeface="Times New Roman" panose="02020603050405020304" pitchFamily="18" charset="0"/>
                <a:ea typeface="Tahoma" panose="020B0604030504040204" charset="0"/>
                <a:cs typeface="Times New Roman" panose="02020603050405020304" pitchFamily="18" charset="0"/>
              </a:rPr>
              <a:t>H</a:t>
            </a:r>
            <a:r>
              <a:rPr lang="en-US" sz="2700" baseline="-25000" dirty="0">
                <a:solidFill>
                  <a:prstClr val="white"/>
                </a:solidFill>
                <a:latin typeface="Times New Roman" panose="02020603050405020304" pitchFamily="18" charset="0"/>
                <a:ea typeface="Tahoma" panose="020B0604030504040204" charset="0"/>
                <a:cs typeface="Times New Roman" panose="02020603050405020304" pitchFamily="18" charset="0"/>
              </a:rPr>
              <a:t>6</a:t>
            </a:r>
            <a:endParaRPr lang="en-US" sz="2700" kern="1200" dirty="0">
              <a:solidFill>
                <a:prstClr val="white"/>
              </a:solidFill>
              <a:latin typeface="Times New Roman" panose="02020603050405020304" pitchFamily="18" charset="0"/>
              <a:ea typeface="Tahoma" panose="020B0604030504040204" charset="0"/>
              <a:cs typeface="Times New Roman" panose="02020603050405020304" pitchFamily="18" charset="0"/>
            </a:endParaRPr>
          </a:p>
        </p:txBody>
      </p:sp>
      <p:sp>
        <p:nvSpPr>
          <p:cNvPr id="31" name="bang a"/>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d"/>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p:cNvSpPr txBox="1"/>
          <p:nvPr/>
        </p:nvSpPr>
        <p:spPr>
          <a:xfrm>
            <a:off x="829507" y="5197165"/>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A. </a:t>
            </a:r>
            <a:r>
              <a:rPr lang="en-US" sz="1500" dirty="0">
                <a:solidFill>
                  <a:prstClr val="white"/>
                </a:solidFill>
                <a:latin typeface="Calibri" panose="020F0502020204030204"/>
                <a:ea typeface="Tahoma" panose="020B0604030504040204" charset="0"/>
                <a:cs typeface="Tahoma" panose="020B0604030504040204" charset="0"/>
              </a:rPr>
              <a:t> </a:t>
            </a:r>
            <a:endParaRPr lang="en-US" sz="1500" kern="1200" dirty="0">
              <a:solidFill>
                <a:prstClr val="white"/>
              </a:solidFill>
              <a:latin typeface="Calibri" panose="020F0502020204030204"/>
              <a:ea typeface="Tahoma" panose="020B0604030504040204" charset="0"/>
              <a:cs typeface="Tahoma" panose="020B0604030504040204" charset="0"/>
            </a:endParaRPr>
          </a:p>
        </p:txBody>
      </p:sp>
      <p:sp>
        <p:nvSpPr>
          <p:cNvPr id="34" name="cau hoi d"/>
          <p:cNvSpPr txBox="1"/>
          <p:nvPr/>
        </p:nvSpPr>
        <p:spPr>
          <a:xfrm>
            <a:off x="4826679" y="6060428"/>
            <a:ext cx="3487814" cy="4616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D.         </a:t>
            </a:r>
            <a:r>
              <a:rPr lang="en-US" sz="24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C</a:t>
            </a:r>
            <a:r>
              <a:rPr lang="en-US" sz="2400" kern="1200" baseline="-25000" dirty="0">
                <a:solidFill>
                  <a:prstClr val="white"/>
                </a:solidFill>
                <a:latin typeface="Times New Roman" panose="02020603050405020304" pitchFamily="18" charset="0"/>
                <a:ea typeface="Tahoma" panose="020B0604030504040204" charset="0"/>
                <a:cs typeface="Times New Roman" panose="02020603050405020304" pitchFamily="18" charset="0"/>
              </a:rPr>
              <a:t>2</a:t>
            </a:r>
            <a:r>
              <a:rPr lang="en-US" sz="24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H</a:t>
            </a:r>
            <a:r>
              <a:rPr lang="en-US" sz="2400" kern="1200" baseline="-25000" dirty="0">
                <a:solidFill>
                  <a:prstClr val="white"/>
                </a:solidFill>
                <a:latin typeface="Times New Roman" panose="02020603050405020304" pitchFamily="18" charset="0"/>
                <a:ea typeface="Tahoma" panose="020B0604030504040204" charset="0"/>
                <a:cs typeface="Times New Roman" panose="02020603050405020304" pitchFamily="18" charset="0"/>
              </a:rPr>
              <a:t>4</a:t>
            </a:r>
            <a:endParaRPr lang="en-US" sz="2400" kern="1200" dirty="0">
              <a:solidFill>
                <a:prstClr val="white"/>
              </a:solidFill>
              <a:latin typeface="Times New Roman" panose="02020603050405020304" pitchFamily="18" charset="0"/>
              <a:ea typeface="Tahoma" panose="020B060403050404020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1"/>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3"/>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7"/>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3"/>
            <a:ext cx="365522" cy="487363"/>
          </a:xfrm>
          <a:prstGeom prst="rect">
            <a:avLst/>
          </a:prstGeom>
        </p:spPr>
      </p:pic>
      <p:sp>
        <p:nvSpPr>
          <p:cNvPr id="3" name="Rectangle 2">
            <a:extLst>
              <a:ext uri="{FF2B5EF4-FFF2-40B4-BE49-F238E27FC236}">
                <a16:creationId xmlns:a16="http://schemas.microsoft.com/office/drawing/2014/main" id="{39ED28B9-C976-4A96-8FEA-B5C05713CA26}"/>
              </a:ext>
            </a:extLst>
          </p:cNvPr>
          <p:cNvSpPr/>
          <p:nvPr/>
        </p:nvSpPr>
        <p:spPr>
          <a:xfrm rot="10800000" flipV="1">
            <a:off x="1527142" y="5137488"/>
            <a:ext cx="904439" cy="507831"/>
          </a:xfrm>
          <a:prstGeom prst="rect">
            <a:avLst/>
          </a:prstGeom>
        </p:spPr>
        <p:txBody>
          <a:bodyPr wrap="square">
            <a:spAutoFit/>
          </a:bodyPr>
          <a:lstStyle/>
          <a:p>
            <a:pPr algn="ctr"/>
            <a:r>
              <a:rPr lang="en-US" sz="2700" dirty="0">
                <a:solidFill>
                  <a:schemeClr val="accent1">
                    <a:lumMod val="20000"/>
                    <a:lumOff val="80000"/>
                  </a:schemeClr>
                </a:solidFill>
                <a:latin typeface="Times New Roman" panose="02020603050405020304" pitchFamily="18" charset="0"/>
                <a:ea typeface="Calibri" panose="020F0502020204030204" pitchFamily="34" charset="0"/>
              </a:rPr>
              <a:t>CH</a:t>
            </a:r>
            <a:r>
              <a:rPr lang="en-US" sz="2700" baseline="-25000" dirty="0">
                <a:solidFill>
                  <a:schemeClr val="accent1">
                    <a:lumMod val="20000"/>
                    <a:lumOff val="80000"/>
                  </a:schemeClr>
                </a:solidFill>
                <a:latin typeface="Times New Roman" panose="02020603050405020304" pitchFamily="18" charset="0"/>
                <a:ea typeface="Calibri" panose="020F0502020204030204" pitchFamily="34" charset="0"/>
              </a:rPr>
              <a:t>4</a:t>
            </a:r>
            <a:endParaRPr lang="en-US" sz="2700" dirty="0">
              <a:solidFill>
                <a:schemeClr val="accent1">
                  <a:lumMod val="20000"/>
                  <a:lumOff val="8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42"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21"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4"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21"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6"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21"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6"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21"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6"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6" y="-49893"/>
            <a:ext cx="2601031" cy="3468041"/>
          </a:xfrm>
          <a:prstGeom prst="rect">
            <a:avLst/>
          </a:prstGeom>
        </p:spPr>
      </p:pic>
      <p:cxnSp>
        <p:nvCxnSpPr>
          <p:cNvPr id="23" name="Straight Connector 22"/>
          <p:cNvCxnSpPr>
            <a:cxnSpLocks/>
          </p:cNvCxnSpPr>
          <p:nvPr/>
        </p:nvCxnSpPr>
        <p:spPr>
          <a:xfrm flipV="1">
            <a:off x="0" y="6260483"/>
            <a:ext cx="9144000" cy="302255"/>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2" y="3584279"/>
            <a:ext cx="8154143" cy="1251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p:cNvSpPr txBox="1"/>
          <p:nvPr/>
        </p:nvSpPr>
        <p:spPr>
          <a:xfrm>
            <a:off x="1038691" y="3616547"/>
            <a:ext cx="7037773" cy="369332"/>
          </a:xfrm>
          <a:prstGeom prst="rect">
            <a:avLst/>
          </a:prstGeom>
          <a:noFill/>
        </p:spPr>
        <p:txBody>
          <a:bodyPr wrap="square" rtlCol="0">
            <a:spAutoFit/>
          </a:bodyPr>
          <a:lstStyle/>
          <a:p>
            <a:pPr defTabSz="685800">
              <a:buClrTx/>
              <a:defRPr/>
            </a:pPr>
            <a:r>
              <a:rPr lang="en-US" sz="1800" kern="1200" dirty="0" err="1">
                <a:solidFill>
                  <a:prstClr val="white"/>
                </a:solidFill>
                <a:latin typeface="Calibri" panose="020F0502020204030204"/>
                <a:ea typeface="+mn-ea"/>
                <a:cs typeface="+mn-cs"/>
              </a:rPr>
              <a:t>Câu</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hỏi</a:t>
            </a:r>
            <a:r>
              <a:rPr lang="en-US" sz="1800" kern="1200" dirty="0">
                <a:solidFill>
                  <a:prstClr val="white"/>
                </a:solidFill>
                <a:latin typeface="Calibri" panose="020F0502020204030204"/>
                <a:ea typeface="+mn-ea"/>
                <a:cs typeface="+mn-cs"/>
              </a:rPr>
              <a:t>  2: </a:t>
            </a:r>
            <a:r>
              <a:rPr lang="en-US" sz="1800" kern="1200" dirty="0" err="1">
                <a:solidFill>
                  <a:prstClr val="white"/>
                </a:solidFill>
                <a:latin typeface="Calibri" panose="020F0502020204030204"/>
                <a:ea typeface="+mn-ea"/>
                <a:cs typeface="+mn-cs"/>
              </a:rPr>
              <a:t>Tính</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chất</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vật</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lý</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của</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athylic</a:t>
            </a:r>
            <a:r>
              <a:rPr lang="en-US" sz="1800" kern="1200" dirty="0">
                <a:solidFill>
                  <a:prstClr val="white"/>
                </a:solidFill>
                <a:latin typeface="Calibri" panose="020F0502020204030204"/>
                <a:ea typeface="+mn-ea"/>
                <a:cs typeface="+mn-cs"/>
              </a:rPr>
              <a:t> alcohol </a:t>
            </a:r>
            <a:r>
              <a:rPr lang="en-US" sz="1800" kern="1200" dirty="0" err="1">
                <a:solidFill>
                  <a:prstClr val="white"/>
                </a:solidFill>
                <a:latin typeface="Calibri" panose="020F0502020204030204"/>
                <a:ea typeface="+mn-ea"/>
                <a:cs typeface="+mn-cs"/>
              </a:rPr>
              <a:t>là</a:t>
            </a:r>
            <a:r>
              <a:rPr lang="en-US" sz="1800" kern="1200" dirty="0">
                <a:solidFill>
                  <a:prstClr val="white"/>
                </a:solidFill>
                <a:latin typeface="Calibri" panose="020F0502020204030204"/>
                <a:ea typeface="+mn-ea"/>
                <a:cs typeface="+mn-cs"/>
              </a:rPr>
              <a:t> ?</a:t>
            </a:r>
          </a:p>
        </p:txBody>
      </p:sp>
      <p:sp>
        <p:nvSpPr>
          <p:cNvPr id="15" name="bang d"/>
          <p:cNvSpPr/>
          <p:nvPr/>
        </p:nvSpPr>
        <p:spPr>
          <a:xfrm flipH="1">
            <a:off x="4601922" y="595822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kern="1200">
              <a:solidFill>
                <a:prstClr val="white"/>
              </a:solidFill>
              <a:latin typeface="Calibri" panose="020F0502020204030204"/>
            </a:endParaRPr>
          </a:p>
        </p:txBody>
      </p:sp>
      <p:sp>
        <p:nvSpPr>
          <p:cNvPr id="16" name="bang b"/>
          <p:cNvSpPr/>
          <p:nvPr/>
        </p:nvSpPr>
        <p:spPr>
          <a:xfrm flipH="1">
            <a:off x="4601922" y="5094960"/>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kern="1200">
              <a:solidFill>
                <a:prstClr val="white"/>
              </a:solidFill>
              <a:latin typeface="Calibri" panose="020F0502020204030204"/>
            </a:endParaRPr>
          </a:p>
        </p:txBody>
      </p:sp>
      <p:sp>
        <p:nvSpPr>
          <p:cNvPr id="25" name="cau hoi d"/>
          <p:cNvSpPr txBox="1"/>
          <p:nvPr/>
        </p:nvSpPr>
        <p:spPr>
          <a:xfrm>
            <a:off x="4496848" y="5954076"/>
            <a:ext cx="4152224" cy="784830"/>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D. </a:t>
            </a:r>
            <a:r>
              <a:rPr lang="en-US" sz="1500" dirty="0" err="1">
                <a:solidFill>
                  <a:srgbClr val="FF0000"/>
                </a:solidFill>
                <a:latin typeface="Calibri" panose="020F0502020204030204"/>
                <a:ea typeface="Tahoma" panose="020B0604030504040204" charset="0"/>
                <a:cs typeface="Tahoma" panose="020B0604030504040204" charset="0"/>
              </a:rPr>
              <a:t>Chất</a:t>
            </a:r>
            <a:r>
              <a:rPr lang="en-US" sz="1500" dirty="0">
                <a:solidFill>
                  <a:srgbClr val="FF0000"/>
                </a:solidFill>
                <a:latin typeface="Calibri" panose="020F0502020204030204"/>
                <a:ea typeface="Tahoma" panose="020B0604030504040204" charset="0"/>
                <a:cs typeface="Tahoma" panose="020B0604030504040204" charset="0"/>
              </a:rPr>
              <a:t> </a:t>
            </a:r>
            <a:r>
              <a:rPr lang="en-US" sz="1500" dirty="0" err="1">
                <a:solidFill>
                  <a:srgbClr val="FF0000"/>
                </a:solidFill>
                <a:latin typeface="Calibri" panose="020F0502020204030204"/>
                <a:ea typeface="Tahoma" panose="020B0604030504040204" charset="0"/>
                <a:cs typeface="Tahoma" panose="020B0604030504040204" charset="0"/>
              </a:rPr>
              <a:t>lỏng</a:t>
            </a:r>
            <a:r>
              <a:rPr lang="en-US" sz="1500" dirty="0">
                <a:solidFill>
                  <a:srgbClr val="FF0000"/>
                </a:solidFill>
                <a:latin typeface="Calibri" panose="020F0502020204030204"/>
                <a:ea typeface="Tahoma" panose="020B0604030504040204" charset="0"/>
                <a:cs typeface="Tahoma" panose="020B0604030504040204" charset="0"/>
              </a:rPr>
              <a:t>, </a:t>
            </a:r>
            <a:r>
              <a:rPr lang="en-US" sz="1500" dirty="0" err="1">
                <a:solidFill>
                  <a:srgbClr val="FF0000"/>
                </a:solidFill>
                <a:latin typeface="Calibri" panose="020F0502020204030204"/>
                <a:ea typeface="Tahoma" panose="020B0604030504040204" charset="0"/>
                <a:cs typeface="Tahoma" panose="020B0604030504040204" charset="0"/>
              </a:rPr>
              <a:t>không</a:t>
            </a:r>
            <a:r>
              <a:rPr lang="en-US" sz="1500" dirty="0">
                <a:solidFill>
                  <a:srgbClr val="FF0000"/>
                </a:solidFill>
                <a:latin typeface="Calibri" panose="020F0502020204030204"/>
                <a:ea typeface="Tahoma" panose="020B0604030504040204" charset="0"/>
                <a:cs typeface="Tahoma" panose="020B0604030504040204" charset="0"/>
              </a:rPr>
              <a:t> </a:t>
            </a:r>
            <a:r>
              <a:rPr lang="en-US" sz="1500" dirty="0" err="1">
                <a:solidFill>
                  <a:srgbClr val="FF0000"/>
                </a:solidFill>
                <a:latin typeface="Calibri" panose="020F0502020204030204"/>
                <a:ea typeface="Tahoma" panose="020B0604030504040204" charset="0"/>
                <a:cs typeface="Tahoma" panose="020B0604030504040204" charset="0"/>
              </a:rPr>
              <a:t>màu,có</a:t>
            </a:r>
            <a:r>
              <a:rPr lang="en-US" sz="1500" dirty="0">
                <a:solidFill>
                  <a:srgbClr val="FF0000"/>
                </a:solidFill>
                <a:latin typeface="Calibri" panose="020F0502020204030204"/>
                <a:ea typeface="Tahoma" panose="020B0604030504040204" charset="0"/>
                <a:cs typeface="Tahoma" panose="020B0604030504040204" charset="0"/>
              </a:rPr>
              <a:t> </a:t>
            </a:r>
            <a:r>
              <a:rPr lang="en-US" sz="1500" dirty="0" err="1">
                <a:solidFill>
                  <a:srgbClr val="FF0000"/>
                </a:solidFill>
                <a:latin typeface="Calibri" panose="020F0502020204030204"/>
                <a:ea typeface="Tahoma" panose="020B0604030504040204" charset="0"/>
                <a:cs typeface="Tahoma" panose="020B0604030504040204" charset="0"/>
              </a:rPr>
              <a:t>mùi</a:t>
            </a:r>
            <a:r>
              <a:rPr lang="en-US" sz="1500" dirty="0">
                <a:solidFill>
                  <a:srgbClr val="FF0000"/>
                </a:solidFill>
                <a:latin typeface="Calibri" panose="020F0502020204030204"/>
                <a:ea typeface="Tahoma" panose="020B0604030504040204" charset="0"/>
                <a:cs typeface="Tahoma" panose="020B0604030504040204" charset="0"/>
              </a:rPr>
              <a:t> </a:t>
            </a:r>
            <a:r>
              <a:rPr lang="en-US" sz="1500" dirty="0" err="1">
                <a:solidFill>
                  <a:srgbClr val="FF0000"/>
                </a:solidFill>
                <a:latin typeface="Calibri" panose="020F0502020204030204"/>
                <a:ea typeface="Tahoma" panose="020B0604030504040204" charset="0"/>
                <a:cs typeface="Tahoma" panose="020B0604030504040204" charset="0"/>
              </a:rPr>
              <a:t>đặc</a:t>
            </a:r>
            <a:r>
              <a:rPr lang="en-US" sz="1500" dirty="0">
                <a:solidFill>
                  <a:srgbClr val="FF0000"/>
                </a:solidFill>
                <a:latin typeface="Calibri" panose="020F0502020204030204"/>
                <a:ea typeface="Tahoma" panose="020B0604030504040204" charset="0"/>
                <a:cs typeface="Tahoma" panose="020B0604030504040204" charset="0"/>
              </a:rPr>
              <a:t> </a:t>
            </a:r>
            <a:r>
              <a:rPr lang="en-US" sz="1500" dirty="0" err="1">
                <a:solidFill>
                  <a:srgbClr val="FF0000"/>
                </a:solidFill>
                <a:latin typeface="Calibri" panose="020F0502020204030204"/>
                <a:ea typeface="Tahoma" panose="020B0604030504040204" charset="0"/>
                <a:cs typeface="Tahoma" panose="020B0604030504040204" charset="0"/>
              </a:rPr>
              <a:t>trưng,vị</a:t>
            </a:r>
            <a:r>
              <a:rPr lang="en-US" sz="1500" dirty="0">
                <a:solidFill>
                  <a:srgbClr val="FF0000"/>
                </a:solidFill>
                <a:latin typeface="Calibri" panose="020F0502020204030204"/>
                <a:ea typeface="Tahoma" panose="020B0604030504040204" charset="0"/>
                <a:cs typeface="Tahoma" panose="020B0604030504040204" charset="0"/>
              </a:rPr>
              <a:t> </a:t>
            </a:r>
            <a:r>
              <a:rPr lang="en-US" sz="1500" dirty="0" err="1">
                <a:solidFill>
                  <a:srgbClr val="FF0000"/>
                </a:solidFill>
                <a:latin typeface="Calibri" panose="020F0502020204030204"/>
                <a:ea typeface="Tahoma" panose="020B0604030504040204" charset="0"/>
                <a:cs typeface="Tahoma" panose="020B0604030504040204" charset="0"/>
              </a:rPr>
              <a:t>cay,tan</a:t>
            </a:r>
            <a:r>
              <a:rPr lang="en-US" sz="1500" dirty="0">
                <a:solidFill>
                  <a:srgbClr val="FF0000"/>
                </a:solidFill>
                <a:latin typeface="Calibri" panose="020F0502020204030204"/>
                <a:ea typeface="Tahoma" panose="020B0604030504040204" charset="0"/>
                <a:cs typeface="Tahoma" panose="020B0604030504040204" charset="0"/>
              </a:rPr>
              <a:t> </a:t>
            </a:r>
            <a:r>
              <a:rPr lang="en-US" sz="1500" dirty="0" err="1">
                <a:solidFill>
                  <a:srgbClr val="FF0000"/>
                </a:solidFill>
                <a:latin typeface="Calibri" panose="020F0502020204030204"/>
                <a:ea typeface="Tahoma" panose="020B0604030504040204" charset="0"/>
                <a:cs typeface="Tahoma" panose="020B0604030504040204" charset="0"/>
              </a:rPr>
              <a:t>vô</a:t>
            </a:r>
            <a:r>
              <a:rPr lang="en-US" sz="1500" dirty="0">
                <a:solidFill>
                  <a:srgbClr val="FF0000"/>
                </a:solidFill>
                <a:latin typeface="Calibri" panose="020F0502020204030204"/>
                <a:ea typeface="Tahoma" panose="020B0604030504040204" charset="0"/>
                <a:cs typeface="Tahoma" panose="020B0604030504040204" charset="0"/>
              </a:rPr>
              <a:t> </a:t>
            </a:r>
            <a:r>
              <a:rPr lang="en-US" sz="1500" dirty="0" err="1">
                <a:solidFill>
                  <a:srgbClr val="FF0000"/>
                </a:solidFill>
                <a:latin typeface="Calibri" panose="020F0502020204030204"/>
                <a:ea typeface="Tahoma" panose="020B0604030504040204" charset="0"/>
                <a:cs typeface="Tahoma" panose="020B0604030504040204" charset="0"/>
              </a:rPr>
              <a:t>hạn</a:t>
            </a:r>
            <a:r>
              <a:rPr lang="en-US" sz="1500" dirty="0">
                <a:solidFill>
                  <a:srgbClr val="FF0000"/>
                </a:solidFill>
                <a:latin typeface="Calibri" panose="020F0502020204030204"/>
                <a:ea typeface="Tahoma" panose="020B0604030504040204" charset="0"/>
                <a:cs typeface="Tahoma" panose="020B0604030504040204" charset="0"/>
              </a:rPr>
              <a:t> </a:t>
            </a:r>
            <a:r>
              <a:rPr lang="en-US" sz="1500" dirty="0" err="1">
                <a:solidFill>
                  <a:srgbClr val="FF0000"/>
                </a:solidFill>
                <a:latin typeface="Calibri" panose="020F0502020204030204"/>
                <a:ea typeface="Tahoma" panose="020B0604030504040204" charset="0"/>
                <a:cs typeface="Tahoma" panose="020B0604030504040204" charset="0"/>
              </a:rPr>
              <a:t>trong</a:t>
            </a:r>
            <a:r>
              <a:rPr lang="en-US" sz="1500" dirty="0">
                <a:solidFill>
                  <a:srgbClr val="FF0000"/>
                </a:solidFill>
                <a:latin typeface="Calibri" panose="020F0502020204030204"/>
                <a:ea typeface="Tahoma" panose="020B0604030504040204" charset="0"/>
                <a:cs typeface="Tahoma" panose="020B0604030504040204" charset="0"/>
              </a:rPr>
              <a:t> </a:t>
            </a:r>
            <a:r>
              <a:rPr lang="en-US" sz="1500" dirty="0" err="1">
                <a:solidFill>
                  <a:srgbClr val="FF0000"/>
                </a:solidFill>
                <a:latin typeface="Calibri" panose="020F0502020204030204"/>
                <a:ea typeface="Tahoma" panose="020B0604030504040204" charset="0"/>
                <a:cs typeface="Tahoma" panose="020B0604030504040204" charset="0"/>
              </a:rPr>
              <a:t>nước,hòa</a:t>
            </a:r>
            <a:r>
              <a:rPr lang="en-US" sz="1500" dirty="0">
                <a:solidFill>
                  <a:srgbClr val="FF0000"/>
                </a:solidFill>
                <a:latin typeface="Calibri" panose="020F0502020204030204"/>
                <a:ea typeface="Tahoma" panose="020B0604030504040204" charset="0"/>
                <a:cs typeface="Tahoma" panose="020B0604030504040204" charset="0"/>
              </a:rPr>
              <a:t> tan </a:t>
            </a:r>
            <a:r>
              <a:rPr lang="en-US" sz="1500" dirty="0" err="1">
                <a:solidFill>
                  <a:srgbClr val="FF0000"/>
                </a:solidFill>
                <a:latin typeface="Calibri" panose="020F0502020204030204"/>
                <a:ea typeface="Tahoma" panose="020B0604030504040204" charset="0"/>
                <a:cs typeface="Tahoma" panose="020B0604030504040204" charset="0"/>
              </a:rPr>
              <a:t>được</a:t>
            </a:r>
            <a:r>
              <a:rPr lang="en-US" sz="1500" dirty="0">
                <a:solidFill>
                  <a:srgbClr val="FF0000"/>
                </a:solidFill>
                <a:latin typeface="Calibri" panose="020F0502020204030204"/>
                <a:ea typeface="Tahoma" panose="020B0604030504040204" charset="0"/>
                <a:cs typeface="Tahoma" panose="020B0604030504040204" charset="0"/>
              </a:rPr>
              <a:t> </a:t>
            </a:r>
            <a:r>
              <a:rPr lang="en-US" sz="1500" dirty="0" err="1">
                <a:solidFill>
                  <a:srgbClr val="FF0000"/>
                </a:solidFill>
                <a:latin typeface="Calibri" panose="020F0502020204030204"/>
                <a:ea typeface="Tahoma" panose="020B0604030504040204" charset="0"/>
                <a:cs typeface="Tahoma" panose="020B0604030504040204" charset="0"/>
              </a:rPr>
              <a:t>nhiều</a:t>
            </a:r>
            <a:r>
              <a:rPr lang="en-US" sz="1500" dirty="0">
                <a:solidFill>
                  <a:srgbClr val="FF0000"/>
                </a:solidFill>
                <a:latin typeface="Calibri" panose="020F0502020204030204"/>
                <a:ea typeface="Tahoma" panose="020B0604030504040204" charset="0"/>
                <a:cs typeface="Tahoma" panose="020B0604030504040204" charset="0"/>
              </a:rPr>
              <a:t> </a:t>
            </a:r>
            <a:r>
              <a:rPr lang="en-US" sz="1500" dirty="0" err="1">
                <a:solidFill>
                  <a:srgbClr val="FF0000"/>
                </a:solidFill>
                <a:latin typeface="Calibri" panose="020F0502020204030204"/>
                <a:ea typeface="Tahoma" panose="020B0604030504040204" charset="0"/>
                <a:cs typeface="Tahoma" panose="020B0604030504040204" charset="0"/>
              </a:rPr>
              <a:t>chất</a:t>
            </a:r>
            <a:r>
              <a:rPr lang="en-US" sz="1500" dirty="0">
                <a:solidFill>
                  <a:srgbClr val="FF0000"/>
                </a:solidFill>
                <a:latin typeface="Calibri" panose="020F0502020204030204"/>
                <a:ea typeface="Tahoma" panose="020B0604030504040204" charset="0"/>
                <a:cs typeface="Tahoma" panose="020B0604030504040204" charset="0"/>
              </a:rPr>
              <a:t> </a:t>
            </a:r>
            <a:r>
              <a:rPr lang="en-US" sz="1500" dirty="0" err="1">
                <a:solidFill>
                  <a:srgbClr val="FF0000"/>
                </a:solidFill>
                <a:latin typeface="Calibri" panose="020F0502020204030204"/>
                <a:ea typeface="Tahoma" panose="020B0604030504040204" charset="0"/>
                <a:cs typeface="Tahoma" panose="020B0604030504040204" charset="0"/>
              </a:rPr>
              <a:t>như</a:t>
            </a:r>
            <a:r>
              <a:rPr lang="en-US" sz="1500" dirty="0">
                <a:solidFill>
                  <a:srgbClr val="FF0000"/>
                </a:solidFill>
                <a:latin typeface="Calibri" panose="020F0502020204030204"/>
                <a:ea typeface="Tahoma" panose="020B0604030504040204" charset="0"/>
                <a:cs typeface="Tahoma" panose="020B0604030504040204" charset="0"/>
              </a:rPr>
              <a:t> iodine…</a:t>
            </a:r>
            <a:endParaRPr lang="en-US" sz="1500" kern="1200" dirty="0">
              <a:solidFill>
                <a:srgbClr val="FF0000"/>
              </a:solidFill>
              <a:latin typeface="Calibri" panose="020F0502020204030204"/>
              <a:ea typeface="Tahoma" panose="020B0604030504040204" charset="0"/>
              <a:cs typeface="Tahoma" panose="020B0604030504040204" charset="0"/>
            </a:endParaRPr>
          </a:p>
        </p:txBody>
      </p:sp>
      <p:sp>
        <p:nvSpPr>
          <p:cNvPr id="27" name="cau hoi b"/>
          <p:cNvSpPr txBox="1"/>
          <p:nvPr/>
        </p:nvSpPr>
        <p:spPr>
          <a:xfrm>
            <a:off x="4706998" y="4938413"/>
            <a:ext cx="3832255" cy="784830"/>
          </a:xfrm>
          <a:prstGeom prst="rect">
            <a:avLst/>
          </a:prstGeom>
          <a:noFill/>
        </p:spPr>
        <p:txBody>
          <a:bodyPr wrap="square" rtlCol="0">
            <a:spAutoFit/>
          </a:bodyPr>
          <a:lstStyle/>
          <a:p>
            <a:pPr defTabSz="685800">
              <a:buClr>
                <a:schemeClr val="bg1"/>
              </a:buClr>
              <a:defRPr/>
            </a:pPr>
            <a:r>
              <a:rPr lang="en-US" sz="1500" kern="1200" dirty="0">
                <a:solidFill>
                  <a:srgbClr val="FFC000"/>
                </a:solidFill>
                <a:latin typeface="Calibri" panose="020F0502020204030204"/>
                <a:ea typeface="Tahoma" panose="020B0604030504040204" charset="0"/>
                <a:cs typeface="Tahoma" panose="020B0604030504040204" charset="0"/>
              </a:rPr>
              <a:t>B</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Chất</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lỏng</a:t>
            </a:r>
            <a:r>
              <a:rPr lang="en-US" sz="1500" kern="1200" dirty="0">
                <a:solidFill>
                  <a:srgbClr val="FF0000"/>
                </a:solidFill>
                <a:latin typeface="Calibri" panose="020F0502020204030204"/>
                <a:ea typeface="Tahoma" panose="020B0604030504040204" charset="0"/>
                <a:cs typeface="Tahoma" panose="020B0604030504040204" charset="0"/>
              </a:rPr>
              <a:t> , </a:t>
            </a:r>
            <a:r>
              <a:rPr lang="en-US" sz="1500" kern="1200" dirty="0" err="1">
                <a:solidFill>
                  <a:srgbClr val="FF0000"/>
                </a:solidFill>
                <a:latin typeface="Calibri" panose="020F0502020204030204"/>
                <a:ea typeface="Tahoma" panose="020B0604030504040204" charset="0"/>
                <a:cs typeface="Tahoma" panose="020B0604030504040204" charset="0"/>
              </a:rPr>
              <a:t>không</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màu</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có</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mùi</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đặc</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trưng,vị</a:t>
            </a:r>
            <a:r>
              <a:rPr lang="en-US" sz="1500" kern="1200" dirty="0">
                <a:solidFill>
                  <a:srgbClr val="FF0000"/>
                </a:solidFill>
                <a:latin typeface="Calibri" panose="020F0502020204030204"/>
                <a:ea typeface="Tahoma" panose="020B0604030504040204" charset="0"/>
                <a:cs typeface="Tahoma" panose="020B0604030504040204" charset="0"/>
              </a:rPr>
              <a:t> cay, </a:t>
            </a:r>
            <a:r>
              <a:rPr lang="en-US" sz="1500" kern="1200" dirty="0" err="1">
                <a:solidFill>
                  <a:srgbClr val="FF0000"/>
                </a:solidFill>
                <a:latin typeface="Calibri" panose="020F0502020204030204"/>
                <a:ea typeface="Tahoma" panose="020B0604030504040204" charset="0"/>
                <a:cs typeface="Tahoma" panose="020B0604030504040204" charset="0"/>
              </a:rPr>
              <a:t>không</a:t>
            </a:r>
            <a:r>
              <a:rPr lang="en-US" sz="1500" kern="1200" dirty="0">
                <a:solidFill>
                  <a:srgbClr val="FF0000"/>
                </a:solidFill>
                <a:latin typeface="Calibri" panose="020F0502020204030204"/>
                <a:ea typeface="Tahoma" panose="020B0604030504040204" charset="0"/>
                <a:cs typeface="Tahoma" panose="020B0604030504040204" charset="0"/>
              </a:rPr>
              <a:t> tan </a:t>
            </a:r>
            <a:r>
              <a:rPr lang="en-US" sz="1500" kern="1200" dirty="0" err="1">
                <a:solidFill>
                  <a:srgbClr val="FF0000"/>
                </a:solidFill>
                <a:latin typeface="Calibri" panose="020F0502020204030204"/>
                <a:ea typeface="Tahoma" panose="020B0604030504040204" charset="0"/>
                <a:cs typeface="Tahoma" panose="020B0604030504040204" charset="0"/>
              </a:rPr>
              <a:t>trong</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nước</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hòa</a:t>
            </a:r>
            <a:r>
              <a:rPr lang="en-US" sz="1500" kern="1200" dirty="0">
                <a:solidFill>
                  <a:srgbClr val="FF0000"/>
                </a:solidFill>
                <a:latin typeface="Calibri" panose="020F0502020204030204"/>
                <a:ea typeface="Tahoma" panose="020B0604030504040204" charset="0"/>
                <a:cs typeface="Tahoma" panose="020B0604030504040204" charset="0"/>
              </a:rPr>
              <a:t> tan </a:t>
            </a:r>
            <a:r>
              <a:rPr lang="en-US" sz="1500" kern="1200" dirty="0" err="1">
                <a:solidFill>
                  <a:srgbClr val="FF0000"/>
                </a:solidFill>
                <a:latin typeface="Calibri" panose="020F0502020204030204"/>
                <a:ea typeface="Tahoma" panose="020B0604030504040204" charset="0"/>
                <a:cs typeface="Tahoma" panose="020B0604030504040204" charset="0"/>
              </a:rPr>
              <a:t>được</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nhiều</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chất</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như</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iodune</a:t>
            </a:r>
            <a:r>
              <a:rPr lang="en-US" sz="1500" kern="1200" dirty="0">
                <a:solidFill>
                  <a:srgbClr val="FF0000"/>
                </a:solidFill>
                <a:latin typeface="Calibri" panose="020F0502020204030204"/>
                <a:ea typeface="Tahoma" panose="020B0604030504040204" charset="0"/>
                <a:cs typeface="Tahoma" panose="020B0604030504040204" charset="0"/>
              </a:rPr>
              <a:t>…</a:t>
            </a:r>
          </a:p>
        </p:txBody>
      </p:sp>
      <p:sp>
        <p:nvSpPr>
          <p:cNvPr id="31" name="bang a"/>
          <p:cNvSpPr/>
          <p:nvPr/>
        </p:nvSpPr>
        <p:spPr>
          <a:xfrm flipH="1">
            <a:off x="439833" y="5111840"/>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c"/>
          <p:cNvSpPr/>
          <p:nvPr/>
        </p:nvSpPr>
        <p:spPr>
          <a:xfrm flipH="1">
            <a:off x="604749" y="595822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p:cNvSpPr txBox="1"/>
          <p:nvPr/>
        </p:nvSpPr>
        <p:spPr>
          <a:xfrm>
            <a:off x="544909" y="4836212"/>
            <a:ext cx="3997173" cy="784830"/>
          </a:xfrm>
          <a:prstGeom prst="rect">
            <a:avLst/>
          </a:prstGeom>
          <a:noFill/>
        </p:spPr>
        <p:txBody>
          <a:bodyPr wrap="square" rtlCol="0">
            <a:spAutoFit/>
          </a:bodyPr>
          <a:lstStyle/>
          <a:p>
            <a:pPr defTabSz="685800">
              <a:buClr>
                <a:schemeClr val="bg1"/>
              </a:buClr>
              <a:defRPr/>
            </a:pPr>
            <a:r>
              <a:rPr lang="en-US" sz="1500" kern="1200" dirty="0">
                <a:solidFill>
                  <a:srgbClr val="FFC000"/>
                </a:solidFill>
                <a:latin typeface="Calibri" panose="020F0502020204030204"/>
                <a:ea typeface="Tahoma" panose="020B0604030504040204" charset="0"/>
                <a:cs typeface="Tahoma" panose="020B0604030504040204" charset="0"/>
              </a:rPr>
              <a:t>A. </a:t>
            </a:r>
            <a:r>
              <a:rPr lang="en-US" sz="1500" kern="1200" dirty="0" err="1">
                <a:solidFill>
                  <a:srgbClr val="FF0000"/>
                </a:solidFill>
                <a:latin typeface="Calibri" panose="020F0502020204030204"/>
                <a:ea typeface="Tahoma" panose="020B0604030504040204" charset="0"/>
                <a:cs typeface="Tahoma" panose="020B0604030504040204" charset="0"/>
              </a:rPr>
              <a:t>Chất</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lỏng</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màu</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vàng</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có</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mùi</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đặc</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trưng</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vị</a:t>
            </a:r>
            <a:r>
              <a:rPr lang="en-US" sz="1500" kern="1200" dirty="0">
                <a:solidFill>
                  <a:srgbClr val="FF0000"/>
                </a:solidFill>
                <a:latin typeface="Calibri" panose="020F0502020204030204"/>
                <a:ea typeface="Tahoma" panose="020B0604030504040204" charset="0"/>
                <a:cs typeface="Tahoma" panose="020B0604030504040204" charset="0"/>
              </a:rPr>
              <a:t> cay, </a:t>
            </a:r>
            <a:r>
              <a:rPr lang="en-US" sz="1500" kern="1200" dirty="0" err="1">
                <a:solidFill>
                  <a:srgbClr val="FF0000"/>
                </a:solidFill>
                <a:latin typeface="Calibri" panose="020F0502020204030204"/>
                <a:ea typeface="Tahoma" panose="020B0604030504040204" charset="0"/>
                <a:cs typeface="Tahoma" panose="020B0604030504040204" charset="0"/>
              </a:rPr>
              <a:t>không</a:t>
            </a:r>
            <a:r>
              <a:rPr lang="en-US" sz="1500" kern="1200" dirty="0">
                <a:solidFill>
                  <a:srgbClr val="FF0000"/>
                </a:solidFill>
                <a:latin typeface="Calibri" panose="020F0502020204030204"/>
                <a:ea typeface="Tahoma" panose="020B0604030504040204" charset="0"/>
                <a:cs typeface="Tahoma" panose="020B0604030504040204" charset="0"/>
              </a:rPr>
              <a:t> tan </a:t>
            </a:r>
            <a:r>
              <a:rPr lang="en-US" sz="1500" kern="1200" dirty="0" err="1">
                <a:solidFill>
                  <a:srgbClr val="FF0000"/>
                </a:solidFill>
                <a:latin typeface="Calibri" panose="020F0502020204030204"/>
                <a:ea typeface="Tahoma" panose="020B0604030504040204" charset="0"/>
                <a:cs typeface="Tahoma" panose="020B0604030504040204" charset="0"/>
              </a:rPr>
              <a:t>trong</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nước</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hòa</a:t>
            </a:r>
            <a:r>
              <a:rPr lang="en-US" sz="1500" kern="1200" dirty="0">
                <a:solidFill>
                  <a:srgbClr val="FF0000"/>
                </a:solidFill>
                <a:latin typeface="Calibri" panose="020F0502020204030204"/>
                <a:ea typeface="Tahoma" panose="020B0604030504040204" charset="0"/>
                <a:cs typeface="Tahoma" panose="020B0604030504040204" charset="0"/>
              </a:rPr>
              <a:t>  tan </a:t>
            </a:r>
            <a:r>
              <a:rPr lang="en-US" sz="1500" kern="1200" dirty="0" err="1">
                <a:solidFill>
                  <a:srgbClr val="FF0000"/>
                </a:solidFill>
                <a:latin typeface="Calibri" panose="020F0502020204030204"/>
                <a:ea typeface="Tahoma" panose="020B0604030504040204" charset="0"/>
                <a:cs typeface="Tahoma" panose="020B0604030504040204" charset="0"/>
              </a:rPr>
              <a:t>được</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nhiều</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chất</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như</a:t>
            </a:r>
            <a:r>
              <a:rPr lang="en-US" sz="1500" kern="1200" dirty="0">
                <a:solidFill>
                  <a:srgbClr val="FF0000"/>
                </a:solidFill>
                <a:latin typeface="Calibri" panose="020F0502020204030204"/>
                <a:ea typeface="Tahoma" panose="020B0604030504040204" charset="0"/>
                <a:cs typeface="Tahoma" panose="020B0604030504040204" charset="0"/>
              </a:rPr>
              <a:t> iodine…</a:t>
            </a:r>
          </a:p>
        </p:txBody>
      </p:sp>
      <p:sp>
        <p:nvSpPr>
          <p:cNvPr id="34" name="cau hoi c"/>
          <p:cNvSpPr txBox="1"/>
          <p:nvPr/>
        </p:nvSpPr>
        <p:spPr>
          <a:xfrm>
            <a:off x="439833" y="5882651"/>
            <a:ext cx="3997172" cy="784830"/>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C. </a:t>
            </a:r>
            <a:r>
              <a:rPr lang="en-US" sz="1500" kern="1200" dirty="0" err="1">
                <a:solidFill>
                  <a:srgbClr val="FF0000"/>
                </a:solidFill>
                <a:latin typeface="Calibri" panose="020F0502020204030204"/>
                <a:ea typeface="Tahoma" panose="020B0604030504040204" charset="0"/>
                <a:cs typeface="Tahoma" panose="020B0604030504040204" charset="0"/>
              </a:rPr>
              <a:t>Chất</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lỏng</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màu</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vàng</a:t>
            </a:r>
            <a:r>
              <a:rPr lang="en-US" sz="1500" kern="1200" dirty="0">
                <a:solidFill>
                  <a:srgbClr val="FF0000"/>
                </a:solidFill>
                <a:latin typeface="Calibri" panose="020F0502020204030204"/>
                <a:ea typeface="Tahoma" panose="020B0604030504040204" charset="0"/>
                <a:cs typeface="Tahoma" panose="020B0604030504040204" charset="0"/>
              </a:rPr>
              <a:t> , </a:t>
            </a:r>
            <a:r>
              <a:rPr lang="en-US" sz="1500" kern="1200" dirty="0" err="1">
                <a:solidFill>
                  <a:srgbClr val="FF0000"/>
                </a:solidFill>
                <a:latin typeface="Calibri" panose="020F0502020204030204"/>
                <a:ea typeface="Tahoma" panose="020B0604030504040204" charset="0"/>
                <a:cs typeface="Tahoma" panose="020B0604030504040204" charset="0"/>
              </a:rPr>
              <a:t>có</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mùi</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đặc</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trưng,vị</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cay,tan</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vô</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hạn</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trong</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nước</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hòa</a:t>
            </a:r>
            <a:r>
              <a:rPr lang="en-US" sz="1500" kern="1200" dirty="0">
                <a:solidFill>
                  <a:srgbClr val="FF0000"/>
                </a:solidFill>
                <a:latin typeface="Calibri" panose="020F0502020204030204"/>
                <a:ea typeface="Tahoma" panose="020B0604030504040204" charset="0"/>
                <a:cs typeface="Tahoma" panose="020B0604030504040204" charset="0"/>
              </a:rPr>
              <a:t> tan </a:t>
            </a:r>
            <a:r>
              <a:rPr lang="en-US" sz="1500" kern="1200" dirty="0" err="1">
                <a:solidFill>
                  <a:srgbClr val="FF0000"/>
                </a:solidFill>
                <a:latin typeface="Calibri" panose="020F0502020204030204"/>
                <a:ea typeface="Tahoma" panose="020B0604030504040204" charset="0"/>
                <a:cs typeface="Tahoma" panose="020B0604030504040204" charset="0"/>
              </a:rPr>
              <a:t>được</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nhiều</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chất</a:t>
            </a:r>
            <a:r>
              <a:rPr lang="en-US" sz="1500" kern="1200" dirty="0">
                <a:solidFill>
                  <a:srgbClr val="FF0000"/>
                </a:solidFill>
                <a:latin typeface="Calibri" panose="020F0502020204030204"/>
                <a:ea typeface="Tahoma" panose="020B0604030504040204" charset="0"/>
                <a:cs typeface="Tahoma" panose="020B0604030504040204" charset="0"/>
              </a:rPr>
              <a:t> </a:t>
            </a:r>
            <a:r>
              <a:rPr lang="en-US" sz="1500" kern="1200" dirty="0" err="1">
                <a:solidFill>
                  <a:srgbClr val="FF0000"/>
                </a:solidFill>
                <a:latin typeface="Calibri" panose="020F0502020204030204"/>
                <a:ea typeface="Tahoma" panose="020B0604030504040204" charset="0"/>
                <a:cs typeface="Tahoma" panose="020B0604030504040204" charset="0"/>
              </a:rPr>
              <a:t>như</a:t>
            </a:r>
            <a:r>
              <a:rPr lang="en-US" sz="1500" kern="1200" dirty="0">
                <a:solidFill>
                  <a:srgbClr val="FF0000"/>
                </a:solidFill>
                <a:latin typeface="Calibri" panose="020F0502020204030204"/>
                <a:ea typeface="Tahoma" panose="020B0604030504040204" charset="0"/>
                <a:cs typeface="Tahoma" panose="020B0604030504040204" charset="0"/>
              </a:rPr>
              <a:t> iodine…</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1"/>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3"/>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7"/>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3"/>
            <a:ext cx="365522"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6" y="-49893"/>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2" y="3584279"/>
            <a:ext cx="8154143" cy="1251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4" name="TextBox 23"/>
          <p:cNvSpPr txBox="1"/>
          <p:nvPr/>
        </p:nvSpPr>
        <p:spPr>
          <a:xfrm>
            <a:off x="1038691" y="3616547"/>
            <a:ext cx="7037773" cy="369332"/>
          </a:xfrm>
          <a:prstGeom prst="rect">
            <a:avLst/>
          </a:prstGeom>
          <a:noFill/>
        </p:spPr>
        <p:txBody>
          <a:bodyPr wrap="square" rtlCol="0">
            <a:spAutoFit/>
          </a:bodyPr>
          <a:lstStyle/>
          <a:p>
            <a:r>
              <a:rPr lang="en-US" sz="1800" dirty="0" err="1">
                <a:solidFill>
                  <a:schemeClr val="bg1"/>
                </a:solidFill>
              </a:rPr>
              <a:t>Câu</a:t>
            </a:r>
            <a:r>
              <a:rPr lang="en-US" sz="1800" dirty="0">
                <a:solidFill>
                  <a:schemeClr val="bg1"/>
                </a:solidFill>
              </a:rPr>
              <a:t> </a:t>
            </a:r>
            <a:r>
              <a:rPr lang="en-US" sz="1800" dirty="0" err="1">
                <a:solidFill>
                  <a:schemeClr val="bg1"/>
                </a:solidFill>
              </a:rPr>
              <a:t>hỏi</a:t>
            </a:r>
            <a:r>
              <a:rPr lang="en-US" sz="1800" dirty="0">
                <a:solidFill>
                  <a:schemeClr val="bg1"/>
                </a:solidFill>
              </a:rPr>
              <a:t>  3: </a:t>
            </a:r>
            <a:r>
              <a:rPr lang="en-US" sz="1800" dirty="0" err="1">
                <a:solidFill>
                  <a:schemeClr val="bg1"/>
                </a:solidFill>
              </a:rPr>
              <a:t>Độ</a:t>
            </a:r>
            <a:r>
              <a:rPr lang="en-US" sz="1800" dirty="0">
                <a:solidFill>
                  <a:schemeClr val="bg1"/>
                </a:solidFill>
              </a:rPr>
              <a:t> </a:t>
            </a:r>
            <a:r>
              <a:rPr lang="en-US" sz="1800" dirty="0" err="1">
                <a:solidFill>
                  <a:schemeClr val="bg1"/>
                </a:solidFill>
              </a:rPr>
              <a:t>cồn</a:t>
            </a:r>
            <a:r>
              <a:rPr lang="en-US" sz="1800" dirty="0">
                <a:solidFill>
                  <a:schemeClr val="bg1"/>
                </a:solidFill>
              </a:rPr>
              <a:t> </a:t>
            </a:r>
            <a:r>
              <a:rPr lang="en-US" sz="1800" dirty="0" err="1">
                <a:solidFill>
                  <a:schemeClr val="bg1"/>
                </a:solidFill>
              </a:rPr>
              <a:t>là</a:t>
            </a:r>
            <a:r>
              <a:rPr lang="en-US" sz="1800" dirty="0">
                <a:solidFill>
                  <a:schemeClr val="bg1"/>
                </a:solidFill>
              </a:rPr>
              <a:t> ?</a:t>
            </a:r>
          </a:p>
        </p:txBody>
      </p:sp>
      <p:sp>
        <p:nvSpPr>
          <p:cNvPr id="15" name="bang a"/>
          <p:cNvSpPr/>
          <p:nvPr/>
        </p:nvSpPr>
        <p:spPr>
          <a:xfrm flipH="1">
            <a:off x="604749" y="5058417"/>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16" name="bang c"/>
          <p:cNvSpPr/>
          <p:nvPr/>
        </p:nvSpPr>
        <p:spPr>
          <a:xfrm flipH="1">
            <a:off x="604749"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5" name="dap an a"/>
          <p:cNvSpPr txBox="1"/>
          <p:nvPr/>
        </p:nvSpPr>
        <p:spPr>
          <a:xfrm>
            <a:off x="604748" y="4868481"/>
            <a:ext cx="3937330" cy="553998"/>
          </a:xfrm>
          <a:prstGeom prst="rect">
            <a:avLst/>
          </a:prstGeom>
          <a:noFill/>
        </p:spPr>
        <p:txBody>
          <a:bodyPr wrap="square" rtlCol="0">
            <a:spAutoFit/>
          </a:bodyPr>
          <a:lstStyle/>
          <a:p>
            <a:pPr>
              <a:buClr>
                <a:schemeClr val="bg1"/>
              </a:buClr>
            </a:pPr>
            <a:r>
              <a:rPr lang="en-US" sz="1500" dirty="0">
                <a:solidFill>
                  <a:srgbClr val="FFC000"/>
                </a:solidFill>
                <a:ea typeface="Tahoma" panose="020B0604030504040204" charset="0"/>
                <a:cs typeface="Tahoma" panose="020B0604030504040204" charset="0"/>
              </a:rPr>
              <a:t>A. </a:t>
            </a:r>
            <a:r>
              <a:rPr lang="en-US" sz="1500" dirty="0" err="1">
                <a:solidFill>
                  <a:srgbClr val="FF0000"/>
                </a:solidFill>
                <a:ea typeface="Tahoma" panose="020B0604030504040204" charset="0"/>
                <a:cs typeface="Tahoma" panose="020B0604030504040204" charset="0"/>
              </a:rPr>
              <a:t>Số</a:t>
            </a:r>
            <a:r>
              <a:rPr lang="en-US" sz="1500" dirty="0">
                <a:solidFill>
                  <a:srgbClr val="FF0000"/>
                </a:solidFill>
                <a:ea typeface="Tahoma" panose="020B0604030504040204" charset="0"/>
                <a:cs typeface="Tahoma" panose="020B0604030504040204" charset="0"/>
              </a:rPr>
              <a:t> ml ethylic alcohol </a:t>
            </a:r>
            <a:r>
              <a:rPr lang="en-US" sz="1500" dirty="0" err="1">
                <a:solidFill>
                  <a:srgbClr val="FF0000"/>
                </a:solidFill>
                <a:ea typeface="Tahoma" panose="020B0604030504040204" charset="0"/>
                <a:cs typeface="Tahoma" panose="020B0604030504040204" charset="0"/>
              </a:rPr>
              <a:t>nguyên</a:t>
            </a:r>
            <a:r>
              <a:rPr lang="en-US" sz="1500" dirty="0">
                <a:solidFill>
                  <a:srgbClr val="FF0000"/>
                </a:solidFill>
                <a:ea typeface="Tahoma" panose="020B0604030504040204" charset="0"/>
                <a:cs typeface="Tahoma" panose="020B0604030504040204" charset="0"/>
              </a:rPr>
              <a:t> </a:t>
            </a:r>
            <a:r>
              <a:rPr lang="en-US" sz="1500" dirty="0" err="1">
                <a:solidFill>
                  <a:srgbClr val="FF0000"/>
                </a:solidFill>
                <a:ea typeface="Tahoma" panose="020B0604030504040204" charset="0"/>
                <a:cs typeface="Tahoma" panose="020B0604030504040204" charset="0"/>
              </a:rPr>
              <a:t>chất</a:t>
            </a:r>
            <a:r>
              <a:rPr lang="en-US" sz="1500" dirty="0">
                <a:solidFill>
                  <a:srgbClr val="FF0000"/>
                </a:solidFill>
                <a:ea typeface="Tahoma" panose="020B0604030504040204" charset="0"/>
                <a:cs typeface="Tahoma" panose="020B0604030504040204" charset="0"/>
              </a:rPr>
              <a:t> </a:t>
            </a:r>
            <a:r>
              <a:rPr lang="en-US" sz="1500" dirty="0" err="1">
                <a:solidFill>
                  <a:srgbClr val="FF0000"/>
                </a:solidFill>
                <a:ea typeface="Tahoma" panose="020B0604030504040204" charset="0"/>
                <a:cs typeface="Tahoma" panose="020B0604030504040204" charset="0"/>
              </a:rPr>
              <a:t>có</a:t>
            </a:r>
            <a:r>
              <a:rPr lang="en-US" sz="1500" dirty="0">
                <a:solidFill>
                  <a:srgbClr val="FF0000"/>
                </a:solidFill>
                <a:ea typeface="Tahoma" panose="020B0604030504040204" charset="0"/>
                <a:cs typeface="Tahoma" panose="020B0604030504040204" charset="0"/>
              </a:rPr>
              <a:t> </a:t>
            </a:r>
            <a:r>
              <a:rPr lang="en-US" sz="1500" dirty="0" err="1">
                <a:solidFill>
                  <a:srgbClr val="FF0000"/>
                </a:solidFill>
                <a:ea typeface="Tahoma" panose="020B0604030504040204" charset="0"/>
                <a:cs typeface="Tahoma" panose="020B0604030504040204" charset="0"/>
              </a:rPr>
              <a:t>trong</a:t>
            </a:r>
            <a:r>
              <a:rPr lang="en-US" sz="1500" dirty="0">
                <a:solidFill>
                  <a:srgbClr val="FF0000"/>
                </a:solidFill>
                <a:ea typeface="Tahoma" panose="020B0604030504040204" charset="0"/>
                <a:cs typeface="Tahoma" panose="020B0604030504040204" charset="0"/>
              </a:rPr>
              <a:t> 100ml dung </a:t>
            </a:r>
            <a:r>
              <a:rPr lang="en-US" sz="1500" dirty="0" err="1">
                <a:solidFill>
                  <a:srgbClr val="FF0000"/>
                </a:solidFill>
                <a:ea typeface="Tahoma" panose="020B0604030504040204" charset="0"/>
                <a:cs typeface="Tahoma" panose="020B0604030504040204" charset="0"/>
              </a:rPr>
              <a:t>dịch</a:t>
            </a:r>
            <a:r>
              <a:rPr lang="en-US" sz="1500" dirty="0">
                <a:solidFill>
                  <a:srgbClr val="FF0000"/>
                </a:solidFill>
                <a:ea typeface="Tahoma" panose="020B0604030504040204" charset="0"/>
                <a:cs typeface="Tahoma" panose="020B0604030504040204" charset="0"/>
              </a:rPr>
              <a:t> ở 20oC</a:t>
            </a:r>
          </a:p>
        </p:txBody>
      </p:sp>
      <p:sp>
        <p:nvSpPr>
          <p:cNvPr id="27" name="dap an c"/>
          <p:cNvSpPr txBox="1"/>
          <p:nvPr/>
        </p:nvSpPr>
        <p:spPr>
          <a:xfrm>
            <a:off x="829507" y="6060425"/>
            <a:ext cx="3487814" cy="784830"/>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1500" dirty="0">
                <a:solidFill>
                  <a:srgbClr val="FFC000"/>
                </a:solidFill>
                <a:ea typeface="Tahoma" panose="020B0604030504040204" charset="0"/>
                <a:cs typeface="Tahoma" panose="020B0604030504040204" charset="0"/>
              </a:rPr>
              <a:t>C. </a:t>
            </a:r>
            <a:r>
              <a:rPr lang="en-US" sz="1500" dirty="0" err="1">
                <a:solidFill>
                  <a:srgbClr val="FF0000"/>
                </a:solidFill>
                <a:ea typeface="Tahoma" panose="020B0604030504040204" charset="0"/>
                <a:cs typeface="Tahoma" panose="020B0604030504040204" charset="0"/>
              </a:rPr>
              <a:t>Số</a:t>
            </a:r>
            <a:r>
              <a:rPr lang="en-US" sz="1500" dirty="0">
                <a:solidFill>
                  <a:srgbClr val="FF0000"/>
                </a:solidFill>
                <a:ea typeface="Tahoma" panose="020B0604030504040204" charset="0"/>
                <a:cs typeface="Tahoma" panose="020B0604030504040204" charset="0"/>
              </a:rPr>
              <a:t> gam ethylic alcohol </a:t>
            </a:r>
            <a:r>
              <a:rPr lang="en-US" sz="1500" dirty="0" err="1">
                <a:solidFill>
                  <a:srgbClr val="FF0000"/>
                </a:solidFill>
                <a:ea typeface="Tahoma" panose="020B0604030504040204" charset="0"/>
                <a:cs typeface="Tahoma" panose="020B0604030504040204" charset="0"/>
              </a:rPr>
              <a:t>có</a:t>
            </a:r>
            <a:r>
              <a:rPr lang="en-US" sz="1500" dirty="0">
                <a:solidFill>
                  <a:srgbClr val="FF0000"/>
                </a:solidFill>
                <a:ea typeface="Tahoma" panose="020B0604030504040204" charset="0"/>
                <a:cs typeface="Tahoma" panose="020B0604030504040204" charset="0"/>
              </a:rPr>
              <a:t> </a:t>
            </a:r>
            <a:r>
              <a:rPr lang="en-US" sz="1500" dirty="0" err="1">
                <a:solidFill>
                  <a:srgbClr val="FF0000"/>
                </a:solidFill>
                <a:ea typeface="Tahoma" panose="020B0604030504040204" charset="0"/>
                <a:cs typeface="Tahoma" panose="020B0604030504040204" charset="0"/>
              </a:rPr>
              <a:t>trong</a:t>
            </a:r>
            <a:r>
              <a:rPr lang="en-US" sz="1500" dirty="0">
                <a:solidFill>
                  <a:srgbClr val="FF0000"/>
                </a:solidFill>
                <a:ea typeface="Tahoma" panose="020B0604030504040204" charset="0"/>
                <a:cs typeface="Tahoma" panose="020B0604030504040204" charset="0"/>
              </a:rPr>
              <a:t> 100gam dung </a:t>
            </a:r>
            <a:r>
              <a:rPr lang="en-US" sz="1500" dirty="0" err="1">
                <a:solidFill>
                  <a:srgbClr val="FF0000"/>
                </a:solidFill>
                <a:ea typeface="Tahoma" panose="020B0604030504040204" charset="0"/>
                <a:cs typeface="Tahoma" panose="020B0604030504040204" charset="0"/>
              </a:rPr>
              <a:t>dịch</a:t>
            </a:r>
            <a:r>
              <a:rPr lang="en-US" sz="1500" dirty="0">
                <a:solidFill>
                  <a:srgbClr val="FF0000"/>
                </a:solidFill>
                <a:ea typeface="Tahoma" panose="020B0604030504040204" charset="0"/>
                <a:cs typeface="Tahoma" panose="020B0604030504040204" charset="0"/>
              </a:rPr>
              <a:t> ethylic alcohol ở 20oC</a:t>
            </a:r>
          </a:p>
        </p:txBody>
      </p:sp>
      <p:sp>
        <p:nvSpPr>
          <p:cNvPr id="31" name="bang b"/>
          <p:cNvSpPr/>
          <p:nvPr/>
        </p:nvSpPr>
        <p:spPr>
          <a:xfrm flipH="1">
            <a:off x="4601922" y="509496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2" name="bang d"/>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33" name="dap an b"/>
          <p:cNvSpPr txBox="1"/>
          <p:nvPr/>
        </p:nvSpPr>
        <p:spPr>
          <a:xfrm>
            <a:off x="4826679" y="5197163"/>
            <a:ext cx="3487814" cy="553998"/>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1500" dirty="0">
                <a:solidFill>
                  <a:srgbClr val="FFC000"/>
                </a:solidFill>
                <a:ea typeface="Tahoma" panose="020B0604030504040204" charset="0"/>
                <a:cs typeface="Tahoma" panose="020B0604030504040204" charset="0"/>
              </a:rPr>
              <a:t>B. </a:t>
            </a:r>
            <a:r>
              <a:rPr lang="en-US" sz="1500" dirty="0" err="1">
                <a:solidFill>
                  <a:srgbClr val="FF0000"/>
                </a:solidFill>
                <a:ea typeface="Tahoma" panose="020B0604030504040204" charset="0"/>
                <a:cs typeface="Tahoma" panose="020B0604030504040204" charset="0"/>
              </a:rPr>
              <a:t>Số</a:t>
            </a:r>
            <a:r>
              <a:rPr lang="en-US" sz="1500" dirty="0">
                <a:solidFill>
                  <a:srgbClr val="FF0000"/>
                </a:solidFill>
                <a:ea typeface="Tahoma" panose="020B0604030504040204" charset="0"/>
                <a:cs typeface="Tahoma" panose="020B0604030504040204" charset="0"/>
              </a:rPr>
              <a:t> ml </a:t>
            </a:r>
            <a:r>
              <a:rPr lang="en-US" sz="1500" dirty="0" err="1">
                <a:solidFill>
                  <a:srgbClr val="FF0000"/>
                </a:solidFill>
                <a:ea typeface="Tahoma" panose="020B0604030504040204" charset="0"/>
                <a:cs typeface="Tahoma" panose="020B0604030504040204" charset="0"/>
              </a:rPr>
              <a:t>nước</a:t>
            </a:r>
            <a:r>
              <a:rPr lang="en-US" sz="1500" dirty="0">
                <a:solidFill>
                  <a:srgbClr val="FF0000"/>
                </a:solidFill>
                <a:ea typeface="Tahoma" panose="020B0604030504040204" charset="0"/>
                <a:cs typeface="Tahoma" panose="020B0604030504040204" charset="0"/>
              </a:rPr>
              <a:t> </a:t>
            </a:r>
            <a:r>
              <a:rPr lang="en-US" sz="1500" dirty="0" err="1">
                <a:solidFill>
                  <a:srgbClr val="FF0000"/>
                </a:solidFill>
                <a:ea typeface="Tahoma" panose="020B0604030504040204" charset="0"/>
                <a:cs typeface="Tahoma" panose="020B0604030504040204" charset="0"/>
              </a:rPr>
              <a:t>có</a:t>
            </a:r>
            <a:r>
              <a:rPr lang="en-US" sz="1500" dirty="0">
                <a:solidFill>
                  <a:srgbClr val="FF0000"/>
                </a:solidFill>
                <a:ea typeface="Tahoma" panose="020B0604030504040204" charset="0"/>
                <a:cs typeface="Tahoma" panose="020B0604030504040204" charset="0"/>
              </a:rPr>
              <a:t> </a:t>
            </a:r>
            <a:r>
              <a:rPr lang="en-US" sz="1500" dirty="0" err="1">
                <a:solidFill>
                  <a:srgbClr val="FF0000"/>
                </a:solidFill>
                <a:ea typeface="Tahoma" panose="020B0604030504040204" charset="0"/>
                <a:cs typeface="Tahoma" panose="020B0604030504040204" charset="0"/>
              </a:rPr>
              <a:t>trong</a:t>
            </a:r>
            <a:r>
              <a:rPr lang="en-US" sz="1500" dirty="0">
                <a:solidFill>
                  <a:srgbClr val="FF0000"/>
                </a:solidFill>
                <a:ea typeface="Tahoma" panose="020B0604030504040204" charset="0"/>
                <a:cs typeface="Tahoma" panose="020B0604030504040204" charset="0"/>
              </a:rPr>
              <a:t> 100ml dung </a:t>
            </a:r>
            <a:r>
              <a:rPr lang="en-US" sz="1500" dirty="0" err="1">
                <a:solidFill>
                  <a:srgbClr val="FF0000"/>
                </a:solidFill>
                <a:ea typeface="Tahoma" panose="020B0604030504040204" charset="0"/>
                <a:cs typeface="Tahoma" panose="020B0604030504040204" charset="0"/>
              </a:rPr>
              <a:t>dịch</a:t>
            </a:r>
            <a:r>
              <a:rPr lang="en-US" sz="1500" dirty="0">
                <a:solidFill>
                  <a:srgbClr val="FF0000"/>
                </a:solidFill>
                <a:ea typeface="Tahoma" panose="020B0604030504040204" charset="0"/>
                <a:cs typeface="Tahoma" panose="020B0604030504040204" charset="0"/>
              </a:rPr>
              <a:t> ethylic alcohol ở 20 </a:t>
            </a:r>
            <a:r>
              <a:rPr lang="en-US" sz="1500" dirty="0" err="1">
                <a:solidFill>
                  <a:srgbClr val="FF0000"/>
                </a:solidFill>
                <a:ea typeface="Tahoma" panose="020B0604030504040204" charset="0"/>
                <a:cs typeface="Tahoma" panose="020B0604030504040204" charset="0"/>
              </a:rPr>
              <a:t>oC</a:t>
            </a:r>
            <a:endParaRPr lang="en-US" sz="1500" dirty="0">
              <a:solidFill>
                <a:srgbClr val="FF0000"/>
              </a:solidFill>
              <a:ea typeface="Tahoma" panose="020B0604030504040204" charset="0"/>
              <a:cs typeface="Tahoma" panose="020B0604030504040204" charset="0"/>
            </a:endParaRPr>
          </a:p>
        </p:txBody>
      </p:sp>
      <p:sp>
        <p:nvSpPr>
          <p:cNvPr id="34" name="dap an d"/>
          <p:cNvSpPr txBox="1"/>
          <p:nvPr/>
        </p:nvSpPr>
        <p:spPr>
          <a:xfrm>
            <a:off x="4766836" y="6060425"/>
            <a:ext cx="3487814" cy="553998"/>
          </a:xfrm>
          <a:prstGeom prst="rect">
            <a:avLst/>
          </a:prstGeom>
          <a:noFill/>
        </p:spPr>
        <p:txBody>
          <a:bodyPr wrap="square" rtlCol="0">
            <a:spAutoFit/>
          </a:bodyPr>
          <a:lstStyle/>
          <a:p>
            <a:pPr marL="257175" indent="-257175">
              <a:buClr>
                <a:schemeClr val="bg1"/>
              </a:buClr>
              <a:buFont typeface="Wingdings" panose="05000000000000000000" pitchFamily="2" charset="2"/>
              <a:buChar char="w"/>
            </a:pPr>
            <a:r>
              <a:rPr lang="en-US" sz="1500" dirty="0">
                <a:solidFill>
                  <a:srgbClr val="FFC000"/>
                </a:solidFill>
                <a:ea typeface="Tahoma" panose="020B0604030504040204" charset="0"/>
                <a:cs typeface="Tahoma" panose="020B0604030504040204" charset="0"/>
              </a:rPr>
              <a:t>D. </a:t>
            </a:r>
            <a:r>
              <a:rPr lang="en-US" sz="1500" dirty="0" err="1">
                <a:solidFill>
                  <a:srgbClr val="FF0000"/>
                </a:solidFill>
                <a:ea typeface="Tahoma" panose="020B0604030504040204" charset="0"/>
                <a:cs typeface="Tahoma" panose="020B0604030504040204" charset="0"/>
              </a:rPr>
              <a:t>Số</a:t>
            </a:r>
            <a:r>
              <a:rPr lang="en-US" sz="1500" dirty="0">
                <a:solidFill>
                  <a:srgbClr val="FF0000"/>
                </a:solidFill>
                <a:ea typeface="Tahoma" panose="020B0604030504040204" charset="0"/>
                <a:cs typeface="Tahoma" panose="020B0604030504040204" charset="0"/>
              </a:rPr>
              <a:t> gam </a:t>
            </a:r>
            <a:r>
              <a:rPr lang="en-US" sz="1500" dirty="0" err="1">
                <a:solidFill>
                  <a:srgbClr val="FF0000"/>
                </a:solidFill>
                <a:ea typeface="Tahoma" panose="020B0604030504040204" charset="0"/>
                <a:cs typeface="Tahoma" panose="020B0604030504040204" charset="0"/>
              </a:rPr>
              <a:t>nước</a:t>
            </a:r>
            <a:r>
              <a:rPr lang="en-US" sz="1500" dirty="0">
                <a:solidFill>
                  <a:srgbClr val="FF0000"/>
                </a:solidFill>
                <a:ea typeface="Tahoma" panose="020B0604030504040204" charset="0"/>
                <a:cs typeface="Tahoma" panose="020B0604030504040204" charset="0"/>
              </a:rPr>
              <a:t> </a:t>
            </a:r>
            <a:r>
              <a:rPr lang="en-US" sz="1500" dirty="0" err="1">
                <a:solidFill>
                  <a:srgbClr val="FF0000"/>
                </a:solidFill>
                <a:ea typeface="Tahoma" panose="020B0604030504040204" charset="0"/>
                <a:cs typeface="Tahoma" panose="020B0604030504040204" charset="0"/>
              </a:rPr>
              <a:t>có</a:t>
            </a:r>
            <a:r>
              <a:rPr lang="en-US" sz="1500" dirty="0">
                <a:solidFill>
                  <a:srgbClr val="FF0000"/>
                </a:solidFill>
                <a:ea typeface="Tahoma" panose="020B0604030504040204" charset="0"/>
                <a:cs typeface="Tahoma" panose="020B0604030504040204" charset="0"/>
              </a:rPr>
              <a:t> </a:t>
            </a:r>
            <a:r>
              <a:rPr lang="en-US" sz="1500" dirty="0" err="1">
                <a:solidFill>
                  <a:srgbClr val="FF0000"/>
                </a:solidFill>
                <a:ea typeface="Tahoma" panose="020B0604030504040204" charset="0"/>
                <a:cs typeface="Tahoma" panose="020B0604030504040204" charset="0"/>
              </a:rPr>
              <a:t>trong</a:t>
            </a:r>
            <a:r>
              <a:rPr lang="en-US" sz="1500" dirty="0">
                <a:solidFill>
                  <a:srgbClr val="FF0000"/>
                </a:solidFill>
                <a:ea typeface="Tahoma" panose="020B0604030504040204" charset="0"/>
                <a:cs typeface="Tahoma" panose="020B0604030504040204" charset="0"/>
              </a:rPr>
              <a:t> 100gam dung </a:t>
            </a:r>
            <a:r>
              <a:rPr lang="en-US" sz="1500" dirty="0" err="1">
                <a:solidFill>
                  <a:srgbClr val="FF0000"/>
                </a:solidFill>
                <a:ea typeface="Tahoma" panose="020B0604030504040204" charset="0"/>
                <a:cs typeface="Tahoma" panose="020B0604030504040204" charset="0"/>
              </a:rPr>
              <a:t>dịch</a:t>
            </a:r>
            <a:r>
              <a:rPr lang="en-US" sz="1500" dirty="0">
                <a:solidFill>
                  <a:srgbClr val="FF0000"/>
                </a:solidFill>
                <a:ea typeface="Tahoma" panose="020B0604030504040204" charset="0"/>
                <a:cs typeface="Tahoma" panose="020B0604030504040204" charset="0"/>
              </a:rPr>
              <a:t> ethylic alcohol ở 20oC</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1"/>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3"/>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7"/>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3"/>
            <a:ext cx="365522"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6" y="-49893"/>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2" y="3584279"/>
            <a:ext cx="8154143" cy="1251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p:cNvSpPr txBox="1"/>
          <p:nvPr/>
        </p:nvSpPr>
        <p:spPr>
          <a:xfrm>
            <a:off x="1038691" y="3616544"/>
            <a:ext cx="7037773" cy="923330"/>
          </a:xfrm>
          <a:prstGeom prst="rect">
            <a:avLst/>
          </a:prstGeom>
          <a:noFill/>
        </p:spPr>
        <p:txBody>
          <a:bodyPr wrap="square" rtlCol="0">
            <a:spAutoFit/>
          </a:bodyPr>
          <a:lstStyle/>
          <a:p>
            <a:pPr defTabSz="685800">
              <a:buClrTx/>
              <a:defRPr/>
            </a:pPr>
            <a:r>
              <a:rPr lang="en-US" sz="1800" kern="1200" dirty="0" err="1">
                <a:solidFill>
                  <a:prstClr val="white"/>
                </a:solidFill>
                <a:latin typeface="Calibri" panose="020F0502020204030204"/>
                <a:ea typeface="+mn-ea"/>
                <a:cs typeface="+mn-cs"/>
              </a:rPr>
              <a:t>Câu</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hỏi</a:t>
            </a:r>
            <a:r>
              <a:rPr lang="en-US" sz="1800" kern="1200" dirty="0">
                <a:solidFill>
                  <a:prstClr val="white"/>
                </a:solidFill>
                <a:latin typeface="Calibri" panose="020F0502020204030204"/>
                <a:ea typeface="+mn-ea"/>
                <a:cs typeface="+mn-cs"/>
              </a:rPr>
              <a:t>  4: </a:t>
            </a:r>
            <a:r>
              <a:rPr lang="en-US" sz="1800" kern="1200" dirty="0">
                <a:solidFill>
                  <a:prstClr val="white"/>
                </a:solidFill>
                <a:latin typeface="Times New Roman" panose="02020603050405020304" pitchFamily="18" charset="0"/>
                <a:cs typeface="Times New Roman" panose="02020603050405020304" pitchFamily="18" charset="0"/>
              </a:rPr>
              <a:t>Ethylic alcohol </a:t>
            </a:r>
            <a:r>
              <a:rPr lang="en-US" sz="1800" kern="1200" dirty="0" err="1">
                <a:solidFill>
                  <a:prstClr val="white"/>
                </a:solidFill>
                <a:latin typeface="Times New Roman" panose="02020603050405020304" pitchFamily="18" charset="0"/>
                <a:cs typeface="Times New Roman" panose="02020603050405020304" pitchFamily="18" charset="0"/>
              </a:rPr>
              <a:t>cháy</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trong</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không</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khí</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theo</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sơ</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đồ</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sau</a:t>
            </a:r>
            <a:r>
              <a:rPr lang="en-US" sz="1800" kern="1200" dirty="0">
                <a:solidFill>
                  <a:prstClr val="white"/>
                </a:solidFill>
                <a:latin typeface="Calibri" panose="020F0502020204030204"/>
                <a:ea typeface="+mn-ea"/>
                <a:cs typeface="+mn-cs"/>
              </a:rPr>
              <a:t>:</a:t>
            </a:r>
          </a:p>
          <a:p>
            <a:pPr defTabSz="685800">
              <a:buClrTx/>
              <a:defRPr/>
            </a:pPr>
            <a:endParaRPr lang="en-US" sz="1800" kern="1200" dirty="0">
              <a:solidFill>
                <a:prstClr val="white"/>
              </a:solidFill>
              <a:latin typeface="Calibri" panose="020F0502020204030204"/>
              <a:ea typeface="+mn-ea"/>
              <a:cs typeface="+mn-cs"/>
            </a:endParaRPr>
          </a:p>
          <a:p>
            <a:pPr defTabSz="685800">
              <a:buClrTx/>
              <a:defRPr/>
            </a:pPr>
            <a:r>
              <a:rPr lang="en-US" sz="1800" dirty="0" err="1">
                <a:solidFill>
                  <a:prstClr val="white"/>
                </a:solidFill>
                <a:latin typeface="Times New Roman" panose="02020603050405020304" pitchFamily="18" charset="0"/>
                <a:cs typeface="Times New Roman" panose="02020603050405020304" pitchFamily="18" charset="0"/>
              </a:rPr>
              <a:t>Tổng</a:t>
            </a:r>
            <a:r>
              <a:rPr lang="en-US" sz="1800" dirty="0">
                <a:solidFill>
                  <a:prstClr val="white"/>
                </a:solidFill>
                <a:latin typeface="Times New Roman" panose="02020603050405020304" pitchFamily="18" charset="0"/>
                <a:cs typeface="Times New Roman" panose="02020603050405020304" pitchFamily="18" charset="0"/>
              </a:rPr>
              <a:t> </a:t>
            </a:r>
            <a:r>
              <a:rPr lang="en-US" sz="1800" dirty="0" err="1">
                <a:solidFill>
                  <a:prstClr val="white"/>
                </a:solidFill>
                <a:latin typeface="Times New Roman" panose="02020603050405020304" pitchFamily="18" charset="0"/>
                <a:cs typeface="Times New Roman" panose="02020603050405020304" pitchFamily="18" charset="0"/>
              </a:rPr>
              <a:t>hệ</a:t>
            </a:r>
            <a:r>
              <a:rPr lang="en-US" sz="1800" dirty="0">
                <a:solidFill>
                  <a:prstClr val="white"/>
                </a:solidFill>
                <a:latin typeface="Times New Roman" panose="02020603050405020304" pitchFamily="18" charset="0"/>
                <a:cs typeface="Times New Roman" panose="02020603050405020304" pitchFamily="18" charset="0"/>
              </a:rPr>
              <a:t> </a:t>
            </a:r>
            <a:r>
              <a:rPr lang="en-US" sz="1800" dirty="0" err="1">
                <a:solidFill>
                  <a:prstClr val="white"/>
                </a:solidFill>
                <a:latin typeface="Times New Roman" panose="02020603050405020304" pitchFamily="18" charset="0"/>
                <a:cs typeface="Times New Roman" panose="02020603050405020304" pitchFamily="18" charset="0"/>
              </a:rPr>
              <a:t>số</a:t>
            </a:r>
            <a:r>
              <a:rPr lang="en-US" sz="1800" dirty="0">
                <a:solidFill>
                  <a:prstClr val="white"/>
                </a:solidFill>
                <a:latin typeface="Times New Roman" panose="02020603050405020304" pitchFamily="18" charset="0"/>
                <a:cs typeface="Times New Roman" panose="02020603050405020304" pitchFamily="18" charset="0"/>
              </a:rPr>
              <a:t> </a:t>
            </a:r>
            <a:r>
              <a:rPr lang="en-US" sz="1800" dirty="0" err="1">
                <a:solidFill>
                  <a:prstClr val="white"/>
                </a:solidFill>
                <a:latin typeface="Times New Roman" panose="02020603050405020304" pitchFamily="18" charset="0"/>
                <a:cs typeface="Times New Roman" panose="02020603050405020304" pitchFamily="18" charset="0"/>
              </a:rPr>
              <a:t>các</a:t>
            </a:r>
            <a:r>
              <a:rPr lang="en-US" sz="1800" dirty="0">
                <a:solidFill>
                  <a:prstClr val="white"/>
                </a:solidFill>
                <a:latin typeface="Times New Roman" panose="02020603050405020304" pitchFamily="18" charset="0"/>
                <a:cs typeface="Times New Roman" panose="02020603050405020304" pitchFamily="18" charset="0"/>
              </a:rPr>
              <a:t> </a:t>
            </a:r>
            <a:r>
              <a:rPr lang="en-US" sz="1800" dirty="0" err="1">
                <a:solidFill>
                  <a:prstClr val="white"/>
                </a:solidFill>
                <a:latin typeface="Times New Roman" panose="02020603050405020304" pitchFamily="18" charset="0"/>
                <a:cs typeface="Times New Roman" panose="02020603050405020304" pitchFamily="18" charset="0"/>
              </a:rPr>
              <a:t>chất</a:t>
            </a:r>
            <a:r>
              <a:rPr lang="en-US" sz="1800" dirty="0">
                <a:solidFill>
                  <a:prstClr val="white"/>
                </a:solidFill>
                <a:latin typeface="Times New Roman" panose="02020603050405020304" pitchFamily="18" charset="0"/>
                <a:cs typeface="Times New Roman" panose="02020603050405020304" pitchFamily="18" charset="0"/>
              </a:rPr>
              <a:t> </a:t>
            </a:r>
            <a:r>
              <a:rPr lang="en-US" sz="1800" dirty="0" err="1">
                <a:solidFill>
                  <a:prstClr val="white"/>
                </a:solidFill>
                <a:latin typeface="Times New Roman" panose="02020603050405020304" pitchFamily="18" charset="0"/>
                <a:cs typeface="Times New Roman" panose="02020603050405020304" pitchFamily="18" charset="0"/>
              </a:rPr>
              <a:t>trong</a:t>
            </a:r>
            <a:r>
              <a:rPr lang="en-US" sz="1800" dirty="0">
                <a:solidFill>
                  <a:prstClr val="white"/>
                </a:solidFill>
                <a:latin typeface="Times New Roman" panose="02020603050405020304" pitchFamily="18" charset="0"/>
                <a:cs typeface="Times New Roman" panose="02020603050405020304" pitchFamily="18" charset="0"/>
              </a:rPr>
              <a:t> PT </a:t>
            </a:r>
            <a:r>
              <a:rPr lang="en-US" sz="1800" dirty="0" err="1">
                <a:solidFill>
                  <a:prstClr val="white"/>
                </a:solidFill>
                <a:latin typeface="Times New Roman" panose="02020603050405020304" pitchFamily="18" charset="0"/>
                <a:cs typeface="Times New Roman" panose="02020603050405020304" pitchFamily="18" charset="0"/>
              </a:rPr>
              <a:t>là</a:t>
            </a:r>
            <a:r>
              <a:rPr lang="en-US" sz="1800" dirty="0">
                <a:solidFill>
                  <a:prstClr val="white"/>
                </a:solidFill>
                <a:latin typeface="Times New Roman" panose="02020603050405020304" pitchFamily="18" charset="0"/>
                <a:cs typeface="Times New Roman" panose="02020603050405020304" pitchFamily="18" charset="0"/>
              </a:rPr>
              <a:t>?</a:t>
            </a:r>
            <a:endParaRPr lang="en-US" sz="1800" kern="1200" dirty="0">
              <a:solidFill>
                <a:prstClr val="white"/>
              </a:solidFill>
              <a:latin typeface="Times New Roman" panose="02020603050405020304" pitchFamily="18" charset="0"/>
              <a:cs typeface="Times New Roman" panose="02020603050405020304" pitchFamily="18" charset="0"/>
            </a:endParaRPr>
          </a:p>
        </p:txBody>
      </p:sp>
      <p:sp>
        <p:nvSpPr>
          <p:cNvPr id="15" name="bang b"/>
          <p:cNvSpPr/>
          <p:nvPr/>
        </p:nvSpPr>
        <p:spPr>
          <a:xfrm flipH="1">
            <a:off x="4601922" y="510058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bang c"/>
          <p:cNvSpPr/>
          <p:nvPr/>
        </p:nvSpPr>
        <p:spPr>
          <a:xfrm flipH="1">
            <a:off x="604749"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5" name="cau hoi b"/>
          <p:cNvSpPr txBox="1"/>
          <p:nvPr/>
        </p:nvSpPr>
        <p:spPr>
          <a:xfrm>
            <a:off x="4826679" y="5202786"/>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B.</a:t>
            </a:r>
            <a:r>
              <a:rPr lang="en-US" sz="1500" kern="1200" dirty="0">
                <a:solidFill>
                  <a:srgbClr val="FFC000"/>
                </a:solidFill>
                <a:latin typeface="Times New Roman" panose="02020603050405020304" pitchFamily="18" charset="0"/>
                <a:ea typeface="Tahoma" panose="020B0604030504040204" charset="0"/>
                <a:cs typeface="Times New Roman" panose="02020603050405020304" pitchFamily="18" charset="0"/>
              </a:rPr>
              <a:t> </a:t>
            </a:r>
            <a:r>
              <a:rPr lang="en-US" sz="1500" dirty="0">
                <a:solidFill>
                  <a:prstClr val="white"/>
                </a:solidFill>
                <a:latin typeface="Times New Roman" panose="02020603050405020304" pitchFamily="18" charset="0"/>
                <a:ea typeface="Tahoma" panose="020B0604030504040204" charset="0"/>
                <a:cs typeface="Times New Roman" panose="02020603050405020304" pitchFamily="18" charset="0"/>
              </a:rPr>
              <a:t>8</a:t>
            </a:r>
            <a:endPar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endParaRPr>
          </a:p>
        </p:txBody>
      </p:sp>
      <p:sp>
        <p:nvSpPr>
          <p:cNvPr id="27" name="cau hoi c"/>
          <p:cNvSpPr txBox="1"/>
          <p:nvPr/>
        </p:nvSpPr>
        <p:spPr>
          <a:xfrm>
            <a:off x="829506" y="6060427"/>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C. </a:t>
            </a:r>
            <a:r>
              <a:rPr lang="en-US" sz="1500" dirty="0">
                <a:solidFill>
                  <a:prstClr val="white"/>
                </a:solidFill>
                <a:latin typeface="Times New Roman" panose="02020603050405020304" pitchFamily="18" charset="0"/>
                <a:ea typeface="Tahoma" panose="020B0604030504040204" charset="0"/>
                <a:cs typeface="Times New Roman" panose="02020603050405020304" pitchFamily="18" charset="0"/>
              </a:rPr>
              <a:t>9</a:t>
            </a:r>
            <a:endPar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endParaRPr>
          </a:p>
        </p:txBody>
      </p:sp>
      <p:sp>
        <p:nvSpPr>
          <p:cNvPr id="31" name="bang a"/>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d"/>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p:cNvSpPr txBox="1"/>
          <p:nvPr/>
        </p:nvSpPr>
        <p:spPr>
          <a:xfrm>
            <a:off x="829506" y="5214322"/>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A. </a:t>
            </a:r>
            <a:r>
              <a:rPr lang="en-US" sz="1500" dirty="0">
                <a:solidFill>
                  <a:prstClr val="white"/>
                </a:solidFill>
                <a:latin typeface="Times New Roman" panose="02020603050405020304" pitchFamily="18" charset="0"/>
                <a:ea typeface="Tahoma" panose="020B0604030504040204" charset="0"/>
                <a:cs typeface="Times New Roman" panose="02020603050405020304" pitchFamily="18" charset="0"/>
              </a:rPr>
              <a:t>10</a:t>
            </a:r>
            <a:endPar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endParaRPr>
          </a:p>
        </p:txBody>
      </p:sp>
      <p:sp>
        <p:nvSpPr>
          <p:cNvPr id="34" name="cau hoi d"/>
          <p:cNvSpPr txBox="1"/>
          <p:nvPr/>
        </p:nvSpPr>
        <p:spPr>
          <a:xfrm>
            <a:off x="4826679" y="6060427"/>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D. </a:t>
            </a:r>
            <a:r>
              <a:rPr lang="en-US" sz="1500" dirty="0">
                <a:solidFill>
                  <a:prstClr val="white"/>
                </a:solidFill>
                <a:latin typeface="Times New Roman" panose="02020603050405020304" pitchFamily="18" charset="0"/>
                <a:ea typeface="Tahoma" panose="020B0604030504040204" charset="0"/>
                <a:cs typeface="Times New Roman" panose="02020603050405020304" pitchFamily="18" charset="0"/>
              </a:rPr>
              <a:t>7</a:t>
            </a:r>
            <a:endPar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1"/>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3"/>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7"/>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3"/>
            <a:ext cx="365522" cy="487363"/>
          </a:xfrm>
          <a:prstGeom prst="rect">
            <a:avLst/>
          </a:prstGeom>
        </p:spPr>
      </p:pic>
      <p:graphicFrame>
        <p:nvGraphicFramePr>
          <p:cNvPr id="2" name="Object 1">
            <a:extLst>
              <a:ext uri="{FF2B5EF4-FFF2-40B4-BE49-F238E27FC236}">
                <a16:creationId xmlns:a16="http://schemas.microsoft.com/office/drawing/2014/main" id="{48157BE6-EC87-4BD8-8C2C-1160BE3874C1}"/>
              </a:ext>
            </a:extLst>
          </p:cNvPr>
          <p:cNvGraphicFramePr>
            <a:graphicFrameLocks noChangeAspect="1"/>
          </p:cNvGraphicFramePr>
          <p:nvPr/>
        </p:nvGraphicFramePr>
        <p:xfrm>
          <a:off x="1676400" y="2070102"/>
          <a:ext cx="685800" cy="198439"/>
        </p:xfrm>
        <a:graphic>
          <a:graphicData uri="http://schemas.openxmlformats.org/presentationml/2006/ole">
            <mc:AlternateContent xmlns:mc="http://schemas.openxmlformats.org/markup-compatibility/2006">
              <mc:Choice xmlns:v="urn:schemas-microsoft-com:vml" Requires="v">
                <p:oleObj name="Equation" r:id="rId12" imgW="914400" imgH="198720" progId="Equation.DSMT4">
                  <p:embed/>
                </p:oleObj>
              </mc:Choice>
              <mc:Fallback>
                <p:oleObj name="Equation" r:id="rId12" imgW="914400" imgH="198720" progId="Equation.DSMT4">
                  <p:embed/>
                  <p:pic>
                    <p:nvPicPr>
                      <p:cNvPr id="2" name="Object 1">
                        <a:extLst>
                          <a:ext uri="{FF2B5EF4-FFF2-40B4-BE49-F238E27FC236}">
                            <a16:creationId xmlns:a16="http://schemas.microsoft.com/office/drawing/2014/main" id="{48157BE6-EC87-4BD8-8C2C-1160BE3874C1}"/>
                          </a:ext>
                        </a:extLst>
                      </p:cNvPr>
                      <p:cNvPicPr/>
                      <p:nvPr/>
                    </p:nvPicPr>
                    <p:blipFill>
                      <a:blip r:embed="rId13"/>
                      <a:stretch>
                        <a:fillRect/>
                      </a:stretch>
                    </p:blipFill>
                    <p:spPr>
                      <a:xfrm>
                        <a:off x="1676400" y="2070102"/>
                        <a:ext cx="685800" cy="198439"/>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101FC057-0974-4402-B06E-EE7CF73D9F10}"/>
              </a:ext>
            </a:extLst>
          </p:cNvPr>
          <p:cNvGraphicFramePr>
            <a:graphicFrameLocks noChangeAspect="1"/>
          </p:cNvGraphicFramePr>
          <p:nvPr/>
        </p:nvGraphicFramePr>
        <p:xfrm>
          <a:off x="1976441" y="2079625"/>
          <a:ext cx="85725" cy="177800"/>
        </p:xfrm>
        <a:graphic>
          <a:graphicData uri="http://schemas.openxmlformats.org/presentationml/2006/ole">
            <mc:AlternateContent xmlns:mc="http://schemas.openxmlformats.org/markup-compatibility/2006">
              <mc:Choice xmlns:v="urn:schemas-microsoft-com:vml" Requires="v">
                <p:oleObj name="Equation" r:id="rId14" imgW="114120" imgH="177480" progId="Equation.DSMT4">
                  <p:embed/>
                </p:oleObj>
              </mc:Choice>
              <mc:Fallback>
                <p:oleObj name="Equation" r:id="rId14" imgW="114120" imgH="177480" progId="Equation.DSMT4">
                  <p:embed/>
                  <p:pic>
                    <p:nvPicPr>
                      <p:cNvPr id="3" name="Object 2">
                        <a:extLst>
                          <a:ext uri="{FF2B5EF4-FFF2-40B4-BE49-F238E27FC236}">
                            <a16:creationId xmlns:a16="http://schemas.microsoft.com/office/drawing/2014/main" id="{101FC057-0974-4402-B06E-EE7CF73D9F10}"/>
                          </a:ext>
                        </a:extLst>
                      </p:cNvPr>
                      <p:cNvPicPr/>
                      <p:nvPr/>
                    </p:nvPicPr>
                    <p:blipFill>
                      <a:blip r:embed="rId13"/>
                      <a:stretch>
                        <a:fillRect/>
                      </a:stretch>
                    </p:blipFill>
                    <p:spPr>
                      <a:xfrm>
                        <a:off x="1976441" y="2079625"/>
                        <a:ext cx="85725" cy="177800"/>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948124DA-7634-402F-B475-09ADF9C95F00}"/>
              </a:ext>
            </a:extLst>
          </p:cNvPr>
          <p:cNvGraphicFramePr>
            <a:graphicFrameLocks noChangeAspect="1"/>
          </p:cNvGraphicFramePr>
          <p:nvPr/>
        </p:nvGraphicFramePr>
        <p:xfrm>
          <a:off x="1976441" y="2079625"/>
          <a:ext cx="85725" cy="177800"/>
        </p:xfrm>
        <a:graphic>
          <a:graphicData uri="http://schemas.openxmlformats.org/presentationml/2006/ole">
            <mc:AlternateContent xmlns:mc="http://schemas.openxmlformats.org/markup-compatibility/2006">
              <mc:Choice xmlns:v="urn:schemas-microsoft-com:vml" Requires="v">
                <p:oleObj name="Equation" r:id="rId15" imgW="114120" imgH="177480" progId="Equation.DSMT4">
                  <p:embed/>
                </p:oleObj>
              </mc:Choice>
              <mc:Fallback>
                <p:oleObj name="Equation" r:id="rId15" imgW="114120" imgH="177480" progId="Equation.DSMT4">
                  <p:embed/>
                  <p:pic>
                    <p:nvPicPr>
                      <p:cNvPr id="4" name="Object 3">
                        <a:extLst>
                          <a:ext uri="{FF2B5EF4-FFF2-40B4-BE49-F238E27FC236}">
                            <a16:creationId xmlns:a16="http://schemas.microsoft.com/office/drawing/2014/main" id="{948124DA-7634-402F-B475-09ADF9C95F00}"/>
                          </a:ext>
                        </a:extLst>
                      </p:cNvPr>
                      <p:cNvPicPr/>
                      <p:nvPr/>
                    </p:nvPicPr>
                    <p:blipFill>
                      <a:blip r:embed="rId13"/>
                      <a:stretch>
                        <a:fillRect/>
                      </a:stretch>
                    </p:blipFill>
                    <p:spPr>
                      <a:xfrm>
                        <a:off x="1976441" y="2079625"/>
                        <a:ext cx="85725" cy="177800"/>
                      </a:xfrm>
                      <a:prstGeom prst="rect">
                        <a:avLst/>
                      </a:prstGeom>
                    </p:spPr>
                  </p:pic>
                </p:oleObj>
              </mc:Fallback>
            </mc:AlternateContent>
          </a:graphicData>
        </a:graphic>
      </p:graphicFrame>
      <p:graphicFrame>
        <p:nvGraphicFramePr>
          <p:cNvPr id="5" name="Object 4">
            <a:extLst>
              <a:ext uri="{FF2B5EF4-FFF2-40B4-BE49-F238E27FC236}">
                <a16:creationId xmlns:a16="http://schemas.microsoft.com/office/drawing/2014/main" id="{2B060AB4-549F-44A2-A08C-822F3397AB86}"/>
              </a:ext>
            </a:extLst>
          </p:cNvPr>
          <p:cNvGraphicFramePr>
            <a:graphicFrameLocks noChangeAspect="1"/>
          </p:cNvGraphicFramePr>
          <p:nvPr/>
        </p:nvGraphicFramePr>
        <p:xfrm>
          <a:off x="1676400" y="3956087"/>
          <a:ext cx="4383374" cy="491456"/>
        </p:xfrm>
        <a:graphic>
          <a:graphicData uri="http://schemas.openxmlformats.org/presentationml/2006/ole">
            <mc:AlternateContent xmlns:mc="http://schemas.openxmlformats.org/markup-compatibility/2006">
              <mc:Choice xmlns:v="urn:schemas-microsoft-com:vml" Requires="v">
                <p:oleObj name="Equation" r:id="rId16" imgW="1879560" imgH="266400" progId="Equation.DSMT4">
                  <p:embed/>
                </p:oleObj>
              </mc:Choice>
              <mc:Fallback>
                <p:oleObj name="Equation" r:id="rId16" imgW="1879560" imgH="266400" progId="Equation.DSMT4">
                  <p:embed/>
                  <p:pic>
                    <p:nvPicPr>
                      <p:cNvPr id="5" name="Object 4">
                        <a:extLst>
                          <a:ext uri="{FF2B5EF4-FFF2-40B4-BE49-F238E27FC236}">
                            <a16:creationId xmlns:a16="http://schemas.microsoft.com/office/drawing/2014/main" id="{2B060AB4-549F-44A2-A08C-822F3397AB86}"/>
                          </a:ext>
                        </a:extLst>
                      </p:cNvPr>
                      <p:cNvPicPr/>
                      <p:nvPr/>
                    </p:nvPicPr>
                    <p:blipFill>
                      <a:blip r:embed="rId17"/>
                      <a:stretch>
                        <a:fillRect/>
                      </a:stretch>
                    </p:blipFill>
                    <p:spPr>
                      <a:xfrm>
                        <a:off x="1676400" y="3956087"/>
                        <a:ext cx="4383374" cy="491456"/>
                      </a:xfrm>
                      <a:prstGeom prst="rect">
                        <a:avLst/>
                      </a:prstGeom>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7" name="Google Shape;457;p33"/>
          <p:cNvSpPr txBox="1">
            <a:spLocks noGrp="1"/>
          </p:cNvSpPr>
          <p:nvPr>
            <p:ph type="ctrTitle"/>
          </p:nvPr>
        </p:nvSpPr>
        <p:spPr>
          <a:xfrm>
            <a:off x="954063" y="3663118"/>
            <a:ext cx="7119868" cy="1946111"/>
          </a:xfrm>
          <a:prstGeom prst="rect">
            <a:avLst/>
          </a:prstGeom>
        </p:spPr>
        <p:txBody>
          <a:bodyPr spcFirstLastPara="1" wrap="square" lIns="91425" tIns="91425" rIns="91425" bIns="91425" anchor="t" anchorCtr="0">
            <a:noAutofit/>
          </a:bodyPr>
          <a:lstStyle/>
          <a:p>
            <a:pPr marL="0" lvl="0" indent="0" rtl="0">
              <a:lnSpc>
                <a:spcPct val="150000"/>
              </a:lnSpc>
              <a:spcBef>
                <a:spcPts val="0"/>
              </a:spcBef>
              <a:spcAft>
                <a:spcPts val="0"/>
              </a:spcAft>
              <a:buNone/>
            </a:pPr>
            <a:r>
              <a:rPr lang="vi-VN" sz="3600" b="1" dirty="0">
                <a:solidFill>
                  <a:srgbClr val="FF0000"/>
                </a:solidFill>
                <a:latin typeface="Arial" panose="020B0604020202020204" pitchFamily="34" charset="0"/>
                <a:cs typeface="Arial" panose="020B0604020202020204" pitchFamily="34" charset="0"/>
              </a:rPr>
              <a:t>BÀI </a:t>
            </a:r>
            <a:r>
              <a:rPr lang="en-US" sz="3600" b="1" dirty="0">
                <a:solidFill>
                  <a:srgbClr val="FF0000"/>
                </a:solidFill>
                <a:latin typeface="Arial" panose="020B0604020202020204" pitchFamily="34" charset="0"/>
                <a:cs typeface="Arial" panose="020B0604020202020204" pitchFamily="34" charset="0"/>
              </a:rPr>
              <a:t>26</a:t>
            </a:r>
            <a:r>
              <a:rPr lang="vi-VN" sz="3600" b="1" dirty="0">
                <a:solidFill>
                  <a:srgbClr val="FF0000"/>
                </a:solidFill>
                <a:latin typeface="Arial" panose="020B0604020202020204" pitchFamily="34" charset="0"/>
                <a:cs typeface="Arial" panose="020B0604020202020204" pitchFamily="34" charset="0"/>
              </a:rPr>
              <a:t>:</a:t>
            </a:r>
            <a:br>
              <a:rPr lang="vi-VN" sz="3600" b="1" dirty="0">
                <a:solidFill>
                  <a:srgbClr val="FF0000"/>
                </a:solidFill>
                <a:latin typeface="Arial" panose="020B0604020202020204" pitchFamily="34" charset="0"/>
                <a:cs typeface="Arial" panose="020B0604020202020204" pitchFamily="34" charset="0"/>
              </a:rPr>
            </a:br>
            <a:r>
              <a:rPr lang="en-US" sz="3600" b="1" dirty="0">
                <a:solidFill>
                  <a:srgbClr val="FF0000"/>
                </a:solidFill>
                <a:latin typeface="Arial" panose="020B0604020202020204" pitchFamily="34" charset="0"/>
                <a:cs typeface="Arial" panose="020B0604020202020204" pitchFamily="34" charset="0"/>
              </a:rPr>
              <a:t>ETHYLIC </a:t>
            </a:r>
            <a:r>
              <a:rPr lang="vi-VN" sz="3600" b="1" dirty="0">
                <a:solidFill>
                  <a:srgbClr val="FF0000"/>
                </a:solidFill>
                <a:latin typeface="Arial" panose="020B0604020202020204" pitchFamily="34" charset="0"/>
                <a:cs typeface="Arial" panose="020B0604020202020204" pitchFamily="34" charset="0"/>
              </a:rPr>
              <a:t>ALCOHOL</a:t>
            </a:r>
            <a:endParaRPr sz="1400" b="1" dirty="0">
              <a:solidFill>
                <a:srgbClr val="FF0000"/>
              </a:solidFill>
              <a:latin typeface="Arial" panose="020B0604020202020204" pitchFamily="34" charset="0"/>
              <a:cs typeface="Arial" panose="020B0604020202020204" pitchFamily="34" charset="0"/>
            </a:endParaRPr>
          </a:p>
        </p:txBody>
      </p:sp>
      <p:sp>
        <p:nvSpPr>
          <p:cNvPr id="2" name="Google Shape;457;p33">
            <a:extLst>
              <a:ext uri="{FF2B5EF4-FFF2-40B4-BE49-F238E27FC236}">
                <a16:creationId xmlns:a16="http://schemas.microsoft.com/office/drawing/2014/main" id="{E2B3E308-9782-EFBB-C2F2-DB5E046C962F}"/>
              </a:ext>
            </a:extLst>
          </p:cNvPr>
          <p:cNvSpPr txBox="1">
            <a:spLocks/>
          </p:cNvSpPr>
          <p:nvPr/>
        </p:nvSpPr>
        <p:spPr>
          <a:xfrm>
            <a:off x="-334370" y="410402"/>
            <a:ext cx="9696734" cy="1946111"/>
          </a:xfrm>
          <a:prstGeom prst="rect">
            <a:avLst/>
          </a:prstGeom>
        </p:spPr>
        <p:txBody>
          <a:bodyPr spcFirstLastPara="1" vert="horz" wrap="square" lIns="91425" tIns="91425" rIns="91425" bIns="91425"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spcBef>
                <a:spcPts val="0"/>
              </a:spcBef>
              <a:buClrTx/>
              <a:buFontTx/>
            </a:pPr>
            <a:r>
              <a:rPr lang="en-US" sz="4000" b="1" dirty="0">
                <a:solidFill>
                  <a:schemeClr val="tx2">
                    <a:lumMod val="75000"/>
                  </a:schemeClr>
                </a:solidFill>
                <a:latin typeface="Times New Roman" panose="02020603050405020304" pitchFamily="18" charset="0"/>
                <a:cs typeface="Times New Roman" panose="02020603050405020304" pitchFamily="18" charset="0"/>
              </a:rPr>
              <a:t>CHƯƠNG VIII: </a:t>
            </a:r>
          </a:p>
          <a:p>
            <a:pPr>
              <a:lnSpc>
                <a:spcPct val="150000"/>
              </a:lnSpc>
              <a:spcBef>
                <a:spcPts val="0"/>
              </a:spcBef>
              <a:buClrTx/>
              <a:buFontTx/>
            </a:pPr>
            <a:r>
              <a:rPr lang="en-US" sz="4000" b="1" dirty="0">
                <a:solidFill>
                  <a:schemeClr val="tx2">
                    <a:lumMod val="75000"/>
                  </a:schemeClr>
                </a:solidFill>
                <a:latin typeface="Times New Roman" panose="02020603050405020304" pitchFamily="18" charset="0"/>
                <a:cs typeface="Times New Roman" panose="02020603050405020304" pitchFamily="18" charset="0"/>
              </a:rPr>
              <a:t>ETHYLIC ALCOHOL VÀ </a:t>
            </a:r>
          </a:p>
          <a:p>
            <a:pPr>
              <a:lnSpc>
                <a:spcPct val="150000"/>
              </a:lnSpc>
              <a:spcBef>
                <a:spcPts val="0"/>
              </a:spcBef>
              <a:buClrTx/>
              <a:buFontTx/>
            </a:pPr>
            <a:r>
              <a:rPr lang="en-US" sz="4000" b="1" dirty="0">
                <a:solidFill>
                  <a:schemeClr val="tx2">
                    <a:lumMod val="75000"/>
                  </a:schemeClr>
                </a:solidFill>
                <a:latin typeface="Times New Roman" panose="02020603050405020304" pitchFamily="18" charset="0"/>
                <a:cs typeface="Times New Roman" panose="02020603050405020304" pitchFamily="18" charset="0"/>
              </a:rPr>
              <a:t>ACETIC ACID</a:t>
            </a:r>
            <a:endParaRPr lang="vi-VN" sz="4000" b="1" dirty="0">
              <a:solidFill>
                <a:schemeClr val="tx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0690862"/>
      </p:ext>
    </p:extLst>
  </p:cSld>
  <p:clrMapOvr>
    <a:masterClrMapping/>
  </p:clrMapOvr>
  <p:transition spd="med">
    <p:blinds dir="vert"/>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6" y="-49893"/>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2" y="3584279"/>
            <a:ext cx="8154143" cy="1251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p:cNvSpPr txBox="1"/>
          <p:nvPr/>
        </p:nvSpPr>
        <p:spPr>
          <a:xfrm>
            <a:off x="1038691" y="3616549"/>
            <a:ext cx="7037773" cy="646331"/>
          </a:xfrm>
          <a:prstGeom prst="rect">
            <a:avLst/>
          </a:prstGeom>
          <a:noFill/>
        </p:spPr>
        <p:txBody>
          <a:bodyPr wrap="square" rtlCol="0">
            <a:spAutoFit/>
          </a:bodyPr>
          <a:lstStyle/>
          <a:p>
            <a:pPr defTabSz="685800">
              <a:buClrTx/>
              <a:defRPr/>
            </a:pPr>
            <a:r>
              <a:rPr lang="en-US" sz="1800" kern="1200" dirty="0" err="1">
                <a:solidFill>
                  <a:prstClr val="white"/>
                </a:solidFill>
                <a:latin typeface="Times New Roman" panose="02020603050405020304" pitchFamily="18" charset="0"/>
                <a:cs typeface="Times New Roman" panose="02020603050405020304" pitchFamily="18" charset="0"/>
              </a:rPr>
              <a:t>Câu</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hỏi</a:t>
            </a:r>
            <a:r>
              <a:rPr lang="en-US" sz="1800" kern="1200" dirty="0">
                <a:solidFill>
                  <a:prstClr val="white"/>
                </a:solidFill>
                <a:latin typeface="Times New Roman" panose="02020603050405020304" pitchFamily="18" charset="0"/>
                <a:cs typeface="Times New Roman" panose="02020603050405020304" pitchFamily="18" charset="0"/>
              </a:rPr>
              <a:t>  5: Cho ethylic alcohol  96 </a:t>
            </a:r>
            <a:r>
              <a:rPr lang="en-US" sz="1800" kern="1200" dirty="0" err="1">
                <a:solidFill>
                  <a:prstClr val="white"/>
                </a:solidFill>
                <a:latin typeface="Times New Roman" panose="02020603050405020304" pitchFamily="18" charset="0"/>
                <a:cs typeface="Times New Roman" panose="02020603050405020304" pitchFamily="18" charset="0"/>
              </a:rPr>
              <a:t>độ</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tác</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dụng</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với</a:t>
            </a:r>
            <a:r>
              <a:rPr lang="en-US" sz="1800" kern="1200" dirty="0">
                <a:solidFill>
                  <a:prstClr val="white"/>
                </a:solidFill>
                <a:latin typeface="Times New Roman" panose="02020603050405020304" pitchFamily="18" charset="0"/>
                <a:cs typeface="Times New Roman" panose="02020603050405020304" pitchFamily="18" charset="0"/>
              </a:rPr>
              <a:t> sodium. </a:t>
            </a:r>
            <a:r>
              <a:rPr lang="en-US" sz="1800" kern="1200" dirty="0" err="1">
                <a:solidFill>
                  <a:prstClr val="white"/>
                </a:solidFill>
                <a:latin typeface="Times New Roman" panose="02020603050405020304" pitchFamily="18" charset="0"/>
                <a:cs typeface="Times New Roman" panose="02020603050405020304" pitchFamily="18" charset="0"/>
              </a:rPr>
              <a:t>Số</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phản</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ứng</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hóa</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học</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có</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thể</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xảy</a:t>
            </a:r>
            <a:r>
              <a:rPr lang="en-US" sz="1800" kern="1200" dirty="0">
                <a:solidFill>
                  <a:prstClr val="white"/>
                </a:solidFill>
                <a:latin typeface="Times New Roman" panose="02020603050405020304" pitchFamily="18" charset="0"/>
                <a:cs typeface="Times New Roman" panose="02020603050405020304" pitchFamily="18" charset="0"/>
              </a:rPr>
              <a:t> ra </a:t>
            </a:r>
            <a:r>
              <a:rPr lang="en-US" sz="1800" kern="1200" dirty="0" err="1">
                <a:solidFill>
                  <a:prstClr val="white"/>
                </a:solidFill>
                <a:latin typeface="Times New Roman" panose="02020603050405020304" pitchFamily="18" charset="0"/>
                <a:cs typeface="Times New Roman" panose="02020603050405020304" pitchFamily="18" charset="0"/>
              </a:rPr>
              <a:t>là</a:t>
            </a:r>
            <a:r>
              <a:rPr lang="en-US" sz="1800" kern="1200" dirty="0">
                <a:solidFill>
                  <a:prstClr val="white"/>
                </a:solidFill>
                <a:latin typeface="Times New Roman" panose="02020603050405020304" pitchFamily="18" charset="0"/>
                <a:cs typeface="Times New Roman" panose="02020603050405020304" pitchFamily="18" charset="0"/>
              </a:rPr>
              <a:t>?</a:t>
            </a:r>
          </a:p>
        </p:txBody>
      </p:sp>
      <p:sp>
        <p:nvSpPr>
          <p:cNvPr id="15" name="bang c"/>
          <p:cNvSpPr/>
          <p:nvPr/>
        </p:nvSpPr>
        <p:spPr>
          <a:xfrm flipH="1">
            <a:off x="603457" y="5961292"/>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bang b"/>
          <p:cNvSpPr/>
          <p:nvPr/>
        </p:nvSpPr>
        <p:spPr>
          <a:xfrm flipH="1">
            <a:off x="4601922"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5" name="cau hoi c"/>
          <p:cNvSpPr txBox="1"/>
          <p:nvPr/>
        </p:nvSpPr>
        <p:spPr>
          <a:xfrm>
            <a:off x="828214" y="6063495"/>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C. </a:t>
            </a:r>
            <a:r>
              <a:rPr lang="en-US" sz="1500" dirty="0">
                <a:solidFill>
                  <a:prstClr val="white"/>
                </a:solidFill>
                <a:latin typeface="Calibri" panose="020F0502020204030204"/>
                <a:ea typeface="Tahoma" panose="020B0604030504040204" charset="0"/>
                <a:cs typeface="Tahoma" panose="020B0604030504040204" charset="0"/>
              </a:rPr>
              <a:t>2</a:t>
            </a:r>
            <a:endParaRPr lang="en-US" sz="1500" kern="1200" dirty="0">
              <a:solidFill>
                <a:prstClr val="white"/>
              </a:solidFill>
              <a:latin typeface="Calibri" panose="020F0502020204030204"/>
              <a:ea typeface="Tahoma" panose="020B0604030504040204" charset="0"/>
              <a:cs typeface="Tahoma" panose="020B0604030504040204" charset="0"/>
            </a:endParaRPr>
          </a:p>
        </p:txBody>
      </p:sp>
      <p:sp>
        <p:nvSpPr>
          <p:cNvPr id="27" name="cau hoi b"/>
          <p:cNvSpPr txBox="1"/>
          <p:nvPr/>
        </p:nvSpPr>
        <p:spPr>
          <a:xfrm>
            <a:off x="4766836" y="5179759"/>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B. 1</a:t>
            </a:r>
            <a:endParaRPr lang="en-US" sz="1500" kern="1200" dirty="0">
              <a:solidFill>
                <a:prstClr val="white"/>
              </a:solidFill>
              <a:latin typeface="Calibri" panose="020F0502020204030204"/>
              <a:ea typeface="Tahoma" panose="020B0604030504040204" charset="0"/>
              <a:cs typeface="Tahoma" panose="020B0604030504040204" charset="0"/>
            </a:endParaRPr>
          </a:p>
        </p:txBody>
      </p:sp>
      <p:sp>
        <p:nvSpPr>
          <p:cNvPr id="31" name="bang a"/>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d"/>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p:cNvSpPr txBox="1"/>
          <p:nvPr/>
        </p:nvSpPr>
        <p:spPr>
          <a:xfrm>
            <a:off x="829507" y="5197165"/>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A. </a:t>
            </a:r>
            <a:r>
              <a:rPr lang="en-US" sz="1500" dirty="0">
                <a:solidFill>
                  <a:prstClr val="white"/>
                </a:solidFill>
                <a:latin typeface="Calibri" panose="020F0502020204030204"/>
                <a:ea typeface="Tahoma" panose="020B0604030504040204" charset="0"/>
                <a:cs typeface="Tahoma" panose="020B0604030504040204" charset="0"/>
              </a:rPr>
              <a:t>0</a:t>
            </a:r>
            <a:endParaRPr lang="en-US" sz="1500" kern="1200" dirty="0">
              <a:solidFill>
                <a:prstClr val="white"/>
              </a:solidFill>
              <a:latin typeface="Calibri" panose="020F0502020204030204"/>
              <a:ea typeface="Tahoma" panose="020B0604030504040204" charset="0"/>
              <a:cs typeface="Tahoma" panose="020B0604030504040204" charset="0"/>
            </a:endParaRPr>
          </a:p>
        </p:txBody>
      </p:sp>
      <p:sp>
        <p:nvSpPr>
          <p:cNvPr id="34" name="cau hoi d"/>
          <p:cNvSpPr txBox="1"/>
          <p:nvPr/>
        </p:nvSpPr>
        <p:spPr>
          <a:xfrm>
            <a:off x="4826679" y="6060427"/>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D. </a:t>
            </a:r>
            <a:r>
              <a:rPr lang="en-US" sz="1500" dirty="0">
                <a:solidFill>
                  <a:prstClr val="white"/>
                </a:solidFill>
                <a:latin typeface="Calibri" panose="020F0502020204030204"/>
                <a:ea typeface="Tahoma" panose="020B0604030504040204" charset="0"/>
                <a:cs typeface="Tahoma" panose="020B0604030504040204" charset="0"/>
              </a:rPr>
              <a:t>3</a:t>
            </a:r>
            <a:endParaRPr lang="en-US" sz="1500" kern="1200" dirty="0">
              <a:solidFill>
                <a:prstClr val="white"/>
              </a:solidFill>
              <a:latin typeface="Calibri" panose="020F0502020204030204"/>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1"/>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3"/>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7"/>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3"/>
            <a:ext cx="365522" cy="487363"/>
          </a:xfrm>
          <a:prstGeom prst="rect">
            <a:avLst/>
          </a:prstGeom>
        </p:spPr>
      </p:pic>
    </p:spTree>
    <p:extLst>
      <p:ext uri="{BB962C8B-B14F-4D97-AF65-F5344CB8AC3E}">
        <p14:creationId xmlns:p14="http://schemas.microsoft.com/office/powerpoint/2010/main" val="4116599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6" y="-49893"/>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2" y="3584279"/>
            <a:ext cx="8154143" cy="1251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p:cNvSpPr txBox="1"/>
          <p:nvPr/>
        </p:nvSpPr>
        <p:spPr>
          <a:xfrm>
            <a:off x="1038691" y="3616547"/>
            <a:ext cx="7037773" cy="369332"/>
          </a:xfrm>
          <a:prstGeom prst="rect">
            <a:avLst/>
          </a:prstGeom>
          <a:noFill/>
        </p:spPr>
        <p:txBody>
          <a:bodyPr wrap="square" rtlCol="0">
            <a:spAutoFit/>
          </a:bodyPr>
          <a:lstStyle/>
          <a:p>
            <a:pPr defTabSz="685800">
              <a:buClrTx/>
              <a:defRPr/>
            </a:pPr>
            <a:r>
              <a:rPr lang="en-US" sz="1800" kern="1200" dirty="0" err="1">
                <a:solidFill>
                  <a:prstClr val="white"/>
                </a:solidFill>
                <a:latin typeface="Calibri" panose="020F0502020204030204"/>
                <a:ea typeface="+mn-ea"/>
                <a:cs typeface="+mn-cs"/>
              </a:rPr>
              <a:t>Câu</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hỏi</a:t>
            </a:r>
            <a:r>
              <a:rPr lang="en-US" sz="1800" kern="1200" dirty="0">
                <a:solidFill>
                  <a:prstClr val="white"/>
                </a:solidFill>
                <a:latin typeface="Calibri" panose="020F0502020204030204"/>
                <a:ea typeface="+mn-ea"/>
                <a:cs typeface="+mn-cs"/>
              </a:rPr>
              <a:t>  6: </a:t>
            </a:r>
            <a:r>
              <a:rPr lang="en-US" sz="1800" kern="1200" dirty="0" err="1">
                <a:solidFill>
                  <a:prstClr val="white"/>
                </a:solidFill>
                <a:latin typeface="Calibri" panose="020F0502020204030204"/>
                <a:ea typeface="+mn-ea"/>
                <a:cs typeface="+mn-cs"/>
              </a:rPr>
              <a:t>Ứng</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dụng</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nào</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sau</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đây</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không</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phải</a:t>
            </a:r>
            <a:r>
              <a:rPr lang="en-US" sz="1800" kern="1200" dirty="0">
                <a:solidFill>
                  <a:prstClr val="white"/>
                </a:solidFill>
                <a:latin typeface="Calibri" panose="020F0502020204030204"/>
                <a:ea typeface="+mn-ea"/>
                <a:cs typeface="+mn-cs"/>
              </a:rPr>
              <a:t> </a:t>
            </a:r>
            <a:r>
              <a:rPr lang="en-US" sz="1800" kern="1200" dirty="0" err="1">
                <a:solidFill>
                  <a:prstClr val="white"/>
                </a:solidFill>
                <a:latin typeface="Calibri" panose="020F0502020204030204"/>
                <a:ea typeface="+mn-ea"/>
                <a:cs typeface="+mn-cs"/>
              </a:rPr>
              <a:t>của</a:t>
            </a:r>
            <a:r>
              <a:rPr lang="en-US" sz="1800" kern="1200" dirty="0">
                <a:solidFill>
                  <a:prstClr val="white"/>
                </a:solidFill>
                <a:latin typeface="Calibri" panose="020F0502020204030204"/>
                <a:ea typeface="+mn-ea"/>
                <a:cs typeface="+mn-cs"/>
              </a:rPr>
              <a:t> ethylic alcohol?</a:t>
            </a:r>
          </a:p>
        </p:txBody>
      </p:sp>
      <p:sp>
        <p:nvSpPr>
          <p:cNvPr id="15" name="bang c"/>
          <p:cNvSpPr/>
          <p:nvPr/>
        </p:nvSpPr>
        <p:spPr>
          <a:xfrm flipH="1">
            <a:off x="603457" y="5961292"/>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bang b"/>
          <p:cNvSpPr/>
          <p:nvPr/>
        </p:nvSpPr>
        <p:spPr>
          <a:xfrm flipH="1">
            <a:off x="4601922"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5" name="cau hoi c"/>
          <p:cNvSpPr txBox="1"/>
          <p:nvPr/>
        </p:nvSpPr>
        <p:spPr>
          <a:xfrm>
            <a:off x="828214" y="6063495"/>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C. </a:t>
            </a:r>
            <a:r>
              <a:rPr lang="en-US" sz="1500" dirty="0">
                <a:solidFill>
                  <a:prstClr val="white"/>
                </a:solidFill>
                <a:latin typeface="Calibri" panose="020F0502020204030204"/>
                <a:ea typeface="Tahoma" panose="020B0604030504040204" charset="0"/>
                <a:cs typeface="Tahoma" panose="020B0604030504040204" charset="0"/>
              </a:rPr>
              <a:t> </a:t>
            </a:r>
            <a:r>
              <a:rPr lang="en-US" sz="1500" dirty="0" err="1">
                <a:solidFill>
                  <a:prstClr val="white"/>
                </a:solidFill>
                <a:latin typeface="Times New Roman" panose="02020603050405020304" pitchFamily="18" charset="0"/>
                <a:ea typeface="Tahoma" panose="020B0604030504040204" charset="0"/>
                <a:cs typeface="Times New Roman" panose="02020603050405020304" pitchFamily="18" charset="0"/>
              </a:rPr>
              <a:t>Sản</a:t>
            </a:r>
            <a:r>
              <a:rPr lang="en-US" sz="1500" dirty="0">
                <a:solidFill>
                  <a:prstClr val="white"/>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prstClr val="white"/>
                </a:solidFill>
                <a:latin typeface="Times New Roman" panose="02020603050405020304" pitchFamily="18" charset="0"/>
                <a:ea typeface="Tahoma" panose="020B0604030504040204" charset="0"/>
                <a:cs typeface="Times New Roman" panose="02020603050405020304" pitchFamily="18" charset="0"/>
              </a:rPr>
              <a:t>xuất</a:t>
            </a:r>
            <a:r>
              <a:rPr lang="en-US" sz="1500" dirty="0">
                <a:solidFill>
                  <a:prstClr val="white"/>
                </a:solidFill>
                <a:latin typeface="Times New Roman" panose="02020603050405020304" pitchFamily="18" charset="0"/>
                <a:ea typeface="Tahoma" panose="020B0604030504040204" charset="0"/>
                <a:cs typeface="Times New Roman" panose="02020603050405020304" pitchFamily="18" charset="0"/>
              </a:rPr>
              <a:t> O</a:t>
            </a:r>
            <a:r>
              <a:rPr lang="en-US" sz="1500" baseline="-25000" dirty="0">
                <a:solidFill>
                  <a:prstClr val="white"/>
                </a:solidFill>
                <a:latin typeface="Times New Roman" panose="02020603050405020304" pitchFamily="18" charset="0"/>
                <a:ea typeface="Tahoma" panose="020B0604030504040204" charset="0"/>
                <a:cs typeface="Times New Roman" panose="02020603050405020304" pitchFamily="18" charset="0"/>
              </a:rPr>
              <a:t>2</a:t>
            </a:r>
            <a:endPar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endParaRPr>
          </a:p>
        </p:txBody>
      </p:sp>
      <p:sp>
        <p:nvSpPr>
          <p:cNvPr id="27" name="cau hoi b"/>
          <p:cNvSpPr txBox="1"/>
          <p:nvPr/>
        </p:nvSpPr>
        <p:spPr>
          <a:xfrm>
            <a:off x="4826679" y="5197165"/>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B. </a:t>
            </a:r>
            <a:r>
              <a:rPr lang="en-US" sz="1500" kern="1200" dirty="0" err="1">
                <a:solidFill>
                  <a:prstClr val="white"/>
                </a:solidFill>
                <a:latin typeface="Calibri" panose="020F0502020204030204"/>
                <a:ea typeface="Tahoma" panose="020B0604030504040204" charset="0"/>
                <a:cs typeface="Tahoma" panose="020B0604030504040204" charset="0"/>
              </a:rPr>
              <a:t>Pha</a:t>
            </a:r>
            <a:r>
              <a:rPr lang="en-US" sz="1500" kern="1200" dirty="0">
                <a:solidFill>
                  <a:prstClr val="white"/>
                </a:solidFill>
                <a:latin typeface="Calibri" panose="020F0502020204030204"/>
                <a:ea typeface="Tahoma" panose="020B0604030504040204" charset="0"/>
                <a:cs typeface="Tahoma" panose="020B0604030504040204" charset="0"/>
              </a:rPr>
              <a:t> </a:t>
            </a:r>
            <a:r>
              <a:rPr lang="en-US" sz="1500" kern="1200" dirty="0" err="1">
                <a:solidFill>
                  <a:prstClr val="white"/>
                </a:solidFill>
                <a:latin typeface="Calibri" panose="020F0502020204030204"/>
                <a:ea typeface="Tahoma" panose="020B0604030504040204" charset="0"/>
                <a:cs typeface="Tahoma" panose="020B0604030504040204" charset="0"/>
              </a:rPr>
              <a:t>chế</a:t>
            </a:r>
            <a:r>
              <a:rPr lang="en-US" sz="1500" kern="1200" dirty="0">
                <a:solidFill>
                  <a:prstClr val="white"/>
                </a:solidFill>
                <a:latin typeface="Calibri" panose="020F0502020204030204"/>
                <a:ea typeface="Tahoma" panose="020B0604030504040204" charset="0"/>
                <a:cs typeface="Tahoma" panose="020B0604030504040204" charset="0"/>
              </a:rPr>
              <a:t> </a:t>
            </a:r>
            <a:r>
              <a:rPr lang="en-US" sz="1500" kern="1200" dirty="0" err="1">
                <a:solidFill>
                  <a:prstClr val="white"/>
                </a:solidFill>
                <a:latin typeface="Calibri" panose="020F0502020204030204"/>
                <a:ea typeface="Tahoma" panose="020B0604030504040204" charset="0"/>
                <a:cs typeface="Tahoma" panose="020B0604030504040204" charset="0"/>
              </a:rPr>
              <a:t>nước</a:t>
            </a:r>
            <a:r>
              <a:rPr lang="en-US" sz="1500" kern="1200" dirty="0">
                <a:solidFill>
                  <a:prstClr val="white"/>
                </a:solidFill>
                <a:latin typeface="Calibri" panose="020F0502020204030204"/>
                <a:ea typeface="Tahoma" panose="020B0604030504040204" charset="0"/>
                <a:cs typeface="Tahoma" panose="020B0604030504040204" charset="0"/>
              </a:rPr>
              <a:t> </a:t>
            </a:r>
            <a:r>
              <a:rPr lang="en-US" sz="1500" kern="1200" dirty="0" err="1">
                <a:solidFill>
                  <a:prstClr val="white"/>
                </a:solidFill>
                <a:latin typeface="Calibri" panose="020F0502020204030204"/>
                <a:ea typeface="Tahoma" panose="020B0604030504040204" charset="0"/>
                <a:cs typeface="Tahoma" panose="020B0604030504040204" charset="0"/>
              </a:rPr>
              <a:t>rửa</a:t>
            </a:r>
            <a:r>
              <a:rPr lang="en-US" sz="1500" kern="1200" dirty="0">
                <a:solidFill>
                  <a:prstClr val="white"/>
                </a:solidFill>
                <a:latin typeface="Calibri" panose="020F0502020204030204"/>
                <a:ea typeface="Tahoma" panose="020B0604030504040204" charset="0"/>
                <a:cs typeface="Tahoma" panose="020B0604030504040204" charset="0"/>
              </a:rPr>
              <a:t> </a:t>
            </a:r>
            <a:r>
              <a:rPr lang="en-US" sz="1500" kern="1200" dirty="0" err="1">
                <a:solidFill>
                  <a:prstClr val="white"/>
                </a:solidFill>
                <a:latin typeface="Calibri" panose="020F0502020204030204"/>
                <a:ea typeface="Tahoma" panose="020B0604030504040204" charset="0"/>
                <a:cs typeface="Tahoma" panose="020B0604030504040204" charset="0"/>
              </a:rPr>
              <a:t>tay</a:t>
            </a:r>
            <a:r>
              <a:rPr lang="en-US" sz="1500" kern="1200" dirty="0">
                <a:solidFill>
                  <a:prstClr val="white"/>
                </a:solidFill>
                <a:latin typeface="Calibri" panose="020F0502020204030204"/>
                <a:ea typeface="Tahoma" panose="020B0604030504040204" charset="0"/>
                <a:cs typeface="Tahoma" panose="020B0604030504040204" charset="0"/>
              </a:rPr>
              <a:t> </a:t>
            </a:r>
            <a:r>
              <a:rPr lang="en-US" sz="1500" kern="1200" dirty="0" err="1">
                <a:solidFill>
                  <a:prstClr val="white"/>
                </a:solidFill>
                <a:latin typeface="Calibri" panose="020F0502020204030204"/>
                <a:ea typeface="Tahoma" panose="020B0604030504040204" charset="0"/>
                <a:cs typeface="Tahoma" panose="020B0604030504040204" charset="0"/>
              </a:rPr>
              <a:t>khô</a:t>
            </a:r>
            <a:endParaRPr lang="en-US" sz="1500" kern="1200" dirty="0">
              <a:solidFill>
                <a:prstClr val="white"/>
              </a:solidFill>
              <a:latin typeface="Calibri" panose="020F0502020204030204"/>
              <a:ea typeface="Tahoma" panose="020B0604030504040204" charset="0"/>
              <a:cs typeface="Tahoma" panose="020B0604030504040204" charset="0"/>
            </a:endParaRPr>
          </a:p>
        </p:txBody>
      </p:sp>
      <p:sp>
        <p:nvSpPr>
          <p:cNvPr id="31" name="bang a"/>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d"/>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p:cNvSpPr txBox="1"/>
          <p:nvPr/>
        </p:nvSpPr>
        <p:spPr>
          <a:xfrm>
            <a:off x="829507" y="5197165"/>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A. </a:t>
            </a:r>
            <a:r>
              <a:rPr lang="en-US" sz="1500" dirty="0" err="1">
                <a:solidFill>
                  <a:prstClr val="white"/>
                </a:solidFill>
                <a:latin typeface="Times New Roman" panose="02020603050405020304" pitchFamily="18" charset="0"/>
                <a:ea typeface="Tahoma" panose="020B0604030504040204" charset="0"/>
                <a:cs typeface="Times New Roman" panose="02020603050405020304" pitchFamily="18" charset="0"/>
              </a:rPr>
              <a:t>Dùng</a:t>
            </a:r>
            <a:r>
              <a:rPr lang="en-US" sz="1500" dirty="0">
                <a:solidFill>
                  <a:prstClr val="white"/>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prstClr val="white"/>
                </a:solidFill>
                <a:latin typeface="Times New Roman" panose="02020603050405020304" pitchFamily="18" charset="0"/>
                <a:ea typeface="Tahoma" panose="020B0604030504040204" charset="0"/>
                <a:cs typeface="Times New Roman" panose="02020603050405020304" pitchFamily="18" charset="0"/>
              </a:rPr>
              <a:t>làm</a:t>
            </a:r>
            <a:r>
              <a:rPr lang="en-US" sz="1500" dirty="0">
                <a:solidFill>
                  <a:prstClr val="white"/>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prstClr val="white"/>
                </a:solidFill>
                <a:latin typeface="Times New Roman" panose="02020603050405020304" pitchFamily="18" charset="0"/>
                <a:ea typeface="Tahoma" panose="020B0604030504040204" charset="0"/>
                <a:cs typeface="Times New Roman" panose="02020603050405020304" pitchFamily="18" charset="0"/>
              </a:rPr>
              <a:t>nhiên</a:t>
            </a:r>
            <a:r>
              <a:rPr lang="en-US" sz="1500" dirty="0">
                <a:solidFill>
                  <a:prstClr val="white"/>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prstClr val="white"/>
                </a:solidFill>
                <a:latin typeface="Times New Roman" panose="02020603050405020304" pitchFamily="18" charset="0"/>
                <a:ea typeface="Tahoma" panose="020B0604030504040204" charset="0"/>
                <a:cs typeface="Times New Roman" panose="02020603050405020304" pitchFamily="18" charset="0"/>
              </a:rPr>
              <a:t>liệu</a:t>
            </a:r>
            <a:endPar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endParaRPr>
          </a:p>
        </p:txBody>
      </p:sp>
      <p:sp>
        <p:nvSpPr>
          <p:cNvPr id="34" name="cau hoi d"/>
          <p:cNvSpPr txBox="1"/>
          <p:nvPr/>
        </p:nvSpPr>
        <p:spPr>
          <a:xfrm>
            <a:off x="4826679" y="6060427"/>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D. </a:t>
            </a:r>
            <a:r>
              <a:rPr lang="en-US" sz="1500" kern="1200" dirty="0" err="1">
                <a:solidFill>
                  <a:prstClr val="white"/>
                </a:solidFill>
                <a:latin typeface="Calibri" panose="020F0502020204030204"/>
                <a:ea typeface="Tahoma" panose="020B0604030504040204" charset="0"/>
                <a:cs typeface="Tahoma" panose="020B0604030504040204" charset="0"/>
              </a:rPr>
              <a:t>Sản</a:t>
            </a:r>
            <a:r>
              <a:rPr lang="en-US" sz="1500" kern="1200" dirty="0">
                <a:solidFill>
                  <a:prstClr val="white"/>
                </a:solidFill>
                <a:latin typeface="Calibri" panose="020F0502020204030204"/>
                <a:ea typeface="Tahoma" panose="020B0604030504040204" charset="0"/>
                <a:cs typeface="Tahoma" panose="020B0604030504040204" charset="0"/>
              </a:rPr>
              <a:t> </a:t>
            </a:r>
            <a:r>
              <a:rPr lang="en-US" sz="1500" kern="1200" dirty="0" err="1">
                <a:solidFill>
                  <a:prstClr val="white"/>
                </a:solidFill>
                <a:latin typeface="Calibri" panose="020F0502020204030204"/>
                <a:ea typeface="Tahoma" panose="020B0604030504040204" charset="0"/>
                <a:cs typeface="Tahoma" panose="020B0604030504040204" charset="0"/>
              </a:rPr>
              <a:t>xuất</a:t>
            </a:r>
            <a:r>
              <a:rPr lang="en-US" sz="1500" kern="1200" dirty="0">
                <a:solidFill>
                  <a:prstClr val="white"/>
                </a:solidFill>
                <a:latin typeface="Calibri" panose="020F0502020204030204"/>
                <a:ea typeface="Tahoma" panose="020B0604030504040204" charset="0"/>
                <a:cs typeface="Tahoma" panose="020B0604030504040204" charset="0"/>
              </a:rPr>
              <a:t> </a:t>
            </a:r>
            <a:r>
              <a:rPr lang="en-US" sz="1500" kern="1200" dirty="0" err="1">
                <a:solidFill>
                  <a:prstClr val="white"/>
                </a:solidFill>
                <a:latin typeface="Calibri" panose="020F0502020204030204"/>
                <a:ea typeface="Tahoma" panose="020B0604030504040204" charset="0"/>
                <a:cs typeface="Tahoma" panose="020B0604030504040204" charset="0"/>
              </a:rPr>
              <a:t>rượu</a:t>
            </a:r>
            <a:r>
              <a:rPr lang="en-US" sz="1500" kern="1200" dirty="0">
                <a:solidFill>
                  <a:prstClr val="white"/>
                </a:solidFill>
                <a:latin typeface="Calibri" panose="020F0502020204030204"/>
                <a:ea typeface="Tahoma" panose="020B0604030504040204" charset="0"/>
                <a:cs typeface="Tahoma" panose="020B0604030504040204" charset="0"/>
              </a:rPr>
              <a:t> </a:t>
            </a:r>
            <a:r>
              <a:rPr lang="en-US" sz="1500" kern="1200" dirty="0" err="1">
                <a:solidFill>
                  <a:prstClr val="white"/>
                </a:solidFill>
                <a:latin typeface="Calibri" panose="020F0502020204030204"/>
                <a:ea typeface="Tahoma" panose="020B0604030504040204" charset="0"/>
                <a:cs typeface="Tahoma" panose="020B0604030504040204" charset="0"/>
              </a:rPr>
              <a:t>bia</a:t>
            </a:r>
            <a:endParaRPr lang="en-US" sz="1500" kern="1200" dirty="0">
              <a:solidFill>
                <a:prstClr val="white"/>
              </a:solidFill>
              <a:latin typeface="Calibri" panose="020F0502020204030204"/>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1"/>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3"/>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7"/>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3"/>
            <a:ext cx="365522"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6" y="-49893"/>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2" y="3584279"/>
            <a:ext cx="8154143" cy="1251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p:cNvSpPr txBox="1"/>
          <p:nvPr/>
        </p:nvSpPr>
        <p:spPr>
          <a:xfrm>
            <a:off x="1038691" y="3616549"/>
            <a:ext cx="7037773" cy="646331"/>
          </a:xfrm>
          <a:prstGeom prst="rect">
            <a:avLst/>
          </a:prstGeom>
          <a:noFill/>
        </p:spPr>
        <p:txBody>
          <a:bodyPr wrap="square" rtlCol="0">
            <a:spAutoFit/>
          </a:bodyPr>
          <a:lstStyle/>
          <a:p>
            <a:pPr defTabSz="685800">
              <a:buClrTx/>
              <a:defRPr/>
            </a:pPr>
            <a:r>
              <a:rPr lang="en-US" sz="1800" kern="1200" dirty="0" err="1">
                <a:solidFill>
                  <a:prstClr val="white"/>
                </a:solidFill>
                <a:latin typeface="Times New Roman" panose="02020603050405020304" pitchFamily="18" charset="0"/>
                <a:cs typeface="Times New Roman" panose="02020603050405020304" pitchFamily="18" charset="0"/>
              </a:rPr>
              <a:t>Câu</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hỏi</a:t>
            </a:r>
            <a:r>
              <a:rPr lang="en-US" sz="1800" kern="1200" dirty="0">
                <a:solidFill>
                  <a:prstClr val="white"/>
                </a:solidFill>
                <a:latin typeface="Times New Roman" panose="02020603050405020304" pitchFamily="18" charset="0"/>
                <a:cs typeface="Times New Roman" panose="02020603050405020304" pitchFamily="18" charset="0"/>
              </a:rPr>
              <a:t> 7 : </a:t>
            </a:r>
            <a:r>
              <a:rPr lang="en-US" sz="1800" dirty="0">
                <a:solidFill>
                  <a:prstClr val="white"/>
                </a:solidFill>
                <a:latin typeface="Times New Roman" panose="02020603050405020304" pitchFamily="18" charset="0"/>
                <a:cs typeface="Times New Roman" panose="02020603050405020304" pitchFamily="18" charset="0"/>
              </a:rPr>
              <a:t> </a:t>
            </a:r>
            <a:r>
              <a:rPr lang="en-US" sz="1800" dirty="0" err="1">
                <a:solidFill>
                  <a:prstClr val="white"/>
                </a:solidFill>
                <a:latin typeface="Times New Roman" panose="02020603050405020304" pitchFamily="18" charset="0"/>
                <a:cs typeface="Times New Roman" panose="02020603050405020304" pitchFamily="18" charset="0"/>
              </a:rPr>
              <a:t>Ứng</a:t>
            </a:r>
            <a:r>
              <a:rPr lang="en-US" sz="1800" dirty="0">
                <a:solidFill>
                  <a:prstClr val="white"/>
                </a:solidFill>
                <a:latin typeface="Times New Roman" panose="02020603050405020304" pitchFamily="18" charset="0"/>
                <a:cs typeface="Times New Roman" panose="02020603050405020304" pitchFamily="18" charset="0"/>
              </a:rPr>
              <a:t> </a:t>
            </a:r>
            <a:r>
              <a:rPr lang="en-US" sz="1800" dirty="0" err="1">
                <a:solidFill>
                  <a:prstClr val="white"/>
                </a:solidFill>
                <a:latin typeface="Times New Roman" panose="02020603050405020304" pitchFamily="18" charset="0"/>
                <a:cs typeface="Times New Roman" panose="02020603050405020304" pitchFamily="18" charset="0"/>
              </a:rPr>
              <a:t>dụng</a:t>
            </a:r>
            <a:r>
              <a:rPr lang="en-US" sz="1800" dirty="0">
                <a:solidFill>
                  <a:prstClr val="white"/>
                </a:solidFill>
                <a:latin typeface="Times New Roman" panose="02020603050405020304" pitchFamily="18" charset="0"/>
                <a:cs typeface="Times New Roman" panose="02020603050405020304" pitchFamily="18" charset="0"/>
              </a:rPr>
              <a:t> </a:t>
            </a:r>
            <a:r>
              <a:rPr lang="en-US" sz="1800" dirty="0" err="1">
                <a:solidFill>
                  <a:prstClr val="white"/>
                </a:solidFill>
                <a:latin typeface="Times New Roman" panose="02020603050405020304" pitchFamily="18" charset="0"/>
                <a:cs typeface="Times New Roman" panose="02020603050405020304" pitchFamily="18" charset="0"/>
              </a:rPr>
              <a:t>nào</a:t>
            </a:r>
            <a:r>
              <a:rPr lang="en-US" sz="1800" dirty="0">
                <a:solidFill>
                  <a:prstClr val="white"/>
                </a:solidFill>
                <a:latin typeface="Times New Roman" panose="02020603050405020304" pitchFamily="18" charset="0"/>
                <a:cs typeface="Times New Roman" panose="02020603050405020304" pitchFamily="18" charset="0"/>
              </a:rPr>
              <a:t> </a:t>
            </a:r>
            <a:r>
              <a:rPr lang="en-US" sz="1800" dirty="0" err="1">
                <a:solidFill>
                  <a:prstClr val="white"/>
                </a:solidFill>
                <a:latin typeface="Times New Roman" panose="02020603050405020304" pitchFamily="18" charset="0"/>
                <a:cs typeface="Times New Roman" panose="02020603050405020304" pitchFamily="18" charset="0"/>
              </a:rPr>
              <a:t>sau</a:t>
            </a:r>
            <a:r>
              <a:rPr lang="en-US" sz="1800" dirty="0">
                <a:solidFill>
                  <a:prstClr val="white"/>
                </a:solidFill>
                <a:latin typeface="Times New Roman" panose="02020603050405020304" pitchFamily="18" charset="0"/>
                <a:cs typeface="Times New Roman" panose="02020603050405020304" pitchFamily="18" charset="0"/>
              </a:rPr>
              <a:t> </a:t>
            </a:r>
            <a:r>
              <a:rPr lang="en-US" sz="1800" dirty="0" err="1">
                <a:solidFill>
                  <a:prstClr val="white"/>
                </a:solidFill>
                <a:latin typeface="Times New Roman" panose="02020603050405020304" pitchFamily="18" charset="0"/>
                <a:cs typeface="Times New Roman" panose="02020603050405020304" pitchFamily="18" charset="0"/>
              </a:rPr>
              <a:t>đây</a:t>
            </a:r>
            <a:r>
              <a:rPr lang="en-US" sz="1800" dirty="0">
                <a:solidFill>
                  <a:prstClr val="white"/>
                </a:solidFill>
                <a:latin typeface="Times New Roman" panose="02020603050405020304" pitchFamily="18" charset="0"/>
                <a:cs typeface="Times New Roman" panose="02020603050405020304" pitchFamily="18" charset="0"/>
              </a:rPr>
              <a:t> </a:t>
            </a:r>
            <a:r>
              <a:rPr lang="en-US" sz="1800" dirty="0" err="1">
                <a:solidFill>
                  <a:prstClr val="white"/>
                </a:solidFill>
                <a:latin typeface="Times New Roman" panose="02020603050405020304" pitchFamily="18" charset="0"/>
                <a:cs typeface="Times New Roman" panose="02020603050405020304" pitchFamily="18" charset="0"/>
              </a:rPr>
              <a:t>không</a:t>
            </a:r>
            <a:r>
              <a:rPr lang="en-US" sz="1800" dirty="0">
                <a:solidFill>
                  <a:prstClr val="white"/>
                </a:solidFill>
                <a:latin typeface="Times New Roman" panose="02020603050405020304" pitchFamily="18" charset="0"/>
                <a:cs typeface="Times New Roman" panose="02020603050405020304" pitchFamily="18" charset="0"/>
              </a:rPr>
              <a:t> </a:t>
            </a:r>
            <a:r>
              <a:rPr lang="en-US" sz="1800" dirty="0" err="1">
                <a:solidFill>
                  <a:prstClr val="white"/>
                </a:solidFill>
                <a:latin typeface="Times New Roman" panose="02020603050405020304" pitchFamily="18" charset="0"/>
                <a:cs typeface="Times New Roman" panose="02020603050405020304" pitchFamily="18" charset="0"/>
              </a:rPr>
              <a:t>được</a:t>
            </a:r>
            <a:r>
              <a:rPr lang="en-US" sz="1800" dirty="0">
                <a:solidFill>
                  <a:prstClr val="white"/>
                </a:solidFill>
                <a:latin typeface="Times New Roman" panose="02020603050405020304" pitchFamily="18" charset="0"/>
                <a:cs typeface="Times New Roman" panose="02020603050405020304" pitchFamily="18" charset="0"/>
              </a:rPr>
              <a:t> </a:t>
            </a:r>
            <a:r>
              <a:rPr lang="en-US" sz="1800" dirty="0" err="1">
                <a:solidFill>
                  <a:prstClr val="white"/>
                </a:solidFill>
                <a:latin typeface="Times New Roman" panose="02020603050405020304" pitchFamily="18" charset="0"/>
                <a:cs typeface="Times New Roman" panose="02020603050405020304" pitchFamily="18" charset="0"/>
              </a:rPr>
              <a:t>dùng</a:t>
            </a:r>
            <a:r>
              <a:rPr lang="en-US" sz="1800" dirty="0">
                <a:solidFill>
                  <a:prstClr val="white"/>
                </a:solidFill>
                <a:latin typeface="Times New Roman" panose="02020603050405020304" pitchFamily="18" charset="0"/>
                <a:cs typeface="Times New Roman" panose="02020603050405020304" pitchFamily="18" charset="0"/>
              </a:rPr>
              <a:t> </a:t>
            </a:r>
            <a:r>
              <a:rPr lang="en-US" sz="1800" dirty="0" err="1">
                <a:solidFill>
                  <a:prstClr val="white"/>
                </a:solidFill>
                <a:latin typeface="Times New Roman" panose="02020603050405020304" pitchFamily="18" charset="0"/>
                <a:cs typeface="Times New Roman" panose="02020603050405020304" pitchFamily="18" charset="0"/>
              </a:rPr>
              <a:t>làm</a:t>
            </a:r>
            <a:r>
              <a:rPr lang="en-US" sz="1800" dirty="0">
                <a:solidFill>
                  <a:prstClr val="white"/>
                </a:solidFill>
                <a:latin typeface="Times New Roman" panose="02020603050405020304" pitchFamily="18" charset="0"/>
                <a:cs typeface="Times New Roman" panose="02020603050405020304" pitchFamily="18" charset="0"/>
              </a:rPr>
              <a:t> </a:t>
            </a:r>
            <a:r>
              <a:rPr lang="en-US" sz="1800" dirty="0" err="1">
                <a:solidFill>
                  <a:prstClr val="white"/>
                </a:solidFill>
                <a:latin typeface="Times New Roman" panose="02020603050405020304" pitchFamily="18" charset="0"/>
                <a:cs typeface="Times New Roman" panose="02020603050405020304" pitchFamily="18" charset="0"/>
              </a:rPr>
              <a:t>nguyên</a:t>
            </a:r>
            <a:r>
              <a:rPr lang="en-US" sz="1800" dirty="0">
                <a:solidFill>
                  <a:prstClr val="white"/>
                </a:solidFill>
                <a:latin typeface="Times New Roman" panose="02020603050405020304" pitchFamily="18" charset="0"/>
                <a:cs typeface="Times New Roman" panose="02020603050405020304" pitchFamily="18" charset="0"/>
              </a:rPr>
              <a:t> </a:t>
            </a:r>
            <a:r>
              <a:rPr lang="en-US" sz="1800" dirty="0" err="1">
                <a:solidFill>
                  <a:prstClr val="white"/>
                </a:solidFill>
                <a:latin typeface="Times New Roman" panose="02020603050405020304" pitchFamily="18" charset="0"/>
                <a:cs typeface="Times New Roman" panose="02020603050405020304" pitchFamily="18" charset="0"/>
              </a:rPr>
              <a:t>liệu</a:t>
            </a:r>
            <a:r>
              <a:rPr lang="en-US" sz="1800" dirty="0">
                <a:solidFill>
                  <a:prstClr val="white"/>
                </a:solidFill>
                <a:latin typeface="Times New Roman" panose="02020603050405020304" pitchFamily="18" charset="0"/>
                <a:cs typeface="Times New Roman" panose="02020603050405020304" pitchFamily="18" charset="0"/>
              </a:rPr>
              <a:t> </a:t>
            </a:r>
            <a:r>
              <a:rPr lang="en-US" sz="1800" dirty="0" err="1">
                <a:solidFill>
                  <a:prstClr val="white"/>
                </a:solidFill>
                <a:latin typeface="Times New Roman" panose="02020603050405020304" pitchFamily="18" charset="0"/>
                <a:cs typeface="Times New Roman" panose="02020603050405020304" pitchFamily="18" charset="0"/>
              </a:rPr>
              <a:t>để</a:t>
            </a:r>
            <a:r>
              <a:rPr lang="en-US" sz="1800" dirty="0">
                <a:solidFill>
                  <a:prstClr val="white"/>
                </a:solidFill>
                <a:latin typeface="Times New Roman" panose="02020603050405020304" pitchFamily="18" charset="0"/>
                <a:cs typeface="Times New Roman" panose="02020603050405020304" pitchFamily="18" charset="0"/>
              </a:rPr>
              <a:t> </a:t>
            </a:r>
            <a:r>
              <a:rPr lang="en-US" sz="1800" dirty="0" err="1">
                <a:solidFill>
                  <a:prstClr val="white"/>
                </a:solidFill>
                <a:latin typeface="Times New Roman" panose="02020603050405020304" pitchFamily="18" charset="0"/>
                <a:cs typeface="Times New Roman" panose="02020603050405020304" pitchFamily="18" charset="0"/>
              </a:rPr>
              <a:t>điều</a:t>
            </a:r>
            <a:r>
              <a:rPr lang="en-US" sz="1800" dirty="0">
                <a:solidFill>
                  <a:prstClr val="white"/>
                </a:solidFill>
                <a:latin typeface="Times New Roman" panose="02020603050405020304" pitchFamily="18" charset="0"/>
                <a:cs typeface="Times New Roman" panose="02020603050405020304" pitchFamily="18" charset="0"/>
              </a:rPr>
              <a:t> </a:t>
            </a:r>
            <a:r>
              <a:rPr lang="en-US" sz="1800" dirty="0" err="1">
                <a:solidFill>
                  <a:prstClr val="white"/>
                </a:solidFill>
                <a:latin typeface="Times New Roman" panose="02020603050405020304" pitchFamily="18" charset="0"/>
                <a:cs typeface="Times New Roman" panose="02020603050405020304" pitchFamily="18" charset="0"/>
              </a:rPr>
              <a:t>chế</a:t>
            </a:r>
            <a:r>
              <a:rPr lang="en-US" sz="1800" dirty="0">
                <a:solidFill>
                  <a:prstClr val="white"/>
                </a:solidFill>
                <a:latin typeface="Times New Roman" panose="02020603050405020304" pitchFamily="18" charset="0"/>
                <a:cs typeface="Times New Roman" panose="02020603050405020304" pitchFamily="18" charset="0"/>
              </a:rPr>
              <a:t> </a:t>
            </a:r>
            <a:r>
              <a:rPr lang="en-US" sz="1800" dirty="0" err="1">
                <a:solidFill>
                  <a:prstClr val="white"/>
                </a:solidFill>
                <a:latin typeface="Times New Roman" panose="02020603050405020304" pitchFamily="18" charset="0"/>
                <a:cs typeface="Times New Roman" panose="02020603050405020304" pitchFamily="18" charset="0"/>
              </a:rPr>
              <a:t>trực</a:t>
            </a:r>
            <a:r>
              <a:rPr lang="en-US" sz="1800" dirty="0">
                <a:solidFill>
                  <a:prstClr val="white"/>
                </a:solidFill>
                <a:latin typeface="Times New Roman" panose="02020603050405020304" pitchFamily="18" charset="0"/>
                <a:cs typeface="Times New Roman" panose="02020603050405020304" pitchFamily="18" charset="0"/>
              </a:rPr>
              <a:t> </a:t>
            </a:r>
            <a:r>
              <a:rPr lang="en-US" sz="1800" dirty="0" err="1">
                <a:solidFill>
                  <a:prstClr val="white"/>
                </a:solidFill>
                <a:latin typeface="Times New Roman" panose="02020603050405020304" pitchFamily="18" charset="0"/>
                <a:cs typeface="Times New Roman" panose="02020603050405020304" pitchFamily="18" charset="0"/>
              </a:rPr>
              <a:t>tiếp</a:t>
            </a:r>
            <a:r>
              <a:rPr lang="en-US" sz="1800" dirty="0">
                <a:solidFill>
                  <a:prstClr val="white"/>
                </a:solidFill>
                <a:latin typeface="Times New Roman" panose="02020603050405020304" pitchFamily="18" charset="0"/>
                <a:cs typeface="Times New Roman" panose="02020603050405020304" pitchFamily="18" charset="0"/>
              </a:rPr>
              <a:t> ra ethylic </a:t>
            </a:r>
            <a:r>
              <a:rPr lang="en-US" sz="1800" dirty="0" err="1">
                <a:solidFill>
                  <a:prstClr val="white"/>
                </a:solidFill>
                <a:latin typeface="Times New Roman" panose="02020603050405020304" pitchFamily="18" charset="0"/>
                <a:cs typeface="Times New Roman" panose="02020603050405020304" pitchFamily="18" charset="0"/>
              </a:rPr>
              <a:t>alcolhol</a:t>
            </a:r>
            <a:r>
              <a:rPr lang="en-US" sz="1800" kern="1200" dirty="0">
                <a:solidFill>
                  <a:prstClr val="white"/>
                </a:solidFill>
                <a:latin typeface="Times New Roman" panose="02020603050405020304" pitchFamily="18" charset="0"/>
                <a:cs typeface="Times New Roman" panose="02020603050405020304" pitchFamily="18" charset="0"/>
              </a:rPr>
              <a:t> ?</a:t>
            </a:r>
          </a:p>
        </p:txBody>
      </p:sp>
      <p:sp>
        <p:nvSpPr>
          <p:cNvPr id="15" name="bang d"/>
          <p:cNvSpPr/>
          <p:nvPr/>
        </p:nvSpPr>
        <p:spPr>
          <a:xfrm flipH="1">
            <a:off x="4601922" y="595822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kern="1200">
              <a:solidFill>
                <a:prstClr val="white"/>
              </a:solidFill>
              <a:latin typeface="Calibri" panose="020F0502020204030204"/>
            </a:endParaRPr>
          </a:p>
        </p:txBody>
      </p:sp>
      <p:sp>
        <p:nvSpPr>
          <p:cNvPr id="16" name="bang b"/>
          <p:cNvSpPr/>
          <p:nvPr/>
        </p:nvSpPr>
        <p:spPr>
          <a:xfrm flipH="1">
            <a:off x="4601922" y="5094960"/>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schemeClr val="bg1"/>
              </a:buClr>
              <a:buFont typeface="Wingdings" panose="05000000000000000000" pitchFamily="2" charset="2"/>
              <a:buChar char="w"/>
              <a:defRPr/>
            </a:pPr>
            <a:endParaRPr lang="en-US" sz="1350" kern="1200">
              <a:solidFill>
                <a:prstClr val="white"/>
              </a:solidFill>
              <a:latin typeface="Calibri" panose="020F0502020204030204"/>
            </a:endParaRPr>
          </a:p>
        </p:txBody>
      </p:sp>
      <p:sp>
        <p:nvSpPr>
          <p:cNvPr id="25" name="cau hoi d"/>
          <p:cNvSpPr txBox="1"/>
          <p:nvPr/>
        </p:nvSpPr>
        <p:spPr>
          <a:xfrm>
            <a:off x="4826679" y="6060426"/>
            <a:ext cx="3487814" cy="323165"/>
          </a:xfrm>
          <a:prstGeom prst="rect">
            <a:avLst/>
          </a:prstGeom>
          <a:noFill/>
        </p:spPr>
        <p:txBody>
          <a:bodyPr wrap="square" rtlCol="0">
            <a:spAutoFit/>
          </a:bodyPr>
          <a:lstStyle/>
          <a:p>
            <a:pPr marL="257175" indent="-257175">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D. </a:t>
            </a:r>
            <a:r>
              <a:rPr lang="en-US" sz="1500" dirty="0" err="1">
                <a:solidFill>
                  <a:prstClr val="white"/>
                </a:solidFill>
                <a:latin typeface="Times New Roman" panose="02020603050405020304" pitchFamily="18" charset="0"/>
                <a:ea typeface="Tahoma" panose="020B0604030504040204" charset="0"/>
                <a:cs typeface="Times New Roman" panose="02020603050405020304" pitchFamily="18" charset="0"/>
              </a:rPr>
              <a:t>Khí</a:t>
            </a:r>
            <a:r>
              <a:rPr lang="en-US" sz="1500" dirty="0">
                <a:solidFill>
                  <a:prstClr val="white"/>
                </a:solidFill>
                <a:latin typeface="Times New Roman" panose="02020603050405020304" pitchFamily="18" charset="0"/>
                <a:ea typeface="Tahoma" panose="020B0604030504040204" charset="0"/>
                <a:cs typeface="Times New Roman" panose="02020603050405020304" pitchFamily="18" charset="0"/>
              </a:rPr>
              <a:t> methane</a:t>
            </a:r>
            <a:endParaRPr lang="en-US" sz="1500" kern="1200" dirty="0">
              <a:solidFill>
                <a:prstClr val="white"/>
              </a:solidFill>
              <a:latin typeface="Calibri" panose="020F0502020204030204"/>
              <a:ea typeface="Tahoma" panose="020B0604030504040204" charset="0"/>
              <a:cs typeface="Tahoma" panose="020B0604030504040204" charset="0"/>
            </a:endParaRPr>
          </a:p>
        </p:txBody>
      </p:sp>
      <p:sp>
        <p:nvSpPr>
          <p:cNvPr id="27" name="cau hoi b"/>
          <p:cNvSpPr txBox="1"/>
          <p:nvPr/>
        </p:nvSpPr>
        <p:spPr>
          <a:xfrm>
            <a:off x="4826679" y="5197163"/>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B. </a:t>
            </a:r>
            <a:r>
              <a:rPr lang="en-US" sz="1500" kern="1200" dirty="0" err="1">
                <a:solidFill>
                  <a:prstClr val="white"/>
                </a:solidFill>
                <a:latin typeface="Calibri" panose="020F0502020204030204"/>
                <a:ea typeface="Tahoma" panose="020B0604030504040204" charset="0"/>
                <a:cs typeface="Tahoma" panose="020B0604030504040204" charset="0"/>
              </a:rPr>
              <a:t>Tinh</a:t>
            </a:r>
            <a:r>
              <a:rPr lang="en-US" sz="1500" kern="1200" dirty="0">
                <a:solidFill>
                  <a:prstClr val="white"/>
                </a:solidFill>
                <a:latin typeface="Calibri" panose="020F0502020204030204"/>
                <a:ea typeface="Tahoma" panose="020B0604030504040204" charset="0"/>
                <a:cs typeface="Tahoma" panose="020B0604030504040204" charset="0"/>
              </a:rPr>
              <a:t> </a:t>
            </a:r>
            <a:r>
              <a:rPr lang="en-US" sz="1500" kern="1200" dirty="0" err="1">
                <a:solidFill>
                  <a:prstClr val="white"/>
                </a:solidFill>
                <a:latin typeface="Calibri" panose="020F0502020204030204"/>
                <a:ea typeface="Tahoma" panose="020B0604030504040204" charset="0"/>
                <a:cs typeface="Tahoma" panose="020B0604030504040204" charset="0"/>
              </a:rPr>
              <a:t>bột</a:t>
            </a:r>
            <a:endParaRPr lang="en-US" sz="1500" kern="1200" dirty="0">
              <a:solidFill>
                <a:prstClr val="white"/>
              </a:solidFill>
              <a:latin typeface="Calibri" panose="020F0502020204030204"/>
              <a:ea typeface="Tahoma" panose="020B0604030504040204" charset="0"/>
              <a:cs typeface="Tahoma" panose="020B0604030504040204" charset="0"/>
            </a:endParaRPr>
          </a:p>
        </p:txBody>
      </p:sp>
      <p:sp>
        <p:nvSpPr>
          <p:cNvPr id="31" name="bang a"/>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c"/>
          <p:cNvSpPr/>
          <p:nvPr/>
        </p:nvSpPr>
        <p:spPr>
          <a:xfrm flipH="1">
            <a:off x="604749" y="595822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p:cNvSpPr txBox="1"/>
          <p:nvPr/>
        </p:nvSpPr>
        <p:spPr>
          <a:xfrm>
            <a:off x="829507" y="5197165"/>
            <a:ext cx="3487814" cy="323165"/>
          </a:xfrm>
          <a:prstGeom prst="rect">
            <a:avLst/>
          </a:prstGeom>
          <a:noFill/>
        </p:spPr>
        <p:txBody>
          <a:bodyPr wrap="square" rtlCol="0">
            <a:spAutoFit/>
          </a:bodyPr>
          <a:lstStyle/>
          <a:p>
            <a:pPr defTabSz="685800">
              <a:buClr>
                <a:schemeClr val="bg1"/>
              </a:buClr>
              <a:defRPr/>
            </a:pPr>
            <a:r>
              <a:rPr lang="en-US" sz="1500" kern="1200" dirty="0">
                <a:solidFill>
                  <a:schemeClr val="accent2"/>
                </a:solidFill>
                <a:latin typeface="Times New Roman" panose="02020603050405020304" pitchFamily="18" charset="0"/>
                <a:ea typeface="Tahoma" panose="020B0604030504040204" charset="0"/>
                <a:cs typeface="Times New Roman" panose="02020603050405020304" pitchFamily="18" charset="0"/>
              </a:rPr>
              <a:t>A</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Khí</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 ethylene</a:t>
            </a:r>
          </a:p>
        </p:txBody>
      </p:sp>
      <p:sp>
        <p:nvSpPr>
          <p:cNvPr id="34" name="cau hoi c"/>
          <p:cNvSpPr txBox="1"/>
          <p:nvPr/>
        </p:nvSpPr>
        <p:spPr>
          <a:xfrm>
            <a:off x="829507" y="6060426"/>
            <a:ext cx="3487814" cy="323165"/>
          </a:xfrm>
          <a:prstGeom prst="rect">
            <a:avLst/>
          </a:prstGeom>
          <a:noFill/>
        </p:spPr>
        <p:txBody>
          <a:bodyPr wrap="square" rtlCol="0">
            <a:spAutoFit/>
          </a:bodyPr>
          <a:lstStyle/>
          <a:p>
            <a:pPr marL="257175" indent="-257175" defTabSz="685800">
              <a:buClr>
                <a:schemeClr val="bg1"/>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C. </a:t>
            </a:r>
            <a:r>
              <a:rPr lang="en-US" sz="1500" dirty="0" err="1">
                <a:solidFill>
                  <a:prstClr val="white"/>
                </a:solidFill>
                <a:latin typeface="Times New Roman" panose="02020603050405020304" pitchFamily="18" charset="0"/>
                <a:ea typeface="Tahoma" panose="020B0604030504040204" charset="0"/>
                <a:cs typeface="Times New Roman" panose="02020603050405020304" pitchFamily="18" charset="0"/>
              </a:rPr>
              <a:t>Đường</a:t>
            </a:r>
            <a:endPar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1"/>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3"/>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7"/>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3"/>
            <a:ext cx="365522"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6" y="-49893"/>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2" y="3584279"/>
            <a:ext cx="8154143" cy="1251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24" name="TextBox 23"/>
          <p:cNvSpPr txBox="1"/>
          <p:nvPr/>
        </p:nvSpPr>
        <p:spPr>
          <a:xfrm>
            <a:off x="1038691" y="3616547"/>
            <a:ext cx="7037773" cy="923330"/>
          </a:xfrm>
          <a:prstGeom prst="rect">
            <a:avLst/>
          </a:prstGeom>
          <a:noFill/>
        </p:spPr>
        <p:txBody>
          <a:bodyPr wrap="square" rtlCol="0">
            <a:spAutoFit/>
          </a:bodyPr>
          <a:lstStyle/>
          <a:p>
            <a:pPr defTabSz="685800">
              <a:buClrTx/>
              <a:defRPr/>
            </a:pPr>
            <a:r>
              <a:rPr lang="en-US" sz="1800" kern="1200" dirty="0" err="1">
                <a:solidFill>
                  <a:prstClr val="white"/>
                </a:solidFill>
                <a:latin typeface="Times New Roman" panose="02020603050405020304" pitchFamily="18" charset="0"/>
                <a:cs typeface="Times New Roman" panose="02020603050405020304" pitchFamily="18" charset="0"/>
              </a:rPr>
              <a:t>Câu</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hỏi</a:t>
            </a:r>
            <a:r>
              <a:rPr lang="en-US" sz="1800" kern="1200" dirty="0">
                <a:solidFill>
                  <a:prstClr val="white"/>
                </a:solidFill>
                <a:latin typeface="Times New Roman" panose="02020603050405020304" pitchFamily="18" charset="0"/>
                <a:cs typeface="Times New Roman" panose="02020603050405020304" pitchFamily="18" charset="0"/>
              </a:rPr>
              <a:t> 8: Ethylic alcohol </a:t>
            </a:r>
            <a:r>
              <a:rPr lang="en-US" sz="1800" kern="1200" dirty="0" err="1">
                <a:solidFill>
                  <a:prstClr val="white"/>
                </a:solidFill>
                <a:latin typeface="Times New Roman" panose="02020603050405020304" pitchFamily="18" charset="0"/>
                <a:cs typeface="Times New Roman" panose="02020603050405020304" pitchFamily="18" charset="0"/>
              </a:rPr>
              <a:t>có</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khả</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năng</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hòa</a:t>
            </a:r>
            <a:r>
              <a:rPr lang="en-US" sz="1800" kern="1200" dirty="0">
                <a:solidFill>
                  <a:prstClr val="white"/>
                </a:solidFill>
                <a:latin typeface="Times New Roman" panose="02020603050405020304" pitchFamily="18" charset="0"/>
                <a:cs typeface="Times New Roman" panose="02020603050405020304" pitchFamily="18" charset="0"/>
              </a:rPr>
              <a:t> tan </a:t>
            </a:r>
            <a:r>
              <a:rPr lang="en-US" sz="1800" kern="1200" dirty="0" err="1">
                <a:solidFill>
                  <a:prstClr val="white"/>
                </a:solidFill>
                <a:latin typeface="Times New Roman" panose="02020603050405020304" pitchFamily="18" charset="0"/>
                <a:cs typeface="Times New Roman" panose="02020603050405020304" pitchFamily="18" charset="0"/>
              </a:rPr>
              <a:t>nhiều</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trong</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nước</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hơn</a:t>
            </a:r>
            <a:r>
              <a:rPr lang="en-US" sz="1800" kern="1200" dirty="0">
                <a:solidFill>
                  <a:prstClr val="white"/>
                </a:solidFill>
                <a:latin typeface="Times New Roman" panose="02020603050405020304" pitchFamily="18" charset="0"/>
                <a:cs typeface="Times New Roman" panose="02020603050405020304" pitchFamily="18" charset="0"/>
              </a:rPr>
              <a:t> methane, ethylene </a:t>
            </a:r>
            <a:r>
              <a:rPr lang="en-US" sz="1800" kern="1200" dirty="0" err="1">
                <a:solidFill>
                  <a:prstClr val="white"/>
                </a:solidFill>
                <a:latin typeface="Times New Roman" panose="02020603050405020304" pitchFamily="18" charset="0"/>
                <a:cs typeface="Times New Roman" panose="02020603050405020304" pitchFamily="18" charset="0"/>
              </a:rPr>
              <a:t>là</a:t>
            </a:r>
            <a:r>
              <a:rPr lang="en-US" sz="1800" kern="1200" dirty="0">
                <a:solidFill>
                  <a:prstClr val="white"/>
                </a:solidFill>
                <a:latin typeface="Times New Roman" panose="02020603050405020304" pitchFamily="18" charset="0"/>
                <a:cs typeface="Times New Roman" panose="02020603050405020304" pitchFamily="18" charset="0"/>
              </a:rPr>
              <a:t>  do </a:t>
            </a:r>
            <a:r>
              <a:rPr lang="en-US" sz="1800" dirty="0">
                <a:solidFill>
                  <a:prstClr val="white"/>
                </a:solidFill>
                <a:latin typeface="Times New Roman" panose="02020603050405020304" pitchFamily="18" charset="0"/>
                <a:cs typeface="Times New Roman" panose="02020603050405020304" pitchFamily="18" charset="0"/>
              </a:rPr>
              <a:t>:</a:t>
            </a:r>
          </a:p>
          <a:p>
            <a:pPr defTabSz="685800">
              <a:buClrTx/>
              <a:defRPr/>
            </a:pPr>
            <a:endParaRPr lang="en-US" sz="1800" kern="1200" dirty="0">
              <a:solidFill>
                <a:prstClr val="white"/>
              </a:solidFill>
              <a:latin typeface="Times New Roman" panose="02020603050405020304" pitchFamily="18" charset="0"/>
              <a:cs typeface="Times New Roman" panose="02020603050405020304" pitchFamily="18" charset="0"/>
            </a:endParaRPr>
          </a:p>
        </p:txBody>
      </p:sp>
      <p:sp>
        <p:nvSpPr>
          <p:cNvPr id="15" name="bang a"/>
          <p:cNvSpPr/>
          <p:nvPr/>
        </p:nvSpPr>
        <p:spPr>
          <a:xfrm flipH="1">
            <a:off x="604749" y="509496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16" name="bang c"/>
          <p:cNvSpPr/>
          <p:nvPr/>
        </p:nvSpPr>
        <p:spPr>
          <a:xfrm flipH="1">
            <a:off x="604749"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25" name="dap an a"/>
          <p:cNvSpPr txBox="1"/>
          <p:nvPr/>
        </p:nvSpPr>
        <p:spPr>
          <a:xfrm>
            <a:off x="829507" y="5197164"/>
            <a:ext cx="3487814" cy="553998"/>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
              <a:defRPr/>
            </a:pPr>
            <a:r>
              <a:rPr lang="en-US" sz="1500" kern="1200" dirty="0">
                <a:solidFill>
                  <a:srgbClr val="FFC000"/>
                </a:solidFill>
                <a:latin typeface="Calibri"/>
                <a:ea typeface="Tahoma" panose="020B0604030504040204" charset="0"/>
                <a:cs typeface="Tahoma" panose="020B0604030504040204" charset="0"/>
              </a:rPr>
              <a:t>A.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Trong</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phân</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tử</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 ethylic alcohol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có</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nhóm</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 -OH</a:t>
            </a:r>
          </a:p>
        </p:txBody>
      </p:sp>
      <p:sp>
        <p:nvSpPr>
          <p:cNvPr id="27" name="dap an c"/>
          <p:cNvSpPr txBox="1"/>
          <p:nvPr/>
        </p:nvSpPr>
        <p:spPr>
          <a:xfrm>
            <a:off x="829507" y="6060425"/>
            <a:ext cx="3487814" cy="553998"/>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Calibri"/>
                <a:ea typeface="Tahoma" panose="020B0604030504040204" charset="0"/>
                <a:cs typeface="Tahoma" panose="020B0604030504040204" charset="0"/>
              </a:rPr>
              <a:t>C. </a:t>
            </a:r>
            <a:r>
              <a:rPr lang="en-US" sz="1500" kern="1200" dirty="0" err="1">
                <a:solidFill>
                  <a:prstClr val="white"/>
                </a:solidFill>
                <a:latin typeface="Calibri"/>
                <a:ea typeface="Tahoma" panose="020B0604030504040204" charset="0"/>
                <a:cs typeface="Tahoma" panose="020B0604030504040204" charset="0"/>
              </a:rPr>
              <a:t>Trong</a:t>
            </a:r>
            <a:r>
              <a:rPr lang="en-US" sz="1500" kern="1200" dirty="0">
                <a:solidFill>
                  <a:prstClr val="white"/>
                </a:solidFill>
                <a:latin typeface="Calibri"/>
                <a:ea typeface="Tahoma" panose="020B0604030504040204" charset="0"/>
                <a:cs typeface="Tahoma" panose="020B0604030504040204" charset="0"/>
              </a:rPr>
              <a:t> </a:t>
            </a:r>
            <a:r>
              <a:rPr lang="en-US" sz="1500" kern="1200" dirty="0" err="1">
                <a:solidFill>
                  <a:prstClr val="white"/>
                </a:solidFill>
                <a:latin typeface="Calibri"/>
                <a:ea typeface="Tahoma" panose="020B0604030504040204" charset="0"/>
                <a:cs typeface="Tahoma" panose="020B0604030504040204" charset="0"/>
              </a:rPr>
              <a:t>phân</a:t>
            </a:r>
            <a:r>
              <a:rPr lang="en-US" sz="1500" kern="1200" dirty="0">
                <a:solidFill>
                  <a:prstClr val="white"/>
                </a:solidFill>
                <a:latin typeface="Calibri"/>
                <a:ea typeface="Tahoma" panose="020B0604030504040204" charset="0"/>
                <a:cs typeface="Tahoma" panose="020B0604030504040204" charset="0"/>
              </a:rPr>
              <a:t> </a:t>
            </a:r>
            <a:r>
              <a:rPr lang="en-US" sz="1500" kern="1200" dirty="0" err="1">
                <a:solidFill>
                  <a:prstClr val="white"/>
                </a:solidFill>
                <a:latin typeface="Calibri"/>
                <a:ea typeface="Tahoma" panose="020B0604030504040204" charset="0"/>
                <a:cs typeface="Tahoma" panose="020B0604030504040204" charset="0"/>
              </a:rPr>
              <a:t>tử</a:t>
            </a:r>
            <a:r>
              <a:rPr lang="en-US" sz="1500" kern="1200" dirty="0">
                <a:solidFill>
                  <a:prstClr val="white"/>
                </a:solidFill>
                <a:latin typeface="Calibri"/>
                <a:ea typeface="Tahoma" panose="020B0604030504040204" charset="0"/>
                <a:cs typeface="Tahoma" panose="020B0604030504040204" charset="0"/>
              </a:rPr>
              <a:t> ethylic alcohol </a:t>
            </a:r>
            <a:r>
              <a:rPr lang="en-US" sz="1500" kern="1200" dirty="0" err="1">
                <a:solidFill>
                  <a:prstClr val="white"/>
                </a:solidFill>
                <a:latin typeface="Calibri"/>
                <a:ea typeface="Tahoma" panose="020B0604030504040204" charset="0"/>
                <a:cs typeface="Tahoma" panose="020B0604030504040204" charset="0"/>
              </a:rPr>
              <a:t>có</a:t>
            </a:r>
            <a:r>
              <a:rPr lang="en-US" sz="1500" kern="1200" dirty="0">
                <a:solidFill>
                  <a:prstClr val="white"/>
                </a:solidFill>
                <a:latin typeface="Calibri"/>
                <a:ea typeface="Tahoma" panose="020B0604030504040204" charset="0"/>
                <a:cs typeface="Tahoma" panose="020B0604030504040204" charset="0"/>
              </a:rPr>
              <a:t> 6 </a:t>
            </a:r>
            <a:r>
              <a:rPr lang="en-US" sz="1500" kern="1200" dirty="0" err="1">
                <a:solidFill>
                  <a:prstClr val="white"/>
                </a:solidFill>
                <a:latin typeface="Calibri"/>
                <a:ea typeface="Tahoma" panose="020B0604030504040204" charset="0"/>
                <a:cs typeface="Tahoma" panose="020B0604030504040204" charset="0"/>
              </a:rPr>
              <a:t>nguyên</a:t>
            </a:r>
            <a:r>
              <a:rPr lang="en-US" sz="1500" kern="1200" dirty="0">
                <a:solidFill>
                  <a:prstClr val="white"/>
                </a:solidFill>
                <a:latin typeface="Calibri"/>
                <a:ea typeface="Tahoma" panose="020B0604030504040204" charset="0"/>
                <a:cs typeface="Tahoma" panose="020B0604030504040204" charset="0"/>
              </a:rPr>
              <a:t> </a:t>
            </a:r>
            <a:r>
              <a:rPr lang="en-US" sz="1500" kern="1200" dirty="0" err="1">
                <a:solidFill>
                  <a:prstClr val="white"/>
                </a:solidFill>
                <a:latin typeface="Calibri"/>
                <a:ea typeface="Tahoma" panose="020B0604030504040204" charset="0"/>
                <a:cs typeface="Tahoma" panose="020B0604030504040204" charset="0"/>
              </a:rPr>
              <a:t>tử</a:t>
            </a:r>
            <a:r>
              <a:rPr lang="en-US" sz="1500" kern="1200" dirty="0">
                <a:solidFill>
                  <a:prstClr val="white"/>
                </a:solidFill>
                <a:latin typeface="Calibri"/>
                <a:ea typeface="Tahoma" panose="020B0604030504040204" charset="0"/>
                <a:cs typeface="Tahoma" panose="020B0604030504040204" charset="0"/>
              </a:rPr>
              <a:t> hydrogen</a:t>
            </a:r>
          </a:p>
        </p:txBody>
      </p:sp>
      <p:sp>
        <p:nvSpPr>
          <p:cNvPr id="31" name="bang b"/>
          <p:cNvSpPr/>
          <p:nvPr/>
        </p:nvSpPr>
        <p:spPr>
          <a:xfrm flipH="1">
            <a:off x="4601922" y="509496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32" name="bang d"/>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a:endParaRPr>
          </a:p>
        </p:txBody>
      </p:sp>
      <p:sp>
        <p:nvSpPr>
          <p:cNvPr id="33" name="dap an b"/>
          <p:cNvSpPr txBox="1"/>
          <p:nvPr/>
        </p:nvSpPr>
        <p:spPr>
          <a:xfrm>
            <a:off x="4826679" y="5197163"/>
            <a:ext cx="3487814" cy="553998"/>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Calibri"/>
                <a:ea typeface="Tahoma" panose="020B0604030504040204" charset="0"/>
                <a:cs typeface="Tahoma" panose="020B0604030504040204" charset="0"/>
              </a:rPr>
              <a:t>B.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Trong</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phân</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tử</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 ethylic alcohol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có</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 2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nguyên</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tử</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 carbon.</a:t>
            </a:r>
          </a:p>
        </p:txBody>
      </p:sp>
      <p:sp>
        <p:nvSpPr>
          <p:cNvPr id="34" name="dap an d"/>
          <p:cNvSpPr txBox="1"/>
          <p:nvPr/>
        </p:nvSpPr>
        <p:spPr>
          <a:xfrm>
            <a:off x="4826679" y="6060425"/>
            <a:ext cx="3487814" cy="784830"/>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Calibri"/>
                <a:ea typeface="Tahoma" panose="020B0604030504040204" charset="0"/>
                <a:cs typeface="Tahoma" panose="020B0604030504040204" charset="0"/>
              </a:rPr>
              <a:t>D.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Trong</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phân</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tử</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ethuylic</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 alcohol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có</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 2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nguyên</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tử</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 carbon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và</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 6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nguyên</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tử</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 hydrogen.</a:t>
            </a: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1"/>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3"/>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7"/>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3"/>
            <a:ext cx="365522" cy="487363"/>
          </a:xfrm>
          <a:prstGeom prst="rect">
            <a:avLst/>
          </a:prstGeom>
        </p:spPr>
      </p:pic>
      <p:graphicFrame>
        <p:nvGraphicFramePr>
          <p:cNvPr id="2" name="Object 1">
            <a:extLst>
              <a:ext uri="{FF2B5EF4-FFF2-40B4-BE49-F238E27FC236}">
                <a16:creationId xmlns:a16="http://schemas.microsoft.com/office/drawing/2014/main" id="{C42AF64A-97B3-4003-935D-6C8F2C2545D1}"/>
              </a:ext>
            </a:extLst>
          </p:cNvPr>
          <p:cNvGraphicFramePr>
            <a:graphicFrameLocks noChangeAspect="1"/>
          </p:cNvGraphicFramePr>
          <p:nvPr/>
        </p:nvGraphicFramePr>
        <p:xfrm>
          <a:off x="1676400" y="2070102"/>
          <a:ext cx="685800" cy="198439"/>
        </p:xfrm>
        <a:graphic>
          <a:graphicData uri="http://schemas.openxmlformats.org/presentationml/2006/ole">
            <mc:AlternateContent xmlns:mc="http://schemas.openxmlformats.org/markup-compatibility/2006">
              <mc:Choice xmlns:v="urn:schemas-microsoft-com:vml" Requires="v">
                <p:oleObj name="Equation" r:id="rId12" imgW="914400" imgH="198720" progId="Equation.DSMT4">
                  <p:embed/>
                </p:oleObj>
              </mc:Choice>
              <mc:Fallback>
                <p:oleObj name="Equation" r:id="rId12" imgW="914400" imgH="198720" progId="Equation.DSMT4">
                  <p:embed/>
                  <p:pic>
                    <p:nvPicPr>
                      <p:cNvPr id="2" name="Object 1">
                        <a:extLst>
                          <a:ext uri="{FF2B5EF4-FFF2-40B4-BE49-F238E27FC236}">
                            <a16:creationId xmlns:a16="http://schemas.microsoft.com/office/drawing/2014/main" id="{C42AF64A-97B3-4003-935D-6C8F2C2545D1}"/>
                          </a:ext>
                        </a:extLst>
                      </p:cNvPr>
                      <p:cNvPicPr/>
                      <p:nvPr/>
                    </p:nvPicPr>
                    <p:blipFill>
                      <a:blip r:embed="rId13"/>
                      <a:stretch>
                        <a:fillRect/>
                      </a:stretch>
                    </p:blipFill>
                    <p:spPr>
                      <a:xfrm>
                        <a:off x="1676400" y="2070102"/>
                        <a:ext cx="685800" cy="198439"/>
                      </a:xfrm>
                      <a:prstGeom prst="rect">
                        <a:avLst/>
                      </a:prstGeom>
                    </p:spPr>
                  </p:pic>
                </p:oleObj>
              </mc:Fallback>
            </mc:AlternateContent>
          </a:graphicData>
        </a:graphic>
      </p:graphicFrame>
    </p:spTree>
    <p:extLst>
      <p:ext uri="{BB962C8B-B14F-4D97-AF65-F5344CB8AC3E}">
        <p14:creationId xmlns:p14="http://schemas.microsoft.com/office/powerpoint/2010/main" val="81075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6" y="-49893"/>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2" y="3584279"/>
            <a:ext cx="8154143" cy="1251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p:cNvSpPr txBox="1"/>
          <p:nvPr/>
        </p:nvSpPr>
        <p:spPr>
          <a:xfrm>
            <a:off x="1038691" y="3616549"/>
            <a:ext cx="7037773" cy="646331"/>
          </a:xfrm>
          <a:prstGeom prst="rect">
            <a:avLst/>
          </a:prstGeom>
          <a:noFill/>
        </p:spPr>
        <p:txBody>
          <a:bodyPr wrap="square" rtlCol="0">
            <a:spAutoFit/>
          </a:bodyPr>
          <a:lstStyle/>
          <a:p>
            <a:pPr defTabSz="685800">
              <a:buClrTx/>
              <a:defRPr/>
            </a:pPr>
            <a:r>
              <a:rPr lang="en-US" sz="1800" kern="1200" dirty="0" err="1">
                <a:solidFill>
                  <a:prstClr val="white"/>
                </a:solidFill>
                <a:latin typeface="Times New Roman" panose="02020603050405020304" pitchFamily="18" charset="0"/>
                <a:cs typeface="Times New Roman" panose="02020603050405020304" pitchFamily="18" charset="0"/>
              </a:rPr>
              <a:t>Câu</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hỏi</a:t>
            </a:r>
            <a:r>
              <a:rPr lang="en-US" sz="1800" kern="1200" dirty="0">
                <a:solidFill>
                  <a:prstClr val="white"/>
                </a:solidFill>
                <a:latin typeface="Times New Roman" panose="02020603050405020304" pitchFamily="18" charset="0"/>
                <a:cs typeface="Times New Roman" panose="02020603050405020304" pitchFamily="18" charset="0"/>
              </a:rPr>
              <a:t> 10: </a:t>
            </a:r>
            <a:r>
              <a:rPr lang="en-US" sz="1800" kern="1200" dirty="0" err="1">
                <a:solidFill>
                  <a:prstClr val="white"/>
                </a:solidFill>
                <a:latin typeface="Times New Roman" panose="02020603050405020304" pitchFamily="18" charset="0"/>
                <a:cs typeface="Times New Roman" panose="02020603050405020304" pitchFamily="18" charset="0"/>
              </a:rPr>
              <a:t>Thể</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tích</a:t>
            </a:r>
            <a:r>
              <a:rPr lang="en-US" sz="1800" kern="1200" dirty="0">
                <a:solidFill>
                  <a:prstClr val="white"/>
                </a:solidFill>
                <a:latin typeface="Times New Roman" panose="02020603050405020304" pitchFamily="18" charset="0"/>
                <a:cs typeface="Times New Roman" panose="02020603050405020304" pitchFamily="18" charset="0"/>
              </a:rPr>
              <a:t> oxygen ở 25oC </a:t>
            </a:r>
            <a:r>
              <a:rPr lang="en-US" sz="1800" kern="1200" dirty="0" err="1">
                <a:solidFill>
                  <a:prstClr val="white"/>
                </a:solidFill>
                <a:latin typeface="Times New Roman" panose="02020603050405020304" pitchFamily="18" charset="0"/>
                <a:cs typeface="Times New Roman" panose="02020603050405020304" pitchFamily="18" charset="0"/>
              </a:rPr>
              <a:t>và</a:t>
            </a:r>
            <a:r>
              <a:rPr lang="en-US" sz="1800" kern="1200" dirty="0">
                <a:solidFill>
                  <a:prstClr val="white"/>
                </a:solidFill>
                <a:latin typeface="Times New Roman" panose="02020603050405020304" pitchFamily="18" charset="0"/>
                <a:cs typeface="Times New Roman" panose="02020603050405020304" pitchFamily="18" charset="0"/>
              </a:rPr>
              <a:t> 1 bar </a:t>
            </a:r>
            <a:r>
              <a:rPr lang="en-US" sz="1800" kern="1200" dirty="0" err="1">
                <a:solidFill>
                  <a:prstClr val="white"/>
                </a:solidFill>
                <a:latin typeface="Times New Roman" panose="02020603050405020304" pitchFamily="18" charset="0"/>
                <a:cs typeface="Times New Roman" panose="02020603050405020304" pitchFamily="18" charset="0"/>
              </a:rPr>
              <a:t>cần</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dùng</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để</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đốt</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cháy</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hoàn</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toàn</a:t>
            </a:r>
            <a:r>
              <a:rPr lang="en-US" sz="1800" kern="1200" dirty="0">
                <a:solidFill>
                  <a:prstClr val="white"/>
                </a:solidFill>
                <a:latin typeface="Times New Roman" panose="02020603050405020304" pitchFamily="18" charset="0"/>
                <a:cs typeface="Times New Roman" panose="02020603050405020304" pitchFamily="18" charset="0"/>
              </a:rPr>
              <a:t> 13,8 gam ethylic alcohol </a:t>
            </a:r>
            <a:r>
              <a:rPr lang="en-US" sz="1800" kern="1200" dirty="0" err="1">
                <a:solidFill>
                  <a:prstClr val="white"/>
                </a:solidFill>
                <a:latin typeface="Times New Roman" panose="02020603050405020304" pitchFamily="18" charset="0"/>
                <a:cs typeface="Times New Roman" panose="02020603050405020304" pitchFamily="18" charset="0"/>
              </a:rPr>
              <a:t>nguyên</a:t>
            </a:r>
            <a:r>
              <a:rPr lang="en-US" sz="1800" kern="1200" dirty="0">
                <a:solidFill>
                  <a:prstClr val="white"/>
                </a:solidFill>
                <a:latin typeface="Times New Roman" panose="02020603050405020304" pitchFamily="18" charset="0"/>
                <a:cs typeface="Times New Roman" panose="02020603050405020304" pitchFamily="18" charset="0"/>
              </a:rPr>
              <a:t> chat </a:t>
            </a:r>
            <a:r>
              <a:rPr lang="en-US" sz="1800" kern="1200" dirty="0" err="1">
                <a:solidFill>
                  <a:prstClr val="white"/>
                </a:solidFill>
                <a:latin typeface="Times New Roman" panose="02020603050405020304" pitchFamily="18" charset="0"/>
                <a:cs typeface="Times New Roman" panose="02020603050405020304" pitchFamily="18" charset="0"/>
              </a:rPr>
              <a:t>là</a:t>
            </a:r>
            <a:r>
              <a:rPr lang="en-US" sz="1800" kern="1200" dirty="0">
                <a:solidFill>
                  <a:prstClr val="white"/>
                </a:solidFill>
                <a:latin typeface="Times New Roman" panose="02020603050405020304" pitchFamily="18" charset="0"/>
                <a:cs typeface="Times New Roman" panose="02020603050405020304" pitchFamily="18" charset="0"/>
              </a:rPr>
              <a:t> ?</a:t>
            </a:r>
          </a:p>
        </p:txBody>
      </p:sp>
      <p:sp>
        <p:nvSpPr>
          <p:cNvPr id="15" name="bang d"/>
          <p:cNvSpPr/>
          <p:nvPr/>
        </p:nvSpPr>
        <p:spPr>
          <a:xfrm flipH="1">
            <a:off x="4601922" y="595822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prstClr val="white"/>
              </a:buClr>
              <a:buFont typeface="Wingdings" panose="05000000000000000000" pitchFamily="2" charset="2"/>
              <a:buChar char="w"/>
              <a:defRPr/>
            </a:pPr>
            <a:endParaRPr lang="en-US" sz="1350" kern="1200">
              <a:solidFill>
                <a:prstClr val="white"/>
              </a:solidFill>
              <a:latin typeface="Calibri" panose="020F0502020204030204"/>
            </a:endParaRPr>
          </a:p>
        </p:txBody>
      </p:sp>
      <p:sp>
        <p:nvSpPr>
          <p:cNvPr id="16" name="bang b"/>
          <p:cNvSpPr/>
          <p:nvPr/>
        </p:nvSpPr>
        <p:spPr>
          <a:xfrm flipH="1">
            <a:off x="4601922" y="5094960"/>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14313" indent="-214313" algn="ctr" defTabSz="685800">
              <a:buClr>
                <a:prstClr val="white"/>
              </a:buClr>
              <a:buFont typeface="Wingdings" panose="05000000000000000000" pitchFamily="2" charset="2"/>
              <a:buChar char="w"/>
              <a:defRPr/>
            </a:pPr>
            <a:endParaRPr lang="en-US" sz="1350" kern="1200">
              <a:solidFill>
                <a:prstClr val="white"/>
              </a:solidFill>
              <a:latin typeface="Calibri" panose="020F0502020204030204"/>
            </a:endParaRPr>
          </a:p>
        </p:txBody>
      </p:sp>
      <p:sp>
        <p:nvSpPr>
          <p:cNvPr id="25" name="cau hoi d"/>
          <p:cNvSpPr txBox="1"/>
          <p:nvPr/>
        </p:nvSpPr>
        <p:spPr>
          <a:xfrm>
            <a:off x="4826679" y="6060426"/>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D. </a:t>
            </a:r>
            <a:r>
              <a:rPr lang="en-US" sz="1500" kern="1200" dirty="0">
                <a:solidFill>
                  <a:prstClr val="white"/>
                </a:solidFill>
                <a:latin typeface="Calibri" panose="020F0502020204030204"/>
                <a:ea typeface="Tahoma" panose="020B0604030504040204" charset="0"/>
                <a:cs typeface="Tahoma" panose="020B0604030504040204" charset="0"/>
              </a:rPr>
              <a:t>22,311 </a:t>
            </a:r>
            <a:r>
              <a:rPr lang="en-US" sz="1500" kern="1200" dirty="0" err="1">
                <a:solidFill>
                  <a:prstClr val="white"/>
                </a:solidFill>
                <a:latin typeface="Calibri" panose="020F0502020204030204"/>
                <a:ea typeface="Tahoma" panose="020B0604030504040204" charset="0"/>
                <a:cs typeface="Tahoma" panose="020B0604030504040204" charset="0"/>
              </a:rPr>
              <a:t>lít</a:t>
            </a:r>
            <a:endParaRPr lang="en-US" sz="1500" kern="1200" dirty="0">
              <a:solidFill>
                <a:prstClr val="white"/>
              </a:solidFill>
              <a:latin typeface="Calibri" panose="020F0502020204030204"/>
              <a:ea typeface="Tahoma" panose="020B0604030504040204" charset="0"/>
              <a:cs typeface="Tahoma" panose="020B0604030504040204" charset="0"/>
            </a:endParaRPr>
          </a:p>
        </p:txBody>
      </p:sp>
      <p:sp>
        <p:nvSpPr>
          <p:cNvPr id="27" name="cau hoi b"/>
          <p:cNvSpPr txBox="1"/>
          <p:nvPr/>
        </p:nvSpPr>
        <p:spPr>
          <a:xfrm>
            <a:off x="4826679" y="5197163"/>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B. </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4,958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lít</a:t>
            </a:r>
            <a:endPar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endParaRPr>
          </a:p>
        </p:txBody>
      </p:sp>
      <p:sp>
        <p:nvSpPr>
          <p:cNvPr id="31" name="bang a"/>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c"/>
          <p:cNvSpPr/>
          <p:nvPr/>
        </p:nvSpPr>
        <p:spPr>
          <a:xfrm flipH="1">
            <a:off x="604749" y="595822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p:cNvSpPr txBox="1"/>
          <p:nvPr/>
        </p:nvSpPr>
        <p:spPr>
          <a:xfrm>
            <a:off x="829507" y="5197165"/>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A. </a:t>
            </a:r>
            <a:r>
              <a:rPr lang="en-US" sz="1500" kern="1200" dirty="0">
                <a:solidFill>
                  <a:prstClr val="white"/>
                </a:solidFill>
                <a:latin typeface="Calibri" panose="020F0502020204030204"/>
                <a:ea typeface="Tahoma" panose="020B0604030504040204" charset="0"/>
                <a:cs typeface="Tahoma" panose="020B0604030504040204" charset="0"/>
              </a:rPr>
              <a:t>7,437 </a:t>
            </a:r>
            <a:r>
              <a:rPr lang="en-US" sz="1500" kern="1200" dirty="0" err="1">
                <a:solidFill>
                  <a:prstClr val="white"/>
                </a:solidFill>
                <a:latin typeface="Calibri" panose="020F0502020204030204"/>
                <a:ea typeface="Tahoma" panose="020B0604030504040204" charset="0"/>
                <a:cs typeface="Tahoma" panose="020B0604030504040204" charset="0"/>
              </a:rPr>
              <a:t>lít</a:t>
            </a:r>
            <a:endParaRPr lang="en-US" sz="1500" kern="1200" dirty="0">
              <a:solidFill>
                <a:prstClr val="white"/>
              </a:solidFill>
              <a:latin typeface="Calibri" panose="020F0502020204030204"/>
              <a:ea typeface="Tahoma" panose="020B0604030504040204" charset="0"/>
              <a:cs typeface="Tahoma" panose="020B0604030504040204" charset="0"/>
            </a:endParaRPr>
          </a:p>
        </p:txBody>
      </p:sp>
      <p:sp>
        <p:nvSpPr>
          <p:cNvPr id="34" name="cau hoi c"/>
          <p:cNvSpPr txBox="1"/>
          <p:nvPr/>
        </p:nvSpPr>
        <p:spPr>
          <a:xfrm>
            <a:off x="829507" y="6060426"/>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C. </a:t>
            </a:r>
            <a:r>
              <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rPr>
              <a:t>2,479 </a:t>
            </a:r>
            <a:r>
              <a:rPr lang="en-US" sz="1500" kern="1200" dirty="0" err="1">
                <a:solidFill>
                  <a:prstClr val="white"/>
                </a:solidFill>
                <a:latin typeface="Times New Roman" panose="02020603050405020304" pitchFamily="18" charset="0"/>
                <a:ea typeface="Tahoma" panose="020B0604030504040204" charset="0"/>
                <a:cs typeface="Times New Roman" panose="02020603050405020304" pitchFamily="18" charset="0"/>
              </a:rPr>
              <a:t>lít</a:t>
            </a:r>
            <a:endParaRPr lang="en-US" sz="1500" kern="1200" dirty="0">
              <a:solidFill>
                <a:prstClr val="white"/>
              </a:solidFill>
              <a:latin typeface="Times New Roman" panose="02020603050405020304" pitchFamily="18" charset="0"/>
              <a:ea typeface="Tahoma" panose="020B0604030504040204" charset="0"/>
              <a:cs typeface="Times New Roman" panose="02020603050405020304" pitchFamily="18"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1"/>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3"/>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7"/>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3"/>
            <a:ext cx="365522" cy="487363"/>
          </a:xfrm>
          <a:prstGeom prst="rect">
            <a:avLst/>
          </a:prstGeom>
        </p:spPr>
      </p:pic>
    </p:spTree>
    <p:extLst>
      <p:ext uri="{BB962C8B-B14F-4D97-AF65-F5344CB8AC3E}">
        <p14:creationId xmlns:p14="http://schemas.microsoft.com/office/powerpoint/2010/main" val="1936894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500"/>
                                        <p:tgtEl>
                                          <p:spTgt spid="2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41566" y="-49893"/>
            <a:ext cx="2601031" cy="3468041"/>
          </a:xfrm>
          <a:prstGeom prst="rect">
            <a:avLst/>
          </a:prstGeom>
        </p:spPr>
      </p:pic>
      <p:cxnSp>
        <p:nvCxnSpPr>
          <p:cNvPr id="23" name="Straight Connector 22"/>
          <p:cNvCxnSpPr/>
          <p:nvPr/>
        </p:nvCxnSpPr>
        <p:spPr>
          <a:xfrm>
            <a:off x="0" y="626048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0" y="539721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0" y="4194709"/>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494932" y="3584279"/>
            <a:ext cx="8154143" cy="125193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4" name="TextBox 23"/>
          <p:cNvSpPr txBox="1"/>
          <p:nvPr/>
        </p:nvSpPr>
        <p:spPr>
          <a:xfrm>
            <a:off x="1038691" y="3616547"/>
            <a:ext cx="7037773" cy="369332"/>
          </a:xfrm>
          <a:prstGeom prst="rect">
            <a:avLst/>
          </a:prstGeom>
          <a:noFill/>
        </p:spPr>
        <p:txBody>
          <a:bodyPr wrap="square" rtlCol="0">
            <a:spAutoFit/>
          </a:bodyPr>
          <a:lstStyle/>
          <a:p>
            <a:pPr defTabSz="685800">
              <a:buClrTx/>
              <a:defRPr/>
            </a:pPr>
            <a:r>
              <a:rPr lang="en-US" sz="1800" kern="1200" dirty="0" err="1">
                <a:solidFill>
                  <a:prstClr val="white"/>
                </a:solidFill>
                <a:latin typeface="Times New Roman" panose="02020603050405020304" pitchFamily="18" charset="0"/>
                <a:cs typeface="Times New Roman" panose="02020603050405020304" pitchFamily="18" charset="0"/>
              </a:rPr>
              <a:t>Câu</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hỏi</a:t>
            </a:r>
            <a:r>
              <a:rPr lang="en-US" sz="1800" kern="1200" dirty="0">
                <a:solidFill>
                  <a:prstClr val="white"/>
                </a:solidFill>
                <a:latin typeface="Times New Roman" panose="02020603050405020304" pitchFamily="18" charset="0"/>
                <a:cs typeface="Times New Roman" panose="02020603050405020304" pitchFamily="18" charset="0"/>
              </a:rPr>
              <a:t> 10: </a:t>
            </a:r>
            <a:r>
              <a:rPr lang="en-US" sz="1800" kern="1200" dirty="0" err="1">
                <a:solidFill>
                  <a:prstClr val="white"/>
                </a:solidFill>
                <a:latin typeface="Times New Roman" panose="02020603050405020304" pitchFamily="18" charset="0"/>
                <a:cs typeface="Times New Roman" panose="02020603050405020304" pitchFamily="18" charset="0"/>
              </a:rPr>
              <a:t>Tác</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hại</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của</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rượu</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bia</a:t>
            </a:r>
            <a:r>
              <a:rPr lang="en-US" sz="1800" kern="1200" dirty="0">
                <a:solidFill>
                  <a:prstClr val="white"/>
                </a:solidFill>
                <a:latin typeface="Times New Roman" panose="02020603050405020304" pitchFamily="18" charset="0"/>
                <a:cs typeface="Times New Roman" panose="02020603050405020304" pitchFamily="18" charset="0"/>
              </a:rPr>
              <a:t> </a:t>
            </a:r>
            <a:r>
              <a:rPr lang="en-US" sz="1800" kern="1200" dirty="0" err="1">
                <a:solidFill>
                  <a:prstClr val="white"/>
                </a:solidFill>
                <a:latin typeface="Times New Roman" panose="02020603050405020304" pitchFamily="18" charset="0"/>
                <a:cs typeface="Times New Roman" panose="02020603050405020304" pitchFamily="18" charset="0"/>
              </a:rPr>
              <a:t>là</a:t>
            </a:r>
            <a:r>
              <a:rPr lang="en-US" sz="1800" kern="1200" dirty="0">
                <a:solidFill>
                  <a:prstClr val="white"/>
                </a:solidFill>
                <a:latin typeface="Times New Roman" panose="02020603050405020304" pitchFamily="18" charset="0"/>
                <a:cs typeface="Times New Roman" panose="02020603050405020304" pitchFamily="18" charset="0"/>
              </a:rPr>
              <a:t> ?</a:t>
            </a:r>
          </a:p>
        </p:txBody>
      </p:sp>
      <p:sp>
        <p:nvSpPr>
          <p:cNvPr id="15" name="bang b"/>
          <p:cNvSpPr/>
          <p:nvPr/>
        </p:nvSpPr>
        <p:spPr>
          <a:xfrm flipH="1">
            <a:off x="4601922" y="5100583"/>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16" name="bang c"/>
          <p:cNvSpPr/>
          <p:nvPr/>
        </p:nvSpPr>
        <p:spPr>
          <a:xfrm flipH="1">
            <a:off x="604749"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25" name="cau hoi b"/>
          <p:cNvSpPr txBox="1"/>
          <p:nvPr/>
        </p:nvSpPr>
        <p:spPr>
          <a:xfrm>
            <a:off x="4377163" y="4805141"/>
            <a:ext cx="4162088" cy="784830"/>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B.</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Tác</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động</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có</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hại</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của</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rượu</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bia</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đôi</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với</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sức</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khỏe</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con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người</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gia</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đình</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cộng</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đồng</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ATGT,trật</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tự,ATXH,kinh</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tế</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và</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các</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vấn</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đề</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XH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khác</a:t>
            </a:r>
            <a:endParaRPr lang="en-US" sz="1500" kern="1200" dirty="0">
              <a:solidFill>
                <a:prstClr val="white"/>
              </a:solidFill>
              <a:latin typeface="Calibri" panose="020F0502020204030204"/>
              <a:ea typeface="Tahoma" panose="020B0604030504040204" charset="0"/>
              <a:cs typeface="Tahoma" panose="020B0604030504040204" charset="0"/>
            </a:endParaRPr>
          </a:p>
        </p:txBody>
      </p:sp>
      <p:sp>
        <p:nvSpPr>
          <p:cNvPr id="27" name="cau hoi c"/>
          <p:cNvSpPr txBox="1"/>
          <p:nvPr/>
        </p:nvSpPr>
        <p:spPr>
          <a:xfrm>
            <a:off x="379994" y="5996109"/>
            <a:ext cx="4162087" cy="784830"/>
          </a:xfrm>
          <a:prstGeom prst="rect">
            <a:avLst/>
          </a:prstGeom>
          <a:noFill/>
        </p:spPr>
        <p:txBody>
          <a:bodyPr wrap="square" rtlCol="0">
            <a:spAutoFit/>
          </a:bodyPr>
          <a:lstStyle/>
          <a:p>
            <a:pPr marL="257175" indent="-257175">
              <a:buClr>
                <a:prstClr val="white"/>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C.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Tác</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động</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của</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rượu</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bia</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đôi</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với</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sức</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khỏe</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con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người</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gia</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đình</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cộng</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đồng</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ATGT,trật</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tự,ATXH,kinh</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tế</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và</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các</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vấn</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đề</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XH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khác</a:t>
            </a:r>
            <a:endParaRPr lang="en-US" sz="1500" kern="1200" dirty="0">
              <a:solidFill>
                <a:prstClr val="white"/>
              </a:solidFill>
              <a:latin typeface="Calibri" panose="020F0502020204030204"/>
              <a:ea typeface="Tahoma" panose="020B0604030504040204" charset="0"/>
              <a:cs typeface="Tahoma" panose="020B0604030504040204" charset="0"/>
            </a:endParaRPr>
          </a:p>
        </p:txBody>
      </p:sp>
      <p:sp>
        <p:nvSpPr>
          <p:cNvPr id="31" name="bang a"/>
          <p:cNvSpPr/>
          <p:nvPr/>
        </p:nvSpPr>
        <p:spPr>
          <a:xfrm flipH="1">
            <a:off x="604749" y="5094961"/>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2" name="bang d"/>
          <p:cNvSpPr/>
          <p:nvPr/>
        </p:nvSpPr>
        <p:spPr>
          <a:xfrm flipH="1">
            <a:off x="4601922" y="5958224"/>
            <a:ext cx="3937330" cy="6045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a:solidFill>
                <a:prstClr val="white"/>
              </a:solidFill>
              <a:latin typeface="Calibri" panose="020F0502020204030204"/>
            </a:endParaRPr>
          </a:p>
        </p:txBody>
      </p:sp>
      <p:sp>
        <p:nvSpPr>
          <p:cNvPr id="33" name="cau hoi a"/>
          <p:cNvSpPr txBox="1"/>
          <p:nvPr/>
        </p:nvSpPr>
        <p:spPr>
          <a:xfrm>
            <a:off x="604748" y="4836214"/>
            <a:ext cx="3937330" cy="1015663"/>
          </a:xfrm>
          <a:prstGeom prst="rect">
            <a:avLst/>
          </a:prstGeom>
          <a:noFill/>
        </p:spPr>
        <p:txBody>
          <a:bodyPr wrap="square" rtlCol="0">
            <a:spAutoFit/>
          </a:bodyPr>
          <a:lstStyle/>
          <a:p>
            <a:pPr defTabSz="685800">
              <a:buClr>
                <a:prstClr val="white"/>
              </a:buClr>
              <a:defRPr/>
            </a:pPr>
            <a:r>
              <a:rPr lang="en-US" sz="1500" kern="1200" dirty="0">
                <a:solidFill>
                  <a:srgbClr val="FFC000"/>
                </a:solidFill>
                <a:latin typeface="Times New Roman" panose="02020603050405020304" pitchFamily="18" charset="0"/>
                <a:ea typeface="Tahoma" panose="020B0604030504040204" charset="0"/>
                <a:cs typeface="Times New Roman" panose="02020603050405020304" pitchFamily="18" charset="0"/>
              </a:rPr>
              <a:t>A. </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T</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ác</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động</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có</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hại</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của</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rượu</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bia</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đôi</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với</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sức</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khỏe</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con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người</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gia</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đình</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cộng</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đồng</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ATGT,trật</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tự,ATXH,kinh</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tế</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văn</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hóa</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và</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các</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vấn</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đề</a:t>
            </a:r>
            <a:r>
              <a:rPr lang="en-US" sz="1500" dirty="0">
                <a:solidFill>
                  <a:srgbClr val="FF0000"/>
                </a:solidFill>
                <a:latin typeface="Times New Roman" panose="02020603050405020304" pitchFamily="18" charset="0"/>
                <a:ea typeface="Tahoma" panose="020B0604030504040204" charset="0"/>
                <a:cs typeface="Times New Roman" panose="02020603050405020304" pitchFamily="18" charset="0"/>
              </a:rPr>
              <a:t> XH </a:t>
            </a:r>
            <a:r>
              <a:rPr lang="en-US" sz="1500" dirty="0" err="1">
                <a:solidFill>
                  <a:srgbClr val="FF0000"/>
                </a:solidFill>
                <a:latin typeface="Times New Roman" panose="02020603050405020304" pitchFamily="18" charset="0"/>
                <a:ea typeface="Tahoma" panose="020B0604030504040204" charset="0"/>
                <a:cs typeface="Times New Roman" panose="02020603050405020304" pitchFamily="18" charset="0"/>
              </a:rPr>
              <a:t>khác</a:t>
            </a:r>
            <a:endParaRPr lang="en-US" sz="1500" kern="1200" dirty="0">
              <a:solidFill>
                <a:srgbClr val="FF0000"/>
              </a:solidFill>
              <a:latin typeface="Times New Roman" panose="02020603050405020304" pitchFamily="18" charset="0"/>
              <a:ea typeface="Tahoma" panose="020B0604030504040204" charset="0"/>
              <a:cs typeface="Times New Roman" panose="02020603050405020304" pitchFamily="18" charset="0"/>
            </a:endParaRPr>
          </a:p>
        </p:txBody>
      </p:sp>
      <p:sp>
        <p:nvSpPr>
          <p:cNvPr id="34" name="cau hoi d"/>
          <p:cNvSpPr txBox="1"/>
          <p:nvPr/>
        </p:nvSpPr>
        <p:spPr>
          <a:xfrm>
            <a:off x="4826679" y="6060427"/>
            <a:ext cx="3487814" cy="323165"/>
          </a:xfrm>
          <a:prstGeom prst="rect">
            <a:avLst/>
          </a:prstGeom>
          <a:noFill/>
        </p:spPr>
        <p:txBody>
          <a:bodyPr wrap="square" rtlCol="0">
            <a:spAutoFit/>
          </a:bodyPr>
          <a:lstStyle/>
          <a:p>
            <a:pPr marL="257175" indent="-257175" defTabSz="685800">
              <a:buClr>
                <a:prstClr val="white"/>
              </a:buClr>
              <a:buFont typeface="Wingdings" panose="05000000000000000000" pitchFamily="2" charset="2"/>
              <a:buChar char="w"/>
              <a:defRPr/>
            </a:pPr>
            <a:r>
              <a:rPr lang="en-US" sz="1500" kern="1200" dirty="0">
                <a:solidFill>
                  <a:srgbClr val="FFC000"/>
                </a:solidFill>
                <a:latin typeface="Calibri" panose="020F0502020204030204"/>
                <a:ea typeface="Tahoma" panose="020B0604030504040204" charset="0"/>
                <a:cs typeface="Tahoma" panose="020B0604030504040204" charset="0"/>
              </a:rPr>
              <a:t>D. </a:t>
            </a:r>
            <a:r>
              <a:rPr lang="en-US" sz="1500" dirty="0" err="1">
                <a:solidFill>
                  <a:srgbClr val="FF0000"/>
                </a:solidFill>
                <a:latin typeface="Calibri" panose="020F0502020204030204"/>
                <a:ea typeface="Tahoma" panose="020B0604030504040204" charset="0"/>
                <a:cs typeface="Tahoma" panose="020B0604030504040204" charset="0"/>
              </a:rPr>
              <a:t>Tất</a:t>
            </a:r>
            <a:r>
              <a:rPr lang="en-US" sz="1500" dirty="0">
                <a:solidFill>
                  <a:srgbClr val="FF0000"/>
                </a:solidFill>
                <a:latin typeface="Calibri" panose="020F0502020204030204"/>
                <a:ea typeface="Tahoma" panose="020B0604030504040204" charset="0"/>
                <a:cs typeface="Tahoma" panose="020B0604030504040204" charset="0"/>
              </a:rPr>
              <a:t> </a:t>
            </a:r>
            <a:r>
              <a:rPr lang="en-US" sz="1500" dirty="0" err="1">
                <a:solidFill>
                  <a:srgbClr val="FF0000"/>
                </a:solidFill>
                <a:latin typeface="Calibri" panose="020F0502020204030204"/>
                <a:ea typeface="Tahoma" panose="020B0604030504040204" charset="0"/>
                <a:cs typeface="Tahoma" panose="020B0604030504040204" charset="0"/>
              </a:rPr>
              <a:t>cả</a:t>
            </a:r>
            <a:r>
              <a:rPr lang="en-US" sz="1500" dirty="0">
                <a:solidFill>
                  <a:srgbClr val="FF0000"/>
                </a:solidFill>
                <a:latin typeface="Calibri" panose="020F0502020204030204"/>
                <a:ea typeface="Tahoma" panose="020B0604030504040204" charset="0"/>
                <a:cs typeface="Tahoma" panose="020B0604030504040204" charset="0"/>
              </a:rPr>
              <a:t> </a:t>
            </a:r>
            <a:r>
              <a:rPr lang="en-US" sz="1500" dirty="0" err="1">
                <a:solidFill>
                  <a:srgbClr val="FF0000"/>
                </a:solidFill>
                <a:latin typeface="Calibri" panose="020F0502020204030204"/>
                <a:ea typeface="Tahoma" panose="020B0604030504040204" charset="0"/>
                <a:cs typeface="Tahoma" panose="020B0604030504040204" charset="0"/>
              </a:rPr>
              <a:t>các</a:t>
            </a:r>
            <a:r>
              <a:rPr lang="en-US" sz="1500" dirty="0">
                <a:solidFill>
                  <a:srgbClr val="FF0000"/>
                </a:solidFill>
                <a:latin typeface="Calibri" panose="020F0502020204030204"/>
                <a:ea typeface="Tahoma" panose="020B0604030504040204" charset="0"/>
                <a:cs typeface="Tahoma" panose="020B0604030504040204" charset="0"/>
              </a:rPr>
              <a:t> </a:t>
            </a:r>
            <a:r>
              <a:rPr lang="en-US" sz="1500" dirty="0" err="1">
                <a:solidFill>
                  <a:srgbClr val="FF0000"/>
                </a:solidFill>
                <a:latin typeface="Calibri" panose="020F0502020204030204"/>
                <a:ea typeface="Tahoma" panose="020B0604030504040204" charset="0"/>
                <a:cs typeface="Tahoma" panose="020B0604030504040204" charset="0"/>
              </a:rPr>
              <a:t>đáp</a:t>
            </a:r>
            <a:r>
              <a:rPr lang="en-US" sz="1500" dirty="0">
                <a:solidFill>
                  <a:srgbClr val="FF0000"/>
                </a:solidFill>
                <a:latin typeface="Calibri" panose="020F0502020204030204"/>
                <a:ea typeface="Tahoma" panose="020B0604030504040204" charset="0"/>
                <a:cs typeface="Tahoma" panose="020B0604030504040204" charset="0"/>
              </a:rPr>
              <a:t> </a:t>
            </a:r>
            <a:r>
              <a:rPr lang="en-US" sz="1500" dirty="0" err="1">
                <a:solidFill>
                  <a:srgbClr val="FF0000"/>
                </a:solidFill>
                <a:latin typeface="Calibri" panose="020F0502020204030204"/>
                <a:ea typeface="Tahoma" panose="020B0604030504040204" charset="0"/>
                <a:cs typeface="Tahoma" panose="020B0604030504040204" charset="0"/>
              </a:rPr>
              <a:t>án</a:t>
            </a:r>
            <a:r>
              <a:rPr lang="en-US" sz="1500" dirty="0">
                <a:solidFill>
                  <a:srgbClr val="FF0000"/>
                </a:solidFill>
                <a:latin typeface="Calibri" panose="020F0502020204030204"/>
                <a:ea typeface="Tahoma" panose="020B0604030504040204" charset="0"/>
                <a:cs typeface="Tahoma" panose="020B0604030504040204" charset="0"/>
              </a:rPr>
              <a:t> </a:t>
            </a:r>
            <a:r>
              <a:rPr lang="en-US" sz="1500" dirty="0" err="1">
                <a:solidFill>
                  <a:srgbClr val="FF0000"/>
                </a:solidFill>
                <a:latin typeface="Calibri" panose="020F0502020204030204"/>
                <a:ea typeface="Tahoma" panose="020B0604030504040204" charset="0"/>
                <a:cs typeface="Tahoma" panose="020B0604030504040204" charset="0"/>
              </a:rPr>
              <a:t>trên</a:t>
            </a:r>
            <a:endParaRPr lang="en-US" sz="1500" kern="1200" dirty="0">
              <a:solidFill>
                <a:srgbClr val="FF0000"/>
              </a:solidFill>
              <a:latin typeface="Calibri" panose="020F0502020204030204"/>
              <a:ea typeface="Tahoma" panose="020B0604030504040204" charset="0"/>
              <a:cs typeface="Tahoma" panose="020B0604030504040204" charset="0"/>
            </a:endParaRPr>
          </a:p>
        </p:txBody>
      </p:sp>
      <p:pic>
        <p:nvPicPr>
          <p:cNvPr id="38" name="Questio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863861"/>
            <a:ext cx="365522" cy="487363"/>
          </a:xfrm>
          <a:prstGeom prst="rect">
            <a:avLst/>
          </a:prstGeom>
        </p:spPr>
      </p:pic>
      <p:pic>
        <p:nvPicPr>
          <p:cNvPr id="39" name="Final Answer">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478693"/>
            <a:ext cx="365522" cy="487363"/>
          </a:xfrm>
          <a:prstGeom prst="rect">
            <a:avLst/>
          </a:prstGeom>
        </p:spPr>
      </p:pic>
      <p:pic>
        <p:nvPicPr>
          <p:cNvPr id="40" name="Win">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2074157"/>
            <a:ext cx="365522" cy="487363"/>
          </a:xfrm>
          <a:prstGeom prst="rect">
            <a:avLst/>
          </a:prstGeom>
        </p:spPr>
      </p:pic>
      <p:pic>
        <p:nvPicPr>
          <p:cNvPr id="41" name="Lose">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2630413"/>
            <a:ext cx="365522" cy="487363"/>
          </a:xfrm>
          <a:prstGeom prst="rect">
            <a:avLst/>
          </a:prstGeom>
        </p:spPr>
      </p:pic>
    </p:spTree>
    <p:extLst>
      <p:ext uri="{BB962C8B-B14F-4D97-AF65-F5344CB8AC3E}">
        <p14:creationId xmlns:p14="http://schemas.microsoft.com/office/powerpoint/2010/main" val="2135582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fade">
                                      <p:cBhvr>
                                        <p:cTn id="24" dur="500"/>
                                        <p:tgtEl>
                                          <p:spTgt spid="2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bldLvl="0" animBg="1"/>
      <p:bldP spid="15" grpId="1" bldLvl="0" animBg="1"/>
      <p:bldP spid="15" grpId="2" bldLvl="0" animBg="1"/>
      <p:bldP spid="15" grpId="3" bldLvl="0" animBg="1"/>
      <p:bldP spid="15" grpId="4" bldLvl="0" animBg="1"/>
      <p:bldP spid="16" grpId="0" bldLvl="0" animBg="1"/>
      <p:bldP spid="16" grpId="1" bldLvl="0" animBg="1"/>
      <p:bldP spid="25" grpId="0"/>
      <p:bldP spid="25" grpId="1"/>
      <p:bldP spid="25" grpId="2"/>
      <p:bldP spid="25" grpId="3"/>
      <p:bldP spid="25" grpId="4"/>
      <p:bldP spid="25" grpId="5"/>
      <p:bldP spid="27" grpId="0"/>
      <p:bldP spid="27" grpId="1"/>
      <p:bldP spid="27" grpId="2"/>
      <p:bldP spid="31" grpId="0" bldLvl="0" animBg="1"/>
      <p:bldP spid="31" grpId="1" bldLvl="0" animBg="1"/>
      <p:bldP spid="32" grpId="0" bldLvl="0" animBg="1"/>
      <p:bldP spid="32" grpId="1" bldLvl="0" animBg="1"/>
      <p:bldP spid="33" grpId="0"/>
      <p:bldP spid="33" grpId="1"/>
      <p:bldP spid="33" grpId="2"/>
      <p:bldP spid="34" grpId="0"/>
      <p:bldP spid="34" grpId="1"/>
      <p:bldP spid="34" grpId="2"/>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7" name="Picture 13" descr="Cover">
            <a:extLst>
              <a:ext uri="{FF2B5EF4-FFF2-40B4-BE49-F238E27FC236}">
                <a16:creationId xmlns:a16="http://schemas.microsoft.com/office/drawing/2014/main" id="{81B27786-EA11-4117-9F82-C9E8888F67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0491" y="2333627"/>
            <a:ext cx="2159794" cy="1338263"/>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Cover">
            <a:extLst>
              <a:ext uri="{FF2B5EF4-FFF2-40B4-BE49-F238E27FC236}">
                <a16:creationId xmlns:a16="http://schemas.microsoft.com/office/drawing/2014/main" id="{709B0ED3-73CA-48DB-8161-0EF4B2559B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9860" y="2319339"/>
            <a:ext cx="1456134" cy="609600"/>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Cover">
            <a:extLst>
              <a:ext uri="{FF2B5EF4-FFF2-40B4-BE49-F238E27FC236}">
                <a16:creationId xmlns:a16="http://schemas.microsoft.com/office/drawing/2014/main" id="{5ECFA7E3-3C8E-48C9-8E4C-C470C169FA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9197" y="2635250"/>
            <a:ext cx="2453879" cy="2886075"/>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Cover">
            <a:extLst>
              <a:ext uri="{FF2B5EF4-FFF2-40B4-BE49-F238E27FC236}">
                <a16:creationId xmlns:a16="http://schemas.microsoft.com/office/drawing/2014/main" id="{4B3C8FD4-0C08-49F8-B5AB-F5FF0F75E5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1" y="2635249"/>
            <a:ext cx="2480072" cy="1912939"/>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Cover">
            <a:extLst>
              <a:ext uri="{FF2B5EF4-FFF2-40B4-BE49-F238E27FC236}">
                <a16:creationId xmlns:a16="http://schemas.microsoft.com/office/drawing/2014/main" id="{286CAF19-B021-4B3A-B9F2-A0C4B4E4422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6422" y="2627313"/>
            <a:ext cx="1791891" cy="1128712"/>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Cover">
            <a:extLst>
              <a:ext uri="{FF2B5EF4-FFF2-40B4-BE49-F238E27FC236}">
                <a16:creationId xmlns:a16="http://schemas.microsoft.com/office/drawing/2014/main" id="{9F2D5C06-C0A5-40B1-8D93-F4CAACB50B1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93159" y="2438402"/>
            <a:ext cx="1223963" cy="742951"/>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a:extLst>
              <a:ext uri="{FF2B5EF4-FFF2-40B4-BE49-F238E27FC236}">
                <a16:creationId xmlns:a16="http://schemas.microsoft.com/office/drawing/2014/main" id="{D881327D-A818-4174-A811-8C22FAFF32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00213" y="1892303"/>
            <a:ext cx="2049066" cy="931863"/>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a:extLst>
              <a:ext uri="{FF2B5EF4-FFF2-40B4-BE49-F238E27FC236}">
                <a16:creationId xmlns:a16="http://schemas.microsoft.com/office/drawing/2014/main" id="{974DDADD-AD07-4343-B829-D71BDD6A5A3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0641" y="1309690"/>
            <a:ext cx="2496741" cy="1506537"/>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a:extLst>
              <a:ext uri="{FF2B5EF4-FFF2-40B4-BE49-F238E27FC236}">
                <a16:creationId xmlns:a16="http://schemas.microsoft.com/office/drawing/2014/main" id="{4ABBB740-827E-461C-88F2-BCEF3F55680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407572" y="2319339"/>
            <a:ext cx="1471613" cy="609600"/>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a:extLst>
              <a:ext uri="{FF2B5EF4-FFF2-40B4-BE49-F238E27FC236}">
                <a16:creationId xmlns:a16="http://schemas.microsoft.com/office/drawing/2014/main" id="{6902A908-B68F-4847-B18E-38B2E7B0077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43363" y="1954213"/>
            <a:ext cx="1371600" cy="1212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1327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righ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righ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righ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2"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righ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righ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righ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2"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righ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2" name="Picture 8" descr="Cover">
            <a:extLst>
              <a:ext uri="{FF2B5EF4-FFF2-40B4-BE49-F238E27FC236}">
                <a16:creationId xmlns:a16="http://schemas.microsoft.com/office/drawing/2014/main" id="{86AD66B6-ADCE-478A-AABF-5071EDE7ED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2826" y="3903664"/>
            <a:ext cx="3527822" cy="995363"/>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a:extLst>
              <a:ext uri="{FF2B5EF4-FFF2-40B4-BE49-F238E27FC236}">
                <a16:creationId xmlns:a16="http://schemas.microsoft.com/office/drawing/2014/main" id="{CB43D46D-2F9A-422B-8ABB-7944F23BFA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638" y="2944813"/>
            <a:ext cx="2093119"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a:extLst>
              <a:ext uri="{FF2B5EF4-FFF2-40B4-BE49-F238E27FC236}">
                <a16:creationId xmlns:a16="http://schemas.microsoft.com/office/drawing/2014/main" id="{97057B7A-933C-40BC-9F9A-D23F8F2389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8416" y="2016125"/>
            <a:ext cx="3532584" cy="928688"/>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a:extLst>
              <a:ext uri="{FF2B5EF4-FFF2-40B4-BE49-F238E27FC236}">
                <a16:creationId xmlns:a16="http://schemas.microsoft.com/office/drawing/2014/main" id="{89498D92-E9E4-483A-AEE8-A452A02DF1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6635" y="1943100"/>
            <a:ext cx="3009900" cy="1385888"/>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a:extLst>
              <a:ext uri="{FF2B5EF4-FFF2-40B4-BE49-F238E27FC236}">
                <a16:creationId xmlns:a16="http://schemas.microsoft.com/office/drawing/2014/main" id="{94273829-DCFC-4E5E-8C1C-B0EFF4C129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3" y="2638427"/>
            <a:ext cx="1254919" cy="1025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0605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2" name="Picture 8" descr="Cover">
            <a:extLst>
              <a:ext uri="{FF2B5EF4-FFF2-40B4-BE49-F238E27FC236}">
                <a16:creationId xmlns:a16="http://schemas.microsoft.com/office/drawing/2014/main" id="{BDD2BE53-5632-4889-AB08-32D9770640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2960" y="3703641"/>
            <a:ext cx="3393281" cy="968375"/>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Cover">
            <a:extLst>
              <a:ext uri="{FF2B5EF4-FFF2-40B4-BE49-F238E27FC236}">
                <a16:creationId xmlns:a16="http://schemas.microsoft.com/office/drawing/2014/main" id="{8DA842CD-F589-452D-8E1F-3AF39AD232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8781" y="3419476"/>
            <a:ext cx="3101579" cy="603251"/>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Cover">
            <a:extLst>
              <a:ext uri="{FF2B5EF4-FFF2-40B4-BE49-F238E27FC236}">
                <a16:creationId xmlns:a16="http://schemas.microsoft.com/office/drawing/2014/main" id="{9A8ED37E-B605-497B-A6EE-3A3B2F5800E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4145" y="2297115"/>
            <a:ext cx="2010965" cy="1217612"/>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over">
            <a:extLst>
              <a:ext uri="{FF2B5EF4-FFF2-40B4-BE49-F238E27FC236}">
                <a16:creationId xmlns:a16="http://schemas.microsoft.com/office/drawing/2014/main" id="{AFC53D1E-E09D-430E-B69E-69E2BBF89A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8784" y="2173288"/>
            <a:ext cx="3052763" cy="1736725"/>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Cover">
            <a:extLst>
              <a:ext uri="{FF2B5EF4-FFF2-40B4-BE49-F238E27FC236}">
                <a16:creationId xmlns:a16="http://schemas.microsoft.com/office/drawing/2014/main" id="{1C4107DE-9406-4D9E-B54A-A442CAAFCE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43003" y="3230566"/>
            <a:ext cx="1310879" cy="1004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0156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47" name="Google Shape;547;p35"/>
          <p:cNvSpPr txBox="1">
            <a:spLocks noGrp="1"/>
          </p:cNvSpPr>
          <p:nvPr>
            <p:ph type="title"/>
          </p:nvPr>
        </p:nvSpPr>
        <p:spPr>
          <a:xfrm>
            <a:off x="720000" y="607541"/>
            <a:ext cx="7704000" cy="763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b="1">
                <a:solidFill>
                  <a:schemeClr val="tx2">
                    <a:lumMod val="50000"/>
                  </a:schemeClr>
                </a:solidFill>
                <a:latin typeface="Arial" panose="020B0604020202020204" pitchFamily="34" charset="0"/>
                <a:cs typeface="Arial" panose="020B0604020202020204" pitchFamily="34" charset="0"/>
              </a:rPr>
              <a:t>NỘI DUNG BÀI HỌC</a:t>
            </a:r>
            <a:endParaRPr b="1">
              <a:solidFill>
                <a:schemeClr val="tx2">
                  <a:lumMod val="50000"/>
                </a:schemeClr>
              </a:solidFill>
              <a:latin typeface="Arial" panose="020B0604020202020204" pitchFamily="34" charset="0"/>
              <a:cs typeface="Arial" panose="020B0604020202020204" pitchFamily="34" charset="0"/>
            </a:endParaRPr>
          </a:p>
        </p:txBody>
      </p:sp>
      <p:grpSp>
        <p:nvGrpSpPr>
          <p:cNvPr id="31" name="Group 30"/>
          <p:cNvGrpSpPr/>
          <p:nvPr/>
        </p:nvGrpSpPr>
        <p:grpSpPr>
          <a:xfrm>
            <a:off x="615806" y="1490464"/>
            <a:ext cx="3530895" cy="1303232"/>
            <a:chOff x="615803" y="1679564"/>
            <a:chExt cx="3530895" cy="978195"/>
          </a:xfrm>
        </p:grpSpPr>
        <p:sp>
          <p:nvSpPr>
            <p:cNvPr id="32" name="Rounded Rectangle 31"/>
            <p:cNvSpPr/>
            <p:nvPr/>
          </p:nvSpPr>
          <p:spPr>
            <a:xfrm>
              <a:off x="967564" y="1679564"/>
              <a:ext cx="3179134" cy="978195"/>
            </a:xfrm>
            <a:prstGeom prst="roundRect">
              <a:avLst/>
            </a:prstGeom>
            <a:solidFill>
              <a:schemeClr val="accent3"/>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33" name="Oval 32"/>
            <p:cNvSpPr/>
            <p:nvPr/>
          </p:nvSpPr>
          <p:spPr>
            <a:xfrm>
              <a:off x="615803" y="1833731"/>
              <a:ext cx="703521" cy="703521"/>
            </a:xfrm>
            <a:prstGeom prst="ellipse">
              <a:avLst/>
            </a:prstGeom>
            <a:solidFill>
              <a:srgbClr val="FF2749"/>
            </a:solidFill>
            <a:ln w="19050">
              <a:solidFill>
                <a:schemeClr val="accent3"/>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200" b="1" dirty="0">
                  <a:solidFill>
                    <a:schemeClr val="bg2"/>
                  </a:solidFill>
                  <a:latin typeface="Arial" panose="020B0604020202020204" pitchFamily="34" charset="0"/>
                  <a:cs typeface="Arial" panose="020B0604020202020204" pitchFamily="34" charset="0"/>
                </a:rPr>
                <a:t>I</a:t>
              </a:r>
            </a:p>
          </p:txBody>
        </p:sp>
        <p:sp>
          <p:nvSpPr>
            <p:cNvPr id="34" name="TextBox 33"/>
            <p:cNvSpPr txBox="1"/>
            <p:nvPr/>
          </p:nvSpPr>
          <p:spPr>
            <a:xfrm>
              <a:off x="1400176" y="1715971"/>
              <a:ext cx="2339163" cy="730006"/>
            </a:xfrm>
            <a:prstGeom prst="rect">
              <a:avLst/>
            </a:prstGeom>
            <a:noFill/>
          </p:spPr>
          <p:txBody>
            <a:bodyPr wrap="square" rtlCol="0">
              <a:spAutoFit/>
            </a:bodyPr>
            <a:lstStyle/>
            <a:p>
              <a:pPr>
                <a:lnSpc>
                  <a:spcPct val="130000"/>
                </a:lnSpc>
              </a:pPr>
              <a:r>
                <a:rPr lang="en-US" sz="2200" dirty="0" err="1"/>
                <a:t>Công</a:t>
              </a:r>
              <a:r>
                <a:rPr lang="en-US" sz="2200" dirty="0"/>
                <a:t> </a:t>
              </a:r>
              <a:r>
                <a:rPr lang="en-US" sz="2200" dirty="0" err="1"/>
                <a:t>thức</a:t>
              </a:r>
              <a:r>
                <a:rPr lang="en-US" sz="2200" dirty="0"/>
                <a:t> </a:t>
              </a:r>
              <a:r>
                <a:rPr lang="en-US" sz="2200" dirty="0" err="1"/>
                <a:t>và</a:t>
              </a:r>
              <a:r>
                <a:rPr lang="en-US" sz="2200" dirty="0"/>
                <a:t> </a:t>
              </a:r>
              <a:r>
                <a:rPr lang="en-US" sz="2200" dirty="0" err="1"/>
                <a:t>đặc</a:t>
              </a:r>
              <a:r>
                <a:rPr lang="en-US" sz="2200" dirty="0"/>
                <a:t> </a:t>
              </a:r>
              <a:r>
                <a:rPr lang="en-US" sz="2200" dirty="0" err="1"/>
                <a:t>điểm</a:t>
              </a:r>
              <a:r>
                <a:rPr lang="en-US" sz="2200" dirty="0"/>
                <a:t> </a:t>
              </a:r>
              <a:r>
                <a:rPr lang="en-US" sz="2200" dirty="0" err="1"/>
                <a:t>cấu</a:t>
              </a:r>
              <a:r>
                <a:rPr lang="en-US" sz="2200" dirty="0"/>
                <a:t> </a:t>
              </a:r>
              <a:r>
                <a:rPr lang="en-US" sz="2200" dirty="0" err="1"/>
                <a:t>tạo</a:t>
              </a:r>
              <a:endParaRPr lang="en-US" sz="2200" dirty="0"/>
            </a:p>
          </p:txBody>
        </p:sp>
      </p:grpSp>
      <p:grpSp>
        <p:nvGrpSpPr>
          <p:cNvPr id="35" name="Group 34"/>
          <p:cNvGrpSpPr/>
          <p:nvPr/>
        </p:nvGrpSpPr>
        <p:grpSpPr>
          <a:xfrm>
            <a:off x="4797946" y="1329788"/>
            <a:ext cx="3530895" cy="1312997"/>
            <a:chOff x="4797943" y="1679563"/>
            <a:chExt cx="3530895" cy="978195"/>
          </a:xfrm>
        </p:grpSpPr>
        <p:sp>
          <p:nvSpPr>
            <p:cNvPr id="36" name="Rounded Rectangle 35"/>
            <p:cNvSpPr/>
            <p:nvPr/>
          </p:nvSpPr>
          <p:spPr>
            <a:xfrm>
              <a:off x="5149704" y="1679563"/>
              <a:ext cx="3179134" cy="978195"/>
            </a:xfrm>
            <a:prstGeom prst="roundRect">
              <a:avLst/>
            </a:prstGeom>
            <a:solidFill>
              <a:schemeClr val="accent3"/>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37" name="Oval 36"/>
            <p:cNvSpPr/>
            <p:nvPr/>
          </p:nvSpPr>
          <p:spPr>
            <a:xfrm>
              <a:off x="4797943" y="1833730"/>
              <a:ext cx="703521" cy="703521"/>
            </a:xfrm>
            <a:prstGeom prst="ellipse">
              <a:avLst/>
            </a:prstGeom>
            <a:solidFill>
              <a:srgbClr val="8AA712"/>
            </a:solidFill>
            <a:ln w="19050">
              <a:solidFill>
                <a:schemeClr val="accent3"/>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200" b="1" dirty="0">
                  <a:solidFill>
                    <a:schemeClr val="bg2"/>
                  </a:solidFill>
                  <a:latin typeface="Arial" panose="020B0604020202020204" pitchFamily="34" charset="0"/>
                  <a:cs typeface="Arial" panose="020B0604020202020204" pitchFamily="34" charset="0"/>
                </a:rPr>
                <a:t>II</a:t>
              </a:r>
            </a:p>
          </p:txBody>
        </p:sp>
        <p:sp>
          <p:nvSpPr>
            <p:cNvPr id="38" name="TextBox 37"/>
            <p:cNvSpPr txBox="1"/>
            <p:nvPr/>
          </p:nvSpPr>
          <p:spPr>
            <a:xfrm>
              <a:off x="5569689" y="1953215"/>
              <a:ext cx="2339163" cy="321015"/>
            </a:xfrm>
            <a:prstGeom prst="rect">
              <a:avLst/>
            </a:prstGeom>
            <a:noFill/>
          </p:spPr>
          <p:txBody>
            <a:bodyPr wrap="square" rtlCol="0">
              <a:spAutoFit/>
            </a:bodyPr>
            <a:lstStyle/>
            <a:p>
              <a:r>
                <a:rPr lang="en-US" sz="2200" dirty="0" err="1"/>
                <a:t>Tính</a:t>
              </a:r>
              <a:r>
                <a:rPr lang="en-US" sz="2200" dirty="0"/>
                <a:t> </a:t>
              </a:r>
              <a:r>
                <a:rPr lang="en-US" sz="2200" dirty="0" err="1"/>
                <a:t>chất</a:t>
              </a:r>
              <a:r>
                <a:rPr lang="en-US" sz="2200" dirty="0"/>
                <a:t> </a:t>
              </a:r>
              <a:r>
                <a:rPr lang="en-US" sz="2200" dirty="0" err="1"/>
                <a:t>vật</a:t>
              </a:r>
              <a:r>
                <a:rPr lang="en-US" sz="2200" dirty="0"/>
                <a:t> </a:t>
              </a:r>
              <a:r>
                <a:rPr lang="en-US" sz="2200" dirty="0" err="1"/>
                <a:t>lý</a:t>
              </a:r>
              <a:endParaRPr lang="en-US" sz="2200" dirty="0"/>
            </a:p>
          </p:txBody>
        </p:sp>
      </p:grpSp>
      <p:grpSp>
        <p:nvGrpSpPr>
          <p:cNvPr id="39" name="Group 38"/>
          <p:cNvGrpSpPr/>
          <p:nvPr/>
        </p:nvGrpSpPr>
        <p:grpSpPr>
          <a:xfrm>
            <a:off x="615806" y="2999089"/>
            <a:ext cx="3530895" cy="1065219"/>
            <a:chOff x="615803" y="3161414"/>
            <a:chExt cx="3530895" cy="978195"/>
          </a:xfrm>
        </p:grpSpPr>
        <p:sp>
          <p:nvSpPr>
            <p:cNvPr id="40" name="Rounded Rectangle 39"/>
            <p:cNvSpPr/>
            <p:nvPr/>
          </p:nvSpPr>
          <p:spPr>
            <a:xfrm>
              <a:off x="967564" y="3161414"/>
              <a:ext cx="3179134" cy="978195"/>
            </a:xfrm>
            <a:prstGeom prst="roundRect">
              <a:avLst/>
            </a:prstGeom>
            <a:solidFill>
              <a:schemeClr val="accent3"/>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41" name="Oval 40"/>
            <p:cNvSpPr/>
            <p:nvPr/>
          </p:nvSpPr>
          <p:spPr>
            <a:xfrm>
              <a:off x="615803" y="3315581"/>
              <a:ext cx="703521" cy="703521"/>
            </a:xfrm>
            <a:prstGeom prst="ellipse">
              <a:avLst/>
            </a:prstGeom>
            <a:solidFill>
              <a:srgbClr val="0EABCE"/>
            </a:solidFill>
            <a:ln w="19050">
              <a:solidFill>
                <a:schemeClr val="accent3"/>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200" b="1" dirty="0">
                  <a:solidFill>
                    <a:schemeClr val="bg2"/>
                  </a:solidFill>
                  <a:latin typeface="Arial" panose="020B0604020202020204" pitchFamily="34" charset="0"/>
                  <a:cs typeface="Arial" panose="020B0604020202020204" pitchFamily="34" charset="0"/>
                </a:rPr>
                <a:t>III</a:t>
              </a:r>
            </a:p>
          </p:txBody>
        </p:sp>
        <p:sp>
          <p:nvSpPr>
            <p:cNvPr id="42" name="TextBox 41"/>
            <p:cNvSpPr txBox="1"/>
            <p:nvPr/>
          </p:nvSpPr>
          <p:spPr>
            <a:xfrm>
              <a:off x="1400176" y="3451896"/>
              <a:ext cx="2468968" cy="395685"/>
            </a:xfrm>
            <a:prstGeom prst="rect">
              <a:avLst/>
            </a:prstGeom>
            <a:noFill/>
          </p:spPr>
          <p:txBody>
            <a:bodyPr wrap="square" rtlCol="0">
              <a:spAutoFit/>
            </a:bodyPr>
            <a:lstStyle/>
            <a:p>
              <a:r>
                <a:rPr lang="vi-VN" sz="2200" dirty="0"/>
                <a:t>Tính chất hóa học</a:t>
              </a:r>
              <a:endParaRPr lang="en-US" sz="2200" dirty="0"/>
            </a:p>
          </p:txBody>
        </p:sp>
      </p:grpSp>
      <p:grpSp>
        <p:nvGrpSpPr>
          <p:cNvPr id="43" name="Group 42"/>
          <p:cNvGrpSpPr/>
          <p:nvPr/>
        </p:nvGrpSpPr>
        <p:grpSpPr>
          <a:xfrm>
            <a:off x="4797946" y="2773633"/>
            <a:ext cx="3530895" cy="1159448"/>
            <a:chOff x="4797943" y="3161413"/>
            <a:chExt cx="3530895" cy="978195"/>
          </a:xfrm>
        </p:grpSpPr>
        <p:sp>
          <p:nvSpPr>
            <p:cNvPr id="44" name="Rounded Rectangle 43"/>
            <p:cNvSpPr/>
            <p:nvPr/>
          </p:nvSpPr>
          <p:spPr>
            <a:xfrm>
              <a:off x="5149704" y="3161413"/>
              <a:ext cx="3179134" cy="978195"/>
            </a:xfrm>
            <a:prstGeom prst="roundRect">
              <a:avLst/>
            </a:prstGeom>
            <a:solidFill>
              <a:schemeClr val="accent3"/>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45" name="Oval 44"/>
            <p:cNvSpPr/>
            <p:nvPr/>
          </p:nvSpPr>
          <p:spPr>
            <a:xfrm>
              <a:off x="4797943" y="3315580"/>
              <a:ext cx="703521" cy="703521"/>
            </a:xfrm>
            <a:prstGeom prst="ellipse">
              <a:avLst/>
            </a:prstGeom>
            <a:solidFill>
              <a:srgbClr val="FBA700"/>
            </a:solidFill>
            <a:ln w="19050">
              <a:solidFill>
                <a:schemeClr val="accent3"/>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200" b="1" dirty="0">
                  <a:solidFill>
                    <a:srgbClr val="000000"/>
                  </a:solidFill>
                  <a:latin typeface="Arial" panose="020B0604020202020204" pitchFamily="34" charset="0"/>
                  <a:cs typeface="Arial" panose="020B0604020202020204" pitchFamily="34" charset="0"/>
                </a:rPr>
                <a:t>IV</a:t>
              </a:r>
            </a:p>
          </p:txBody>
        </p:sp>
        <p:sp>
          <p:nvSpPr>
            <p:cNvPr id="46" name="TextBox 45"/>
            <p:cNvSpPr txBox="1"/>
            <p:nvPr/>
          </p:nvSpPr>
          <p:spPr>
            <a:xfrm>
              <a:off x="5569689" y="3161413"/>
              <a:ext cx="2339163" cy="449216"/>
            </a:xfrm>
            <a:prstGeom prst="rect">
              <a:avLst/>
            </a:prstGeom>
            <a:noFill/>
          </p:spPr>
          <p:txBody>
            <a:bodyPr wrap="square" rtlCol="0">
              <a:spAutoFit/>
            </a:bodyPr>
            <a:lstStyle/>
            <a:p>
              <a:pPr>
                <a:lnSpc>
                  <a:spcPct val="130000"/>
                </a:lnSpc>
              </a:pPr>
              <a:r>
                <a:rPr lang="en-US" sz="2200" dirty="0"/>
                <a:t>Đ</a:t>
              </a:r>
              <a:r>
                <a:rPr lang="vi-VN" sz="2200" dirty="0"/>
                <a:t>iều chế</a:t>
              </a:r>
              <a:endParaRPr lang="en-US" sz="2200" dirty="0"/>
            </a:p>
          </p:txBody>
        </p:sp>
      </p:grpSp>
      <p:grpSp>
        <p:nvGrpSpPr>
          <p:cNvPr id="47" name="Group 46">
            <a:extLst>
              <a:ext uri="{FF2B5EF4-FFF2-40B4-BE49-F238E27FC236}">
                <a16:creationId xmlns:a16="http://schemas.microsoft.com/office/drawing/2014/main" id="{56BC3F68-58C3-40FB-BAAF-C327A81313DF}"/>
              </a:ext>
            </a:extLst>
          </p:cNvPr>
          <p:cNvGrpSpPr/>
          <p:nvPr/>
        </p:nvGrpSpPr>
        <p:grpSpPr>
          <a:xfrm>
            <a:off x="768206" y="4466911"/>
            <a:ext cx="3530895" cy="1377340"/>
            <a:chOff x="615803" y="3161414"/>
            <a:chExt cx="3530895" cy="978195"/>
          </a:xfrm>
        </p:grpSpPr>
        <p:sp>
          <p:nvSpPr>
            <p:cNvPr id="48" name="Rounded Rectangle 39">
              <a:extLst>
                <a:ext uri="{FF2B5EF4-FFF2-40B4-BE49-F238E27FC236}">
                  <a16:creationId xmlns:a16="http://schemas.microsoft.com/office/drawing/2014/main" id="{BCEB1CD9-B9CA-4EE0-87F3-1BA58DF4F086}"/>
                </a:ext>
              </a:extLst>
            </p:cNvPr>
            <p:cNvSpPr/>
            <p:nvPr/>
          </p:nvSpPr>
          <p:spPr>
            <a:xfrm>
              <a:off x="967564" y="3161414"/>
              <a:ext cx="3179134" cy="978195"/>
            </a:xfrm>
            <a:prstGeom prst="roundRect">
              <a:avLst/>
            </a:prstGeom>
            <a:solidFill>
              <a:schemeClr val="accent3"/>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49" name="Oval 48">
              <a:extLst>
                <a:ext uri="{FF2B5EF4-FFF2-40B4-BE49-F238E27FC236}">
                  <a16:creationId xmlns:a16="http://schemas.microsoft.com/office/drawing/2014/main" id="{12B4A900-7B96-46DA-AE9D-87398E090E90}"/>
                </a:ext>
              </a:extLst>
            </p:cNvPr>
            <p:cNvSpPr/>
            <p:nvPr/>
          </p:nvSpPr>
          <p:spPr>
            <a:xfrm>
              <a:off x="615803" y="3315581"/>
              <a:ext cx="703521" cy="703521"/>
            </a:xfrm>
            <a:prstGeom prst="ellipse">
              <a:avLst/>
            </a:prstGeom>
            <a:solidFill>
              <a:srgbClr val="0EABCE"/>
            </a:solidFill>
            <a:ln w="19050">
              <a:solidFill>
                <a:schemeClr val="accent3"/>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200" b="1" dirty="0">
                  <a:solidFill>
                    <a:schemeClr val="bg2"/>
                  </a:solidFill>
                  <a:latin typeface="Arial" panose="020B0604020202020204" pitchFamily="34" charset="0"/>
                  <a:cs typeface="Arial" panose="020B0604020202020204" pitchFamily="34" charset="0"/>
                </a:rPr>
                <a:t>V</a:t>
              </a:r>
            </a:p>
          </p:txBody>
        </p:sp>
        <p:sp>
          <p:nvSpPr>
            <p:cNvPr id="50" name="TextBox 49">
              <a:extLst>
                <a:ext uri="{FF2B5EF4-FFF2-40B4-BE49-F238E27FC236}">
                  <a16:creationId xmlns:a16="http://schemas.microsoft.com/office/drawing/2014/main" id="{9905875E-7AEA-4803-AFC6-2F56330B3D21}"/>
                </a:ext>
              </a:extLst>
            </p:cNvPr>
            <p:cNvSpPr txBox="1"/>
            <p:nvPr/>
          </p:nvSpPr>
          <p:spPr>
            <a:xfrm>
              <a:off x="1400176" y="3451896"/>
              <a:ext cx="2468968" cy="306018"/>
            </a:xfrm>
            <a:prstGeom prst="rect">
              <a:avLst/>
            </a:prstGeom>
            <a:noFill/>
          </p:spPr>
          <p:txBody>
            <a:bodyPr wrap="square" rtlCol="0">
              <a:spAutoFit/>
            </a:bodyPr>
            <a:lstStyle/>
            <a:p>
              <a:r>
                <a:rPr lang="en-US" sz="2200" dirty="0" err="1"/>
                <a:t>Ứng</a:t>
              </a:r>
              <a:r>
                <a:rPr lang="en-US" sz="2200" dirty="0"/>
                <a:t> </a:t>
              </a:r>
              <a:r>
                <a:rPr lang="en-US" sz="2200" dirty="0" err="1"/>
                <a:t>dụng</a:t>
              </a:r>
              <a:endParaRPr lang="en-US" sz="2200" dirty="0"/>
            </a:p>
          </p:txBody>
        </p:sp>
      </p:grpSp>
      <p:grpSp>
        <p:nvGrpSpPr>
          <p:cNvPr id="51" name="Group 50">
            <a:extLst>
              <a:ext uri="{FF2B5EF4-FFF2-40B4-BE49-F238E27FC236}">
                <a16:creationId xmlns:a16="http://schemas.microsoft.com/office/drawing/2014/main" id="{4856CD44-0D97-41F1-A2A6-1B181110717B}"/>
              </a:ext>
            </a:extLst>
          </p:cNvPr>
          <p:cNvGrpSpPr/>
          <p:nvPr/>
        </p:nvGrpSpPr>
        <p:grpSpPr>
          <a:xfrm>
            <a:off x="4678138" y="4308846"/>
            <a:ext cx="3961039" cy="1774455"/>
            <a:chOff x="615803" y="3161413"/>
            <a:chExt cx="3530895" cy="1179695"/>
          </a:xfrm>
        </p:grpSpPr>
        <p:sp>
          <p:nvSpPr>
            <p:cNvPr id="52" name="Rounded Rectangle 39">
              <a:extLst>
                <a:ext uri="{FF2B5EF4-FFF2-40B4-BE49-F238E27FC236}">
                  <a16:creationId xmlns:a16="http://schemas.microsoft.com/office/drawing/2014/main" id="{4F01D834-07E4-41DE-81C7-25DBFA0A504E}"/>
                </a:ext>
              </a:extLst>
            </p:cNvPr>
            <p:cNvSpPr/>
            <p:nvPr/>
          </p:nvSpPr>
          <p:spPr>
            <a:xfrm>
              <a:off x="967564" y="3161413"/>
              <a:ext cx="3179134" cy="1179695"/>
            </a:xfrm>
            <a:prstGeom prst="roundRect">
              <a:avLst/>
            </a:prstGeom>
            <a:solidFill>
              <a:schemeClr val="accent3"/>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a:p>
          </p:txBody>
        </p:sp>
        <p:sp>
          <p:nvSpPr>
            <p:cNvPr id="53" name="Oval 52">
              <a:extLst>
                <a:ext uri="{FF2B5EF4-FFF2-40B4-BE49-F238E27FC236}">
                  <a16:creationId xmlns:a16="http://schemas.microsoft.com/office/drawing/2014/main" id="{1347E733-E808-47ED-B72A-FD7A990E10AD}"/>
                </a:ext>
              </a:extLst>
            </p:cNvPr>
            <p:cNvSpPr/>
            <p:nvPr/>
          </p:nvSpPr>
          <p:spPr>
            <a:xfrm>
              <a:off x="615803" y="3315581"/>
              <a:ext cx="703521" cy="703521"/>
            </a:xfrm>
            <a:prstGeom prst="ellipse">
              <a:avLst/>
            </a:prstGeom>
            <a:solidFill>
              <a:srgbClr val="0EABCE"/>
            </a:solidFill>
            <a:ln w="19050">
              <a:solidFill>
                <a:schemeClr val="accent3"/>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en-US" sz="2200" b="1" dirty="0">
                  <a:solidFill>
                    <a:schemeClr val="bg2"/>
                  </a:solidFill>
                  <a:latin typeface="Arial" panose="020B0604020202020204" pitchFamily="34" charset="0"/>
                  <a:cs typeface="Arial" panose="020B0604020202020204" pitchFamily="34" charset="0"/>
                </a:rPr>
                <a:t>VI</a:t>
              </a:r>
            </a:p>
          </p:txBody>
        </p:sp>
        <p:sp>
          <p:nvSpPr>
            <p:cNvPr id="54" name="TextBox 53">
              <a:extLst>
                <a:ext uri="{FF2B5EF4-FFF2-40B4-BE49-F238E27FC236}">
                  <a16:creationId xmlns:a16="http://schemas.microsoft.com/office/drawing/2014/main" id="{4D48664E-A072-471C-8742-A612D631CA83}"/>
                </a:ext>
              </a:extLst>
            </p:cNvPr>
            <p:cNvSpPr txBox="1"/>
            <p:nvPr/>
          </p:nvSpPr>
          <p:spPr>
            <a:xfrm>
              <a:off x="1212955" y="3218836"/>
              <a:ext cx="2811102" cy="736619"/>
            </a:xfrm>
            <a:prstGeom prst="rect">
              <a:avLst/>
            </a:prstGeom>
            <a:noFill/>
          </p:spPr>
          <p:txBody>
            <a:bodyPr wrap="square" rtlCol="0">
              <a:spAutoFit/>
            </a:bodyPr>
            <a:lstStyle/>
            <a:p>
              <a:r>
                <a:rPr lang="vi-VN" sz="2200" dirty="0"/>
                <a:t>T</a:t>
              </a:r>
              <a:r>
                <a:rPr lang="en-US" sz="2200" dirty="0" err="1"/>
                <a:t>ác</a:t>
              </a:r>
              <a:r>
                <a:rPr lang="en-US" sz="2200" dirty="0"/>
                <a:t> </a:t>
              </a:r>
              <a:r>
                <a:rPr lang="en-US" sz="2200" dirty="0" err="1"/>
                <a:t>hại</a:t>
              </a:r>
              <a:r>
                <a:rPr lang="en-US" sz="2200" dirty="0"/>
                <a:t> </a:t>
              </a:r>
              <a:r>
                <a:rPr lang="en-US" sz="2200" dirty="0" err="1"/>
                <a:t>của</a:t>
              </a:r>
              <a:r>
                <a:rPr lang="en-US" sz="2200" dirty="0"/>
                <a:t> </a:t>
              </a:r>
              <a:r>
                <a:rPr lang="en-US" sz="2200" dirty="0" err="1"/>
                <a:t>việc</a:t>
              </a:r>
              <a:r>
                <a:rPr lang="en-US" sz="2200" dirty="0"/>
                <a:t> </a:t>
              </a:r>
              <a:r>
                <a:rPr lang="en-US" sz="2200" dirty="0" err="1"/>
                <a:t>lạm</a:t>
              </a:r>
              <a:r>
                <a:rPr lang="en-US" sz="2200" dirty="0"/>
                <a:t> </a:t>
              </a:r>
              <a:r>
                <a:rPr lang="en-US" sz="2200" dirty="0" err="1"/>
                <a:t>dụng</a:t>
              </a:r>
              <a:r>
                <a:rPr lang="en-US" sz="2200" dirty="0"/>
                <a:t> r</a:t>
              </a:r>
              <a:r>
                <a:rPr lang="vi-VN" sz="2200" dirty="0"/>
                <a:t>ư</a:t>
              </a:r>
              <a:r>
                <a:rPr lang="en-US" sz="2200" dirty="0" err="1"/>
                <a:t>ợu</a:t>
              </a:r>
              <a:r>
                <a:rPr lang="en-US" sz="2200" dirty="0"/>
                <a:t>, </a:t>
              </a:r>
              <a:r>
                <a:rPr lang="en-US" sz="2200" dirty="0" err="1"/>
                <a:t>bia</a:t>
              </a:r>
              <a:r>
                <a:rPr lang="en-US" sz="2200" dirty="0"/>
                <a:t>, </a:t>
              </a:r>
              <a:r>
                <a:rPr lang="en-US" sz="2200" dirty="0" err="1"/>
                <a:t>đồ</a:t>
              </a:r>
              <a:r>
                <a:rPr lang="en-US" sz="2200" dirty="0"/>
                <a:t> </a:t>
              </a:r>
              <a:r>
                <a:rPr lang="en-US" sz="2200" dirty="0" err="1"/>
                <a:t>uống</a:t>
              </a:r>
              <a:r>
                <a:rPr lang="en-US" sz="2200" dirty="0"/>
                <a:t> </a:t>
              </a:r>
              <a:r>
                <a:rPr lang="en-US" sz="2200" dirty="0" err="1"/>
                <a:t>có</a:t>
              </a:r>
              <a:r>
                <a:rPr lang="en-US" sz="2200" dirty="0"/>
                <a:t> </a:t>
              </a:r>
              <a:r>
                <a:rPr lang="en-US" sz="2200" dirty="0" err="1"/>
                <a:t>cồn</a:t>
              </a:r>
              <a:endParaRPr lang="en-US" sz="2200" dirty="0"/>
            </a:p>
          </p:txBody>
        </p:sp>
      </p:grpSp>
    </p:spTree>
    <p:extLst>
      <p:ext uri="{BB962C8B-B14F-4D97-AF65-F5344CB8AC3E}">
        <p14:creationId xmlns:p14="http://schemas.microsoft.com/office/powerpoint/2010/main" val="201144666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anim calcmode="lin" valueType="num">
                                      <p:cBhvr>
                                        <p:cTn id="8" dur="500" fill="hold"/>
                                        <p:tgtEl>
                                          <p:spTgt spid="31"/>
                                        </p:tgtEl>
                                        <p:attrNameLst>
                                          <p:attrName>ppt_x</p:attrName>
                                        </p:attrNameLst>
                                      </p:cBhvr>
                                      <p:tavLst>
                                        <p:tav tm="0">
                                          <p:val>
                                            <p:strVal val="#ppt_x"/>
                                          </p:val>
                                        </p:tav>
                                        <p:tav tm="100000">
                                          <p:val>
                                            <p:strVal val="#ppt_x"/>
                                          </p:val>
                                        </p:tav>
                                      </p:tavLst>
                                    </p:anim>
                                    <p:anim calcmode="lin" valueType="num">
                                      <p:cBhvr>
                                        <p:cTn id="9" dur="500" fill="hold"/>
                                        <p:tgtEl>
                                          <p:spTgt spid="31"/>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anim calcmode="lin" valueType="num">
                                      <p:cBhvr>
                                        <p:cTn id="14" dur="500" fill="hold"/>
                                        <p:tgtEl>
                                          <p:spTgt spid="35"/>
                                        </p:tgtEl>
                                        <p:attrNameLst>
                                          <p:attrName>ppt_x</p:attrName>
                                        </p:attrNameLst>
                                      </p:cBhvr>
                                      <p:tavLst>
                                        <p:tav tm="0">
                                          <p:val>
                                            <p:strVal val="#ppt_x"/>
                                          </p:val>
                                        </p:tav>
                                        <p:tav tm="100000">
                                          <p:val>
                                            <p:strVal val="#ppt_x"/>
                                          </p:val>
                                        </p:tav>
                                      </p:tavLst>
                                    </p:anim>
                                    <p:anim calcmode="lin" valueType="num">
                                      <p:cBhvr>
                                        <p:cTn id="15" dur="500" fill="hold"/>
                                        <p:tgtEl>
                                          <p:spTgt spid="3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anim calcmode="lin" valueType="num">
                                      <p:cBhvr>
                                        <p:cTn id="20" dur="500" fill="hold"/>
                                        <p:tgtEl>
                                          <p:spTgt spid="39"/>
                                        </p:tgtEl>
                                        <p:attrNameLst>
                                          <p:attrName>ppt_x</p:attrName>
                                        </p:attrNameLst>
                                      </p:cBhvr>
                                      <p:tavLst>
                                        <p:tav tm="0">
                                          <p:val>
                                            <p:strVal val="#ppt_x"/>
                                          </p:val>
                                        </p:tav>
                                        <p:tav tm="100000">
                                          <p:val>
                                            <p:strVal val="#ppt_x"/>
                                          </p:val>
                                        </p:tav>
                                      </p:tavLst>
                                    </p:anim>
                                    <p:anim calcmode="lin" valueType="num">
                                      <p:cBhvr>
                                        <p:cTn id="21" dur="500" fill="hold"/>
                                        <p:tgtEl>
                                          <p:spTgt spid="39"/>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anim calcmode="lin" valueType="num">
                                      <p:cBhvr>
                                        <p:cTn id="26" dur="500" fill="hold"/>
                                        <p:tgtEl>
                                          <p:spTgt spid="43"/>
                                        </p:tgtEl>
                                        <p:attrNameLst>
                                          <p:attrName>ppt_x</p:attrName>
                                        </p:attrNameLst>
                                      </p:cBhvr>
                                      <p:tavLst>
                                        <p:tav tm="0">
                                          <p:val>
                                            <p:strVal val="#ppt_x"/>
                                          </p:val>
                                        </p:tav>
                                        <p:tav tm="100000">
                                          <p:val>
                                            <p:strVal val="#ppt_x"/>
                                          </p:val>
                                        </p:tav>
                                      </p:tavLst>
                                    </p:anim>
                                    <p:anim calcmode="lin" valueType="num">
                                      <p:cBhvr>
                                        <p:cTn id="27" dur="500" fill="hold"/>
                                        <p:tgtEl>
                                          <p:spTgt spid="43"/>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fade">
                                      <p:cBhvr>
                                        <p:cTn id="31" dur="500"/>
                                        <p:tgtEl>
                                          <p:spTgt spid="47"/>
                                        </p:tgtEl>
                                      </p:cBhvr>
                                    </p:animEffect>
                                    <p:anim calcmode="lin" valueType="num">
                                      <p:cBhvr>
                                        <p:cTn id="32" dur="500" fill="hold"/>
                                        <p:tgtEl>
                                          <p:spTgt spid="47"/>
                                        </p:tgtEl>
                                        <p:attrNameLst>
                                          <p:attrName>ppt_x</p:attrName>
                                        </p:attrNameLst>
                                      </p:cBhvr>
                                      <p:tavLst>
                                        <p:tav tm="0">
                                          <p:val>
                                            <p:strVal val="#ppt_x"/>
                                          </p:val>
                                        </p:tav>
                                        <p:tav tm="100000">
                                          <p:val>
                                            <p:strVal val="#ppt_x"/>
                                          </p:val>
                                        </p:tav>
                                      </p:tavLst>
                                    </p:anim>
                                    <p:anim calcmode="lin" valueType="num">
                                      <p:cBhvr>
                                        <p:cTn id="33" dur="500" fill="hold"/>
                                        <p:tgtEl>
                                          <p:spTgt spid="47"/>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51"/>
                                        </p:tgtEl>
                                        <p:attrNameLst>
                                          <p:attrName>style.visibility</p:attrName>
                                        </p:attrNameLst>
                                      </p:cBhvr>
                                      <p:to>
                                        <p:strVal val="visible"/>
                                      </p:to>
                                    </p:set>
                                    <p:animEffect transition="in" filter="fade">
                                      <p:cBhvr>
                                        <p:cTn id="37" dur="500"/>
                                        <p:tgtEl>
                                          <p:spTgt spid="51"/>
                                        </p:tgtEl>
                                      </p:cBhvr>
                                    </p:animEffect>
                                    <p:anim calcmode="lin" valueType="num">
                                      <p:cBhvr>
                                        <p:cTn id="38" dur="500" fill="hold"/>
                                        <p:tgtEl>
                                          <p:spTgt spid="51"/>
                                        </p:tgtEl>
                                        <p:attrNameLst>
                                          <p:attrName>ppt_x</p:attrName>
                                        </p:attrNameLst>
                                      </p:cBhvr>
                                      <p:tavLst>
                                        <p:tav tm="0">
                                          <p:val>
                                            <p:strVal val="#ppt_x"/>
                                          </p:val>
                                        </p:tav>
                                        <p:tav tm="100000">
                                          <p:val>
                                            <p:strVal val="#ppt_x"/>
                                          </p:val>
                                        </p:tav>
                                      </p:tavLst>
                                    </p:anim>
                                    <p:anim calcmode="lin" valueType="num">
                                      <p:cBhvr>
                                        <p:cTn id="39" dur="500" fill="hold"/>
                                        <p:tgtEl>
                                          <p:spTgt spid="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777739-57F6-4360-9F27-02231E567479}"/>
              </a:ext>
            </a:extLst>
          </p:cNvPr>
          <p:cNvSpPr/>
          <p:nvPr/>
        </p:nvSpPr>
        <p:spPr>
          <a:xfrm>
            <a:off x="148318" y="901701"/>
            <a:ext cx="8866414" cy="3785652"/>
          </a:xfrm>
          <a:prstGeom prst="rect">
            <a:avLst/>
          </a:prstGeom>
        </p:spPr>
        <p:txBody>
          <a:bodyPr wrap="square">
            <a:spAutoFit/>
          </a:bodyPr>
          <a:lstStyle/>
          <a:p>
            <a:pPr algn="ctr"/>
            <a:r>
              <a:rPr lang="en-US" sz="2400" b="1" dirty="0" err="1">
                <a:latin typeface="Times New Roman" panose="02020603050405020304" pitchFamily="18" charset="0"/>
                <a:ea typeface="Courier New" panose="02070309020205020404" pitchFamily="49" charset="0"/>
                <a:cs typeface="Times New Roman" panose="02020603050405020304" pitchFamily="18" charset="0"/>
              </a:rPr>
              <a:t>Hoạt</a:t>
            </a:r>
            <a:r>
              <a:rPr lang="en-US" sz="2400" b="1" dirty="0">
                <a:latin typeface="Times New Roman" panose="02020603050405020304" pitchFamily="18" charset="0"/>
                <a:ea typeface="Courier New" panose="02070309020205020404" pitchFamily="49" charset="0"/>
                <a:cs typeface="Times New Roman" panose="02020603050405020304" pitchFamily="18" charset="0"/>
              </a:rPr>
              <a:t> </a:t>
            </a:r>
            <a:r>
              <a:rPr lang="en-US" sz="2400" b="1" dirty="0" err="1">
                <a:latin typeface="Times New Roman" panose="02020603050405020304" pitchFamily="18" charset="0"/>
                <a:ea typeface="Courier New" panose="02070309020205020404" pitchFamily="49" charset="0"/>
                <a:cs typeface="Times New Roman" panose="02020603050405020304" pitchFamily="18" charset="0"/>
              </a:rPr>
              <a:t>động</a:t>
            </a:r>
            <a:r>
              <a:rPr lang="en-US" sz="2400" b="1" dirty="0">
                <a:latin typeface="Times New Roman" panose="02020603050405020304" pitchFamily="18" charset="0"/>
                <a:ea typeface="Courier New" panose="02070309020205020404" pitchFamily="49" charset="0"/>
                <a:cs typeface="Times New Roman" panose="02020603050405020304" pitchFamily="18" charset="0"/>
              </a:rPr>
              <a:t> </a:t>
            </a:r>
            <a:r>
              <a:rPr lang="en-US" sz="2400" b="1" dirty="0" err="1">
                <a:latin typeface="Times New Roman" panose="02020603050405020304" pitchFamily="18" charset="0"/>
                <a:ea typeface="Courier New" panose="02070309020205020404" pitchFamily="49" charset="0"/>
                <a:cs typeface="Times New Roman" panose="02020603050405020304" pitchFamily="18" charset="0"/>
              </a:rPr>
              <a:t>cặp</a:t>
            </a:r>
            <a:r>
              <a:rPr lang="en-US" sz="2400" b="1" dirty="0">
                <a:latin typeface="Times New Roman" panose="02020603050405020304" pitchFamily="18" charset="0"/>
                <a:ea typeface="Courier New" panose="02070309020205020404" pitchFamily="49" charset="0"/>
                <a:cs typeface="Times New Roman" panose="02020603050405020304" pitchFamily="18" charset="0"/>
              </a:rPr>
              <a:t> </a:t>
            </a:r>
            <a:r>
              <a:rPr lang="en-US" sz="2400" b="1" dirty="0" err="1">
                <a:latin typeface="Times New Roman" panose="02020603050405020304" pitchFamily="18" charset="0"/>
                <a:ea typeface="Courier New" panose="02070309020205020404" pitchFamily="49" charset="0"/>
                <a:cs typeface="Times New Roman" panose="02020603050405020304" pitchFamily="18" charset="0"/>
              </a:rPr>
              <a:t>đôi</a:t>
            </a:r>
            <a:r>
              <a:rPr lang="en-US" sz="2400" b="1" dirty="0">
                <a:latin typeface="Times New Roman" panose="02020603050405020304" pitchFamily="18" charset="0"/>
                <a:ea typeface="Courier New" panose="02070309020205020404" pitchFamily="49" charset="0"/>
                <a:cs typeface="Times New Roman" panose="02020603050405020304" pitchFamily="18" charset="0"/>
              </a:rPr>
              <a:t>: 3 </a:t>
            </a:r>
            <a:r>
              <a:rPr lang="en-US" sz="2400" b="1" dirty="0" err="1">
                <a:latin typeface="Times New Roman" panose="02020603050405020304" pitchFamily="18" charset="0"/>
                <a:ea typeface="Courier New" panose="02070309020205020404" pitchFamily="49" charset="0"/>
                <a:cs typeface="Times New Roman" panose="02020603050405020304" pitchFamily="18" charset="0"/>
              </a:rPr>
              <a:t>phút</a:t>
            </a:r>
            <a:endParaRPr lang="en-US" sz="2400" b="1" dirty="0">
              <a:latin typeface="Times New Roman" panose="02020603050405020304" pitchFamily="18" charset="0"/>
              <a:ea typeface="Courier New" panose="02070309020205020404" pitchFamily="49" charset="0"/>
              <a:cs typeface="Times New Roman" panose="02020603050405020304" pitchFamily="18" charset="0"/>
            </a:endParaRPr>
          </a:p>
          <a:p>
            <a:r>
              <a:rPr lang="en-US" sz="2400" dirty="0">
                <a:latin typeface="Times New Roman" panose="02020603050405020304" pitchFamily="18" charset="0"/>
                <a:ea typeface="Courier New" panose="02070309020205020404" pitchFamily="49" charset="0"/>
                <a:cs typeface="Times New Roman" panose="02020603050405020304" pitchFamily="18" charset="0"/>
              </a:rPr>
              <a:t>    </a:t>
            </a:r>
            <a:r>
              <a:rPr lang="vi-VN" sz="2400" dirty="0">
                <a:latin typeface="Times New Roman" panose="02020603050405020304" pitchFamily="18" charset="0"/>
                <a:ea typeface="Courier New" panose="02070309020205020404" pitchFamily="49" charset="0"/>
                <a:cs typeface="Times New Roman" panose="02020603050405020304" pitchFamily="18" charset="0"/>
              </a:rPr>
              <a:t>Dựa vào mô hình phân t</a:t>
            </a:r>
            <a:r>
              <a:rPr lang="en-US" sz="2400" dirty="0">
                <a:latin typeface="Times New Roman" panose="02020603050405020304" pitchFamily="18" charset="0"/>
                <a:ea typeface="Courier New" panose="02070309020205020404" pitchFamily="49" charset="0"/>
                <a:cs typeface="Times New Roman" panose="02020603050405020304" pitchFamily="18" charset="0"/>
              </a:rPr>
              <a:t>ử</a:t>
            </a:r>
            <a:r>
              <a:rPr lang="vi-VN" sz="2400" dirty="0">
                <a:latin typeface="Times New Roman" panose="02020603050405020304" pitchFamily="18" charset="0"/>
                <a:ea typeface="Courier New" panose="02070309020205020404" pitchFamily="49" charset="0"/>
                <a:cs typeface="Times New Roman" panose="02020603050405020304" pitchFamily="18" charset="0"/>
              </a:rPr>
              <a:t> ethylic alcohol (Hình 26.1), hãy viết công thức phân tử, công thức cấu tạo thu gọn của ethylic alcohol (ethanol) và so sánh với alkane cùng số nguyên tử carbon về thành phần nguyên tố, nhóm nguyên tử </a:t>
            </a:r>
            <a:r>
              <a:rPr lang="en-US" sz="2400" dirty="0" err="1">
                <a:latin typeface="Times New Roman" panose="02020603050405020304" pitchFamily="18" charset="0"/>
                <a:ea typeface="Courier New" panose="02070309020205020404" pitchFamily="49" charset="0"/>
                <a:cs typeface="Times New Roman" panose="02020603050405020304" pitchFamily="18" charset="0"/>
              </a:rPr>
              <a:t>liên</a:t>
            </a:r>
            <a:r>
              <a:rPr lang="en-US" sz="2400" dirty="0">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latin typeface="Times New Roman" panose="02020603050405020304" pitchFamily="18" charset="0"/>
                <a:ea typeface="Courier New" panose="02070309020205020404" pitchFamily="49" charset="0"/>
                <a:cs typeface="Times New Roman" panose="02020603050405020304" pitchFamily="18" charset="0"/>
              </a:rPr>
              <a:t>kết</a:t>
            </a:r>
            <a:r>
              <a:rPr lang="en-US" sz="2400" dirty="0">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latin typeface="Times New Roman" panose="02020603050405020304" pitchFamily="18" charset="0"/>
                <a:ea typeface="Courier New" panose="02070309020205020404" pitchFamily="49" charset="0"/>
                <a:cs typeface="Times New Roman" panose="02020603050405020304" pitchFamily="18" charset="0"/>
              </a:rPr>
              <a:t>trực</a:t>
            </a:r>
            <a:r>
              <a:rPr lang="en-US" sz="2400" dirty="0">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latin typeface="Times New Roman" panose="02020603050405020304" pitchFamily="18" charset="0"/>
                <a:ea typeface="Courier New" panose="02070309020205020404" pitchFamily="49" charset="0"/>
                <a:cs typeface="Times New Roman" panose="02020603050405020304" pitchFamily="18" charset="0"/>
              </a:rPr>
              <a:t>tiệp</a:t>
            </a:r>
            <a:r>
              <a:rPr lang="en-US" sz="2400" dirty="0">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latin typeface="Times New Roman" panose="02020603050405020304" pitchFamily="18" charset="0"/>
                <a:ea typeface="Courier New" panose="02070309020205020404" pitchFamily="49" charset="0"/>
                <a:cs typeface="Times New Roman" panose="02020603050405020304" pitchFamily="18" charset="0"/>
              </a:rPr>
              <a:t>với</a:t>
            </a:r>
            <a:r>
              <a:rPr lang="en-US" sz="2400" dirty="0">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latin typeface="Times New Roman" panose="02020603050405020304" pitchFamily="18" charset="0"/>
                <a:ea typeface="Courier New" panose="02070309020205020404" pitchFamily="49" charset="0"/>
                <a:cs typeface="Times New Roman" panose="02020603050405020304" pitchFamily="18" charset="0"/>
              </a:rPr>
              <a:t>nguyên</a:t>
            </a:r>
            <a:r>
              <a:rPr lang="en-US" sz="2400" dirty="0">
                <a:latin typeface="Times New Roman" panose="02020603050405020304" pitchFamily="18" charset="0"/>
                <a:ea typeface="Courier New" panose="02070309020205020404" pitchFamily="49" charset="0"/>
                <a:cs typeface="Times New Roman" panose="02020603050405020304" pitchFamily="18" charset="0"/>
              </a:rPr>
              <a:t> </a:t>
            </a:r>
            <a:r>
              <a:rPr lang="en-US" sz="2400" dirty="0" err="1">
                <a:latin typeface="Times New Roman" panose="02020603050405020304" pitchFamily="18" charset="0"/>
                <a:ea typeface="Courier New" panose="02070309020205020404" pitchFamily="49" charset="0"/>
                <a:cs typeface="Times New Roman" panose="02020603050405020304" pitchFamily="18" charset="0"/>
              </a:rPr>
              <a:t>tử</a:t>
            </a:r>
            <a:r>
              <a:rPr lang="en-US" sz="2400" dirty="0">
                <a:latin typeface="Times New Roman" panose="02020603050405020304" pitchFamily="18" charset="0"/>
                <a:ea typeface="Courier New" panose="02070309020205020404" pitchFamily="49" charset="0"/>
                <a:cs typeface="Times New Roman" panose="02020603050405020304" pitchFamily="18" charset="0"/>
              </a:rPr>
              <a:t> carbon.</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C</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H</a:t>
            </a:r>
          </a:p>
          <a:p>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Nguyên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O</a:t>
            </a:r>
          </a:p>
        </p:txBody>
      </p:sp>
      <p:pic>
        <p:nvPicPr>
          <p:cNvPr id="14" name="Shape 1470">
            <a:extLst>
              <a:ext uri="{FF2B5EF4-FFF2-40B4-BE49-F238E27FC236}">
                <a16:creationId xmlns:a16="http://schemas.microsoft.com/office/drawing/2014/main" id="{EC063CE8-709C-4A04-8536-BE8837E7F634}"/>
              </a:ext>
            </a:extLst>
          </p:cNvPr>
          <p:cNvPicPr/>
          <p:nvPr/>
        </p:nvPicPr>
        <p:blipFill>
          <a:blip r:embed="rId2"/>
          <a:stretch/>
        </p:blipFill>
        <p:spPr>
          <a:xfrm>
            <a:off x="567377" y="4114800"/>
            <a:ext cx="3776025" cy="2623459"/>
          </a:xfrm>
          <a:prstGeom prst="rect">
            <a:avLst/>
          </a:prstGeom>
        </p:spPr>
      </p:pic>
      <p:pic>
        <p:nvPicPr>
          <p:cNvPr id="15" name="Shape 1472">
            <a:extLst>
              <a:ext uri="{FF2B5EF4-FFF2-40B4-BE49-F238E27FC236}">
                <a16:creationId xmlns:a16="http://schemas.microsoft.com/office/drawing/2014/main" id="{9235A334-6752-46AE-BB9E-C9950A3ADF4F}"/>
              </a:ext>
            </a:extLst>
          </p:cNvPr>
          <p:cNvPicPr/>
          <p:nvPr/>
        </p:nvPicPr>
        <p:blipFill>
          <a:blip r:embed="rId3"/>
          <a:stretch/>
        </p:blipFill>
        <p:spPr>
          <a:xfrm>
            <a:off x="4600575" y="3545115"/>
            <a:ext cx="666750" cy="1534887"/>
          </a:xfrm>
          <a:prstGeom prst="rect">
            <a:avLst/>
          </a:prstGeom>
        </p:spPr>
      </p:pic>
      <p:pic>
        <p:nvPicPr>
          <p:cNvPr id="16" name="Shape 1476">
            <a:extLst>
              <a:ext uri="{FF2B5EF4-FFF2-40B4-BE49-F238E27FC236}">
                <a16:creationId xmlns:a16="http://schemas.microsoft.com/office/drawing/2014/main" id="{A4440D42-0C5F-41CF-B772-F0B99835F608}"/>
              </a:ext>
            </a:extLst>
          </p:cNvPr>
          <p:cNvPicPr/>
          <p:nvPr/>
        </p:nvPicPr>
        <p:blipFill>
          <a:blip r:embed="rId4"/>
          <a:stretch/>
        </p:blipFill>
        <p:spPr>
          <a:xfrm>
            <a:off x="4572003" y="5562600"/>
            <a:ext cx="726621" cy="1099459"/>
          </a:xfrm>
          <a:prstGeom prst="rect">
            <a:avLst/>
          </a:prstGeom>
        </p:spPr>
      </p:pic>
      <p:sp>
        <p:nvSpPr>
          <p:cNvPr id="2" name="TextBox 1"/>
          <p:cNvSpPr txBox="1"/>
          <p:nvPr/>
        </p:nvSpPr>
        <p:spPr>
          <a:xfrm>
            <a:off x="342902" y="190500"/>
            <a:ext cx="5057775" cy="369332"/>
          </a:xfrm>
          <a:prstGeom prst="rect">
            <a:avLst/>
          </a:prstGeom>
          <a:noFill/>
        </p:spPr>
        <p:txBody>
          <a:bodyPr wrap="square" rtlCol="0">
            <a:spAutoFit/>
          </a:bodyPr>
          <a:lstStyle/>
          <a:p>
            <a:r>
              <a:rPr lang="en-US" sz="1800" b="1">
                <a:solidFill>
                  <a:srgbClr val="FF0000"/>
                </a:solidFill>
                <a:latin typeface="Times New Roman" pitchFamily="18" charset="0"/>
                <a:cs typeface="Times New Roman" pitchFamily="18" charset="0"/>
              </a:rPr>
              <a:t>I. CÔNG THỨC VÀ ĐẶC ĐIỂM CẤU TẠO</a:t>
            </a:r>
          </a:p>
        </p:txBody>
      </p:sp>
    </p:spTree>
    <p:extLst>
      <p:ext uri="{BB962C8B-B14F-4D97-AF65-F5344CB8AC3E}">
        <p14:creationId xmlns:p14="http://schemas.microsoft.com/office/powerpoint/2010/main" val="5648152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53">
            <a:extLst>
              <a:ext uri="{FF2B5EF4-FFF2-40B4-BE49-F238E27FC236}">
                <a16:creationId xmlns:a16="http://schemas.microsoft.com/office/drawing/2014/main" id="{8FC0E59D-BC8B-456F-9BA1-A827BFE1E2F2}"/>
              </a:ext>
            </a:extLst>
          </p:cNvPr>
          <p:cNvSpPr txBox="1">
            <a:spLocks noChangeArrowheads="1"/>
          </p:cNvSpPr>
          <p:nvPr/>
        </p:nvSpPr>
        <p:spPr bwMode="auto">
          <a:xfrm>
            <a:off x="5410202" y="2673785"/>
            <a:ext cx="324122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Times New Roman" pitchFamily="18" charset="0"/>
                <a:cs typeface="Times New Roman" pitchFamily="18" charset="0"/>
              </a:defRPr>
            </a:lvl1pPr>
            <a:lvl2pPr marL="742950" indent="-285750" eaLnBrk="0" hangingPunct="0">
              <a:defRPr>
                <a:solidFill>
                  <a:schemeClr val="tx1"/>
                </a:solidFill>
                <a:latin typeface="Times New Roman" pitchFamily="18" charset="0"/>
                <a:cs typeface="Times New Roman" pitchFamily="18" charset="0"/>
              </a:defRPr>
            </a:lvl2pPr>
            <a:lvl3pPr marL="1143000" indent="-228600" eaLnBrk="0" hangingPunct="0">
              <a:defRPr>
                <a:solidFill>
                  <a:schemeClr val="tx1"/>
                </a:solidFill>
                <a:latin typeface="Times New Roman" pitchFamily="18" charset="0"/>
                <a:cs typeface="Times New Roman" pitchFamily="18" charset="0"/>
              </a:defRPr>
            </a:lvl3pPr>
            <a:lvl4pPr marL="1600200" indent="-228600" eaLnBrk="0" hangingPunct="0">
              <a:defRPr>
                <a:solidFill>
                  <a:schemeClr val="tx1"/>
                </a:solidFill>
                <a:latin typeface="Times New Roman" pitchFamily="18" charset="0"/>
                <a:cs typeface="Times New Roman" pitchFamily="18" charset="0"/>
              </a:defRPr>
            </a:lvl4pPr>
            <a:lvl5pPr marL="2057400" indent="-228600" eaLnBrk="0" hangingPunct="0">
              <a:defRPr>
                <a:solidFill>
                  <a:schemeClr val="tx1"/>
                </a:solidFill>
                <a:latin typeface="Times New Roman" pitchFamily="18" charset="0"/>
                <a:cs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cs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cs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cs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cs typeface="Times New Roman" pitchFamily="18" charset="0"/>
              </a:defRPr>
            </a:lvl9pPr>
          </a:lstStyle>
          <a:p>
            <a:pPr algn="ctr" eaLnBrk="1" hangingPunct="1">
              <a:spcBef>
                <a:spcPct val="50000"/>
              </a:spcBef>
            </a:pPr>
            <a:r>
              <a:rPr lang="en-US" sz="2800" b="1" dirty="0">
                <a:solidFill>
                  <a:schemeClr val="bg1"/>
                </a:solidFill>
                <a:cs typeface="Arial" pitchFamily="34" charset="0"/>
              </a:rPr>
              <a:t> </a:t>
            </a:r>
            <a:r>
              <a:rPr lang="en-US" sz="2800" b="1" dirty="0">
                <a:solidFill>
                  <a:schemeClr val="tx2"/>
                </a:solidFill>
                <a:cs typeface="Arial" pitchFamily="34" charset="0"/>
              </a:rPr>
              <a:t>CH</a:t>
            </a:r>
            <a:r>
              <a:rPr lang="en-US" sz="2800" b="1" baseline="-25000" dirty="0">
                <a:solidFill>
                  <a:schemeClr val="tx2"/>
                </a:solidFill>
                <a:cs typeface="Arial" pitchFamily="34" charset="0"/>
              </a:rPr>
              <a:t>3</a:t>
            </a:r>
            <a:r>
              <a:rPr lang="en-US" sz="2800" b="1" dirty="0">
                <a:solidFill>
                  <a:schemeClr val="tx2"/>
                </a:solidFill>
                <a:cs typeface="Arial" pitchFamily="34" charset="0"/>
              </a:rPr>
              <a:t> – CH</a:t>
            </a:r>
            <a:r>
              <a:rPr lang="en-US" sz="2800" b="1" baseline="-25000" dirty="0">
                <a:solidFill>
                  <a:schemeClr val="tx2"/>
                </a:solidFill>
                <a:cs typeface="Arial" pitchFamily="34" charset="0"/>
              </a:rPr>
              <a:t>2</a:t>
            </a:r>
            <a:r>
              <a:rPr lang="en-US" sz="2800" b="1" dirty="0">
                <a:solidFill>
                  <a:schemeClr val="tx2"/>
                </a:solidFill>
                <a:cs typeface="Arial" pitchFamily="34" charset="0"/>
              </a:rPr>
              <a:t> – </a:t>
            </a:r>
            <a:r>
              <a:rPr lang="en-US" sz="2800" b="1" dirty="0">
                <a:solidFill>
                  <a:srgbClr val="CC3300"/>
                </a:solidFill>
                <a:cs typeface="Arial" pitchFamily="34" charset="0"/>
              </a:rPr>
              <a:t>OH</a:t>
            </a:r>
            <a:r>
              <a:rPr lang="en-US" sz="2400" dirty="0">
                <a:solidFill>
                  <a:schemeClr val="tx2"/>
                </a:solidFill>
                <a:cs typeface="Arial" pitchFamily="34" charset="0"/>
              </a:rPr>
              <a:t> </a:t>
            </a:r>
          </a:p>
        </p:txBody>
      </p:sp>
      <p:sp>
        <p:nvSpPr>
          <p:cNvPr id="2" name="Rectangle 1">
            <a:extLst>
              <a:ext uri="{FF2B5EF4-FFF2-40B4-BE49-F238E27FC236}">
                <a16:creationId xmlns:a16="http://schemas.microsoft.com/office/drawing/2014/main" id="{A2B8E698-7022-4462-8F96-F51CC6071951}"/>
              </a:ext>
            </a:extLst>
          </p:cNvPr>
          <p:cNvSpPr/>
          <p:nvPr/>
        </p:nvSpPr>
        <p:spPr>
          <a:xfrm>
            <a:off x="257178" y="444500"/>
            <a:ext cx="3825559" cy="523220"/>
          </a:xfrm>
          <a:prstGeom prst="rect">
            <a:avLst/>
          </a:prstGeom>
        </p:spPr>
        <p:txBody>
          <a:bodyPr wrap="square">
            <a:spAutoFit/>
          </a:bodyPr>
          <a:lstStyle/>
          <a:p>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tử</a:t>
            </a:r>
            <a:r>
              <a:rPr lang="en-US" sz="2800" dirty="0">
                <a:latin typeface="Times New Roman" panose="02020603050405020304" pitchFamily="18" charset="0"/>
                <a:cs typeface="Times New Roman" panose="02020603050405020304" pitchFamily="18" charset="0"/>
              </a:rPr>
              <a:t> :  </a:t>
            </a:r>
          </a:p>
        </p:txBody>
      </p:sp>
      <p:graphicFrame>
        <p:nvGraphicFramePr>
          <p:cNvPr id="3" name="Object 2">
            <a:extLst>
              <a:ext uri="{FF2B5EF4-FFF2-40B4-BE49-F238E27FC236}">
                <a16:creationId xmlns:a16="http://schemas.microsoft.com/office/drawing/2014/main" id="{33B61BA0-7B7E-42C0-A92B-BE5140D52718}"/>
              </a:ext>
            </a:extLst>
          </p:cNvPr>
          <p:cNvGraphicFramePr>
            <a:graphicFrameLocks noChangeAspect="1"/>
          </p:cNvGraphicFramePr>
          <p:nvPr>
            <p:extLst>
              <p:ext uri="{D42A27DB-BD31-4B8C-83A1-F6EECF244321}">
                <p14:modId xmlns:p14="http://schemas.microsoft.com/office/powerpoint/2010/main" val="959783776"/>
              </p:ext>
            </p:extLst>
          </p:nvPr>
        </p:nvGraphicFramePr>
        <p:xfrm>
          <a:off x="4114800" y="2946400"/>
          <a:ext cx="914400" cy="264584"/>
        </p:xfrm>
        <a:graphic>
          <a:graphicData uri="http://schemas.openxmlformats.org/presentationml/2006/ole">
            <mc:AlternateContent xmlns:mc="http://schemas.openxmlformats.org/markup-compatibility/2006">
              <mc:Choice xmlns:v="urn:schemas-microsoft-com:vml" Requires="v">
                <p:oleObj name="Equation" r:id="rId3" imgW="914400" imgH="198720" progId="Equation.DSMT4">
                  <p:embed/>
                </p:oleObj>
              </mc:Choice>
              <mc:Fallback>
                <p:oleObj name="Equation" r:id="rId3" imgW="914400" imgH="198720" progId="Equation.DSMT4">
                  <p:embed/>
                  <p:pic>
                    <p:nvPicPr>
                      <p:cNvPr id="0" name=""/>
                      <p:cNvPicPr/>
                      <p:nvPr/>
                    </p:nvPicPr>
                    <p:blipFill>
                      <a:blip r:embed="rId4"/>
                      <a:stretch>
                        <a:fillRect/>
                      </a:stretch>
                    </p:blipFill>
                    <p:spPr>
                      <a:xfrm>
                        <a:off x="4114800" y="2946400"/>
                        <a:ext cx="914400" cy="264584"/>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702C89DA-8DD5-4331-9C72-8BB797142DBD}"/>
              </a:ext>
            </a:extLst>
          </p:cNvPr>
          <p:cNvGraphicFramePr>
            <a:graphicFrameLocks noChangeAspect="1"/>
          </p:cNvGraphicFramePr>
          <p:nvPr>
            <p:extLst>
              <p:ext uri="{D42A27DB-BD31-4B8C-83A1-F6EECF244321}">
                <p14:modId xmlns:p14="http://schemas.microsoft.com/office/powerpoint/2010/main" val="2254572774"/>
              </p:ext>
            </p:extLst>
          </p:nvPr>
        </p:nvGraphicFramePr>
        <p:xfrm>
          <a:off x="4514850" y="2959101"/>
          <a:ext cx="114300" cy="237067"/>
        </p:xfrm>
        <a:graphic>
          <a:graphicData uri="http://schemas.openxmlformats.org/presentationml/2006/ole">
            <mc:AlternateContent xmlns:mc="http://schemas.openxmlformats.org/markup-compatibility/2006">
              <mc:Choice xmlns:v="urn:schemas-microsoft-com:vml" Requires="v">
                <p:oleObj name="Equation" r:id="rId5" imgW="114120" imgH="177480" progId="Equation.DSMT4">
                  <p:embed/>
                </p:oleObj>
              </mc:Choice>
              <mc:Fallback>
                <p:oleObj name="Equation" r:id="rId5" imgW="114120" imgH="177480" progId="Equation.DSMT4">
                  <p:embed/>
                  <p:pic>
                    <p:nvPicPr>
                      <p:cNvPr id="0" name=""/>
                      <p:cNvPicPr/>
                      <p:nvPr/>
                    </p:nvPicPr>
                    <p:blipFill>
                      <a:blip r:embed="rId4"/>
                      <a:stretch>
                        <a:fillRect/>
                      </a:stretch>
                    </p:blipFill>
                    <p:spPr>
                      <a:xfrm>
                        <a:off x="4514850" y="2959101"/>
                        <a:ext cx="114300" cy="237067"/>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D84CC62C-90E3-4B20-B4D9-9A95ABAAEC95}"/>
              </a:ext>
            </a:extLst>
          </p:cNvPr>
          <p:cNvGraphicFramePr>
            <a:graphicFrameLocks noChangeAspect="1"/>
          </p:cNvGraphicFramePr>
          <p:nvPr>
            <p:extLst>
              <p:ext uri="{D42A27DB-BD31-4B8C-83A1-F6EECF244321}">
                <p14:modId xmlns:p14="http://schemas.microsoft.com/office/powerpoint/2010/main" val="3879873944"/>
              </p:ext>
            </p:extLst>
          </p:nvPr>
        </p:nvGraphicFramePr>
        <p:xfrm>
          <a:off x="4702632" y="348345"/>
          <a:ext cx="2057399" cy="1023257"/>
        </p:xfrm>
        <a:graphic>
          <a:graphicData uri="http://schemas.openxmlformats.org/presentationml/2006/ole">
            <mc:AlternateContent xmlns:mc="http://schemas.openxmlformats.org/markup-compatibility/2006">
              <mc:Choice xmlns:v="urn:schemas-microsoft-com:vml" Requires="v">
                <p:oleObj name="Equation" r:id="rId6" imgW="482400" imgH="228600" progId="Equation.DSMT4">
                  <p:embed/>
                </p:oleObj>
              </mc:Choice>
              <mc:Fallback>
                <p:oleObj name="Equation" r:id="rId6" imgW="482400" imgH="228600" progId="Equation.DSMT4">
                  <p:embed/>
                  <p:pic>
                    <p:nvPicPr>
                      <p:cNvPr id="0" name=""/>
                      <p:cNvPicPr/>
                      <p:nvPr/>
                    </p:nvPicPr>
                    <p:blipFill>
                      <a:blip r:embed="rId7"/>
                      <a:stretch>
                        <a:fillRect/>
                      </a:stretch>
                    </p:blipFill>
                    <p:spPr>
                      <a:xfrm>
                        <a:off x="4702632" y="348345"/>
                        <a:ext cx="2057399" cy="1023257"/>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63C1937A-1F25-4EF7-A8C0-8AFF1A9486AF}"/>
              </a:ext>
            </a:extLst>
          </p:cNvPr>
          <p:cNvSpPr/>
          <p:nvPr/>
        </p:nvSpPr>
        <p:spPr>
          <a:xfrm>
            <a:off x="279957" y="1366159"/>
            <a:ext cx="3825559" cy="523220"/>
          </a:xfrm>
          <a:prstGeom prst="rect">
            <a:avLst/>
          </a:prstGeom>
        </p:spPr>
        <p:txBody>
          <a:bodyPr wrap="square">
            <a:spAutoFit/>
          </a:bodyPr>
          <a:lstStyle/>
          <a:p>
            <a:r>
              <a:rPr lang="en-US" sz="2800" dirty="0" err="1">
                <a:latin typeface="Times New Roman" panose="02020603050405020304" pitchFamily="18" charset="0"/>
                <a:cs typeface="Times New Roman" panose="02020603050405020304" pitchFamily="18" charset="0"/>
              </a:rPr>
              <a:t>Công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thức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tạo</a:t>
            </a:r>
            <a:endParaRPr lang="en-US" sz="2800" dirty="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765B07A9-C268-4E29-87AA-E61785BEC875}"/>
              </a:ext>
            </a:extLst>
          </p:cNvPr>
          <p:cNvSpPr/>
          <p:nvPr/>
        </p:nvSpPr>
        <p:spPr>
          <a:xfrm>
            <a:off x="3984174" y="2755902"/>
            <a:ext cx="1125411" cy="646331"/>
          </a:xfrm>
          <a:prstGeom prst="rect">
            <a:avLst/>
          </a:prstGeom>
        </p:spPr>
        <p:txBody>
          <a:bodyPr wrap="square">
            <a:spAutoFit/>
          </a:bodyPr>
          <a:lstStyle/>
          <a:p>
            <a:r>
              <a:rPr lang="en-US" sz="3600" dirty="0">
                <a:latin typeface="Times New Roman" panose="02020603050405020304" pitchFamily="18" charset="0"/>
                <a:cs typeface="Times New Roman" panose="02020603050405020304" pitchFamily="18" charset="0"/>
              </a:rPr>
              <a:t>Hay</a:t>
            </a:r>
          </a:p>
        </p:txBody>
      </p:sp>
      <p:sp>
        <p:nvSpPr>
          <p:cNvPr id="19" name="Text Box 40"/>
          <p:cNvSpPr txBox="1">
            <a:spLocks noChangeArrowheads="1"/>
          </p:cNvSpPr>
          <p:nvPr/>
        </p:nvSpPr>
        <p:spPr bwMode="auto">
          <a:xfrm>
            <a:off x="349250" y="4785786"/>
            <a:ext cx="84328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en-US" altLang="en-US" sz="2400">
                <a:solidFill>
                  <a:schemeClr val="tx1"/>
                </a:solidFill>
              </a:rPr>
              <a:t>Trong phân tử rượu </a:t>
            </a:r>
            <a:r>
              <a:rPr lang="vi-VN" sz="2400">
                <a:solidFill>
                  <a:schemeClr val="tx1"/>
                </a:solidFill>
                <a:ea typeface="Courier New" panose="02070309020205020404" pitchFamily="49" charset="0"/>
              </a:rPr>
              <a:t>ethylic alcohol </a:t>
            </a:r>
            <a:r>
              <a:rPr lang="en-US" altLang="en-US" sz="2400">
                <a:solidFill>
                  <a:schemeClr val="tx1"/>
                </a:solidFill>
              </a:rPr>
              <a:t>có nhóm – OH , chính nhóm này làm cho rượu có tính chất hóa học đặc trưng</a:t>
            </a:r>
            <a:r>
              <a:rPr lang="en-US" altLang="en-US" sz="2400" b="0">
                <a:solidFill>
                  <a:schemeClr val="tx1"/>
                </a:solidFill>
              </a:rPr>
              <a:t> .</a:t>
            </a:r>
          </a:p>
        </p:txBody>
      </p:sp>
      <p:grpSp>
        <p:nvGrpSpPr>
          <p:cNvPr id="20" name="Group 52"/>
          <p:cNvGrpSpPr>
            <a:grpSpLocks/>
          </p:cNvGrpSpPr>
          <p:nvPr/>
        </p:nvGrpSpPr>
        <p:grpSpPr bwMode="auto">
          <a:xfrm>
            <a:off x="325438" y="2074863"/>
            <a:ext cx="3200400" cy="1811337"/>
            <a:chOff x="384" y="1654"/>
            <a:chExt cx="2016" cy="1141"/>
          </a:xfrm>
        </p:grpSpPr>
        <p:sp>
          <p:nvSpPr>
            <p:cNvPr id="21" name="Text Box 43"/>
            <p:cNvSpPr txBox="1">
              <a:spLocks noChangeArrowheads="1"/>
            </p:cNvSpPr>
            <p:nvPr/>
          </p:nvSpPr>
          <p:spPr bwMode="auto">
            <a:xfrm>
              <a:off x="384" y="1654"/>
              <a:ext cx="2016" cy="1141"/>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en-US" altLang="en-US" sz="2800">
                  <a:solidFill>
                    <a:schemeClr val="tx1"/>
                  </a:solidFill>
                </a:rPr>
                <a:t>        H   H</a:t>
              </a:r>
            </a:p>
            <a:p>
              <a:pPr eaLnBrk="1" hangingPunct="1">
                <a:spcBef>
                  <a:spcPct val="50000"/>
                </a:spcBef>
              </a:pPr>
              <a:r>
                <a:rPr lang="en-US" altLang="en-US" sz="2800">
                  <a:solidFill>
                    <a:schemeClr val="tx1"/>
                  </a:solidFill>
                </a:rPr>
                <a:t>H    C – C – O    H     </a:t>
              </a:r>
            </a:p>
            <a:p>
              <a:pPr eaLnBrk="1" hangingPunct="1">
                <a:spcBef>
                  <a:spcPct val="50000"/>
                </a:spcBef>
              </a:pPr>
              <a:r>
                <a:rPr lang="en-US" altLang="en-US" sz="2800">
                  <a:solidFill>
                    <a:schemeClr val="tx1"/>
                  </a:solidFill>
                </a:rPr>
                <a:t>       H    H</a:t>
              </a:r>
            </a:p>
          </p:txBody>
        </p:sp>
        <p:sp>
          <p:nvSpPr>
            <p:cNvPr id="22" name="Line 44"/>
            <p:cNvSpPr>
              <a:spLocks noChangeShapeType="1"/>
            </p:cNvSpPr>
            <p:nvPr/>
          </p:nvSpPr>
          <p:spPr bwMode="auto">
            <a:xfrm>
              <a:off x="952" y="1931"/>
              <a:ext cx="0" cy="16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eaLnBrk="1" hangingPunct="1">
                <a:spcBef>
                  <a:spcPct val="50000"/>
                </a:spcBef>
                <a:defRPr/>
              </a:pPr>
              <a:endParaRPr lang="en-US"/>
            </a:p>
          </p:txBody>
        </p:sp>
        <p:sp>
          <p:nvSpPr>
            <p:cNvPr id="23" name="Line 46"/>
            <p:cNvSpPr>
              <a:spLocks noChangeShapeType="1"/>
            </p:cNvSpPr>
            <p:nvPr/>
          </p:nvSpPr>
          <p:spPr bwMode="auto">
            <a:xfrm>
              <a:off x="926" y="2331"/>
              <a:ext cx="0" cy="16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eaLnBrk="1" hangingPunct="1">
                <a:spcBef>
                  <a:spcPct val="50000"/>
                </a:spcBef>
                <a:defRPr/>
              </a:pPr>
              <a:endParaRPr lang="en-US"/>
            </a:p>
          </p:txBody>
        </p:sp>
        <p:sp>
          <p:nvSpPr>
            <p:cNvPr id="24" name="Line 47"/>
            <p:cNvSpPr>
              <a:spLocks noChangeShapeType="1"/>
            </p:cNvSpPr>
            <p:nvPr/>
          </p:nvSpPr>
          <p:spPr bwMode="auto">
            <a:xfrm>
              <a:off x="1296" y="2352"/>
              <a:ext cx="0" cy="144"/>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eaLnBrk="1" hangingPunct="1">
                <a:spcBef>
                  <a:spcPct val="50000"/>
                </a:spcBef>
                <a:defRPr/>
              </a:pPr>
              <a:endParaRPr lang="en-US"/>
            </a:p>
          </p:txBody>
        </p:sp>
        <p:sp>
          <p:nvSpPr>
            <p:cNvPr id="25" name="Line 48"/>
            <p:cNvSpPr>
              <a:spLocks noChangeShapeType="1"/>
            </p:cNvSpPr>
            <p:nvPr/>
          </p:nvSpPr>
          <p:spPr bwMode="auto">
            <a:xfrm>
              <a:off x="1296" y="1933"/>
              <a:ext cx="0" cy="144"/>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eaLnBrk="1" hangingPunct="1">
                <a:spcBef>
                  <a:spcPct val="50000"/>
                </a:spcBef>
                <a:defRPr/>
              </a:pPr>
              <a:endParaRPr lang="en-US"/>
            </a:p>
          </p:txBody>
        </p:sp>
        <p:sp>
          <p:nvSpPr>
            <p:cNvPr id="26" name="Line 49"/>
            <p:cNvSpPr>
              <a:spLocks noChangeShapeType="1"/>
            </p:cNvSpPr>
            <p:nvPr/>
          </p:nvSpPr>
          <p:spPr bwMode="auto">
            <a:xfrm>
              <a:off x="1824" y="2256"/>
              <a:ext cx="144"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50"/>
            <p:cNvSpPr>
              <a:spLocks noChangeShapeType="1"/>
            </p:cNvSpPr>
            <p:nvPr/>
          </p:nvSpPr>
          <p:spPr bwMode="auto">
            <a:xfrm>
              <a:off x="655" y="2234"/>
              <a:ext cx="144" cy="0"/>
            </a:xfrm>
            <a:prstGeom prst="line">
              <a:avLst/>
            </a:prstGeom>
            <a:ln>
              <a:headEnd/>
              <a:tailEnd/>
            </a:ln>
          </p:spPr>
          <p:style>
            <a:lnRef idx="1">
              <a:schemeClr val="dk1"/>
            </a:lnRef>
            <a:fillRef idx="0">
              <a:schemeClr val="dk1"/>
            </a:fillRef>
            <a:effectRef idx="0">
              <a:schemeClr val="dk1"/>
            </a:effectRef>
            <a:fontRef idx="minor">
              <a:schemeClr val="tx1"/>
            </a:fontRef>
          </p:style>
          <p:txBody>
            <a:bodyPr/>
            <a:lstStyle/>
            <a:p>
              <a:pPr eaLnBrk="1" hangingPunct="1">
                <a:spcBef>
                  <a:spcPct val="50000"/>
                </a:spcBef>
                <a:defRPr/>
              </a:pPr>
              <a:endParaRPr lang="en-US"/>
            </a:p>
          </p:txBody>
        </p:sp>
      </p:grpSp>
    </p:spTree>
    <p:extLst>
      <p:ext uri="{BB962C8B-B14F-4D97-AF65-F5344CB8AC3E}">
        <p14:creationId xmlns:p14="http://schemas.microsoft.com/office/powerpoint/2010/main" val="63976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 calcmode="lin" valueType="num">
                                      <p:cBhvr>
                                        <p:cTn id="23" dur="500" fill="hold"/>
                                        <p:tgtEl>
                                          <p:spTgt spid="20"/>
                                        </p:tgtEl>
                                        <p:attrNameLst>
                                          <p:attrName>ppt_w</p:attrName>
                                        </p:attrNameLst>
                                      </p:cBhvr>
                                      <p:tavLst>
                                        <p:tav tm="0">
                                          <p:val>
                                            <p:fltVal val="0"/>
                                          </p:val>
                                        </p:tav>
                                        <p:tav tm="100000">
                                          <p:val>
                                            <p:strVal val="#ppt_w"/>
                                          </p:val>
                                        </p:tav>
                                      </p:tavLst>
                                    </p:anim>
                                    <p:anim calcmode="lin" valueType="num">
                                      <p:cBhvr>
                                        <p:cTn id="24" dur="500" fill="hold"/>
                                        <p:tgtEl>
                                          <p:spTgt spid="20"/>
                                        </p:tgtEl>
                                        <p:attrNameLst>
                                          <p:attrName>ppt_h</p:attrName>
                                        </p:attrNameLst>
                                      </p:cBhvr>
                                      <p:tavLst>
                                        <p:tav tm="0">
                                          <p:val>
                                            <p:fltVal val="0"/>
                                          </p:val>
                                        </p:tav>
                                        <p:tav tm="100000">
                                          <p:val>
                                            <p:strVal val="#ppt_h"/>
                                          </p:val>
                                        </p:tav>
                                      </p:tavLst>
                                    </p:anim>
                                    <p:animEffect transition="in" filter="fade">
                                      <p:cBhvr>
                                        <p:cTn id="2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B621073-3721-4FB4-A8AC-8D99F5F88207}"/>
              </a:ext>
            </a:extLst>
          </p:cNvPr>
          <p:cNvSpPr/>
          <p:nvPr/>
        </p:nvSpPr>
        <p:spPr>
          <a:xfrm>
            <a:off x="210911" y="246743"/>
            <a:ext cx="8809264" cy="1036566"/>
          </a:xfrm>
          <a:prstGeom prst="rect">
            <a:avLst/>
          </a:prstGeom>
        </p:spPr>
        <p:txBody>
          <a:bodyPr wrap="square">
            <a:spAutoFit/>
          </a:bodyPr>
          <a:lstStyle/>
          <a:p>
            <a:pPr>
              <a:lnSpc>
                <a:spcPct val="107000"/>
              </a:lnSpc>
              <a:spcBef>
                <a:spcPts val="600"/>
              </a:spcBef>
              <a:spcAft>
                <a:spcPts val="600"/>
              </a:spcAft>
            </a:pPr>
            <a:r>
              <a:rPr lang="en-US" sz="2400" b="1">
                <a:latin typeface="Times New Roman" panose="02020603050405020304" pitchFamily="18" charset="0"/>
                <a:ea typeface="Calibri" panose="020F0502020204030204" pitchFamily="34" charset="0"/>
                <a:cs typeface="Times New Roman" panose="02020603050405020304" pitchFamily="18" charset="0"/>
              </a:rPr>
              <a:t>II.  Tính chất </a:t>
            </a:r>
            <a:r>
              <a:rPr lang="en-US" sz="2400" b="1" err="1">
                <a:latin typeface="Times New Roman" panose="02020603050405020304" pitchFamily="18" charset="0"/>
                <a:ea typeface="Calibri" panose="020F0502020204030204" pitchFamily="34" charset="0"/>
                <a:cs typeface="Times New Roman" panose="02020603050405020304" pitchFamily="18" charset="0"/>
              </a:rPr>
              <a:t>vật</a:t>
            </a:r>
            <a:r>
              <a:rPr lang="en-US" sz="2400" b="1">
                <a:latin typeface="Times New Roman" panose="02020603050405020304" pitchFamily="18" charset="0"/>
                <a:ea typeface="Calibri" panose="020F0502020204030204" pitchFamily="34" charset="0"/>
                <a:cs typeface="Times New Roman" panose="02020603050405020304" pitchFamily="18" charset="0"/>
              </a:rPr>
              <a:t> lý</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Bef>
                <a:spcPts val="600"/>
              </a:spcBef>
              <a:spcAft>
                <a:spcPts val="600"/>
              </a:spcAft>
            </a:pPr>
            <a:r>
              <a:rPr lang="en-US" sz="2400" b="1">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
        <p:nvSpPr>
          <p:cNvPr id="2" name="TextBox 1"/>
          <p:cNvSpPr txBox="1"/>
          <p:nvPr/>
        </p:nvSpPr>
        <p:spPr>
          <a:xfrm>
            <a:off x="400053" y="1003302"/>
            <a:ext cx="8353425" cy="307777"/>
          </a:xfrm>
          <a:prstGeom prst="rect">
            <a:avLst/>
          </a:prstGeom>
          <a:noFill/>
        </p:spPr>
        <p:txBody>
          <a:bodyPr wrap="square" rtlCol="0">
            <a:spAutoFit/>
          </a:bodyPr>
          <a:lstStyle/>
          <a:p>
            <a:endParaRPr lang="en-US"/>
          </a:p>
        </p:txBody>
      </p:sp>
      <p:sp>
        <p:nvSpPr>
          <p:cNvPr id="4" name="Rectangle 1"/>
          <p:cNvSpPr>
            <a:spLocks noChangeArrowheads="1"/>
          </p:cNvSpPr>
          <p:nvPr/>
        </p:nvSpPr>
        <p:spPr bwMode="auto">
          <a:xfrm>
            <a:off x="476249" y="3190473"/>
            <a:ext cx="8410575"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r>
              <a:rPr lang="pt-BR" altLang="en-US" sz="2500" b="1" dirty="0">
                <a:solidFill>
                  <a:srgbClr val="0000FF"/>
                </a:solidFill>
              </a:rPr>
              <a:t>- Là chất lỏng, không màu, mùi đắc trưng, có vị cay. </a:t>
            </a:r>
            <a:endParaRPr lang="en-US" altLang="en-US" sz="2500" b="1" dirty="0">
              <a:solidFill>
                <a:srgbClr val="0000FF"/>
              </a:solidFill>
            </a:endParaRPr>
          </a:p>
        </p:txBody>
      </p:sp>
      <p:sp>
        <p:nvSpPr>
          <p:cNvPr id="5" name="Rectangle 4"/>
          <p:cNvSpPr>
            <a:spLocks noChangeArrowheads="1"/>
          </p:cNvSpPr>
          <p:nvPr/>
        </p:nvSpPr>
        <p:spPr bwMode="auto">
          <a:xfrm>
            <a:off x="487581" y="3865919"/>
            <a:ext cx="8387915"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buFontTx/>
              <a:buChar char="-"/>
            </a:pPr>
            <a:r>
              <a:rPr lang="pt-BR" altLang="en-US" sz="2500" b="1" dirty="0">
                <a:solidFill>
                  <a:srgbClr val="0000FF"/>
                </a:solidFill>
              </a:rPr>
              <a:t>Sôi ở 78,3</a:t>
            </a:r>
            <a:r>
              <a:rPr lang="pt-BR" altLang="en-US" sz="2500" b="1" baseline="30000" dirty="0">
                <a:solidFill>
                  <a:srgbClr val="0000FF"/>
                </a:solidFill>
              </a:rPr>
              <a:t>0</a:t>
            </a:r>
            <a:r>
              <a:rPr lang="pt-BR" altLang="en-US" sz="2500" b="1" dirty="0">
                <a:solidFill>
                  <a:srgbClr val="0000FF"/>
                </a:solidFill>
              </a:rPr>
              <a:t>C, nhẹ hơn nước, tan vô hạn trong nước.</a:t>
            </a:r>
          </a:p>
          <a:p>
            <a:endParaRPr lang="en-US" altLang="en-US" sz="2500" b="1" dirty="0">
              <a:solidFill>
                <a:srgbClr val="0000FF"/>
              </a:solidFill>
            </a:endParaRPr>
          </a:p>
          <a:p>
            <a:r>
              <a:rPr lang="pt-BR" altLang="en-US" sz="2500" b="1" dirty="0">
                <a:solidFill>
                  <a:srgbClr val="0000FF"/>
                </a:solidFill>
              </a:rPr>
              <a:t>- Hòa tan được nhiều chất như iot, benzen...</a:t>
            </a:r>
          </a:p>
        </p:txBody>
      </p:sp>
      <p:sp>
        <p:nvSpPr>
          <p:cNvPr id="6" name="TextBox 5"/>
          <p:cNvSpPr txBox="1"/>
          <p:nvPr/>
        </p:nvSpPr>
        <p:spPr>
          <a:xfrm>
            <a:off x="390525" y="1480356"/>
            <a:ext cx="8582025" cy="1815882"/>
          </a:xfrm>
          <a:prstGeom prst="rect">
            <a:avLst/>
          </a:prstGeom>
          <a:noFill/>
        </p:spPr>
        <p:txBody>
          <a:bodyPr wrap="square" rtlCol="0">
            <a:spAutoFit/>
          </a:bodyPr>
          <a:lstStyle/>
          <a:p>
            <a:pPr algn="just"/>
            <a:r>
              <a:rPr lang="en-US" sz="2800" b="1" dirty="0">
                <a:solidFill>
                  <a:schemeClr val="tx1"/>
                </a:solidFill>
                <a:latin typeface="Times New Roman" pitchFamily="18" charset="0"/>
                <a:cs typeface="Times New Roman" pitchFamily="18" charset="0"/>
              </a:rPr>
              <a:t>Quan </a:t>
            </a:r>
            <a:r>
              <a:rPr lang="en-US" sz="2800" b="1" dirty="0" err="1">
                <a:solidFill>
                  <a:schemeClr val="tx1"/>
                </a:solidFill>
                <a:latin typeface="Times New Roman" pitchFamily="18" charset="0"/>
                <a:cs typeface="Times New Roman" pitchFamily="18" charset="0"/>
              </a:rPr>
              <a:t>sát</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các</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sản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phẩm</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trong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đời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sống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có</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chứa</a:t>
            </a:r>
            <a:r>
              <a:rPr lang="en-US" sz="2800" b="1" dirty="0">
                <a:solidFill>
                  <a:schemeClr val="tx1"/>
                </a:solidFill>
                <a:latin typeface="Times New Roman" pitchFamily="18" charset="0"/>
                <a:cs typeface="Times New Roman" pitchFamily="18" charset="0"/>
              </a:rPr>
              <a:t> ethylic alcohol ( </a:t>
            </a:r>
            <a:r>
              <a:rPr lang="en-US" sz="2800" b="1" dirty="0" err="1">
                <a:solidFill>
                  <a:schemeClr val="tx1"/>
                </a:solidFill>
                <a:latin typeface="Times New Roman" pitchFamily="18" charset="0"/>
                <a:cs typeface="Times New Roman" pitchFamily="18" charset="0"/>
              </a:rPr>
              <a:t>Rượu</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gạo</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cồn</a:t>
            </a:r>
            <a:r>
              <a:rPr lang="en-US" sz="2800" b="1" dirty="0">
                <a:solidFill>
                  <a:schemeClr val="tx1"/>
                </a:solidFill>
                <a:latin typeface="Times New Roman" pitchFamily="18" charset="0"/>
                <a:cs typeface="Times New Roman" pitchFamily="18" charset="0"/>
              </a:rPr>
              <a:t> y </a:t>
            </a:r>
            <a:r>
              <a:rPr lang="en-US" sz="2800" b="1" dirty="0" err="1">
                <a:solidFill>
                  <a:schemeClr val="tx1"/>
                </a:solidFill>
                <a:latin typeface="Times New Roman" pitchFamily="18" charset="0"/>
                <a:cs typeface="Times New Roman" pitchFamily="18" charset="0"/>
              </a:rPr>
              <a:t>tế</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nước</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sát</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khuẩn</a:t>
            </a:r>
            <a:r>
              <a:rPr lang="en-US" sz="2800" b="1" dirty="0">
                <a:solidFill>
                  <a:schemeClr val="tx1"/>
                </a:solidFill>
                <a:latin typeface="Times New Roman" pitchFamily="18" charset="0"/>
                <a:cs typeface="Times New Roman" pitchFamily="18" charset="0"/>
              </a:rPr>
              <a:t>... ) </a:t>
            </a:r>
            <a:r>
              <a:rPr lang="en-US" sz="2800" b="1" dirty="0" err="1">
                <a:solidFill>
                  <a:schemeClr val="tx1"/>
                </a:solidFill>
                <a:latin typeface="Times New Roman" pitchFamily="18" charset="0"/>
                <a:cs typeface="Times New Roman" pitchFamily="18" charset="0"/>
              </a:rPr>
              <a:t>Nhận</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xét</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trạng</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thái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màu</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sắc</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mùi</a:t>
            </a:r>
            <a:r>
              <a:rPr lang="en-US" sz="2800" b="1" dirty="0">
                <a:solidFill>
                  <a:schemeClr val="tx1"/>
                </a:solidFill>
                <a:latin typeface="Times New Roman" pitchFamily="18" charset="0"/>
                <a:cs typeface="Times New Roman" pitchFamily="18" charset="0"/>
              </a:rPr>
              <a:t>, </a:t>
            </a:r>
            <a:r>
              <a:rPr lang="en-US" sz="2800" b="1" dirty="0" err="1">
                <a:solidFill>
                  <a:schemeClr val="tx1"/>
                </a:solidFill>
                <a:latin typeface="Times New Roman" pitchFamily="18" charset="0"/>
                <a:cs typeface="Times New Roman" pitchFamily="18" charset="0"/>
              </a:rPr>
              <a:t>tính</a:t>
            </a:r>
            <a:r>
              <a:rPr lang="en-US" sz="2800" b="1" dirty="0">
                <a:solidFill>
                  <a:schemeClr val="tx1"/>
                </a:solidFill>
                <a:latin typeface="Times New Roman" pitchFamily="18" charset="0"/>
                <a:cs typeface="Times New Roman" pitchFamily="18" charset="0"/>
              </a:rPr>
              <a:t> tan </a:t>
            </a:r>
            <a:r>
              <a:rPr lang="en-US" sz="2800" b="1" dirty="0" err="1">
                <a:solidFill>
                  <a:schemeClr val="tx1"/>
                </a:solidFill>
                <a:latin typeface="Times New Roman" pitchFamily="18" charset="0"/>
                <a:cs typeface="Times New Roman" pitchFamily="18" charset="0"/>
              </a:rPr>
              <a:t>của</a:t>
            </a:r>
            <a:r>
              <a:rPr lang="en-US" sz="2800" b="1" dirty="0">
                <a:solidFill>
                  <a:schemeClr val="tx1"/>
                </a:solidFill>
                <a:latin typeface="Times New Roman" pitchFamily="18" charset="0"/>
                <a:cs typeface="Times New Roman" pitchFamily="18" charset="0"/>
              </a:rPr>
              <a:t> ethylic alcohol </a:t>
            </a:r>
          </a:p>
        </p:txBody>
      </p:sp>
    </p:spTree>
    <p:extLst>
      <p:ext uri="{BB962C8B-B14F-4D97-AF65-F5344CB8AC3E}">
        <p14:creationId xmlns:p14="http://schemas.microsoft.com/office/powerpoint/2010/main" val="3903852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Effect transition="in" filter="blinds(horizontal)">
                                      <p:cBhvr>
                                        <p:cTn id="18" dur="500"/>
                                        <p:tgtEl>
                                          <p:spTgt spid="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box(in)">
                                      <p:cBhvr>
                                        <p:cTn id="2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ChangeArrowheads="1"/>
          </p:cNvSpPr>
          <p:nvPr/>
        </p:nvSpPr>
        <p:spPr bwMode="auto">
          <a:xfrm>
            <a:off x="5181600" y="2362200"/>
            <a:ext cx="34290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vi-VN" altLang="en-US" sz="2400">
              <a:solidFill>
                <a:schemeClr val="tx1"/>
              </a:solidFill>
              <a:latin typeface="VNI-Times" pitchFamily="2" charset="0"/>
            </a:endParaRPr>
          </a:p>
        </p:txBody>
      </p:sp>
      <p:pic>
        <p:nvPicPr>
          <p:cNvPr id="8195" name="Picture 2" descr="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428" y="342900"/>
            <a:ext cx="261937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3" name="Rectangle 1"/>
          <p:cNvSpPr>
            <a:spLocks noChangeArrowheads="1"/>
          </p:cNvSpPr>
          <p:nvPr/>
        </p:nvSpPr>
        <p:spPr bwMode="auto">
          <a:xfrm>
            <a:off x="3714751" y="595307"/>
            <a:ext cx="47244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r>
              <a:rPr lang="en-US" altLang="en-US" sz="2800" dirty="0">
                <a:solidFill>
                  <a:srgbClr val="FF0000"/>
                </a:solidFill>
              </a:rPr>
              <a:t>Con </a:t>
            </a:r>
            <a:r>
              <a:rPr lang="en-US" altLang="en-US" sz="2800" dirty="0" err="1">
                <a:solidFill>
                  <a:srgbClr val="FF0000"/>
                </a:solidFill>
              </a:rPr>
              <a:t>số</a:t>
            </a:r>
            <a:r>
              <a:rPr lang="en-US" altLang="en-US" sz="2800" dirty="0">
                <a:solidFill>
                  <a:srgbClr val="FF0000"/>
                </a:solidFill>
              </a:rPr>
              <a:t> </a:t>
            </a:r>
            <a:r>
              <a:rPr lang="en-US" altLang="en-US" sz="2800" dirty="0" err="1">
                <a:solidFill>
                  <a:srgbClr val="FF0000"/>
                </a:solidFill>
              </a:rPr>
              <a:t>ghi</a:t>
            </a:r>
            <a:r>
              <a:rPr lang="en-US" altLang="en-US" sz="2800" dirty="0">
                <a:solidFill>
                  <a:srgbClr val="FF0000"/>
                </a:solidFill>
              </a:rPr>
              <a:t> </a:t>
            </a:r>
            <a:r>
              <a:rPr lang="en-US" altLang="en-US" sz="2800" dirty="0" err="1">
                <a:solidFill>
                  <a:srgbClr val="FF0000"/>
                </a:solidFill>
              </a:rPr>
              <a:t>trên</a:t>
            </a:r>
            <a:r>
              <a:rPr lang="en-US" altLang="en-US" sz="2800" dirty="0">
                <a:solidFill>
                  <a:srgbClr val="FF0000"/>
                </a:solidFill>
              </a:rPr>
              <a:t> chai </a:t>
            </a:r>
            <a:r>
              <a:rPr lang="en-US" altLang="en-US" sz="2800" dirty="0" err="1">
                <a:solidFill>
                  <a:srgbClr val="FF0000"/>
                </a:solidFill>
              </a:rPr>
              <a:t>rượu</a:t>
            </a:r>
            <a:r>
              <a:rPr lang="en-US" altLang="en-US" sz="2800" dirty="0">
                <a:solidFill>
                  <a:srgbClr val="FF0000"/>
                </a:solidFill>
              </a:rPr>
              <a:t> </a:t>
            </a:r>
            <a:r>
              <a:rPr lang="en-US" altLang="en-US" sz="2800" dirty="0" err="1">
                <a:solidFill>
                  <a:srgbClr val="FF0000"/>
                </a:solidFill>
              </a:rPr>
              <a:t>cho</a:t>
            </a:r>
            <a:r>
              <a:rPr lang="en-US" altLang="en-US" sz="2800" dirty="0">
                <a:solidFill>
                  <a:srgbClr val="FF0000"/>
                </a:solidFill>
              </a:rPr>
              <a:t> </a:t>
            </a:r>
            <a:r>
              <a:rPr lang="en-US" altLang="en-US" sz="2800" dirty="0" err="1">
                <a:solidFill>
                  <a:srgbClr val="FF0000"/>
                </a:solidFill>
              </a:rPr>
              <a:t>biết</a:t>
            </a:r>
            <a:r>
              <a:rPr lang="en-US" altLang="en-US" sz="2800" dirty="0">
                <a:solidFill>
                  <a:srgbClr val="FF0000"/>
                </a:solidFill>
              </a:rPr>
              <a:t> </a:t>
            </a:r>
            <a:r>
              <a:rPr lang="en-US" altLang="en-US" sz="2800" dirty="0" err="1">
                <a:solidFill>
                  <a:srgbClr val="FF0000"/>
                </a:solidFill>
              </a:rPr>
              <a:t>điều</a:t>
            </a:r>
            <a:r>
              <a:rPr lang="en-US" altLang="en-US" sz="2800" dirty="0">
                <a:solidFill>
                  <a:srgbClr val="FF0000"/>
                </a:solidFill>
              </a:rPr>
              <a:t> </a:t>
            </a:r>
            <a:r>
              <a:rPr lang="en-US" altLang="en-US" sz="2800" dirty="0" err="1">
                <a:solidFill>
                  <a:srgbClr val="FF0000"/>
                </a:solidFill>
              </a:rPr>
              <a:t>gì</a:t>
            </a:r>
            <a:r>
              <a:rPr lang="en-US" altLang="en-US" sz="2800" dirty="0">
                <a:solidFill>
                  <a:srgbClr val="FF0000"/>
                </a:solidFill>
              </a:rPr>
              <a:t>?</a:t>
            </a:r>
            <a:r>
              <a:rPr lang="en-US" altLang="en-US" sz="2800" b="0" dirty="0">
                <a:solidFill>
                  <a:srgbClr val="FF0000"/>
                </a:solidFill>
              </a:rPr>
              <a:t>.</a:t>
            </a:r>
          </a:p>
        </p:txBody>
      </p:sp>
    </p:spTree>
    <p:extLst>
      <p:ext uri="{BB962C8B-B14F-4D97-AF65-F5344CB8AC3E}">
        <p14:creationId xmlns:p14="http://schemas.microsoft.com/office/powerpoint/2010/main" val="2982267964"/>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9393"/>
                                        </p:tgtEl>
                                        <p:attrNameLst>
                                          <p:attrName>style.visibility</p:attrName>
                                        </p:attrNameLst>
                                      </p:cBhvr>
                                      <p:to>
                                        <p:strVal val="visible"/>
                                      </p:to>
                                    </p:set>
                                    <p:animEffect transition="in" filter="dissolve">
                                      <p:cBhvr>
                                        <p:cTn id="7" dur="500"/>
                                        <p:tgtEl>
                                          <p:spTgt spid="593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1"/>
          <p:cNvSpPr>
            <a:spLocks noChangeArrowheads="1"/>
          </p:cNvSpPr>
          <p:nvPr/>
        </p:nvSpPr>
        <p:spPr bwMode="auto">
          <a:xfrm>
            <a:off x="1966914" y="326679"/>
            <a:ext cx="673893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r>
              <a:rPr lang="en-US" altLang="en-US" sz="2800">
                <a:solidFill>
                  <a:srgbClr val="000000"/>
                </a:solidFill>
              </a:rPr>
              <a:t>Rượu 45</a:t>
            </a:r>
            <a:r>
              <a:rPr lang="en-US" altLang="en-US" sz="2800" baseline="30000">
                <a:solidFill>
                  <a:srgbClr val="000000"/>
                </a:solidFill>
              </a:rPr>
              <a:t>0</a:t>
            </a:r>
            <a:r>
              <a:rPr lang="en-US" altLang="en-US" sz="2800" b="0">
                <a:solidFill>
                  <a:srgbClr val="000000"/>
                </a:solidFill>
              </a:rPr>
              <a:t> :  </a:t>
            </a:r>
          </a:p>
          <a:p>
            <a:r>
              <a:rPr lang="en-US" altLang="en-US" sz="2800" b="0">
                <a:solidFill>
                  <a:srgbClr val="000000"/>
                </a:solidFill>
              </a:rPr>
              <a:t>Trong 100ml rượu có 45ml rượu ethylic alcohol nguyên chất.</a:t>
            </a:r>
            <a:endParaRPr lang="en-US" altLang="en-US" sz="2800" b="0">
              <a:solidFill>
                <a:schemeClr val="tx1"/>
              </a:solidFill>
            </a:endParaRPr>
          </a:p>
        </p:txBody>
      </p:sp>
      <p:pic>
        <p:nvPicPr>
          <p:cNvPr id="10243" name="Picture 2" descr="b"/>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09550" y="241302"/>
            <a:ext cx="1562100" cy="3263900"/>
          </a:xfrm>
          <a:noFill/>
        </p:spPr>
      </p:pic>
      <p:sp>
        <p:nvSpPr>
          <p:cNvPr id="12" name="Cloud 11"/>
          <p:cNvSpPr/>
          <p:nvPr/>
        </p:nvSpPr>
        <p:spPr>
          <a:xfrm>
            <a:off x="152404" y="3657601"/>
            <a:ext cx="4214813" cy="1285875"/>
          </a:xfrm>
          <a:prstGeom prst="cloud">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400" b="1" i="1">
                <a:solidFill>
                  <a:srgbClr val="FF0000"/>
                </a:solidFill>
                <a:latin typeface="Times New Roman" pitchFamily="18" charset="0"/>
                <a:cs typeface="Times New Roman" pitchFamily="18" charset="0"/>
              </a:rPr>
              <a:t>Vậy độ cồn là gì?</a:t>
            </a:r>
            <a:endParaRPr lang="en-US" sz="2400" b="1">
              <a:solidFill>
                <a:srgbClr val="FF0000"/>
              </a:solidFill>
              <a:latin typeface="Times New Roman" pitchFamily="18" charset="0"/>
              <a:cs typeface="Times New Roman" pitchFamily="18" charset="0"/>
            </a:endParaRPr>
          </a:p>
          <a:p>
            <a:pPr algn="ctr" eaLnBrk="1" hangingPunct="1">
              <a:defRPr/>
            </a:pPr>
            <a:endParaRPr lang="en-US" b="0">
              <a:solidFill>
                <a:srgbClr val="FFFFFF"/>
              </a:solidFill>
            </a:endParaRPr>
          </a:p>
        </p:txBody>
      </p:sp>
      <p:sp>
        <p:nvSpPr>
          <p:cNvPr id="2" name="Rectangle 1"/>
          <p:cNvSpPr>
            <a:spLocks noChangeArrowheads="1"/>
          </p:cNvSpPr>
          <p:nvPr/>
        </p:nvSpPr>
        <p:spPr bwMode="auto">
          <a:xfrm>
            <a:off x="1971675" y="2076898"/>
            <a:ext cx="6767514"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p>
            <a:r>
              <a:rPr lang="en-US" altLang="en-US" sz="2500" b="0">
                <a:solidFill>
                  <a:srgbClr val="000000"/>
                </a:solidFill>
              </a:rPr>
              <a:t> </a:t>
            </a:r>
            <a:r>
              <a:rPr lang="en-US" altLang="en-US" sz="2800" u="sng">
                <a:solidFill>
                  <a:srgbClr val="FF0000"/>
                </a:solidFill>
              </a:rPr>
              <a:t>Tương tự:</a:t>
            </a:r>
            <a:r>
              <a:rPr lang="en-US" altLang="en-US" sz="2500" b="0">
                <a:solidFill>
                  <a:srgbClr val="000000"/>
                </a:solidFill>
              </a:rPr>
              <a:t> </a:t>
            </a:r>
          </a:p>
          <a:p>
            <a:r>
              <a:rPr lang="en-US" altLang="en-US" sz="2800">
                <a:solidFill>
                  <a:srgbClr val="000000"/>
                </a:solidFill>
              </a:rPr>
              <a:t>Rượu 20</a:t>
            </a:r>
            <a:r>
              <a:rPr lang="en-US" altLang="en-US" sz="2800" baseline="30000">
                <a:solidFill>
                  <a:srgbClr val="000000"/>
                </a:solidFill>
              </a:rPr>
              <a:t>0</a:t>
            </a:r>
            <a:r>
              <a:rPr lang="en-US" altLang="en-US" sz="2500" b="0">
                <a:solidFill>
                  <a:srgbClr val="000000"/>
                </a:solidFill>
              </a:rPr>
              <a:t>: </a:t>
            </a:r>
            <a:r>
              <a:rPr lang="en-US" altLang="en-US" sz="2800" b="0">
                <a:solidFill>
                  <a:srgbClr val="000000"/>
                </a:solidFill>
              </a:rPr>
              <a:t>Trong 100ml rượu có 20ml </a:t>
            </a:r>
            <a:r>
              <a:rPr lang="en-US" altLang="en-US" sz="2800"/>
              <a:t>ethylic alcohol </a:t>
            </a:r>
            <a:r>
              <a:rPr lang="en-US" altLang="en-US" sz="2800" b="0">
                <a:solidFill>
                  <a:srgbClr val="000000"/>
                </a:solidFill>
              </a:rPr>
              <a:t>nguyên chất.</a:t>
            </a:r>
            <a:endParaRPr lang="en-US" altLang="en-US" sz="2800" b="0">
              <a:solidFill>
                <a:schemeClr val="tx1"/>
              </a:solidFill>
            </a:endParaRPr>
          </a:p>
        </p:txBody>
      </p:sp>
      <p:sp>
        <p:nvSpPr>
          <p:cNvPr id="6" name="Text Box 10"/>
          <p:cNvSpPr txBox="1">
            <a:spLocks noChangeArrowheads="1"/>
          </p:cNvSpPr>
          <p:nvPr/>
        </p:nvSpPr>
        <p:spPr bwMode="auto">
          <a:xfrm>
            <a:off x="476253" y="3951288"/>
            <a:ext cx="8296275"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bg1"/>
                </a:solidFill>
                <a:latin typeface="Times New Roman" pitchFamily="18" charset="0"/>
                <a:cs typeface="Times New Roman" pitchFamily="18" charset="0"/>
              </a:defRPr>
            </a:lvl1pPr>
            <a:lvl2pPr marL="742950" indent="-285750">
              <a:defRPr b="1">
                <a:solidFill>
                  <a:schemeClr val="bg1"/>
                </a:solidFill>
                <a:latin typeface="Times New Roman" pitchFamily="18" charset="0"/>
                <a:cs typeface="Times New Roman" pitchFamily="18" charset="0"/>
              </a:defRPr>
            </a:lvl2pPr>
            <a:lvl3pPr marL="1143000" indent="-228600">
              <a:defRPr b="1">
                <a:solidFill>
                  <a:schemeClr val="bg1"/>
                </a:solidFill>
                <a:latin typeface="Times New Roman" pitchFamily="18" charset="0"/>
                <a:cs typeface="Times New Roman" pitchFamily="18" charset="0"/>
              </a:defRPr>
            </a:lvl3pPr>
            <a:lvl4pPr marL="1600200" indent="-228600">
              <a:defRPr b="1">
                <a:solidFill>
                  <a:schemeClr val="bg1"/>
                </a:solidFill>
                <a:latin typeface="Times New Roman" pitchFamily="18" charset="0"/>
                <a:cs typeface="Times New Roman" pitchFamily="18" charset="0"/>
              </a:defRPr>
            </a:lvl4pPr>
            <a:lvl5pPr marL="2057400" indent="-228600">
              <a:defRPr b="1">
                <a:solidFill>
                  <a:schemeClr val="bg1"/>
                </a:solidFill>
                <a:latin typeface="Times New Roman" pitchFamily="18" charset="0"/>
                <a:cs typeface="Times New Roman" pitchFamily="18" charset="0"/>
              </a:defRPr>
            </a:lvl5pPr>
            <a:lvl6pPr marL="2514600" indent="-228600" eaLnBrk="0" fontAlgn="base" hangingPunct="0">
              <a:spcBef>
                <a:spcPct val="0"/>
              </a:spcBef>
              <a:spcAft>
                <a:spcPct val="0"/>
              </a:spcAft>
              <a:defRPr b="1">
                <a:solidFill>
                  <a:schemeClr val="bg1"/>
                </a:solidFill>
                <a:latin typeface="Times New Roman" pitchFamily="18" charset="0"/>
                <a:cs typeface="Times New Roman" pitchFamily="18" charset="0"/>
              </a:defRPr>
            </a:lvl6pPr>
            <a:lvl7pPr marL="2971800" indent="-228600" eaLnBrk="0" fontAlgn="base" hangingPunct="0">
              <a:spcBef>
                <a:spcPct val="0"/>
              </a:spcBef>
              <a:spcAft>
                <a:spcPct val="0"/>
              </a:spcAft>
              <a:defRPr b="1">
                <a:solidFill>
                  <a:schemeClr val="bg1"/>
                </a:solidFill>
                <a:latin typeface="Times New Roman" pitchFamily="18" charset="0"/>
                <a:cs typeface="Times New Roman" pitchFamily="18" charset="0"/>
              </a:defRPr>
            </a:lvl7pPr>
            <a:lvl8pPr marL="3429000" indent="-228600" eaLnBrk="0" fontAlgn="base" hangingPunct="0">
              <a:spcBef>
                <a:spcPct val="0"/>
              </a:spcBef>
              <a:spcAft>
                <a:spcPct val="0"/>
              </a:spcAft>
              <a:defRPr b="1">
                <a:solidFill>
                  <a:schemeClr val="bg1"/>
                </a:solidFill>
                <a:latin typeface="Times New Roman" pitchFamily="18" charset="0"/>
                <a:cs typeface="Times New Roman" pitchFamily="18" charset="0"/>
              </a:defRPr>
            </a:lvl8pPr>
            <a:lvl9pPr marL="3886200" indent="-228600" eaLnBrk="0" fontAlgn="base" hangingPunct="0">
              <a:spcBef>
                <a:spcPct val="0"/>
              </a:spcBef>
              <a:spcAft>
                <a:spcPct val="0"/>
              </a:spcAft>
              <a:defRPr b="1">
                <a:solidFill>
                  <a:schemeClr val="bg1"/>
                </a:solidFill>
                <a:latin typeface="Times New Roman" pitchFamily="18" charset="0"/>
                <a:cs typeface="Times New Roman" pitchFamily="18" charset="0"/>
              </a:defRPr>
            </a:lvl9pPr>
          </a:lstStyle>
          <a:p>
            <a:pPr eaLnBrk="1" hangingPunct="1">
              <a:spcBef>
                <a:spcPct val="50000"/>
              </a:spcBef>
            </a:pPr>
            <a:r>
              <a:rPr lang="en-US" altLang="en-US" sz="2800" u="sng">
                <a:solidFill>
                  <a:srgbClr val="002060"/>
                </a:solidFill>
              </a:rPr>
              <a:t>Độ cồn:</a:t>
            </a:r>
            <a:r>
              <a:rPr lang="en-US" altLang="en-US" sz="2800">
                <a:solidFill>
                  <a:srgbClr val="002060"/>
                </a:solidFill>
              </a:rPr>
              <a:t> là số ml ethylic alcohol  nguyên chất có trong 100  ml dung dịch ở 20</a:t>
            </a:r>
            <a:r>
              <a:rPr lang="en-US" altLang="en-US" sz="2800" baseline="30000">
                <a:solidFill>
                  <a:srgbClr val="002060"/>
                </a:solidFill>
              </a:rPr>
              <a:t>0</a:t>
            </a:r>
            <a:r>
              <a:rPr lang="en-US" altLang="en-US" sz="2800">
                <a:solidFill>
                  <a:srgbClr val="002060"/>
                </a:solidFill>
              </a:rPr>
              <a:t>C.</a:t>
            </a:r>
          </a:p>
          <a:p>
            <a:pPr eaLnBrk="1" hangingPunct="1">
              <a:spcBef>
                <a:spcPct val="50000"/>
              </a:spcBef>
            </a:pPr>
            <a:r>
              <a:rPr lang="en-US" altLang="en-US" sz="2800">
                <a:solidFill>
                  <a:srgbClr val="002060"/>
                </a:solidFill>
              </a:rPr>
              <a:t>Độ cồn thường kí hiệu là X</a:t>
            </a:r>
            <a:r>
              <a:rPr lang="en-US" altLang="en-US" sz="2800" baseline="30000">
                <a:solidFill>
                  <a:srgbClr val="002060"/>
                </a:solidFill>
              </a:rPr>
              <a:t>0</a:t>
            </a:r>
            <a:r>
              <a:rPr lang="en-US" altLang="en-US" sz="2800">
                <a:solidFill>
                  <a:srgbClr val="002060"/>
                </a:solidFill>
              </a:rPr>
              <a:t> hoặc X% vol.</a:t>
            </a:r>
          </a:p>
        </p:txBody>
      </p:sp>
    </p:spTree>
    <p:extLst>
      <p:ext uri="{BB962C8B-B14F-4D97-AF65-F5344CB8AC3E}">
        <p14:creationId xmlns:p14="http://schemas.microsoft.com/office/powerpoint/2010/main" val="3494609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9393"/>
                                        </p:tgtEl>
                                        <p:attrNameLst>
                                          <p:attrName>style.visibility</p:attrName>
                                        </p:attrNameLst>
                                      </p:cBhvr>
                                      <p:to>
                                        <p:strVal val="visible"/>
                                      </p:to>
                                    </p:set>
                                    <p:animEffect transition="in" filter="dissolve">
                                      <p:cBhvr>
                                        <p:cTn id="7" dur="500"/>
                                        <p:tgtEl>
                                          <p:spTgt spid="593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dissolve">
                                      <p:cBhvr>
                                        <p:cTn id="12" dur="500"/>
                                        <p:tgtEl>
                                          <p:spTgt spid="2">
                                            <p:txEl>
                                              <p:pRg st="0" end="0"/>
                                            </p:txEl>
                                          </p:spTgt>
                                        </p:tgtEl>
                                      </p:cBhvr>
                                    </p:animEffect>
                                  </p:childTnLst>
                                </p:cTn>
                              </p:par>
                              <p:par>
                                <p:cTn id="13" presetID="8" presetClass="entr" presetSubtype="16"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diamond(in)">
                                      <p:cBhvr>
                                        <p:cTn id="15" dur="2000"/>
                                        <p:tgtEl>
                                          <p:spTgt spid="2">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dissolv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1" nodeType="clickEffect">
                                  <p:stCondLst>
                                    <p:cond delay="0"/>
                                  </p:stCondLst>
                                  <p:childTnLst>
                                    <p:anim calcmode="lin" valueType="num">
                                      <p:cBhvr additive="base">
                                        <p:cTn id="24" dur="500"/>
                                        <p:tgtEl>
                                          <p:spTgt spid="12"/>
                                        </p:tgtEl>
                                        <p:attrNameLst>
                                          <p:attrName>ppt_x</p:attrName>
                                        </p:attrNameLst>
                                      </p:cBhvr>
                                      <p:tavLst>
                                        <p:tav tm="0">
                                          <p:val>
                                            <p:strVal val="ppt_x"/>
                                          </p:val>
                                        </p:tav>
                                        <p:tav tm="100000">
                                          <p:val>
                                            <p:strVal val="ppt_x"/>
                                          </p:val>
                                        </p:tav>
                                      </p:tavLst>
                                    </p:anim>
                                    <p:anim calcmode="lin" valueType="num">
                                      <p:cBhvr additive="base">
                                        <p:cTn id="25" dur="500"/>
                                        <p:tgtEl>
                                          <p:spTgt spid="12"/>
                                        </p:tgtEl>
                                        <p:attrNameLst>
                                          <p:attrName>ppt_y</p:attrName>
                                        </p:attrNameLst>
                                      </p:cBhvr>
                                      <p:tavLst>
                                        <p:tav tm="0">
                                          <p:val>
                                            <p:strVal val="ppt_y"/>
                                          </p:val>
                                        </p:tav>
                                        <p:tav tm="100000">
                                          <p:val>
                                            <p:strVal val="1+ppt_h/2"/>
                                          </p:val>
                                        </p:tav>
                                      </p:tavLst>
                                    </p:anim>
                                    <p:set>
                                      <p:cBhvr>
                                        <p:cTn id="26" dur="1" fill="hold">
                                          <p:stCondLst>
                                            <p:cond delay="499"/>
                                          </p:stCondLst>
                                        </p:cTn>
                                        <p:tgtEl>
                                          <p:spTgt spid="12"/>
                                        </p:tgtEl>
                                        <p:attrNameLst>
                                          <p:attrName>style.visibility</p:attrName>
                                        </p:attrNameLst>
                                      </p:cBhvr>
                                      <p:to>
                                        <p:strVal val="hidden"/>
                                      </p:to>
                                    </p:set>
                                  </p:childTnLst>
                                </p:cTn>
                              </p:par>
                              <p:par>
                                <p:cTn id="27" presetID="10" presetClass="entr" presetSubtype="0" fill="hold" nodeType="withEffect">
                                  <p:stCondLst>
                                    <p:cond delay="0"/>
                                  </p:stCondLst>
                                  <p:childTnLst>
                                    <p:set>
                                      <p:cBhvr>
                                        <p:cTn id="28" dur="1" fill="hold">
                                          <p:stCondLst>
                                            <p:cond delay="0"/>
                                          </p:stCondLst>
                                        </p:cTn>
                                        <p:tgtEl>
                                          <p:spTgt spid="6">
                                            <p:txEl>
                                              <p:pRg st="0" end="0"/>
                                            </p:txEl>
                                          </p:spTgt>
                                        </p:tgtEl>
                                        <p:attrNameLst>
                                          <p:attrName>style.visibility</p:attrName>
                                        </p:attrNameLst>
                                      </p:cBhvr>
                                      <p:to>
                                        <p:strVal val="visible"/>
                                      </p:to>
                                    </p:set>
                                    <p:animEffect transition="in" filter="fade">
                                      <p:cBhvr>
                                        <p:cTn id="29" dur="1000"/>
                                        <p:tgtEl>
                                          <p:spTgt spid="6">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6">
                                            <p:txEl>
                                              <p:pRg st="1" end="1"/>
                                            </p:txEl>
                                          </p:spTgt>
                                        </p:tgtEl>
                                        <p:attrNameLst>
                                          <p:attrName>style.visibility</p:attrName>
                                        </p:attrNameLst>
                                      </p:cBhvr>
                                      <p:to>
                                        <p:strVal val="visible"/>
                                      </p:to>
                                    </p:set>
                                    <p:animEffect transition="in" filter="fade">
                                      <p:cBhvr>
                                        <p:cTn id="32" dur="1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3" grpId="0"/>
      <p:bldP spid="12" grpId="0" animBg="1"/>
      <p:bldP spid="12" grpId="1" animBg="1"/>
      <p:bldP spid="2" grpId="0" build="allAtOnce"/>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2447</TotalTime>
  <Words>1668</Words>
  <Application>Microsoft Office PowerPoint</Application>
  <PresentationFormat>On-screen Show (4:3)</PresentationFormat>
  <Paragraphs>186</Paragraphs>
  <Slides>38</Slides>
  <Notes>7</Notes>
  <HiddenSlides>0</HiddenSlides>
  <MMClips>41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38</vt:i4>
      </vt:variant>
    </vt:vector>
  </HeadingPairs>
  <TitlesOfParts>
    <vt:vector size="48" baseType="lpstr">
      <vt:lpstr>Courier New</vt:lpstr>
      <vt:lpstr>Tahoma</vt:lpstr>
      <vt:lpstr>.VnTime</vt:lpstr>
      <vt:lpstr>Times New Roman</vt:lpstr>
      <vt:lpstr>Arial</vt:lpstr>
      <vt:lpstr>Calibri</vt:lpstr>
      <vt:lpstr>VNI-Times</vt:lpstr>
      <vt:lpstr>Wingdings</vt:lpstr>
      <vt:lpstr>Office Theme</vt:lpstr>
      <vt:lpstr>Equation</vt:lpstr>
      <vt:lpstr>KHỞI ĐỘNG</vt:lpstr>
      <vt:lpstr>PowerPoint Presentation</vt:lpstr>
      <vt:lpstr>BÀI 26: ETHYLIC ALCOHOL</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dung tran</cp:lastModifiedBy>
  <cp:revision>16</cp:revision>
  <dcterms:modified xsi:type="dcterms:W3CDTF">2025-01-14T08:11:33Z</dcterms:modified>
</cp:coreProperties>
</file>