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85" r:id="rId2"/>
    <p:sldId id="260" r:id="rId3"/>
    <p:sldId id="262" r:id="rId4"/>
    <p:sldId id="263" r:id="rId5"/>
    <p:sldId id="288" r:id="rId6"/>
    <p:sldId id="264" r:id="rId7"/>
    <p:sldId id="290" r:id="rId8"/>
    <p:sldId id="291" r:id="rId9"/>
    <p:sldId id="292" r:id="rId10"/>
    <p:sldId id="28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DD6E7F"/>
    <a:srgbClr val="059C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3" d="100"/>
          <a:sy n="73" d="100"/>
        </p:scale>
        <p:origin x="-552"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408B10-2BFC-4ED0-8C2B-4F5487DBDE17}" type="datetimeFigureOut">
              <a:rPr lang="en-US" smtClean="0"/>
              <a:t>1/20/2025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32AFA7-A3E9-4CC6-97C4-F51844D9C833}" type="slidenum">
              <a:rPr lang="en-US" smtClean="0"/>
              <a:t>‹#›</a:t>
            </a:fld>
            <a:endParaRPr lang="en-US"/>
          </a:p>
        </p:txBody>
      </p:sp>
    </p:spTree>
    <p:extLst>
      <p:ext uri="{BB962C8B-B14F-4D97-AF65-F5344CB8AC3E}">
        <p14:creationId xmlns:p14="http://schemas.microsoft.com/office/powerpoint/2010/main" val="3150893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DE134D-5FBC-46C1-8773-1E178D23EBA8}"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BF99E5-6FD2-4CEE-AD7B-27F16B210BE0}" type="slidenum">
              <a:rPr lang="en-US" smtClean="0"/>
              <a:t>‹#›</a:t>
            </a:fld>
            <a:endParaRPr lang="en-US"/>
          </a:p>
        </p:txBody>
      </p:sp>
    </p:spTree>
    <p:extLst>
      <p:ext uri="{BB962C8B-B14F-4D97-AF65-F5344CB8AC3E}">
        <p14:creationId xmlns:p14="http://schemas.microsoft.com/office/powerpoint/2010/main" val="475528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DE134D-5FBC-46C1-8773-1E178D23EBA8}"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BF99E5-6FD2-4CEE-AD7B-27F16B210BE0}" type="slidenum">
              <a:rPr lang="en-US" smtClean="0"/>
              <a:t>‹#›</a:t>
            </a:fld>
            <a:endParaRPr lang="en-US"/>
          </a:p>
        </p:txBody>
      </p:sp>
    </p:spTree>
    <p:extLst>
      <p:ext uri="{BB962C8B-B14F-4D97-AF65-F5344CB8AC3E}">
        <p14:creationId xmlns:p14="http://schemas.microsoft.com/office/powerpoint/2010/main" val="2517547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DE134D-5FBC-46C1-8773-1E178D23EBA8}"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BF99E5-6FD2-4CEE-AD7B-27F16B210BE0}" type="slidenum">
              <a:rPr lang="en-US" smtClean="0"/>
              <a:t>‹#›</a:t>
            </a:fld>
            <a:endParaRPr lang="en-US"/>
          </a:p>
        </p:txBody>
      </p:sp>
    </p:spTree>
    <p:extLst>
      <p:ext uri="{BB962C8B-B14F-4D97-AF65-F5344CB8AC3E}">
        <p14:creationId xmlns:p14="http://schemas.microsoft.com/office/powerpoint/2010/main" val="1155577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DE134D-5FBC-46C1-8773-1E178D23EBA8}"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BF99E5-6FD2-4CEE-AD7B-27F16B210BE0}" type="slidenum">
              <a:rPr lang="en-US" smtClean="0"/>
              <a:t>‹#›</a:t>
            </a:fld>
            <a:endParaRPr lang="en-US"/>
          </a:p>
        </p:txBody>
      </p:sp>
    </p:spTree>
    <p:extLst>
      <p:ext uri="{BB962C8B-B14F-4D97-AF65-F5344CB8AC3E}">
        <p14:creationId xmlns:p14="http://schemas.microsoft.com/office/powerpoint/2010/main" val="504351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5DE134D-5FBC-46C1-8773-1E178D23EBA8}"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BF99E5-6FD2-4CEE-AD7B-27F16B210BE0}" type="slidenum">
              <a:rPr lang="en-US" smtClean="0"/>
              <a:t>‹#›</a:t>
            </a:fld>
            <a:endParaRPr lang="en-US"/>
          </a:p>
        </p:txBody>
      </p:sp>
    </p:spTree>
    <p:extLst>
      <p:ext uri="{BB962C8B-B14F-4D97-AF65-F5344CB8AC3E}">
        <p14:creationId xmlns:p14="http://schemas.microsoft.com/office/powerpoint/2010/main" val="3149062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DE134D-5FBC-46C1-8773-1E178D23EBA8}"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BF99E5-6FD2-4CEE-AD7B-27F16B210BE0}" type="slidenum">
              <a:rPr lang="en-US" smtClean="0"/>
              <a:t>‹#›</a:t>
            </a:fld>
            <a:endParaRPr lang="en-US"/>
          </a:p>
        </p:txBody>
      </p:sp>
    </p:spTree>
    <p:extLst>
      <p:ext uri="{BB962C8B-B14F-4D97-AF65-F5344CB8AC3E}">
        <p14:creationId xmlns:p14="http://schemas.microsoft.com/office/powerpoint/2010/main" val="723592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DE134D-5FBC-46C1-8773-1E178D23EBA8}" type="datetimeFigureOut">
              <a:rPr lang="en-US" smtClean="0"/>
              <a:t>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BF99E5-6FD2-4CEE-AD7B-27F16B210BE0}" type="slidenum">
              <a:rPr lang="en-US" smtClean="0"/>
              <a:t>‹#›</a:t>
            </a:fld>
            <a:endParaRPr lang="en-US"/>
          </a:p>
        </p:txBody>
      </p:sp>
    </p:spTree>
    <p:extLst>
      <p:ext uri="{BB962C8B-B14F-4D97-AF65-F5344CB8AC3E}">
        <p14:creationId xmlns:p14="http://schemas.microsoft.com/office/powerpoint/2010/main" val="2711901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DE134D-5FBC-46C1-8773-1E178D23EBA8}" type="datetimeFigureOut">
              <a:rPr lang="en-US" smtClean="0"/>
              <a:t>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BF99E5-6FD2-4CEE-AD7B-27F16B210BE0}" type="slidenum">
              <a:rPr lang="en-US" smtClean="0"/>
              <a:t>‹#›</a:t>
            </a:fld>
            <a:endParaRPr lang="en-US"/>
          </a:p>
        </p:txBody>
      </p:sp>
    </p:spTree>
    <p:extLst>
      <p:ext uri="{BB962C8B-B14F-4D97-AF65-F5344CB8AC3E}">
        <p14:creationId xmlns:p14="http://schemas.microsoft.com/office/powerpoint/2010/main" val="1965550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DE134D-5FBC-46C1-8773-1E178D23EBA8}" type="datetimeFigureOut">
              <a:rPr lang="en-US" smtClean="0"/>
              <a:t>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BF99E5-6FD2-4CEE-AD7B-27F16B210BE0}" type="slidenum">
              <a:rPr lang="en-US" smtClean="0"/>
              <a:t>‹#›</a:t>
            </a:fld>
            <a:endParaRPr lang="en-US"/>
          </a:p>
        </p:txBody>
      </p:sp>
    </p:spTree>
    <p:extLst>
      <p:ext uri="{BB962C8B-B14F-4D97-AF65-F5344CB8AC3E}">
        <p14:creationId xmlns:p14="http://schemas.microsoft.com/office/powerpoint/2010/main" val="1227851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5DE134D-5FBC-46C1-8773-1E178D23EBA8}"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BF99E5-6FD2-4CEE-AD7B-27F16B210BE0}" type="slidenum">
              <a:rPr lang="en-US" smtClean="0"/>
              <a:t>‹#›</a:t>
            </a:fld>
            <a:endParaRPr lang="en-US"/>
          </a:p>
        </p:txBody>
      </p:sp>
    </p:spTree>
    <p:extLst>
      <p:ext uri="{BB962C8B-B14F-4D97-AF65-F5344CB8AC3E}">
        <p14:creationId xmlns:p14="http://schemas.microsoft.com/office/powerpoint/2010/main" val="1006859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5DE134D-5FBC-46C1-8773-1E178D23EBA8}"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BF99E5-6FD2-4CEE-AD7B-27F16B210BE0}" type="slidenum">
              <a:rPr lang="en-US" smtClean="0"/>
              <a:t>‹#›</a:t>
            </a:fld>
            <a:endParaRPr lang="en-US"/>
          </a:p>
        </p:txBody>
      </p:sp>
    </p:spTree>
    <p:extLst>
      <p:ext uri="{BB962C8B-B14F-4D97-AF65-F5344CB8AC3E}">
        <p14:creationId xmlns:p14="http://schemas.microsoft.com/office/powerpoint/2010/main" val="2636591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DE134D-5FBC-46C1-8773-1E178D23EBA8}" type="datetimeFigureOut">
              <a:rPr lang="en-US" smtClean="0"/>
              <a:t>1/20/2025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BF99E5-6FD2-4CEE-AD7B-27F16B210BE0}" type="slidenum">
              <a:rPr lang="en-US" smtClean="0"/>
              <a:t>‹#›</a:t>
            </a:fld>
            <a:endParaRPr lang="en-US"/>
          </a:p>
        </p:txBody>
      </p:sp>
    </p:spTree>
    <p:extLst>
      <p:ext uri="{BB962C8B-B14F-4D97-AF65-F5344CB8AC3E}">
        <p14:creationId xmlns:p14="http://schemas.microsoft.com/office/powerpoint/2010/main" val="2523110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hyperlink" Target="https://zalo.me/3800062780558660756" TargetMode="External"/><Relationship Id="rId13" Type="http://schemas.openxmlformats.org/officeDocument/2006/relationships/image" Target="../media/image11.jpeg"/><Relationship Id="rId3" Type="http://schemas.openxmlformats.org/officeDocument/2006/relationships/hyperlink" Target="https://clck.mgid.com/ghits/16511834/i/57734082/0/pp/2/3?h=qT5VGPrxNkTYrQ04sviZMOzVSl7fapHMj1bZV_7N9ctghrX0t7o00U-Tt5_cCV7_-NAgJOIl9g0yzrJHJI5GIg**&amp;rid=1e48bc9e-943c-11ee-bcd7-c84bd6826d76&amp;ts=bing.com&amp;tt=Organic&amp;att=2&amp;cpm=1&amp;abd=1&amp;iv=11&amp;ct=1&amp;gdprApplies=0&amp;st=420&amp;mp4=1&amp;h2=1AcTJzmxfiUyteh1HQraIREk8FHtnibqedToTFl01bE*&amp;muid=n9bqk-V_nvGh" TargetMode="External"/><Relationship Id="rId7" Type="http://schemas.openxmlformats.org/officeDocument/2006/relationships/image" Target="../media/image8.png"/><Relationship Id="rId12" Type="http://schemas.openxmlformats.org/officeDocument/2006/relationships/hyperlink" Target="https://play.google.com/store/apps/details?id=com.jsmile.android.vietjack" TargetMode="External"/><Relationship Id="rId17" Type="http://schemas.openxmlformats.org/officeDocument/2006/relationships/image" Target="../media/image13.png"/><Relationship Id="rId2" Type="http://schemas.openxmlformats.org/officeDocument/2006/relationships/hyperlink" Target="https://clck.mgid.com/ghits/16486519/i/57734082/0/pp/1/3?h=qT5VGPrxNkTYrQ04sviZMHQIJE1jSjc0HJWWpzOdbKPsZLZgphUo4eJrByvizrNCrRoTmUBj1xUfbFy-3lCPAQ**&amp;rid=1e48bc9e-943c-11ee-bcd7-c84bd6826d76&amp;ts=bing.com&amp;tt=Organic&amp;att=2&amp;cpm=1&amp;abd=1&amp;iv=11&amp;ct=1&amp;gdprApplies=0&amp;st=420&amp;mp4=1&amp;h2=1AcTJzmxfiUyteh1HQraIREk8FHtnibqedToTFl01bE*&amp;muid=n9bqk-V_nvGh" TargetMode="External"/><Relationship Id="rId16" Type="http://schemas.openxmlformats.org/officeDocument/2006/relationships/hyperlink" Target="https://www.dmca.com/Protection/Status.aspx?ID=944e9e2f-8254-45fd-b671-33124d5b3df5&amp;refurl=https://vietjack.com/khoa-hoc-tu-nhien-8-kn/cau-hoi-2-trang-80-khtn-8-ket-noi.jsp" TargetMode="External"/><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0.jpeg"/><Relationship Id="rId5" Type="http://schemas.openxmlformats.org/officeDocument/2006/relationships/hyperlink" Target="https://tailieugiaovien.com.vn/danh-sach-tai-lieu?lop=lop-8" TargetMode="External"/><Relationship Id="rId15" Type="http://schemas.openxmlformats.org/officeDocument/2006/relationships/image" Target="../media/image12.png"/><Relationship Id="rId10" Type="http://schemas.openxmlformats.org/officeDocument/2006/relationships/hyperlink" Target="https://apps.apple.com/vn/app/vietjack/id1490262941?l=vi&amp;mt=8" TargetMode="External"/><Relationship Id="rId4" Type="http://schemas.openxmlformats.org/officeDocument/2006/relationships/hyperlink" Target="https://clck.mgid.com/ghits/17681189/i/57734082/0/pp/3/3?h=qT5VGPrxNkTYrQ04sviZMH7nLvO23-6UK0vCl2fs3AtRVXatazTzVj8-kN_KeJI6n8YS5BxwJRpxNx8lDKVTRA**&amp;rid=1e48bc9e-943c-11ee-bcd7-c84bd6826d76&amp;ts=bing.com&amp;tt=Organic&amp;att=2&amp;cpm=1&amp;abd=1&amp;iv=11&amp;ct=1&amp;gdprApplies=0&amp;st=420&amp;mp4=1&amp;h2=1AcTJzmxfiUyteh1HQraIREk8FHtnibqedToTFl01bE*&amp;muid=n9bqk-V_nvGh" TargetMode="External"/><Relationship Id="rId9" Type="http://schemas.openxmlformats.org/officeDocument/2006/relationships/image" Target="../media/image9.png"/><Relationship Id="rId14" Type="http://schemas.openxmlformats.org/officeDocument/2006/relationships/hyperlink" Target="https://vietjack.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0"/>
          <p:cNvGrpSpPr/>
          <p:nvPr/>
        </p:nvGrpSpPr>
        <p:grpSpPr>
          <a:xfrm>
            <a:off x="2917789" y="3778477"/>
            <a:ext cx="6673850" cy="640079"/>
            <a:chOff x="467544" y="1080782"/>
            <a:chExt cx="7145547" cy="640979"/>
          </a:xfrm>
        </p:grpSpPr>
        <p:sp>
          <p:nvSpPr>
            <p:cNvPr id="4" name="Pentagon 3"/>
            <p:cNvSpPr/>
            <p:nvPr/>
          </p:nvSpPr>
          <p:spPr>
            <a:xfrm>
              <a:off x="467544" y="1126884"/>
              <a:ext cx="7145547" cy="548775"/>
            </a:xfrm>
            <a:prstGeom prst="homePlate">
              <a:avLst/>
            </a:prstGeom>
            <a:solidFill>
              <a:srgbClr val="00990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0" marR="0" lvl="0" indent="0" algn="ctr" defTabSz="914400" rtl="0" eaLnBrk="0" fontAlgn="base" latinLnBrk="0" hangingPunct="0">
                <a:lnSpc>
                  <a:spcPct val="100000"/>
                </a:lnSpc>
                <a:spcBef>
                  <a:spcPct val="0"/>
                </a:spcBef>
                <a:spcAft>
                  <a:spcPct val="0"/>
                </a:spcAft>
                <a:buClrTx/>
                <a:buSzTx/>
                <a:buFontTx/>
                <a:buNone/>
              </a:pPr>
              <a:r>
                <a:rPr kumimoji="0"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          </a:t>
              </a:r>
              <a:r>
                <a:rPr kumimoji="0" lang="en-US"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TÁC DỤNG CỦA ĐÒN BẨY</a:t>
              </a:r>
            </a:p>
          </p:txBody>
        </p:sp>
        <p:sp>
          <p:nvSpPr>
            <p:cNvPr id="5" name="Chevron 4"/>
            <p:cNvSpPr/>
            <p:nvPr/>
          </p:nvSpPr>
          <p:spPr>
            <a:xfrm>
              <a:off x="1229790" y="1080782"/>
              <a:ext cx="309972" cy="640979"/>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Times New Roman" panose="02020603050405020304" charset="0"/>
                <a:ea typeface="+mn-ea"/>
                <a:cs typeface="Times New Roman" panose="02020603050405020304" charset="0"/>
              </a:endParaRPr>
            </a:p>
          </p:txBody>
        </p:sp>
        <p:sp>
          <p:nvSpPr>
            <p:cNvPr id="6" name="TextBox 16"/>
            <p:cNvSpPr txBox="1"/>
            <p:nvPr/>
          </p:nvSpPr>
          <p:spPr>
            <a:xfrm>
              <a:off x="658300" y="1109079"/>
              <a:ext cx="380733" cy="584385"/>
            </a:xfrm>
            <a:prstGeom prst="rect">
              <a:avLst/>
            </a:prstGeom>
            <a:noFill/>
            <a:ln w="9525">
              <a:noFill/>
            </a:ln>
          </p:spPr>
          <p:txBody>
            <a:bodyPr wrap="square" anchor="t" anchorCtr="0">
              <a:spAutoFit/>
            </a:bodyPr>
            <a:lstStyle/>
            <a:p>
              <a:pPr eaLnBrk="0" hangingPunct="0"/>
              <a:r>
                <a:rPr lang="en-US" altLang="zh-CN" sz="3200" b="1" dirty="0">
                  <a:solidFill>
                    <a:schemeClr val="bg1"/>
                  </a:solidFill>
                  <a:latin typeface="Times New Roman" panose="02020603050405020304" charset="0"/>
                </a:rPr>
                <a:t>I</a:t>
              </a:r>
              <a:endParaRPr lang="en-US" altLang="zh-CN" sz="3200" b="1" dirty="0">
                <a:solidFill>
                  <a:schemeClr val="bg1"/>
                </a:solidFill>
                <a:latin typeface="Times New Roman" panose="02020603050405020304" charset="0"/>
                <a:ea typeface="Times New Roman" panose="02020603050405020304" charset="0"/>
              </a:endParaRPr>
            </a:p>
          </p:txBody>
        </p:sp>
      </p:grpSp>
      <p:grpSp>
        <p:nvGrpSpPr>
          <p:cNvPr id="7" name="Group 20"/>
          <p:cNvGrpSpPr/>
          <p:nvPr/>
        </p:nvGrpSpPr>
        <p:grpSpPr>
          <a:xfrm>
            <a:off x="2917789" y="4735374"/>
            <a:ext cx="6673850" cy="640079"/>
            <a:chOff x="467544" y="1080782"/>
            <a:chExt cx="7145547" cy="640979"/>
          </a:xfrm>
        </p:grpSpPr>
        <p:sp>
          <p:nvSpPr>
            <p:cNvPr id="8" name="Pentagon 7"/>
            <p:cNvSpPr/>
            <p:nvPr/>
          </p:nvSpPr>
          <p:spPr>
            <a:xfrm>
              <a:off x="467544" y="1126884"/>
              <a:ext cx="7145547" cy="548775"/>
            </a:xfrm>
            <a:prstGeom prst="homePlate">
              <a:avLst/>
            </a:prstGeom>
            <a:solidFill>
              <a:srgbClr val="00990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0" marR="0" lvl="0" indent="0" algn="ctr" defTabSz="914400" rtl="0" eaLnBrk="0" fontAlgn="base" latinLnBrk="0" hangingPunct="0">
                <a:lnSpc>
                  <a:spcPct val="100000"/>
                </a:lnSpc>
                <a:spcBef>
                  <a:spcPct val="0"/>
                </a:spcBef>
                <a:spcAft>
                  <a:spcPct val="0"/>
                </a:spcAft>
                <a:buClrTx/>
                <a:buSzTx/>
                <a:buFontTx/>
                <a:buNone/>
              </a:pPr>
              <a:r>
                <a:rPr kumimoji="0"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          </a:t>
              </a:r>
              <a:r>
                <a:rPr kumimoji="0" lang="en-US" sz="3200" b="1" i="0" u="none" strike="noStrike" kern="1200" cap="none" spc="0" normalizeH="0" baseline="0" noProof="1" smtClean="0">
                  <a:solidFill>
                    <a:srgbClr val="FFFFFF"/>
                  </a:solidFill>
                  <a:latin typeface="Times New Roman" panose="02020603050405020304" charset="0"/>
                  <a:ea typeface="+mn-ea"/>
                  <a:cs typeface="Times New Roman" panose="02020603050405020304" charset="0"/>
                </a:rPr>
                <a:t>CÁC</a:t>
              </a:r>
              <a:r>
                <a:rPr kumimoji="0" lang="en-US" sz="3200" b="1" i="0" u="none" strike="noStrike" kern="1200" cap="none" spc="0" normalizeH="0" noProof="1" smtClean="0">
                  <a:solidFill>
                    <a:srgbClr val="FFFFFF"/>
                  </a:solidFill>
                  <a:latin typeface="Times New Roman" panose="02020603050405020304" charset="0"/>
                  <a:ea typeface="+mn-ea"/>
                  <a:cs typeface="Times New Roman" panose="02020603050405020304" charset="0"/>
                </a:rPr>
                <a:t> LOẠI </a:t>
              </a:r>
              <a:r>
                <a:rPr kumimoji="0" lang="en-US" sz="3200" b="1" i="0" u="none" strike="noStrike" kern="1200" cap="none" spc="0" normalizeH="0" baseline="0" noProof="1" smtClean="0">
                  <a:solidFill>
                    <a:srgbClr val="FFFFFF"/>
                  </a:solidFill>
                  <a:latin typeface="Times New Roman" panose="02020603050405020304" charset="0"/>
                  <a:ea typeface="+mn-ea"/>
                  <a:cs typeface="Times New Roman" panose="02020603050405020304" charset="0"/>
                </a:rPr>
                <a:t>ĐÒN </a:t>
              </a:r>
              <a:r>
                <a:rPr kumimoji="0" lang="en-US"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BẨY</a:t>
              </a:r>
            </a:p>
          </p:txBody>
        </p:sp>
        <p:sp>
          <p:nvSpPr>
            <p:cNvPr id="9" name="Chevron 8"/>
            <p:cNvSpPr/>
            <p:nvPr/>
          </p:nvSpPr>
          <p:spPr>
            <a:xfrm>
              <a:off x="1229790" y="1080782"/>
              <a:ext cx="309972" cy="640979"/>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Times New Roman" panose="02020603050405020304" charset="0"/>
                <a:ea typeface="+mn-ea"/>
                <a:cs typeface="Times New Roman" panose="02020603050405020304" charset="0"/>
              </a:endParaRPr>
            </a:p>
          </p:txBody>
        </p:sp>
        <p:sp>
          <p:nvSpPr>
            <p:cNvPr id="10" name="TextBox 16"/>
            <p:cNvSpPr txBox="1"/>
            <p:nvPr/>
          </p:nvSpPr>
          <p:spPr>
            <a:xfrm>
              <a:off x="596141" y="1109079"/>
              <a:ext cx="571490" cy="585597"/>
            </a:xfrm>
            <a:prstGeom prst="rect">
              <a:avLst/>
            </a:prstGeom>
            <a:noFill/>
            <a:ln w="9525">
              <a:noFill/>
            </a:ln>
          </p:spPr>
          <p:txBody>
            <a:bodyPr wrap="square" anchor="t" anchorCtr="0">
              <a:spAutoFit/>
            </a:bodyPr>
            <a:lstStyle/>
            <a:p>
              <a:pPr eaLnBrk="0" hangingPunct="0"/>
              <a:r>
                <a:rPr lang="en-US" altLang="zh-CN" sz="3200" b="1" smtClean="0">
                  <a:solidFill>
                    <a:schemeClr val="bg1"/>
                  </a:solidFill>
                  <a:latin typeface="Times New Roman" panose="02020603050405020304" charset="0"/>
                </a:rPr>
                <a:t>II</a:t>
              </a:r>
              <a:endParaRPr lang="en-US" altLang="zh-CN" sz="3200" b="1" dirty="0">
                <a:solidFill>
                  <a:schemeClr val="bg1"/>
                </a:solidFill>
                <a:latin typeface="Times New Roman" panose="02020603050405020304" charset="0"/>
                <a:ea typeface="Times New Roman" panose="02020603050405020304" charset="0"/>
              </a:endParaRPr>
            </a:p>
          </p:txBody>
        </p:sp>
      </p:grpSp>
      <p:grpSp>
        <p:nvGrpSpPr>
          <p:cNvPr id="11" name="Group 20"/>
          <p:cNvGrpSpPr/>
          <p:nvPr/>
        </p:nvGrpSpPr>
        <p:grpSpPr>
          <a:xfrm>
            <a:off x="2917789" y="5585505"/>
            <a:ext cx="6673850" cy="640079"/>
            <a:chOff x="467544" y="1080782"/>
            <a:chExt cx="7145547" cy="640979"/>
          </a:xfrm>
        </p:grpSpPr>
        <p:sp>
          <p:nvSpPr>
            <p:cNvPr id="12" name="Pentagon 11"/>
            <p:cNvSpPr/>
            <p:nvPr/>
          </p:nvSpPr>
          <p:spPr>
            <a:xfrm>
              <a:off x="467544" y="1126884"/>
              <a:ext cx="7145547" cy="548775"/>
            </a:xfrm>
            <a:prstGeom prst="homePlate">
              <a:avLst/>
            </a:prstGeom>
            <a:solidFill>
              <a:srgbClr val="00990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0" marR="0" lvl="0" indent="0" algn="ctr" defTabSz="914400" rtl="0" eaLnBrk="0" fontAlgn="base" latinLnBrk="0" hangingPunct="0">
                <a:lnSpc>
                  <a:spcPct val="100000"/>
                </a:lnSpc>
                <a:spcBef>
                  <a:spcPct val="0"/>
                </a:spcBef>
                <a:spcAft>
                  <a:spcPct val="0"/>
                </a:spcAft>
                <a:buClrTx/>
                <a:buSzTx/>
                <a:buFontTx/>
                <a:buNone/>
              </a:pPr>
              <a:r>
                <a:rPr kumimoji="0"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          </a:t>
              </a:r>
              <a:r>
                <a:rPr lang="en-US" sz="3200" b="1" noProof="1" smtClean="0">
                  <a:solidFill>
                    <a:srgbClr val="FFFFFF"/>
                  </a:solidFill>
                  <a:latin typeface="Times New Roman" panose="02020603050405020304" charset="0"/>
                  <a:cs typeface="Times New Roman" panose="02020603050405020304" charset="0"/>
                </a:rPr>
                <a:t>ỨNG</a:t>
              </a:r>
              <a:r>
                <a:rPr kumimoji="0" lang="en-US" sz="3200" b="1" i="0" u="none" strike="noStrike" kern="1200" cap="none" spc="0" normalizeH="0" baseline="0" noProof="1" smtClean="0">
                  <a:solidFill>
                    <a:srgbClr val="FFFFFF"/>
                  </a:solidFill>
                  <a:latin typeface="Times New Roman" panose="02020603050405020304" charset="0"/>
                  <a:ea typeface="+mn-ea"/>
                  <a:cs typeface="Times New Roman" panose="02020603050405020304" charset="0"/>
                </a:rPr>
                <a:t> </a:t>
              </a:r>
              <a:r>
                <a:rPr kumimoji="0" lang="en-US"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DỤNG CỦA ĐÒN BẨY</a:t>
              </a:r>
            </a:p>
          </p:txBody>
        </p:sp>
        <p:sp>
          <p:nvSpPr>
            <p:cNvPr id="13" name="Chevron 12"/>
            <p:cNvSpPr/>
            <p:nvPr/>
          </p:nvSpPr>
          <p:spPr>
            <a:xfrm>
              <a:off x="1229790" y="1080782"/>
              <a:ext cx="309972" cy="640979"/>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Times New Roman" panose="02020603050405020304" charset="0"/>
                <a:ea typeface="+mn-ea"/>
                <a:cs typeface="Times New Roman" panose="02020603050405020304" charset="0"/>
              </a:endParaRPr>
            </a:p>
          </p:txBody>
        </p:sp>
        <p:sp>
          <p:nvSpPr>
            <p:cNvPr id="14" name="TextBox 16"/>
            <p:cNvSpPr txBox="1"/>
            <p:nvPr/>
          </p:nvSpPr>
          <p:spPr>
            <a:xfrm>
              <a:off x="533982" y="1109079"/>
              <a:ext cx="881462" cy="585597"/>
            </a:xfrm>
            <a:prstGeom prst="rect">
              <a:avLst/>
            </a:prstGeom>
            <a:noFill/>
            <a:ln w="9525">
              <a:noFill/>
            </a:ln>
          </p:spPr>
          <p:txBody>
            <a:bodyPr wrap="square" anchor="t" anchorCtr="0">
              <a:spAutoFit/>
            </a:bodyPr>
            <a:lstStyle/>
            <a:p>
              <a:pPr eaLnBrk="0" hangingPunct="0"/>
              <a:r>
                <a:rPr lang="en-US" altLang="zh-CN" sz="3200" b="1" smtClean="0">
                  <a:solidFill>
                    <a:schemeClr val="bg1"/>
                  </a:solidFill>
                  <a:latin typeface="Times New Roman" panose="02020603050405020304" charset="0"/>
                </a:rPr>
                <a:t>III</a:t>
              </a:r>
              <a:endParaRPr lang="en-US" altLang="zh-CN" sz="3200" b="1" dirty="0">
                <a:solidFill>
                  <a:schemeClr val="bg1"/>
                </a:solidFill>
                <a:latin typeface="Times New Roman" panose="02020603050405020304" charset="0"/>
                <a:ea typeface="Times New Roman" panose="02020603050405020304" charset="0"/>
              </a:endParaRPr>
            </a:p>
          </p:txBody>
        </p:sp>
      </p:grpSp>
      <p:sp>
        <p:nvSpPr>
          <p:cNvPr id="16" name="Isosceles Triangle 15"/>
          <p:cNvSpPr/>
          <p:nvPr/>
        </p:nvSpPr>
        <p:spPr>
          <a:xfrm>
            <a:off x="4757443" y="2544429"/>
            <a:ext cx="1090574" cy="1280160"/>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p:cNvGrpSpPr/>
          <p:nvPr/>
        </p:nvGrpSpPr>
        <p:grpSpPr>
          <a:xfrm rot="20093098">
            <a:off x="-412932" y="-565814"/>
            <a:ext cx="12200611" cy="3705368"/>
            <a:chOff x="29028" y="-200054"/>
            <a:chExt cx="12200611" cy="3705368"/>
          </a:xfrm>
        </p:grpSpPr>
        <p:sp>
          <p:nvSpPr>
            <p:cNvPr id="15" name="Rectangle 14"/>
            <p:cNvSpPr/>
            <p:nvPr/>
          </p:nvSpPr>
          <p:spPr>
            <a:xfrm rot="1016709">
              <a:off x="29028" y="2550834"/>
              <a:ext cx="12192000" cy="377372"/>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1003492">
              <a:off x="543502" y="-200054"/>
              <a:ext cx="3037897" cy="1463040"/>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latin typeface="Times New Roman" panose="02020603050405020304" charset="0"/>
                  <a:cs typeface="Times New Roman" panose="02020603050405020304" charset="0"/>
                </a:rPr>
                <a:t>BÀI </a:t>
              </a:r>
              <a:r>
                <a:rPr lang="en-US" sz="4000" b="1" smtClean="0">
                  <a:latin typeface="Times New Roman" panose="02020603050405020304" charset="0"/>
                  <a:cs typeface="Times New Roman" panose="02020603050405020304" charset="0"/>
                </a:rPr>
                <a:t>19</a:t>
              </a:r>
              <a:endParaRPr lang="en-US" sz="4000" b="1">
                <a:latin typeface="Times New Roman" panose="02020603050405020304" charset="0"/>
                <a:cs typeface="Times New Roman" panose="02020603050405020304" charset="0"/>
              </a:endParaRPr>
            </a:p>
          </p:txBody>
        </p:sp>
        <p:sp>
          <p:nvSpPr>
            <p:cNvPr id="19" name="TextBox 18"/>
            <p:cNvSpPr txBox="1"/>
            <p:nvPr/>
          </p:nvSpPr>
          <p:spPr>
            <a:xfrm rot="1007203">
              <a:off x="5248268" y="2735873"/>
              <a:ext cx="6981371" cy="769441"/>
            </a:xfrm>
            <a:prstGeom prst="rect">
              <a:avLst/>
            </a:prstGeom>
            <a:noFill/>
          </p:spPr>
          <p:txBody>
            <a:bodyPr wrap="square" rtlCol="0">
              <a:spAutoFit/>
            </a:bodyPr>
            <a:lstStyle/>
            <a:p>
              <a:r>
                <a:rPr lang="en-US" sz="4400" b="1" smtClean="0">
                  <a:solidFill>
                    <a:srgbClr val="009900"/>
                  </a:solidFill>
                  <a:latin typeface="Times New Roman" panose="02020603050405020304" pitchFamily="18" charset="0"/>
                  <a:cs typeface="Times New Roman" panose="02020603050405020304" pitchFamily="18" charset="0"/>
                </a:rPr>
                <a:t>ĐÒN BẨY VÀ ỨNG DỤNG</a:t>
              </a:r>
              <a:endParaRPr lang="en-US" sz="4400" b="1">
                <a:solidFill>
                  <a:srgbClr val="009900"/>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115284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indefinite" fill="hold" nodeType="withEffect">
                                  <p:stCondLst>
                                    <p:cond delay="0"/>
                                  </p:stCondLst>
                                  <p:childTnLst>
                                    <p:animRot by="120000">
                                      <p:cBhvr>
                                        <p:cTn id="6" dur="200" fill="hold">
                                          <p:stCondLst>
                                            <p:cond delay="0"/>
                                          </p:stCondLst>
                                        </p:cTn>
                                        <p:tgtEl>
                                          <p:spTgt spid="20"/>
                                        </p:tgtEl>
                                        <p:attrNameLst>
                                          <p:attrName>r</p:attrName>
                                        </p:attrNameLst>
                                      </p:cBhvr>
                                    </p:animRot>
                                    <p:animRot by="-240000">
                                      <p:cBhvr>
                                        <p:cTn id="7" dur="400" fill="hold">
                                          <p:stCondLst>
                                            <p:cond delay="400"/>
                                          </p:stCondLst>
                                        </p:cTn>
                                        <p:tgtEl>
                                          <p:spTgt spid="20"/>
                                        </p:tgtEl>
                                        <p:attrNameLst>
                                          <p:attrName>r</p:attrName>
                                        </p:attrNameLst>
                                      </p:cBhvr>
                                    </p:animRot>
                                    <p:animRot by="240000">
                                      <p:cBhvr>
                                        <p:cTn id="8" dur="400" fill="hold">
                                          <p:stCondLst>
                                            <p:cond delay="800"/>
                                          </p:stCondLst>
                                        </p:cTn>
                                        <p:tgtEl>
                                          <p:spTgt spid="20"/>
                                        </p:tgtEl>
                                        <p:attrNameLst>
                                          <p:attrName>r</p:attrName>
                                        </p:attrNameLst>
                                      </p:cBhvr>
                                    </p:animRot>
                                    <p:animRot by="-240000">
                                      <p:cBhvr>
                                        <p:cTn id="9" dur="400" fill="hold">
                                          <p:stCondLst>
                                            <p:cond delay="1200"/>
                                          </p:stCondLst>
                                        </p:cTn>
                                        <p:tgtEl>
                                          <p:spTgt spid="20"/>
                                        </p:tgtEl>
                                        <p:attrNameLst>
                                          <p:attrName>r</p:attrName>
                                        </p:attrNameLst>
                                      </p:cBhvr>
                                    </p:animRot>
                                    <p:animRot by="120000">
                                      <p:cBhvr>
                                        <p:cTn id="10" dur="400" fill="hold">
                                          <p:stCondLst>
                                            <p:cond delay="1600"/>
                                          </p:stCondLst>
                                        </p:cTn>
                                        <p:tgtEl>
                                          <p:spTgt spid="20"/>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p:tgtEl>
                                          <p:spTgt spid="3"/>
                                        </p:tgtEl>
                                        <p:attrNameLst>
                                          <p:attrName>ppt_y</p:attrName>
                                        </p:attrNameLst>
                                      </p:cBhvr>
                                      <p:tavLst>
                                        <p:tav tm="0">
                                          <p:val>
                                            <p:strVal val="#ppt_y+#ppt_h*1.125000"/>
                                          </p:val>
                                        </p:tav>
                                        <p:tav tm="100000">
                                          <p:val>
                                            <p:strVal val="#ppt_y"/>
                                          </p:val>
                                        </p:tav>
                                      </p:tavLst>
                                    </p:anim>
                                    <p:animEffect transition="in" filter="wipe(up)">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p:tgtEl>
                                          <p:spTgt spid="7"/>
                                        </p:tgtEl>
                                        <p:attrNameLst>
                                          <p:attrName>ppt_y</p:attrName>
                                        </p:attrNameLst>
                                      </p:cBhvr>
                                      <p:tavLst>
                                        <p:tav tm="0">
                                          <p:val>
                                            <p:strVal val="#ppt_y+#ppt_h*1.125000"/>
                                          </p:val>
                                        </p:tav>
                                        <p:tav tm="100000">
                                          <p:val>
                                            <p:strVal val="#ppt_y"/>
                                          </p:val>
                                        </p:tav>
                                      </p:tavLst>
                                    </p:anim>
                                    <p:animEffect transition="in" filter="wipe(up)">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p:tgtEl>
                                          <p:spTgt spid="11"/>
                                        </p:tgtEl>
                                        <p:attrNameLst>
                                          <p:attrName>ppt_y</p:attrName>
                                        </p:attrNameLst>
                                      </p:cBhvr>
                                      <p:tavLst>
                                        <p:tav tm="0">
                                          <p:val>
                                            <p:strVal val="#ppt_y+#ppt_h*1.125000"/>
                                          </p:val>
                                        </p:tav>
                                        <p:tav tm="100000">
                                          <p:val>
                                            <p:strVal val="#ppt_y"/>
                                          </p:val>
                                        </p:tav>
                                      </p:tavLst>
                                    </p:anim>
                                    <p:animEffect transition="in" filter="wipe(up)">
                                      <p:cBhvr>
                                        <p:cTn id="2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20"/>
          <p:cNvGrpSpPr/>
          <p:nvPr/>
        </p:nvGrpSpPr>
        <p:grpSpPr>
          <a:xfrm>
            <a:off x="160075" y="1018223"/>
            <a:ext cx="6673850" cy="640079"/>
            <a:chOff x="467544" y="1080782"/>
            <a:chExt cx="7145547" cy="640979"/>
          </a:xfrm>
        </p:grpSpPr>
        <p:sp>
          <p:nvSpPr>
            <p:cNvPr id="11" name="Pentagon 10"/>
            <p:cNvSpPr/>
            <p:nvPr/>
          </p:nvSpPr>
          <p:spPr>
            <a:xfrm>
              <a:off x="467544" y="1126884"/>
              <a:ext cx="7145547" cy="548775"/>
            </a:xfrm>
            <a:prstGeom prst="homePlate">
              <a:avLst/>
            </a:prstGeom>
            <a:solidFill>
              <a:srgbClr val="00990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0" marR="0" lvl="0" indent="0" algn="ctr" defTabSz="914400" rtl="0" eaLnBrk="0" fontAlgn="base" latinLnBrk="0" hangingPunct="0">
                <a:lnSpc>
                  <a:spcPct val="100000"/>
                </a:lnSpc>
                <a:spcBef>
                  <a:spcPct val="0"/>
                </a:spcBef>
                <a:spcAft>
                  <a:spcPct val="0"/>
                </a:spcAft>
                <a:buClrTx/>
                <a:buSzTx/>
                <a:buFontTx/>
                <a:buNone/>
              </a:pPr>
              <a:r>
                <a:rPr kumimoji="0"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          </a:t>
              </a:r>
              <a:r>
                <a:rPr kumimoji="0" lang="en-US"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TÁC DỤNG CỦA ĐÒN BẨY</a:t>
              </a:r>
            </a:p>
          </p:txBody>
        </p:sp>
        <p:sp>
          <p:nvSpPr>
            <p:cNvPr id="12" name="Chevron 11"/>
            <p:cNvSpPr/>
            <p:nvPr/>
          </p:nvSpPr>
          <p:spPr>
            <a:xfrm>
              <a:off x="1229790" y="1080782"/>
              <a:ext cx="309972" cy="640979"/>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Times New Roman" panose="02020603050405020304" charset="0"/>
                <a:ea typeface="+mn-ea"/>
                <a:cs typeface="Times New Roman" panose="02020603050405020304" charset="0"/>
              </a:endParaRPr>
            </a:p>
          </p:txBody>
        </p:sp>
        <p:sp>
          <p:nvSpPr>
            <p:cNvPr id="13" name="TextBox 16"/>
            <p:cNvSpPr txBox="1"/>
            <p:nvPr/>
          </p:nvSpPr>
          <p:spPr>
            <a:xfrm>
              <a:off x="658300" y="1109079"/>
              <a:ext cx="380733" cy="584385"/>
            </a:xfrm>
            <a:prstGeom prst="rect">
              <a:avLst/>
            </a:prstGeom>
            <a:noFill/>
            <a:ln w="9525">
              <a:noFill/>
            </a:ln>
          </p:spPr>
          <p:txBody>
            <a:bodyPr wrap="square" anchor="t" anchorCtr="0">
              <a:spAutoFit/>
            </a:bodyPr>
            <a:lstStyle/>
            <a:p>
              <a:pPr eaLnBrk="0" hangingPunct="0"/>
              <a:r>
                <a:rPr lang="en-US" altLang="zh-CN" sz="3200" b="1" dirty="0">
                  <a:solidFill>
                    <a:schemeClr val="bg1"/>
                  </a:solidFill>
                  <a:latin typeface="Times New Roman" panose="02020603050405020304" charset="0"/>
                </a:rPr>
                <a:t>I</a:t>
              </a:r>
              <a:endParaRPr lang="en-US" altLang="zh-CN" sz="3200" b="1" dirty="0">
                <a:solidFill>
                  <a:schemeClr val="bg1"/>
                </a:solidFill>
                <a:latin typeface="Times New Roman" panose="02020603050405020304" charset="0"/>
                <a:ea typeface="Times New Roman" panose="02020603050405020304" charset="0"/>
              </a:endParaRPr>
            </a:p>
          </p:txBody>
        </p:sp>
      </p:grpSp>
      <p:sp>
        <p:nvSpPr>
          <p:cNvPr id="2" name="TextBox 1"/>
          <p:cNvSpPr txBox="1"/>
          <p:nvPr/>
        </p:nvSpPr>
        <p:spPr>
          <a:xfrm>
            <a:off x="160075" y="92239"/>
            <a:ext cx="11331247" cy="646331"/>
          </a:xfrm>
          <a:prstGeom prst="rect">
            <a:avLst/>
          </a:prstGeom>
          <a:noFill/>
        </p:spPr>
        <p:txBody>
          <a:bodyPr wrap="square" rtlCol="0">
            <a:spAutoFit/>
          </a:bodyPr>
          <a:lstStyle/>
          <a:p>
            <a:r>
              <a:rPr lang="en-US" sz="3600" b="1" smtClean="0">
                <a:latin typeface="Times New Roman" panose="02020603050405020304" pitchFamily="18" charset="0"/>
                <a:cs typeface="Times New Roman" panose="02020603050405020304" pitchFamily="18" charset="0"/>
              </a:rPr>
              <a:t>BÀI 19:			</a:t>
            </a:r>
            <a:r>
              <a:rPr lang="en-US" sz="3600" b="1" smtClean="0">
                <a:solidFill>
                  <a:srgbClr val="009900"/>
                </a:solidFill>
                <a:latin typeface="Times New Roman" panose="02020603050405020304" pitchFamily="18" charset="0"/>
                <a:cs typeface="Times New Roman" panose="02020603050405020304" pitchFamily="18" charset="0"/>
              </a:rPr>
              <a:t>ĐÒN BẨY VÀ ỨNG DỤNG</a:t>
            </a:r>
            <a:endParaRPr lang="en-US" sz="3600" b="1">
              <a:solidFill>
                <a:srgbClr val="0099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693839" y="1676701"/>
            <a:ext cx="10668000" cy="2554545"/>
          </a:xfrm>
          <a:prstGeom prst="rect">
            <a:avLst/>
          </a:prstGeom>
          <a:noFill/>
        </p:spPr>
        <p:txBody>
          <a:bodyPr wrap="square" rtlCol="0">
            <a:spAutoFit/>
          </a:bodyPr>
          <a:lstStyle/>
          <a:p>
            <a:r>
              <a:rPr lang="en-US" sz="3200" smtClean="0">
                <a:latin typeface="Times New Roman" panose="02020603050405020304" pitchFamily="18" charset="0"/>
                <a:cs typeface="Times New Roman" panose="02020603050405020304" pitchFamily="18" charset="0"/>
              </a:rPr>
              <a:t>- Đòn bẩy có thể làm thay đổi hướng của lực.</a:t>
            </a:r>
          </a:p>
          <a:p>
            <a:r>
              <a:rPr lang="en-US" sz="3200" smtClean="0">
                <a:latin typeface="Times New Roman" panose="02020603050405020304" pitchFamily="18" charset="0"/>
                <a:cs typeface="Times New Roman" panose="02020603050405020304" pitchFamily="18" charset="0"/>
              </a:rPr>
              <a:t>- Mỗi đòn bẩy đều có một điểm </a:t>
            </a:r>
            <a:r>
              <a:rPr lang="en-US" sz="3200">
                <a:latin typeface="Times New Roman" panose="02020603050405020304" pitchFamily="18" charset="0"/>
                <a:cs typeface="Times New Roman" panose="02020603050405020304" pitchFamily="18" charset="0"/>
              </a:rPr>
              <a:t>tựa </a:t>
            </a:r>
            <a:r>
              <a:rPr lang="en-US" sz="3200" smtClean="0">
                <a:latin typeface="Times New Roman" panose="02020603050405020304" pitchFamily="18" charset="0"/>
                <a:cs typeface="Times New Roman" panose="02020603050405020304" pitchFamily="18" charset="0"/>
              </a:rPr>
              <a:t>O, hai điểm tác dụng của các lực F</a:t>
            </a:r>
            <a:r>
              <a:rPr lang="en-US" sz="3200" baseline="-25000" smtClean="0">
                <a:latin typeface="Times New Roman" panose="02020603050405020304" pitchFamily="18" charset="0"/>
                <a:cs typeface="Times New Roman" panose="02020603050405020304" pitchFamily="18" charset="0"/>
              </a:rPr>
              <a:t>1</a:t>
            </a:r>
            <a:r>
              <a:rPr lang="en-US" sz="3200" smtClean="0">
                <a:latin typeface="Times New Roman" panose="02020603050405020304" pitchFamily="18" charset="0"/>
                <a:cs typeface="Times New Roman" panose="02020603050405020304" pitchFamily="18" charset="0"/>
              </a:rPr>
              <a:t> và F</a:t>
            </a:r>
            <a:r>
              <a:rPr lang="en-US" sz="3200" baseline="-25000" smtClean="0">
                <a:latin typeface="Times New Roman" panose="02020603050405020304" pitchFamily="18" charset="0"/>
                <a:cs typeface="Times New Roman" panose="02020603050405020304" pitchFamily="18" charset="0"/>
              </a:rPr>
              <a:t>2</a:t>
            </a:r>
            <a:r>
              <a:rPr lang="en-US" sz="3200" smtClean="0">
                <a:latin typeface="Times New Roman" panose="02020603050405020304" pitchFamily="18" charset="0"/>
                <a:cs typeface="Times New Roman" panose="02020603050405020304" pitchFamily="18" charset="0"/>
              </a:rPr>
              <a:t> là O</a:t>
            </a:r>
            <a:r>
              <a:rPr lang="en-US" sz="3200" baseline="-25000" smtClean="0">
                <a:latin typeface="Times New Roman" panose="02020603050405020304" pitchFamily="18" charset="0"/>
                <a:cs typeface="Times New Roman" panose="02020603050405020304" pitchFamily="18" charset="0"/>
              </a:rPr>
              <a:t>1</a:t>
            </a:r>
            <a:r>
              <a:rPr lang="en-US" sz="3200" smtClean="0">
                <a:latin typeface="Times New Roman" panose="02020603050405020304" pitchFamily="18" charset="0"/>
                <a:cs typeface="Times New Roman" panose="02020603050405020304" pitchFamily="18" charset="0"/>
              </a:rPr>
              <a:t> và O</a:t>
            </a:r>
            <a:r>
              <a:rPr lang="en-US" sz="3200" baseline="-25000" smtClean="0">
                <a:latin typeface="Times New Roman" panose="02020603050405020304" pitchFamily="18" charset="0"/>
                <a:cs typeface="Times New Roman" panose="02020603050405020304" pitchFamily="18" charset="0"/>
              </a:rPr>
              <a:t>2</a:t>
            </a:r>
            <a:r>
              <a:rPr lang="en-US" sz="3200" smtClean="0">
                <a:latin typeface="Times New Roman" panose="02020603050405020304" pitchFamily="18" charset="0"/>
                <a:cs typeface="Times New Roman" panose="02020603050405020304" pitchFamily="18" charset="0"/>
              </a:rPr>
              <a:t>.</a:t>
            </a:r>
          </a:p>
          <a:p>
            <a:r>
              <a:rPr lang="en-US" sz="3200" smtClean="0">
                <a:latin typeface="Times New Roman" panose="02020603050405020304" pitchFamily="18" charset="0"/>
                <a:cs typeface="Times New Roman" panose="02020603050405020304" pitchFamily="18" charset="0"/>
              </a:rPr>
              <a:t>- Khoảng cách giữa điểm tác dụng lực đến điểm tựa càng lớn thì lực tác dụng càng nhỏ (OO</a:t>
            </a:r>
            <a:r>
              <a:rPr lang="en-US" sz="3200" baseline="-25000" smtClean="0">
                <a:latin typeface="Times New Roman" panose="02020603050405020304" pitchFamily="18" charset="0"/>
                <a:cs typeface="Times New Roman" panose="02020603050405020304" pitchFamily="18" charset="0"/>
              </a:rPr>
              <a:t>2</a:t>
            </a:r>
            <a:r>
              <a:rPr lang="en-US" sz="3200" smtClean="0">
                <a:latin typeface="Times New Roman" panose="02020603050405020304" pitchFamily="18" charset="0"/>
                <a:cs typeface="Times New Roman" panose="02020603050405020304" pitchFamily="18" charset="0"/>
              </a:rPr>
              <a:t> &gt; OO</a:t>
            </a:r>
            <a:r>
              <a:rPr lang="en-US" sz="3200" baseline="-25000" smtClean="0">
                <a:latin typeface="Times New Roman" panose="02020603050405020304" pitchFamily="18" charset="0"/>
                <a:cs typeface="Times New Roman" panose="02020603050405020304" pitchFamily="18" charset="0"/>
              </a:rPr>
              <a:t>1</a:t>
            </a:r>
            <a:r>
              <a:rPr lang="en-US" sz="3200" smtClean="0">
                <a:latin typeface="Times New Roman" panose="02020603050405020304" pitchFamily="18" charset="0"/>
                <a:cs typeface="Times New Roman" panose="02020603050405020304" pitchFamily="18" charset="0"/>
              </a:rPr>
              <a:t> thì F</a:t>
            </a:r>
            <a:r>
              <a:rPr lang="en-US" sz="3200" baseline="-25000" smtClean="0">
                <a:latin typeface="Times New Roman" panose="02020603050405020304" pitchFamily="18" charset="0"/>
                <a:cs typeface="Times New Roman" panose="02020603050405020304" pitchFamily="18" charset="0"/>
              </a:rPr>
              <a:t>2</a:t>
            </a:r>
            <a:r>
              <a:rPr lang="en-US" sz="3200" smtClean="0">
                <a:latin typeface="Times New Roman" panose="02020603050405020304" pitchFamily="18" charset="0"/>
                <a:cs typeface="Times New Roman" panose="02020603050405020304" pitchFamily="18" charset="0"/>
              </a:rPr>
              <a:t> &lt; F</a:t>
            </a:r>
            <a:r>
              <a:rPr lang="en-US" sz="3200" baseline="-25000" smtClean="0">
                <a:latin typeface="Times New Roman" panose="02020603050405020304" pitchFamily="18" charset="0"/>
                <a:cs typeface="Times New Roman" panose="02020603050405020304" pitchFamily="18" charset="0"/>
              </a:rPr>
              <a:t>1</a:t>
            </a:r>
            <a:r>
              <a:rPr lang="en-US" sz="3200" smtClean="0">
                <a:latin typeface="Times New Roman" panose="02020603050405020304" pitchFamily="18" charset="0"/>
                <a:cs typeface="Times New Roman" panose="02020603050405020304" pitchFamily="18" charset="0"/>
              </a:rPr>
              <a:t>).</a:t>
            </a:r>
            <a:endParaRPr lang="en-US" sz="3200">
              <a:latin typeface="Times New Roman" panose="02020603050405020304" pitchFamily="18" charset="0"/>
              <a:cs typeface="Times New Roman" panose="02020603050405020304" pitchFamily="18" charset="0"/>
            </a:endParaRPr>
          </a:p>
        </p:txBody>
      </p:sp>
      <p:grpSp>
        <p:nvGrpSpPr>
          <p:cNvPr id="14" name="Group 20"/>
          <p:cNvGrpSpPr/>
          <p:nvPr/>
        </p:nvGrpSpPr>
        <p:grpSpPr>
          <a:xfrm>
            <a:off x="160075" y="4326394"/>
            <a:ext cx="6673850" cy="640079"/>
            <a:chOff x="467544" y="1080782"/>
            <a:chExt cx="7145547" cy="640979"/>
          </a:xfrm>
        </p:grpSpPr>
        <p:sp>
          <p:nvSpPr>
            <p:cNvPr id="15" name="Pentagon 14"/>
            <p:cNvSpPr/>
            <p:nvPr/>
          </p:nvSpPr>
          <p:spPr>
            <a:xfrm>
              <a:off x="467544" y="1126884"/>
              <a:ext cx="7145547" cy="548775"/>
            </a:xfrm>
            <a:prstGeom prst="homePlate">
              <a:avLst/>
            </a:prstGeom>
            <a:solidFill>
              <a:srgbClr val="00990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0" marR="0" lvl="0" indent="0" algn="ctr" defTabSz="914400" rtl="0" eaLnBrk="0" fontAlgn="base" latinLnBrk="0" hangingPunct="0">
                <a:lnSpc>
                  <a:spcPct val="100000"/>
                </a:lnSpc>
                <a:spcBef>
                  <a:spcPct val="0"/>
                </a:spcBef>
                <a:spcAft>
                  <a:spcPct val="0"/>
                </a:spcAft>
                <a:buClrTx/>
                <a:buSzTx/>
                <a:buFontTx/>
                <a:buNone/>
              </a:pPr>
              <a:r>
                <a:rPr kumimoji="0"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          </a:t>
              </a:r>
              <a:r>
                <a:rPr kumimoji="0" lang="en-US" sz="3200" b="1" i="0" u="none" strike="noStrike" kern="1200" cap="none" spc="0" normalizeH="0" baseline="0" noProof="1" smtClean="0">
                  <a:solidFill>
                    <a:srgbClr val="FFFFFF"/>
                  </a:solidFill>
                  <a:latin typeface="Times New Roman" panose="02020603050405020304" charset="0"/>
                  <a:ea typeface="+mn-ea"/>
                  <a:cs typeface="Times New Roman" panose="02020603050405020304" charset="0"/>
                </a:rPr>
                <a:t>CÁC</a:t>
              </a:r>
              <a:r>
                <a:rPr kumimoji="0" lang="en-US" sz="3200" b="1" i="0" u="none" strike="noStrike" kern="1200" cap="none" spc="0" normalizeH="0" noProof="1" smtClean="0">
                  <a:solidFill>
                    <a:srgbClr val="FFFFFF"/>
                  </a:solidFill>
                  <a:latin typeface="Times New Roman" panose="02020603050405020304" charset="0"/>
                  <a:ea typeface="+mn-ea"/>
                  <a:cs typeface="Times New Roman" panose="02020603050405020304" charset="0"/>
                </a:rPr>
                <a:t> LOẠI </a:t>
              </a:r>
              <a:r>
                <a:rPr kumimoji="0" lang="en-US" sz="3200" b="1" i="0" u="none" strike="noStrike" kern="1200" cap="none" spc="0" normalizeH="0" baseline="0" noProof="1" smtClean="0">
                  <a:solidFill>
                    <a:srgbClr val="FFFFFF"/>
                  </a:solidFill>
                  <a:latin typeface="Times New Roman" panose="02020603050405020304" charset="0"/>
                  <a:ea typeface="+mn-ea"/>
                  <a:cs typeface="Times New Roman" panose="02020603050405020304" charset="0"/>
                </a:rPr>
                <a:t>ĐÒN </a:t>
              </a:r>
              <a:r>
                <a:rPr kumimoji="0" lang="en-US"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BẨY</a:t>
              </a:r>
            </a:p>
          </p:txBody>
        </p:sp>
        <p:sp>
          <p:nvSpPr>
            <p:cNvPr id="16" name="Chevron 15"/>
            <p:cNvSpPr/>
            <p:nvPr/>
          </p:nvSpPr>
          <p:spPr>
            <a:xfrm>
              <a:off x="1229790" y="1080782"/>
              <a:ext cx="309972" cy="640979"/>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Times New Roman" panose="02020603050405020304" charset="0"/>
                <a:ea typeface="+mn-ea"/>
                <a:cs typeface="Times New Roman" panose="02020603050405020304" charset="0"/>
              </a:endParaRPr>
            </a:p>
          </p:txBody>
        </p:sp>
        <p:sp>
          <p:nvSpPr>
            <p:cNvPr id="19" name="TextBox 16"/>
            <p:cNvSpPr txBox="1"/>
            <p:nvPr/>
          </p:nvSpPr>
          <p:spPr>
            <a:xfrm>
              <a:off x="596141" y="1109079"/>
              <a:ext cx="571490" cy="585597"/>
            </a:xfrm>
            <a:prstGeom prst="rect">
              <a:avLst/>
            </a:prstGeom>
            <a:noFill/>
            <a:ln w="9525">
              <a:noFill/>
            </a:ln>
          </p:spPr>
          <p:txBody>
            <a:bodyPr wrap="square" anchor="t" anchorCtr="0">
              <a:spAutoFit/>
            </a:bodyPr>
            <a:lstStyle/>
            <a:p>
              <a:pPr eaLnBrk="0" hangingPunct="0"/>
              <a:r>
                <a:rPr lang="en-US" altLang="zh-CN" sz="3200" b="1" smtClean="0">
                  <a:solidFill>
                    <a:schemeClr val="bg1"/>
                  </a:solidFill>
                  <a:latin typeface="Times New Roman" panose="02020603050405020304" charset="0"/>
                </a:rPr>
                <a:t>II</a:t>
              </a:r>
              <a:endParaRPr lang="en-US" altLang="zh-CN" sz="3200" b="1" dirty="0">
                <a:solidFill>
                  <a:schemeClr val="bg1"/>
                </a:solidFill>
                <a:latin typeface="Times New Roman" panose="02020603050405020304" charset="0"/>
                <a:ea typeface="Times New Roman" panose="02020603050405020304" charset="0"/>
              </a:endParaRPr>
            </a:p>
          </p:txBody>
        </p:sp>
      </p:grpSp>
    </p:spTree>
    <p:extLst>
      <p:ext uri="{BB962C8B-B14F-4D97-AF65-F5344CB8AC3E}">
        <p14:creationId xmlns:p14="http://schemas.microsoft.com/office/powerpoint/2010/main" val="2802150669"/>
      </p:ext>
    </p:extLst>
  </p:cSld>
  <p:clrMapOvr>
    <a:masterClrMapping/>
  </p:clrMapOvr>
  <mc:AlternateContent xmlns:mc="http://schemas.openxmlformats.org/markup-compatibility/2006" xmlns:p14="http://schemas.microsoft.com/office/powerpoint/2010/main">
    <mc:Choice Requires="p14">
      <p:transition spd="med" p14:dur="699">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p:tgtEl>
                                          <p:spTgt spid="14"/>
                                        </p:tgtEl>
                                        <p:attrNameLst>
                                          <p:attrName>ppt_y</p:attrName>
                                        </p:attrNameLst>
                                      </p:cBhvr>
                                      <p:tavLst>
                                        <p:tav tm="0">
                                          <p:val>
                                            <p:strVal val="#ppt_y+#ppt_h*1.125000"/>
                                          </p:val>
                                        </p:tav>
                                        <p:tav tm="100000">
                                          <p:val>
                                            <p:strVal val="#ppt_y"/>
                                          </p:val>
                                        </p:tav>
                                      </p:tavLst>
                                    </p:anim>
                                    <p:animEffect transition="in" filter="wipe(up)">
                                      <p:cBhvr>
                                        <p:cTn id="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20"/>
          <p:cNvGrpSpPr/>
          <p:nvPr/>
        </p:nvGrpSpPr>
        <p:grpSpPr>
          <a:xfrm>
            <a:off x="160075" y="1018223"/>
            <a:ext cx="6673850" cy="640079"/>
            <a:chOff x="467544" y="1080782"/>
            <a:chExt cx="7145547" cy="640979"/>
          </a:xfrm>
        </p:grpSpPr>
        <p:sp>
          <p:nvSpPr>
            <p:cNvPr id="11" name="Pentagon 10"/>
            <p:cNvSpPr/>
            <p:nvPr/>
          </p:nvSpPr>
          <p:spPr>
            <a:xfrm>
              <a:off x="467544" y="1126884"/>
              <a:ext cx="7145547" cy="548775"/>
            </a:xfrm>
            <a:prstGeom prst="homePlate">
              <a:avLst/>
            </a:prstGeom>
            <a:solidFill>
              <a:srgbClr val="00990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0" marR="0" lvl="0" indent="0" algn="ctr" defTabSz="914400" rtl="0" eaLnBrk="0" fontAlgn="base" latinLnBrk="0" hangingPunct="0">
                <a:lnSpc>
                  <a:spcPct val="100000"/>
                </a:lnSpc>
                <a:spcBef>
                  <a:spcPct val="0"/>
                </a:spcBef>
                <a:spcAft>
                  <a:spcPct val="0"/>
                </a:spcAft>
                <a:buClrTx/>
                <a:buSzTx/>
                <a:buFontTx/>
                <a:buNone/>
              </a:pPr>
              <a:r>
                <a:rPr kumimoji="0"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          </a:t>
              </a:r>
              <a:r>
                <a:rPr kumimoji="0" lang="en-US" sz="3200" b="1" i="0" u="none" strike="noStrike" kern="1200" cap="none" spc="0" normalizeH="0" baseline="0" noProof="1">
                  <a:solidFill>
                    <a:srgbClr val="FFFFFF"/>
                  </a:solidFill>
                  <a:latin typeface="Times New Roman" panose="02020603050405020304" charset="0"/>
                  <a:ea typeface="+mn-ea"/>
                  <a:cs typeface="Times New Roman" panose="02020603050405020304" charset="0"/>
                </a:rPr>
                <a:t>TÁC DỤNG CỦA ĐÒN BẨY</a:t>
              </a:r>
            </a:p>
          </p:txBody>
        </p:sp>
        <p:sp>
          <p:nvSpPr>
            <p:cNvPr id="12" name="Chevron 11"/>
            <p:cNvSpPr/>
            <p:nvPr/>
          </p:nvSpPr>
          <p:spPr>
            <a:xfrm>
              <a:off x="1229790" y="1080782"/>
              <a:ext cx="309972" cy="640979"/>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Times New Roman" panose="02020603050405020304" charset="0"/>
                <a:ea typeface="+mn-ea"/>
                <a:cs typeface="Times New Roman" panose="02020603050405020304" charset="0"/>
              </a:endParaRPr>
            </a:p>
          </p:txBody>
        </p:sp>
        <p:sp>
          <p:nvSpPr>
            <p:cNvPr id="13" name="TextBox 16"/>
            <p:cNvSpPr txBox="1"/>
            <p:nvPr/>
          </p:nvSpPr>
          <p:spPr>
            <a:xfrm>
              <a:off x="658300" y="1109079"/>
              <a:ext cx="380733" cy="584385"/>
            </a:xfrm>
            <a:prstGeom prst="rect">
              <a:avLst/>
            </a:prstGeom>
            <a:noFill/>
            <a:ln w="9525">
              <a:noFill/>
            </a:ln>
          </p:spPr>
          <p:txBody>
            <a:bodyPr wrap="square" anchor="t" anchorCtr="0">
              <a:spAutoFit/>
            </a:bodyPr>
            <a:lstStyle/>
            <a:p>
              <a:pPr eaLnBrk="0" hangingPunct="0"/>
              <a:r>
                <a:rPr lang="en-US" altLang="zh-CN" sz="3200" b="1" dirty="0">
                  <a:solidFill>
                    <a:schemeClr val="bg1"/>
                  </a:solidFill>
                  <a:latin typeface="Times New Roman" panose="02020603050405020304" charset="0"/>
                </a:rPr>
                <a:t>I</a:t>
              </a:r>
              <a:endParaRPr lang="en-US" altLang="zh-CN" sz="3200" b="1" dirty="0">
                <a:solidFill>
                  <a:schemeClr val="bg1"/>
                </a:solidFill>
                <a:latin typeface="Times New Roman" panose="02020603050405020304" charset="0"/>
                <a:ea typeface="Times New Roman" panose="02020603050405020304" charset="0"/>
              </a:endParaRPr>
            </a:p>
          </p:txBody>
        </p:sp>
      </p:grpSp>
      <p:sp>
        <p:nvSpPr>
          <p:cNvPr id="2" name="TextBox 1"/>
          <p:cNvSpPr txBox="1"/>
          <p:nvPr/>
        </p:nvSpPr>
        <p:spPr>
          <a:xfrm>
            <a:off x="160075" y="92239"/>
            <a:ext cx="11331247" cy="646331"/>
          </a:xfrm>
          <a:prstGeom prst="rect">
            <a:avLst/>
          </a:prstGeom>
          <a:noFill/>
        </p:spPr>
        <p:txBody>
          <a:bodyPr wrap="square" rtlCol="0">
            <a:spAutoFit/>
          </a:bodyPr>
          <a:lstStyle/>
          <a:p>
            <a:r>
              <a:rPr lang="en-US" sz="3600" b="1" smtClean="0">
                <a:latin typeface="Times New Roman" panose="02020603050405020304" pitchFamily="18" charset="0"/>
                <a:cs typeface="Times New Roman" panose="02020603050405020304" pitchFamily="18" charset="0"/>
              </a:rPr>
              <a:t>BÀI 19:			</a:t>
            </a:r>
            <a:r>
              <a:rPr lang="en-US" sz="3600" b="1" smtClean="0">
                <a:solidFill>
                  <a:srgbClr val="009900"/>
                </a:solidFill>
                <a:latin typeface="Times New Roman" panose="02020603050405020304" pitchFamily="18" charset="0"/>
                <a:cs typeface="Times New Roman" panose="02020603050405020304" pitchFamily="18" charset="0"/>
              </a:rPr>
              <a:t>ĐÒN BẨY VÀ ỨNG DỤNG</a:t>
            </a:r>
            <a:endParaRPr lang="en-US" sz="3600" b="1">
              <a:solidFill>
                <a:srgbClr val="009900"/>
              </a:solidFill>
              <a:latin typeface="Times New Roman" panose="02020603050405020304" pitchFamily="18" charset="0"/>
              <a:cs typeface="Times New Roman" panose="02020603050405020304" pitchFamily="18" charset="0"/>
            </a:endParaRPr>
          </a:p>
        </p:txBody>
      </p:sp>
      <p:pic>
        <p:nvPicPr>
          <p:cNvPr id="17" name="Content Placeholder 3"/>
          <p:cNvPicPr>
            <a:picLocks noChangeAspect="1"/>
          </p:cNvPicPr>
          <p:nvPr/>
        </p:nvPicPr>
        <p:blipFill>
          <a:blip r:embed="rId2"/>
          <a:stretch>
            <a:fillRect/>
          </a:stretch>
        </p:blipFill>
        <p:spPr>
          <a:xfrm>
            <a:off x="8059738" y="1687512"/>
            <a:ext cx="4132262" cy="5170488"/>
          </a:xfrm>
          <a:prstGeom prst="rect">
            <a:avLst/>
          </a:prstGeom>
          <a:noFill/>
          <a:ln>
            <a:noFill/>
          </a:ln>
          <a:effectLst>
            <a:outerShdw blurRad="50800" dist="38100" dir="5400000" algn="t" rotWithShape="0">
              <a:prstClr val="black">
                <a:alpha val="40000"/>
              </a:prstClr>
            </a:outerShdw>
          </a:effectLst>
        </p:spPr>
      </p:pic>
      <p:sp>
        <p:nvSpPr>
          <p:cNvPr id="18" name="Text Box 102"/>
          <p:cNvSpPr txBox="1"/>
          <p:nvPr/>
        </p:nvSpPr>
        <p:spPr>
          <a:xfrm>
            <a:off x="160075" y="1688147"/>
            <a:ext cx="7663125" cy="4708981"/>
          </a:xfrm>
          <a:prstGeom prst="rect">
            <a:avLst/>
          </a:prstGeom>
          <a:solidFill>
            <a:schemeClr val="bg1"/>
          </a:solidFill>
          <a:ln w="9525">
            <a:noFill/>
          </a:ln>
        </p:spPr>
        <p:txBody>
          <a:bodyPr wrap="square">
            <a:spAutoFit/>
          </a:bodyPr>
          <a:lstStyle/>
          <a:p>
            <a:pPr indent="0"/>
            <a:r>
              <a:rPr lang="en-US" sz="3000" b="1" smtClean="0">
                <a:latin typeface="Times New Roman" panose="02020603050405020304" charset="0"/>
                <a:cs typeface="Roboto" panose="02000000000000000000" charset="0"/>
              </a:rPr>
              <a:t>Thí nghiệm</a:t>
            </a:r>
          </a:p>
          <a:p>
            <a:pPr indent="0"/>
            <a:r>
              <a:rPr lang="en-US" sz="3000" b="1" smtClean="0">
                <a:latin typeface="Times New Roman" panose="02020603050405020304" charset="0"/>
                <a:cs typeface="Roboto" panose="02000000000000000000" charset="0"/>
              </a:rPr>
              <a:t>Chuẩn </a:t>
            </a:r>
            <a:r>
              <a:rPr lang="en-US" sz="3000" b="1">
                <a:latin typeface="Times New Roman" panose="02020603050405020304" charset="0"/>
                <a:cs typeface="Roboto" panose="02000000000000000000" charset="0"/>
              </a:rPr>
              <a:t>bị: </a:t>
            </a:r>
            <a:r>
              <a:rPr lang="en-US" sz="3000" b="0">
                <a:solidFill>
                  <a:srgbClr val="000000"/>
                </a:solidFill>
                <a:latin typeface="Times New Roman" panose="02020603050405020304" charset="0"/>
                <a:cs typeface="Roboto" panose="02000000000000000000" charset="0"/>
              </a:rPr>
              <a:t>Thanh nhựa cứng có lỗ cách đều, giá thí nghiệm, lực kế, các quả nặng có móc treo.</a:t>
            </a:r>
          </a:p>
          <a:p>
            <a:pPr indent="0"/>
            <a:r>
              <a:rPr lang="en-US" sz="3000" b="1">
                <a:latin typeface="Times New Roman" panose="02020603050405020304" charset="0"/>
                <a:cs typeface="Roboto" panose="02000000000000000000" charset="0"/>
              </a:rPr>
              <a:t>Tiến hành:</a:t>
            </a:r>
            <a:endParaRPr lang="en-US" sz="3000" b="0">
              <a:latin typeface="Times New Roman" panose="02020603050405020304" charset="0"/>
              <a:cs typeface="Roboto" panose="02000000000000000000" charset="0"/>
            </a:endParaRPr>
          </a:p>
          <a:p>
            <a:pPr indent="0"/>
            <a:r>
              <a:rPr lang="en-US" sz="3000" b="0">
                <a:solidFill>
                  <a:srgbClr val="000000"/>
                </a:solidFill>
                <a:latin typeface="Times New Roman" panose="02020603050405020304" charset="0"/>
                <a:cs typeface="Roboto" panose="02000000000000000000" charset="0"/>
              </a:rPr>
              <a:t>- Dùng lực kế tác dụng lực vào đòn bẩy AB, đòn bẩy có thể tác dụng lực nâng quả nặng.</a:t>
            </a:r>
          </a:p>
          <a:p>
            <a:pPr indent="0"/>
            <a:r>
              <a:rPr lang="en-US" sz="3000" b="0">
                <a:solidFill>
                  <a:srgbClr val="000000"/>
                </a:solidFill>
                <a:latin typeface="Times New Roman" panose="02020603050405020304" charset="0"/>
                <a:cs typeface="Roboto" panose="02000000000000000000" charset="0"/>
              </a:rPr>
              <a:t>- Thay đổi cánh tay đòn bằng cách móc lực kế vào các vị trí khác nhau. Đọc giá trị của lực kế khi nâng được các quả nặng để thanh cân bằng ở mỗi vị trí của lực kế.</a:t>
            </a:r>
            <a:endParaRPr lang="en-US" sz="3000"/>
          </a:p>
        </p:txBody>
      </p:sp>
    </p:spTree>
    <p:extLst>
      <p:ext uri="{BB962C8B-B14F-4D97-AF65-F5344CB8AC3E}">
        <p14:creationId xmlns:p14="http://schemas.microsoft.com/office/powerpoint/2010/main" val="3683051442"/>
      </p:ext>
    </p:extLst>
  </p:cSld>
  <p:clrMapOvr>
    <a:masterClrMapping/>
  </p:clrMapOvr>
  <mc:AlternateContent xmlns:mc="http://schemas.openxmlformats.org/markup-compatibility/2006" xmlns:p14="http://schemas.microsoft.com/office/powerpoint/2010/main">
    <mc:Choice Requires="p14">
      <p:transition spd="med" p14:dur="699">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heel(1)">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bg/>
                                          </p:spTgt>
                                        </p:tgtEl>
                                        <p:attrNameLst>
                                          <p:attrName>style.visibility</p:attrName>
                                        </p:attrNameLst>
                                      </p:cBhvr>
                                      <p:to>
                                        <p:strVal val="visible"/>
                                      </p:to>
                                    </p:set>
                                    <p:animEffect transition="in" filter="fade">
                                      <p:cBhvr>
                                        <p:cTn id="12" dur="500"/>
                                        <p:tgtEl>
                                          <p:spTgt spid="18">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xEl>
                                              <p:pRg st="0" end="0"/>
                                            </p:txEl>
                                          </p:spTgt>
                                        </p:tgtEl>
                                        <p:attrNameLst>
                                          <p:attrName>style.visibility</p:attrName>
                                        </p:attrNameLst>
                                      </p:cBhvr>
                                      <p:to>
                                        <p:strVal val="visible"/>
                                      </p:to>
                                    </p:set>
                                    <p:animEffect transition="in" filter="fade">
                                      <p:cBhvr>
                                        <p:cTn id="17" dur="500"/>
                                        <p:tgtEl>
                                          <p:spTgt spid="1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xEl>
                                              <p:pRg st="1" end="1"/>
                                            </p:txEl>
                                          </p:spTgt>
                                        </p:tgtEl>
                                        <p:attrNameLst>
                                          <p:attrName>style.visibility</p:attrName>
                                        </p:attrNameLst>
                                      </p:cBhvr>
                                      <p:to>
                                        <p:strVal val="visible"/>
                                      </p:to>
                                    </p:set>
                                    <p:animEffect transition="in" filter="fade">
                                      <p:cBhvr>
                                        <p:cTn id="22" dur="500"/>
                                        <p:tgtEl>
                                          <p:spTgt spid="1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
                                            <p:txEl>
                                              <p:pRg st="2" end="2"/>
                                            </p:txEl>
                                          </p:spTgt>
                                        </p:tgtEl>
                                        <p:attrNameLst>
                                          <p:attrName>style.visibility</p:attrName>
                                        </p:attrNameLst>
                                      </p:cBhvr>
                                      <p:to>
                                        <p:strVal val="visible"/>
                                      </p:to>
                                    </p:set>
                                    <p:animEffect transition="in" filter="fade">
                                      <p:cBhvr>
                                        <p:cTn id="27" dur="500"/>
                                        <p:tgtEl>
                                          <p:spTgt spid="1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
                                            <p:txEl>
                                              <p:pRg st="3" end="3"/>
                                            </p:txEl>
                                          </p:spTgt>
                                        </p:tgtEl>
                                        <p:attrNameLst>
                                          <p:attrName>style.visibility</p:attrName>
                                        </p:attrNameLst>
                                      </p:cBhvr>
                                      <p:to>
                                        <p:strVal val="visible"/>
                                      </p:to>
                                    </p:set>
                                    <p:animEffect transition="in" filter="fade">
                                      <p:cBhvr>
                                        <p:cTn id="32" dur="500"/>
                                        <p:tgtEl>
                                          <p:spTgt spid="18">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8">
                                            <p:txEl>
                                              <p:pRg st="4" end="4"/>
                                            </p:txEl>
                                          </p:spTgt>
                                        </p:tgtEl>
                                        <p:attrNameLst>
                                          <p:attrName>style.visibility</p:attrName>
                                        </p:attrNameLst>
                                      </p:cBhvr>
                                      <p:to>
                                        <p:strVal val="visible"/>
                                      </p:to>
                                    </p:set>
                                    <p:animEffect transition="in" filter="fade">
                                      <p:cBhvr>
                                        <p:cTn id="37" dur="500"/>
                                        <p:tgtEl>
                                          <p:spTgt spid="1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s 4"/>
          <p:cNvSpPr/>
          <p:nvPr/>
        </p:nvSpPr>
        <p:spPr>
          <a:xfrm>
            <a:off x="1856740" y="167005"/>
            <a:ext cx="8114665" cy="1076325"/>
          </a:xfrm>
          <a:prstGeom prst="rect">
            <a:avLst/>
          </a:prstGeom>
          <a:solidFill>
            <a:schemeClr val="bg1"/>
          </a:solidFill>
          <a:ln>
            <a:noFill/>
          </a:ln>
        </p:spPr>
        <p:txBody>
          <a:bodyPr wrap="square" rtlCol="0" anchor="t">
            <a:spAutoFit/>
          </a:bodyPr>
          <a:lstStyle/>
          <a:p>
            <a:pPr algn="ctr"/>
            <a:r>
              <a:rPr lang="en-US" altLang="zh-CN" sz="3200" b="1" smtClean="0">
                <a:ln/>
                <a:effectLst>
                  <a:outerShdw blurRad="38100" dist="25400" dir="5400000" algn="ctr" rotWithShape="0">
                    <a:srgbClr val="6E747A">
                      <a:alpha val="43000"/>
                    </a:srgbClr>
                  </a:outerShdw>
                </a:effectLst>
                <a:highlight>
                  <a:srgbClr val="FFFF00"/>
                </a:highlight>
                <a:latin typeface="Times New Roman" panose="02020603050405020304" charset="0"/>
                <a:cs typeface="Times New Roman" panose="02020603050405020304" charset="0"/>
              </a:rPr>
              <a:t>Đòn </a:t>
            </a:r>
            <a:r>
              <a:rPr lang="en-US" altLang="zh-CN" sz="3200" b="1">
                <a:ln/>
                <a:effectLst>
                  <a:outerShdw blurRad="38100" dist="25400" dir="5400000" algn="ctr" rotWithShape="0">
                    <a:srgbClr val="6E747A">
                      <a:alpha val="43000"/>
                    </a:srgbClr>
                  </a:outerShdw>
                </a:effectLst>
                <a:highlight>
                  <a:srgbClr val="FFFF00"/>
                </a:highlight>
                <a:latin typeface="Times New Roman" panose="02020603050405020304" charset="0"/>
                <a:cs typeface="Times New Roman" panose="02020603050405020304" charset="0"/>
              </a:rPr>
              <a:t>bẩy AB có tác dụng thay đổi hướng lực tác dụng khi nâng quả nặng như thế nào? </a:t>
            </a:r>
          </a:p>
        </p:txBody>
      </p:sp>
      <p:sp>
        <p:nvSpPr>
          <p:cNvPr id="7" name="Text Box 6"/>
          <p:cNvSpPr txBox="1"/>
          <p:nvPr/>
        </p:nvSpPr>
        <p:spPr>
          <a:xfrm>
            <a:off x="472440" y="2110740"/>
            <a:ext cx="7060474" cy="2061210"/>
          </a:xfrm>
          <a:prstGeom prst="rect">
            <a:avLst/>
          </a:prstGeom>
          <a:solidFill>
            <a:schemeClr val="bg1"/>
          </a:solidFill>
          <a:ln w="9525">
            <a:noFill/>
          </a:ln>
        </p:spPr>
        <p:txBody>
          <a:bodyPr wrap="square">
            <a:spAutoFit/>
          </a:bodyPr>
          <a:lstStyle/>
          <a:p>
            <a:pPr indent="0" algn="just"/>
            <a:r>
              <a:rPr lang="en-US" sz="3200" b="0">
                <a:solidFill>
                  <a:srgbClr val="000000"/>
                </a:solidFill>
                <a:latin typeface="Times New Roman" panose="02020603050405020304" charset="0"/>
                <a:cs typeface="Roboto" panose="02000000000000000000" charset="0"/>
              </a:rPr>
              <a:t>- Lực kế càng ở gần điểm tựa O thì giá trị của lực kế chỉ càng lớn.</a:t>
            </a:r>
          </a:p>
          <a:p>
            <a:pPr indent="0" algn="just"/>
            <a:r>
              <a:rPr lang="en-US" sz="3200" b="0">
                <a:solidFill>
                  <a:srgbClr val="000000"/>
                </a:solidFill>
                <a:latin typeface="Times New Roman" panose="02020603050405020304" charset="0"/>
                <a:cs typeface="Roboto" panose="02000000000000000000" charset="0"/>
              </a:rPr>
              <a:t>- Lực kế càng ra xa điểm tựa O thì giá trị của lực kế càng nhỏ.</a:t>
            </a:r>
            <a:endParaRPr lang="en-US" sz="3200"/>
          </a:p>
        </p:txBody>
      </p:sp>
      <p:pic>
        <p:nvPicPr>
          <p:cNvPr id="8" name="Content Placeholder 3"/>
          <p:cNvPicPr>
            <a:picLocks noChangeAspect="1"/>
          </p:cNvPicPr>
          <p:nvPr/>
        </p:nvPicPr>
        <p:blipFill>
          <a:blip r:embed="rId2"/>
          <a:stretch>
            <a:fillRect/>
          </a:stretch>
        </p:blipFill>
        <p:spPr>
          <a:xfrm>
            <a:off x="8059738" y="1687512"/>
            <a:ext cx="4132262" cy="5170488"/>
          </a:xfrm>
          <a:prstGeom prst="rect">
            <a:avLst/>
          </a:prstGeom>
          <a:noFill/>
          <a:ln>
            <a:no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2226209503"/>
      </p:ext>
    </p:extLst>
  </p:cSld>
  <p:clrMapOvr>
    <a:masterClrMapping/>
  </p:clrMapOvr>
  <mc:AlternateContent xmlns:mc="http://schemas.openxmlformats.org/markup-compatibility/2006" xmlns:p14="http://schemas.microsoft.com/office/powerpoint/2010/main">
    <mc:Choice Requires="p14">
      <p:transition spd="med" p14:dur="699">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s 4"/>
          <p:cNvSpPr/>
          <p:nvPr/>
        </p:nvSpPr>
        <p:spPr>
          <a:xfrm>
            <a:off x="2011204" y="471805"/>
            <a:ext cx="8114665" cy="583565"/>
          </a:xfrm>
          <a:prstGeom prst="rect">
            <a:avLst/>
          </a:prstGeom>
          <a:solidFill>
            <a:schemeClr val="bg1"/>
          </a:solidFill>
          <a:ln>
            <a:noFill/>
          </a:ln>
        </p:spPr>
        <p:txBody>
          <a:bodyPr wrap="square" rtlCol="0" anchor="t">
            <a:spAutoFit/>
          </a:bodyPr>
          <a:lstStyle/>
          <a:p>
            <a:pPr algn="ctr"/>
            <a:r>
              <a:rPr lang="en-US" altLang="zh-CN" sz="3200" b="1" smtClean="0">
                <a:effectLst>
                  <a:outerShdw blurRad="38100" dist="25400" dir="5400000" algn="ctr" rotWithShape="0">
                    <a:srgbClr val="6E747A">
                      <a:alpha val="43000"/>
                    </a:srgbClr>
                  </a:outerShdw>
                </a:effectLst>
                <a:highlight>
                  <a:srgbClr val="FFFF00"/>
                </a:highlight>
                <a:latin typeface="Times New Roman" panose="02020603050405020304" charset="0"/>
                <a:cs typeface="Times New Roman" panose="02020603050405020304" charset="0"/>
              </a:rPr>
              <a:t>Khi </a:t>
            </a:r>
            <a:r>
              <a:rPr lang="en-US" altLang="zh-CN" sz="3200" b="1">
                <a:effectLst>
                  <a:outerShdw blurRad="38100" dist="25400" dir="5400000" algn="ctr" rotWithShape="0">
                    <a:srgbClr val="6E747A">
                      <a:alpha val="43000"/>
                    </a:srgbClr>
                  </a:outerShdw>
                </a:effectLst>
                <a:highlight>
                  <a:srgbClr val="FFFF00"/>
                </a:highlight>
                <a:latin typeface="Times New Roman" panose="02020603050405020304" charset="0"/>
                <a:cs typeface="Times New Roman" panose="02020603050405020304" charset="0"/>
              </a:rPr>
              <a:t>nào đòn bẩy cho ta lợi thế về lực? </a:t>
            </a:r>
          </a:p>
        </p:txBody>
      </p:sp>
      <p:sp>
        <p:nvSpPr>
          <p:cNvPr id="7" name="Text Box 6"/>
          <p:cNvSpPr txBox="1"/>
          <p:nvPr/>
        </p:nvSpPr>
        <p:spPr>
          <a:xfrm>
            <a:off x="661943" y="1687512"/>
            <a:ext cx="6841944" cy="3538220"/>
          </a:xfrm>
          <a:prstGeom prst="rect">
            <a:avLst/>
          </a:prstGeom>
          <a:solidFill>
            <a:schemeClr val="bg1"/>
          </a:solidFill>
          <a:ln w="9525">
            <a:noFill/>
          </a:ln>
        </p:spPr>
        <p:txBody>
          <a:bodyPr wrap="square">
            <a:spAutoFit/>
          </a:bodyPr>
          <a:lstStyle/>
          <a:p>
            <a:pPr indent="0" algn="just"/>
            <a:r>
              <a:rPr lang="en-US" sz="3200" b="0">
                <a:solidFill>
                  <a:srgbClr val="000000"/>
                </a:solidFill>
                <a:latin typeface="Times New Roman" panose="02020603050405020304" charset="0"/>
                <a:cs typeface="Roboto" panose="02000000000000000000" charset="0"/>
              </a:rPr>
              <a:t>- Đòn bẩy AB có tác dụng thay đổi hướng lực tác dụng khi nâng quả nặng: Lực tác dụng vào đầu A có phương thẳng đứng chiều từ trên xuống dưới.</a:t>
            </a:r>
          </a:p>
          <a:p>
            <a:pPr indent="0" algn="just"/>
            <a:r>
              <a:rPr lang="en-US" sz="3200" b="0">
                <a:solidFill>
                  <a:srgbClr val="000000"/>
                </a:solidFill>
                <a:latin typeface="Times New Roman" panose="02020603050405020304" charset="0"/>
                <a:cs typeface="Roboto" panose="02000000000000000000" charset="0"/>
              </a:rPr>
              <a:t>- Đòn bẩy cho ta lợi thế về lực khi cánh tay đòn (khoảng cách từ điểm tựa O tới giá của lực) càng dài.</a:t>
            </a:r>
          </a:p>
        </p:txBody>
      </p:sp>
      <p:pic>
        <p:nvPicPr>
          <p:cNvPr id="8" name="Content Placeholder 3"/>
          <p:cNvPicPr>
            <a:picLocks noChangeAspect="1"/>
          </p:cNvPicPr>
          <p:nvPr/>
        </p:nvPicPr>
        <p:blipFill>
          <a:blip r:embed="rId2"/>
          <a:stretch>
            <a:fillRect/>
          </a:stretch>
        </p:blipFill>
        <p:spPr>
          <a:xfrm>
            <a:off x="8059738" y="1687512"/>
            <a:ext cx="4132262" cy="5170488"/>
          </a:xfrm>
          <a:prstGeom prst="rect">
            <a:avLst/>
          </a:prstGeom>
          <a:noFill/>
          <a:ln>
            <a:no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4236062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ác loại máy cơ đơn giản: Cấu tạo, công dụng &amp; ví dụ chi tiết từng loại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9371" y="1291772"/>
            <a:ext cx="7620000" cy="47625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409371" y="319314"/>
            <a:ext cx="6502400" cy="584775"/>
          </a:xfrm>
          <a:prstGeom prst="rect">
            <a:avLst/>
          </a:prstGeom>
          <a:noFill/>
        </p:spPr>
        <p:txBody>
          <a:bodyPr wrap="square" rtlCol="0">
            <a:spAutoFit/>
          </a:bodyPr>
          <a:lstStyle/>
          <a:p>
            <a:r>
              <a:rPr lang="en-US" sz="3200" b="1" dirty="0" err="1" smtClean="0">
                <a:solidFill>
                  <a:srgbClr val="FF0000"/>
                </a:solidFill>
                <a:latin typeface="Times New Roman" panose="02020603050405020304" pitchFamily="18" charset="0"/>
                <a:cs typeface="Times New Roman" panose="02020603050405020304" pitchFamily="18" charset="0"/>
              </a:rPr>
              <a:t>Mô</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hình</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cấu</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tạo</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đòn</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bẩy</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đơn</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giản</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6241566" y="3668803"/>
            <a:ext cx="1334891" cy="461665"/>
          </a:xfrm>
          <a:prstGeom prst="rect">
            <a:avLst/>
          </a:prstGeom>
          <a:noFill/>
        </p:spPr>
        <p:txBody>
          <a:bodyPr wrap="square" rtlCol="0">
            <a:spAutoFit/>
          </a:bodyPr>
          <a:lstStyle/>
          <a:p>
            <a:r>
              <a:rPr lang="en-US" sz="2400" smtClean="0">
                <a:latin typeface="Times New Roman" panose="02020603050405020304" pitchFamily="18" charset="0"/>
                <a:cs typeface="Times New Roman" panose="02020603050405020304" pitchFamily="18" charset="0"/>
              </a:rPr>
              <a:t>Điểm tựa</a:t>
            </a:r>
            <a:endParaRPr lang="en-US" sz="2400">
              <a:latin typeface="Times New Roman" panose="02020603050405020304" pitchFamily="18" charset="0"/>
              <a:cs typeface="Times New Roman" panose="02020603050405020304" pitchFamily="18" charset="0"/>
            </a:endParaRPr>
          </a:p>
        </p:txBody>
      </p:sp>
      <p:sp>
        <p:nvSpPr>
          <p:cNvPr id="5" name="TextBox 4"/>
          <p:cNvSpPr txBox="1"/>
          <p:nvPr/>
        </p:nvSpPr>
        <p:spPr>
          <a:xfrm>
            <a:off x="3781773" y="2820039"/>
            <a:ext cx="2131998" cy="461665"/>
          </a:xfrm>
          <a:prstGeom prst="rect">
            <a:avLst/>
          </a:prstGeom>
          <a:noFill/>
        </p:spPr>
        <p:txBody>
          <a:bodyPr wrap="square" rtlCol="0">
            <a:spAutoFit/>
          </a:bodyPr>
          <a:lstStyle/>
          <a:p>
            <a:pPr algn="ctr"/>
            <a:r>
              <a:rPr lang="en-US" sz="2400" smtClean="0">
                <a:solidFill>
                  <a:srgbClr val="0070C0"/>
                </a:solidFill>
                <a:latin typeface="Times New Roman" panose="02020603050405020304" pitchFamily="18" charset="0"/>
                <a:cs typeface="Times New Roman" panose="02020603050405020304" pitchFamily="18" charset="0"/>
              </a:rPr>
              <a:t>Cánh tay đòn</a:t>
            </a:r>
            <a:endParaRPr lang="en-US" sz="2400">
              <a:solidFill>
                <a:srgbClr val="0070C0"/>
              </a:solidFill>
              <a:latin typeface="Times New Roman" panose="02020603050405020304" pitchFamily="18" charset="0"/>
              <a:cs typeface="Times New Roman" panose="02020603050405020304" pitchFamily="18" charset="0"/>
            </a:endParaRPr>
          </a:p>
        </p:txBody>
      </p:sp>
      <p:cxnSp>
        <p:nvCxnSpPr>
          <p:cNvPr id="7" name="Straight Arrow Connector 6"/>
          <p:cNvCxnSpPr/>
          <p:nvPr/>
        </p:nvCxnSpPr>
        <p:spPr>
          <a:xfrm>
            <a:off x="3425368" y="3336957"/>
            <a:ext cx="2743200" cy="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6161315" y="3220844"/>
            <a:ext cx="0" cy="146304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3410857" y="3004288"/>
            <a:ext cx="0" cy="27432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9112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ext Box 102"/>
          <p:cNvSpPr txBox="1"/>
          <p:nvPr/>
        </p:nvSpPr>
        <p:spPr>
          <a:xfrm>
            <a:off x="497202" y="1164366"/>
            <a:ext cx="11128741" cy="1077218"/>
          </a:xfrm>
          <a:prstGeom prst="rect">
            <a:avLst/>
          </a:prstGeom>
          <a:solidFill>
            <a:schemeClr val="bg1"/>
          </a:solidFill>
          <a:ln w="9525">
            <a:noFill/>
          </a:ln>
        </p:spPr>
        <p:txBody>
          <a:bodyPr wrap="square">
            <a:spAutoFit/>
          </a:bodyPr>
          <a:lstStyle/>
          <a:p>
            <a:pPr indent="0"/>
            <a:r>
              <a:rPr lang="en-US" sz="3200" b="1" u="sng">
                <a:solidFill>
                  <a:srgbClr val="000000"/>
                </a:solidFill>
                <a:latin typeface="Times New Roman" panose="02020603050405020304" charset="0"/>
                <a:cs typeface="Roboto" panose="02000000000000000000" charset="0"/>
              </a:rPr>
              <a:t>Câu 1</a:t>
            </a:r>
            <a:r>
              <a:rPr lang="en-US" sz="3200" b="1">
                <a:solidFill>
                  <a:srgbClr val="000000"/>
                </a:solidFill>
                <a:latin typeface="Times New Roman" panose="02020603050405020304" charset="0"/>
                <a:cs typeface="Roboto" panose="02000000000000000000" charset="0"/>
              </a:rPr>
              <a:t>:</a:t>
            </a:r>
            <a:r>
              <a:rPr lang="en-US" sz="3200" b="0">
                <a:solidFill>
                  <a:srgbClr val="000000"/>
                </a:solidFill>
                <a:latin typeface="Times New Roman" panose="02020603050405020304" charset="0"/>
                <a:cs typeface="Roboto" panose="02000000000000000000" charset="0"/>
              </a:rPr>
              <a:t> Xác định điểm tựa, cánh tay đòn trong các trường hợp ở Hình 19.2</a:t>
            </a:r>
          </a:p>
        </p:txBody>
      </p:sp>
      <p:pic>
        <p:nvPicPr>
          <p:cNvPr id="4" name="Picture 3"/>
          <p:cNvPicPr/>
          <p:nvPr/>
        </p:nvPicPr>
        <p:blipFill>
          <a:blip r:embed="rId2"/>
          <a:stretch>
            <a:fillRect/>
          </a:stretch>
        </p:blipFill>
        <p:spPr>
          <a:xfrm>
            <a:off x="1735723" y="2241584"/>
            <a:ext cx="8651697" cy="3665734"/>
          </a:xfrm>
          <a:prstGeom prst="rect">
            <a:avLst/>
          </a:prstGeom>
          <a:noFill/>
          <a:ln w="9525">
            <a:noFill/>
          </a:ln>
        </p:spPr>
      </p:pic>
      <p:sp>
        <p:nvSpPr>
          <p:cNvPr id="7" name="Rounded Rectangle 6"/>
          <p:cNvSpPr/>
          <p:nvPr/>
        </p:nvSpPr>
        <p:spPr>
          <a:xfrm>
            <a:off x="2398395" y="242570"/>
            <a:ext cx="7395210" cy="6578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FF0000"/>
                </a:solidFill>
                <a:latin typeface="Times New Roman" panose="02020603050405020304" charset="0"/>
                <a:cs typeface="Times New Roman" panose="02020603050405020304" charset="0"/>
              </a:rPr>
              <a:t>Quan sát Hình 19.2 trả lời các câu hỏi sau:</a:t>
            </a:r>
          </a:p>
        </p:txBody>
      </p:sp>
    </p:spTree>
    <p:extLst>
      <p:ext uri="{BB962C8B-B14F-4D97-AF65-F5344CB8AC3E}">
        <p14:creationId xmlns:p14="http://schemas.microsoft.com/office/powerpoint/2010/main" val="785096987"/>
      </p:ext>
    </p:extLst>
  </p:cSld>
  <p:clrMapOvr>
    <a:masterClrMapping/>
  </p:clrMapOvr>
  <mc:AlternateContent xmlns:mc="http://schemas.openxmlformats.org/markup-compatibility/2006" xmlns:p14="http://schemas.microsoft.com/office/powerpoint/2010/main">
    <mc:Choice Requires="p14">
      <p:transition spd="med" p14:dur="699">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ext Box 102"/>
          <p:cNvSpPr txBox="1"/>
          <p:nvPr/>
        </p:nvSpPr>
        <p:spPr>
          <a:xfrm>
            <a:off x="497202" y="1164366"/>
            <a:ext cx="11128741" cy="1077218"/>
          </a:xfrm>
          <a:prstGeom prst="rect">
            <a:avLst/>
          </a:prstGeom>
          <a:solidFill>
            <a:schemeClr val="bg1"/>
          </a:solidFill>
          <a:ln w="9525">
            <a:noFill/>
          </a:ln>
        </p:spPr>
        <p:txBody>
          <a:bodyPr wrap="square">
            <a:spAutoFit/>
          </a:bodyPr>
          <a:lstStyle/>
          <a:p>
            <a:pPr indent="0"/>
            <a:r>
              <a:rPr lang="en-US" sz="3200" b="1" u="sng">
                <a:solidFill>
                  <a:srgbClr val="000000"/>
                </a:solidFill>
                <a:latin typeface="Times New Roman" panose="02020603050405020304" charset="0"/>
                <a:cs typeface="Roboto" panose="02000000000000000000" charset="0"/>
              </a:rPr>
              <a:t>Câu 1</a:t>
            </a:r>
            <a:r>
              <a:rPr lang="en-US" sz="3200" b="1">
                <a:solidFill>
                  <a:srgbClr val="000000"/>
                </a:solidFill>
                <a:latin typeface="Times New Roman" panose="02020603050405020304" charset="0"/>
                <a:cs typeface="Roboto" panose="02000000000000000000" charset="0"/>
              </a:rPr>
              <a:t>:</a:t>
            </a:r>
            <a:r>
              <a:rPr lang="en-US" sz="3200" b="0">
                <a:solidFill>
                  <a:srgbClr val="000000"/>
                </a:solidFill>
                <a:latin typeface="Times New Roman" panose="02020603050405020304" charset="0"/>
                <a:cs typeface="Roboto" panose="02000000000000000000" charset="0"/>
              </a:rPr>
              <a:t> Xác định điểm tựa, cánh tay đòn trong các trường hợp ở Hình 19.2</a:t>
            </a:r>
          </a:p>
        </p:txBody>
      </p:sp>
      <p:sp>
        <p:nvSpPr>
          <p:cNvPr id="7" name="Rounded Rectangle 6"/>
          <p:cNvSpPr/>
          <p:nvPr/>
        </p:nvSpPr>
        <p:spPr>
          <a:xfrm>
            <a:off x="2398395" y="242570"/>
            <a:ext cx="7395210" cy="6578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FF0000"/>
                </a:solidFill>
                <a:latin typeface="Times New Roman" panose="02020603050405020304" charset="0"/>
                <a:cs typeface="Times New Roman" panose="02020603050405020304" charset="0"/>
              </a:rPr>
              <a:t>Quan sát Hình 19.2 trả lời các câu hỏi sau:</a:t>
            </a:r>
          </a:p>
        </p:txBody>
      </p:sp>
      <p:pic>
        <p:nvPicPr>
          <p:cNvPr id="2050" name="Picture 2" descr="Xác định điểm tựa, cánh tay đòn trong các trường hợp ở Hình 19.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316" y="2301196"/>
            <a:ext cx="3239909" cy="256032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Xác định điểm tựa, cánh tay đòn trong các trường hợp ở Hình 19.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0549" y="2301196"/>
            <a:ext cx="3893502" cy="256032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Xác định điểm tựa, cánh tay đòn trong các trường hợp ở Hình 1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72376" y="2301196"/>
            <a:ext cx="4593947" cy="2560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702317"/>
      </p:ext>
    </p:extLst>
  </p:cSld>
  <p:clrMapOvr>
    <a:masterClrMapping/>
  </p:clrMapOvr>
  <mc:AlternateContent xmlns:mc="http://schemas.openxmlformats.org/markup-compatibility/2006" xmlns:p14="http://schemas.microsoft.com/office/powerpoint/2010/main">
    <mc:Choice Requires="p14">
      <p:transition spd="med" p14:dur="699">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4963" y="5573489"/>
            <a:ext cx="11142073" cy="1077218"/>
          </a:xfrm>
          <a:prstGeom prst="rect">
            <a:avLst/>
          </a:prstGeom>
        </p:spPr>
        <p:txBody>
          <a:bodyPr wrap="square">
            <a:spAutoFit/>
          </a:bodyPr>
          <a:lstStyle/>
          <a:p>
            <a:pPr algn="just"/>
            <a:r>
              <a:rPr lang="vi-VN" sz="3200">
                <a:solidFill>
                  <a:srgbClr val="0070C0"/>
                </a:solidFill>
                <a:latin typeface="+mj-lt"/>
              </a:rPr>
              <a:t>- Trong hình 19.2a đòn bẩy không có tác dụng làm thay đổi hướng tác dụng lực</a:t>
            </a:r>
            <a:r>
              <a:rPr lang="vi-VN" sz="3200" smtClean="0">
                <a:solidFill>
                  <a:srgbClr val="0070C0"/>
                </a:solidFill>
                <a:latin typeface="+mj-lt"/>
              </a:rPr>
              <a:t>.</a:t>
            </a:r>
            <a:endParaRPr lang="vi-VN" sz="3200">
              <a:solidFill>
                <a:srgbClr val="0070C0"/>
              </a:solidFill>
              <a:latin typeface="+mj-lt"/>
            </a:endParaRPr>
          </a:p>
        </p:txBody>
      </p:sp>
      <p:pic>
        <p:nvPicPr>
          <p:cNvPr id="3" name="Picture 2"/>
          <p:cNvPicPr/>
          <p:nvPr/>
        </p:nvPicPr>
        <p:blipFill>
          <a:blip r:embed="rId2"/>
          <a:stretch>
            <a:fillRect/>
          </a:stretch>
        </p:blipFill>
        <p:spPr>
          <a:xfrm>
            <a:off x="1770150" y="1907755"/>
            <a:ext cx="8651697" cy="3665734"/>
          </a:xfrm>
          <a:prstGeom prst="rect">
            <a:avLst/>
          </a:prstGeom>
          <a:noFill/>
          <a:ln w="9525">
            <a:noFill/>
          </a:ln>
        </p:spPr>
      </p:pic>
      <p:sp>
        <p:nvSpPr>
          <p:cNvPr id="4" name="Rounded Rectangle 3"/>
          <p:cNvSpPr/>
          <p:nvPr/>
        </p:nvSpPr>
        <p:spPr>
          <a:xfrm>
            <a:off x="2398395" y="242570"/>
            <a:ext cx="7395210" cy="6578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FF0000"/>
                </a:solidFill>
                <a:latin typeface="Times New Roman" panose="02020603050405020304" charset="0"/>
                <a:cs typeface="Times New Roman" panose="02020603050405020304" charset="0"/>
              </a:rPr>
              <a:t>Quan sát Hình 19.2 trả lời các câu hỏi sau:</a:t>
            </a:r>
          </a:p>
        </p:txBody>
      </p:sp>
      <p:sp>
        <p:nvSpPr>
          <p:cNvPr id="5" name="Text Box 103"/>
          <p:cNvSpPr txBox="1"/>
          <p:nvPr/>
        </p:nvSpPr>
        <p:spPr>
          <a:xfrm>
            <a:off x="524963" y="979775"/>
            <a:ext cx="11142073" cy="1077218"/>
          </a:xfrm>
          <a:prstGeom prst="rect">
            <a:avLst/>
          </a:prstGeom>
          <a:solidFill>
            <a:schemeClr val="bg1"/>
          </a:solidFill>
          <a:ln w="9525">
            <a:noFill/>
          </a:ln>
        </p:spPr>
        <p:txBody>
          <a:bodyPr wrap="square">
            <a:spAutoFit/>
            <a:scene3d>
              <a:camera prst="orthographicFront"/>
              <a:lightRig rig="threePt" dir="t"/>
            </a:scene3d>
          </a:bodyPr>
          <a:lstStyle/>
          <a:p>
            <a:pPr indent="0"/>
            <a:r>
              <a:rPr lang="en-US" sz="3200" b="1" u="sng">
                <a:ln/>
                <a:solidFill>
                  <a:schemeClr val="tx1"/>
                </a:solidFill>
                <a:latin typeface="Times New Roman" panose="02020603050405020304" charset="0"/>
                <a:cs typeface="Roboto" panose="02000000000000000000" charset="0"/>
              </a:rPr>
              <a:t>Câu 2</a:t>
            </a:r>
            <a:r>
              <a:rPr lang="en-US" sz="3200" b="1">
                <a:ln/>
                <a:solidFill>
                  <a:schemeClr val="tx1"/>
                </a:solidFill>
                <a:latin typeface="Times New Roman" panose="02020603050405020304" charset="0"/>
                <a:cs typeface="Roboto" panose="02000000000000000000" charset="0"/>
              </a:rPr>
              <a:t>: </a:t>
            </a:r>
            <a:r>
              <a:rPr lang="en-US" sz="3200" b="0">
                <a:ln/>
                <a:solidFill>
                  <a:schemeClr val="tx1"/>
                </a:solidFill>
                <a:latin typeface="Times New Roman" panose="02020603050405020304" charset="0"/>
                <a:cs typeface="Roboto" panose="02000000000000000000" charset="0"/>
              </a:rPr>
              <a:t>Sử dụng đòn bẩy như Hình 19.2 có thể làm đổi hướng tác dụng của lực như thế nào?</a:t>
            </a:r>
          </a:p>
        </p:txBody>
      </p:sp>
    </p:spTree>
    <p:extLst>
      <p:ext uri="{BB962C8B-B14F-4D97-AF65-F5344CB8AC3E}">
        <p14:creationId xmlns:p14="http://schemas.microsoft.com/office/powerpoint/2010/main" val="4143876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4962" y="2062540"/>
            <a:ext cx="11142073" cy="4401205"/>
          </a:xfrm>
          <a:prstGeom prst="rect">
            <a:avLst/>
          </a:prstGeom>
        </p:spPr>
        <p:txBody>
          <a:bodyPr wrap="square">
            <a:spAutoFit/>
          </a:bodyPr>
          <a:lstStyle/>
          <a:p>
            <a:pPr algn="just"/>
            <a:r>
              <a:rPr lang="vi-VN" sz="2800">
                <a:solidFill>
                  <a:srgbClr val="0070C0"/>
                </a:solidFill>
                <a:latin typeface="+mj-lt"/>
              </a:rPr>
              <a:t>- Trong hình 19.2b và 19.2 c đòn bẩy có tác dụng làm thay đổi hướng tác dụng lực:</a:t>
            </a:r>
          </a:p>
          <a:p>
            <a:pPr algn="just"/>
            <a:r>
              <a:rPr lang="vi-VN" sz="2800">
                <a:solidFill>
                  <a:srgbClr val="0070C0"/>
                </a:solidFill>
                <a:latin typeface="+mj-lt"/>
              </a:rPr>
              <a:t>+ Muốn nâng vật trong hình 19.2b một cách trực tiếp ta cần tác dụng lực nâng có phương thẳng đứng chiều từ dưới lên trên. Tuy nhiên, khi dùng đòn bẩy, đã làm thay đổi hướng tác dụng lực, lực tác dụng có phương thẳng đứng chiều từ trên xuống dưới</a:t>
            </a:r>
            <a:r>
              <a:rPr lang="vi-VN" sz="2800" smtClean="0">
                <a:solidFill>
                  <a:srgbClr val="0070C0"/>
                </a:solidFill>
                <a:latin typeface="+mj-lt"/>
              </a:rPr>
              <a:t>.</a:t>
            </a:r>
            <a:endParaRPr lang="en-US" sz="2800" smtClean="0">
              <a:solidFill>
                <a:srgbClr val="0070C0"/>
              </a:solidFill>
              <a:latin typeface="+mj-lt"/>
            </a:endParaRPr>
          </a:p>
          <a:p>
            <a:pPr algn="just"/>
            <a:r>
              <a:rPr lang="vi-VN" sz="2800">
                <a:solidFill>
                  <a:srgbClr val="0070C0"/>
                </a:solidFill>
                <a:latin typeface="+mj-lt"/>
              </a:rPr>
              <a:t>+ Muốn nhổ chiếc đinh trong hình 19.2c trực tiếp ta cần tác dụng lực có phương vuông góc với tường, chiều hướng ra ngoài tường</a:t>
            </a:r>
            <a:r>
              <a:rPr lang="vi-VN" sz="2800" smtClean="0">
                <a:solidFill>
                  <a:srgbClr val="0070C0"/>
                </a:solidFill>
                <a:latin typeface="+mj-lt"/>
              </a:rPr>
              <a:t>.</a:t>
            </a:r>
            <a:r>
              <a:rPr lang="en-US" sz="2800" smtClean="0">
                <a:solidFill>
                  <a:srgbClr val="0070C0"/>
                </a:solidFill>
                <a:latin typeface="+mj-lt"/>
              </a:rPr>
              <a:t> </a:t>
            </a:r>
            <a:r>
              <a:rPr lang="en-US" sz="2800" smtClean="0">
                <a:solidFill>
                  <a:srgbClr val="0070C0"/>
                </a:solidFill>
                <a:latin typeface="Times New Roman" panose="02020603050405020304" pitchFamily="18" charset="0"/>
                <a:cs typeface="Times New Roman" panose="02020603050405020304" pitchFamily="18" charset="0"/>
              </a:rPr>
              <a:t>T</a:t>
            </a:r>
            <a:r>
              <a:rPr lang="vi-VN" sz="2800" smtClean="0">
                <a:solidFill>
                  <a:srgbClr val="0070C0"/>
                </a:solidFill>
                <a:latin typeface="+mj-lt"/>
              </a:rPr>
              <a:t>uy </a:t>
            </a:r>
            <a:r>
              <a:rPr lang="vi-VN" sz="2800">
                <a:solidFill>
                  <a:srgbClr val="0070C0"/>
                </a:solidFill>
                <a:latin typeface="+mj-lt"/>
              </a:rPr>
              <a:t>nhiên, khi dùng đòn bẩy, đã làm thay đổi hướng tác dụng lực, lực tác dụng có phương song song với tường, chiều từ trên xuống dưới.</a:t>
            </a:r>
          </a:p>
        </p:txBody>
      </p:sp>
      <p:sp>
        <p:nvSpPr>
          <p:cNvPr id="4" name="Rounded Rectangle 3"/>
          <p:cNvSpPr/>
          <p:nvPr/>
        </p:nvSpPr>
        <p:spPr>
          <a:xfrm>
            <a:off x="2398395" y="242570"/>
            <a:ext cx="7395210" cy="6578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rgbClr val="FF0000"/>
                </a:solidFill>
                <a:latin typeface="Times New Roman" panose="02020603050405020304" charset="0"/>
                <a:cs typeface="Times New Roman" panose="02020603050405020304" charset="0"/>
              </a:rPr>
              <a:t>Quan sát Hình 19.2 trả lời các câu hỏi sau:</a:t>
            </a:r>
          </a:p>
        </p:txBody>
      </p:sp>
      <p:sp>
        <p:nvSpPr>
          <p:cNvPr id="5" name="Text Box 103"/>
          <p:cNvSpPr txBox="1"/>
          <p:nvPr/>
        </p:nvSpPr>
        <p:spPr>
          <a:xfrm>
            <a:off x="524963" y="979775"/>
            <a:ext cx="11142073" cy="1077218"/>
          </a:xfrm>
          <a:prstGeom prst="rect">
            <a:avLst/>
          </a:prstGeom>
          <a:solidFill>
            <a:schemeClr val="bg1"/>
          </a:solidFill>
          <a:ln w="9525">
            <a:noFill/>
          </a:ln>
        </p:spPr>
        <p:txBody>
          <a:bodyPr wrap="square">
            <a:spAutoFit/>
            <a:scene3d>
              <a:camera prst="orthographicFront"/>
              <a:lightRig rig="threePt" dir="t"/>
            </a:scene3d>
          </a:bodyPr>
          <a:lstStyle/>
          <a:p>
            <a:pPr indent="0"/>
            <a:r>
              <a:rPr lang="en-US" sz="3200" b="1" u="sng">
                <a:ln/>
                <a:solidFill>
                  <a:schemeClr val="tx1"/>
                </a:solidFill>
                <a:latin typeface="Times New Roman" panose="02020603050405020304" charset="0"/>
                <a:cs typeface="Roboto" panose="02000000000000000000" charset="0"/>
              </a:rPr>
              <a:t>Câu 2</a:t>
            </a:r>
            <a:r>
              <a:rPr lang="en-US" sz="3200" b="1">
                <a:ln/>
                <a:solidFill>
                  <a:schemeClr val="tx1"/>
                </a:solidFill>
                <a:latin typeface="Times New Roman" panose="02020603050405020304" charset="0"/>
                <a:cs typeface="Roboto" panose="02000000000000000000" charset="0"/>
              </a:rPr>
              <a:t>: </a:t>
            </a:r>
            <a:r>
              <a:rPr lang="en-US" sz="3200" b="0">
                <a:ln/>
                <a:solidFill>
                  <a:schemeClr val="tx1"/>
                </a:solidFill>
                <a:latin typeface="Times New Roman" panose="02020603050405020304" charset="0"/>
                <a:cs typeface="Roboto" panose="02000000000000000000" charset="0"/>
              </a:rPr>
              <a:t>Sử dụng đòn bẩy như Hình 19.2 có thể làm đổi hướng tác dụng của lực như thế nào?</a:t>
            </a:r>
          </a:p>
        </p:txBody>
      </p:sp>
      <p:sp>
        <p:nvSpPr>
          <p:cNvPr id="6" name="AutoShape 3" descr="https://s-img.mgid.com/g/16486519/492x277/-/aHR0cDovL2NsLmltZ2hvc3RzLmNvbS9pbWdoL2ltYWdlL2ZldGNoL2FyXzE2OjksY19maWxsLGVfc2hhcnBlbjoxMDAsZl9qcGcsZ19mYWNlczphdXRvLHFfYXV0bzpnb29kLHdfMTAyMC9odHRwOi8vaW1naG9zdHMuY29tL3QvMjAyMy0wNi8yNDQ4MTQvMThjNTAzOTI0ODQ1NWRlZDY4MDc3YTJjMWY0MzgzYWQuanBn.webp?v=1701869642-RQCL13vmZ2yKc1j-nsKF6pyi6tVNIZ2kkduG4U3G0Gs">
            <a:hlinkClick r:id="rId2"/>
          </p:cNvPr>
          <p:cNvSpPr>
            <a:spLocks noChangeAspect="1" noChangeArrowheads="1"/>
          </p:cNvSpPr>
          <p:nvPr/>
        </p:nvSpPr>
        <p:spPr bwMode="auto">
          <a:xfrm>
            <a:off x="63500" y="-12130088"/>
            <a:ext cx="4686300" cy="26384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4" descr="https://s-img.mgid.com/g/16511834/492x277/-/aHR0cDovL2NsLmltZ2hvc3RzLmNvbS9pbWdoL2ltYWdlL2ZldGNoL2FyXzE2OjksY19maWxsLGVfc2hhcnBlbjoxMDAsZl9qcGcsZ19mYWNlczphdXRvLHFfYXV0bzpnb29kLHdfMTAyMC9odHRwOi8vaW1naG9zdHMuY29tL3QvMjAyMy0wNi82NDI4NTcvZjcwYWIzNjg1NjUzYjBlNWRmMTU4MmU5ZjU1ZDBlNGMuanBlZw.webp?v=1701869642-kFUMYzjVKFqoQHu7HEY9Wi8RtTjjEsUk7o5R_411b4g">
            <a:hlinkClick r:id="rId3"/>
          </p:cNvPr>
          <p:cNvSpPr>
            <a:spLocks noChangeAspect="1" noChangeArrowheads="1"/>
          </p:cNvSpPr>
          <p:nvPr/>
        </p:nvSpPr>
        <p:spPr bwMode="auto">
          <a:xfrm>
            <a:off x="585788" y="-11520488"/>
            <a:ext cx="4686300" cy="26384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5" descr="https://s-img.mgid.com/g/17681189/492x277/-/aHR0cDovL2NsLmltZ2hvc3RzLmNvbS9pbWdoL2ltYWdlL2ZldGNoL2FyXzE2OjksY19maWxsLGVfc2hhcnBlbjoxMDAsZl9qcGcsZ19mYWNlczphdXRvLHFfYXV0bzpnb29kLHdfMTAyMC9odHRwOi8vaW1naG9zdHMuY29tL3QvMjAyMy0xMS8xMDE5MjQvZWE1ZTE0MjMwZGUyYWZkZTljMzFhZjliOTFhZjJlN2EuanBlZw.webp?v=1701869642-Fvd5AOdY_C99AK0YxvH13IUJgasAakKqajVtEtEvGNU">
            <a:hlinkClick r:id="rId4"/>
          </p:cNvPr>
          <p:cNvSpPr>
            <a:spLocks noChangeAspect="1" noChangeArrowheads="1"/>
          </p:cNvSpPr>
          <p:nvPr/>
        </p:nvSpPr>
        <p:spPr bwMode="auto">
          <a:xfrm>
            <a:off x="585788" y="-8655050"/>
            <a:ext cx="4686300" cy="26384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 name="Picture 8" descr="https://vietjack.com/git/images/teacher/giaoan_baigiang.png">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 y="7283450"/>
            <a:ext cx="2790825" cy="16383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https://vietjack.com/git/images/teacher/chuyende_dethi.png">
            <a:hlinkClick r:id="rId5"/>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00" y="9432925"/>
            <a:ext cx="2790825" cy="16383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https://vietjack.com/git/images/teacher/timgiasu.png">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00" y="11582400"/>
            <a:ext cx="2676525" cy="157162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descr="https://vietjack.com/images/apple_store.jpg">
            <a:hlinkClick r:id="rId10"/>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25" y="14004925"/>
            <a:ext cx="1209675" cy="3810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descr="https://vietjack.com/images/google_play.jpg">
            <a:hlinkClick r:id="rId12"/>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925" y="14370050"/>
            <a:ext cx="1209675" cy="38100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7" descr="https://vietjack.com/git/images/logo4.png">
            <a:hlinkClick r:id="rId14"/>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863" y="9520238"/>
            <a:ext cx="14668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8" descr="Tải nội dung trên Google Play">
            <a:hlinkClick r:id="rId12"/>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863" y="12474575"/>
            <a:ext cx="1209675" cy="3810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9" descr="Tải nội dung trên IOS Store">
            <a:hlinkClick r:id="rId10"/>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12875" y="12474575"/>
            <a:ext cx="1209675" cy="38100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0" descr="DMCA.com Protection Status">
            <a:hlinkClick r:id="rId16" tooltip="DMCA.com Protection Status"/>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39875" y="13249275"/>
            <a:ext cx="1228725" cy="23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6538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TotalTime>
  <Words>640</Words>
  <Application>Microsoft Office PowerPoint</Application>
  <PresentationFormat>Custom</PresentationFormat>
  <Paragraphs>45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Thuy Duong</dc:creator>
  <cp:lastModifiedBy>Techsi.vn</cp:lastModifiedBy>
  <cp:revision>26</cp:revision>
  <dcterms:created xsi:type="dcterms:W3CDTF">2023-12-06T09:17:18Z</dcterms:created>
  <dcterms:modified xsi:type="dcterms:W3CDTF">2025-01-20T06:24:27Z</dcterms:modified>
</cp:coreProperties>
</file>