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8" r:id="rId2"/>
    <p:sldId id="283" r:id="rId3"/>
    <p:sldId id="284" r:id="rId4"/>
    <p:sldId id="309" r:id="rId5"/>
    <p:sldId id="3397" r:id="rId6"/>
    <p:sldId id="307" r:id="rId7"/>
    <p:sldId id="3398" r:id="rId8"/>
    <p:sldId id="317" r:id="rId9"/>
    <p:sldId id="314" r:id="rId10"/>
    <p:sldId id="315" r:id="rId11"/>
    <p:sldId id="316" r:id="rId12"/>
    <p:sldId id="3395" r:id="rId13"/>
    <p:sldId id="318" r:id="rId14"/>
    <p:sldId id="256" r:id="rId15"/>
    <p:sldId id="3394" r:id="rId16"/>
    <p:sldId id="29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7E38C"/>
    <a:srgbClr val="FDF704"/>
    <a:srgbClr val="406797"/>
    <a:srgbClr val="88A0BE"/>
    <a:srgbClr val="DEEBF7"/>
    <a:srgbClr val="00FFFF"/>
    <a:srgbClr val="5CD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96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685CB-4F43-44EF-88F3-C9C23DF1EFAC}"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84028-409B-4198-8DAA-B7F64B8F2EE0}" type="slidenum">
              <a:rPr lang="en-US" smtClean="0"/>
              <a:t>‹#›</a:t>
            </a:fld>
            <a:endParaRPr lang="en-US"/>
          </a:p>
        </p:txBody>
      </p:sp>
    </p:spTree>
    <p:extLst>
      <p:ext uri="{BB962C8B-B14F-4D97-AF65-F5344CB8AC3E}">
        <p14:creationId xmlns:p14="http://schemas.microsoft.com/office/powerpoint/2010/main" val="274194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2"/>
        <p:cNvGrpSpPr/>
        <p:nvPr/>
      </p:nvGrpSpPr>
      <p:grpSpPr>
        <a:xfrm>
          <a:off x="0" y="0"/>
          <a:ext cx="0" cy="0"/>
          <a:chOff x="0" y="0"/>
          <a:chExt cx="0" cy="0"/>
        </a:xfrm>
      </p:grpSpPr>
      <p:sp>
        <p:nvSpPr>
          <p:cNvPr id="2963" name="Google Shape;2963;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4" name="Google Shape;2964;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p>
        </p:txBody>
      </p:sp>
      <p:sp>
        <p:nvSpPr>
          <p:cNvPr id="9" name="Rectangle 7"/>
          <p:cNvSpPr>
            <a:spLocks noGrp="1"/>
          </p:cNvSpPr>
          <p:nvPr>
            <p:ph type="sldNum" sz="quarter" idx="5"/>
          </p:nvPr>
        </p:nvSpPr>
        <p:spPr/>
        <p:txBody>
          <a:bodyPr/>
          <a:lstStyle/>
          <a:p>
            <a:pPr>
              <a:defRPr/>
            </a:pPr>
            <a:r>
              <a:rPr lang="zh-CN" altLang="en-US"/>
              <a:t>‹#›</a:t>
            </a:r>
          </a:p>
        </p:txBody>
      </p:sp>
      <p:sp>
        <p:nvSpPr>
          <p:cNvPr id="4" name="Rectangle 2"/>
          <p:cNvSpPr>
            <a:spLocks noGrp="1" noRot="1" noChangeAspect="1" noTextEdit="1"/>
          </p:cNvSpPr>
          <p:nvPr>
            <p:ph type="sldImg"/>
          </p:nvPr>
        </p:nvSpPr>
        <p:spPr>
          <a:ln/>
        </p:spPr>
      </p:sp>
      <p:sp>
        <p:nvSpPr>
          <p:cNvPr id="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headEnd/>
            <a:tailEnd/>
          </a:ln>
        </p:spPr>
        <p:txBody>
          <a:bodyPr anchor="b"/>
          <a:lstStyle/>
          <a:p>
            <a:pPr algn="r" fontAlgn="base">
              <a:spcBef>
                <a:spcPct val="0"/>
              </a:spcBef>
              <a:spcAft>
                <a:spcPct val="0"/>
              </a:spcAft>
            </a:pPr>
            <a:r>
              <a:rPr lang="en-US" altLang="zh-CN" sz="1200"/>
              <a:t>12</a:t>
            </a:r>
          </a:p>
        </p:txBody>
      </p:sp>
    </p:spTree>
    <p:extLst>
      <p:ext uri="{BB962C8B-B14F-4D97-AF65-F5344CB8AC3E}">
        <p14:creationId xmlns:p14="http://schemas.microsoft.com/office/powerpoint/2010/main" val="260397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h</a:t>
            </a:r>
            <a:r>
              <a:rPr lang="vi-VN" dirty="0"/>
              <a:t>ư</a:t>
            </a:r>
            <a:r>
              <a:rPr lang="en-US" dirty="0" err="1"/>
              <a:t>ớng</a:t>
            </a:r>
            <a:r>
              <a:rPr lang="en-US" dirty="0"/>
              <a:t> </a:t>
            </a:r>
            <a:r>
              <a:rPr lang="en-US" dirty="0" err="1"/>
              <a:t>dẫn</a:t>
            </a:r>
            <a:r>
              <a:rPr lang="en-US" dirty="0"/>
              <a:t> </a:t>
            </a:r>
            <a:r>
              <a:rPr lang="en-US" dirty="0" err="1"/>
              <a:t>học</a:t>
            </a:r>
            <a:r>
              <a:rPr lang="en-US" dirty="0"/>
              <a:t> </a:t>
            </a:r>
            <a:r>
              <a:rPr lang="en-US" dirty="0" err="1"/>
              <a:t>sinh</a:t>
            </a:r>
            <a:r>
              <a:rPr lang="en-US" dirty="0"/>
              <a:t> so </a:t>
            </a:r>
            <a:r>
              <a:rPr lang="en-US" dirty="0" err="1"/>
              <a:t>sánh</a:t>
            </a:r>
            <a:r>
              <a:rPr lang="en-US" dirty="0"/>
              <a:t> </a:t>
            </a:r>
            <a:r>
              <a:rPr lang="en-US" dirty="0" err="1"/>
              <a:t>trọng</a:t>
            </a:r>
            <a:r>
              <a:rPr lang="en-US" dirty="0"/>
              <a:t> l</a:t>
            </a:r>
            <a:r>
              <a:rPr lang="vi-VN" dirty="0"/>
              <a:t>ư</a:t>
            </a:r>
            <a:r>
              <a:rPr lang="en-US" dirty="0" err="1"/>
              <a:t>ợng</a:t>
            </a:r>
            <a:r>
              <a:rPr lang="en-US" dirty="0"/>
              <a:t> </a:t>
            </a:r>
            <a:r>
              <a:rPr lang="en-US" dirty="0" err="1"/>
              <a:t>của</a:t>
            </a:r>
            <a:r>
              <a:rPr lang="en-US" dirty="0"/>
              <a:t> 2 </a:t>
            </a:r>
            <a:r>
              <a:rPr lang="en-US" dirty="0" err="1"/>
              <a:t>quả</a:t>
            </a:r>
            <a:r>
              <a:rPr lang="en-US" dirty="0"/>
              <a:t> </a:t>
            </a:r>
            <a:r>
              <a:rPr lang="en-US" dirty="0" err="1"/>
              <a:t>nặng</a:t>
            </a:r>
            <a:r>
              <a:rPr lang="en-US" dirty="0"/>
              <a:t> ở 2 </a:t>
            </a:r>
            <a:r>
              <a:rPr lang="en-US" dirty="0" err="1"/>
              <a:t>bên</a:t>
            </a:r>
            <a:r>
              <a:rPr lang="en-US" dirty="0"/>
              <a:t> </a:t>
            </a:r>
            <a:r>
              <a:rPr lang="en-US" dirty="0" err="1"/>
              <a:t>của</a:t>
            </a:r>
            <a:r>
              <a:rPr lang="en-US" dirty="0"/>
              <a:t> </a:t>
            </a:r>
            <a:r>
              <a:rPr lang="en-US" dirty="0" err="1"/>
              <a:t>thanh</a:t>
            </a:r>
            <a:r>
              <a:rPr lang="en-US" dirty="0"/>
              <a:t> </a:t>
            </a:r>
            <a:r>
              <a:rPr lang="en-US" dirty="0" err="1"/>
              <a:t>ngang</a:t>
            </a:r>
            <a:r>
              <a:rPr lang="en-US" dirty="0"/>
              <a:t> </a:t>
            </a:r>
            <a:r>
              <a:rPr lang="en-US" dirty="0" err="1"/>
              <a:t>để</a:t>
            </a:r>
            <a:r>
              <a:rPr lang="en-US" dirty="0"/>
              <a:t> </a:t>
            </a:r>
            <a:r>
              <a:rPr lang="en-US" dirty="0" err="1"/>
              <a:t>suy</a:t>
            </a:r>
            <a:r>
              <a:rPr lang="en-US" dirty="0"/>
              <a:t> ra </a:t>
            </a:r>
            <a:r>
              <a:rPr lang="en-US" dirty="0" err="1"/>
              <a:t>độ</a:t>
            </a:r>
            <a:r>
              <a:rPr lang="en-US" dirty="0"/>
              <a:t> </a:t>
            </a:r>
            <a:r>
              <a:rPr lang="en-US" dirty="0" err="1"/>
              <a:t>lớn</a:t>
            </a:r>
            <a:r>
              <a:rPr lang="en-US" dirty="0"/>
              <a:t> </a:t>
            </a:r>
            <a:r>
              <a:rPr lang="en-US" dirty="0" err="1"/>
              <a:t>của</a:t>
            </a:r>
            <a:r>
              <a:rPr lang="en-US" dirty="0"/>
              <a:t> </a:t>
            </a:r>
            <a:r>
              <a:rPr lang="en-US" dirty="0" err="1"/>
              <a:t>lực</a:t>
            </a:r>
            <a:r>
              <a:rPr lang="en-US" dirty="0"/>
              <a:t> </a:t>
            </a:r>
            <a:r>
              <a:rPr lang="en-US" dirty="0" err="1"/>
              <a:t>tác</a:t>
            </a:r>
            <a:r>
              <a:rPr lang="en-US" dirty="0"/>
              <a:t> </a:t>
            </a:r>
            <a:r>
              <a:rPr lang="en-US" dirty="0" err="1"/>
              <a:t>dụng</a:t>
            </a:r>
            <a:r>
              <a:rPr lang="en-US" dirty="0"/>
              <a:t> </a:t>
            </a:r>
            <a:r>
              <a:rPr lang="en-US" dirty="0" err="1"/>
              <a:t>vào</a:t>
            </a:r>
            <a:r>
              <a:rPr lang="en-US" dirty="0"/>
              <a:t> 2 </a:t>
            </a:r>
            <a:r>
              <a:rPr lang="en-US" dirty="0" err="1"/>
              <a:t>đầu</a:t>
            </a:r>
            <a:r>
              <a:rPr lang="en-US" dirty="0"/>
              <a:t> </a:t>
            </a:r>
            <a:r>
              <a:rPr lang="en-US" dirty="0" err="1"/>
              <a:t>thanh</a:t>
            </a:r>
            <a:r>
              <a:rPr lang="en-US" dirty="0"/>
              <a:t> </a:t>
            </a:r>
            <a:r>
              <a:rPr lang="en-US" dirty="0" err="1"/>
              <a:t>bên</a:t>
            </a:r>
            <a:r>
              <a:rPr lang="en-US" dirty="0"/>
              <a:t> </a:t>
            </a:r>
            <a:r>
              <a:rPr lang="en-US" dirty="0" err="1"/>
              <a:t>nào</a:t>
            </a:r>
            <a:r>
              <a:rPr lang="en-US" dirty="0"/>
              <a:t> </a:t>
            </a:r>
            <a:r>
              <a:rPr lang="en-US" dirty="0" err="1"/>
              <a:t>lớn</a:t>
            </a:r>
            <a:r>
              <a:rPr lang="en-US" dirty="0"/>
              <a:t> h</a:t>
            </a:r>
            <a:r>
              <a:rPr lang="vi-VN" dirty="0"/>
              <a:t>ơ</a:t>
            </a:r>
            <a:r>
              <a:rPr lang="en-US" dirty="0"/>
              <a:t>n, </a:t>
            </a:r>
            <a:r>
              <a:rPr lang="en-US" dirty="0" err="1"/>
              <a:t>nhỏ</a:t>
            </a:r>
            <a:r>
              <a:rPr lang="en-US" dirty="0"/>
              <a:t> h</a:t>
            </a:r>
            <a:r>
              <a:rPr lang="vi-VN" dirty="0"/>
              <a:t>ơ</a:t>
            </a:r>
            <a:r>
              <a:rPr lang="en-US" dirty="0"/>
              <a:t>n? H</a:t>
            </a:r>
            <a:r>
              <a:rPr lang="vi-VN" dirty="0"/>
              <a:t>ư</a:t>
            </a:r>
            <a:r>
              <a:rPr lang="en-US" dirty="0" err="1"/>
              <a:t>ớng</a:t>
            </a:r>
            <a:r>
              <a:rPr lang="en-US" dirty="0"/>
              <a:t> </a:t>
            </a:r>
            <a:r>
              <a:rPr lang="en-US" dirty="0" err="1"/>
              <a:t>dẫn</a:t>
            </a:r>
            <a:r>
              <a:rPr lang="en-US" dirty="0"/>
              <a:t> </a:t>
            </a:r>
            <a:r>
              <a:rPr lang="en-US" dirty="0" err="1"/>
              <a:t>học</a:t>
            </a:r>
            <a:r>
              <a:rPr lang="en-US" dirty="0"/>
              <a:t> </a:t>
            </a:r>
            <a:r>
              <a:rPr lang="en-US" dirty="0" err="1"/>
              <a:t>sinh</a:t>
            </a:r>
            <a:r>
              <a:rPr lang="en-US" dirty="0"/>
              <a:t> so </a:t>
            </a:r>
            <a:r>
              <a:rPr lang="en-US" dirty="0" err="1"/>
              <a:t>sánh</a:t>
            </a:r>
            <a:r>
              <a:rPr lang="en-US" dirty="0"/>
              <a:t> </a:t>
            </a:r>
            <a:r>
              <a:rPr lang="en-US" dirty="0" err="1"/>
              <a:t>khoảng</a:t>
            </a:r>
            <a:r>
              <a:rPr lang="en-US" dirty="0"/>
              <a:t> </a:t>
            </a:r>
            <a:r>
              <a:rPr lang="en-US" dirty="0" err="1"/>
              <a:t>cách</a:t>
            </a:r>
            <a:r>
              <a:rPr lang="en-US" dirty="0"/>
              <a:t> </a:t>
            </a:r>
            <a:r>
              <a:rPr lang="en-US" dirty="0" err="1"/>
              <a:t>từ</a:t>
            </a:r>
            <a:r>
              <a:rPr lang="en-US" dirty="0"/>
              <a:t> </a:t>
            </a:r>
            <a:r>
              <a:rPr lang="en-US" dirty="0" err="1"/>
              <a:t>trục</a:t>
            </a:r>
            <a:r>
              <a:rPr lang="en-US" dirty="0"/>
              <a:t> quay </a:t>
            </a:r>
            <a:r>
              <a:rPr lang="en-US" dirty="0" err="1"/>
              <a:t>đến</a:t>
            </a:r>
            <a:r>
              <a:rPr lang="en-US" dirty="0"/>
              <a:t> </a:t>
            </a:r>
            <a:r>
              <a:rPr lang="en-US" dirty="0" err="1"/>
              <a:t>vị</a:t>
            </a:r>
            <a:r>
              <a:rPr lang="en-US" dirty="0"/>
              <a:t> </a:t>
            </a:r>
            <a:r>
              <a:rPr lang="en-US" dirty="0" err="1"/>
              <a:t>trí</a:t>
            </a:r>
            <a:r>
              <a:rPr lang="en-US" dirty="0"/>
              <a:t> </a:t>
            </a:r>
            <a:r>
              <a:rPr lang="en-US" dirty="0" err="1"/>
              <a:t>treo</a:t>
            </a:r>
            <a:r>
              <a:rPr lang="en-US" dirty="0"/>
              <a:t> </a:t>
            </a:r>
            <a:r>
              <a:rPr lang="en-US" dirty="0" err="1"/>
              <a:t>quả</a:t>
            </a:r>
            <a:r>
              <a:rPr lang="en-US" dirty="0"/>
              <a:t> </a:t>
            </a:r>
            <a:r>
              <a:rPr lang="en-US" dirty="0" err="1"/>
              <a:t>nặng</a:t>
            </a:r>
            <a:r>
              <a:rPr lang="en-US" dirty="0"/>
              <a:t> </a:t>
            </a:r>
            <a:r>
              <a:rPr lang="en-US" dirty="0" err="1"/>
              <a:t>để</a:t>
            </a:r>
            <a:r>
              <a:rPr lang="en-US" dirty="0"/>
              <a:t> so </a:t>
            </a:r>
            <a:r>
              <a:rPr lang="en-US" dirty="0" err="1"/>
              <a:t>sánh</a:t>
            </a:r>
            <a:r>
              <a:rPr lang="en-US" dirty="0"/>
              <a:t> </a:t>
            </a:r>
            <a:r>
              <a:rPr lang="en-US" dirty="0" err="1"/>
              <a:t>khoảng</a:t>
            </a:r>
            <a:r>
              <a:rPr lang="en-US" dirty="0"/>
              <a:t> </a:t>
            </a:r>
            <a:r>
              <a:rPr lang="en-US" dirty="0" err="1"/>
              <a:t>cách</a:t>
            </a:r>
            <a:r>
              <a:rPr lang="en-US" dirty="0"/>
              <a:t> </a:t>
            </a:r>
            <a:r>
              <a:rPr lang="en-US" dirty="0" err="1"/>
              <a:t>giá</a:t>
            </a:r>
            <a:r>
              <a:rPr lang="en-US" dirty="0"/>
              <a:t> </a:t>
            </a:r>
            <a:r>
              <a:rPr lang="en-US" dirty="0" err="1"/>
              <a:t>của</a:t>
            </a:r>
            <a:r>
              <a:rPr lang="en-US" dirty="0"/>
              <a:t> </a:t>
            </a:r>
            <a:r>
              <a:rPr lang="en-US" dirty="0" err="1"/>
              <a:t>lực</a:t>
            </a:r>
            <a:r>
              <a:rPr lang="en-US" dirty="0"/>
              <a:t>.</a:t>
            </a:r>
          </a:p>
        </p:txBody>
      </p:sp>
      <p:sp>
        <p:nvSpPr>
          <p:cNvPr id="4" name="Slide Number Placeholder 3"/>
          <p:cNvSpPr>
            <a:spLocks noGrp="1"/>
          </p:cNvSpPr>
          <p:nvPr>
            <p:ph type="sldNum" sz="quarter" idx="5"/>
          </p:nvPr>
        </p:nvSpPr>
        <p:spPr/>
        <p:txBody>
          <a:bodyPr/>
          <a:lstStyle/>
          <a:p>
            <a:fld id="{59784028-409B-4198-8DAA-B7F64B8F2EE0}" type="slidenum">
              <a:rPr lang="en-US" smtClean="0"/>
              <a:t>9</a:t>
            </a:fld>
            <a:endParaRPr lang="en-US"/>
          </a:p>
        </p:txBody>
      </p:sp>
    </p:spTree>
    <p:extLst>
      <p:ext uri="{BB962C8B-B14F-4D97-AF65-F5344CB8AC3E}">
        <p14:creationId xmlns:p14="http://schemas.microsoft.com/office/powerpoint/2010/main" val="3166801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84028-409B-4198-8DAA-B7F64B8F2EE0}" type="slidenum">
              <a:rPr lang="en-US" smtClean="0"/>
              <a:t>10</a:t>
            </a:fld>
            <a:endParaRPr lang="en-US"/>
          </a:p>
        </p:txBody>
      </p:sp>
    </p:spTree>
    <p:extLst>
      <p:ext uri="{BB962C8B-B14F-4D97-AF65-F5344CB8AC3E}">
        <p14:creationId xmlns:p14="http://schemas.microsoft.com/office/powerpoint/2010/main" val="675998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t>16</a:t>
            </a:fld>
            <a:endParaRPr lang="zh-CN" altLang="en-US"/>
          </a:p>
        </p:txBody>
      </p:sp>
    </p:spTree>
    <p:extLst>
      <p:ext uri="{BB962C8B-B14F-4D97-AF65-F5344CB8AC3E}">
        <p14:creationId xmlns:p14="http://schemas.microsoft.com/office/powerpoint/2010/main" val="2543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B254-88A8-441D-B936-0B8702157C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35C0D6-B0D9-480B-B393-25AFFD1F6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18EF5A-E88E-4020-993D-19BB6ABB1828}"/>
              </a:ext>
            </a:extLst>
          </p:cNvPr>
          <p:cNvSpPr>
            <a:spLocks noGrp="1"/>
          </p:cNvSpPr>
          <p:nvPr>
            <p:ph type="dt" sz="half" idx="10"/>
          </p:nvPr>
        </p:nvSpPr>
        <p:spPr/>
        <p:txBody>
          <a:bodyPr/>
          <a:lstStyle/>
          <a:p>
            <a:fld id="{ED43870A-E7C7-4D7B-B552-BA3F28498D36}" type="datetimeFigureOut">
              <a:rPr lang="en-US" smtClean="0"/>
              <a:t>12/22/2024</a:t>
            </a:fld>
            <a:endParaRPr lang="en-US"/>
          </a:p>
        </p:txBody>
      </p:sp>
      <p:sp>
        <p:nvSpPr>
          <p:cNvPr id="5" name="Footer Placeholder 4">
            <a:extLst>
              <a:ext uri="{FF2B5EF4-FFF2-40B4-BE49-F238E27FC236}">
                <a16:creationId xmlns:a16="http://schemas.microsoft.com/office/drawing/2014/main" id="{2E82039E-7084-42A4-98CF-6F38D812B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A8BCA-BCC5-44E4-85E0-FD4826626765}"/>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2702376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73AE-CCFF-47B0-A07F-2843D64DD0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B674D0-550E-416F-A803-E3BF1CE990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DBF4E-F464-4277-9376-E0D5C13B21E9}"/>
              </a:ext>
            </a:extLst>
          </p:cNvPr>
          <p:cNvSpPr>
            <a:spLocks noGrp="1"/>
          </p:cNvSpPr>
          <p:nvPr>
            <p:ph type="dt" sz="half" idx="10"/>
          </p:nvPr>
        </p:nvSpPr>
        <p:spPr/>
        <p:txBody>
          <a:bodyPr/>
          <a:lstStyle/>
          <a:p>
            <a:fld id="{ED43870A-E7C7-4D7B-B552-BA3F28498D36}" type="datetimeFigureOut">
              <a:rPr lang="en-US" smtClean="0"/>
              <a:t>12/22/2024</a:t>
            </a:fld>
            <a:endParaRPr lang="en-US"/>
          </a:p>
        </p:txBody>
      </p:sp>
      <p:sp>
        <p:nvSpPr>
          <p:cNvPr id="5" name="Footer Placeholder 4">
            <a:extLst>
              <a:ext uri="{FF2B5EF4-FFF2-40B4-BE49-F238E27FC236}">
                <a16:creationId xmlns:a16="http://schemas.microsoft.com/office/drawing/2014/main" id="{FBBF7518-5EA7-44CA-AFD5-8457371BB2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4B3C4-C62C-4AA1-A24C-FA16D457E215}"/>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1218103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FF708-4B2E-4C5E-B811-0488D9DB52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797812-2594-42BD-B6C2-F0B5E0907B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AF351-1947-4ECC-ABD1-D8637F513772}"/>
              </a:ext>
            </a:extLst>
          </p:cNvPr>
          <p:cNvSpPr>
            <a:spLocks noGrp="1"/>
          </p:cNvSpPr>
          <p:nvPr>
            <p:ph type="dt" sz="half" idx="10"/>
          </p:nvPr>
        </p:nvSpPr>
        <p:spPr/>
        <p:txBody>
          <a:bodyPr/>
          <a:lstStyle/>
          <a:p>
            <a:fld id="{ED43870A-E7C7-4D7B-B552-BA3F28498D36}" type="datetimeFigureOut">
              <a:rPr lang="en-US" smtClean="0"/>
              <a:t>12/22/2024</a:t>
            </a:fld>
            <a:endParaRPr lang="en-US"/>
          </a:p>
        </p:txBody>
      </p:sp>
      <p:sp>
        <p:nvSpPr>
          <p:cNvPr id="5" name="Footer Placeholder 4">
            <a:extLst>
              <a:ext uri="{FF2B5EF4-FFF2-40B4-BE49-F238E27FC236}">
                <a16:creationId xmlns:a16="http://schemas.microsoft.com/office/drawing/2014/main" id="{FADDA4E3-8E6A-4136-9E7B-5CFE58C6A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BB682-2E86-4B8F-8104-0835597FA376}"/>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1820571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2"/>
        <p:cNvGrpSpPr/>
        <p:nvPr/>
      </p:nvGrpSpPr>
      <p:grpSpPr>
        <a:xfrm>
          <a:off x="0" y="0"/>
          <a:ext cx="0" cy="0"/>
          <a:chOff x="0" y="0"/>
          <a:chExt cx="0" cy="0"/>
        </a:xfrm>
      </p:grpSpPr>
      <p:sp>
        <p:nvSpPr>
          <p:cNvPr id="703" name="Google Shape;703;p10"/>
          <p:cNvSpPr txBox="1">
            <a:spLocks noGrp="1"/>
          </p:cNvSpPr>
          <p:nvPr>
            <p:ph type="title"/>
          </p:nvPr>
        </p:nvSpPr>
        <p:spPr>
          <a:xfrm>
            <a:off x="944733" y="4727333"/>
            <a:ext cx="4681600" cy="13980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2800"/>
              <a:buNone/>
              <a:defRPr>
                <a:solidFill>
                  <a:schemeClr val="lt1"/>
                </a:solidFill>
                <a:latin typeface="Roboto Black" panose="02000000000000000000" pitchFamily="2"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965487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260-72E5-4B53-B43F-36723E517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36889-FD9E-4DD7-B1A1-1B31FF5EB1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14E63-F74D-4508-8BF9-4DEDB9624A8E}"/>
              </a:ext>
            </a:extLst>
          </p:cNvPr>
          <p:cNvSpPr>
            <a:spLocks noGrp="1"/>
          </p:cNvSpPr>
          <p:nvPr>
            <p:ph type="dt" sz="half" idx="10"/>
          </p:nvPr>
        </p:nvSpPr>
        <p:spPr/>
        <p:txBody>
          <a:bodyPr/>
          <a:lstStyle/>
          <a:p>
            <a:fld id="{ED43870A-E7C7-4D7B-B552-BA3F28498D36}" type="datetimeFigureOut">
              <a:rPr lang="en-US" smtClean="0"/>
              <a:t>12/22/2024</a:t>
            </a:fld>
            <a:endParaRPr lang="en-US"/>
          </a:p>
        </p:txBody>
      </p:sp>
      <p:sp>
        <p:nvSpPr>
          <p:cNvPr id="5" name="Footer Placeholder 4">
            <a:extLst>
              <a:ext uri="{FF2B5EF4-FFF2-40B4-BE49-F238E27FC236}">
                <a16:creationId xmlns:a16="http://schemas.microsoft.com/office/drawing/2014/main" id="{1ACB0436-8305-48F2-B2FE-84C9434E2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2AF7C-4DA2-4183-BC37-00CAC7657E93}"/>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3419933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4C2D-E2F8-41C1-97EA-28517D5CE8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C0BEF-D783-40F5-A29D-DF57F8A00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F885EE-32E8-463C-8818-86AF192EB63A}"/>
              </a:ext>
            </a:extLst>
          </p:cNvPr>
          <p:cNvSpPr>
            <a:spLocks noGrp="1"/>
          </p:cNvSpPr>
          <p:nvPr>
            <p:ph type="dt" sz="half" idx="10"/>
          </p:nvPr>
        </p:nvSpPr>
        <p:spPr/>
        <p:txBody>
          <a:bodyPr/>
          <a:lstStyle/>
          <a:p>
            <a:fld id="{ED43870A-E7C7-4D7B-B552-BA3F28498D36}" type="datetimeFigureOut">
              <a:rPr lang="en-US" smtClean="0"/>
              <a:t>12/22/2024</a:t>
            </a:fld>
            <a:endParaRPr lang="en-US"/>
          </a:p>
        </p:txBody>
      </p:sp>
      <p:sp>
        <p:nvSpPr>
          <p:cNvPr id="5" name="Footer Placeholder 4">
            <a:extLst>
              <a:ext uri="{FF2B5EF4-FFF2-40B4-BE49-F238E27FC236}">
                <a16:creationId xmlns:a16="http://schemas.microsoft.com/office/drawing/2014/main" id="{828E8B1F-907D-4EC7-BA96-F9B7CD6904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D1EC0-9862-421A-B970-39437AD2AC61}"/>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25197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3B593-77EC-4419-AB1C-495281F97E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2E3CF-043B-485D-AD03-0904CC15A1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1CC7AC-7F61-492D-9D9C-B85359782A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E6F616-C94C-4DEB-9943-332453F6605F}"/>
              </a:ext>
            </a:extLst>
          </p:cNvPr>
          <p:cNvSpPr>
            <a:spLocks noGrp="1"/>
          </p:cNvSpPr>
          <p:nvPr>
            <p:ph type="dt" sz="half" idx="10"/>
          </p:nvPr>
        </p:nvSpPr>
        <p:spPr/>
        <p:txBody>
          <a:bodyPr/>
          <a:lstStyle/>
          <a:p>
            <a:fld id="{ED43870A-E7C7-4D7B-B552-BA3F28498D36}" type="datetimeFigureOut">
              <a:rPr lang="en-US" smtClean="0"/>
              <a:t>12/22/2024</a:t>
            </a:fld>
            <a:endParaRPr lang="en-US"/>
          </a:p>
        </p:txBody>
      </p:sp>
      <p:sp>
        <p:nvSpPr>
          <p:cNvPr id="6" name="Footer Placeholder 5">
            <a:extLst>
              <a:ext uri="{FF2B5EF4-FFF2-40B4-BE49-F238E27FC236}">
                <a16:creationId xmlns:a16="http://schemas.microsoft.com/office/drawing/2014/main" id="{795A7C5B-8F7E-49FE-A31B-88ECE24F8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457BA-39C3-4FE1-8411-19A297CFFF75}"/>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2920315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0563-3BD7-490A-B917-21877CB78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3675A-B53B-4BEE-A2C9-AFF656315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3F4A41-C24E-45E1-86A6-21E0A0129A2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4CBE3-E2BA-4A7D-BDCF-E200FDAE6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0CCE22-6EEF-4555-B7FE-B2114B2E9E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11EF1B-E78B-42F1-8305-25E43DC974F9}"/>
              </a:ext>
            </a:extLst>
          </p:cNvPr>
          <p:cNvSpPr>
            <a:spLocks noGrp="1"/>
          </p:cNvSpPr>
          <p:nvPr>
            <p:ph type="dt" sz="half" idx="10"/>
          </p:nvPr>
        </p:nvSpPr>
        <p:spPr/>
        <p:txBody>
          <a:bodyPr/>
          <a:lstStyle/>
          <a:p>
            <a:fld id="{ED43870A-E7C7-4D7B-B552-BA3F28498D36}" type="datetimeFigureOut">
              <a:rPr lang="en-US" smtClean="0"/>
              <a:t>12/22/2024</a:t>
            </a:fld>
            <a:endParaRPr lang="en-US"/>
          </a:p>
        </p:txBody>
      </p:sp>
      <p:sp>
        <p:nvSpPr>
          <p:cNvPr id="8" name="Footer Placeholder 7">
            <a:extLst>
              <a:ext uri="{FF2B5EF4-FFF2-40B4-BE49-F238E27FC236}">
                <a16:creationId xmlns:a16="http://schemas.microsoft.com/office/drawing/2014/main" id="{0A6C69BA-15BB-449E-A9D7-A2053B788C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93D2D4-8D76-450F-B1DE-C9DA13DBE037}"/>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426603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77025-1F2B-4FC3-9B6D-F4F738653D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51BE21-103C-427E-93DC-BD95EA5D6A64}"/>
              </a:ext>
            </a:extLst>
          </p:cNvPr>
          <p:cNvSpPr>
            <a:spLocks noGrp="1"/>
          </p:cNvSpPr>
          <p:nvPr>
            <p:ph type="dt" sz="half" idx="10"/>
          </p:nvPr>
        </p:nvSpPr>
        <p:spPr/>
        <p:txBody>
          <a:bodyPr/>
          <a:lstStyle/>
          <a:p>
            <a:fld id="{ED43870A-E7C7-4D7B-B552-BA3F28498D36}" type="datetimeFigureOut">
              <a:rPr lang="en-US" smtClean="0"/>
              <a:t>12/22/2024</a:t>
            </a:fld>
            <a:endParaRPr lang="en-US"/>
          </a:p>
        </p:txBody>
      </p:sp>
      <p:sp>
        <p:nvSpPr>
          <p:cNvPr id="4" name="Footer Placeholder 3">
            <a:extLst>
              <a:ext uri="{FF2B5EF4-FFF2-40B4-BE49-F238E27FC236}">
                <a16:creationId xmlns:a16="http://schemas.microsoft.com/office/drawing/2014/main" id="{251BC459-9B18-4AC6-8846-89605D38FE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387122-6A94-466E-98F2-EB1FD5CE3CD5}"/>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1488349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87AF11-10DA-42FC-9EF3-56D162ADD5D0}"/>
              </a:ext>
            </a:extLst>
          </p:cNvPr>
          <p:cNvSpPr>
            <a:spLocks noGrp="1"/>
          </p:cNvSpPr>
          <p:nvPr>
            <p:ph type="dt" sz="half" idx="10"/>
          </p:nvPr>
        </p:nvSpPr>
        <p:spPr/>
        <p:txBody>
          <a:bodyPr/>
          <a:lstStyle/>
          <a:p>
            <a:fld id="{ED43870A-E7C7-4D7B-B552-BA3F28498D36}" type="datetimeFigureOut">
              <a:rPr lang="en-US" smtClean="0"/>
              <a:t>12/22/2024</a:t>
            </a:fld>
            <a:endParaRPr lang="en-US"/>
          </a:p>
        </p:txBody>
      </p:sp>
      <p:sp>
        <p:nvSpPr>
          <p:cNvPr id="3" name="Footer Placeholder 2">
            <a:extLst>
              <a:ext uri="{FF2B5EF4-FFF2-40B4-BE49-F238E27FC236}">
                <a16:creationId xmlns:a16="http://schemas.microsoft.com/office/drawing/2014/main" id="{AD5CB13E-E3C1-4045-BCC0-7442B9DD0D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499436-10CD-4694-8A82-6E3433A15783}"/>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3371135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D2F5-13FA-4C96-9741-17AEF948B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42B4B8-5DF9-4C48-8E89-A57CE9F68F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46489B-8B06-485A-B92F-5308E8983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51FB8B-E63E-4CF7-9246-27864D29A3E5}"/>
              </a:ext>
            </a:extLst>
          </p:cNvPr>
          <p:cNvSpPr>
            <a:spLocks noGrp="1"/>
          </p:cNvSpPr>
          <p:nvPr>
            <p:ph type="dt" sz="half" idx="10"/>
          </p:nvPr>
        </p:nvSpPr>
        <p:spPr/>
        <p:txBody>
          <a:bodyPr/>
          <a:lstStyle/>
          <a:p>
            <a:fld id="{ED43870A-E7C7-4D7B-B552-BA3F28498D36}" type="datetimeFigureOut">
              <a:rPr lang="en-US" smtClean="0"/>
              <a:t>12/22/2024</a:t>
            </a:fld>
            <a:endParaRPr lang="en-US"/>
          </a:p>
        </p:txBody>
      </p:sp>
      <p:sp>
        <p:nvSpPr>
          <p:cNvPr id="6" name="Footer Placeholder 5">
            <a:extLst>
              <a:ext uri="{FF2B5EF4-FFF2-40B4-BE49-F238E27FC236}">
                <a16:creationId xmlns:a16="http://schemas.microsoft.com/office/drawing/2014/main" id="{D80213E6-F76E-4EFE-A9B3-07DABFF9AC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5A4C1-D4F7-49E1-A7FF-BEDB55D78115}"/>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3870884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E676-EE15-457B-90E3-A21BA6CC7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4C5019-65E6-4801-B604-2B5D8BC555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302ED6-B127-4F14-971E-BFE22B94C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C04C09-A914-4559-AD53-0884E25B1862}"/>
              </a:ext>
            </a:extLst>
          </p:cNvPr>
          <p:cNvSpPr>
            <a:spLocks noGrp="1"/>
          </p:cNvSpPr>
          <p:nvPr>
            <p:ph type="dt" sz="half" idx="10"/>
          </p:nvPr>
        </p:nvSpPr>
        <p:spPr/>
        <p:txBody>
          <a:bodyPr/>
          <a:lstStyle/>
          <a:p>
            <a:fld id="{ED43870A-E7C7-4D7B-B552-BA3F28498D36}" type="datetimeFigureOut">
              <a:rPr lang="en-US" smtClean="0"/>
              <a:t>12/22/2024</a:t>
            </a:fld>
            <a:endParaRPr lang="en-US"/>
          </a:p>
        </p:txBody>
      </p:sp>
      <p:sp>
        <p:nvSpPr>
          <p:cNvPr id="6" name="Footer Placeholder 5">
            <a:extLst>
              <a:ext uri="{FF2B5EF4-FFF2-40B4-BE49-F238E27FC236}">
                <a16:creationId xmlns:a16="http://schemas.microsoft.com/office/drawing/2014/main" id="{68A219D7-278C-4C90-BBFB-C06C6A5E8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26BBAE-2F16-4510-BA71-5984860FD558}"/>
              </a:ext>
            </a:extLst>
          </p:cNvPr>
          <p:cNvSpPr>
            <a:spLocks noGrp="1"/>
          </p:cNvSpPr>
          <p:nvPr>
            <p:ph type="sldNum" sz="quarter" idx="12"/>
          </p:nvPr>
        </p:nvSpPr>
        <p:spPr/>
        <p:txBody>
          <a:bodyPr/>
          <a:lstStyle/>
          <a:p>
            <a:fld id="{83E7B9E7-609D-4AAB-9A63-DAE9BD57CA2B}" type="slidenum">
              <a:rPr lang="en-US" smtClean="0"/>
              <a:t>‹#›</a:t>
            </a:fld>
            <a:endParaRPr lang="en-US"/>
          </a:p>
        </p:txBody>
      </p:sp>
    </p:spTree>
    <p:extLst>
      <p:ext uri="{BB962C8B-B14F-4D97-AF65-F5344CB8AC3E}">
        <p14:creationId xmlns:p14="http://schemas.microsoft.com/office/powerpoint/2010/main" val="4177745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00716-581D-48DA-B0B1-DD9E0A6E1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E1AFF7-D592-4AEA-B418-238C5D763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99A37-2FDC-45BC-941D-DC387FA84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3870A-E7C7-4D7B-B552-BA3F28498D36}" type="datetimeFigureOut">
              <a:rPr lang="en-US" smtClean="0"/>
              <a:t>12/22/2024</a:t>
            </a:fld>
            <a:endParaRPr lang="en-US"/>
          </a:p>
        </p:txBody>
      </p:sp>
      <p:sp>
        <p:nvSpPr>
          <p:cNvPr id="5" name="Footer Placeholder 4">
            <a:extLst>
              <a:ext uri="{FF2B5EF4-FFF2-40B4-BE49-F238E27FC236}">
                <a16:creationId xmlns:a16="http://schemas.microsoft.com/office/drawing/2014/main" id="{F56FFE1F-50E1-4DB1-8FDD-13E5932351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81D8C9-194F-45D3-BC1D-782CFFF77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7B9E7-609D-4AAB-9A63-DAE9BD57CA2B}" type="slidenum">
              <a:rPr lang="en-US" smtClean="0"/>
              <a:t>‹#›</a:t>
            </a:fld>
            <a:endParaRPr lang="en-US"/>
          </a:p>
        </p:txBody>
      </p:sp>
    </p:spTree>
    <p:extLst>
      <p:ext uri="{BB962C8B-B14F-4D97-AF65-F5344CB8AC3E}">
        <p14:creationId xmlns:p14="http://schemas.microsoft.com/office/powerpoint/2010/main" val="3236887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65"/>
        <p:cNvGrpSpPr/>
        <p:nvPr/>
      </p:nvGrpSpPr>
      <p:grpSpPr>
        <a:xfrm>
          <a:off x="0" y="0"/>
          <a:ext cx="0" cy="0"/>
          <a:chOff x="0" y="0"/>
          <a:chExt cx="0" cy="0"/>
        </a:xfrm>
      </p:grpSpPr>
      <p:sp>
        <p:nvSpPr>
          <p:cNvPr id="7" name="Rectangle 6">
            <a:extLst>
              <a:ext uri="{FF2B5EF4-FFF2-40B4-BE49-F238E27FC236}">
                <a16:creationId xmlns:a16="http://schemas.microsoft.com/office/drawing/2014/main" id="{8B2F2FE9-D728-D1DE-8B12-AFEFFC6660F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3253BA66-6E6C-B8A3-84E6-AEBC412CA50A}"/>
              </a:ext>
            </a:extLst>
          </p:cNvPr>
          <p:cNvPicPr>
            <a:picLocks noChangeAspect="1"/>
          </p:cNvPicPr>
          <p:nvPr/>
        </p:nvPicPr>
        <p:blipFill>
          <a:blip r:embed="rId3"/>
          <a:stretch>
            <a:fillRect/>
          </a:stretch>
        </p:blipFill>
        <p:spPr>
          <a:xfrm>
            <a:off x="1" y="820480"/>
            <a:ext cx="7747111" cy="5217041"/>
          </a:xfrm>
          <a:prstGeom prst="rect">
            <a:avLst/>
          </a:prstGeom>
        </p:spPr>
      </p:pic>
      <p:sp>
        <p:nvSpPr>
          <p:cNvPr id="2966" name="Google Shape;2966;p49"/>
          <p:cNvSpPr/>
          <p:nvPr/>
        </p:nvSpPr>
        <p:spPr>
          <a:xfrm>
            <a:off x="7382848" y="0"/>
            <a:ext cx="4809153" cy="6858000"/>
          </a:xfrm>
          <a:prstGeom prst="roundRect">
            <a:avLst>
              <a:gd name="adj" fmla="val 0"/>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2967" name="Google Shape;2967;p49"/>
          <p:cNvSpPr txBox="1">
            <a:spLocks noGrp="1"/>
          </p:cNvSpPr>
          <p:nvPr>
            <p:ph type="title"/>
          </p:nvPr>
        </p:nvSpPr>
        <p:spPr>
          <a:xfrm>
            <a:off x="7673001" y="1085111"/>
            <a:ext cx="4228844" cy="4687775"/>
          </a:xfrm>
          <a:prstGeom prst="rect">
            <a:avLst/>
          </a:prstGeom>
        </p:spPr>
        <p:txBody>
          <a:bodyPr spcFirstLastPara="1" vert="horz" wrap="square" lIns="121900" tIns="121900" rIns="121900" bIns="121900" rtlCol="0" anchor="ctr" anchorCtr="0">
            <a:noAutofit/>
          </a:bodyPr>
          <a:lstStyle/>
          <a:p>
            <a:pPr algn="ctr">
              <a:lnSpc>
                <a:spcPct val="120000"/>
              </a:lnSpc>
            </a:pPr>
            <a:r>
              <a:rPr lang="vi-VN" dirty="0"/>
              <a:t>Tại sao khi đẩy nhẹ cửa, tay ta đặt xa các bản lề của cánh cửa (hình a) thì mở cửa sẽ dễ dàng hơn khi đặt tay gần bản lề (hình b)?</a:t>
            </a:r>
            <a:endParaRPr dirty="0"/>
          </a:p>
        </p:txBody>
      </p:sp>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C1929F0-26CB-4576-96D8-77A285E5B83D}"/>
              </a:ext>
            </a:extLst>
          </p:cNvPr>
          <p:cNvGraphicFramePr>
            <a:graphicFrameLocks noGrp="1"/>
          </p:cNvGraphicFramePr>
          <p:nvPr>
            <p:extLst>
              <p:ext uri="{D42A27DB-BD31-4B8C-83A1-F6EECF244321}">
                <p14:modId xmlns:p14="http://schemas.microsoft.com/office/powerpoint/2010/main" val="3872054151"/>
              </p:ext>
            </p:extLst>
          </p:nvPr>
        </p:nvGraphicFramePr>
        <p:xfrm>
          <a:off x="299567" y="1490129"/>
          <a:ext cx="11734799" cy="3607424"/>
        </p:xfrm>
        <a:graphic>
          <a:graphicData uri="http://schemas.openxmlformats.org/drawingml/2006/table">
            <a:tbl>
              <a:tblPr firstRow="1" firstCol="1" bandRow="1">
                <a:tableStyleId>{5C22544A-7EE6-4342-B048-85BDC9FD1C3A}</a:tableStyleId>
              </a:tblPr>
              <a:tblGrid>
                <a:gridCol w="4115500">
                  <a:extLst>
                    <a:ext uri="{9D8B030D-6E8A-4147-A177-3AD203B41FA5}">
                      <a16:colId xmlns:a16="http://schemas.microsoft.com/office/drawing/2014/main" val="273718172"/>
                    </a:ext>
                  </a:extLst>
                </a:gridCol>
                <a:gridCol w="2701828">
                  <a:extLst>
                    <a:ext uri="{9D8B030D-6E8A-4147-A177-3AD203B41FA5}">
                      <a16:colId xmlns:a16="http://schemas.microsoft.com/office/drawing/2014/main" val="971794741"/>
                    </a:ext>
                  </a:extLst>
                </a:gridCol>
                <a:gridCol w="2341079">
                  <a:extLst>
                    <a:ext uri="{9D8B030D-6E8A-4147-A177-3AD203B41FA5}">
                      <a16:colId xmlns:a16="http://schemas.microsoft.com/office/drawing/2014/main" val="391561891"/>
                    </a:ext>
                  </a:extLst>
                </a:gridCol>
                <a:gridCol w="2576392">
                  <a:extLst>
                    <a:ext uri="{9D8B030D-6E8A-4147-A177-3AD203B41FA5}">
                      <a16:colId xmlns:a16="http://schemas.microsoft.com/office/drawing/2014/main" val="1008598676"/>
                    </a:ext>
                  </a:extLst>
                </a:gridCol>
              </a:tblGrid>
              <a:tr h="668000">
                <a:tc gridSpan="4">
                  <a:txBody>
                    <a:bodyPr/>
                    <a:lstStyle/>
                    <a:p>
                      <a:pPr algn="ct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PHIẾU HỌC TẬP 2</a:t>
                      </a:r>
                    </a:p>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Làm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thí</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nghiệm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điền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sau</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6048393"/>
                  </a:ext>
                </a:extLst>
              </a:tr>
              <a:tr h="658304">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Vị trí treo quả nặng</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Độ</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lớn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tác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dụng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đầu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thanh</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Khoảng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cách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giá</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Trạng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thái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thanh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ngang</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60948154"/>
                  </a:ext>
                </a:extLst>
              </a:tr>
              <a:tr h="643644">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a:t>
                      </a:r>
                      <a:r>
                        <a:rPr lang="en-US" sz="2000" dirty="0" err="1">
                          <a:solidFill>
                            <a:schemeClr val="tx1"/>
                          </a:solidFill>
                          <a:effectLst/>
                          <a:latin typeface="Arial" panose="020B0604020202020204" pitchFamily="34" charset="0"/>
                          <a:cs typeface="Arial" panose="020B0604020202020204" pitchFamily="34" charset="0"/>
                        </a:rPr>
                        <a:t>đồng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thời</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nhau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A,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F</a:t>
                      </a:r>
                      <a:r>
                        <a:rPr lang="en-US" sz="2000" baseline="-25000" dirty="0">
                          <a:solidFill>
                            <a:srgbClr val="FF0000"/>
                          </a:solidFill>
                          <a:effectLst/>
                          <a:latin typeface="Arial" panose="020B0604020202020204" pitchFamily="34" charset="0"/>
                          <a:cs typeface="Arial" panose="020B0604020202020204" pitchFamily="34" charset="0"/>
                        </a:rPr>
                        <a:t>A </a:t>
                      </a:r>
                      <a:r>
                        <a:rPr lang="en-US" sz="2000" dirty="0">
                          <a:solidFill>
                            <a:srgbClr val="FF0000"/>
                          </a:solidFill>
                          <a:effectLst/>
                          <a:latin typeface="Arial" panose="020B0604020202020204" pitchFamily="34" charset="0"/>
                          <a:cs typeface="Arial" panose="020B0604020202020204" pitchFamily="34" charset="0"/>
                        </a:rPr>
                        <a:t>= F</a:t>
                      </a:r>
                      <a:r>
                        <a:rPr lang="en-US" sz="2000" baseline="-25000" dirty="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a:solidFill>
                            <a:srgbClr val="FF0000"/>
                          </a:solidFill>
                          <a:effectLst/>
                          <a:latin typeface="Arial" panose="020B0604020202020204" pitchFamily="34" charset="0"/>
                          <a:cs typeface="Arial" panose="020B0604020202020204" pitchFamily="34" charset="0"/>
                        </a:rPr>
                        <a:t>A</a:t>
                      </a:r>
                      <a:r>
                        <a:rPr lang="en-US" sz="2000" dirty="0">
                          <a:solidFill>
                            <a:srgbClr val="FF0000"/>
                          </a:solidFill>
                          <a:effectLst/>
                          <a:latin typeface="Arial" panose="020B0604020202020204" pitchFamily="34" charset="0"/>
                          <a:cs typeface="Arial" panose="020B0604020202020204" pitchFamily="34" charset="0"/>
                        </a:rPr>
                        <a:t> =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2000">
                          <a:solidFill>
                            <a:srgbClr val="FF0000"/>
                          </a:solidFill>
                          <a:effectLst/>
                          <a:latin typeface="Arial" panose="020B0604020202020204" pitchFamily="34" charset="0"/>
                          <a:cs typeface="Arial" panose="020B0604020202020204" pitchFamily="34" charset="0"/>
                        </a:rPr>
                        <a:t>Thanh cân bằng</a:t>
                      </a:r>
                      <a:endParaRPr lang="en-US" sz="2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3780888"/>
                  </a:ext>
                </a:extLst>
              </a:tr>
              <a:tr h="643644">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2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A,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2000">
                          <a:solidFill>
                            <a:srgbClr val="FF0000"/>
                          </a:solidFill>
                          <a:effectLst/>
                          <a:latin typeface="Arial" panose="020B0604020202020204" pitchFamily="34" charset="0"/>
                          <a:cs typeface="Arial" panose="020B0604020202020204" pitchFamily="34" charset="0"/>
                        </a:rPr>
                        <a:t>F</a:t>
                      </a:r>
                      <a:r>
                        <a:rPr lang="en-US" sz="2000" baseline="-25000">
                          <a:solidFill>
                            <a:srgbClr val="FF0000"/>
                          </a:solidFill>
                          <a:effectLst/>
                          <a:latin typeface="Arial" panose="020B0604020202020204" pitchFamily="34" charset="0"/>
                          <a:cs typeface="Arial" panose="020B0604020202020204" pitchFamily="34" charset="0"/>
                        </a:rPr>
                        <a:t>A</a:t>
                      </a:r>
                      <a:r>
                        <a:rPr lang="en-US" sz="2000">
                          <a:solidFill>
                            <a:srgbClr val="FF0000"/>
                          </a:solidFill>
                          <a:effectLst/>
                          <a:latin typeface="Arial" panose="020B0604020202020204" pitchFamily="34" charset="0"/>
                          <a:cs typeface="Arial" panose="020B0604020202020204" pitchFamily="34" charset="0"/>
                        </a:rPr>
                        <a:t> &gt; F</a:t>
                      </a:r>
                      <a:r>
                        <a:rPr lang="en-US" sz="2000" baseline="-25000">
                          <a:solidFill>
                            <a:srgbClr val="FF0000"/>
                          </a:solidFill>
                          <a:effectLst/>
                          <a:latin typeface="Arial" panose="020B0604020202020204" pitchFamily="34" charset="0"/>
                          <a:cs typeface="Arial" panose="020B0604020202020204" pitchFamily="34" charset="0"/>
                        </a:rPr>
                        <a:t>C</a:t>
                      </a:r>
                      <a:endParaRPr lang="en-US" sz="2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a:solidFill>
                            <a:srgbClr val="FF0000"/>
                          </a:solidFill>
                          <a:effectLst/>
                          <a:latin typeface="Arial" panose="020B0604020202020204" pitchFamily="34" charset="0"/>
                          <a:cs typeface="Arial" panose="020B0604020202020204" pitchFamily="34" charset="0"/>
                        </a:rPr>
                        <a:t>A</a:t>
                      </a:r>
                      <a:r>
                        <a:rPr lang="en-US" sz="2000" dirty="0">
                          <a:solidFill>
                            <a:srgbClr val="FF0000"/>
                          </a:solidFill>
                          <a:effectLst/>
                          <a:latin typeface="Arial" panose="020B0604020202020204" pitchFamily="34" charset="0"/>
                          <a:cs typeface="Arial" panose="020B0604020202020204" pitchFamily="34" charset="0"/>
                        </a:rPr>
                        <a:t> =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Thanh quay </a:t>
                      </a:r>
                      <a:r>
                        <a:rPr lang="en-US" sz="2000" dirty="0" err="1">
                          <a:solidFill>
                            <a:srgbClr val="FF0000"/>
                          </a:solidFill>
                          <a:effectLst/>
                          <a:latin typeface="Arial" panose="020B0604020202020204" pitchFamily="34" charset="0"/>
                          <a:cs typeface="Arial" panose="020B0604020202020204" pitchFamily="34" charset="0"/>
                        </a:rPr>
                        <a:t>ngược</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chiều</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kim</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đồng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hồ</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56983280"/>
                  </a:ext>
                </a:extLst>
              </a:tr>
              <a:tr h="896988">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nhau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B,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F</a:t>
                      </a:r>
                      <a:r>
                        <a:rPr lang="en-US" sz="2000" baseline="-25000" dirty="0">
                          <a:solidFill>
                            <a:srgbClr val="FF0000"/>
                          </a:solidFill>
                          <a:effectLst/>
                          <a:latin typeface="Arial" panose="020B0604020202020204" pitchFamily="34" charset="0"/>
                          <a:cs typeface="Arial" panose="020B0604020202020204" pitchFamily="34" charset="0"/>
                        </a:rPr>
                        <a:t>B </a:t>
                      </a:r>
                      <a:r>
                        <a:rPr lang="en-US" sz="2000" dirty="0">
                          <a:solidFill>
                            <a:srgbClr val="FF0000"/>
                          </a:solidFill>
                          <a:effectLst/>
                          <a:latin typeface="Arial" panose="020B0604020202020204" pitchFamily="34" charset="0"/>
                          <a:cs typeface="Arial" panose="020B0604020202020204" pitchFamily="34" charset="0"/>
                        </a:rPr>
                        <a:t>= F</a:t>
                      </a:r>
                      <a:r>
                        <a:rPr lang="en-US" sz="2000" baseline="-25000" dirty="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d</a:t>
                      </a:r>
                      <a:r>
                        <a:rPr lang="en-US" sz="2000" baseline="-25000" dirty="0">
                          <a:solidFill>
                            <a:srgbClr val="FF0000"/>
                          </a:solidFill>
                          <a:effectLst/>
                          <a:latin typeface="Arial" panose="020B0604020202020204" pitchFamily="34" charset="0"/>
                          <a:cs typeface="Arial" panose="020B0604020202020204" pitchFamily="34" charset="0"/>
                        </a:rPr>
                        <a:t>B</a:t>
                      </a:r>
                      <a:r>
                        <a:rPr lang="en-US" sz="2000" dirty="0">
                          <a:solidFill>
                            <a:srgbClr val="FF0000"/>
                          </a:solidFill>
                          <a:effectLst/>
                          <a:latin typeface="Arial" panose="020B0604020202020204" pitchFamily="34" charset="0"/>
                          <a:cs typeface="Arial" panose="020B0604020202020204" pitchFamily="34" charset="0"/>
                        </a:rPr>
                        <a:t> &lt;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Thanh quay </a:t>
                      </a:r>
                      <a:r>
                        <a:rPr lang="en-US" sz="2000" dirty="0" err="1">
                          <a:solidFill>
                            <a:srgbClr val="FF0000"/>
                          </a:solidFill>
                          <a:effectLst/>
                          <a:latin typeface="Arial" panose="020B0604020202020204" pitchFamily="34" charset="0"/>
                          <a:cs typeface="Arial" panose="020B0604020202020204" pitchFamily="34" charset="0"/>
                        </a:rPr>
                        <a:t>cùng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chiều</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kim</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đồng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hồ</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2986654"/>
                  </a:ext>
                </a:extLst>
              </a:tr>
            </a:tbl>
          </a:graphicData>
        </a:graphic>
      </p:graphicFrame>
      <p:sp>
        <p:nvSpPr>
          <p:cNvPr id="4" name="TextBox 3">
            <a:extLst>
              <a:ext uri="{FF2B5EF4-FFF2-40B4-BE49-F238E27FC236}">
                <a16:creationId xmlns:a16="http://schemas.microsoft.com/office/drawing/2014/main" id="{1240C04C-B515-4327-853E-A11876860F44}"/>
              </a:ext>
            </a:extLst>
          </p:cNvPr>
          <p:cNvSpPr txBox="1"/>
          <p:nvPr/>
        </p:nvSpPr>
        <p:spPr>
          <a:xfrm>
            <a:off x="299567" y="30996"/>
            <a:ext cx="11651641"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sp>
        <p:nvSpPr>
          <p:cNvPr id="5" name="Rectangle 4">
            <a:extLst>
              <a:ext uri="{FF2B5EF4-FFF2-40B4-BE49-F238E27FC236}">
                <a16:creationId xmlns:a16="http://schemas.microsoft.com/office/drawing/2014/main" id="{BE867F86-8B07-4249-A975-949019B94715}"/>
              </a:ext>
            </a:extLst>
          </p:cNvPr>
          <p:cNvSpPr/>
          <p:nvPr/>
        </p:nvSpPr>
        <p:spPr>
          <a:xfrm>
            <a:off x="299567" y="804672"/>
            <a:ext cx="11663832" cy="416204"/>
          </a:xfrm>
          <a:prstGeom prst="rect">
            <a:avLst/>
          </a:prstGeom>
        </p:spPr>
        <p:txBody>
          <a:bodyPr wrap="square">
            <a:spAutoFit/>
          </a:bodyPr>
          <a:lstStyle/>
          <a:p>
            <a:pPr algn="ctr">
              <a:lnSpc>
                <a:spcPct val="115000"/>
              </a:lnSpc>
              <a:spcBef>
                <a:spcPts val="200"/>
              </a:spcBef>
              <a:spcAft>
                <a:spcPts val="0"/>
              </a:spcAft>
            </a:pPr>
            <a:r>
              <a:rPr lang="en-US" sz="2000" b="1" dirty="0" err="1">
                <a:latin typeface="Arial" panose="020B0604020202020204" pitchFamily="34" charset="0"/>
                <a:ea typeface="Times New Roman" panose="02020603050405020304" pitchFamily="18" charset="0"/>
                <a:cs typeface="Arial" panose="020B0604020202020204" pitchFamily="34" charset="0"/>
              </a:rPr>
              <a:t>Kết</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quả</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thí</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nghiệm</a:t>
            </a:r>
            <a:endParaRPr lang="en-US" sz="20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2891925"/>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BA310-18B5-402D-930D-E753BFF3942A}"/>
              </a:ext>
            </a:extLst>
          </p:cNvPr>
          <p:cNvSpPr/>
          <p:nvPr/>
        </p:nvSpPr>
        <p:spPr>
          <a:xfrm>
            <a:off x="579719" y="369196"/>
            <a:ext cx="10097806" cy="905633"/>
          </a:xfrm>
          <a:prstGeom prst="rect">
            <a:avLst/>
          </a:prstGeom>
        </p:spPr>
        <p:txBody>
          <a:bodyPr wrap="square">
            <a:spAutoFit/>
          </a:bodyPr>
          <a:lstStyle/>
          <a:p>
            <a:pPr>
              <a:lnSpc>
                <a:spcPct val="115000"/>
              </a:lnSpc>
              <a:spcBef>
                <a:spcPts val="200"/>
              </a:spcBef>
              <a:spcAft>
                <a:spcPts val="0"/>
              </a:spcAft>
            </a:pP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CH 1: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quay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thanh</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nhựa</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phụ</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thuộc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lớn</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7" descr="555_0020_素材CNN-sccnn.com-26">
            <a:extLst>
              <a:ext uri="{FF2B5EF4-FFF2-40B4-BE49-F238E27FC236}">
                <a16:creationId xmlns:a16="http://schemas.microsoft.com/office/drawing/2014/main" id="{8BC429BA-D7CD-4B41-B969-D9F15E5420DA}"/>
              </a:ext>
            </a:extLst>
          </p:cNvPr>
          <p:cNvPicPr>
            <a:picLocks noChangeAspect="1" noChangeArrowheads="1"/>
          </p:cNvPicPr>
          <p:nvPr/>
        </p:nvPicPr>
        <p:blipFill>
          <a:blip r:embed="rId2"/>
          <a:srcRect/>
          <a:stretch>
            <a:fillRect/>
          </a:stretch>
        </p:blipFill>
        <p:spPr bwMode="auto">
          <a:xfrm>
            <a:off x="10430694" y="3209937"/>
            <a:ext cx="1723206" cy="3648063"/>
          </a:xfrm>
          <a:prstGeom prst="rect">
            <a:avLst/>
          </a:prstGeom>
          <a:noFill/>
        </p:spPr>
      </p:pic>
      <p:sp>
        <p:nvSpPr>
          <p:cNvPr id="6" name="Rectangle 5">
            <a:extLst>
              <a:ext uri="{FF2B5EF4-FFF2-40B4-BE49-F238E27FC236}">
                <a16:creationId xmlns:a16="http://schemas.microsoft.com/office/drawing/2014/main" id="{79AEE3C4-B9EF-4685-A400-BEA31FDD190B}"/>
              </a:ext>
            </a:extLst>
          </p:cNvPr>
          <p:cNvSpPr/>
          <p:nvPr/>
        </p:nvSpPr>
        <p:spPr>
          <a:xfrm>
            <a:off x="657412" y="1589166"/>
            <a:ext cx="10020111" cy="905633"/>
          </a:xfrm>
          <a:prstGeom prst="rect">
            <a:avLst/>
          </a:prstGeom>
        </p:spPr>
        <p:txBody>
          <a:bodyPr wrap="square">
            <a:spAutoFit/>
          </a:bodyPr>
          <a:lstStyle/>
          <a:p>
            <a:pPr>
              <a:lnSpc>
                <a:spcPct val="115000"/>
              </a:lnSpc>
              <a:spcBef>
                <a:spcPts val="200"/>
              </a:spcBef>
              <a:spcAft>
                <a:spcPts val="0"/>
              </a:spcAft>
            </a:pP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TL:</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Cùng</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một</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vị</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trí</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treo</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vật</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quả</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nặng</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có</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khối</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lượng</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lớn</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hơn</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sẽ</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làm</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thanh</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quay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nhiều</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365F91"/>
                </a:solidFill>
                <a:latin typeface="Arial" panose="020B0604020202020204" pitchFamily="34" charset="0"/>
                <a:ea typeface="Times New Roman" panose="02020603050405020304" pitchFamily="18" charset="0"/>
                <a:cs typeface="Arial" panose="020B0604020202020204" pitchFamily="34" charset="0"/>
              </a:rPr>
              <a:t>hơn</a:t>
            </a:r>
            <a:r>
              <a:rPr lang="en-US" sz="2400" b="1" i="1" dirty="0">
                <a:solidFill>
                  <a:srgbClr val="365F91"/>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3C25D0CC-6EC3-44AD-A4E7-27678E1580EF}"/>
              </a:ext>
            </a:extLst>
          </p:cNvPr>
          <p:cNvSpPr/>
          <p:nvPr/>
        </p:nvSpPr>
        <p:spPr>
          <a:xfrm>
            <a:off x="579718" y="2976183"/>
            <a:ext cx="10097805" cy="905633"/>
          </a:xfrm>
          <a:prstGeom prst="rect">
            <a:avLst/>
          </a:prstGeom>
        </p:spPr>
        <p:txBody>
          <a:bodyPr wrap="square">
            <a:spAutoFit/>
          </a:bodyPr>
          <a:lstStyle/>
          <a:p>
            <a:pPr>
              <a:lnSpc>
                <a:spcPct val="115000"/>
              </a:lnSpc>
              <a:spcBef>
                <a:spcPts val="200"/>
              </a:spcBef>
              <a:spcAft>
                <a:spcPts val="0"/>
              </a:spcAft>
            </a:pP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CH 2: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quay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thanh</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nhựa</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phụ</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thuộc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khoảng</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cách</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20B82A12-EB2F-4F1C-8F6D-F7E9515ADAD9}"/>
              </a:ext>
            </a:extLst>
          </p:cNvPr>
          <p:cNvSpPr/>
          <p:nvPr/>
        </p:nvSpPr>
        <p:spPr>
          <a:xfrm>
            <a:off x="830730" y="4245871"/>
            <a:ext cx="9846794" cy="905633"/>
          </a:xfrm>
          <a:prstGeom prst="rect">
            <a:avLst/>
          </a:prstGeom>
        </p:spPr>
        <p:txBody>
          <a:bodyPr wrap="square">
            <a:spAutoFit/>
          </a:bodyPr>
          <a:lstStyle/>
          <a:p>
            <a:pPr>
              <a:lnSpc>
                <a:spcPct val="115000"/>
              </a:lnSpc>
              <a:spcBef>
                <a:spcPts val="200"/>
              </a:spcBef>
              <a:spcAft>
                <a:spcPts val="0"/>
              </a:spcAft>
            </a:pP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TL: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Cùng</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một</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quả</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nặng</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nếu</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treo</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vật</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ở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vị</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trí</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xa</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trục</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quay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hơn</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thì</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sẽ</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làm</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quay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thanh</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nhiều</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406797"/>
                </a:solidFill>
                <a:latin typeface="Arial" panose="020B0604020202020204" pitchFamily="34" charset="0"/>
                <a:ea typeface="Times New Roman" panose="02020603050405020304" pitchFamily="18" charset="0"/>
                <a:cs typeface="Arial" panose="020B0604020202020204" pitchFamily="34" charset="0"/>
              </a:rPr>
              <a:t>hơn</a:t>
            </a:r>
            <a:r>
              <a:rPr lang="en-US" sz="2400" b="1" i="1" dirty="0">
                <a:solidFill>
                  <a:srgbClr val="406797"/>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406797"/>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3971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891C0-F1C0-4D5D-BF08-E67C3380C2FB}"/>
              </a:ext>
            </a:extLst>
          </p:cNvPr>
          <p:cNvSpPr txBox="1"/>
          <p:nvPr/>
        </p:nvSpPr>
        <p:spPr>
          <a:xfrm>
            <a:off x="329184" y="30996"/>
            <a:ext cx="11622024"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cxnSp>
        <p:nvCxnSpPr>
          <p:cNvPr id="4" name="Straight Connector 3">
            <a:extLst>
              <a:ext uri="{FF2B5EF4-FFF2-40B4-BE49-F238E27FC236}">
                <a16:creationId xmlns:a16="http://schemas.microsoft.com/office/drawing/2014/main" id="{848990AA-2171-4C9B-A3E6-84A708CFC7F6}"/>
              </a:ext>
            </a:extLst>
          </p:cNvPr>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36A45DE-BBF9-44F8-9597-8D1FB44B16D2}"/>
              </a:ext>
            </a:extLst>
          </p:cNvPr>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pic>
        <p:nvPicPr>
          <p:cNvPr id="12" name="Picture 11" descr="Hình ảnh Bản Gốc Vector Ai Phim Hoạt Hình, Viết Clipart, Nguyên, Vectơ  Vector và PNG với nền trong suốt để tải xuống miễn phí">
            <a:extLst>
              <a:ext uri="{FF2B5EF4-FFF2-40B4-BE49-F238E27FC236}">
                <a16:creationId xmlns:a16="http://schemas.microsoft.com/office/drawing/2014/main" id="{9C1071BB-5049-42AD-BA69-7E9DE7716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221157" y="2517792"/>
            <a:ext cx="1415033" cy="14150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A303F46-8EB6-4AE5-BF91-B036FE656F3D}"/>
              </a:ext>
            </a:extLst>
          </p:cNvPr>
          <p:cNvSpPr/>
          <p:nvPr/>
        </p:nvSpPr>
        <p:spPr>
          <a:xfrm>
            <a:off x="173725" y="1702380"/>
            <a:ext cx="3730745" cy="400110"/>
          </a:xfrm>
          <a:prstGeom prst="rect">
            <a:avLst/>
          </a:prstGeom>
          <a:solidFill>
            <a:srgbClr val="DEEBF7"/>
          </a:solidFill>
        </p:spPr>
        <p:txBody>
          <a:bodyPr wrap="square">
            <a:spAutoFit/>
          </a:bodyPr>
          <a:lstStyle/>
          <a:p>
            <a:r>
              <a:rPr lang="en-US" sz="2000" b="1" dirty="0">
                <a:latin typeface="Arial" panose="020B0604020202020204" pitchFamily="34" charset="0"/>
                <a:ea typeface="Times New Roman" panose="02020603050405020304" pitchFamily="18" charset="0"/>
              </a:rPr>
              <a:t>II.</a:t>
            </a:r>
            <a:r>
              <a:rPr lang="en-US" sz="2000" dirty="0">
                <a:latin typeface="Arial" panose="020B0604020202020204" pitchFamily="34" charset="0"/>
                <a:ea typeface="Times New Roman" panose="02020603050405020304" pitchFamily="18" charset="0"/>
              </a:rPr>
              <a:t> </a:t>
            </a:r>
            <a:r>
              <a:rPr lang="en-US" sz="2000" b="1" dirty="0" err="1">
                <a:latin typeface="Arial" panose="020B0604020202020204" pitchFamily="34" charset="0"/>
                <a:ea typeface="Times New Roman" panose="02020603050405020304" pitchFamily="18" charset="0"/>
              </a:rPr>
              <a:t>Tìm</a:t>
            </a:r>
            <a:r>
              <a:rPr lang="en-US" sz="2000" b="1" dirty="0">
                <a:latin typeface="Arial" panose="020B0604020202020204" pitchFamily="34" charset="0"/>
                <a:ea typeface="Times New Roman" panose="02020603050405020304" pitchFamily="18" charset="0"/>
              </a:rPr>
              <a:t> </a:t>
            </a:r>
            <a:r>
              <a:rPr lang="en-US" sz="2000" b="1" dirty="0" err="1">
                <a:latin typeface="Arial" panose="020B0604020202020204" pitchFamily="34" charset="0"/>
                <a:ea typeface="Times New Roman" panose="02020603050405020304" pitchFamily="18" charset="0"/>
              </a:rPr>
              <a:t>hiểu</a:t>
            </a:r>
            <a:r>
              <a:rPr lang="en-US" sz="2000" b="1" dirty="0">
                <a:latin typeface="Arial" panose="020B0604020202020204" pitchFamily="34" charset="0"/>
                <a:ea typeface="Times New Roman" panose="02020603050405020304" pitchFamily="18" charset="0"/>
              </a:rPr>
              <a:t> </a:t>
            </a:r>
            <a:r>
              <a:rPr lang="en-US" sz="2000" b="1" dirty="0" err="1">
                <a:latin typeface="Arial" panose="020B0604020202020204" pitchFamily="34" charset="0"/>
                <a:ea typeface="Times New Roman" panose="02020603050405020304" pitchFamily="18" charset="0"/>
              </a:rPr>
              <a:t>về</a:t>
            </a:r>
            <a:r>
              <a:rPr lang="en-US" sz="2000" b="1" dirty="0">
                <a:latin typeface="Arial" panose="020B0604020202020204" pitchFamily="34" charset="0"/>
                <a:ea typeface="Times New Roman" panose="02020603050405020304" pitchFamily="18" charset="0"/>
              </a:rPr>
              <a:t> moment </a:t>
            </a:r>
            <a:r>
              <a:rPr lang="en-US" sz="2000" b="1" dirty="0" err="1">
                <a:latin typeface="Arial" panose="020B0604020202020204" pitchFamily="34" charset="0"/>
                <a:ea typeface="Times New Roman" panose="02020603050405020304" pitchFamily="18" charset="0"/>
              </a:rPr>
              <a:t>lực</a:t>
            </a:r>
            <a:r>
              <a:rPr lang="en-US" sz="2000" b="1" dirty="0">
                <a:latin typeface="Arial" panose="020B0604020202020204" pitchFamily="34" charset="0"/>
                <a:ea typeface="Times New Roman" panose="02020603050405020304" pitchFamily="18" charset="0"/>
              </a:rPr>
              <a:t> </a:t>
            </a:r>
            <a:endParaRPr lang="en-US" sz="2000" dirty="0"/>
          </a:p>
        </p:txBody>
      </p:sp>
      <p:sp>
        <p:nvSpPr>
          <p:cNvPr id="8" name="Rectangle 7">
            <a:extLst>
              <a:ext uri="{FF2B5EF4-FFF2-40B4-BE49-F238E27FC236}">
                <a16:creationId xmlns:a16="http://schemas.microsoft.com/office/drawing/2014/main" id="{FFA3A67D-02FA-45ED-9026-8C11FD7C404F}"/>
              </a:ext>
            </a:extLst>
          </p:cNvPr>
          <p:cNvSpPr/>
          <p:nvPr/>
        </p:nvSpPr>
        <p:spPr>
          <a:xfrm>
            <a:off x="4152550" y="804672"/>
            <a:ext cx="7563203" cy="5275290"/>
          </a:xfrm>
          <a:prstGeom prst="rect">
            <a:avLst/>
          </a:prstGeom>
        </p:spPr>
        <p:txBody>
          <a:bodyPr wrap="square">
            <a:spAutoFit/>
          </a:bodyPr>
          <a:lstStyle/>
          <a:p>
            <a:pPr algn="ctr">
              <a:lnSpc>
                <a:spcPct val="115000"/>
              </a:lnSpc>
              <a:spcBef>
                <a:spcPts val="1200"/>
              </a:spcBef>
              <a:spcAft>
                <a:spcPts val="0"/>
              </a:spcAft>
            </a:pPr>
            <a:r>
              <a:rPr lang="en-US" sz="3200" b="1" kern="0" dirty="0" err="1">
                <a:solidFill>
                  <a:srgbClr val="C00000"/>
                </a:solidFill>
                <a:latin typeface="Arial" panose="020B0604020202020204" pitchFamily="34" charset="0"/>
                <a:ea typeface="Times New Roman" panose="02020603050405020304" pitchFamily="18" charset="0"/>
                <a:cs typeface="Times New Roman" panose="02020603050405020304" pitchFamily="18" charset="0"/>
              </a:rPr>
              <a:t>Kết</a:t>
            </a:r>
            <a:r>
              <a:rPr lang="en-US" sz="3200" b="1" kern="0"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kern="0" dirty="0" err="1">
                <a:solidFill>
                  <a:srgbClr val="C00000"/>
                </a:solidFill>
                <a:latin typeface="Arial" panose="020B0604020202020204" pitchFamily="34" charset="0"/>
                <a:ea typeface="Times New Roman" panose="02020603050405020304" pitchFamily="18" charset="0"/>
                <a:cs typeface="Times New Roman" panose="02020603050405020304" pitchFamily="18" charset="0"/>
              </a:rPr>
              <a:t>luận</a:t>
            </a:r>
            <a:endParaRPr lang="en-US" sz="3200" b="1" kern="0" dirty="0">
              <a:solidFill>
                <a:srgbClr val="C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Bef>
                <a:spcPts val="1200"/>
              </a:spcBef>
              <a:spcAft>
                <a:spcPts val="0"/>
              </a:spcAft>
            </a:pPr>
            <a:r>
              <a:rPr lang="en-US" sz="2400" dirty="0">
                <a:solidFill>
                  <a:srgbClr val="FF0000"/>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Tác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dụng</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làm</a:t>
            </a:r>
            <a:r>
              <a:rPr lang="en-US" sz="3200" dirty="0">
                <a:solidFill>
                  <a:schemeClr val="accent1">
                    <a:lumMod val="50000"/>
                  </a:schemeClr>
                </a:solidFill>
                <a:latin typeface="Arial" panose="020B0604020202020204" pitchFamily="34" charset="0"/>
                <a:ea typeface="Times New Roman" panose="02020603050405020304" pitchFamily="18" charset="0"/>
              </a:rPr>
              <a:t> quay </a:t>
            </a:r>
            <a:r>
              <a:rPr lang="en-US" sz="3200" dirty="0" err="1">
                <a:solidFill>
                  <a:schemeClr val="accent1">
                    <a:lumMod val="50000"/>
                  </a:schemeClr>
                </a:solidFill>
                <a:latin typeface="Arial" panose="020B0604020202020204" pitchFamily="34" charset="0"/>
                <a:ea typeface="Times New Roman" panose="02020603050405020304" pitchFamily="18" charset="0"/>
              </a:rPr>
              <a:t>của</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lực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lên</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một</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vật</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quanh</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một</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điểm</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hoặc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một</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trục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được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đặc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trưng</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bằng</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b="1" u="sng" dirty="0">
                <a:solidFill>
                  <a:schemeClr val="accent1">
                    <a:lumMod val="50000"/>
                  </a:schemeClr>
                </a:solidFill>
                <a:latin typeface="Arial" panose="020B0604020202020204" pitchFamily="34" charset="0"/>
                <a:ea typeface="Times New Roman" panose="02020603050405020304" pitchFamily="18" charset="0"/>
              </a:rPr>
              <a:t>moment </a:t>
            </a:r>
            <a:r>
              <a:rPr lang="en-US" sz="3200" b="1" u="sng" dirty="0" err="1">
                <a:solidFill>
                  <a:schemeClr val="accent1">
                    <a:lumMod val="50000"/>
                  </a:schemeClr>
                </a:solidFill>
                <a:latin typeface="Arial" panose="020B0604020202020204" pitchFamily="34" charset="0"/>
                <a:ea typeface="Times New Roman" panose="02020603050405020304" pitchFamily="18" charset="0"/>
              </a:rPr>
              <a:t>lực</a:t>
            </a:r>
            <a:endParaRPr lang="en-US" sz="3200" b="1" u="sng" dirty="0">
              <a:solidFill>
                <a:schemeClr val="accent1">
                  <a:lumMod val="50000"/>
                </a:schemeClr>
              </a:solidFill>
              <a:latin typeface="Arial" panose="020B0604020202020204" pitchFamily="34" charset="0"/>
              <a:ea typeface="Times New Roman" panose="02020603050405020304" pitchFamily="18" charset="0"/>
            </a:endParaRPr>
          </a:p>
          <a:p>
            <a:pPr algn="just">
              <a:lnSpc>
                <a:spcPct val="115000"/>
              </a:lnSpc>
              <a:spcBef>
                <a:spcPts val="1200"/>
              </a:spcBef>
              <a:spcAft>
                <a:spcPts val="0"/>
              </a:spcAft>
            </a:pP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Lực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càng</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lớn</a:t>
            </a:r>
            <a:r>
              <a:rPr lang="en-US" sz="3200" dirty="0">
                <a:solidFill>
                  <a:schemeClr val="accent1">
                    <a:lumMod val="50000"/>
                  </a:schemeClr>
                </a:solidFill>
                <a:latin typeface="Arial" panose="020B0604020202020204" pitchFamily="34" charset="0"/>
                <a:ea typeface="Times New Roman" panose="02020603050405020304" pitchFamily="18" charset="0"/>
              </a:rPr>
              <a:t>, moment </a:t>
            </a:r>
            <a:r>
              <a:rPr lang="en-US" sz="3200" dirty="0" err="1">
                <a:solidFill>
                  <a:schemeClr val="accent1">
                    <a:lumMod val="50000"/>
                  </a:schemeClr>
                </a:solidFill>
                <a:latin typeface="Arial" panose="020B0604020202020204" pitchFamily="34" charset="0"/>
                <a:ea typeface="Times New Roman" panose="02020603050405020304" pitchFamily="18" charset="0"/>
              </a:rPr>
              <a:t>lực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càng</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lớn</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tác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dụng</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làm</a:t>
            </a:r>
            <a:r>
              <a:rPr lang="en-US" sz="3200" dirty="0">
                <a:solidFill>
                  <a:schemeClr val="accent1">
                    <a:lumMod val="50000"/>
                  </a:schemeClr>
                </a:solidFill>
                <a:latin typeface="Arial" panose="020B0604020202020204" pitchFamily="34" charset="0"/>
                <a:ea typeface="Times New Roman" panose="02020603050405020304" pitchFamily="18" charset="0"/>
              </a:rPr>
              <a:t> quay </a:t>
            </a:r>
            <a:r>
              <a:rPr lang="en-US" sz="3200" dirty="0" err="1">
                <a:solidFill>
                  <a:schemeClr val="accent1">
                    <a:lumMod val="50000"/>
                  </a:schemeClr>
                </a:solidFill>
                <a:latin typeface="Arial" panose="020B0604020202020204" pitchFamily="34" charset="0"/>
                <a:ea typeface="Times New Roman" panose="02020603050405020304" pitchFamily="18" charset="0"/>
              </a:rPr>
              <a:t>càng</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lớn</a:t>
            </a:r>
            <a:r>
              <a:rPr lang="en-US" sz="3200" dirty="0">
                <a:solidFill>
                  <a:schemeClr val="accent1">
                    <a:lumMod val="50000"/>
                  </a:schemeClr>
                </a:solidFill>
                <a:latin typeface="Arial" panose="020B0604020202020204" pitchFamily="34" charset="0"/>
                <a:ea typeface="Times New Roman" panose="02020603050405020304" pitchFamily="18" charset="0"/>
              </a:rPr>
              <a:t>.</a:t>
            </a:r>
            <a:endParaRPr lang="en-US" sz="3200" dirty="0">
              <a:solidFill>
                <a:schemeClr val="accent1">
                  <a:lumMod val="50000"/>
                </a:schemeClr>
              </a:solidFill>
              <a:latin typeface="Times New Roman" panose="02020603050405020304" pitchFamily="18" charset="0"/>
              <a:ea typeface="Times New Roman" panose="02020603050405020304" pitchFamily="18" charset="0"/>
            </a:endParaRPr>
          </a:p>
          <a:p>
            <a:pPr algn="just">
              <a:spcAft>
                <a:spcPts val="0"/>
              </a:spcAft>
            </a:pP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Giá</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của</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lực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càng</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cách</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xa</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trục</a:t>
            </a:r>
            <a:r>
              <a:rPr lang="en-US" sz="3200" dirty="0">
                <a:solidFill>
                  <a:schemeClr val="accent1">
                    <a:lumMod val="50000"/>
                  </a:schemeClr>
                </a:solidFill>
                <a:latin typeface="Arial" panose="020B0604020202020204" pitchFamily="34" charset="0"/>
                <a:ea typeface="Times New Roman" panose="02020603050405020304" pitchFamily="18" charset="0"/>
              </a:rPr>
              <a:t> quay, moment </a:t>
            </a:r>
            <a:r>
              <a:rPr lang="en-US" sz="3200" dirty="0" err="1">
                <a:solidFill>
                  <a:schemeClr val="accent1">
                    <a:lumMod val="50000"/>
                  </a:schemeClr>
                </a:solidFill>
                <a:latin typeface="Arial" panose="020B0604020202020204" pitchFamily="34" charset="0"/>
                <a:ea typeface="Times New Roman" panose="02020603050405020304" pitchFamily="18" charset="0"/>
              </a:rPr>
              <a:t>lực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càng</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lớn</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tác</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dụng</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làm</a:t>
            </a:r>
            <a:r>
              <a:rPr lang="en-US" sz="3200" dirty="0">
                <a:solidFill>
                  <a:schemeClr val="accent1">
                    <a:lumMod val="50000"/>
                  </a:schemeClr>
                </a:solidFill>
                <a:latin typeface="Arial" panose="020B0604020202020204" pitchFamily="34" charset="0"/>
                <a:ea typeface="Times New Roman" panose="02020603050405020304" pitchFamily="18" charset="0"/>
              </a:rPr>
              <a:t> quay </a:t>
            </a:r>
            <a:r>
              <a:rPr lang="en-US" sz="3200" dirty="0" err="1">
                <a:solidFill>
                  <a:schemeClr val="accent1">
                    <a:lumMod val="50000"/>
                  </a:schemeClr>
                </a:solidFill>
                <a:latin typeface="Arial" panose="020B0604020202020204" pitchFamily="34" charset="0"/>
                <a:ea typeface="Times New Roman" panose="02020603050405020304" pitchFamily="18" charset="0"/>
              </a:rPr>
              <a:t>càng</a:t>
            </a:r>
            <a:r>
              <a:rPr lang="en-US" sz="3200" dirty="0">
                <a:solidFill>
                  <a:schemeClr val="accent1">
                    <a:lumMod val="50000"/>
                  </a:schemeClr>
                </a:solidFill>
                <a:latin typeface="Arial" panose="020B0604020202020204" pitchFamily="34" charset="0"/>
                <a:ea typeface="Times New Roman" panose="02020603050405020304" pitchFamily="18" charset="0"/>
              </a:rPr>
              <a:t> </a:t>
            </a:r>
            <a:r>
              <a:rPr lang="en-US" sz="3200" dirty="0" err="1">
                <a:solidFill>
                  <a:schemeClr val="accent1">
                    <a:lumMod val="50000"/>
                  </a:schemeClr>
                </a:solidFill>
                <a:latin typeface="Arial" panose="020B0604020202020204" pitchFamily="34" charset="0"/>
                <a:ea typeface="Times New Roman" panose="02020603050405020304" pitchFamily="18" charset="0"/>
              </a:rPr>
              <a:t>lớn</a:t>
            </a:r>
            <a:r>
              <a:rPr lang="en-US" sz="3200" dirty="0">
                <a:solidFill>
                  <a:schemeClr val="accent1">
                    <a:lumMod val="50000"/>
                  </a:schemeClr>
                </a:solidFill>
                <a:latin typeface="Arial" panose="020B0604020202020204" pitchFamily="34" charset="0"/>
                <a:ea typeface="Times New Roman" panose="02020603050405020304" pitchFamily="18" charset="0"/>
              </a:rPr>
              <a:t>. </a:t>
            </a:r>
            <a:endParaRPr lang="en-US" sz="3200" dirty="0">
              <a:solidFill>
                <a:schemeClr val="accent1">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762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F2438-4948-446D-AB23-4877C2BED575}"/>
              </a:ext>
            </a:extLst>
          </p:cNvPr>
          <p:cNvSpPr/>
          <p:nvPr/>
        </p:nvSpPr>
        <p:spPr>
          <a:xfrm>
            <a:off x="2218691" y="731779"/>
            <a:ext cx="9420859" cy="707886"/>
          </a:xfrm>
          <a:prstGeom prst="rect">
            <a:avLst/>
          </a:prstGeom>
        </p:spPr>
        <p:txBody>
          <a:bodyPr wrap="square">
            <a:spAutoFit/>
          </a:bodyPr>
          <a:lstStyle/>
          <a:p>
            <a:pPr algn="just"/>
            <a:r>
              <a:rPr lang="vi-VN" sz="2000" b="1" dirty="0">
                <a:solidFill>
                  <a:srgbClr val="000000"/>
                </a:solidFill>
                <a:ea typeface="Times New Roman" panose="02020603050405020304" pitchFamily="18" charset="0"/>
              </a:rPr>
              <a:t>Câu </a:t>
            </a:r>
            <a:r>
              <a:rPr lang="en-US" sz="2000" b="1" dirty="0">
                <a:solidFill>
                  <a:srgbClr val="000000"/>
                </a:solidFill>
                <a:latin typeface="Arial" panose="020B0604020202020204" pitchFamily="34" charset="0"/>
                <a:ea typeface="Times New Roman" panose="02020603050405020304" pitchFamily="18" charset="0"/>
              </a:rPr>
              <a:t>2</a:t>
            </a:r>
            <a:r>
              <a:rPr lang="vi-VN" sz="2000" b="1" dirty="0">
                <a:solidFill>
                  <a:srgbClr val="000000"/>
                </a:solidFill>
                <a:ea typeface="Times New Roman" panose="02020603050405020304" pitchFamily="18" charset="0"/>
              </a:rPr>
              <a:t>: </a:t>
            </a:r>
            <a:r>
              <a:rPr lang="en-US" sz="2000" b="1" dirty="0">
                <a:solidFill>
                  <a:srgbClr val="000000"/>
                </a:solidFill>
                <a:latin typeface="Arial" panose="020B0604020202020204" pitchFamily="34" charset="0"/>
                <a:ea typeface="Times New Roman" panose="02020603050405020304" pitchFamily="18" charset="0"/>
              </a:rPr>
              <a:t>Quan </a:t>
            </a:r>
            <a:r>
              <a:rPr lang="en-US" sz="2000" b="1" dirty="0" err="1">
                <a:solidFill>
                  <a:srgbClr val="000000"/>
                </a:solidFill>
                <a:latin typeface="Arial" panose="020B0604020202020204" pitchFamily="34" charset="0"/>
                <a:ea typeface="Times New Roman" panose="02020603050405020304" pitchFamily="18" charset="0"/>
              </a:rPr>
              <a:t>sát</a:t>
            </a:r>
            <a:r>
              <a:rPr lang="en-US" sz="2000" b="1" dirty="0">
                <a:solidFill>
                  <a:srgbClr val="000000"/>
                </a:solidFill>
                <a:latin typeface="Arial" panose="020B0604020202020204" pitchFamily="34" charset="0"/>
                <a:ea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rPr>
              <a:t>hình</a:t>
            </a:r>
            <a:r>
              <a:rPr lang="en-US" sz="2000" b="1" dirty="0">
                <a:solidFill>
                  <a:srgbClr val="000000"/>
                </a:solidFill>
                <a:latin typeface="Arial" panose="020B0604020202020204" pitchFamily="34" charset="0"/>
                <a:ea typeface="Times New Roman" panose="02020603050405020304" pitchFamily="18" charset="0"/>
              </a:rPr>
              <a:t> 18.4: </a:t>
            </a:r>
            <a:r>
              <a:rPr lang="vi-VN" sz="2000" dirty="0">
                <a:ea typeface="Times New Roman" panose="02020603050405020304" pitchFamily="18" charset="0"/>
              </a:rPr>
              <a:t>So sánh </a:t>
            </a:r>
            <a:r>
              <a:rPr lang="en-US" sz="2000" dirty="0">
                <a:latin typeface="Arial" panose="020B0604020202020204" pitchFamily="34" charset="0"/>
                <a:ea typeface="Times New Roman" panose="02020603050405020304" pitchFamily="18" charset="0"/>
              </a:rPr>
              <a:t>moment </a:t>
            </a:r>
            <a:r>
              <a:rPr lang="vi-VN" sz="2000" dirty="0">
                <a:solidFill>
                  <a:srgbClr val="4A4A4B"/>
                </a:solidFill>
                <a:ea typeface="Times New Roman" panose="02020603050405020304" pitchFamily="18" charset="0"/>
              </a:rPr>
              <a:t>của lực F</a:t>
            </a:r>
            <a:r>
              <a:rPr lang="en-US" sz="2000" baseline="-25000" dirty="0">
                <a:solidFill>
                  <a:srgbClr val="4A4A4B"/>
                </a:solidFill>
                <a:latin typeface="Arial" panose="020B0604020202020204" pitchFamily="34" charset="0"/>
                <a:ea typeface="Times New Roman" panose="02020603050405020304" pitchFamily="18" charset="0"/>
              </a:rPr>
              <a:t>1</a:t>
            </a:r>
            <a:r>
              <a:rPr lang="vi-VN" sz="2000" dirty="0">
                <a:solidFill>
                  <a:srgbClr val="4A4A4B"/>
                </a:solidFill>
                <a:ea typeface="Times New Roman" panose="02020603050405020304" pitchFamily="18" charset="0"/>
              </a:rPr>
              <a:t> với </a:t>
            </a:r>
            <a:r>
              <a:rPr lang="en-US" sz="2000" dirty="0">
                <a:solidFill>
                  <a:srgbClr val="4A4A4B"/>
                </a:solidFill>
                <a:latin typeface="Arial" panose="020B0604020202020204" pitchFamily="34" charset="0"/>
                <a:ea typeface="Times New Roman" panose="02020603050405020304" pitchFamily="18" charset="0"/>
              </a:rPr>
              <a:t>moment </a:t>
            </a:r>
            <a:r>
              <a:rPr lang="vi-VN" sz="2000" dirty="0">
                <a:solidFill>
                  <a:srgbClr val="4A4A4B"/>
                </a:solidFill>
                <a:ea typeface="Times New Roman" panose="02020603050405020304" pitchFamily="18" charset="0"/>
              </a:rPr>
              <a:t>của lực F</a:t>
            </a:r>
            <a:r>
              <a:rPr lang="vi-VN" sz="2000" baseline="-25000" dirty="0">
                <a:solidFill>
                  <a:srgbClr val="4A4A4B"/>
                </a:solidFill>
                <a:ea typeface="Times New Roman" panose="02020603050405020304" pitchFamily="18" charset="0"/>
              </a:rPr>
              <a:t>2</a:t>
            </a:r>
            <a:r>
              <a:rPr lang="vi-VN" sz="2000" dirty="0">
                <a:solidFill>
                  <a:srgbClr val="4A4A4B"/>
                </a:solidFill>
                <a:ea typeface="Times New Roman" panose="02020603050405020304" pitchFamily="18" charset="0"/>
              </a:rPr>
              <a:t> trong Hình 18.4a </a:t>
            </a:r>
            <a:r>
              <a:rPr lang="vi-VN" sz="2000" dirty="0">
                <a:ea typeface="Times New Roman" panose="02020603050405020304" pitchFamily="18" charset="0"/>
              </a:rPr>
              <a:t>và Hình 1</a:t>
            </a:r>
            <a:r>
              <a:rPr lang="en-US" sz="2000" dirty="0">
                <a:latin typeface="Arial" panose="020B0604020202020204" pitchFamily="34" charset="0"/>
                <a:ea typeface="Times New Roman" panose="02020603050405020304" pitchFamily="18" charset="0"/>
              </a:rPr>
              <a:t>8.4b</a:t>
            </a:r>
            <a:endParaRPr lang="en-US" sz="2000" dirty="0">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5CB22C89-3B11-41E6-868A-27C085F6134C}"/>
              </a:ext>
            </a:extLst>
          </p:cNvPr>
          <p:cNvSpPr/>
          <p:nvPr/>
        </p:nvSpPr>
        <p:spPr>
          <a:xfrm>
            <a:off x="2314575" y="4317563"/>
            <a:ext cx="9324975" cy="2246769"/>
          </a:xfrm>
          <a:prstGeom prst="rect">
            <a:avLst/>
          </a:prstGeom>
        </p:spPr>
        <p:txBody>
          <a:bodyPr wrap="square">
            <a:spAutoFit/>
          </a:bodyPr>
          <a:lstStyle/>
          <a:p>
            <a:pPr algn="just"/>
            <a:r>
              <a:rPr lang="en-US" sz="2000" b="1" dirty="0" err="1">
                <a:solidFill>
                  <a:srgbClr val="000000"/>
                </a:solidFill>
                <a:latin typeface="Arial" panose="020B0604020202020204" pitchFamily="34" charset="0"/>
                <a:ea typeface="Times New Roman" panose="02020603050405020304" pitchFamily="18" charset="0"/>
              </a:rPr>
              <a:t>Trả</a:t>
            </a:r>
            <a:r>
              <a:rPr lang="en-US" sz="2000" b="1" dirty="0">
                <a:solidFill>
                  <a:srgbClr val="000000"/>
                </a:solidFill>
                <a:latin typeface="Arial" panose="020B0604020202020204" pitchFamily="34" charset="0"/>
                <a:ea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rPr>
              <a:t>lời</a:t>
            </a:r>
            <a:r>
              <a:rPr lang="en-US" sz="2000" b="1" dirty="0">
                <a:solidFill>
                  <a:srgbClr val="000000"/>
                </a:solidFill>
                <a:latin typeface="Arial" panose="020B0604020202020204" pitchFamily="34"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indent="457200" algn="just">
              <a:spcAft>
                <a:spcPts val="0"/>
              </a:spcAft>
            </a:pP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18.4a: Hai </a:t>
            </a:r>
            <a:r>
              <a:rPr lang="en-US" sz="2000" dirty="0" err="1">
                <a:latin typeface="Arial" panose="020B0604020202020204" pitchFamily="34" charset="0"/>
                <a:ea typeface="Times New Roman" panose="02020603050405020304" pitchFamily="18" charset="0"/>
              </a:rPr>
              <a:t>lực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nhau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khoảng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cách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từ</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giá</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lực</a:t>
            </a:r>
            <a:r>
              <a:rPr lang="en-US" sz="2000" dirty="0">
                <a:latin typeface="Arial" panose="020B0604020202020204" pitchFamily="34" charset="0"/>
                <a:ea typeface="Times New Roman" panose="02020603050405020304" pitchFamily="18" charset="0"/>
              </a:rPr>
              <a:t> F</a:t>
            </a:r>
            <a:r>
              <a:rPr lang="en-US" sz="2000" baseline="-25000" dirty="0">
                <a:latin typeface="Arial" panose="020B0604020202020204" pitchFamily="34" charset="0"/>
                <a:ea typeface="Times New Roman" panose="02020603050405020304" pitchFamily="18" charset="0"/>
              </a:rPr>
              <a:t>1</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đến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trục</a:t>
            </a:r>
            <a:r>
              <a:rPr lang="en-US" sz="2000" dirty="0">
                <a:latin typeface="Arial" panose="020B0604020202020204" pitchFamily="34" charset="0"/>
                <a:ea typeface="Times New Roman" panose="02020603050405020304" pitchFamily="18" charset="0"/>
              </a:rPr>
              <a:t> quay </a:t>
            </a:r>
            <a:r>
              <a:rPr lang="en-US" sz="2000" dirty="0" err="1">
                <a:latin typeface="Arial" panose="020B0604020202020204" pitchFamily="34" charset="0"/>
                <a:ea typeface="Times New Roman" panose="02020603050405020304" pitchFamily="18" charset="0"/>
              </a:rPr>
              <a:t>nhỏ</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khoảng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cách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từ</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giá</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lực</a:t>
            </a:r>
            <a:r>
              <a:rPr lang="en-US" sz="2000" dirty="0">
                <a:latin typeface="Arial" panose="020B0604020202020204" pitchFamily="34" charset="0"/>
                <a:ea typeface="Times New Roman" panose="02020603050405020304" pitchFamily="18" charset="0"/>
              </a:rPr>
              <a:t> F</a:t>
            </a:r>
            <a:r>
              <a:rPr lang="en-US" sz="2000" baseline="-25000" dirty="0">
                <a:latin typeface="Arial" panose="020B0604020202020204" pitchFamily="34" charset="0"/>
                <a:ea typeface="Times New Roman" panose="02020603050405020304" pitchFamily="18" charset="0"/>
              </a:rPr>
              <a:t>2</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đến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trục</a:t>
            </a:r>
            <a:r>
              <a:rPr lang="en-US" sz="2000" dirty="0">
                <a:latin typeface="Arial" panose="020B0604020202020204" pitchFamily="34" charset="0"/>
                <a:ea typeface="Times New Roman" panose="02020603050405020304" pitchFamily="18" charset="0"/>
              </a:rPr>
              <a:t> quay, </a:t>
            </a:r>
            <a:r>
              <a:rPr lang="en-US" sz="2000" dirty="0" err="1">
                <a:latin typeface="Arial" panose="020B0604020202020204" pitchFamily="34" charset="0"/>
                <a:ea typeface="Times New Roman" panose="02020603050405020304" pitchFamily="18" charset="0"/>
              </a:rPr>
              <a:t>nên</a:t>
            </a:r>
            <a:r>
              <a:rPr lang="en-US" sz="2000" dirty="0">
                <a:latin typeface="Arial" panose="020B0604020202020204" pitchFamily="34" charset="0"/>
                <a:ea typeface="Times New Roman" panose="02020603050405020304" pitchFamily="18" charset="0"/>
              </a:rPr>
              <a:t> moment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lực</a:t>
            </a:r>
            <a:r>
              <a:rPr lang="en-US" sz="2000" dirty="0">
                <a:latin typeface="Arial" panose="020B0604020202020204" pitchFamily="34" charset="0"/>
                <a:ea typeface="Times New Roman" panose="02020603050405020304" pitchFamily="18" charset="0"/>
              </a:rPr>
              <a:t> F</a:t>
            </a:r>
            <a:r>
              <a:rPr lang="en-US" sz="2000" baseline="-25000" dirty="0">
                <a:latin typeface="Arial" panose="020B0604020202020204" pitchFamily="34" charset="0"/>
                <a:ea typeface="Times New Roman" panose="02020603050405020304" pitchFamily="18" charset="0"/>
              </a:rPr>
              <a:t>2 </a:t>
            </a:r>
            <a:r>
              <a:rPr lang="en-US" sz="2000" dirty="0" err="1">
                <a:latin typeface="Arial" panose="020B0604020202020204" pitchFamily="34" charset="0"/>
                <a:ea typeface="Times New Roman" panose="02020603050405020304" pitchFamily="18" charset="0"/>
              </a:rPr>
              <a:t>lớn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hơn</a:t>
            </a:r>
            <a:r>
              <a:rPr lang="en-US" sz="2000" dirty="0">
                <a:latin typeface="Arial" panose="020B0604020202020204" pitchFamily="34" charset="0"/>
                <a:ea typeface="Times New Roman" panose="02020603050405020304" pitchFamily="18" charset="0"/>
              </a:rPr>
              <a:t> moment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lực</a:t>
            </a:r>
            <a:r>
              <a:rPr lang="en-US" sz="2000" dirty="0">
                <a:latin typeface="Arial" panose="020B0604020202020204" pitchFamily="34" charset="0"/>
                <a:ea typeface="Times New Roman" panose="02020603050405020304" pitchFamily="18" charset="0"/>
              </a:rPr>
              <a:t> F</a:t>
            </a:r>
            <a:r>
              <a:rPr lang="en-US" sz="2000" baseline="-25000" dirty="0">
                <a:latin typeface="Arial" panose="020B0604020202020204" pitchFamily="34" charset="0"/>
                <a:ea typeface="Times New Roman" panose="02020603050405020304" pitchFamily="18" charset="0"/>
              </a:rPr>
              <a:t>1</a:t>
            </a:r>
            <a:r>
              <a:rPr lang="en-US" sz="2000" dirty="0">
                <a:latin typeface="Arial" panose="020B0604020202020204" pitchFamily="34"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indent="342265" algn="just">
              <a:spcAft>
                <a:spcPts val="0"/>
              </a:spcAft>
            </a:pP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18.4b: </a:t>
            </a:r>
            <a:r>
              <a:rPr lang="en-US" sz="2000" dirty="0" err="1">
                <a:latin typeface="Arial" panose="020B0604020202020204" pitchFamily="34" charset="0"/>
                <a:ea typeface="Times New Roman" panose="02020603050405020304" pitchFamily="18" charset="0"/>
              </a:rPr>
              <a:t>Khoảng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cách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từ</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giá</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lực</a:t>
            </a:r>
            <a:r>
              <a:rPr lang="en-US" sz="2000" dirty="0">
                <a:latin typeface="Arial" panose="020B0604020202020204" pitchFamily="34" charset="0"/>
                <a:ea typeface="Times New Roman" panose="02020603050405020304" pitchFamily="18" charset="0"/>
              </a:rPr>
              <a:t> F</a:t>
            </a:r>
            <a:r>
              <a:rPr lang="en-US" sz="2000" baseline="-25000" dirty="0">
                <a:latin typeface="Arial" panose="020B0604020202020204" pitchFamily="34" charset="0"/>
                <a:ea typeface="Times New Roman" panose="02020603050405020304" pitchFamily="18" charset="0"/>
              </a:rPr>
              <a:t>2 </a:t>
            </a:r>
            <a:r>
              <a:rPr lang="en-US" sz="2000" dirty="0" err="1">
                <a:latin typeface="Arial" panose="020B0604020202020204" pitchFamily="34" charset="0"/>
                <a:ea typeface="Times New Roman" panose="02020603050405020304" pitchFamily="18" charset="0"/>
              </a:rPr>
              <a:t>và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giá</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lực</a:t>
            </a:r>
            <a:r>
              <a:rPr lang="en-US" sz="2000" dirty="0">
                <a:latin typeface="Arial" panose="020B0604020202020204" pitchFamily="34" charset="0"/>
                <a:ea typeface="Times New Roman" panose="02020603050405020304" pitchFamily="18" charset="0"/>
              </a:rPr>
              <a:t> F</a:t>
            </a:r>
            <a:r>
              <a:rPr lang="en-US" sz="2000" baseline="-25000" dirty="0">
                <a:latin typeface="Arial" panose="020B0604020202020204" pitchFamily="34" charset="0"/>
                <a:ea typeface="Times New Roman" panose="02020603050405020304" pitchFamily="18" charset="0"/>
              </a:rPr>
              <a:t>1</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đến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trục</a:t>
            </a:r>
            <a:r>
              <a:rPr lang="en-US" sz="2000" dirty="0">
                <a:latin typeface="Arial" panose="020B0604020202020204" pitchFamily="34" charset="0"/>
                <a:ea typeface="Times New Roman" panose="02020603050405020304" pitchFamily="18" charset="0"/>
              </a:rPr>
              <a:t> quay </a:t>
            </a:r>
            <a:r>
              <a:rPr lang="en-US" sz="2000" dirty="0" err="1">
                <a:latin typeface="Arial" panose="020B0604020202020204" pitchFamily="34" charset="0"/>
                <a:ea typeface="Times New Roman" panose="02020603050405020304" pitchFamily="18" charset="0"/>
              </a:rPr>
              <a:t>bằng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nhau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nhưng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lớn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lực</a:t>
            </a:r>
            <a:r>
              <a:rPr lang="en-US" sz="2000" dirty="0">
                <a:latin typeface="Arial" panose="020B0604020202020204" pitchFamily="34" charset="0"/>
                <a:ea typeface="Times New Roman" panose="02020603050405020304" pitchFamily="18" charset="0"/>
              </a:rPr>
              <a:t> F</a:t>
            </a:r>
            <a:r>
              <a:rPr lang="en-US" sz="2000" baseline="-25000" dirty="0">
                <a:latin typeface="Arial" panose="020B0604020202020204" pitchFamily="34" charset="0"/>
                <a:ea typeface="Times New Roman" panose="02020603050405020304" pitchFamily="18" charset="0"/>
              </a:rPr>
              <a:t>2 </a:t>
            </a:r>
            <a:r>
              <a:rPr lang="en-US" sz="2000" dirty="0" err="1">
                <a:latin typeface="Arial" panose="020B0604020202020204" pitchFamily="34" charset="0"/>
                <a:ea typeface="Times New Roman" panose="02020603050405020304" pitchFamily="18" charset="0"/>
              </a:rPr>
              <a:t>lớn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lớn</a:t>
            </a:r>
            <a:r>
              <a:rPr lang="en-US" sz="2000" dirty="0">
                <a:latin typeface="Arial" panose="020B0604020202020204" pitchFamily="34" charset="0"/>
                <a:ea typeface="Times New Roman" panose="02020603050405020304" pitchFamily="18" charset="0"/>
              </a:rPr>
              <a:t> F</a:t>
            </a:r>
            <a:r>
              <a:rPr lang="en-US" sz="2000" baseline="-25000" dirty="0">
                <a:latin typeface="Arial" panose="020B0604020202020204" pitchFamily="34" charset="0"/>
                <a:ea typeface="Times New Roman" panose="02020603050405020304" pitchFamily="18" charset="0"/>
              </a:rPr>
              <a:t>1</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nên</a:t>
            </a:r>
            <a:r>
              <a:rPr lang="en-US" sz="2000" dirty="0">
                <a:latin typeface="Arial" panose="020B0604020202020204" pitchFamily="34" charset="0"/>
                <a:ea typeface="Times New Roman" panose="02020603050405020304" pitchFamily="18" charset="0"/>
              </a:rPr>
              <a:t> moment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lực</a:t>
            </a:r>
            <a:r>
              <a:rPr lang="en-US" sz="2000" dirty="0">
                <a:latin typeface="Arial" panose="020B0604020202020204" pitchFamily="34" charset="0"/>
                <a:ea typeface="Times New Roman" panose="02020603050405020304" pitchFamily="18" charset="0"/>
              </a:rPr>
              <a:t> F</a:t>
            </a:r>
            <a:r>
              <a:rPr lang="en-US" sz="2000" baseline="-25000" dirty="0">
                <a:latin typeface="Arial" panose="020B0604020202020204" pitchFamily="34" charset="0"/>
                <a:ea typeface="Times New Roman" panose="02020603050405020304" pitchFamily="18" charset="0"/>
              </a:rPr>
              <a:t>2 </a:t>
            </a:r>
            <a:r>
              <a:rPr lang="en-US" sz="2000" dirty="0" err="1">
                <a:latin typeface="Arial" panose="020B0604020202020204" pitchFamily="34" charset="0"/>
                <a:ea typeface="Times New Roman" panose="02020603050405020304" pitchFamily="18" charset="0"/>
              </a:rPr>
              <a:t>lớn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hơn</a:t>
            </a:r>
            <a:r>
              <a:rPr lang="en-US" sz="2000" dirty="0">
                <a:latin typeface="Arial" panose="020B0604020202020204" pitchFamily="34" charset="0"/>
                <a:ea typeface="Times New Roman" panose="02020603050405020304" pitchFamily="18" charset="0"/>
              </a:rPr>
              <a:t> moment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lực</a:t>
            </a:r>
            <a:r>
              <a:rPr lang="en-US" sz="2000" dirty="0">
                <a:latin typeface="Arial" panose="020B0604020202020204" pitchFamily="34" charset="0"/>
                <a:ea typeface="Times New Roman" panose="02020603050405020304" pitchFamily="18" charset="0"/>
              </a:rPr>
              <a:t> F</a:t>
            </a:r>
            <a:r>
              <a:rPr lang="en-US" sz="2000" baseline="-25000" dirty="0">
                <a:latin typeface="Arial" panose="020B0604020202020204" pitchFamily="34" charset="0"/>
                <a:ea typeface="Times New Roman" panose="02020603050405020304" pitchFamily="18" charset="0"/>
              </a:rPr>
              <a:t>1</a:t>
            </a:r>
            <a:r>
              <a:rPr lang="en-US" sz="2000" dirty="0">
                <a:latin typeface="Arial" panose="020B0604020202020204" pitchFamily="34"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52D1DB29-18D6-4BE9-9A94-B6B37856C892}"/>
              </a:ext>
            </a:extLst>
          </p:cNvPr>
          <p:cNvSpPr/>
          <p:nvPr/>
        </p:nvSpPr>
        <p:spPr>
          <a:xfrm>
            <a:off x="5089153" y="242030"/>
            <a:ext cx="2013693" cy="489749"/>
          </a:xfrm>
          <a:prstGeom prst="rect">
            <a:avLst/>
          </a:prstGeom>
        </p:spPr>
        <p:txBody>
          <a:bodyPr wrap="none">
            <a:spAutoFit/>
          </a:bodyPr>
          <a:lstStyle/>
          <a:p>
            <a:pPr>
              <a:lnSpc>
                <a:spcPct val="115000"/>
              </a:lnSpc>
              <a:spcBef>
                <a:spcPts val="1200"/>
              </a:spcBef>
              <a:spcAft>
                <a:spcPts val="0"/>
              </a:spcAft>
            </a:pPr>
            <a:r>
              <a:rPr lang="vi-VN" sz="2400" b="1" kern="0" dirty="0">
                <a:solidFill>
                  <a:srgbClr val="365F91"/>
                </a:solidFill>
                <a:ea typeface="Times New Roman" panose="02020603050405020304" pitchFamily="18" charset="0"/>
                <a:cs typeface="Times New Roman" panose="02020603050405020304" pitchFamily="18" charset="0"/>
              </a:rPr>
              <a:t>LUYỆN TẬP </a:t>
            </a:r>
            <a:endParaRPr lang="en-US" sz="2400" b="1" kern="0" dirty="0">
              <a:solidFill>
                <a:srgbClr val="365F91"/>
              </a:solidFill>
              <a:ea typeface="Times New Roman" panose="02020603050405020304" pitchFamily="18" charset="0"/>
              <a:cs typeface="Times New Roman" panose="02020603050405020304" pitchFamily="18" charset="0"/>
            </a:endParaRPr>
          </a:p>
        </p:txBody>
      </p:sp>
      <p:pic>
        <p:nvPicPr>
          <p:cNvPr id="6" name="Picture 4" descr="6 điều mọi sĩ tử phải làm trước kỳ thi 3 tháng">
            <a:extLst>
              <a:ext uri="{FF2B5EF4-FFF2-40B4-BE49-F238E27FC236}">
                <a16:creationId xmlns:a16="http://schemas.microsoft.com/office/drawing/2014/main" id="{CC03AD14-D0CC-4827-8DE8-05672E692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0"/>
            <a:ext cx="1666241" cy="12496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EF35BE1-2962-40D2-AD03-D554939756CE}"/>
              </a:ext>
            </a:extLst>
          </p:cNvPr>
          <p:cNvPicPr>
            <a:picLocks noChangeAspect="1"/>
          </p:cNvPicPr>
          <p:nvPr/>
        </p:nvPicPr>
        <p:blipFill>
          <a:blip r:embed="rId3"/>
          <a:stretch>
            <a:fillRect/>
          </a:stretch>
        </p:blipFill>
        <p:spPr>
          <a:xfrm>
            <a:off x="2771774" y="1511517"/>
            <a:ext cx="7781925" cy="2619375"/>
          </a:xfrm>
          <a:prstGeom prst="rect">
            <a:avLst/>
          </a:prstGeom>
        </p:spPr>
      </p:pic>
      <p:pic>
        <p:nvPicPr>
          <p:cNvPr id="10" name="图片 9">
            <a:extLst>
              <a:ext uri="{FF2B5EF4-FFF2-40B4-BE49-F238E27FC236}">
                <a16:creationId xmlns:a16="http://schemas.microsoft.com/office/drawing/2014/main" id="{F0E90B7D-5FA0-4A32-8A18-850C3624E3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143" y="1511517"/>
            <a:ext cx="1251980" cy="1618822"/>
          </a:xfrm>
          <a:prstGeom prst="rect">
            <a:avLst/>
          </a:prstGeom>
        </p:spPr>
      </p:pic>
      <p:pic>
        <p:nvPicPr>
          <p:cNvPr id="11" name="图片 6">
            <a:extLst>
              <a:ext uri="{FF2B5EF4-FFF2-40B4-BE49-F238E27FC236}">
                <a16:creationId xmlns:a16="http://schemas.microsoft.com/office/drawing/2014/main" id="{258E5077-2F51-4C9B-8111-7B60528A7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482" y="3350091"/>
            <a:ext cx="752006" cy="935552"/>
          </a:xfrm>
          <a:prstGeom prst="rect">
            <a:avLst/>
          </a:prstGeom>
        </p:spPr>
      </p:pic>
      <p:pic>
        <p:nvPicPr>
          <p:cNvPr id="12" name="图片 9">
            <a:extLst>
              <a:ext uri="{FF2B5EF4-FFF2-40B4-BE49-F238E27FC236}">
                <a16:creationId xmlns:a16="http://schemas.microsoft.com/office/drawing/2014/main" id="{5F79BD80-F392-4CD6-A956-4D9F4C168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1127" y="4391660"/>
            <a:ext cx="625392" cy="808638"/>
          </a:xfrm>
          <a:prstGeom prst="rect">
            <a:avLst/>
          </a:prstGeom>
        </p:spPr>
      </p:pic>
      <p:pic>
        <p:nvPicPr>
          <p:cNvPr id="13" name="图片 6">
            <a:extLst>
              <a:ext uri="{FF2B5EF4-FFF2-40B4-BE49-F238E27FC236}">
                <a16:creationId xmlns:a16="http://schemas.microsoft.com/office/drawing/2014/main" id="{067717B5-336E-4611-9EBC-EF1590E95A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482" y="5440947"/>
            <a:ext cx="437322" cy="544061"/>
          </a:xfrm>
          <a:prstGeom prst="rect">
            <a:avLst/>
          </a:prstGeom>
        </p:spPr>
      </p:pic>
    </p:spTree>
    <p:extLst>
      <p:ext uri="{BB962C8B-B14F-4D97-AF65-F5344CB8AC3E}">
        <p14:creationId xmlns:p14="http://schemas.microsoft.com/office/powerpoint/2010/main" val="39324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3"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plus(in)">
                                      <p:cBhvr>
                                        <p:cTn id="31" dur="2000"/>
                                        <p:tgtEl>
                                          <p:spTgt spid="2"/>
                                        </p:tgtEl>
                                      </p:cBhvr>
                                    </p:animEffect>
                                  </p:childTnLst>
                                </p:cTn>
                              </p:par>
                              <p:par>
                                <p:cTn id="32" presetID="1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plus(in)">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plus(in)">
                                      <p:cBhvr>
                                        <p:cTn id="3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1B42FA-B661-D459-C1FC-BAB8D48D0466}"/>
              </a:ext>
            </a:extLst>
          </p:cNvPr>
          <p:cNvSpPr>
            <a:spLocks noChangeAspect="1"/>
          </p:cNvSpPr>
          <p:nvPr/>
        </p:nvSpPr>
        <p:spPr>
          <a:xfrm>
            <a:off x="-5996554" y="1952397"/>
            <a:ext cx="5948667" cy="386822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1707"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11" name="图片 6">
            <a:extLst>
              <a:ext uri="{FF2B5EF4-FFF2-40B4-BE49-F238E27FC236}">
                <a16:creationId xmlns:a16="http://schemas.microsoft.com/office/drawing/2014/main" id="{F347A156-ACD5-82D2-4051-058F6A2BFAD6}"/>
              </a:ext>
            </a:extLst>
          </p:cNvPr>
          <p:cNvPicPr>
            <a:picLocks noChangeAspect="1"/>
          </p:cNvPicPr>
          <p:nvPr/>
        </p:nvPicPr>
        <p:blipFill rotWithShape="1">
          <a:blip r:embed="rId3">
            <a:extLst>
              <a:ext uri="{28A0092B-C50C-407E-A947-70E740481C1C}">
                <a14:useLocalDpi xmlns:a14="http://schemas.microsoft.com/office/drawing/2010/main" val="0"/>
              </a:ext>
            </a:extLst>
          </a:blip>
          <a:srcRect l="14702" r="70597" b="66179"/>
          <a:stretch/>
        </p:blipFill>
        <p:spPr>
          <a:xfrm rot="17883636">
            <a:off x="107509" y="-453063"/>
            <a:ext cx="2422526" cy="3134858"/>
          </a:xfrm>
          <a:prstGeom prst="rect">
            <a:avLst/>
          </a:prstGeom>
          <a:ln>
            <a:noFill/>
          </a:ln>
          <a:effectLst>
            <a:outerShdw blurRad="292100" dist="139700" dir="2700000" algn="tl" rotWithShape="0">
              <a:srgbClr val="333333">
                <a:alpha val="65000"/>
              </a:srgbClr>
            </a:outerShdw>
          </a:effectLst>
        </p:spPr>
      </p:pic>
      <p:sp>
        <p:nvSpPr>
          <p:cNvPr id="12" name="Title 1">
            <a:extLst>
              <a:ext uri="{FF2B5EF4-FFF2-40B4-BE49-F238E27FC236}">
                <a16:creationId xmlns:a16="http://schemas.microsoft.com/office/drawing/2014/main" id="{4605B594-57CB-6F27-8949-4322393FB8AE}"/>
              </a:ext>
            </a:extLst>
          </p:cNvPr>
          <p:cNvSpPr txBox="1">
            <a:spLocks/>
          </p:cNvSpPr>
          <p:nvPr/>
        </p:nvSpPr>
        <p:spPr>
          <a:xfrm>
            <a:off x="141029" y="292783"/>
            <a:ext cx="1708895" cy="1323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Times New Roman" panose="02020603050405020304" pitchFamily="18" charset="0"/>
                <a:cs typeface="Times New Roman" panose="02020603050405020304" pitchFamily="18" charset="0"/>
              </a:rPr>
              <a:t>VẬN DỤNG</a:t>
            </a:r>
          </a:p>
        </p:txBody>
      </p:sp>
      <p:pic>
        <p:nvPicPr>
          <p:cNvPr id="13" name="图片 4">
            <a:extLst>
              <a:ext uri="{FF2B5EF4-FFF2-40B4-BE49-F238E27FC236}">
                <a16:creationId xmlns:a16="http://schemas.microsoft.com/office/drawing/2014/main" id="{2287DB06-932F-9777-F7D5-9C30668009B4}"/>
              </a:ext>
            </a:extLst>
          </p:cNvPr>
          <p:cNvPicPr>
            <a:picLocks noChangeAspect="1"/>
          </p:cNvPicPr>
          <p:nvPr/>
        </p:nvPicPr>
        <p:blipFill rotWithShape="1">
          <a:blip r:embed="rId4">
            <a:extLst>
              <a:ext uri="{28A0092B-C50C-407E-A947-70E740481C1C}">
                <a14:useLocalDpi xmlns:a14="http://schemas.microsoft.com/office/drawing/2010/main" val="0"/>
              </a:ext>
            </a:extLst>
          </a:blip>
          <a:srcRect t="18309" r="63387" b="43217"/>
          <a:stretch/>
        </p:blipFill>
        <p:spPr>
          <a:xfrm>
            <a:off x="347469" y="212614"/>
            <a:ext cx="11497061" cy="415798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E8D1A768-392F-426F-841D-5EB1B93366E6}"/>
              </a:ext>
            </a:extLst>
          </p:cNvPr>
          <p:cNvSpPr/>
          <p:nvPr/>
        </p:nvSpPr>
        <p:spPr>
          <a:xfrm>
            <a:off x="2625144" y="1583482"/>
            <a:ext cx="7831016" cy="1743106"/>
          </a:xfrm>
          <a:prstGeom prst="rect">
            <a:avLst/>
          </a:prstGeom>
        </p:spPr>
        <p:txBody>
          <a:bodyPr wrap="square">
            <a:spAutoFit/>
          </a:bodyPr>
          <a:lstStyle/>
          <a:p>
            <a:pPr>
              <a:lnSpc>
                <a:spcPct val="115000"/>
              </a:lnSpc>
              <a:spcBef>
                <a:spcPts val="1200"/>
              </a:spcBef>
              <a:spcAft>
                <a:spcPts val="0"/>
              </a:spcAft>
            </a:pP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Thiết</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kế</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 video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giới</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thiệu</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những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ít</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nhất</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5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moment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vào</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thực</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tế</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cuộc</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sống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hàng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ngày</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3200" b="1"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AC98254-1706-4A39-9CBC-CC8248DA4A3A}"/>
              </a:ext>
            </a:extLst>
          </p:cNvPr>
          <p:cNvSpPr/>
          <p:nvPr/>
        </p:nvSpPr>
        <p:spPr>
          <a:xfrm>
            <a:off x="1849924" y="4369317"/>
            <a:ext cx="9463344" cy="931281"/>
          </a:xfrm>
          <a:prstGeom prst="rect">
            <a:avLst/>
          </a:prstGeom>
        </p:spPr>
        <p:txBody>
          <a:bodyPr wrap="square">
            <a:spAutoFit/>
          </a:bodyPr>
          <a:lstStyle/>
          <a:p>
            <a:pPr>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Hoạt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(4-5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mềm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video: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Capcut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Power Point…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B64FD21-8FD5-4C9B-B881-4893DAF70361}"/>
              </a:ext>
            </a:extLst>
          </p:cNvPr>
          <p:cNvSpPr/>
          <p:nvPr/>
        </p:nvSpPr>
        <p:spPr>
          <a:xfrm>
            <a:off x="3861881" y="108117"/>
            <a:ext cx="5869499" cy="461665"/>
          </a:xfrm>
          <a:prstGeom prst="rect">
            <a:avLst/>
          </a:prstGeom>
        </p:spPr>
        <p:txBody>
          <a:bodyPr wrap="square">
            <a:spAutoFit/>
          </a:bodyPr>
          <a:lstStyle/>
          <a:p>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Giao</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nhiệm</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vụ</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vào</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cuối</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tiết</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Luyện</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tập</a:t>
            </a:r>
            <a:endParaRPr lang="en-US" sz="2400" dirty="0">
              <a:solidFill>
                <a:srgbClr val="FF0000"/>
              </a:solidFill>
            </a:endParaRPr>
          </a:p>
        </p:txBody>
      </p:sp>
      <p:pic>
        <p:nvPicPr>
          <p:cNvPr id="9" name="图片 1">
            <a:extLst>
              <a:ext uri="{FF2B5EF4-FFF2-40B4-BE49-F238E27FC236}">
                <a16:creationId xmlns:a16="http://schemas.microsoft.com/office/drawing/2014/main" id="{8EC1EF28-E82F-45E3-BF3A-A3A5014FEBA9}"/>
              </a:ext>
            </a:extLst>
          </p:cNvPr>
          <p:cNvPicPr>
            <a:picLocks noChangeAspect="1"/>
          </p:cNvPicPr>
          <p:nvPr/>
        </p:nvPicPr>
        <p:blipFill>
          <a:blip r:embed="rId5"/>
          <a:stretch>
            <a:fillRect/>
          </a:stretch>
        </p:blipFill>
        <p:spPr>
          <a:xfrm>
            <a:off x="865762" y="5643103"/>
            <a:ext cx="4877554" cy="1214897"/>
          </a:xfrm>
          <a:prstGeom prst="rect">
            <a:avLst/>
          </a:prstGeom>
          <a:effectLst>
            <a:outerShdw blurRad="50800" dist="38100" dir="10800000" algn="r" rotWithShape="0">
              <a:prstClr val="black">
                <a:alpha val="40000"/>
              </a:prstClr>
            </a:outerShdw>
          </a:effectLst>
        </p:spPr>
      </p:pic>
      <p:pic>
        <p:nvPicPr>
          <p:cNvPr id="10" name="图片 1">
            <a:extLst>
              <a:ext uri="{FF2B5EF4-FFF2-40B4-BE49-F238E27FC236}">
                <a16:creationId xmlns:a16="http://schemas.microsoft.com/office/drawing/2014/main" id="{448624CE-9353-4DBF-BF74-D2BA71A6C0DC}"/>
              </a:ext>
            </a:extLst>
          </p:cNvPr>
          <p:cNvPicPr>
            <a:picLocks noChangeAspect="1"/>
          </p:cNvPicPr>
          <p:nvPr/>
        </p:nvPicPr>
        <p:blipFill>
          <a:blip r:embed="rId5"/>
          <a:stretch>
            <a:fillRect/>
          </a:stretch>
        </p:blipFill>
        <p:spPr>
          <a:xfrm>
            <a:off x="6448686" y="5578443"/>
            <a:ext cx="5137150" cy="1279557"/>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99793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D619EE-3151-4682-A28D-A2CE2759DBB8}"/>
              </a:ext>
            </a:extLst>
          </p:cNvPr>
          <p:cNvSpPr/>
          <p:nvPr/>
        </p:nvSpPr>
        <p:spPr>
          <a:xfrm>
            <a:off x="0" y="1095375"/>
            <a:ext cx="121920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b="1" dirty="0">
              <a:latin typeface="Tahoma" panose="020B0604030504040204" pitchFamily="34" charset="0"/>
              <a:cs typeface="Tahoma" panose="020B0604030504040204" pitchFamily="34" charset="0"/>
            </a:endParaRPr>
          </a:p>
        </p:txBody>
      </p:sp>
      <p:pic>
        <p:nvPicPr>
          <p:cNvPr id="6" name="Picture 2" descr="Download Free png Child , Students, group of children studying illustration  ... - DLPNG.com">
            <a:extLst>
              <a:ext uri="{FF2B5EF4-FFF2-40B4-BE49-F238E27FC236}">
                <a16:creationId xmlns:a16="http://schemas.microsoft.com/office/drawing/2014/main" id="{F770B378-D791-42C1-9DF7-41356C5EEF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8" y="1095375"/>
            <a:ext cx="2806511" cy="14243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FB42BC7-4D12-4B28-9041-35A258AC1282}"/>
              </a:ext>
            </a:extLst>
          </p:cNvPr>
          <p:cNvSpPr/>
          <p:nvPr/>
        </p:nvSpPr>
        <p:spPr>
          <a:xfrm>
            <a:off x="1484543" y="413330"/>
            <a:ext cx="9222913" cy="523220"/>
          </a:xfrm>
          <a:prstGeom prst="rect">
            <a:avLst/>
          </a:prstGeom>
        </p:spPr>
        <p:txBody>
          <a:bodyPr wrap="square">
            <a:spAutoFit/>
          </a:bodyPr>
          <a:lstStyle/>
          <a:p>
            <a:pPr algn="ctr"/>
            <a:r>
              <a:rPr lang="en-SG" sz="2800" b="1" dirty="0">
                <a:solidFill>
                  <a:srgbClr val="0000FF"/>
                </a:solidFill>
                <a:latin typeface="Times New Roman" panose="02020603050405020304" pitchFamily="18" charset="0"/>
                <a:cs typeface="Times New Roman" panose="02020603050405020304" pitchFamily="18" charset="0"/>
              </a:rPr>
              <a:t>BÁO CÁO VIDEO</a:t>
            </a:r>
            <a:endParaRPr lang="en-US" sz="28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58F450DB-0B93-4C81-9E36-CD10A507A2B9}"/>
              </a:ext>
            </a:extLst>
          </p:cNvPr>
          <p:cNvGraphicFramePr>
            <a:graphicFrameLocks noGrp="1"/>
          </p:cNvGraphicFramePr>
          <p:nvPr>
            <p:extLst>
              <p:ext uri="{D42A27DB-BD31-4B8C-83A1-F6EECF244321}">
                <p14:modId xmlns:p14="http://schemas.microsoft.com/office/powerpoint/2010/main" val="2263652078"/>
              </p:ext>
            </p:extLst>
          </p:nvPr>
        </p:nvGraphicFramePr>
        <p:xfrm>
          <a:off x="5444684" y="2891771"/>
          <a:ext cx="6666028" cy="3293396"/>
        </p:xfrm>
        <a:graphic>
          <a:graphicData uri="http://schemas.openxmlformats.org/drawingml/2006/table">
            <a:tbl>
              <a:tblPr firstRow="1" firstCol="1" bandRow="1">
                <a:tableStyleId>{5C22544A-7EE6-4342-B048-85BDC9FD1C3A}</a:tableStyleId>
              </a:tblPr>
              <a:tblGrid>
                <a:gridCol w="4048036">
                  <a:extLst>
                    <a:ext uri="{9D8B030D-6E8A-4147-A177-3AD203B41FA5}">
                      <a16:colId xmlns:a16="http://schemas.microsoft.com/office/drawing/2014/main" val="1567564877"/>
                    </a:ext>
                  </a:extLst>
                </a:gridCol>
                <a:gridCol w="874528">
                  <a:extLst>
                    <a:ext uri="{9D8B030D-6E8A-4147-A177-3AD203B41FA5}">
                      <a16:colId xmlns:a16="http://schemas.microsoft.com/office/drawing/2014/main" val="3134158977"/>
                    </a:ext>
                  </a:extLst>
                </a:gridCol>
                <a:gridCol w="871732">
                  <a:extLst>
                    <a:ext uri="{9D8B030D-6E8A-4147-A177-3AD203B41FA5}">
                      <a16:colId xmlns:a16="http://schemas.microsoft.com/office/drawing/2014/main" val="3152568405"/>
                    </a:ext>
                  </a:extLst>
                </a:gridCol>
                <a:gridCol w="871732">
                  <a:extLst>
                    <a:ext uri="{9D8B030D-6E8A-4147-A177-3AD203B41FA5}">
                      <a16:colId xmlns:a16="http://schemas.microsoft.com/office/drawing/2014/main" val="2071254660"/>
                    </a:ext>
                  </a:extLst>
                </a:gridCol>
              </a:tblGrid>
              <a:tr h="456470">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Các tiêu chí</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3</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84880139"/>
                  </a:ext>
                </a:extLst>
              </a:tr>
              <a:tr h="796216">
                <a:tc>
                  <a:txBody>
                    <a:bodyPr/>
                    <a:lstStyle/>
                    <a:p>
                      <a:pPr>
                        <a:lnSpc>
                          <a:spcPct val="115000"/>
                        </a:lnSpc>
                        <a:spcBef>
                          <a:spcPts val="300"/>
                        </a:spcBef>
                        <a:spcAft>
                          <a:spcPts val="3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moment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cuộc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28898431"/>
                  </a:ext>
                </a:extLst>
              </a:tr>
              <a:tr h="796216">
                <a:tc>
                  <a:txBody>
                    <a:bodyPr/>
                    <a:lstStyle/>
                    <a:p>
                      <a:pPr>
                        <a:lnSpc>
                          <a:spcPct val="115000"/>
                        </a:lnSpc>
                        <a:spcAft>
                          <a:spcPts val="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rõ</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kênh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kênh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chữ</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42428570"/>
                  </a:ext>
                </a:extLst>
              </a:tr>
              <a:tr h="464982">
                <a:tc>
                  <a:txBody>
                    <a:bodyPr/>
                    <a:lstStyle/>
                    <a:p>
                      <a:pPr>
                        <a:lnSpc>
                          <a:spcPct val="115000"/>
                        </a:lnSpc>
                        <a:spcAft>
                          <a:spcPts val="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sắc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âm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hấp</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dẫn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hút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148265034"/>
                  </a:ext>
                </a:extLst>
              </a:tr>
            </a:tbl>
          </a:graphicData>
        </a:graphic>
      </p:graphicFrame>
      <p:sp>
        <p:nvSpPr>
          <p:cNvPr id="15" name="Rectangle 1">
            <a:extLst>
              <a:ext uri="{FF2B5EF4-FFF2-40B4-BE49-F238E27FC236}">
                <a16:creationId xmlns:a16="http://schemas.microsoft.com/office/drawing/2014/main" id="{2D7E97A5-8FD5-4AA3-970F-71ECFB4718EA}"/>
              </a:ext>
            </a:extLst>
          </p:cNvPr>
          <p:cNvSpPr>
            <a:spLocks noChangeArrowheads="1"/>
          </p:cNvSpPr>
          <p:nvPr/>
        </p:nvSpPr>
        <p:spPr bwMode="auto">
          <a:xfrm>
            <a:off x="81288" y="3091826"/>
            <a:ext cx="5287109"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Thang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đánh</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giá</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thang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đo</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Chưa</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làm</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Đã</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làm</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nhưng</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chưa</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tốt</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altLang="en-US" sz="2600" b="1" dirty="0" err="1">
                <a:latin typeface="Arial" panose="020B0604020202020204" pitchFamily="34" charset="0"/>
                <a:ea typeface="Calibri" panose="020F0502020204030204" pitchFamily="34" charset="0"/>
                <a:cs typeface="Arial" panose="020B0604020202020204" pitchFamily="34" charset="0"/>
              </a:rPr>
              <a:t>Mức</a:t>
            </a:r>
            <a:r>
              <a:rPr lang="en-US" altLang="en-US" sz="2600" b="1" dirty="0">
                <a:latin typeface="Arial" panose="020B0604020202020204" pitchFamily="34" charset="0"/>
                <a:ea typeface="Calibri" panose="020F0502020204030204" pitchFamily="34" charset="0"/>
                <a:cs typeface="Arial" panose="020B0604020202020204" pitchFamily="34" charset="0"/>
              </a:rPr>
              <a:t> 3:</a:t>
            </a:r>
            <a:r>
              <a:rPr lang="en-US" altLang="en-US" sz="2600" dirty="0">
                <a:latin typeface="Arial" panose="020B0604020202020204" pitchFamily="34" charset="0"/>
                <a:ea typeface="Calibri" panose="020F0502020204030204" pitchFamily="34" charset="0"/>
                <a:cs typeface="Arial" panose="020B0604020202020204" pitchFamily="34" charset="0"/>
              </a:rPr>
              <a:t> </a:t>
            </a:r>
            <a:r>
              <a:rPr lang="en-US" altLang="en-US" sz="2600" dirty="0" err="1">
                <a:latin typeface="Arial" panose="020B0604020202020204" pitchFamily="34" charset="0"/>
                <a:ea typeface="Calibri" panose="020F0502020204030204" pitchFamily="34" charset="0"/>
                <a:cs typeface="Arial" panose="020B0604020202020204" pitchFamily="34" charset="0"/>
              </a:rPr>
              <a:t>Làm</a:t>
            </a:r>
            <a:r>
              <a:rPr lang="en-US" altLang="en-US" sz="2600" dirty="0">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rất</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tốt</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31E863E-B6D1-42FB-BC13-F6F656EC2ECC}"/>
              </a:ext>
            </a:extLst>
          </p:cNvPr>
          <p:cNvSpPr txBox="1"/>
          <p:nvPr/>
        </p:nvSpPr>
        <p:spPr>
          <a:xfrm>
            <a:off x="2887799" y="1253765"/>
            <a:ext cx="9140803" cy="954107"/>
          </a:xfrm>
          <a:prstGeom prst="rect">
            <a:avLst/>
          </a:prstGeom>
          <a:noFill/>
        </p:spPr>
        <p:txBody>
          <a:bodyPr wrap="square" rtlCol="0">
            <a:spAutoFit/>
          </a:bodyPr>
          <a:lstStyle/>
          <a:p>
            <a:r>
              <a:rPr lang="en-US" sz="2800" b="1" dirty="0" err="1">
                <a:solidFill>
                  <a:srgbClr val="C00000"/>
                </a:solidFill>
                <a:latin typeface="Arial" panose="020B0604020202020204" pitchFamily="34" charset="0"/>
                <a:cs typeface="Arial" panose="020B0604020202020204" pitchFamily="34" charset="0"/>
              </a:rPr>
              <a:t>Các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nhóm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bày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bài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làm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nhóm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quan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sát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nhận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xét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theo</a:t>
            </a:r>
            <a:r>
              <a:rPr lang="en-US" sz="2800" b="1" dirty="0">
                <a:solidFill>
                  <a:srgbClr val="C00000"/>
                </a:solidFill>
                <a:latin typeface="Arial" panose="020B0604020202020204" pitchFamily="34" charset="0"/>
                <a:cs typeface="Arial" panose="020B0604020202020204" pitchFamily="34" charset="0"/>
              </a:rPr>
              <a:t> thang </a:t>
            </a:r>
            <a:r>
              <a:rPr lang="en-US" sz="2800" b="1" dirty="0" err="1">
                <a:solidFill>
                  <a:srgbClr val="C00000"/>
                </a:solidFill>
                <a:latin typeface="Arial" panose="020B0604020202020204" pitchFamily="34" charset="0"/>
                <a:cs typeface="Arial" panose="020B0604020202020204" pitchFamily="34" charset="0"/>
              </a:rPr>
              <a:t>đánh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giá</a:t>
            </a:r>
            <a:r>
              <a:rPr lang="en-US" sz="2800" b="1" dirty="0">
                <a:solidFill>
                  <a:srgbClr val="C00000"/>
                </a:solidFill>
                <a:latin typeface="Arial" panose="020B0604020202020204" pitchFamily="34" charset="0"/>
                <a:cs typeface="Arial" panose="020B0604020202020204" pitchFamily="34" charset="0"/>
              </a:rPr>
              <a:t>.</a:t>
            </a:r>
          </a:p>
        </p:txBody>
      </p:sp>
      <p:pic>
        <p:nvPicPr>
          <p:cNvPr id="8" name="图片 1">
            <a:extLst>
              <a:ext uri="{FF2B5EF4-FFF2-40B4-BE49-F238E27FC236}">
                <a16:creationId xmlns:a16="http://schemas.microsoft.com/office/drawing/2014/main" id="{E1C0DE42-69D1-4C35-9898-F5B259501335}"/>
              </a:ext>
            </a:extLst>
          </p:cNvPr>
          <p:cNvPicPr>
            <a:picLocks noChangeAspect="1"/>
          </p:cNvPicPr>
          <p:nvPr/>
        </p:nvPicPr>
        <p:blipFill>
          <a:blip r:embed="rId3"/>
          <a:stretch>
            <a:fillRect/>
          </a:stretch>
        </p:blipFill>
        <p:spPr>
          <a:xfrm>
            <a:off x="7988565" y="32750"/>
            <a:ext cx="4040037" cy="1006289"/>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04355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7" y="18849"/>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2975"/>
              <a:gd name="connsiteX1" fmla="*/ 5659 w 43256"/>
              <a:gd name="connsiteY1" fmla="*/ 6766 h 42975"/>
              <a:gd name="connsiteX2" fmla="*/ 14041 w 43256"/>
              <a:gd name="connsiteY2" fmla="*/ 5061 h 42975"/>
              <a:gd name="connsiteX3" fmla="*/ 22492 w 43256"/>
              <a:gd name="connsiteY3" fmla="*/ 3291 h 42975"/>
              <a:gd name="connsiteX4" fmla="*/ 25785 w 43256"/>
              <a:gd name="connsiteY4" fmla="*/ 59 h 42975"/>
              <a:gd name="connsiteX5" fmla="*/ 29869 w 43256"/>
              <a:gd name="connsiteY5" fmla="*/ 2340 h 42975"/>
              <a:gd name="connsiteX6" fmla="*/ 35499 w 43256"/>
              <a:gd name="connsiteY6" fmla="*/ 549 h 42975"/>
              <a:gd name="connsiteX7" fmla="*/ 38354 w 43256"/>
              <a:gd name="connsiteY7" fmla="*/ 5435 h 42975"/>
              <a:gd name="connsiteX8" fmla="*/ 42018 w 43256"/>
              <a:gd name="connsiteY8" fmla="*/ 10177 h 42975"/>
              <a:gd name="connsiteX9" fmla="*/ 41854 w 43256"/>
              <a:gd name="connsiteY9" fmla="*/ 15319 h 42975"/>
              <a:gd name="connsiteX10" fmla="*/ 43052 w 43256"/>
              <a:gd name="connsiteY10" fmla="*/ 23181 h 42975"/>
              <a:gd name="connsiteX11" fmla="*/ 37440 w 43256"/>
              <a:gd name="connsiteY11" fmla="*/ 30063 h 42975"/>
              <a:gd name="connsiteX12" fmla="*/ 35431 w 43256"/>
              <a:gd name="connsiteY12" fmla="*/ 35960 h 42975"/>
              <a:gd name="connsiteX13" fmla="*/ 28591 w 43256"/>
              <a:gd name="connsiteY13" fmla="*/ 36674 h 42975"/>
              <a:gd name="connsiteX14" fmla="*/ 23703 w 43256"/>
              <a:gd name="connsiteY14" fmla="*/ 42965 h 42975"/>
              <a:gd name="connsiteX15" fmla="*/ 5840 w 43256"/>
              <a:gd name="connsiteY15" fmla="*/ 35331 h 42975"/>
              <a:gd name="connsiteX16" fmla="*/ 1146 w 43256"/>
              <a:gd name="connsiteY16" fmla="*/ 31109 h 42975"/>
              <a:gd name="connsiteX17" fmla="*/ 2149 w 43256"/>
              <a:gd name="connsiteY17" fmla="*/ 25410 h 42975"/>
              <a:gd name="connsiteX18" fmla="*/ 31 w 43256"/>
              <a:gd name="connsiteY18" fmla="*/ 19563 h 42975"/>
              <a:gd name="connsiteX19" fmla="*/ 3899 w 43256"/>
              <a:gd name="connsiteY19" fmla="*/ 14366 h 42975"/>
              <a:gd name="connsiteX20" fmla="*/ 3936 w 43256"/>
              <a:gd name="connsiteY20" fmla="*/ 14229 h 42975"/>
              <a:gd name="connsiteX0" fmla="*/ 4729 w 43256"/>
              <a:gd name="connsiteY0" fmla="*/ 26036 h 42975"/>
              <a:gd name="connsiteX1" fmla="*/ 2196 w 43256"/>
              <a:gd name="connsiteY1" fmla="*/ 25239 h 42975"/>
              <a:gd name="connsiteX2" fmla="*/ 6964 w 43256"/>
              <a:gd name="connsiteY2" fmla="*/ 34758 h 42975"/>
              <a:gd name="connsiteX3" fmla="*/ 5856 w 43256"/>
              <a:gd name="connsiteY3" fmla="*/ 35139 h 42975"/>
              <a:gd name="connsiteX4" fmla="*/ 28863 w 43256"/>
              <a:gd name="connsiteY4" fmla="*/ 34610 h 42975"/>
              <a:gd name="connsiteX5" fmla="*/ 28596 w 43256"/>
              <a:gd name="connsiteY5" fmla="*/ 36519 h 42975"/>
              <a:gd name="connsiteX6" fmla="*/ 34165 w 43256"/>
              <a:gd name="connsiteY6" fmla="*/ 22813 h 42975"/>
              <a:gd name="connsiteX7" fmla="*/ 37416 w 43256"/>
              <a:gd name="connsiteY7" fmla="*/ 29949 h 42975"/>
              <a:gd name="connsiteX8" fmla="*/ 41834 w 43256"/>
              <a:gd name="connsiteY8" fmla="*/ 15213 h 42975"/>
              <a:gd name="connsiteX9" fmla="*/ 40386 w 43256"/>
              <a:gd name="connsiteY9" fmla="*/ 17889 h 42975"/>
              <a:gd name="connsiteX10" fmla="*/ 38360 w 43256"/>
              <a:gd name="connsiteY10" fmla="*/ 5285 h 42975"/>
              <a:gd name="connsiteX11" fmla="*/ 38436 w 43256"/>
              <a:gd name="connsiteY11" fmla="*/ 6549 h 42975"/>
              <a:gd name="connsiteX12" fmla="*/ 29114 w 43256"/>
              <a:gd name="connsiteY12" fmla="*/ 3811 h 42975"/>
              <a:gd name="connsiteX13" fmla="*/ 29856 w 43256"/>
              <a:gd name="connsiteY13" fmla="*/ 2199 h 42975"/>
              <a:gd name="connsiteX14" fmla="*/ 22177 w 43256"/>
              <a:gd name="connsiteY14" fmla="*/ 4579 h 42975"/>
              <a:gd name="connsiteX15" fmla="*/ 22536 w 43256"/>
              <a:gd name="connsiteY15" fmla="*/ 3189 h 42975"/>
              <a:gd name="connsiteX16" fmla="*/ 14036 w 43256"/>
              <a:gd name="connsiteY16" fmla="*/ 5051 h 42975"/>
              <a:gd name="connsiteX17" fmla="*/ 15336 w 43256"/>
              <a:gd name="connsiteY17" fmla="*/ 6399 h 42975"/>
              <a:gd name="connsiteX18" fmla="*/ 4163 w 43256"/>
              <a:gd name="connsiteY18" fmla="*/ 15648 h 42975"/>
              <a:gd name="connsiteX19" fmla="*/ 3936 w 43256"/>
              <a:gd name="connsiteY19" fmla="*/ 14229 h 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rot="4384328">
            <a:off x="-1607960" y="3247888"/>
            <a:ext cx="14873785" cy="14873785"/>
            <a:chOff x="-2272894" y="2621826"/>
            <a:chExt cx="16687800" cy="16687800"/>
          </a:xfrm>
        </p:grpSpPr>
        <p:pic>
          <p:nvPicPr>
            <p:cNvPr id="18" name="图片 17"/>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6284" y="3475457"/>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文本框 19"/>
          <p:cNvSpPr txBox="1"/>
          <p:nvPr/>
        </p:nvSpPr>
        <p:spPr>
          <a:xfrm>
            <a:off x="795959" y="4478991"/>
            <a:ext cx="10993490" cy="707886"/>
          </a:xfrm>
          <a:prstGeom prst="rect">
            <a:avLst/>
          </a:prstGeom>
          <a:noFill/>
        </p:spPr>
        <p:txBody>
          <a:bodyPr wrap="square" rtlCol="0">
            <a:spAutoFit/>
          </a:bodyPr>
          <a:lstStyle/>
          <a:p>
            <a:pPr algn="ct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Chúc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các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em</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học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tốt</a:t>
            </a:r>
            <a:endParaRPr lang="zh-CN" altLang="en-US"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 fmla="*/ 101416 w 440385"/>
              <a:gd name="connsiteY0" fmla="*/ 99731 h 354405"/>
              <a:gd name="connsiteX1" fmla="*/ 109036 w 440385"/>
              <a:gd name="connsiteY1" fmla="*/ 671 h 354405"/>
              <a:gd name="connsiteX2" fmla="*/ 230956 w 440385"/>
              <a:gd name="connsiteY2" fmla="*/ 54011 h 354405"/>
              <a:gd name="connsiteX3" fmla="*/ 345256 w 440385"/>
              <a:gd name="connsiteY3" fmla="*/ 8291 h 354405"/>
              <a:gd name="connsiteX4" fmla="*/ 390976 w 440385"/>
              <a:gd name="connsiteY4" fmla="*/ 46391 h 354405"/>
              <a:gd name="connsiteX5" fmla="*/ 337636 w 440385"/>
              <a:gd name="connsiteY5" fmla="*/ 130211 h 354405"/>
              <a:gd name="connsiteX6" fmla="*/ 436696 w 440385"/>
              <a:gd name="connsiteY6" fmla="*/ 229271 h 354405"/>
              <a:gd name="connsiteX7" fmla="*/ 406216 w 440385"/>
              <a:gd name="connsiteY7" fmla="*/ 282611 h 354405"/>
              <a:gd name="connsiteX8" fmla="*/ 284296 w 440385"/>
              <a:gd name="connsiteY8" fmla="*/ 252131 h 354405"/>
              <a:gd name="connsiteX9" fmla="*/ 234645 w 440385"/>
              <a:gd name="connsiteY9" fmla="*/ 313345 h 354405"/>
              <a:gd name="connsiteX10" fmla="*/ 177616 w 440385"/>
              <a:gd name="connsiteY10" fmla="*/ 351191 h 354405"/>
              <a:gd name="connsiteX11" fmla="*/ 139516 w 440385"/>
              <a:gd name="connsiteY11" fmla="*/ 229271 h 354405"/>
              <a:gd name="connsiteX12" fmla="*/ 2356 w 440385"/>
              <a:gd name="connsiteY12" fmla="*/ 214031 h 354405"/>
              <a:gd name="connsiteX13" fmla="*/ 55696 w 440385"/>
              <a:gd name="connsiteY13" fmla="*/ 153071 h 354405"/>
              <a:gd name="connsiteX14" fmla="*/ 101416 w 440385"/>
              <a:gd name="connsiteY14" fmla="*/ 99731 h 354405"/>
              <a:gd name="connsiteX0" fmla="*/ 101416 w 440385"/>
              <a:gd name="connsiteY0" fmla="*/ 99731 h 353607"/>
              <a:gd name="connsiteX1" fmla="*/ 109036 w 440385"/>
              <a:gd name="connsiteY1" fmla="*/ 671 h 353607"/>
              <a:gd name="connsiteX2" fmla="*/ 230956 w 440385"/>
              <a:gd name="connsiteY2" fmla="*/ 54011 h 353607"/>
              <a:gd name="connsiteX3" fmla="*/ 345256 w 440385"/>
              <a:gd name="connsiteY3" fmla="*/ 8291 h 353607"/>
              <a:gd name="connsiteX4" fmla="*/ 390976 w 440385"/>
              <a:gd name="connsiteY4" fmla="*/ 46391 h 353607"/>
              <a:gd name="connsiteX5" fmla="*/ 337636 w 440385"/>
              <a:gd name="connsiteY5" fmla="*/ 130211 h 353607"/>
              <a:gd name="connsiteX6" fmla="*/ 436696 w 440385"/>
              <a:gd name="connsiteY6" fmla="*/ 229271 h 353607"/>
              <a:gd name="connsiteX7" fmla="*/ 406216 w 440385"/>
              <a:gd name="connsiteY7" fmla="*/ 282611 h 353607"/>
              <a:gd name="connsiteX8" fmla="*/ 284296 w 440385"/>
              <a:gd name="connsiteY8" fmla="*/ 252131 h 353607"/>
              <a:gd name="connsiteX9" fmla="*/ 234645 w 440385"/>
              <a:gd name="connsiteY9" fmla="*/ 313345 h 353607"/>
              <a:gd name="connsiteX10" fmla="*/ 177616 w 440385"/>
              <a:gd name="connsiteY10" fmla="*/ 351191 h 353607"/>
              <a:gd name="connsiteX11" fmla="*/ 137759 w 440385"/>
              <a:gd name="connsiteY11" fmla="*/ 243869 h 353607"/>
              <a:gd name="connsiteX12" fmla="*/ 2356 w 440385"/>
              <a:gd name="connsiteY12" fmla="*/ 214031 h 353607"/>
              <a:gd name="connsiteX13" fmla="*/ 55696 w 440385"/>
              <a:gd name="connsiteY13" fmla="*/ 153071 h 353607"/>
              <a:gd name="connsiteX14" fmla="*/ 101416 w 440385"/>
              <a:gd name="connsiteY14" fmla="*/ 99731 h 353607"/>
              <a:gd name="connsiteX0" fmla="*/ 86854 w 440345"/>
              <a:gd name="connsiteY0" fmla="*/ 95201 h 353495"/>
              <a:gd name="connsiteX1" fmla="*/ 108996 w 440345"/>
              <a:gd name="connsiteY1" fmla="*/ 559 h 353495"/>
              <a:gd name="connsiteX2" fmla="*/ 230916 w 440345"/>
              <a:gd name="connsiteY2" fmla="*/ 53899 h 353495"/>
              <a:gd name="connsiteX3" fmla="*/ 345216 w 440345"/>
              <a:gd name="connsiteY3" fmla="*/ 8179 h 353495"/>
              <a:gd name="connsiteX4" fmla="*/ 390936 w 440345"/>
              <a:gd name="connsiteY4" fmla="*/ 46279 h 353495"/>
              <a:gd name="connsiteX5" fmla="*/ 337596 w 440345"/>
              <a:gd name="connsiteY5" fmla="*/ 130099 h 353495"/>
              <a:gd name="connsiteX6" fmla="*/ 436656 w 440345"/>
              <a:gd name="connsiteY6" fmla="*/ 229159 h 353495"/>
              <a:gd name="connsiteX7" fmla="*/ 406176 w 440345"/>
              <a:gd name="connsiteY7" fmla="*/ 282499 h 353495"/>
              <a:gd name="connsiteX8" fmla="*/ 284256 w 440345"/>
              <a:gd name="connsiteY8" fmla="*/ 252019 h 353495"/>
              <a:gd name="connsiteX9" fmla="*/ 234605 w 440345"/>
              <a:gd name="connsiteY9" fmla="*/ 313233 h 353495"/>
              <a:gd name="connsiteX10" fmla="*/ 177576 w 440345"/>
              <a:gd name="connsiteY10" fmla="*/ 351079 h 353495"/>
              <a:gd name="connsiteX11" fmla="*/ 137719 w 440345"/>
              <a:gd name="connsiteY11" fmla="*/ 243757 h 353495"/>
              <a:gd name="connsiteX12" fmla="*/ 2316 w 440345"/>
              <a:gd name="connsiteY12" fmla="*/ 213919 h 353495"/>
              <a:gd name="connsiteX13" fmla="*/ 55656 w 440345"/>
              <a:gd name="connsiteY13" fmla="*/ 152959 h 353495"/>
              <a:gd name="connsiteX14" fmla="*/ 86854 w 440345"/>
              <a:gd name="connsiteY14" fmla="*/ 95201 h 353495"/>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90936 w 440345"/>
              <a:gd name="connsiteY4" fmla="*/ 46279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01 h 384418"/>
              <a:gd name="connsiteX1" fmla="*/ 108996 w 440345"/>
              <a:gd name="connsiteY1" fmla="*/ 559 h 384418"/>
              <a:gd name="connsiteX2" fmla="*/ 230916 w 440345"/>
              <a:gd name="connsiteY2" fmla="*/ 53899 h 384418"/>
              <a:gd name="connsiteX3" fmla="*/ 345216 w 440345"/>
              <a:gd name="connsiteY3" fmla="*/ 8179 h 384418"/>
              <a:gd name="connsiteX4" fmla="*/ 373676 w 440345"/>
              <a:gd name="connsiteY4" fmla="*/ 44445 h 384418"/>
              <a:gd name="connsiteX5" fmla="*/ 337596 w 440345"/>
              <a:gd name="connsiteY5" fmla="*/ 130099 h 384418"/>
              <a:gd name="connsiteX6" fmla="*/ 436656 w 440345"/>
              <a:gd name="connsiteY6" fmla="*/ 229159 h 384418"/>
              <a:gd name="connsiteX7" fmla="*/ 406176 w 440345"/>
              <a:gd name="connsiteY7" fmla="*/ 282499 h 384418"/>
              <a:gd name="connsiteX8" fmla="*/ 284256 w 440345"/>
              <a:gd name="connsiteY8" fmla="*/ 252019 h 384418"/>
              <a:gd name="connsiteX9" fmla="*/ 234605 w 440345"/>
              <a:gd name="connsiteY9" fmla="*/ 313233 h 384418"/>
              <a:gd name="connsiteX10" fmla="*/ 173986 w 440345"/>
              <a:gd name="connsiteY10" fmla="*/ 382938 h 384418"/>
              <a:gd name="connsiteX11" fmla="*/ 137719 w 440345"/>
              <a:gd name="connsiteY11" fmla="*/ 243757 h 384418"/>
              <a:gd name="connsiteX12" fmla="*/ 2316 w 440345"/>
              <a:gd name="connsiteY12" fmla="*/ 213919 h 384418"/>
              <a:gd name="connsiteX13" fmla="*/ 55656 w 440345"/>
              <a:gd name="connsiteY13" fmla="*/ 152959 h 384418"/>
              <a:gd name="connsiteX14" fmla="*/ 86854 w 440345"/>
              <a:gd name="connsiteY14" fmla="*/ 95201 h 384418"/>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95212 h 384429"/>
              <a:gd name="connsiteX1" fmla="*/ 108996 w 440345"/>
              <a:gd name="connsiteY1" fmla="*/ 570 h 384429"/>
              <a:gd name="connsiteX2" fmla="*/ 230916 w 440345"/>
              <a:gd name="connsiteY2" fmla="*/ 53910 h 384429"/>
              <a:gd name="connsiteX3" fmla="*/ 337000 w 440345"/>
              <a:gd name="connsiteY3" fmla="*/ 15942 h 384429"/>
              <a:gd name="connsiteX4" fmla="*/ 373676 w 440345"/>
              <a:gd name="connsiteY4" fmla="*/ 44456 h 384429"/>
              <a:gd name="connsiteX5" fmla="*/ 337596 w 440345"/>
              <a:gd name="connsiteY5" fmla="*/ 130110 h 384429"/>
              <a:gd name="connsiteX6" fmla="*/ 436656 w 440345"/>
              <a:gd name="connsiteY6" fmla="*/ 229170 h 384429"/>
              <a:gd name="connsiteX7" fmla="*/ 406176 w 440345"/>
              <a:gd name="connsiteY7" fmla="*/ 282510 h 384429"/>
              <a:gd name="connsiteX8" fmla="*/ 284256 w 440345"/>
              <a:gd name="connsiteY8" fmla="*/ 252030 h 384429"/>
              <a:gd name="connsiteX9" fmla="*/ 234605 w 440345"/>
              <a:gd name="connsiteY9" fmla="*/ 313244 h 384429"/>
              <a:gd name="connsiteX10" fmla="*/ 173986 w 440345"/>
              <a:gd name="connsiteY10" fmla="*/ 382949 h 384429"/>
              <a:gd name="connsiteX11" fmla="*/ 137719 w 440345"/>
              <a:gd name="connsiteY11" fmla="*/ 243768 h 384429"/>
              <a:gd name="connsiteX12" fmla="*/ 2316 w 440345"/>
              <a:gd name="connsiteY12" fmla="*/ 213930 h 384429"/>
              <a:gd name="connsiteX13" fmla="*/ 55656 w 440345"/>
              <a:gd name="connsiteY13" fmla="*/ 152970 h 384429"/>
              <a:gd name="connsiteX14" fmla="*/ 86854 w 440345"/>
              <a:gd name="connsiteY14" fmla="*/ 95212 h 384429"/>
              <a:gd name="connsiteX0" fmla="*/ 86854 w 440345"/>
              <a:gd name="connsiteY0" fmla="*/ 104484 h 393701"/>
              <a:gd name="connsiteX1" fmla="*/ 108996 w 440345"/>
              <a:gd name="connsiteY1" fmla="*/ 9842 h 393701"/>
              <a:gd name="connsiteX2" fmla="*/ 230916 w 440345"/>
              <a:gd name="connsiteY2" fmla="*/ 63182 h 393701"/>
              <a:gd name="connsiteX3" fmla="*/ 337000 w 440345"/>
              <a:gd name="connsiteY3" fmla="*/ 25214 h 393701"/>
              <a:gd name="connsiteX4" fmla="*/ 356161 w 440345"/>
              <a:gd name="connsiteY4" fmla="*/ 755 h 393701"/>
              <a:gd name="connsiteX5" fmla="*/ 373676 w 440345"/>
              <a:gd name="connsiteY5" fmla="*/ 53728 h 393701"/>
              <a:gd name="connsiteX6" fmla="*/ 337596 w 440345"/>
              <a:gd name="connsiteY6" fmla="*/ 139382 h 393701"/>
              <a:gd name="connsiteX7" fmla="*/ 436656 w 440345"/>
              <a:gd name="connsiteY7" fmla="*/ 238442 h 393701"/>
              <a:gd name="connsiteX8" fmla="*/ 406176 w 440345"/>
              <a:gd name="connsiteY8" fmla="*/ 291782 h 393701"/>
              <a:gd name="connsiteX9" fmla="*/ 284256 w 440345"/>
              <a:gd name="connsiteY9" fmla="*/ 261302 h 393701"/>
              <a:gd name="connsiteX10" fmla="*/ 234605 w 440345"/>
              <a:gd name="connsiteY10" fmla="*/ 322516 h 393701"/>
              <a:gd name="connsiteX11" fmla="*/ 173986 w 440345"/>
              <a:gd name="connsiteY11" fmla="*/ 392221 h 393701"/>
              <a:gd name="connsiteX12" fmla="*/ 137719 w 440345"/>
              <a:gd name="connsiteY12" fmla="*/ 253040 h 393701"/>
              <a:gd name="connsiteX13" fmla="*/ 2316 w 440345"/>
              <a:gd name="connsiteY13" fmla="*/ 223202 h 393701"/>
              <a:gd name="connsiteX14" fmla="*/ 55656 w 440345"/>
              <a:gd name="connsiteY14" fmla="*/ 162242 h 393701"/>
              <a:gd name="connsiteX15" fmla="*/ 86854 w 440345"/>
              <a:gd name="connsiteY15" fmla="*/ 104484 h 393701"/>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73676 w 440345"/>
              <a:gd name="connsiteY5" fmla="*/ 53976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6854 w 440345"/>
              <a:gd name="connsiteY0" fmla="*/ 104732 h 393949"/>
              <a:gd name="connsiteX1" fmla="*/ 108996 w 440345"/>
              <a:gd name="connsiteY1" fmla="*/ 10090 h 393949"/>
              <a:gd name="connsiteX2" fmla="*/ 230916 w 440345"/>
              <a:gd name="connsiteY2" fmla="*/ 63430 h 393949"/>
              <a:gd name="connsiteX3" fmla="*/ 320181 w 440345"/>
              <a:gd name="connsiteY3" fmla="*/ 19757 h 393949"/>
              <a:gd name="connsiteX4" fmla="*/ 356161 w 440345"/>
              <a:gd name="connsiteY4" fmla="*/ 1003 h 393949"/>
              <a:gd name="connsiteX5" fmla="*/ 356715 w 440345"/>
              <a:gd name="connsiteY5" fmla="*/ 62973 h 393949"/>
              <a:gd name="connsiteX6" fmla="*/ 337596 w 440345"/>
              <a:gd name="connsiteY6" fmla="*/ 139630 h 393949"/>
              <a:gd name="connsiteX7" fmla="*/ 436656 w 440345"/>
              <a:gd name="connsiteY7" fmla="*/ 238690 h 393949"/>
              <a:gd name="connsiteX8" fmla="*/ 406176 w 440345"/>
              <a:gd name="connsiteY8" fmla="*/ 292030 h 393949"/>
              <a:gd name="connsiteX9" fmla="*/ 284256 w 440345"/>
              <a:gd name="connsiteY9" fmla="*/ 261550 h 393949"/>
              <a:gd name="connsiteX10" fmla="*/ 234605 w 440345"/>
              <a:gd name="connsiteY10" fmla="*/ 322764 h 393949"/>
              <a:gd name="connsiteX11" fmla="*/ 173986 w 440345"/>
              <a:gd name="connsiteY11" fmla="*/ 392469 h 393949"/>
              <a:gd name="connsiteX12" fmla="*/ 137719 w 440345"/>
              <a:gd name="connsiteY12" fmla="*/ 253288 h 393949"/>
              <a:gd name="connsiteX13" fmla="*/ 2316 w 440345"/>
              <a:gd name="connsiteY13" fmla="*/ 223450 h 393949"/>
              <a:gd name="connsiteX14" fmla="*/ 55656 w 440345"/>
              <a:gd name="connsiteY14" fmla="*/ 162490 h 393949"/>
              <a:gd name="connsiteX15" fmla="*/ 86854 w 440345"/>
              <a:gd name="connsiteY15" fmla="*/ 104732 h 393949"/>
              <a:gd name="connsiteX0" fmla="*/ 87132 w 440623"/>
              <a:gd name="connsiteY0" fmla="*/ 104732 h 393949"/>
              <a:gd name="connsiteX1" fmla="*/ 109274 w 440623"/>
              <a:gd name="connsiteY1" fmla="*/ 10090 h 393949"/>
              <a:gd name="connsiteX2" fmla="*/ 231194 w 440623"/>
              <a:gd name="connsiteY2" fmla="*/ 63430 h 393949"/>
              <a:gd name="connsiteX3" fmla="*/ 320459 w 440623"/>
              <a:gd name="connsiteY3" fmla="*/ 19757 h 393949"/>
              <a:gd name="connsiteX4" fmla="*/ 356439 w 440623"/>
              <a:gd name="connsiteY4" fmla="*/ 1003 h 393949"/>
              <a:gd name="connsiteX5" fmla="*/ 356993 w 440623"/>
              <a:gd name="connsiteY5" fmla="*/ 62973 h 393949"/>
              <a:gd name="connsiteX6" fmla="*/ 337874 w 440623"/>
              <a:gd name="connsiteY6" fmla="*/ 139630 h 393949"/>
              <a:gd name="connsiteX7" fmla="*/ 436934 w 440623"/>
              <a:gd name="connsiteY7" fmla="*/ 238690 h 393949"/>
              <a:gd name="connsiteX8" fmla="*/ 406454 w 440623"/>
              <a:gd name="connsiteY8" fmla="*/ 292030 h 393949"/>
              <a:gd name="connsiteX9" fmla="*/ 284534 w 440623"/>
              <a:gd name="connsiteY9" fmla="*/ 261550 h 393949"/>
              <a:gd name="connsiteX10" fmla="*/ 234883 w 440623"/>
              <a:gd name="connsiteY10" fmla="*/ 322764 h 393949"/>
              <a:gd name="connsiteX11" fmla="*/ 174264 w 440623"/>
              <a:gd name="connsiteY11" fmla="*/ 392469 h 393949"/>
              <a:gd name="connsiteX12" fmla="*/ 137997 w 440623"/>
              <a:gd name="connsiteY12" fmla="*/ 253288 h 393949"/>
              <a:gd name="connsiteX13" fmla="*/ 2594 w 440623"/>
              <a:gd name="connsiteY13" fmla="*/ 223450 h 393949"/>
              <a:gd name="connsiteX14" fmla="*/ 49053 w 440623"/>
              <a:gd name="connsiteY14" fmla="*/ 151093 h 393949"/>
              <a:gd name="connsiteX15" fmla="*/ 87132 w 440623"/>
              <a:gd name="connsiteY15" fmla="*/ 104732 h 393949"/>
              <a:gd name="connsiteX0" fmla="*/ 111837 w 440811"/>
              <a:gd name="connsiteY0" fmla="*/ 87129 h 393949"/>
              <a:gd name="connsiteX1" fmla="*/ 109462 w 440811"/>
              <a:gd name="connsiteY1" fmla="*/ 10090 h 393949"/>
              <a:gd name="connsiteX2" fmla="*/ 231382 w 440811"/>
              <a:gd name="connsiteY2" fmla="*/ 63430 h 393949"/>
              <a:gd name="connsiteX3" fmla="*/ 320647 w 440811"/>
              <a:gd name="connsiteY3" fmla="*/ 19757 h 393949"/>
              <a:gd name="connsiteX4" fmla="*/ 356627 w 440811"/>
              <a:gd name="connsiteY4" fmla="*/ 1003 h 393949"/>
              <a:gd name="connsiteX5" fmla="*/ 357181 w 440811"/>
              <a:gd name="connsiteY5" fmla="*/ 62973 h 393949"/>
              <a:gd name="connsiteX6" fmla="*/ 338062 w 440811"/>
              <a:gd name="connsiteY6" fmla="*/ 139630 h 393949"/>
              <a:gd name="connsiteX7" fmla="*/ 437122 w 440811"/>
              <a:gd name="connsiteY7" fmla="*/ 238690 h 393949"/>
              <a:gd name="connsiteX8" fmla="*/ 406642 w 440811"/>
              <a:gd name="connsiteY8" fmla="*/ 292030 h 393949"/>
              <a:gd name="connsiteX9" fmla="*/ 284722 w 440811"/>
              <a:gd name="connsiteY9" fmla="*/ 261550 h 393949"/>
              <a:gd name="connsiteX10" fmla="*/ 235071 w 440811"/>
              <a:gd name="connsiteY10" fmla="*/ 322764 h 393949"/>
              <a:gd name="connsiteX11" fmla="*/ 174452 w 440811"/>
              <a:gd name="connsiteY11" fmla="*/ 392469 h 393949"/>
              <a:gd name="connsiteX12" fmla="*/ 138185 w 440811"/>
              <a:gd name="connsiteY12" fmla="*/ 253288 h 393949"/>
              <a:gd name="connsiteX13" fmla="*/ 2782 w 440811"/>
              <a:gd name="connsiteY13" fmla="*/ 223450 h 393949"/>
              <a:gd name="connsiteX14" fmla="*/ 49241 w 440811"/>
              <a:gd name="connsiteY14" fmla="*/ 151093 h 393949"/>
              <a:gd name="connsiteX15" fmla="*/ 111837 w 440811"/>
              <a:gd name="connsiteY15" fmla="*/ 87129 h 393949"/>
              <a:gd name="connsiteX0" fmla="*/ 111837 w 440811"/>
              <a:gd name="connsiteY0" fmla="*/ 87036 h 393856"/>
              <a:gd name="connsiteX1" fmla="*/ 109462 w 440811"/>
              <a:gd name="connsiteY1" fmla="*/ 9997 h 393856"/>
              <a:gd name="connsiteX2" fmla="*/ 224500 w 440811"/>
              <a:gd name="connsiteY2" fmla="*/ 51941 h 393856"/>
              <a:gd name="connsiteX3" fmla="*/ 320647 w 440811"/>
              <a:gd name="connsiteY3" fmla="*/ 19664 h 393856"/>
              <a:gd name="connsiteX4" fmla="*/ 356627 w 440811"/>
              <a:gd name="connsiteY4" fmla="*/ 910 h 393856"/>
              <a:gd name="connsiteX5" fmla="*/ 357181 w 440811"/>
              <a:gd name="connsiteY5" fmla="*/ 62880 h 393856"/>
              <a:gd name="connsiteX6" fmla="*/ 338062 w 440811"/>
              <a:gd name="connsiteY6" fmla="*/ 139537 h 393856"/>
              <a:gd name="connsiteX7" fmla="*/ 437122 w 440811"/>
              <a:gd name="connsiteY7" fmla="*/ 238597 h 393856"/>
              <a:gd name="connsiteX8" fmla="*/ 406642 w 440811"/>
              <a:gd name="connsiteY8" fmla="*/ 291937 h 393856"/>
              <a:gd name="connsiteX9" fmla="*/ 284722 w 440811"/>
              <a:gd name="connsiteY9" fmla="*/ 261457 h 393856"/>
              <a:gd name="connsiteX10" fmla="*/ 235071 w 440811"/>
              <a:gd name="connsiteY10" fmla="*/ 322671 h 393856"/>
              <a:gd name="connsiteX11" fmla="*/ 174452 w 440811"/>
              <a:gd name="connsiteY11" fmla="*/ 392376 h 393856"/>
              <a:gd name="connsiteX12" fmla="*/ 138185 w 440811"/>
              <a:gd name="connsiteY12" fmla="*/ 253195 h 393856"/>
              <a:gd name="connsiteX13" fmla="*/ 2782 w 440811"/>
              <a:gd name="connsiteY13" fmla="*/ 223357 h 393856"/>
              <a:gd name="connsiteX14" fmla="*/ 49241 w 440811"/>
              <a:gd name="connsiteY14" fmla="*/ 151000 h 393856"/>
              <a:gd name="connsiteX15" fmla="*/ 111837 w 440811"/>
              <a:gd name="connsiteY15" fmla="*/ 87036 h 393856"/>
              <a:gd name="connsiteX0" fmla="*/ 111837 w 440811"/>
              <a:gd name="connsiteY0" fmla="*/ 92333 h 399153"/>
              <a:gd name="connsiteX1" fmla="*/ 109462 w 440811"/>
              <a:gd name="connsiteY1" fmla="*/ 15294 h 399153"/>
              <a:gd name="connsiteX2" fmla="*/ 224500 w 440811"/>
              <a:gd name="connsiteY2" fmla="*/ 57238 h 399153"/>
              <a:gd name="connsiteX3" fmla="*/ 316023 w 440811"/>
              <a:gd name="connsiteY3" fmla="*/ 4427 h 399153"/>
              <a:gd name="connsiteX4" fmla="*/ 356627 w 440811"/>
              <a:gd name="connsiteY4" fmla="*/ 6207 h 399153"/>
              <a:gd name="connsiteX5" fmla="*/ 357181 w 440811"/>
              <a:gd name="connsiteY5" fmla="*/ 68177 h 399153"/>
              <a:gd name="connsiteX6" fmla="*/ 338062 w 440811"/>
              <a:gd name="connsiteY6" fmla="*/ 144834 h 399153"/>
              <a:gd name="connsiteX7" fmla="*/ 437122 w 440811"/>
              <a:gd name="connsiteY7" fmla="*/ 243894 h 399153"/>
              <a:gd name="connsiteX8" fmla="*/ 406642 w 440811"/>
              <a:gd name="connsiteY8" fmla="*/ 297234 h 399153"/>
              <a:gd name="connsiteX9" fmla="*/ 284722 w 440811"/>
              <a:gd name="connsiteY9" fmla="*/ 266754 h 399153"/>
              <a:gd name="connsiteX10" fmla="*/ 235071 w 440811"/>
              <a:gd name="connsiteY10" fmla="*/ 327968 h 399153"/>
              <a:gd name="connsiteX11" fmla="*/ 174452 w 440811"/>
              <a:gd name="connsiteY11" fmla="*/ 397673 h 399153"/>
              <a:gd name="connsiteX12" fmla="*/ 138185 w 440811"/>
              <a:gd name="connsiteY12" fmla="*/ 258492 h 399153"/>
              <a:gd name="connsiteX13" fmla="*/ 2782 w 440811"/>
              <a:gd name="connsiteY13" fmla="*/ 228654 h 399153"/>
              <a:gd name="connsiteX14" fmla="*/ 49241 w 440811"/>
              <a:gd name="connsiteY14" fmla="*/ 156297 h 399153"/>
              <a:gd name="connsiteX15" fmla="*/ 111837 w 440811"/>
              <a:gd name="connsiteY15" fmla="*/ 92333 h 399153"/>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57181 w 440811"/>
              <a:gd name="connsiteY5" fmla="*/ 74368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46852 w 440811"/>
              <a:gd name="connsiteY5" fmla="*/ 70653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98524 h 405344"/>
              <a:gd name="connsiteX1" fmla="*/ 109462 w 440811"/>
              <a:gd name="connsiteY1" fmla="*/ 21485 h 405344"/>
              <a:gd name="connsiteX2" fmla="*/ 224500 w 440811"/>
              <a:gd name="connsiteY2" fmla="*/ 63429 h 405344"/>
              <a:gd name="connsiteX3" fmla="*/ 316023 w 440811"/>
              <a:gd name="connsiteY3" fmla="*/ 10618 h 405344"/>
              <a:gd name="connsiteX4" fmla="*/ 375046 w 440811"/>
              <a:gd name="connsiteY4" fmla="*/ 2210 h 405344"/>
              <a:gd name="connsiteX5" fmla="*/ 366053 w 440811"/>
              <a:gd name="connsiteY5" fmla="*/ 79275 h 405344"/>
              <a:gd name="connsiteX6" fmla="*/ 338062 w 440811"/>
              <a:gd name="connsiteY6" fmla="*/ 151025 h 405344"/>
              <a:gd name="connsiteX7" fmla="*/ 437122 w 440811"/>
              <a:gd name="connsiteY7" fmla="*/ 250085 h 405344"/>
              <a:gd name="connsiteX8" fmla="*/ 406642 w 440811"/>
              <a:gd name="connsiteY8" fmla="*/ 303425 h 405344"/>
              <a:gd name="connsiteX9" fmla="*/ 284722 w 440811"/>
              <a:gd name="connsiteY9" fmla="*/ 272945 h 405344"/>
              <a:gd name="connsiteX10" fmla="*/ 235071 w 440811"/>
              <a:gd name="connsiteY10" fmla="*/ 334159 h 405344"/>
              <a:gd name="connsiteX11" fmla="*/ 174452 w 440811"/>
              <a:gd name="connsiteY11" fmla="*/ 403864 h 405344"/>
              <a:gd name="connsiteX12" fmla="*/ 138185 w 440811"/>
              <a:gd name="connsiteY12" fmla="*/ 264683 h 405344"/>
              <a:gd name="connsiteX13" fmla="*/ 2782 w 440811"/>
              <a:gd name="connsiteY13" fmla="*/ 234845 h 405344"/>
              <a:gd name="connsiteX14" fmla="*/ 49241 w 440811"/>
              <a:gd name="connsiteY14" fmla="*/ 162488 h 405344"/>
              <a:gd name="connsiteX15" fmla="*/ 111837 w 440811"/>
              <a:gd name="connsiteY15" fmla="*/ 98524 h 405344"/>
              <a:gd name="connsiteX0" fmla="*/ 111837 w 440811"/>
              <a:gd name="connsiteY0" fmla="*/ 110254 h 417074"/>
              <a:gd name="connsiteX1" fmla="*/ 109462 w 440811"/>
              <a:gd name="connsiteY1" fmla="*/ 33215 h 417074"/>
              <a:gd name="connsiteX2" fmla="*/ 224500 w 440811"/>
              <a:gd name="connsiteY2" fmla="*/ 75159 h 417074"/>
              <a:gd name="connsiteX3" fmla="*/ 316023 w 440811"/>
              <a:gd name="connsiteY3" fmla="*/ 22348 h 417074"/>
              <a:gd name="connsiteX4" fmla="*/ 379028 w 440811"/>
              <a:gd name="connsiteY4" fmla="*/ 961 h 417074"/>
              <a:gd name="connsiteX5" fmla="*/ 366053 w 440811"/>
              <a:gd name="connsiteY5" fmla="*/ 91005 h 417074"/>
              <a:gd name="connsiteX6" fmla="*/ 338062 w 440811"/>
              <a:gd name="connsiteY6" fmla="*/ 162755 h 417074"/>
              <a:gd name="connsiteX7" fmla="*/ 437122 w 440811"/>
              <a:gd name="connsiteY7" fmla="*/ 261815 h 417074"/>
              <a:gd name="connsiteX8" fmla="*/ 406642 w 440811"/>
              <a:gd name="connsiteY8" fmla="*/ 315155 h 417074"/>
              <a:gd name="connsiteX9" fmla="*/ 284722 w 440811"/>
              <a:gd name="connsiteY9" fmla="*/ 284675 h 417074"/>
              <a:gd name="connsiteX10" fmla="*/ 235071 w 440811"/>
              <a:gd name="connsiteY10" fmla="*/ 345889 h 417074"/>
              <a:gd name="connsiteX11" fmla="*/ 174452 w 440811"/>
              <a:gd name="connsiteY11" fmla="*/ 415594 h 417074"/>
              <a:gd name="connsiteX12" fmla="*/ 138185 w 440811"/>
              <a:gd name="connsiteY12" fmla="*/ 276413 h 417074"/>
              <a:gd name="connsiteX13" fmla="*/ 2782 w 440811"/>
              <a:gd name="connsiteY13" fmla="*/ 246575 h 417074"/>
              <a:gd name="connsiteX14" fmla="*/ 49241 w 440811"/>
              <a:gd name="connsiteY14" fmla="*/ 174218 h 417074"/>
              <a:gd name="connsiteX15" fmla="*/ 111837 w 440811"/>
              <a:gd name="connsiteY15" fmla="*/ 110254 h 41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28863 w 43256"/>
              <a:gd name="connsiteY4" fmla="*/ 34610 h 43219"/>
              <a:gd name="connsiteX5" fmla="*/ 28596 w 43256"/>
              <a:gd name="connsiteY5" fmla="*/ 36519 h 43219"/>
              <a:gd name="connsiteX6" fmla="*/ 34165 w 43256"/>
              <a:gd name="connsiteY6" fmla="*/ 22813 h 43219"/>
              <a:gd name="connsiteX7" fmla="*/ 37416 w 43256"/>
              <a:gd name="connsiteY7" fmla="*/ 2994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34165 w 43256"/>
              <a:gd name="connsiteY4" fmla="*/ 22813 h 43219"/>
              <a:gd name="connsiteX5" fmla="*/ 37416 w 43256"/>
              <a:gd name="connsiteY5" fmla="*/ 29949 h 43219"/>
              <a:gd name="connsiteX6" fmla="*/ 41834 w 43256"/>
              <a:gd name="connsiteY6" fmla="*/ 15213 h 43219"/>
              <a:gd name="connsiteX7" fmla="*/ 40386 w 43256"/>
              <a:gd name="connsiteY7" fmla="*/ 17889 h 43219"/>
              <a:gd name="connsiteX8" fmla="*/ 38360 w 43256"/>
              <a:gd name="connsiteY8" fmla="*/ 5285 h 43219"/>
              <a:gd name="connsiteX9" fmla="*/ 38436 w 43256"/>
              <a:gd name="connsiteY9" fmla="*/ 6549 h 43219"/>
              <a:gd name="connsiteX10" fmla="*/ 29114 w 43256"/>
              <a:gd name="connsiteY10" fmla="*/ 3811 h 43219"/>
              <a:gd name="connsiteX11" fmla="*/ 29856 w 43256"/>
              <a:gd name="connsiteY11" fmla="*/ 2199 h 43219"/>
              <a:gd name="connsiteX12" fmla="*/ 22177 w 43256"/>
              <a:gd name="connsiteY12" fmla="*/ 4579 h 43219"/>
              <a:gd name="connsiteX13" fmla="*/ 22536 w 43256"/>
              <a:gd name="connsiteY13" fmla="*/ 3189 h 43219"/>
              <a:gd name="connsiteX14" fmla="*/ 14036 w 43256"/>
              <a:gd name="connsiteY14" fmla="*/ 5051 h 43219"/>
              <a:gd name="connsiteX15" fmla="*/ 15336 w 43256"/>
              <a:gd name="connsiteY15" fmla="*/ 6399 h 43219"/>
              <a:gd name="connsiteX16" fmla="*/ 4163 w 43256"/>
              <a:gd name="connsiteY16" fmla="*/ 15648 h 43219"/>
              <a:gd name="connsiteX17" fmla="*/ 3936 w 43256"/>
              <a:gd name="connsiteY17" fmla="*/ 14229 h 43219"/>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16516 w 43256"/>
              <a:gd name="connsiteY14" fmla="*/ 39125 h 40633"/>
              <a:gd name="connsiteX15" fmla="*/ 5840 w 43256"/>
              <a:gd name="connsiteY15" fmla="*/ 35331 h 40633"/>
              <a:gd name="connsiteX16" fmla="*/ 1146 w 43256"/>
              <a:gd name="connsiteY16" fmla="*/ 31109 h 40633"/>
              <a:gd name="connsiteX17" fmla="*/ 2149 w 43256"/>
              <a:gd name="connsiteY17" fmla="*/ 25410 h 40633"/>
              <a:gd name="connsiteX18" fmla="*/ 31 w 43256"/>
              <a:gd name="connsiteY18" fmla="*/ 19563 h 40633"/>
              <a:gd name="connsiteX19" fmla="*/ 3899 w 43256"/>
              <a:gd name="connsiteY19" fmla="*/ 14366 h 40633"/>
              <a:gd name="connsiteX20" fmla="*/ 3936 w 43256"/>
              <a:gd name="connsiteY20"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34165 w 43256"/>
              <a:gd name="connsiteY4" fmla="*/ 22813 h 40633"/>
              <a:gd name="connsiteX5" fmla="*/ 37416 w 43256"/>
              <a:gd name="connsiteY5" fmla="*/ 29949 h 40633"/>
              <a:gd name="connsiteX6" fmla="*/ 41834 w 43256"/>
              <a:gd name="connsiteY6" fmla="*/ 15213 h 40633"/>
              <a:gd name="connsiteX7" fmla="*/ 40386 w 43256"/>
              <a:gd name="connsiteY7" fmla="*/ 17889 h 40633"/>
              <a:gd name="connsiteX8" fmla="*/ 38360 w 43256"/>
              <a:gd name="connsiteY8" fmla="*/ 5285 h 40633"/>
              <a:gd name="connsiteX9" fmla="*/ 38436 w 43256"/>
              <a:gd name="connsiteY9" fmla="*/ 6549 h 40633"/>
              <a:gd name="connsiteX10" fmla="*/ 29114 w 43256"/>
              <a:gd name="connsiteY10" fmla="*/ 3811 h 40633"/>
              <a:gd name="connsiteX11" fmla="*/ 29856 w 43256"/>
              <a:gd name="connsiteY11" fmla="*/ 2199 h 40633"/>
              <a:gd name="connsiteX12" fmla="*/ 22177 w 43256"/>
              <a:gd name="connsiteY12" fmla="*/ 4579 h 40633"/>
              <a:gd name="connsiteX13" fmla="*/ 22536 w 43256"/>
              <a:gd name="connsiteY13" fmla="*/ 3189 h 40633"/>
              <a:gd name="connsiteX14" fmla="*/ 14036 w 43256"/>
              <a:gd name="connsiteY14" fmla="*/ 5051 h 40633"/>
              <a:gd name="connsiteX15" fmla="*/ 15336 w 43256"/>
              <a:gd name="connsiteY15" fmla="*/ 6399 h 40633"/>
              <a:gd name="connsiteX16" fmla="*/ 4163 w 43256"/>
              <a:gd name="connsiteY16" fmla="*/ 15648 h 40633"/>
              <a:gd name="connsiteX17" fmla="*/ 3936 w 43256"/>
              <a:gd name="connsiteY17"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Tree>
    <p:extLst>
      <p:ext uri="{BB962C8B-B14F-4D97-AF65-F5344CB8AC3E}">
        <p14:creationId xmlns:p14="http://schemas.microsoft.com/office/powerpoint/2010/main" val="211658054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t>2016/4/15 Friday</a:t>
            </a:r>
          </a:p>
        </p:txBody>
      </p:sp>
      <p:pic>
        <p:nvPicPr>
          <p:cNvPr id="28" name="Picture 4" descr="s"/>
          <p:cNvPicPr>
            <a:picLocks noChangeAspect="1" noChangeArrowheads="1"/>
          </p:cNvPicPr>
          <p:nvPr/>
        </p:nvPicPr>
        <p:blipFill>
          <a:blip r:embed="rId3"/>
          <a:srcRect l="23381" t="63071" r="58537" b="13522"/>
          <a:stretch>
            <a:fillRect/>
          </a:stretch>
        </p:blipFill>
        <p:spPr bwMode="auto">
          <a:xfrm>
            <a:off x="9959304" y="5129217"/>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4"/>
          <a:srcRect t="9679" b="11805"/>
          <a:stretch>
            <a:fillRect/>
          </a:stretch>
        </p:blipFill>
        <p:spPr bwMode="auto">
          <a:xfrm>
            <a:off x="0" y="-95221"/>
            <a:ext cx="12192000" cy="6952187"/>
          </a:xfrm>
          <a:prstGeom prst="rect">
            <a:avLst/>
          </a:prstGeom>
          <a:noFill/>
        </p:spPr>
      </p:pic>
      <p:sp>
        <p:nvSpPr>
          <p:cNvPr id="10" name="TextBox 9"/>
          <p:cNvSpPr txBox="1"/>
          <p:nvPr/>
        </p:nvSpPr>
        <p:spPr>
          <a:xfrm>
            <a:off x="2139518" y="2682756"/>
            <a:ext cx="8309499" cy="1107965"/>
          </a:xfrm>
          <a:prstGeom prst="rect">
            <a:avLst/>
          </a:prstGeom>
          <a:solidFill>
            <a:srgbClr val="B7E38C"/>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603" y="408945"/>
            <a:ext cx="2019745" cy="1698284"/>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6731" y="4375479"/>
            <a:ext cx="1523824" cy="2482521"/>
          </a:xfrm>
          <a:prstGeom prst="rect">
            <a:avLst/>
          </a:prstGeom>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FE423ACC-C49A-4F92-936C-F5439F14A3BE}"/>
              </a:ext>
            </a:extLst>
          </p:cNvPr>
          <p:cNvSpPr txBox="1"/>
          <p:nvPr/>
        </p:nvSpPr>
        <p:spPr>
          <a:xfrm>
            <a:off x="4353499" y="1933327"/>
            <a:ext cx="3881535"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KHOA HỌC TỰ NHIÊN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891C0-F1C0-4D5D-BF08-E67C3380C2FB}"/>
              </a:ext>
            </a:extLst>
          </p:cNvPr>
          <p:cNvSpPr txBox="1"/>
          <p:nvPr/>
        </p:nvSpPr>
        <p:spPr>
          <a:xfrm>
            <a:off x="329184" y="30996"/>
            <a:ext cx="11622024"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cxnSp>
        <p:nvCxnSpPr>
          <p:cNvPr id="4" name="Straight Connector 3">
            <a:extLst>
              <a:ext uri="{FF2B5EF4-FFF2-40B4-BE49-F238E27FC236}">
                <a16:creationId xmlns:a16="http://schemas.microsoft.com/office/drawing/2014/main" id="{848990AA-2171-4C9B-A3E6-84A708CFC7F6}"/>
              </a:ext>
            </a:extLst>
          </p:cNvPr>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36A45DE-BBF9-44F8-9597-8D1FB44B16D2}"/>
              </a:ext>
            </a:extLst>
          </p:cNvPr>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634AC4C9-B9B6-4936-8217-76B1E2C64D41}"/>
              </a:ext>
            </a:extLst>
          </p:cNvPr>
          <p:cNvSpPr/>
          <p:nvPr/>
        </p:nvSpPr>
        <p:spPr>
          <a:xfrm>
            <a:off x="4142240" y="788250"/>
            <a:ext cx="5102342" cy="1749197"/>
          </a:xfrm>
          <a:prstGeom prst="rect">
            <a:avLst/>
          </a:prstGeom>
        </p:spPr>
        <p:txBody>
          <a:bodyPr wrap="square">
            <a:spAutoFit/>
          </a:bodyPr>
          <a:lstStyle/>
          <a:p>
            <a:pPr algn="just">
              <a:lnSpc>
                <a:spcPct val="115000"/>
              </a:lnSpc>
              <a:spcBef>
                <a:spcPts val="200"/>
              </a:spcBef>
              <a:spcAft>
                <a:spcPts val="0"/>
              </a:spcAft>
            </a:pPr>
            <a:r>
              <a:rPr lang="en-US" sz="2000" b="1" dirty="0" err="1">
                <a:latin typeface="Arial" panose="020B0604020202020204" pitchFamily="34" charset="0"/>
                <a:ea typeface="Times New Roman" panose="02020603050405020304" pitchFamily="18" charset="0"/>
                <a:cs typeface="Arial" panose="020B0604020202020204" pitchFamily="34" charset="0"/>
              </a:rPr>
              <a:t>Thí</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nghiệm</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theo</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nhóm</a:t>
            </a:r>
            <a:endParaRPr lang="en-US" sz="20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Bef>
                <a:spcPts val="200"/>
              </a:spcBef>
              <a:spcAft>
                <a:spcPts val="0"/>
              </a:spcAft>
            </a:pPr>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latin typeface="Arial" panose="020B0604020202020204" pitchFamily="34" charset="0"/>
                <a:ea typeface="Times New Roman" panose="02020603050405020304" pitchFamily="18" charset="0"/>
                <a:cs typeface="Arial" panose="020B0604020202020204" pitchFamily="34" charset="0"/>
              </a:rPr>
              <a:t>ư</a:t>
            </a:r>
            <a:r>
              <a:rPr lang="en-US" sz="2000" dirty="0" err="1">
                <a:latin typeface="Arial" panose="020B0604020202020204" pitchFamily="34" charset="0"/>
                <a:ea typeface="Times New Roman" panose="02020603050405020304" pitchFamily="18" charset="0"/>
                <a:cs typeface="Arial" panose="020B0604020202020204" pitchFamily="34" charset="0"/>
              </a:rPr>
              <a:t>ớc</a:t>
            </a:r>
            <a:r>
              <a:rPr lang="en-US" sz="2000" dirty="0">
                <a:latin typeface="Arial" panose="020B0604020202020204" pitchFamily="34" charset="0"/>
                <a:ea typeface="Times New Roman" panose="02020603050405020304" pitchFamily="18" charset="0"/>
                <a:cs typeface="Arial" panose="020B0604020202020204" pitchFamily="34" charset="0"/>
              </a:rPr>
              <a:t> 1: </a:t>
            </a:r>
            <a:r>
              <a:rPr lang="en-US" sz="2000" dirty="0" err="1">
                <a:latin typeface="Arial" panose="020B0604020202020204" pitchFamily="34" charset="0"/>
                <a:ea typeface="Times New Roman" panose="02020603050405020304" pitchFamily="18" charset="0"/>
                <a:cs typeface="Arial" panose="020B0604020202020204" pitchFamily="34" charset="0"/>
              </a:rPr>
              <a:t>Bố</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nghiệm</a:t>
            </a:r>
            <a:r>
              <a:rPr lang="en-US" sz="2000" dirty="0">
                <a:latin typeface="Arial" panose="020B0604020202020204" pitchFamily="34" charset="0"/>
                <a:ea typeface="Times New Roman" panose="02020603050405020304" pitchFamily="18" charset="0"/>
                <a:cs typeface="Arial" panose="020B0604020202020204" pitchFamily="34" charset="0"/>
              </a:rPr>
              <a:t> ở </a:t>
            </a:r>
            <a:r>
              <a:rPr lang="en-US" sz="2000" dirty="0" err="1">
                <a:latin typeface="Arial" panose="020B0604020202020204" pitchFamily="34" charset="0"/>
                <a:ea typeface="Times New Roman" panose="02020603050405020304" pitchFamily="18" charset="0"/>
                <a:cs typeface="Arial" panose="020B0604020202020204" pitchFamily="34" charset="0"/>
              </a:rPr>
              <a:t>Hình</a:t>
            </a:r>
            <a:r>
              <a:rPr lang="en-US" sz="2000" dirty="0">
                <a:latin typeface="Arial" panose="020B0604020202020204" pitchFamily="34" charset="0"/>
                <a:ea typeface="Times New Roman" panose="02020603050405020304" pitchFamily="18" charset="0"/>
                <a:cs typeface="Arial" panose="020B0604020202020204" pitchFamily="34" charset="0"/>
              </a:rPr>
              <a:t> 18.1 SGK</a:t>
            </a:r>
          </a:p>
          <a:p>
            <a:pPr algn="just"/>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latin typeface="Arial" panose="020B0604020202020204" pitchFamily="34" charset="0"/>
                <a:ea typeface="Times New Roman" panose="02020603050405020304" pitchFamily="18" charset="0"/>
                <a:cs typeface="Arial" panose="020B0604020202020204" pitchFamily="34" charset="0"/>
              </a:rPr>
              <a:t>ư</a:t>
            </a:r>
            <a:r>
              <a:rPr lang="en-US" sz="2000" dirty="0" err="1">
                <a:latin typeface="Arial" panose="020B0604020202020204" pitchFamily="34" charset="0"/>
                <a:ea typeface="Times New Roman" panose="02020603050405020304" pitchFamily="18" charset="0"/>
                <a:cs typeface="Arial" panose="020B0604020202020204" pitchFamily="34" charset="0"/>
              </a:rPr>
              <a:t>ớc</a:t>
            </a:r>
            <a:r>
              <a:rPr lang="en-US" sz="2000" dirty="0">
                <a:latin typeface="Arial" panose="020B0604020202020204" pitchFamily="34" charset="0"/>
                <a:ea typeface="Times New Roman" panose="02020603050405020304" pitchFamily="18" charset="0"/>
                <a:cs typeface="Arial" panose="020B0604020202020204" pitchFamily="34" charset="0"/>
              </a:rPr>
              <a:t> 2: Treo </a:t>
            </a:r>
            <a:r>
              <a:rPr lang="en-US" sz="2000" dirty="0" err="1">
                <a:latin typeface="Arial" panose="020B0604020202020204" pitchFamily="34" charset="0"/>
                <a:ea typeface="Times New Roman" panose="02020603050405020304" pitchFamily="18" charset="0"/>
                <a:cs typeface="Arial" panose="020B0604020202020204" pitchFamily="34" charset="0"/>
              </a:rPr>
              <a:t>vật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vào</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vị</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trí</a:t>
            </a:r>
            <a:r>
              <a:rPr lang="en-US" sz="2000" dirty="0">
                <a:latin typeface="Arial" panose="020B0604020202020204" pitchFamily="34" charset="0"/>
                <a:ea typeface="Times New Roman" panose="02020603050405020304" pitchFamily="18" charset="0"/>
                <a:cs typeface="Arial" panose="020B0604020202020204" pitchFamily="34" charset="0"/>
              </a:rPr>
              <a:t> A, C, O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quan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sát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hiện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tượng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xảy</a:t>
            </a:r>
            <a:r>
              <a:rPr lang="en-US" sz="2000" dirty="0">
                <a:latin typeface="Arial" panose="020B0604020202020204" pitchFamily="34" charset="0"/>
                <a:ea typeface="Times New Roman" panose="02020603050405020304" pitchFamily="18" charset="0"/>
                <a:cs typeface="Arial" panose="020B0604020202020204" pitchFamily="34" charset="0"/>
              </a:rPr>
              <a:t> ra </a:t>
            </a:r>
            <a:r>
              <a:rPr lang="en-US" sz="2000" dirty="0" err="1">
                <a:latin typeface="Arial" panose="020B0604020202020204" pitchFamily="34" charset="0"/>
                <a:ea typeface="Times New Roman" panose="02020603050405020304" pitchFamily="18" charset="0"/>
                <a:cs typeface="Arial" panose="020B0604020202020204" pitchFamily="34" charset="0"/>
              </a:rPr>
              <a:t>với</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thanh</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ngang</a:t>
            </a:r>
            <a:r>
              <a:rPr lang="en-US" sz="2000" dirty="0">
                <a:latin typeface="Arial" panose="020B0604020202020204" pitchFamily="34" charset="0"/>
                <a:ea typeface="Times New Roman" panose="02020603050405020304" pitchFamily="18" charset="0"/>
                <a:cs typeface="Arial" panose="020B0604020202020204" pitchFamily="34" charset="0"/>
              </a:rPr>
              <a:t>.</a:t>
            </a:r>
          </a:p>
          <a:p>
            <a:pPr algn="just"/>
            <a:r>
              <a:rPr lang="en-US" sz="2000" dirty="0">
                <a:latin typeface="Arial" panose="020B0604020202020204" pitchFamily="34" charset="0"/>
                <a:cs typeface="Arial" panose="020B0604020202020204" pitchFamily="34" charset="0"/>
              </a:rPr>
              <a:t>B</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ớc</a:t>
            </a:r>
            <a:r>
              <a:rPr lang="en-US" sz="2000" dirty="0">
                <a:latin typeface="Arial" panose="020B0604020202020204" pitchFamily="34" charset="0"/>
                <a:cs typeface="Arial" panose="020B0604020202020204" pitchFamily="34" charset="0"/>
              </a:rPr>
              <a:t> 3: </a:t>
            </a:r>
            <a:r>
              <a:rPr lang="en-US" sz="2000" dirty="0" err="1">
                <a:latin typeface="Arial" panose="020B0604020202020204" pitchFamily="34" charset="0"/>
                <a:cs typeface="Arial" panose="020B0604020202020204" pitchFamily="34" charset="0"/>
              </a:rPr>
              <a:t>Hoàn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thành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phiếu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1</a:t>
            </a:r>
          </a:p>
        </p:txBody>
      </p:sp>
      <p:pic>
        <p:nvPicPr>
          <p:cNvPr id="8" name="Picture 7">
            <a:extLst>
              <a:ext uri="{FF2B5EF4-FFF2-40B4-BE49-F238E27FC236}">
                <a16:creationId xmlns:a16="http://schemas.microsoft.com/office/drawing/2014/main" id="{BC284871-EC26-4E2A-AD0E-A676476CF1B3}"/>
              </a:ext>
            </a:extLst>
          </p:cNvPr>
          <p:cNvPicPr>
            <a:picLocks noChangeAspect="1"/>
          </p:cNvPicPr>
          <p:nvPr/>
        </p:nvPicPr>
        <p:blipFill>
          <a:blip r:embed="rId4"/>
          <a:stretch>
            <a:fillRect/>
          </a:stretch>
        </p:blipFill>
        <p:spPr>
          <a:xfrm>
            <a:off x="173733" y="1493644"/>
            <a:ext cx="3730744" cy="4726544"/>
          </a:xfrm>
          <a:prstGeom prst="rect">
            <a:avLst/>
          </a:prstGeom>
        </p:spPr>
      </p:pic>
      <p:pic>
        <p:nvPicPr>
          <p:cNvPr id="10" name="Đồng hồ đếm ngược 5 phút - 5 Minutes">
            <a:hlinkClick r:id="" action="ppaction://media"/>
            <a:extLst>
              <a:ext uri="{FF2B5EF4-FFF2-40B4-BE49-F238E27FC236}">
                <a16:creationId xmlns:a16="http://schemas.microsoft.com/office/drawing/2014/main" id="{B1C66525-78D5-4850-840E-AAB87DDB81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34605" y="1227394"/>
            <a:ext cx="1816603" cy="1021839"/>
          </a:xfrm>
          <a:prstGeom prst="rect">
            <a:avLst/>
          </a:prstGeom>
        </p:spPr>
      </p:pic>
      <p:sp>
        <p:nvSpPr>
          <p:cNvPr id="3" name="TextBox 2">
            <a:extLst>
              <a:ext uri="{FF2B5EF4-FFF2-40B4-BE49-F238E27FC236}">
                <a16:creationId xmlns:a16="http://schemas.microsoft.com/office/drawing/2014/main" id="{6A52EA00-A27E-2E80-7E1E-E98F93B7287B}"/>
              </a:ext>
            </a:extLst>
          </p:cNvPr>
          <p:cNvSpPr txBox="1"/>
          <p:nvPr/>
        </p:nvSpPr>
        <p:spPr>
          <a:xfrm>
            <a:off x="4264157" y="2830108"/>
            <a:ext cx="7735816" cy="3463128"/>
          </a:xfrm>
          <a:prstGeom prst="rect">
            <a:avLst/>
          </a:prstGeom>
          <a:noFill/>
        </p:spPr>
        <p:txBody>
          <a:bodyPr wrap="square" rtlCol="0">
            <a:spAutoFit/>
          </a:bodyPr>
          <a:lstStyle/>
          <a:p>
            <a:pPr algn="ctr"/>
            <a:r>
              <a:rPr lang="en-US" sz="3200" b="1" dirty="0"/>
              <a:t>PHIẾU HỌC TẬP 1</a:t>
            </a:r>
          </a:p>
          <a:p>
            <a:pPr marL="342900" indent="-342900">
              <a:lnSpc>
                <a:spcPct val="150000"/>
              </a:lnSpc>
              <a:buAutoNum type="arabicPeriod"/>
            </a:pPr>
            <a:r>
              <a:rPr lang="en-US" sz="3200" dirty="0"/>
              <a:t>Treo </a:t>
            </a:r>
            <a:r>
              <a:rPr lang="en-US" sz="3200" dirty="0" err="1"/>
              <a:t>quả</a:t>
            </a:r>
            <a:r>
              <a:rPr lang="en-US" sz="3200" dirty="0"/>
              <a:t> </a:t>
            </a:r>
            <a:r>
              <a:rPr lang="en-US" sz="3200" dirty="0" err="1"/>
              <a:t>nặng</a:t>
            </a:r>
            <a:r>
              <a:rPr lang="en-US" sz="3200" dirty="0"/>
              <a:t> </a:t>
            </a:r>
            <a:r>
              <a:rPr lang="en-US" sz="3200" dirty="0" err="1"/>
              <a:t>vào</a:t>
            </a:r>
            <a:r>
              <a:rPr lang="en-US" sz="3200" dirty="0"/>
              <a:t> </a:t>
            </a:r>
            <a:r>
              <a:rPr lang="en-US" sz="3200" dirty="0" err="1"/>
              <a:t>vị</a:t>
            </a:r>
            <a:r>
              <a:rPr lang="en-US" sz="3200" dirty="0"/>
              <a:t> </a:t>
            </a:r>
            <a:r>
              <a:rPr lang="en-US" sz="3200" dirty="0" err="1"/>
              <a:t>trí</a:t>
            </a:r>
            <a:r>
              <a:rPr lang="en-US" sz="3200" dirty="0"/>
              <a:t> </a:t>
            </a:r>
            <a:r>
              <a:rPr lang="en-US" sz="3200" dirty="0" err="1"/>
              <a:t>nào</a:t>
            </a:r>
            <a:r>
              <a:rPr lang="en-US" sz="3200" dirty="0"/>
              <a:t> </a:t>
            </a:r>
            <a:r>
              <a:rPr lang="en-US" sz="3200" dirty="0" err="1"/>
              <a:t>thì</a:t>
            </a:r>
            <a:r>
              <a:rPr lang="en-US" sz="3200" dirty="0"/>
              <a:t> </a:t>
            </a:r>
            <a:r>
              <a:rPr lang="en-US" sz="3200" dirty="0" err="1"/>
              <a:t>thanh</a:t>
            </a:r>
            <a:r>
              <a:rPr lang="en-US" sz="3200" dirty="0"/>
              <a:t> quay, </a:t>
            </a:r>
            <a:r>
              <a:rPr lang="en-US" sz="3200" dirty="0" err="1"/>
              <a:t>vào</a:t>
            </a:r>
            <a:r>
              <a:rPr lang="en-US" sz="3200" dirty="0"/>
              <a:t> </a:t>
            </a:r>
            <a:r>
              <a:rPr lang="en-US" sz="3200" dirty="0" err="1"/>
              <a:t>vị</a:t>
            </a:r>
            <a:r>
              <a:rPr lang="en-US" sz="3200" dirty="0"/>
              <a:t> </a:t>
            </a:r>
            <a:r>
              <a:rPr lang="en-US" sz="3200" dirty="0" err="1"/>
              <a:t>trí</a:t>
            </a:r>
            <a:r>
              <a:rPr lang="en-US" sz="3200" dirty="0"/>
              <a:t> </a:t>
            </a:r>
            <a:r>
              <a:rPr lang="en-US" sz="3200" dirty="0" err="1"/>
              <a:t>nào</a:t>
            </a:r>
            <a:r>
              <a:rPr lang="en-US" sz="3200" dirty="0"/>
              <a:t> </a:t>
            </a:r>
            <a:r>
              <a:rPr lang="en-US" sz="3200" dirty="0" err="1"/>
              <a:t>thì</a:t>
            </a:r>
            <a:r>
              <a:rPr lang="en-US" sz="3200" dirty="0"/>
              <a:t> </a:t>
            </a:r>
            <a:r>
              <a:rPr lang="en-US" sz="3200" dirty="0" err="1"/>
              <a:t>thanh</a:t>
            </a:r>
            <a:r>
              <a:rPr lang="en-US" sz="3200" dirty="0"/>
              <a:t> </a:t>
            </a:r>
            <a:r>
              <a:rPr lang="en-US" sz="3200" dirty="0" err="1"/>
              <a:t>không</a:t>
            </a:r>
            <a:r>
              <a:rPr lang="en-US" sz="3200" dirty="0"/>
              <a:t> quay?</a:t>
            </a:r>
          </a:p>
          <a:p>
            <a:pPr marL="342900" indent="-342900">
              <a:lnSpc>
                <a:spcPct val="150000"/>
              </a:lnSpc>
              <a:buAutoNum type="arabicPeriod"/>
            </a:pPr>
            <a:r>
              <a:rPr lang="en-US" sz="3200" dirty="0" err="1"/>
              <a:t>Mô</a:t>
            </a:r>
            <a:r>
              <a:rPr lang="en-US" sz="3200" dirty="0"/>
              <a:t> </a:t>
            </a:r>
            <a:r>
              <a:rPr lang="en-US" sz="3200" dirty="0" err="1"/>
              <a:t>tả</a:t>
            </a:r>
            <a:r>
              <a:rPr lang="en-US" sz="3200" dirty="0"/>
              <a:t> </a:t>
            </a:r>
            <a:r>
              <a:rPr lang="en-US" sz="3200" dirty="0" err="1"/>
              <a:t>tác</a:t>
            </a:r>
            <a:r>
              <a:rPr lang="en-US" sz="3200" dirty="0"/>
              <a:t> </a:t>
            </a:r>
            <a:r>
              <a:rPr lang="en-US" sz="3200" dirty="0" err="1"/>
              <a:t>dụng</a:t>
            </a:r>
            <a:r>
              <a:rPr lang="en-US" sz="3200" dirty="0"/>
              <a:t> </a:t>
            </a:r>
            <a:r>
              <a:rPr lang="en-US" sz="3200" dirty="0" err="1"/>
              <a:t>làm</a:t>
            </a:r>
            <a:r>
              <a:rPr lang="en-US" sz="3200" dirty="0"/>
              <a:t> quay </a:t>
            </a:r>
            <a:r>
              <a:rPr lang="en-US" sz="3200" dirty="0" err="1"/>
              <a:t>của</a:t>
            </a:r>
            <a:r>
              <a:rPr lang="en-US" sz="3200" dirty="0"/>
              <a:t> </a:t>
            </a:r>
            <a:r>
              <a:rPr lang="en-US" sz="3200" dirty="0" err="1"/>
              <a:t>lực</a:t>
            </a:r>
            <a:r>
              <a:rPr lang="en-US" sz="3200" dirty="0"/>
              <a:t> </a:t>
            </a:r>
            <a:r>
              <a:rPr lang="en-US" sz="3200" dirty="0" err="1"/>
              <a:t>khi</a:t>
            </a:r>
            <a:r>
              <a:rPr lang="en-US" sz="3200" dirty="0"/>
              <a:t> </a:t>
            </a:r>
            <a:r>
              <a:rPr lang="en-US" sz="3200" dirty="0" err="1"/>
              <a:t>treo</a:t>
            </a:r>
            <a:r>
              <a:rPr lang="en-US" sz="3200" dirty="0"/>
              <a:t> </a:t>
            </a:r>
            <a:r>
              <a:rPr lang="en-US" sz="3200" dirty="0" err="1"/>
              <a:t>quả</a:t>
            </a:r>
            <a:r>
              <a:rPr lang="en-US" sz="3200" dirty="0"/>
              <a:t> </a:t>
            </a:r>
            <a:r>
              <a:rPr lang="en-US" sz="3200" dirty="0" err="1"/>
              <a:t>nặng</a:t>
            </a:r>
            <a:r>
              <a:rPr lang="en-US" sz="3200" dirty="0"/>
              <a:t> </a:t>
            </a:r>
            <a:r>
              <a:rPr lang="en-US" sz="3200" dirty="0" err="1"/>
              <a:t>vào</a:t>
            </a:r>
            <a:r>
              <a:rPr lang="en-US" sz="3200" dirty="0"/>
              <a:t> </a:t>
            </a:r>
            <a:r>
              <a:rPr lang="en-US" sz="3200" dirty="0" err="1"/>
              <a:t>điểm</a:t>
            </a:r>
            <a:r>
              <a:rPr lang="en-US" sz="3200" dirty="0"/>
              <a:t> A, C.</a:t>
            </a:r>
          </a:p>
        </p:txBody>
      </p:sp>
    </p:spTree>
    <p:extLst>
      <p:ext uri="{BB962C8B-B14F-4D97-AF65-F5344CB8AC3E}">
        <p14:creationId xmlns:p14="http://schemas.microsoft.com/office/powerpoint/2010/main" val="32485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111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0"/>
                </p:tgtEl>
              </p:cMediaNode>
            </p:video>
          </p:childTnLst>
        </p:cTn>
      </p:par>
    </p:tnLst>
    <p:bldLst>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891C0-F1C0-4D5D-BF08-E67C3380C2FB}"/>
              </a:ext>
            </a:extLst>
          </p:cNvPr>
          <p:cNvSpPr txBox="1"/>
          <p:nvPr/>
        </p:nvSpPr>
        <p:spPr>
          <a:xfrm>
            <a:off x="329184" y="30996"/>
            <a:ext cx="11622024"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cxnSp>
        <p:nvCxnSpPr>
          <p:cNvPr id="4" name="Straight Connector 3">
            <a:extLst>
              <a:ext uri="{FF2B5EF4-FFF2-40B4-BE49-F238E27FC236}">
                <a16:creationId xmlns:a16="http://schemas.microsoft.com/office/drawing/2014/main" id="{848990AA-2171-4C9B-A3E6-84A708CFC7F6}"/>
              </a:ext>
            </a:extLst>
          </p:cNvPr>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36A45DE-BBF9-44F8-9597-8D1FB44B16D2}"/>
              </a:ext>
            </a:extLst>
          </p:cNvPr>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F02262F-C943-4DA2-8206-2941407400D8}"/>
              </a:ext>
            </a:extLst>
          </p:cNvPr>
          <p:cNvPicPr>
            <a:picLocks noChangeAspect="1"/>
          </p:cNvPicPr>
          <p:nvPr/>
        </p:nvPicPr>
        <p:blipFill>
          <a:blip r:embed="rId2"/>
          <a:stretch>
            <a:fillRect/>
          </a:stretch>
        </p:blipFill>
        <p:spPr>
          <a:xfrm>
            <a:off x="173733" y="1493644"/>
            <a:ext cx="3730744" cy="4726544"/>
          </a:xfrm>
          <a:prstGeom prst="rect">
            <a:avLst/>
          </a:prstGeom>
        </p:spPr>
      </p:pic>
      <p:sp>
        <p:nvSpPr>
          <p:cNvPr id="3" name="TextBox 2">
            <a:extLst>
              <a:ext uri="{FF2B5EF4-FFF2-40B4-BE49-F238E27FC236}">
                <a16:creationId xmlns:a16="http://schemas.microsoft.com/office/drawing/2014/main" id="{2F564374-7601-30F9-2D85-7F7CAFD06A1D}"/>
              </a:ext>
            </a:extLst>
          </p:cNvPr>
          <p:cNvSpPr txBox="1"/>
          <p:nvPr/>
        </p:nvSpPr>
        <p:spPr>
          <a:xfrm>
            <a:off x="4215392" y="646519"/>
            <a:ext cx="7735816" cy="4031873"/>
          </a:xfrm>
          <a:prstGeom prst="rect">
            <a:avLst/>
          </a:prstGeom>
          <a:noFill/>
        </p:spPr>
        <p:txBody>
          <a:bodyPr wrap="square" rtlCol="0">
            <a:spAutoFit/>
          </a:bodyPr>
          <a:lstStyle/>
          <a:p>
            <a:pPr algn="ctr"/>
            <a:r>
              <a:rPr lang="en-US" sz="3200" b="1" dirty="0"/>
              <a:t>PHIẾU HỌC TẬP 1</a:t>
            </a:r>
          </a:p>
          <a:p>
            <a:pPr marL="342900" indent="-342900">
              <a:buAutoNum type="arabicPeriod"/>
            </a:pPr>
            <a:r>
              <a:rPr lang="en-US" sz="3200" dirty="0"/>
              <a:t>Treo </a:t>
            </a:r>
            <a:r>
              <a:rPr lang="en-US" sz="3200" dirty="0" err="1"/>
              <a:t>quả</a:t>
            </a:r>
            <a:r>
              <a:rPr lang="en-US" sz="3200" dirty="0"/>
              <a:t> </a:t>
            </a:r>
            <a:r>
              <a:rPr lang="en-US" sz="3200" dirty="0" err="1"/>
              <a:t>nặng</a:t>
            </a:r>
            <a:r>
              <a:rPr lang="en-US" sz="3200" dirty="0"/>
              <a:t> </a:t>
            </a:r>
            <a:r>
              <a:rPr lang="en-US" sz="3200" dirty="0" err="1"/>
              <a:t>vào</a:t>
            </a:r>
            <a:r>
              <a:rPr lang="en-US" sz="3200" dirty="0"/>
              <a:t> </a:t>
            </a:r>
            <a:r>
              <a:rPr lang="en-US" sz="3200" dirty="0" err="1"/>
              <a:t>vị</a:t>
            </a:r>
            <a:r>
              <a:rPr lang="en-US" sz="3200" dirty="0"/>
              <a:t> </a:t>
            </a:r>
            <a:r>
              <a:rPr lang="en-US" sz="3200" dirty="0" err="1"/>
              <a:t>trí</a:t>
            </a:r>
            <a:r>
              <a:rPr lang="en-US" sz="3200" dirty="0"/>
              <a:t> </a:t>
            </a:r>
            <a:r>
              <a:rPr lang="en-US" sz="3200" dirty="0" err="1"/>
              <a:t>nào</a:t>
            </a:r>
            <a:r>
              <a:rPr lang="en-US" sz="3200" dirty="0"/>
              <a:t> </a:t>
            </a:r>
            <a:r>
              <a:rPr lang="en-US" sz="3200" dirty="0" err="1"/>
              <a:t>thì</a:t>
            </a:r>
            <a:r>
              <a:rPr lang="en-US" sz="3200" dirty="0"/>
              <a:t> </a:t>
            </a:r>
            <a:r>
              <a:rPr lang="en-US" sz="3200" dirty="0" err="1"/>
              <a:t>thanh</a:t>
            </a:r>
            <a:r>
              <a:rPr lang="en-US" sz="3200" dirty="0"/>
              <a:t> quay, </a:t>
            </a:r>
            <a:r>
              <a:rPr lang="en-US" sz="3200" dirty="0" err="1"/>
              <a:t>vào</a:t>
            </a:r>
            <a:r>
              <a:rPr lang="en-US" sz="3200" dirty="0"/>
              <a:t> </a:t>
            </a:r>
            <a:r>
              <a:rPr lang="en-US" sz="3200" dirty="0" err="1"/>
              <a:t>vị</a:t>
            </a:r>
            <a:r>
              <a:rPr lang="en-US" sz="3200" dirty="0"/>
              <a:t> </a:t>
            </a:r>
            <a:r>
              <a:rPr lang="en-US" sz="3200" dirty="0" err="1"/>
              <a:t>trí</a:t>
            </a:r>
            <a:r>
              <a:rPr lang="en-US" sz="3200" dirty="0"/>
              <a:t> </a:t>
            </a:r>
            <a:r>
              <a:rPr lang="en-US" sz="3200" dirty="0" err="1"/>
              <a:t>nào</a:t>
            </a:r>
            <a:r>
              <a:rPr lang="en-US" sz="3200" dirty="0"/>
              <a:t> </a:t>
            </a:r>
            <a:r>
              <a:rPr lang="en-US" sz="3200" dirty="0" err="1"/>
              <a:t>thì</a:t>
            </a:r>
            <a:r>
              <a:rPr lang="en-US" sz="3200" dirty="0"/>
              <a:t> </a:t>
            </a:r>
            <a:r>
              <a:rPr lang="en-US" sz="3200" dirty="0" err="1"/>
              <a:t>thanh</a:t>
            </a:r>
            <a:r>
              <a:rPr lang="en-US" sz="3200" dirty="0"/>
              <a:t> </a:t>
            </a:r>
            <a:r>
              <a:rPr lang="en-US" sz="3200" dirty="0" err="1"/>
              <a:t>không</a:t>
            </a:r>
            <a:r>
              <a:rPr lang="en-US" sz="3200" dirty="0"/>
              <a:t> quay?</a:t>
            </a:r>
          </a:p>
          <a:p>
            <a:pPr marL="342900" indent="-342900">
              <a:buAutoNum type="arabicPeriod"/>
            </a:pPr>
            <a:endParaRPr lang="en-US" sz="3200" dirty="0"/>
          </a:p>
          <a:p>
            <a:pPr marL="342900" indent="-342900">
              <a:buAutoNum type="arabicPeriod"/>
            </a:pPr>
            <a:endParaRPr lang="en-US" sz="3200" dirty="0"/>
          </a:p>
          <a:p>
            <a:pPr marL="342900" indent="-342900">
              <a:buAutoNum type="arabicPeriod"/>
            </a:pPr>
            <a:endParaRPr lang="en-US" sz="3200" dirty="0"/>
          </a:p>
          <a:p>
            <a:pPr marL="342900" indent="-342900">
              <a:buAutoNum type="arabicPeriod"/>
            </a:pPr>
            <a:r>
              <a:rPr lang="en-US" sz="3200" dirty="0" err="1"/>
              <a:t>Mô</a:t>
            </a:r>
            <a:r>
              <a:rPr lang="en-US" sz="3200" dirty="0"/>
              <a:t> </a:t>
            </a:r>
            <a:r>
              <a:rPr lang="en-US" sz="3200" dirty="0" err="1"/>
              <a:t>tả</a:t>
            </a:r>
            <a:r>
              <a:rPr lang="en-US" sz="3200" dirty="0"/>
              <a:t> </a:t>
            </a:r>
            <a:r>
              <a:rPr lang="en-US" sz="3200" dirty="0" err="1"/>
              <a:t>tác</a:t>
            </a:r>
            <a:r>
              <a:rPr lang="en-US" sz="3200" dirty="0"/>
              <a:t> </a:t>
            </a:r>
            <a:r>
              <a:rPr lang="en-US" sz="3200" dirty="0" err="1"/>
              <a:t>dụng</a:t>
            </a:r>
            <a:r>
              <a:rPr lang="en-US" sz="3200" dirty="0"/>
              <a:t> </a:t>
            </a:r>
            <a:r>
              <a:rPr lang="en-US" sz="3200" dirty="0" err="1"/>
              <a:t>làm</a:t>
            </a:r>
            <a:r>
              <a:rPr lang="en-US" sz="3200" dirty="0"/>
              <a:t> quay </a:t>
            </a:r>
            <a:r>
              <a:rPr lang="en-US" sz="3200" dirty="0" err="1"/>
              <a:t>của</a:t>
            </a:r>
            <a:r>
              <a:rPr lang="en-US" sz="3200" dirty="0"/>
              <a:t> </a:t>
            </a:r>
            <a:r>
              <a:rPr lang="en-US" sz="3200" dirty="0" err="1"/>
              <a:t>lực</a:t>
            </a:r>
            <a:r>
              <a:rPr lang="en-US" sz="3200" dirty="0"/>
              <a:t> </a:t>
            </a:r>
            <a:r>
              <a:rPr lang="en-US" sz="3200" dirty="0" err="1"/>
              <a:t>khi</a:t>
            </a:r>
            <a:r>
              <a:rPr lang="en-US" sz="3200" dirty="0"/>
              <a:t> </a:t>
            </a:r>
            <a:r>
              <a:rPr lang="en-US" sz="3200" dirty="0" err="1"/>
              <a:t>treo</a:t>
            </a:r>
            <a:r>
              <a:rPr lang="en-US" sz="3200" dirty="0"/>
              <a:t> </a:t>
            </a:r>
            <a:r>
              <a:rPr lang="en-US" sz="3200" dirty="0" err="1"/>
              <a:t>quả</a:t>
            </a:r>
            <a:r>
              <a:rPr lang="en-US" sz="3200" dirty="0"/>
              <a:t> </a:t>
            </a:r>
            <a:r>
              <a:rPr lang="en-US" sz="3200" dirty="0" err="1"/>
              <a:t>nặng</a:t>
            </a:r>
            <a:r>
              <a:rPr lang="en-US" sz="3200" dirty="0"/>
              <a:t> </a:t>
            </a:r>
            <a:r>
              <a:rPr lang="en-US" sz="3200" dirty="0" err="1"/>
              <a:t>vào</a:t>
            </a:r>
            <a:r>
              <a:rPr lang="en-US" sz="3200" dirty="0"/>
              <a:t> </a:t>
            </a:r>
            <a:r>
              <a:rPr lang="en-US" sz="3200" dirty="0" err="1"/>
              <a:t>điểm</a:t>
            </a:r>
            <a:r>
              <a:rPr lang="en-US" sz="3200" dirty="0"/>
              <a:t> A, C.</a:t>
            </a:r>
          </a:p>
        </p:txBody>
      </p:sp>
      <p:sp>
        <p:nvSpPr>
          <p:cNvPr id="7" name="TextBox 6">
            <a:extLst>
              <a:ext uri="{FF2B5EF4-FFF2-40B4-BE49-F238E27FC236}">
                <a16:creationId xmlns:a16="http://schemas.microsoft.com/office/drawing/2014/main" id="{095EE666-089D-CF48-4988-7F9BCC117E34}"/>
              </a:ext>
            </a:extLst>
          </p:cNvPr>
          <p:cNvSpPr txBox="1"/>
          <p:nvPr/>
        </p:nvSpPr>
        <p:spPr>
          <a:xfrm>
            <a:off x="4949505" y="2228671"/>
            <a:ext cx="5152180" cy="1200329"/>
          </a:xfrm>
          <a:prstGeom prst="rect">
            <a:avLst/>
          </a:prstGeom>
          <a:noFill/>
        </p:spPr>
        <p:txBody>
          <a:bodyPr wrap="none" rtlCol="0">
            <a:spAutoFit/>
          </a:bodyPr>
          <a:lstStyle/>
          <a:p>
            <a:r>
              <a:rPr lang="en-US" sz="3600" dirty="0" err="1">
                <a:solidFill>
                  <a:srgbClr val="0070C0"/>
                </a:solidFill>
              </a:rPr>
              <a:t>Vị</a:t>
            </a:r>
            <a:r>
              <a:rPr lang="en-US" sz="3600" dirty="0">
                <a:solidFill>
                  <a:srgbClr val="0070C0"/>
                </a:solidFill>
              </a:rPr>
              <a:t> </a:t>
            </a:r>
            <a:r>
              <a:rPr lang="en-US" sz="3600" dirty="0" err="1">
                <a:solidFill>
                  <a:srgbClr val="0070C0"/>
                </a:solidFill>
              </a:rPr>
              <a:t>trí</a:t>
            </a:r>
            <a:r>
              <a:rPr lang="en-US" sz="3600" dirty="0">
                <a:solidFill>
                  <a:srgbClr val="0070C0"/>
                </a:solidFill>
              </a:rPr>
              <a:t> A, C </a:t>
            </a:r>
            <a:r>
              <a:rPr lang="en-US" sz="3600" dirty="0" err="1">
                <a:solidFill>
                  <a:srgbClr val="0070C0"/>
                </a:solidFill>
              </a:rPr>
              <a:t>thì</a:t>
            </a:r>
            <a:r>
              <a:rPr lang="en-US" sz="3600" dirty="0">
                <a:solidFill>
                  <a:srgbClr val="0070C0"/>
                </a:solidFill>
              </a:rPr>
              <a:t> </a:t>
            </a:r>
            <a:r>
              <a:rPr lang="en-US" sz="3600" dirty="0" err="1">
                <a:solidFill>
                  <a:srgbClr val="0070C0"/>
                </a:solidFill>
              </a:rPr>
              <a:t>thanh</a:t>
            </a:r>
            <a:r>
              <a:rPr lang="en-US" sz="3600" dirty="0">
                <a:solidFill>
                  <a:srgbClr val="0070C0"/>
                </a:solidFill>
              </a:rPr>
              <a:t> quay. </a:t>
            </a:r>
          </a:p>
          <a:p>
            <a:r>
              <a:rPr lang="en-US" sz="3600" dirty="0" err="1">
                <a:solidFill>
                  <a:srgbClr val="0070C0"/>
                </a:solidFill>
              </a:rPr>
              <a:t>Vị</a:t>
            </a:r>
            <a:r>
              <a:rPr lang="en-US" sz="3600" dirty="0">
                <a:solidFill>
                  <a:srgbClr val="0070C0"/>
                </a:solidFill>
              </a:rPr>
              <a:t> </a:t>
            </a:r>
            <a:r>
              <a:rPr lang="en-US" sz="3600" dirty="0" err="1">
                <a:solidFill>
                  <a:srgbClr val="0070C0"/>
                </a:solidFill>
              </a:rPr>
              <a:t>trí</a:t>
            </a:r>
            <a:r>
              <a:rPr lang="en-US" sz="3600" dirty="0">
                <a:solidFill>
                  <a:srgbClr val="0070C0"/>
                </a:solidFill>
              </a:rPr>
              <a:t> O, </a:t>
            </a:r>
            <a:r>
              <a:rPr lang="en-US" sz="3600" dirty="0" err="1">
                <a:solidFill>
                  <a:srgbClr val="0070C0"/>
                </a:solidFill>
              </a:rPr>
              <a:t>thanh</a:t>
            </a:r>
            <a:r>
              <a:rPr lang="en-US" sz="3600" dirty="0">
                <a:solidFill>
                  <a:srgbClr val="0070C0"/>
                </a:solidFill>
              </a:rPr>
              <a:t> </a:t>
            </a:r>
            <a:r>
              <a:rPr lang="en-US" sz="3600" dirty="0" err="1">
                <a:solidFill>
                  <a:srgbClr val="0070C0"/>
                </a:solidFill>
              </a:rPr>
              <a:t>không</a:t>
            </a:r>
            <a:r>
              <a:rPr lang="en-US" sz="3600" dirty="0">
                <a:solidFill>
                  <a:srgbClr val="0070C0"/>
                </a:solidFill>
              </a:rPr>
              <a:t> quay.</a:t>
            </a:r>
          </a:p>
        </p:txBody>
      </p:sp>
      <p:sp>
        <p:nvSpPr>
          <p:cNvPr id="8" name="TextBox 7">
            <a:extLst>
              <a:ext uri="{FF2B5EF4-FFF2-40B4-BE49-F238E27FC236}">
                <a16:creationId xmlns:a16="http://schemas.microsoft.com/office/drawing/2014/main" id="{C6558835-0DD7-9400-E0BD-8104CA595713}"/>
              </a:ext>
            </a:extLst>
          </p:cNvPr>
          <p:cNvSpPr txBox="1"/>
          <p:nvPr/>
        </p:nvSpPr>
        <p:spPr>
          <a:xfrm>
            <a:off x="4264157" y="4642171"/>
            <a:ext cx="7735816" cy="2308324"/>
          </a:xfrm>
          <a:prstGeom prst="rect">
            <a:avLst/>
          </a:prstGeom>
          <a:noFill/>
        </p:spPr>
        <p:txBody>
          <a:bodyPr wrap="square" rtlCol="0">
            <a:spAutoFit/>
          </a:bodyPr>
          <a:lstStyle/>
          <a:p>
            <a:pPr marL="571500" indent="-571500">
              <a:buFontTx/>
              <a:buChar char="-"/>
            </a:pPr>
            <a:r>
              <a:rPr lang="en-US" sz="3600" dirty="0" err="1">
                <a:solidFill>
                  <a:srgbClr val="0070C0"/>
                </a:solidFill>
              </a:rPr>
              <a:t>Tại</a:t>
            </a:r>
            <a:r>
              <a:rPr lang="en-US" sz="3600" dirty="0">
                <a:solidFill>
                  <a:srgbClr val="0070C0"/>
                </a:solidFill>
              </a:rPr>
              <a:t> </a:t>
            </a:r>
            <a:r>
              <a:rPr lang="en-US" sz="3600" dirty="0" err="1">
                <a:solidFill>
                  <a:srgbClr val="0070C0"/>
                </a:solidFill>
              </a:rPr>
              <a:t>điểm</a:t>
            </a:r>
            <a:r>
              <a:rPr lang="en-US" sz="3600" dirty="0">
                <a:solidFill>
                  <a:srgbClr val="0070C0"/>
                </a:solidFill>
              </a:rPr>
              <a:t> A: quay </a:t>
            </a:r>
            <a:r>
              <a:rPr lang="en-US" sz="3600" dirty="0" err="1">
                <a:solidFill>
                  <a:srgbClr val="0070C0"/>
                </a:solidFill>
              </a:rPr>
              <a:t>ngược</a:t>
            </a:r>
            <a:r>
              <a:rPr lang="en-US" sz="3600" dirty="0">
                <a:solidFill>
                  <a:srgbClr val="0070C0"/>
                </a:solidFill>
              </a:rPr>
              <a:t> </a:t>
            </a:r>
            <a:r>
              <a:rPr lang="en-US" sz="3600" dirty="0" err="1">
                <a:solidFill>
                  <a:srgbClr val="0070C0"/>
                </a:solidFill>
              </a:rPr>
              <a:t>chiều</a:t>
            </a:r>
            <a:r>
              <a:rPr lang="en-US" sz="3600" dirty="0">
                <a:solidFill>
                  <a:srgbClr val="0070C0"/>
                </a:solidFill>
              </a:rPr>
              <a:t> </a:t>
            </a:r>
            <a:r>
              <a:rPr lang="en-US" sz="3600" dirty="0" err="1">
                <a:solidFill>
                  <a:srgbClr val="0070C0"/>
                </a:solidFill>
              </a:rPr>
              <a:t>kim</a:t>
            </a:r>
            <a:r>
              <a:rPr lang="en-US" sz="3600" dirty="0">
                <a:solidFill>
                  <a:srgbClr val="0070C0"/>
                </a:solidFill>
              </a:rPr>
              <a:t> </a:t>
            </a:r>
            <a:r>
              <a:rPr lang="en-US" sz="3600" dirty="0" err="1">
                <a:solidFill>
                  <a:srgbClr val="0070C0"/>
                </a:solidFill>
              </a:rPr>
              <a:t>đồng</a:t>
            </a:r>
            <a:r>
              <a:rPr lang="en-US" sz="3600" dirty="0">
                <a:solidFill>
                  <a:srgbClr val="0070C0"/>
                </a:solidFill>
              </a:rPr>
              <a:t> </a:t>
            </a:r>
            <a:r>
              <a:rPr lang="en-US" sz="3600" dirty="0" err="1">
                <a:solidFill>
                  <a:srgbClr val="0070C0"/>
                </a:solidFill>
              </a:rPr>
              <a:t>hồ</a:t>
            </a:r>
            <a:r>
              <a:rPr lang="en-US" sz="3600" dirty="0">
                <a:solidFill>
                  <a:srgbClr val="0070C0"/>
                </a:solidFill>
              </a:rPr>
              <a:t>.</a:t>
            </a:r>
          </a:p>
          <a:p>
            <a:pPr marL="571500" indent="-571500">
              <a:buFontTx/>
              <a:buChar char="-"/>
            </a:pPr>
            <a:r>
              <a:rPr lang="en-US" sz="3600" dirty="0" err="1">
                <a:solidFill>
                  <a:srgbClr val="0070C0"/>
                </a:solidFill>
              </a:rPr>
              <a:t>Tại</a:t>
            </a:r>
            <a:r>
              <a:rPr lang="en-US" sz="3600" dirty="0">
                <a:solidFill>
                  <a:srgbClr val="0070C0"/>
                </a:solidFill>
              </a:rPr>
              <a:t> </a:t>
            </a:r>
            <a:r>
              <a:rPr lang="en-US" sz="3600" dirty="0" err="1">
                <a:solidFill>
                  <a:srgbClr val="0070C0"/>
                </a:solidFill>
              </a:rPr>
              <a:t>điểm</a:t>
            </a:r>
            <a:r>
              <a:rPr lang="en-US" sz="3600" dirty="0">
                <a:solidFill>
                  <a:srgbClr val="0070C0"/>
                </a:solidFill>
              </a:rPr>
              <a:t> B: quay </a:t>
            </a:r>
            <a:r>
              <a:rPr lang="en-US" sz="3600" dirty="0" err="1">
                <a:solidFill>
                  <a:srgbClr val="0070C0"/>
                </a:solidFill>
              </a:rPr>
              <a:t>cùng</a:t>
            </a:r>
            <a:r>
              <a:rPr lang="en-US" sz="3600" dirty="0">
                <a:solidFill>
                  <a:srgbClr val="0070C0"/>
                </a:solidFill>
              </a:rPr>
              <a:t> </a:t>
            </a:r>
            <a:r>
              <a:rPr lang="en-US" sz="3600" dirty="0" err="1">
                <a:solidFill>
                  <a:srgbClr val="0070C0"/>
                </a:solidFill>
              </a:rPr>
              <a:t>chiều</a:t>
            </a:r>
            <a:r>
              <a:rPr lang="en-US" sz="3600" dirty="0">
                <a:solidFill>
                  <a:srgbClr val="0070C0"/>
                </a:solidFill>
              </a:rPr>
              <a:t> </a:t>
            </a:r>
            <a:r>
              <a:rPr lang="en-US" sz="3600" dirty="0" err="1">
                <a:solidFill>
                  <a:srgbClr val="0070C0"/>
                </a:solidFill>
              </a:rPr>
              <a:t>kim</a:t>
            </a:r>
            <a:r>
              <a:rPr lang="en-US" sz="3600" dirty="0">
                <a:solidFill>
                  <a:srgbClr val="0070C0"/>
                </a:solidFill>
              </a:rPr>
              <a:t> </a:t>
            </a:r>
            <a:r>
              <a:rPr lang="en-US" sz="3600" dirty="0" err="1">
                <a:solidFill>
                  <a:srgbClr val="0070C0"/>
                </a:solidFill>
              </a:rPr>
              <a:t>đồng</a:t>
            </a:r>
            <a:r>
              <a:rPr lang="en-US" sz="3600" dirty="0">
                <a:solidFill>
                  <a:srgbClr val="0070C0"/>
                </a:solidFill>
              </a:rPr>
              <a:t> </a:t>
            </a:r>
            <a:r>
              <a:rPr lang="en-US" sz="3600" dirty="0" err="1">
                <a:solidFill>
                  <a:srgbClr val="0070C0"/>
                </a:solidFill>
              </a:rPr>
              <a:t>hồ</a:t>
            </a:r>
            <a:r>
              <a:rPr lang="en-US" sz="3600" dirty="0">
                <a:solidFill>
                  <a:srgbClr val="0070C0"/>
                </a:solidFill>
              </a:rPr>
              <a:t>.</a:t>
            </a:r>
          </a:p>
        </p:txBody>
      </p:sp>
    </p:spTree>
    <p:extLst>
      <p:ext uri="{BB962C8B-B14F-4D97-AF65-F5344CB8AC3E}">
        <p14:creationId xmlns:p14="http://schemas.microsoft.com/office/powerpoint/2010/main" val="62491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CAE8-3B0F-6B00-BF38-C24BE51D056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C4C88BE-0F1D-0C46-5B3E-522BDBD8E590}"/>
              </a:ext>
            </a:extLst>
          </p:cNvPr>
          <p:cNvSpPr txBox="1"/>
          <p:nvPr/>
        </p:nvSpPr>
        <p:spPr>
          <a:xfrm>
            <a:off x="329184" y="30996"/>
            <a:ext cx="11622024"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cxnSp>
        <p:nvCxnSpPr>
          <p:cNvPr id="4" name="Straight Connector 3">
            <a:extLst>
              <a:ext uri="{FF2B5EF4-FFF2-40B4-BE49-F238E27FC236}">
                <a16:creationId xmlns:a16="http://schemas.microsoft.com/office/drawing/2014/main" id="{ADCA4250-AAED-DA99-7C8E-BBB34E2E0A17}"/>
              </a:ext>
            </a:extLst>
          </p:cNvPr>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C854B25-446D-E68E-D96B-3717F5745690}"/>
              </a:ext>
            </a:extLst>
          </p:cNvPr>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5C3DFF6B-F540-7AA3-89D8-DAA3E2F22818}"/>
              </a:ext>
            </a:extLst>
          </p:cNvPr>
          <p:cNvPicPr>
            <a:picLocks noChangeAspect="1"/>
          </p:cNvPicPr>
          <p:nvPr/>
        </p:nvPicPr>
        <p:blipFill>
          <a:blip r:embed="rId2"/>
          <a:stretch>
            <a:fillRect/>
          </a:stretch>
        </p:blipFill>
        <p:spPr>
          <a:xfrm>
            <a:off x="173733" y="1493644"/>
            <a:ext cx="3730744" cy="4726544"/>
          </a:xfrm>
          <a:prstGeom prst="rect">
            <a:avLst/>
          </a:prstGeom>
        </p:spPr>
      </p:pic>
      <p:sp>
        <p:nvSpPr>
          <p:cNvPr id="6" name="TextBox 5">
            <a:extLst>
              <a:ext uri="{FF2B5EF4-FFF2-40B4-BE49-F238E27FC236}">
                <a16:creationId xmlns:a16="http://schemas.microsoft.com/office/drawing/2014/main" id="{7B82DC55-6CE7-60FE-1441-0AB628D802BC}"/>
              </a:ext>
            </a:extLst>
          </p:cNvPr>
          <p:cNvSpPr txBox="1"/>
          <p:nvPr/>
        </p:nvSpPr>
        <p:spPr>
          <a:xfrm>
            <a:off x="4367559" y="1287078"/>
            <a:ext cx="7357146" cy="2308324"/>
          </a:xfrm>
          <a:prstGeom prst="rect">
            <a:avLst/>
          </a:prstGeom>
          <a:noFill/>
        </p:spPr>
        <p:txBody>
          <a:bodyPr wrap="square" rtlCol="0">
            <a:spAutoFit/>
          </a:bodyPr>
          <a:lstStyle/>
          <a:p>
            <a:r>
              <a:rPr lang="en-US" sz="3600" dirty="0">
                <a:solidFill>
                  <a:srgbClr val="0070C0"/>
                </a:solidFill>
              </a:rPr>
              <a:t>NX: </a:t>
            </a:r>
          </a:p>
          <a:p>
            <a:pPr algn="just"/>
            <a:r>
              <a:rPr lang="en-US" sz="3600" dirty="0">
                <a:solidFill>
                  <a:srgbClr val="0070C0"/>
                </a:solidFill>
              </a:rPr>
              <a:t>Khi </a:t>
            </a:r>
            <a:r>
              <a:rPr lang="en-US" sz="3600" dirty="0" err="1">
                <a:solidFill>
                  <a:srgbClr val="0070C0"/>
                </a:solidFill>
              </a:rPr>
              <a:t>tác</a:t>
            </a:r>
            <a:r>
              <a:rPr lang="en-US" sz="3600" dirty="0">
                <a:solidFill>
                  <a:srgbClr val="0070C0"/>
                </a:solidFill>
              </a:rPr>
              <a:t> </a:t>
            </a:r>
            <a:r>
              <a:rPr lang="en-US" sz="3600" dirty="0" err="1">
                <a:solidFill>
                  <a:srgbClr val="0070C0"/>
                </a:solidFill>
              </a:rPr>
              <a:t>dụng</a:t>
            </a:r>
            <a:r>
              <a:rPr lang="en-US" sz="3600" dirty="0">
                <a:solidFill>
                  <a:srgbClr val="0070C0"/>
                </a:solidFill>
              </a:rPr>
              <a:t> </a:t>
            </a:r>
            <a:r>
              <a:rPr lang="en-US" sz="3600" dirty="0" err="1">
                <a:solidFill>
                  <a:srgbClr val="0070C0"/>
                </a:solidFill>
              </a:rPr>
              <a:t>lực</a:t>
            </a:r>
            <a:r>
              <a:rPr lang="en-US" sz="3600" dirty="0">
                <a:solidFill>
                  <a:srgbClr val="0070C0"/>
                </a:solidFill>
              </a:rPr>
              <a:t> </a:t>
            </a:r>
            <a:r>
              <a:rPr lang="en-US" sz="3600" dirty="0" err="1">
                <a:solidFill>
                  <a:srgbClr val="0070C0"/>
                </a:solidFill>
              </a:rPr>
              <a:t>vào</a:t>
            </a:r>
            <a:r>
              <a:rPr lang="en-US" sz="3600" dirty="0">
                <a:solidFill>
                  <a:srgbClr val="0070C0"/>
                </a:solidFill>
              </a:rPr>
              <a:t> </a:t>
            </a:r>
            <a:r>
              <a:rPr lang="en-US" sz="3600" b="1" u="sng" dirty="0" err="1">
                <a:solidFill>
                  <a:srgbClr val="0070C0"/>
                </a:solidFill>
              </a:rPr>
              <a:t>vị</a:t>
            </a:r>
            <a:r>
              <a:rPr lang="en-US" sz="3600" b="1" u="sng" dirty="0">
                <a:solidFill>
                  <a:srgbClr val="0070C0"/>
                </a:solidFill>
              </a:rPr>
              <a:t> </a:t>
            </a:r>
            <a:r>
              <a:rPr lang="en-US" sz="3600" b="1" u="sng" dirty="0" err="1">
                <a:solidFill>
                  <a:srgbClr val="0070C0"/>
                </a:solidFill>
              </a:rPr>
              <a:t>trí</a:t>
            </a:r>
            <a:r>
              <a:rPr lang="en-US" sz="3600" b="1" u="sng" dirty="0">
                <a:solidFill>
                  <a:srgbClr val="0070C0"/>
                </a:solidFill>
              </a:rPr>
              <a:t> </a:t>
            </a:r>
            <a:r>
              <a:rPr lang="en-US" sz="3600" b="1" u="sng" dirty="0" err="1">
                <a:solidFill>
                  <a:srgbClr val="0070C0"/>
                </a:solidFill>
              </a:rPr>
              <a:t>khác</a:t>
            </a:r>
            <a:r>
              <a:rPr lang="en-US" sz="3600" b="1" u="sng" dirty="0">
                <a:solidFill>
                  <a:srgbClr val="0070C0"/>
                </a:solidFill>
              </a:rPr>
              <a:t> </a:t>
            </a:r>
            <a:r>
              <a:rPr lang="en-US" sz="3600" b="1" u="sng" dirty="0" err="1">
                <a:solidFill>
                  <a:srgbClr val="0070C0"/>
                </a:solidFill>
              </a:rPr>
              <a:t>trục</a:t>
            </a:r>
            <a:r>
              <a:rPr lang="en-US" sz="3600" b="1" u="sng" dirty="0">
                <a:solidFill>
                  <a:srgbClr val="0070C0"/>
                </a:solidFill>
              </a:rPr>
              <a:t> </a:t>
            </a:r>
            <a:r>
              <a:rPr lang="en-US" sz="3600" dirty="0" err="1">
                <a:solidFill>
                  <a:srgbClr val="0070C0"/>
                </a:solidFill>
              </a:rPr>
              <a:t>của</a:t>
            </a:r>
            <a:r>
              <a:rPr lang="en-US" sz="3600" dirty="0">
                <a:solidFill>
                  <a:srgbClr val="0070C0"/>
                </a:solidFill>
              </a:rPr>
              <a:t> </a:t>
            </a:r>
            <a:r>
              <a:rPr lang="en-US" sz="3600" dirty="0" err="1">
                <a:solidFill>
                  <a:srgbClr val="0070C0"/>
                </a:solidFill>
              </a:rPr>
              <a:t>thanh</a:t>
            </a:r>
            <a:r>
              <a:rPr lang="en-US" sz="3600" dirty="0">
                <a:solidFill>
                  <a:srgbClr val="0070C0"/>
                </a:solidFill>
              </a:rPr>
              <a:t> </a:t>
            </a:r>
            <a:r>
              <a:rPr lang="en-US" sz="3600" dirty="0" err="1">
                <a:solidFill>
                  <a:srgbClr val="0070C0"/>
                </a:solidFill>
              </a:rPr>
              <a:t>thì</a:t>
            </a:r>
            <a:r>
              <a:rPr lang="en-US" sz="3600" dirty="0">
                <a:solidFill>
                  <a:srgbClr val="0070C0"/>
                </a:solidFill>
              </a:rPr>
              <a:t> </a:t>
            </a:r>
            <a:r>
              <a:rPr lang="en-US" sz="3600" dirty="0" err="1">
                <a:solidFill>
                  <a:srgbClr val="0070C0"/>
                </a:solidFill>
              </a:rPr>
              <a:t>có</a:t>
            </a:r>
            <a:r>
              <a:rPr lang="en-US" sz="3600" dirty="0">
                <a:solidFill>
                  <a:srgbClr val="0070C0"/>
                </a:solidFill>
              </a:rPr>
              <a:t> </a:t>
            </a:r>
            <a:r>
              <a:rPr lang="en-US" sz="3600" dirty="0" err="1">
                <a:solidFill>
                  <a:srgbClr val="0070C0"/>
                </a:solidFill>
              </a:rPr>
              <a:t>thể</a:t>
            </a:r>
            <a:r>
              <a:rPr lang="en-US" sz="3600" dirty="0">
                <a:solidFill>
                  <a:srgbClr val="0070C0"/>
                </a:solidFill>
              </a:rPr>
              <a:t> </a:t>
            </a:r>
            <a:r>
              <a:rPr lang="en-US" sz="3600" dirty="0" err="1">
                <a:solidFill>
                  <a:srgbClr val="0070C0"/>
                </a:solidFill>
              </a:rPr>
              <a:t>làm</a:t>
            </a:r>
            <a:r>
              <a:rPr lang="en-US" sz="3600" dirty="0">
                <a:solidFill>
                  <a:srgbClr val="0070C0"/>
                </a:solidFill>
              </a:rPr>
              <a:t> </a:t>
            </a:r>
            <a:r>
              <a:rPr lang="en-US" sz="3600" dirty="0" err="1">
                <a:solidFill>
                  <a:srgbClr val="0070C0"/>
                </a:solidFill>
              </a:rPr>
              <a:t>thanh</a:t>
            </a:r>
            <a:r>
              <a:rPr lang="en-US" sz="3600" dirty="0">
                <a:solidFill>
                  <a:srgbClr val="0070C0"/>
                </a:solidFill>
              </a:rPr>
              <a:t> quay </a:t>
            </a:r>
            <a:r>
              <a:rPr lang="en-US" sz="3600" dirty="0" err="1">
                <a:solidFill>
                  <a:srgbClr val="0070C0"/>
                </a:solidFill>
              </a:rPr>
              <a:t>theo</a:t>
            </a:r>
            <a:r>
              <a:rPr lang="en-US" sz="3600" dirty="0">
                <a:solidFill>
                  <a:srgbClr val="0070C0"/>
                </a:solidFill>
              </a:rPr>
              <a:t> </a:t>
            </a:r>
            <a:r>
              <a:rPr lang="en-US" sz="3600" dirty="0" err="1">
                <a:solidFill>
                  <a:srgbClr val="0070C0"/>
                </a:solidFill>
              </a:rPr>
              <a:t>các</a:t>
            </a:r>
            <a:r>
              <a:rPr lang="en-US" sz="3600" dirty="0">
                <a:solidFill>
                  <a:srgbClr val="0070C0"/>
                </a:solidFill>
              </a:rPr>
              <a:t> </a:t>
            </a:r>
            <a:r>
              <a:rPr lang="en-US" sz="3600" dirty="0" err="1">
                <a:solidFill>
                  <a:srgbClr val="0070C0"/>
                </a:solidFill>
              </a:rPr>
              <a:t>chiều</a:t>
            </a:r>
            <a:r>
              <a:rPr lang="en-US" sz="3600" dirty="0">
                <a:solidFill>
                  <a:srgbClr val="0070C0"/>
                </a:solidFill>
              </a:rPr>
              <a:t> </a:t>
            </a:r>
            <a:r>
              <a:rPr lang="en-US" sz="3600" dirty="0" err="1">
                <a:solidFill>
                  <a:srgbClr val="0070C0"/>
                </a:solidFill>
              </a:rPr>
              <a:t>khác</a:t>
            </a:r>
            <a:r>
              <a:rPr lang="en-US" sz="3600" dirty="0">
                <a:solidFill>
                  <a:srgbClr val="0070C0"/>
                </a:solidFill>
              </a:rPr>
              <a:t> </a:t>
            </a:r>
            <a:r>
              <a:rPr lang="en-US" sz="3600" dirty="0" err="1">
                <a:solidFill>
                  <a:srgbClr val="0070C0"/>
                </a:solidFill>
              </a:rPr>
              <a:t>nhau</a:t>
            </a:r>
            <a:r>
              <a:rPr lang="en-US" sz="3600" dirty="0">
                <a:solidFill>
                  <a:srgbClr val="0070C0"/>
                </a:solidFill>
              </a:rPr>
              <a:t>.</a:t>
            </a:r>
          </a:p>
        </p:txBody>
      </p:sp>
      <p:pic>
        <p:nvPicPr>
          <p:cNvPr id="9" name="Picture 8" descr="Hình ảnh Bản Gốc Vector Ai Phim Hoạt Hình, Viết Clipart, Nguyên, Vectơ  Vector và PNG với nền trong suốt để tải xuống miễn phí">
            <a:extLst>
              <a:ext uri="{FF2B5EF4-FFF2-40B4-BE49-F238E27FC236}">
                <a16:creationId xmlns:a16="http://schemas.microsoft.com/office/drawing/2014/main" id="{C694EE22-2923-3725-1B94-B53C06A94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367559" y="4042823"/>
            <a:ext cx="1415033" cy="141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3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65C38-F4AE-463E-911F-83342254C2FE}"/>
              </a:ext>
            </a:extLst>
          </p:cNvPr>
          <p:cNvSpPr/>
          <p:nvPr/>
        </p:nvSpPr>
        <p:spPr>
          <a:xfrm>
            <a:off x="723153" y="475843"/>
            <a:ext cx="10304511" cy="416204"/>
          </a:xfrm>
          <a:prstGeom prst="rect">
            <a:avLst/>
          </a:prstGeom>
        </p:spPr>
        <p:txBody>
          <a:bodyPr wrap="square">
            <a:spAutoFit/>
          </a:bodyPr>
          <a:lstStyle/>
          <a:p>
            <a:pPr algn="just">
              <a:lnSpc>
                <a:spcPct val="115000"/>
              </a:lnSpc>
              <a:spcBef>
                <a:spcPts val="200"/>
              </a:spcBef>
              <a:spcAft>
                <a:spcPts val="0"/>
              </a:spcAft>
            </a:pP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CH 1: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tác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thanh</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nhựa</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quay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gì</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nào</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2000" b="1"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6" name="Picture 7" descr="555_0020_素材CNN-sccnn.com-26">
            <a:extLst>
              <a:ext uri="{FF2B5EF4-FFF2-40B4-BE49-F238E27FC236}">
                <a16:creationId xmlns:a16="http://schemas.microsoft.com/office/drawing/2014/main" id="{428F6E9F-6684-4318-B4C1-8A1045B883FB}"/>
              </a:ext>
            </a:extLst>
          </p:cNvPr>
          <p:cNvPicPr>
            <a:picLocks noChangeAspect="1" noChangeArrowheads="1"/>
          </p:cNvPicPr>
          <p:nvPr/>
        </p:nvPicPr>
        <p:blipFill>
          <a:blip r:embed="rId2"/>
          <a:srcRect/>
          <a:stretch>
            <a:fillRect/>
          </a:stretch>
        </p:blipFill>
        <p:spPr bwMode="auto">
          <a:xfrm>
            <a:off x="10430694" y="3209937"/>
            <a:ext cx="1723206" cy="3648063"/>
          </a:xfrm>
          <a:prstGeom prst="rect">
            <a:avLst/>
          </a:prstGeom>
          <a:noFill/>
        </p:spPr>
      </p:pic>
      <p:sp>
        <p:nvSpPr>
          <p:cNvPr id="8" name="Rectangle 7">
            <a:extLst>
              <a:ext uri="{FF2B5EF4-FFF2-40B4-BE49-F238E27FC236}">
                <a16:creationId xmlns:a16="http://schemas.microsoft.com/office/drawing/2014/main" id="{B3C7AED0-EBF3-43CE-BB54-44167E134924}"/>
              </a:ext>
            </a:extLst>
          </p:cNvPr>
          <p:cNvSpPr/>
          <p:nvPr/>
        </p:nvSpPr>
        <p:spPr>
          <a:xfrm>
            <a:off x="776941" y="991195"/>
            <a:ext cx="10250723" cy="770147"/>
          </a:xfrm>
          <a:prstGeom prst="rect">
            <a:avLst/>
          </a:prstGeom>
        </p:spPr>
        <p:txBody>
          <a:bodyPr wrap="square">
            <a:spAutoFit/>
          </a:bodyPr>
          <a:lstStyle/>
          <a:p>
            <a:pPr algn="just">
              <a:lnSpc>
                <a:spcPct val="115000"/>
              </a:lnSpc>
              <a:spcBef>
                <a:spcPts val="200"/>
              </a:spcBef>
              <a:spcAft>
                <a:spcPts val="0"/>
              </a:spcAft>
            </a:pP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TL: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tác</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thanh</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nhựa</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quay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trọng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quả</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nặng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thẳng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đứng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00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0191490-D160-4BF0-859B-279BF7FBAE2E}"/>
              </a:ext>
            </a:extLst>
          </p:cNvPr>
          <p:cNvSpPr/>
          <p:nvPr/>
        </p:nvSpPr>
        <p:spPr>
          <a:xfrm>
            <a:off x="776941" y="1884682"/>
            <a:ext cx="10250723" cy="770147"/>
          </a:xfrm>
          <a:prstGeom prst="rect">
            <a:avLst/>
          </a:prstGeom>
        </p:spPr>
        <p:txBody>
          <a:bodyPr wrap="square">
            <a:spAutoFit/>
          </a:bodyPr>
          <a:lstStyle/>
          <a:p>
            <a:pPr algn="just">
              <a:lnSpc>
                <a:spcPct val="115000"/>
              </a:lnSpc>
              <a:spcBef>
                <a:spcPts val="200"/>
              </a:spcBef>
              <a:spcAft>
                <a:spcPts val="0"/>
              </a:spcAft>
            </a:pP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CH 2: Quan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sát</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hình</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18.2,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cho</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biết</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trường</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hợp</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nào</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thể</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quay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cánh</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cửa</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như</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thế</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nào</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với</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trục</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quay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cánh</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cửa</a:t>
            </a:r>
            <a:r>
              <a:rPr lang="en-US"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2000" b="1"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A73648F-3AA3-4029-896F-97E82E49760E}"/>
              </a:ext>
            </a:extLst>
          </p:cNvPr>
          <p:cNvSpPr/>
          <p:nvPr/>
        </p:nvSpPr>
        <p:spPr>
          <a:xfrm>
            <a:off x="878541" y="5761342"/>
            <a:ext cx="9902235" cy="770147"/>
          </a:xfrm>
          <a:prstGeom prst="rect">
            <a:avLst/>
          </a:prstGeom>
        </p:spPr>
        <p:txBody>
          <a:bodyPr wrap="square">
            <a:spAutoFit/>
          </a:bodyPr>
          <a:lstStyle/>
          <a:p>
            <a:pPr algn="just">
              <a:lnSpc>
                <a:spcPct val="115000"/>
              </a:lnSpc>
              <a:spcBef>
                <a:spcPts val="200"/>
              </a:spcBef>
              <a:spcAft>
                <a:spcPts val="0"/>
              </a:spcAft>
            </a:pP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TL: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Trong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hình</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18.2,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trường</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hợp</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c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thể</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làm</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quay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cánh</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cửa</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rPr>
              <a:t>có</a:t>
            </a:r>
            <a:r>
              <a:rPr lang="en-US" sz="2000" dirty="0">
                <a:solidFill>
                  <a:srgbClr val="4A4A4B"/>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rPr>
              <a:t>phương</a:t>
            </a:r>
            <a:r>
              <a:rPr lang="en-US" sz="2000" dirty="0">
                <a:solidFill>
                  <a:srgbClr val="4A4A4B"/>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rPr>
              <a:t>giá</a:t>
            </a:r>
            <a:r>
              <a:rPr lang="en-US" sz="2000" dirty="0">
                <a:solidFill>
                  <a:srgbClr val="4A4A4B"/>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rPr>
              <a:t>của</a:t>
            </a:r>
            <a:r>
              <a:rPr lang="en-US" sz="2000" dirty="0">
                <a:solidFill>
                  <a:srgbClr val="4A4A4B"/>
                </a:solidFill>
                <a:latin typeface="Arial" panose="020B0604020202020204" pitchFamily="34" charset="0"/>
                <a:ea typeface="Times New Roman" panose="02020603050405020304" pitchFamily="18" charset="0"/>
                <a:cs typeface="Times New Roman" panose="02020603050405020304" pitchFamily="18" charset="0"/>
              </a:rPr>
              <a:t> </a:t>
            </a:r>
            <a:r>
              <a:rPr lang="en-US" sz="20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rPr>
              <a:t>lực</a:t>
            </a:r>
            <a:r>
              <a:rPr lang="en-US" sz="2000" dirty="0">
                <a:solidFill>
                  <a:srgbClr val="4A4A4B"/>
                </a:solidFill>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không</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song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song</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và</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không</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cắt</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trục</a:t>
            </a:r>
            <a:r>
              <a:rPr lang="en-US" sz="20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quay</a:t>
            </a:r>
            <a:endParaRPr lang="en-US" sz="2000" u="sng"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284E9C7-8470-4237-A4FF-609643C1A5CC}"/>
              </a:ext>
            </a:extLst>
          </p:cNvPr>
          <p:cNvPicPr>
            <a:picLocks noChangeAspect="1"/>
          </p:cNvPicPr>
          <p:nvPr/>
        </p:nvPicPr>
        <p:blipFill>
          <a:blip r:embed="rId3"/>
          <a:stretch>
            <a:fillRect/>
          </a:stretch>
        </p:blipFill>
        <p:spPr>
          <a:xfrm>
            <a:off x="776941" y="2943458"/>
            <a:ext cx="9244883" cy="2753677"/>
          </a:xfrm>
          <a:prstGeom prst="rect">
            <a:avLst/>
          </a:prstGeom>
        </p:spPr>
      </p:pic>
    </p:spTree>
    <p:extLst>
      <p:ext uri="{BB962C8B-B14F-4D97-AF65-F5344CB8AC3E}">
        <p14:creationId xmlns:p14="http://schemas.microsoft.com/office/powerpoint/2010/main" val="278946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B4C90-15DD-5939-1C0D-5B6F403CD2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9C8D8D-69FA-1DF5-E692-93587E601CA9}"/>
              </a:ext>
            </a:extLst>
          </p:cNvPr>
          <p:cNvSpPr txBox="1"/>
          <p:nvPr/>
        </p:nvSpPr>
        <p:spPr>
          <a:xfrm>
            <a:off x="329184" y="30996"/>
            <a:ext cx="11622024"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cxnSp>
        <p:nvCxnSpPr>
          <p:cNvPr id="4" name="Straight Connector 3">
            <a:extLst>
              <a:ext uri="{FF2B5EF4-FFF2-40B4-BE49-F238E27FC236}">
                <a16:creationId xmlns:a16="http://schemas.microsoft.com/office/drawing/2014/main" id="{B35FD688-9C6F-F9B2-D80D-EF5B52E945E3}"/>
              </a:ext>
            </a:extLst>
          </p:cNvPr>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A6E884F-2C30-6240-6734-A2B137C59E2C}"/>
              </a:ext>
            </a:extLst>
          </p:cNvPr>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B6A1E00-48A3-9769-B9CF-9AAD85FB4E58}"/>
              </a:ext>
            </a:extLst>
          </p:cNvPr>
          <p:cNvPicPr>
            <a:picLocks noChangeAspect="1"/>
          </p:cNvPicPr>
          <p:nvPr/>
        </p:nvPicPr>
        <p:blipFill>
          <a:blip r:embed="rId2"/>
          <a:stretch>
            <a:fillRect/>
          </a:stretch>
        </p:blipFill>
        <p:spPr>
          <a:xfrm>
            <a:off x="173733" y="1493644"/>
            <a:ext cx="3730744" cy="4726544"/>
          </a:xfrm>
          <a:prstGeom prst="rect">
            <a:avLst/>
          </a:prstGeom>
        </p:spPr>
      </p:pic>
      <p:sp>
        <p:nvSpPr>
          <p:cNvPr id="6" name="TextBox 5">
            <a:extLst>
              <a:ext uri="{FF2B5EF4-FFF2-40B4-BE49-F238E27FC236}">
                <a16:creationId xmlns:a16="http://schemas.microsoft.com/office/drawing/2014/main" id="{64A29783-6CB1-B38C-863B-C735013027E1}"/>
              </a:ext>
            </a:extLst>
          </p:cNvPr>
          <p:cNvSpPr txBox="1"/>
          <p:nvPr/>
        </p:nvSpPr>
        <p:spPr>
          <a:xfrm>
            <a:off x="4367559" y="1287078"/>
            <a:ext cx="7357146" cy="2308324"/>
          </a:xfrm>
          <a:prstGeom prst="rect">
            <a:avLst/>
          </a:prstGeom>
          <a:noFill/>
        </p:spPr>
        <p:txBody>
          <a:bodyPr wrap="square" rtlCol="0">
            <a:spAutoFit/>
          </a:bodyPr>
          <a:lstStyle/>
          <a:p>
            <a:r>
              <a:rPr lang="en-US" sz="3600" dirty="0">
                <a:solidFill>
                  <a:srgbClr val="C00000"/>
                </a:solidFill>
              </a:rPr>
              <a:t>KL:</a:t>
            </a:r>
          </a:p>
          <a:p>
            <a:r>
              <a:rPr lang="en-US" sz="3600" dirty="0">
                <a:solidFill>
                  <a:srgbClr val="C00000"/>
                </a:solidFill>
              </a:rPr>
              <a:t>Khi </a:t>
            </a:r>
            <a:r>
              <a:rPr lang="en-US" sz="3600" dirty="0" err="1">
                <a:solidFill>
                  <a:srgbClr val="C00000"/>
                </a:solidFill>
              </a:rPr>
              <a:t>lực</a:t>
            </a:r>
            <a:r>
              <a:rPr lang="en-US" sz="3600" dirty="0">
                <a:solidFill>
                  <a:srgbClr val="C00000"/>
                </a:solidFill>
              </a:rPr>
              <a:t> </a:t>
            </a:r>
            <a:r>
              <a:rPr lang="en-US" sz="3600" dirty="0" err="1">
                <a:solidFill>
                  <a:srgbClr val="C00000"/>
                </a:solidFill>
              </a:rPr>
              <a:t>tác</a:t>
            </a:r>
            <a:r>
              <a:rPr lang="en-US" sz="3600" dirty="0">
                <a:solidFill>
                  <a:srgbClr val="C00000"/>
                </a:solidFill>
              </a:rPr>
              <a:t> </a:t>
            </a:r>
            <a:r>
              <a:rPr lang="en-US" sz="3600" dirty="0" err="1">
                <a:solidFill>
                  <a:srgbClr val="C00000"/>
                </a:solidFill>
              </a:rPr>
              <a:t>dụng</a:t>
            </a:r>
            <a:r>
              <a:rPr lang="en-US" sz="3600" dirty="0">
                <a:solidFill>
                  <a:srgbClr val="C00000"/>
                </a:solidFill>
              </a:rPr>
              <a:t> </a:t>
            </a:r>
            <a:r>
              <a:rPr lang="en-US" sz="3600" dirty="0" err="1">
                <a:solidFill>
                  <a:srgbClr val="C00000"/>
                </a:solidFill>
              </a:rPr>
              <a:t>vào</a:t>
            </a:r>
            <a:r>
              <a:rPr lang="en-US" sz="3600" dirty="0">
                <a:solidFill>
                  <a:srgbClr val="C00000"/>
                </a:solidFill>
              </a:rPr>
              <a:t> </a:t>
            </a:r>
            <a:r>
              <a:rPr lang="en-US" sz="3600" dirty="0" err="1">
                <a:solidFill>
                  <a:srgbClr val="C00000"/>
                </a:solidFill>
              </a:rPr>
              <a:t>vật</a:t>
            </a:r>
            <a:r>
              <a:rPr lang="en-US" sz="3600" dirty="0">
                <a:solidFill>
                  <a:srgbClr val="C00000"/>
                </a:solidFill>
              </a:rPr>
              <a:t> </a:t>
            </a:r>
            <a:r>
              <a:rPr lang="en-US" sz="3600" dirty="0" err="1">
                <a:solidFill>
                  <a:srgbClr val="C00000"/>
                </a:solidFill>
              </a:rPr>
              <a:t>có</a:t>
            </a:r>
            <a:r>
              <a:rPr lang="en-US" sz="3600" dirty="0">
                <a:solidFill>
                  <a:srgbClr val="C00000"/>
                </a:solidFill>
              </a:rPr>
              <a:t> </a:t>
            </a:r>
            <a:r>
              <a:rPr lang="en-US" sz="3600" dirty="0" err="1">
                <a:solidFill>
                  <a:srgbClr val="C00000"/>
                </a:solidFill>
              </a:rPr>
              <a:t>giá</a:t>
            </a:r>
            <a:r>
              <a:rPr lang="en-US" sz="3600" dirty="0">
                <a:solidFill>
                  <a:srgbClr val="C00000"/>
                </a:solidFill>
              </a:rPr>
              <a:t> </a:t>
            </a:r>
            <a:r>
              <a:rPr lang="en-US" sz="3600" dirty="0" err="1">
                <a:solidFill>
                  <a:srgbClr val="C00000"/>
                </a:solidFill>
              </a:rPr>
              <a:t>không</a:t>
            </a:r>
            <a:r>
              <a:rPr lang="en-US" sz="3600" dirty="0">
                <a:solidFill>
                  <a:srgbClr val="C00000"/>
                </a:solidFill>
              </a:rPr>
              <a:t> song </a:t>
            </a:r>
            <a:r>
              <a:rPr lang="en-US" sz="3600" dirty="0" err="1">
                <a:solidFill>
                  <a:srgbClr val="C00000"/>
                </a:solidFill>
              </a:rPr>
              <a:t>song</a:t>
            </a:r>
            <a:r>
              <a:rPr lang="en-US" sz="3600" dirty="0">
                <a:solidFill>
                  <a:srgbClr val="C00000"/>
                </a:solidFill>
              </a:rPr>
              <a:t> </a:t>
            </a:r>
            <a:r>
              <a:rPr lang="en-US" sz="3600" dirty="0" err="1">
                <a:solidFill>
                  <a:srgbClr val="C00000"/>
                </a:solidFill>
              </a:rPr>
              <a:t>và</a:t>
            </a:r>
            <a:r>
              <a:rPr lang="en-US" sz="3600" dirty="0">
                <a:solidFill>
                  <a:srgbClr val="C00000"/>
                </a:solidFill>
              </a:rPr>
              <a:t> </a:t>
            </a:r>
            <a:r>
              <a:rPr lang="en-US" sz="3600" dirty="0" err="1">
                <a:solidFill>
                  <a:srgbClr val="C00000"/>
                </a:solidFill>
              </a:rPr>
              <a:t>không</a:t>
            </a:r>
            <a:r>
              <a:rPr lang="en-US" sz="3600" dirty="0">
                <a:solidFill>
                  <a:srgbClr val="C00000"/>
                </a:solidFill>
              </a:rPr>
              <a:t> </a:t>
            </a:r>
            <a:r>
              <a:rPr lang="en-US" sz="3600" dirty="0" err="1">
                <a:solidFill>
                  <a:srgbClr val="C00000"/>
                </a:solidFill>
              </a:rPr>
              <a:t>cắt</a:t>
            </a:r>
            <a:r>
              <a:rPr lang="en-US" sz="3600" dirty="0">
                <a:solidFill>
                  <a:srgbClr val="C00000"/>
                </a:solidFill>
              </a:rPr>
              <a:t> </a:t>
            </a:r>
            <a:r>
              <a:rPr lang="en-US" sz="3600" dirty="0" err="1">
                <a:solidFill>
                  <a:srgbClr val="C00000"/>
                </a:solidFill>
              </a:rPr>
              <a:t>trục</a:t>
            </a:r>
            <a:r>
              <a:rPr lang="en-US" sz="3600" dirty="0">
                <a:solidFill>
                  <a:srgbClr val="C00000"/>
                </a:solidFill>
              </a:rPr>
              <a:t> quay </a:t>
            </a:r>
            <a:r>
              <a:rPr lang="en-US" sz="3600" dirty="0" err="1">
                <a:solidFill>
                  <a:srgbClr val="C00000"/>
                </a:solidFill>
              </a:rPr>
              <a:t>thì</a:t>
            </a:r>
            <a:r>
              <a:rPr lang="en-US" sz="3600" dirty="0">
                <a:solidFill>
                  <a:srgbClr val="C00000"/>
                </a:solidFill>
              </a:rPr>
              <a:t> </a:t>
            </a:r>
            <a:r>
              <a:rPr lang="en-US" sz="3600" dirty="0" err="1">
                <a:solidFill>
                  <a:srgbClr val="C00000"/>
                </a:solidFill>
              </a:rPr>
              <a:t>sẽ</a:t>
            </a:r>
            <a:r>
              <a:rPr lang="en-US" sz="3600" dirty="0">
                <a:solidFill>
                  <a:srgbClr val="C00000"/>
                </a:solidFill>
              </a:rPr>
              <a:t> </a:t>
            </a:r>
            <a:r>
              <a:rPr lang="en-US" sz="3600" dirty="0" err="1">
                <a:solidFill>
                  <a:srgbClr val="C00000"/>
                </a:solidFill>
              </a:rPr>
              <a:t>làm</a:t>
            </a:r>
            <a:r>
              <a:rPr lang="en-US" sz="3600" dirty="0">
                <a:solidFill>
                  <a:srgbClr val="C00000"/>
                </a:solidFill>
              </a:rPr>
              <a:t> quay </a:t>
            </a:r>
            <a:r>
              <a:rPr lang="en-US" sz="3600" dirty="0" err="1">
                <a:solidFill>
                  <a:srgbClr val="C00000"/>
                </a:solidFill>
              </a:rPr>
              <a:t>vật</a:t>
            </a:r>
            <a:r>
              <a:rPr lang="en-US" sz="3600" dirty="0">
                <a:solidFill>
                  <a:srgbClr val="C00000"/>
                </a:solidFill>
              </a:rPr>
              <a:t>.</a:t>
            </a:r>
          </a:p>
        </p:txBody>
      </p:sp>
    </p:spTree>
    <p:extLst>
      <p:ext uri="{BB962C8B-B14F-4D97-AF65-F5344CB8AC3E}">
        <p14:creationId xmlns:p14="http://schemas.microsoft.com/office/powerpoint/2010/main" val="313508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ACC0D9-8581-4738-ACF7-09E00CA35B2C}"/>
              </a:ext>
            </a:extLst>
          </p:cNvPr>
          <p:cNvSpPr/>
          <p:nvPr/>
        </p:nvSpPr>
        <p:spPr>
          <a:xfrm>
            <a:off x="179226" y="938622"/>
            <a:ext cx="8815484" cy="2174441"/>
          </a:xfrm>
          <a:prstGeom prst="rect">
            <a:avLst/>
          </a:prstGeom>
          <a:solidFill>
            <a:schemeClr val="accent5">
              <a:lumMod val="20000"/>
              <a:lumOff val="80000"/>
            </a:schemeClr>
          </a:solidFill>
        </p:spPr>
        <p:txBody>
          <a:bodyPr wrap="square">
            <a:spAutoFit/>
          </a:bodyPr>
          <a:lstStyle/>
          <a:p>
            <a:pPr algn="just">
              <a:lnSpc>
                <a:spcPct val="115000"/>
              </a:lnSpc>
              <a:spcBef>
                <a:spcPts val="1200"/>
              </a:spcBef>
              <a:spcAft>
                <a:spcPts val="0"/>
              </a:spcAft>
            </a:pPr>
            <a:r>
              <a:rPr lang="vi-VN" sz="2200" b="1" dirty="0">
                <a:solidFill>
                  <a:srgbClr val="000000"/>
                </a:solidFill>
                <a:ea typeface="Times New Roman" panose="02020603050405020304" pitchFamily="18" charset="0"/>
              </a:rPr>
              <a:t>Câu 1: </a:t>
            </a:r>
            <a:r>
              <a:rPr lang="en-US" sz="2200" b="1" dirty="0">
                <a:solidFill>
                  <a:srgbClr val="000000"/>
                </a:solidFill>
                <a:latin typeface="Arial" panose="020B0604020202020204" pitchFamily="34" charset="0"/>
                <a:ea typeface="Times New Roman" panose="02020603050405020304" pitchFamily="18" charset="0"/>
              </a:rPr>
              <a:t>Quan </a:t>
            </a:r>
            <a:r>
              <a:rPr lang="en-US" sz="2200" b="1" dirty="0" err="1">
                <a:solidFill>
                  <a:srgbClr val="000000"/>
                </a:solidFill>
                <a:latin typeface="Arial" panose="020B0604020202020204" pitchFamily="34" charset="0"/>
                <a:ea typeface="Times New Roman" panose="02020603050405020304" pitchFamily="18" charset="0"/>
              </a:rPr>
              <a:t>sát</a:t>
            </a:r>
            <a:r>
              <a:rPr lang="en-US" sz="2200" b="1" dirty="0">
                <a:solidFill>
                  <a:srgbClr val="000000"/>
                </a:solidFill>
                <a:latin typeface="Arial" panose="020B0604020202020204" pitchFamily="34" charset="0"/>
                <a:ea typeface="Times New Roman" panose="02020603050405020304" pitchFamily="18" charset="0"/>
              </a:rPr>
              <a:t> </a:t>
            </a:r>
            <a:r>
              <a:rPr lang="en-US" sz="2200" b="1" dirty="0" err="1">
                <a:solidFill>
                  <a:srgbClr val="000000"/>
                </a:solidFill>
                <a:latin typeface="Arial" panose="020B0604020202020204" pitchFamily="34" charset="0"/>
                <a:ea typeface="Times New Roman" panose="02020603050405020304" pitchFamily="18" charset="0"/>
              </a:rPr>
              <a:t>hình</a:t>
            </a:r>
            <a:r>
              <a:rPr lang="en-US" sz="2200" b="1" dirty="0">
                <a:solidFill>
                  <a:srgbClr val="000000"/>
                </a:solidFill>
                <a:latin typeface="Arial" panose="020B0604020202020204" pitchFamily="34" charset="0"/>
                <a:ea typeface="Times New Roman" panose="02020603050405020304" pitchFamily="18" charset="0"/>
              </a:rPr>
              <a:t> 18.3</a:t>
            </a:r>
            <a:endParaRPr lang="en-US" sz="2200" dirty="0">
              <a:latin typeface="Times New Roman" panose="02020603050405020304" pitchFamily="18" charset="0"/>
              <a:ea typeface="Times New Roman" panose="02020603050405020304" pitchFamily="18" charset="0"/>
            </a:endParaRPr>
          </a:p>
          <a:p>
            <a:pPr algn="just"/>
            <a:r>
              <a:rPr lang="en-US" sz="2200" dirty="0">
                <a:solidFill>
                  <a:srgbClr val="000000"/>
                </a:solidFill>
                <a:latin typeface="Arial" panose="020B0604020202020204" pitchFamily="34" charset="0"/>
                <a:ea typeface="Times New Roman" panose="02020603050405020304" pitchFamily="18" charset="0"/>
              </a:rPr>
              <a:t>a. </a:t>
            </a:r>
            <a:r>
              <a:rPr lang="vi-VN" sz="2200" dirty="0">
                <a:solidFill>
                  <a:srgbClr val="000000"/>
                </a:solidFill>
                <a:ea typeface="Times New Roman" panose="02020603050405020304" pitchFamily="18" charset="0"/>
              </a:rPr>
              <a:t>Vị trí tác dụng lực nào trong Hình 18.3 có thể làm cho tay nắm cửa quay quanh trục của nó? Vị trí nà</a:t>
            </a:r>
            <a:r>
              <a:rPr lang="en-US" sz="2200" dirty="0">
                <a:solidFill>
                  <a:srgbClr val="000000"/>
                </a:solidFill>
                <a:latin typeface="Arial" panose="020B0604020202020204" pitchFamily="34" charset="0"/>
                <a:ea typeface="Times New Roman" panose="02020603050405020304" pitchFamily="18" charset="0"/>
              </a:rPr>
              <a:t>o </a:t>
            </a:r>
            <a:r>
              <a:rPr lang="vi-VN" sz="2200" dirty="0">
                <a:solidFill>
                  <a:srgbClr val="000000"/>
                </a:solidFill>
                <a:ea typeface="Times New Roman" panose="02020603050405020304" pitchFamily="18" charset="0"/>
              </a:rPr>
              <a:t>làm tay nắm cửa không quay quanh trục của nó? </a:t>
            </a:r>
            <a:endParaRPr lang="en-US" sz="2200" dirty="0">
              <a:latin typeface="Times New Roman" panose="02020603050405020304" pitchFamily="18" charset="0"/>
              <a:ea typeface="Times New Roman" panose="02020603050405020304" pitchFamily="18" charset="0"/>
            </a:endParaRPr>
          </a:p>
          <a:p>
            <a:pPr algn="just"/>
            <a:r>
              <a:rPr lang="en-US" sz="2200" dirty="0">
                <a:solidFill>
                  <a:srgbClr val="000000"/>
                </a:solidFill>
                <a:latin typeface="Arial" panose="020B0604020202020204" pitchFamily="34" charset="0"/>
                <a:ea typeface="Times New Roman" panose="02020603050405020304" pitchFamily="18" charset="0"/>
              </a:rPr>
              <a:t>b</a:t>
            </a:r>
            <a:r>
              <a:rPr lang="vi-VN" sz="2200" dirty="0">
                <a:solidFill>
                  <a:srgbClr val="000000"/>
                </a:solidFill>
                <a:ea typeface="Times New Roman" panose="02020603050405020304" pitchFamily="18" charset="0"/>
              </a:rPr>
              <a:t>. Lực tác dụng ở vị trí nào có thể làm cho tay nắm cửa quay dễ dàng hơn?</a:t>
            </a:r>
            <a:endParaRPr lang="en-US" sz="2200" dirty="0">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AAD32BCC-7859-4DC1-9025-4E48A325568F}"/>
              </a:ext>
            </a:extLst>
          </p:cNvPr>
          <p:cNvPicPr>
            <a:picLocks noChangeAspect="1"/>
          </p:cNvPicPr>
          <p:nvPr/>
        </p:nvPicPr>
        <p:blipFill>
          <a:blip r:embed="rId2"/>
          <a:stretch>
            <a:fillRect/>
          </a:stretch>
        </p:blipFill>
        <p:spPr>
          <a:xfrm>
            <a:off x="9143268" y="948385"/>
            <a:ext cx="2822634" cy="2154914"/>
          </a:xfrm>
          <a:prstGeom prst="rect">
            <a:avLst/>
          </a:prstGeom>
        </p:spPr>
      </p:pic>
      <p:sp>
        <p:nvSpPr>
          <p:cNvPr id="4" name="Rectangle 3">
            <a:extLst>
              <a:ext uri="{FF2B5EF4-FFF2-40B4-BE49-F238E27FC236}">
                <a16:creationId xmlns:a16="http://schemas.microsoft.com/office/drawing/2014/main" id="{815E958B-9F4E-4A78-845F-21FE90078F1A}"/>
              </a:ext>
            </a:extLst>
          </p:cNvPr>
          <p:cNvSpPr/>
          <p:nvPr/>
        </p:nvSpPr>
        <p:spPr>
          <a:xfrm>
            <a:off x="5229612" y="138321"/>
            <a:ext cx="2013693" cy="489749"/>
          </a:xfrm>
          <a:prstGeom prst="rect">
            <a:avLst/>
          </a:prstGeom>
          <a:solidFill>
            <a:schemeClr val="accent4">
              <a:lumMod val="20000"/>
              <a:lumOff val="80000"/>
            </a:schemeClr>
          </a:solidFill>
        </p:spPr>
        <p:txBody>
          <a:bodyPr wrap="none">
            <a:spAutoFit/>
          </a:bodyPr>
          <a:lstStyle/>
          <a:p>
            <a:pPr>
              <a:lnSpc>
                <a:spcPct val="115000"/>
              </a:lnSpc>
              <a:spcBef>
                <a:spcPts val="1200"/>
              </a:spcBef>
              <a:spcAft>
                <a:spcPts val="0"/>
              </a:spcAft>
            </a:pPr>
            <a:r>
              <a:rPr lang="vi-VN" sz="2400" b="1" kern="0" dirty="0">
                <a:solidFill>
                  <a:srgbClr val="FF0000"/>
                </a:solidFill>
                <a:ea typeface="Times New Roman" panose="02020603050405020304" pitchFamily="18" charset="0"/>
                <a:cs typeface="Times New Roman" panose="02020603050405020304" pitchFamily="18" charset="0"/>
              </a:rPr>
              <a:t>LUYỆN TẬP </a:t>
            </a:r>
            <a:endParaRPr lang="en-US" sz="2400" b="1" kern="0" dirty="0">
              <a:solidFill>
                <a:srgbClr val="FF0000"/>
              </a:solidFill>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DB5F3E7-95B6-4252-9627-315889CD48A6}"/>
              </a:ext>
            </a:extLst>
          </p:cNvPr>
          <p:cNvSpPr/>
          <p:nvPr/>
        </p:nvSpPr>
        <p:spPr>
          <a:xfrm>
            <a:off x="165357" y="3244418"/>
            <a:ext cx="8815484" cy="1835887"/>
          </a:xfrm>
          <a:prstGeom prst="rect">
            <a:avLst/>
          </a:prstGeom>
          <a:solidFill>
            <a:schemeClr val="accent2">
              <a:lumMod val="20000"/>
              <a:lumOff val="80000"/>
            </a:schemeClr>
          </a:solidFill>
        </p:spPr>
        <p:txBody>
          <a:bodyPr wrap="square">
            <a:spAutoFit/>
          </a:bodyPr>
          <a:lstStyle/>
          <a:p>
            <a:pPr algn="just">
              <a:lnSpc>
                <a:spcPct val="115000"/>
              </a:lnSpc>
              <a:spcBef>
                <a:spcPts val="1200"/>
              </a:spcBef>
              <a:spcAft>
                <a:spcPts val="0"/>
              </a:spcAft>
            </a:pPr>
            <a:r>
              <a:rPr lang="en-US" sz="2200"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Trả</a:t>
            </a:r>
            <a:r>
              <a:rPr lang="en-US" sz="22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200"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lời</a:t>
            </a:r>
            <a:endParaRPr lang="en-US" sz="2200" b="1" kern="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a:p>
            <a:pPr indent="457200" algn="just"/>
            <a:r>
              <a:rPr lang="en-US" sz="2200" dirty="0">
                <a:solidFill>
                  <a:srgbClr val="000000"/>
                </a:solidFill>
                <a:latin typeface="Arial" panose="020B0604020202020204" pitchFamily="34" charset="0"/>
                <a:ea typeface="Times New Roman" panose="02020603050405020304" pitchFamily="18" charset="0"/>
              </a:rPr>
              <a:t>a. </a:t>
            </a:r>
            <a:r>
              <a:rPr lang="vi-VN" sz="2200" dirty="0">
                <a:solidFill>
                  <a:srgbClr val="000000"/>
                </a:solidFill>
                <a:ea typeface="Times New Roman" panose="02020603050405020304" pitchFamily="18" charset="0"/>
              </a:rPr>
              <a:t>Vị trí tác dụng lực trong Hình 18.3 có thể làm cho tay nắm cửa quay quanh trục của nó</a:t>
            </a:r>
            <a:r>
              <a:rPr lang="en-US" sz="2200" dirty="0">
                <a:solidFill>
                  <a:srgbClr val="000000"/>
                </a:solidFill>
                <a:latin typeface="Arial" panose="020B0604020202020204" pitchFamily="34" charset="0"/>
                <a:ea typeface="Times New Roman" panose="02020603050405020304" pitchFamily="18" charset="0"/>
              </a:rPr>
              <a:t>: B, C.</a:t>
            </a:r>
            <a:r>
              <a:rPr lang="vi-VN" sz="2200" dirty="0">
                <a:solidFill>
                  <a:srgbClr val="000000"/>
                </a:solidFill>
                <a:ea typeface="Times New Roman" panose="02020603050405020304" pitchFamily="18" charset="0"/>
              </a:rPr>
              <a:t> Vị trí </a:t>
            </a:r>
            <a:r>
              <a:rPr lang="en-US" sz="2200" dirty="0">
                <a:solidFill>
                  <a:srgbClr val="000000"/>
                </a:solidFill>
                <a:latin typeface="Arial" panose="020B0604020202020204" pitchFamily="34" charset="0"/>
                <a:ea typeface="Times New Roman" panose="02020603050405020304" pitchFamily="18" charset="0"/>
              </a:rPr>
              <a:t>A </a:t>
            </a:r>
            <a:r>
              <a:rPr lang="vi-VN" sz="2200" dirty="0">
                <a:solidFill>
                  <a:srgbClr val="000000"/>
                </a:solidFill>
                <a:ea typeface="Times New Roman" panose="02020603050405020304" pitchFamily="18" charset="0"/>
              </a:rPr>
              <a:t>làm tay nắm cửa không quay quanh trục của nó</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Vì</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giá</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của</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lực</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tác</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dụng</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tại</a:t>
            </a:r>
            <a:r>
              <a:rPr lang="en-US" sz="2200" dirty="0">
                <a:solidFill>
                  <a:srgbClr val="000000"/>
                </a:solidFill>
                <a:latin typeface="Arial" panose="020B0604020202020204" pitchFamily="34" charset="0"/>
                <a:ea typeface="Times New Roman" panose="02020603050405020304" pitchFamily="18" charset="0"/>
              </a:rPr>
              <a:t> A </a:t>
            </a:r>
            <a:r>
              <a:rPr lang="en-US" sz="2200" dirty="0" err="1">
                <a:solidFill>
                  <a:srgbClr val="000000"/>
                </a:solidFill>
                <a:latin typeface="Arial" panose="020B0604020202020204" pitchFamily="34" charset="0"/>
                <a:ea typeface="Times New Roman" panose="02020603050405020304" pitchFamily="18" charset="0"/>
              </a:rPr>
              <a:t>sẽ</a:t>
            </a:r>
            <a:r>
              <a:rPr lang="en-US" sz="2200" dirty="0">
                <a:solidFill>
                  <a:srgbClr val="000000"/>
                </a:solidFill>
                <a:latin typeface="Arial" panose="020B0604020202020204" pitchFamily="34" charset="0"/>
                <a:ea typeface="Times New Roman" panose="02020603050405020304" pitchFamily="18" charset="0"/>
              </a:rPr>
              <a:t> song </a:t>
            </a:r>
            <a:r>
              <a:rPr lang="en-US" sz="2200" dirty="0" err="1">
                <a:solidFill>
                  <a:srgbClr val="000000"/>
                </a:solidFill>
                <a:latin typeface="Arial" panose="020B0604020202020204" pitchFamily="34" charset="0"/>
                <a:ea typeface="Times New Roman" panose="02020603050405020304" pitchFamily="18" charset="0"/>
              </a:rPr>
              <a:t>song</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với</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trục</a:t>
            </a:r>
            <a:r>
              <a:rPr lang="en-US" sz="2200" dirty="0">
                <a:solidFill>
                  <a:srgbClr val="000000"/>
                </a:solidFill>
                <a:latin typeface="Arial" panose="020B0604020202020204" pitchFamily="34" charset="0"/>
                <a:ea typeface="Times New Roman" panose="02020603050405020304" pitchFamily="18" charset="0"/>
              </a:rPr>
              <a:t> quay </a:t>
            </a:r>
            <a:r>
              <a:rPr lang="en-US" sz="2200" dirty="0" err="1">
                <a:solidFill>
                  <a:srgbClr val="000000"/>
                </a:solidFill>
                <a:latin typeface="Arial" panose="020B0604020202020204" pitchFamily="34" charset="0"/>
                <a:ea typeface="Times New Roman" panose="02020603050405020304" pitchFamily="18" charset="0"/>
              </a:rPr>
              <a:t>của</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tay</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nắm</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cửa</a:t>
            </a:r>
            <a:r>
              <a:rPr lang="en-US" sz="2200" dirty="0">
                <a:solidFill>
                  <a:srgbClr val="000000"/>
                </a:solidFill>
                <a:latin typeface="Arial" panose="020B0604020202020204" pitchFamily="34"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3902E84B-48AC-43BB-8A8D-57E226D268ED}"/>
              </a:ext>
            </a:extLst>
          </p:cNvPr>
          <p:cNvSpPr/>
          <p:nvPr/>
        </p:nvSpPr>
        <p:spPr>
          <a:xfrm>
            <a:off x="179226" y="5236127"/>
            <a:ext cx="8815484" cy="769441"/>
          </a:xfrm>
          <a:prstGeom prst="rect">
            <a:avLst/>
          </a:prstGeom>
          <a:solidFill>
            <a:schemeClr val="accent4">
              <a:lumMod val="20000"/>
              <a:lumOff val="80000"/>
            </a:schemeClr>
          </a:solidFill>
        </p:spPr>
        <p:txBody>
          <a:bodyPr wrap="square">
            <a:spAutoFit/>
          </a:bodyPr>
          <a:lstStyle/>
          <a:p>
            <a:pPr indent="457200" algn="just"/>
            <a:r>
              <a:rPr lang="en-US" sz="2200" dirty="0">
                <a:solidFill>
                  <a:srgbClr val="000000"/>
                </a:solidFill>
                <a:latin typeface="Arial" panose="020B0604020202020204" pitchFamily="34" charset="0"/>
                <a:ea typeface="Times New Roman" panose="02020603050405020304" pitchFamily="18" charset="0"/>
              </a:rPr>
              <a:t>b</a:t>
            </a:r>
            <a:r>
              <a:rPr lang="vi-VN" sz="2200" dirty="0">
                <a:solidFill>
                  <a:srgbClr val="000000"/>
                </a:solidFill>
                <a:ea typeface="Times New Roman" panose="02020603050405020304" pitchFamily="18" charset="0"/>
              </a:rPr>
              <a:t>. Lực tác dụng ở vị trí </a:t>
            </a:r>
            <a:r>
              <a:rPr lang="en-US" sz="2200" dirty="0">
                <a:solidFill>
                  <a:srgbClr val="000000"/>
                </a:solidFill>
                <a:latin typeface="Arial" panose="020B0604020202020204" pitchFamily="34" charset="0"/>
                <a:ea typeface="Times New Roman" panose="02020603050405020304" pitchFamily="18" charset="0"/>
              </a:rPr>
              <a:t>C</a:t>
            </a:r>
            <a:r>
              <a:rPr lang="vi-VN" sz="2200" dirty="0">
                <a:solidFill>
                  <a:srgbClr val="000000"/>
                </a:solidFill>
                <a:ea typeface="Times New Roman" panose="02020603050405020304" pitchFamily="18" charset="0"/>
              </a:rPr>
              <a:t> có thể làm cho tay nắm cửa quay dễ dàng hơn</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Vì</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nằm</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xa</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trục</a:t>
            </a:r>
            <a:r>
              <a:rPr lang="en-US" sz="2200" dirty="0">
                <a:solidFill>
                  <a:srgbClr val="000000"/>
                </a:solidFill>
                <a:latin typeface="Arial" panose="020B0604020202020204" pitchFamily="34" charset="0"/>
                <a:ea typeface="Times New Roman" panose="02020603050405020304" pitchFamily="18" charset="0"/>
              </a:rPr>
              <a:t> quay </a:t>
            </a:r>
            <a:r>
              <a:rPr lang="en-US" sz="2200" dirty="0" err="1">
                <a:solidFill>
                  <a:srgbClr val="000000"/>
                </a:solidFill>
                <a:latin typeface="Arial" panose="020B0604020202020204" pitchFamily="34" charset="0"/>
                <a:ea typeface="Times New Roman" panose="02020603050405020304" pitchFamily="18" charset="0"/>
              </a:rPr>
              <a:t>hơn</a:t>
            </a:r>
            <a:r>
              <a:rPr lang="en-US" sz="2200" dirty="0">
                <a:solidFill>
                  <a:srgbClr val="000000"/>
                </a:solidFill>
                <a:latin typeface="Arial" panose="020B0604020202020204" pitchFamily="34" charset="0"/>
                <a:ea typeface="Times New Roman" panose="02020603050405020304" pitchFamily="18" charset="0"/>
              </a:rPr>
              <a:t>, moment </a:t>
            </a:r>
            <a:r>
              <a:rPr lang="en-US" sz="2200" dirty="0" err="1">
                <a:solidFill>
                  <a:srgbClr val="000000"/>
                </a:solidFill>
                <a:latin typeface="Arial" panose="020B0604020202020204" pitchFamily="34" charset="0"/>
                <a:ea typeface="Times New Roman" panose="02020603050405020304" pitchFamily="18" charset="0"/>
              </a:rPr>
              <a:t>lực</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lớn</a:t>
            </a:r>
            <a:r>
              <a:rPr lang="en-US" sz="2200" dirty="0">
                <a:solidFill>
                  <a:srgbClr val="000000"/>
                </a:solidFill>
                <a:latin typeface="Arial" panose="020B0604020202020204" pitchFamily="34" charset="0"/>
                <a:ea typeface="Times New Roman" panose="02020603050405020304" pitchFamily="18" charset="0"/>
              </a:rPr>
              <a:t> </a:t>
            </a:r>
            <a:r>
              <a:rPr lang="en-US" sz="2200" dirty="0" err="1">
                <a:solidFill>
                  <a:srgbClr val="000000"/>
                </a:solidFill>
                <a:latin typeface="Arial" panose="020B0604020202020204" pitchFamily="34" charset="0"/>
                <a:ea typeface="Times New Roman" panose="02020603050405020304" pitchFamily="18" charset="0"/>
              </a:rPr>
              <a:t>hơn</a:t>
            </a:r>
            <a:r>
              <a:rPr lang="en-US" sz="2200" dirty="0">
                <a:solidFill>
                  <a:srgbClr val="000000"/>
                </a:solidFill>
                <a:latin typeface="Arial" panose="020B0604020202020204" pitchFamily="34" charset="0"/>
                <a:ea typeface="Times New Roman" panose="02020603050405020304" pitchFamily="18" charset="0"/>
              </a:rPr>
              <a:t>.</a:t>
            </a:r>
            <a:endParaRPr lang="en-US" sz="2200" dirty="0">
              <a:latin typeface="Times New Roman" panose="02020603050405020304" pitchFamily="18" charset="0"/>
              <a:ea typeface="Times New Roman" panose="02020603050405020304" pitchFamily="18" charset="0"/>
            </a:endParaRPr>
          </a:p>
        </p:txBody>
      </p:sp>
      <p:pic>
        <p:nvPicPr>
          <p:cNvPr id="7" name="Picture 4" descr="6 điều mọi sĩ tử phải làm trước kỳ thi 3 tháng">
            <a:extLst>
              <a:ext uri="{FF2B5EF4-FFF2-40B4-BE49-F238E27FC236}">
                <a16:creationId xmlns:a16="http://schemas.microsoft.com/office/drawing/2014/main" id="{2C389D04-4728-4777-B290-585EE3607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16" y="0"/>
            <a:ext cx="1316938" cy="987704"/>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6">
            <a:extLst>
              <a:ext uri="{FF2B5EF4-FFF2-40B4-BE49-F238E27FC236}">
                <a16:creationId xmlns:a16="http://schemas.microsoft.com/office/drawing/2014/main" id="{290211C8-F6A6-489F-ABC0-97BA1F6D12B3}"/>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366141" y="6074476"/>
            <a:ext cx="1278257" cy="849373"/>
          </a:xfrm>
          <a:prstGeom prst="rect">
            <a:avLst/>
          </a:prstGeom>
        </p:spPr>
      </p:pic>
      <p:pic>
        <p:nvPicPr>
          <p:cNvPr id="9" name="图片 7">
            <a:extLst>
              <a:ext uri="{FF2B5EF4-FFF2-40B4-BE49-F238E27FC236}">
                <a16:creationId xmlns:a16="http://schemas.microsoft.com/office/drawing/2014/main" id="{3D648224-19ED-4227-8D4E-215F5D885AF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0899362" y="6119174"/>
            <a:ext cx="1127281" cy="738826"/>
          </a:xfrm>
          <a:prstGeom prst="rect">
            <a:avLst/>
          </a:prstGeom>
        </p:spPr>
      </p:pic>
      <p:pic>
        <p:nvPicPr>
          <p:cNvPr id="10" name="图片 6">
            <a:extLst>
              <a:ext uri="{FF2B5EF4-FFF2-40B4-BE49-F238E27FC236}">
                <a16:creationId xmlns:a16="http://schemas.microsoft.com/office/drawing/2014/main" id="{BAA75368-B721-4367-A5B5-BD076CCDE17A}"/>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65357" y="6074477"/>
            <a:ext cx="1278257" cy="849373"/>
          </a:xfrm>
          <a:prstGeom prst="rect">
            <a:avLst/>
          </a:prstGeom>
        </p:spPr>
      </p:pic>
      <p:pic>
        <p:nvPicPr>
          <p:cNvPr id="11" name="图片 7">
            <a:extLst>
              <a:ext uri="{FF2B5EF4-FFF2-40B4-BE49-F238E27FC236}">
                <a16:creationId xmlns:a16="http://schemas.microsoft.com/office/drawing/2014/main" id="{BD5535BE-7101-4812-8E1D-03439B0BB89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3841237" y="6111370"/>
            <a:ext cx="1127281" cy="738826"/>
          </a:xfrm>
          <a:prstGeom prst="rect">
            <a:avLst/>
          </a:prstGeom>
        </p:spPr>
      </p:pic>
      <p:pic>
        <p:nvPicPr>
          <p:cNvPr id="12" name="图片 6">
            <a:extLst>
              <a:ext uri="{FF2B5EF4-FFF2-40B4-BE49-F238E27FC236}">
                <a16:creationId xmlns:a16="http://schemas.microsoft.com/office/drawing/2014/main" id="{F6B59AA4-CD52-48CC-BAF3-B4449406000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597331" y="6000823"/>
            <a:ext cx="1278257" cy="849373"/>
          </a:xfrm>
          <a:prstGeom prst="rect">
            <a:avLst/>
          </a:prstGeom>
        </p:spPr>
      </p:pic>
      <p:pic>
        <p:nvPicPr>
          <p:cNvPr id="13" name="图片 7">
            <a:extLst>
              <a:ext uri="{FF2B5EF4-FFF2-40B4-BE49-F238E27FC236}">
                <a16:creationId xmlns:a16="http://schemas.microsoft.com/office/drawing/2014/main" id="{5F9B0BDF-3621-4148-84C6-97D44181A5C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143268" y="6119174"/>
            <a:ext cx="1127281" cy="738826"/>
          </a:xfrm>
          <a:prstGeom prst="rect">
            <a:avLst/>
          </a:prstGeom>
        </p:spPr>
      </p:pic>
      <p:pic>
        <p:nvPicPr>
          <p:cNvPr id="15" name="图片 7">
            <a:extLst>
              <a:ext uri="{FF2B5EF4-FFF2-40B4-BE49-F238E27FC236}">
                <a16:creationId xmlns:a16="http://schemas.microsoft.com/office/drawing/2014/main" id="{F52715C4-47CE-43AF-BB40-D4273B64B7B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007455" y="6108622"/>
            <a:ext cx="1127281" cy="738826"/>
          </a:xfrm>
          <a:prstGeom prst="rect">
            <a:avLst/>
          </a:prstGeom>
        </p:spPr>
      </p:pic>
    </p:spTree>
    <p:extLst>
      <p:ext uri="{BB962C8B-B14F-4D97-AF65-F5344CB8AC3E}">
        <p14:creationId xmlns:p14="http://schemas.microsoft.com/office/powerpoint/2010/main" val="391558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2" presetClass="entr" presetSubtype="4"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C1929F0-26CB-4576-96D8-77A285E5B83D}"/>
              </a:ext>
            </a:extLst>
          </p:cNvPr>
          <p:cNvGraphicFramePr>
            <a:graphicFrameLocks noGrp="1"/>
          </p:cNvGraphicFramePr>
          <p:nvPr>
            <p:extLst>
              <p:ext uri="{D42A27DB-BD31-4B8C-83A1-F6EECF244321}">
                <p14:modId xmlns:p14="http://schemas.microsoft.com/office/powerpoint/2010/main" val="4202241460"/>
              </p:ext>
            </p:extLst>
          </p:nvPr>
        </p:nvGraphicFramePr>
        <p:xfrm>
          <a:off x="228600" y="3099770"/>
          <a:ext cx="11734799" cy="3607424"/>
        </p:xfrm>
        <a:graphic>
          <a:graphicData uri="http://schemas.openxmlformats.org/drawingml/2006/table">
            <a:tbl>
              <a:tblPr firstRow="1" firstCol="1" bandRow="1">
                <a:tableStyleId>{5C22544A-7EE6-4342-B048-85BDC9FD1C3A}</a:tableStyleId>
              </a:tblPr>
              <a:tblGrid>
                <a:gridCol w="4115500">
                  <a:extLst>
                    <a:ext uri="{9D8B030D-6E8A-4147-A177-3AD203B41FA5}">
                      <a16:colId xmlns:a16="http://schemas.microsoft.com/office/drawing/2014/main" val="273718172"/>
                    </a:ext>
                  </a:extLst>
                </a:gridCol>
                <a:gridCol w="2701828">
                  <a:extLst>
                    <a:ext uri="{9D8B030D-6E8A-4147-A177-3AD203B41FA5}">
                      <a16:colId xmlns:a16="http://schemas.microsoft.com/office/drawing/2014/main" val="971794741"/>
                    </a:ext>
                  </a:extLst>
                </a:gridCol>
                <a:gridCol w="2341079">
                  <a:extLst>
                    <a:ext uri="{9D8B030D-6E8A-4147-A177-3AD203B41FA5}">
                      <a16:colId xmlns:a16="http://schemas.microsoft.com/office/drawing/2014/main" val="391561891"/>
                    </a:ext>
                  </a:extLst>
                </a:gridCol>
                <a:gridCol w="2576392">
                  <a:extLst>
                    <a:ext uri="{9D8B030D-6E8A-4147-A177-3AD203B41FA5}">
                      <a16:colId xmlns:a16="http://schemas.microsoft.com/office/drawing/2014/main" val="1008598676"/>
                    </a:ext>
                  </a:extLst>
                </a:gridCol>
              </a:tblGrid>
              <a:tr h="668000">
                <a:tc gridSpan="4">
                  <a:txBody>
                    <a:bodyPr/>
                    <a:lstStyle/>
                    <a:p>
                      <a:pPr algn="ct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PHIẾU HỌC TẬP 2</a:t>
                      </a:r>
                    </a:p>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Làm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thí</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nghiệm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điền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sau</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6048393"/>
                  </a:ext>
                </a:extLst>
              </a:tr>
              <a:tr h="658304">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Vị trí treo quả nặng</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Độ</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lớn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tác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dụng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đầu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thanh</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Khoảng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cách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giá</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Trạng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thái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thanh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ngang</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760948154"/>
                  </a:ext>
                </a:extLst>
              </a:tr>
              <a:tr h="643644">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a:t>
                      </a:r>
                      <a:r>
                        <a:rPr lang="en-US" sz="2000" dirty="0" err="1">
                          <a:solidFill>
                            <a:schemeClr val="tx1"/>
                          </a:solidFill>
                          <a:effectLst/>
                          <a:latin typeface="Arial" panose="020B0604020202020204" pitchFamily="34" charset="0"/>
                          <a:cs typeface="Arial" panose="020B0604020202020204" pitchFamily="34" charset="0"/>
                        </a:rPr>
                        <a:t>đồng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thời</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nhau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2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A,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200"/>
                        </a:spcBef>
                        <a:spcAft>
                          <a:spcPts val="0"/>
                        </a:spcAft>
                      </a:pPr>
                      <a:r>
                        <a:rPr lang="en-US" sz="2000" baseline="-25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US" sz="2000" dirty="0">
                          <a:solidFill>
                            <a:schemeClr val="tx1"/>
                          </a:solidFill>
                          <a:effectLst/>
                          <a:latin typeface="Arial" panose="020B0604020202020204" pitchFamily="34" charset="0"/>
                          <a:cs typeface="Arial" panose="020B0604020202020204" pitchFamily="34" charset="0"/>
                        </a:rPr>
                        <a:t> </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3780888"/>
                  </a:ext>
                </a:extLst>
              </a:tr>
              <a:tr h="643644">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2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A,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US" sz="2000" dirty="0">
                          <a:solidFill>
                            <a:schemeClr val="tx1"/>
                          </a:solidFill>
                          <a:effectLst/>
                          <a:latin typeface="Arial" panose="020B0604020202020204" pitchFamily="34" charset="0"/>
                          <a:cs typeface="Arial" panose="020B0604020202020204" pitchFamily="34" charset="0"/>
                        </a:rPr>
                        <a:t> </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556983280"/>
                  </a:ext>
                </a:extLst>
              </a:tr>
              <a:tr h="896988">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Treo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giống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nhau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B, 1 </a:t>
                      </a:r>
                      <a:r>
                        <a:rPr lang="en-US" sz="2000" dirty="0" err="1">
                          <a:solidFill>
                            <a:schemeClr val="tx1"/>
                          </a:solidFill>
                          <a:effectLst/>
                          <a:latin typeface="Arial" panose="020B0604020202020204" pitchFamily="34" charset="0"/>
                          <a:cs typeface="Arial" panose="020B0604020202020204" pitchFamily="34" charset="0"/>
                        </a:rPr>
                        <a:t>quả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nặng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điểm</a:t>
                      </a:r>
                      <a:r>
                        <a:rPr lang="en-US" sz="2000" dirty="0">
                          <a:solidFill>
                            <a:schemeClr val="tx1"/>
                          </a:solidFill>
                          <a:effectLst/>
                          <a:latin typeface="Arial" panose="020B0604020202020204" pitchFamily="34" charset="0"/>
                          <a:cs typeface="Arial" panose="020B0604020202020204" pitchFamily="34" charset="0"/>
                        </a:rPr>
                        <a:t> C</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US" sz="2000" dirty="0">
                          <a:solidFill>
                            <a:schemeClr val="tx1"/>
                          </a:solidFill>
                          <a:effectLst/>
                          <a:latin typeface="Arial" panose="020B0604020202020204" pitchFamily="34" charset="0"/>
                          <a:cs typeface="Arial" panose="020B0604020202020204" pitchFamily="34" charset="0"/>
                        </a:rPr>
                        <a:t> </a:t>
                      </a:r>
                      <a:endPar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2986654"/>
                  </a:ext>
                </a:extLst>
              </a:tr>
            </a:tbl>
          </a:graphicData>
        </a:graphic>
      </p:graphicFrame>
      <p:sp>
        <p:nvSpPr>
          <p:cNvPr id="4" name="TextBox 3">
            <a:extLst>
              <a:ext uri="{FF2B5EF4-FFF2-40B4-BE49-F238E27FC236}">
                <a16:creationId xmlns:a16="http://schemas.microsoft.com/office/drawing/2014/main" id="{1240C04C-B515-4327-853E-A11876860F44}"/>
              </a:ext>
            </a:extLst>
          </p:cNvPr>
          <p:cNvSpPr txBox="1"/>
          <p:nvPr/>
        </p:nvSpPr>
        <p:spPr>
          <a:xfrm>
            <a:off x="299567" y="30996"/>
            <a:ext cx="11651641" cy="615523"/>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TÁC DỤNG LÀM QUAY CỦA LỰC. MOMENT LỰC</a:t>
            </a:r>
          </a:p>
        </p:txBody>
      </p:sp>
      <p:sp>
        <p:nvSpPr>
          <p:cNvPr id="5" name="Rectangle 4">
            <a:extLst>
              <a:ext uri="{FF2B5EF4-FFF2-40B4-BE49-F238E27FC236}">
                <a16:creationId xmlns:a16="http://schemas.microsoft.com/office/drawing/2014/main" id="{BE867F86-8B07-4249-A975-949019B94715}"/>
              </a:ext>
            </a:extLst>
          </p:cNvPr>
          <p:cNvSpPr/>
          <p:nvPr/>
        </p:nvSpPr>
        <p:spPr>
          <a:xfrm>
            <a:off x="299567" y="804672"/>
            <a:ext cx="11663832" cy="2507353"/>
          </a:xfrm>
          <a:prstGeom prst="rect">
            <a:avLst/>
          </a:prstGeom>
        </p:spPr>
        <p:txBody>
          <a:bodyPr wrap="square">
            <a:spAutoFit/>
          </a:bodyPr>
          <a:lstStyle/>
          <a:p>
            <a:pPr algn="ctr">
              <a:lnSpc>
                <a:spcPct val="115000"/>
              </a:lnSpc>
              <a:spcBef>
                <a:spcPts val="200"/>
              </a:spcBef>
              <a:spcAft>
                <a:spcPts val="0"/>
              </a:spcAft>
            </a:pPr>
            <a:r>
              <a:rPr lang="en-US" sz="2400" b="1" dirty="0" err="1">
                <a:latin typeface="Arial" panose="020B0604020202020204" pitchFamily="34" charset="0"/>
                <a:ea typeface="Times New Roman" panose="02020603050405020304" pitchFamily="18" charset="0"/>
                <a:cs typeface="Arial" panose="020B0604020202020204" pitchFamily="34" charset="0"/>
              </a:rPr>
              <a:t>Thí</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nghiệm</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theo</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nhóm</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Bef>
                <a:spcPts val="200"/>
              </a:spcBef>
              <a:spcAft>
                <a:spcPts val="0"/>
              </a:spcAft>
            </a:pPr>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latin typeface="Arial" panose="020B0604020202020204" pitchFamily="34" charset="0"/>
                <a:ea typeface="Times New Roman" panose="02020603050405020304" pitchFamily="18" charset="0"/>
                <a:cs typeface="Arial" panose="020B0604020202020204" pitchFamily="34" charset="0"/>
              </a:rPr>
              <a:t>ư</a:t>
            </a:r>
            <a:r>
              <a:rPr lang="en-US" sz="2000" dirty="0" err="1">
                <a:latin typeface="Arial" panose="020B0604020202020204" pitchFamily="34" charset="0"/>
                <a:ea typeface="Times New Roman" panose="02020603050405020304" pitchFamily="18" charset="0"/>
                <a:cs typeface="Arial" panose="020B0604020202020204" pitchFamily="34" charset="0"/>
              </a:rPr>
              <a:t>ớc</a:t>
            </a:r>
            <a:r>
              <a:rPr lang="en-US" sz="2000" dirty="0">
                <a:latin typeface="Arial" panose="020B0604020202020204" pitchFamily="34" charset="0"/>
                <a:ea typeface="Times New Roman" panose="02020603050405020304" pitchFamily="18" charset="0"/>
                <a:cs typeface="Arial" panose="020B0604020202020204" pitchFamily="34" charset="0"/>
              </a:rPr>
              <a:t> 1: </a:t>
            </a:r>
            <a:r>
              <a:rPr lang="en-US" sz="2000" dirty="0" err="1">
                <a:latin typeface="Arial" panose="020B0604020202020204" pitchFamily="34" charset="0"/>
                <a:ea typeface="Times New Roman" panose="02020603050405020304" pitchFamily="18" charset="0"/>
                <a:cs typeface="Arial" panose="020B0604020202020204" pitchFamily="34" charset="0"/>
              </a:rPr>
              <a:t>Bố</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nghiệm</a:t>
            </a:r>
            <a:r>
              <a:rPr lang="en-US" sz="2000" dirty="0">
                <a:latin typeface="Arial" panose="020B0604020202020204" pitchFamily="34" charset="0"/>
                <a:ea typeface="Times New Roman" panose="02020603050405020304" pitchFamily="18" charset="0"/>
                <a:cs typeface="Arial" panose="020B0604020202020204" pitchFamily="34" charset="0"/>
              </a:rPr>
              <a:t> ở </a:t>
            </a:r>
            <a:r>
              <a:rPr lang="en-US" sz="2000" dirty="0" err="1">
                <a:latin typeface="Arial" panose="020B0604020202020204" pitchFamily="34" charset="0"/>
                <a:ea typeface="Times New Roman" panose="02020603050405020304" pitchFamily="18" charset="0"/>
                <a:cs typeface="Arial" panose="020B0604020202020204" pitchFamily="34" charset="0"/>
              </a:rPr>
              <a:t>Hình</a:t>
            </a:r>
            <a:r>
              <a:rPr lang="en-US" sz="2000" dirty="0">
                <a:latin typeface="Arial" panose="020B0604020202020204" pitchFamily="34" charset="0"/>
                <a:ea typeface="Times New Roman" panose="02020603050405020304" pitchFamily="18" charset="0"/>
                <a:cs typeface="Arial" panose="020B0604020202020204" pitchFamily="34" charset="0"/>
              </a:rPr>
              <a:t> 18.1 SGK</a:t>
            </a:r>
          </a:p>
          <a:p>
            <a:pPr algn="just">
              <a:lnSpc>
                <a:spcPct val="115000"/>
              </a:lnSpc>
              <a:spcBef>
                <a:spcPts val="200"/>
              </a:spcBef>
              <a:spcAft>
                <a:spcPts val="0"/>
              </a:spcAft>
            </a:pPr>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latin typeface="Arial" panose="020B0604020202020204" pitchFamily="34" charset="0"/>
                <a:ea typeface="Times New Roman" panose="02020603050405020304" pitchFamily="18" charset="0"/>
                <a:cs typeface="Arial" panose="020B0604020202020204" pitchFamily="34" charset="0"/>
              </a:rPr>
              <a:t>ư</a:t>
            </a:r>
            <a:r>
              <a:rPr lang="en-US" sz="2000" dirty="0" err="1">
                <a:latin typeface="Arial" panose="020B0604020202020204" pitchFamily="34" charset="0"/>
                <a:ea typeface="Times New Roman" panose="02020603050405020304" pitchFamily="18" charset="0"/>
                <a:cs typeface="Arial" panose="020B0604020202020204" pitchFamily="34" charset="0"/>
              </a:rPr>
              <a:t>ớc</a:t>
            </a:r>
            <a:r>
              <a:rPr lang="en-US" sz="2000" dirty="0">
                <a:latin typeface="Arial" panose="020B0604020202020204" pitchFamily="34" charset="0"/>
                <a:ea typeface="Times New Roman" panose="02020603050405020304" pitchFamily="18" charset="0"/>
                <a:cs typeface="Arial" panose="020B0604020202020204" pitchFamily="34" charset="0"/>
              </a:rPr>
              <a:t> 2: </a:t>
            </a:r>
            <a:r>
              <a:rPr lang="en-US" sz="2000" dirty="0">
                <a:latin typeface="Arial" panose="020B0604020202020204" pitchFamily="34" charset="0"/>
                <a:cs typeface="Arial" panose="020B0604020202020204" pitchFamily="34" charset="0"/>
              </a:rPr>
              <a:t>Treo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 C.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ngang</a:t>
            </a:r>
            <a:r>
              <a:rPr lang="en-US" sz="2000" dirty="0">
                <a:latin typeface="Arial" panose="020B0604020202020204" pitchFamily="34" charset="0"/>
                <a:cs typeface="Arial" panose="020B0604020202020204" pitchFamily="34" charset="0"/>
              </a:rPr>
              <a:t>.</a:t>
            </a:r>
            <a:endParaRPr lang="en-US" sz="2000" b="1" dirty="0">
              <a:latin typeface="Arial" panose="020B0604020202020204" pitchFamily="34" charset="0"/>
              <a:ea typeface="Calibri" panose="020F050202020403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B</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ớc</a:t>
            </a:r>
            <a:r>
              <a:rPr lang="en-US" sz="2000" dirty="0">
                <a:latin typeface="Arial" panose="020B0604020202020204" pitchFamily="34" charset="0"/>
                <a:cs typeface="Arial" panose="020B0604020202020204" pitchFamily="34" charset="0"/>
              </a:rPr>
              <a:t> 3: Treo 2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 1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C.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ngang</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ea typeface="Calibri" panose="020F0502020204030204" pitchFamily="34" charset="0"/>
                <a:cs typeface="Arial" panose="020B0604020202020204" pitchFamily="34" charset="0"/>
              </a:rPr>
              <a:t>B</a:t>
            </a:r>
            <a:r>
              <a:rPr lang="vi-VN" sz="2000" dirty="0">
                <a:latin typeface="Arial" panose="020B0604020202020204" pitchFamily="34" charset="0"/>
                <a:ea typeface="Calibri" panose="020F0502020204030204" pitchFamily="34" charset="0"/>
                <a:cs typeface="Arial" panose="020B0604020202020204" pitchFamily="34" charset="0"/>
              </a:rPr>
              <a:t>ư</a:t>
            </a:r>
            <a:r>
              <a:rPr lang="en-US" sz="2000" dirty="0" err="1">
                <a:latin typeface="Arial" panose="020B0604020202020204" pitchFamily="34" charset="0"/>
                <a:ea typeface="Calibri" panose="020F0502020204030204" pitchFamily="34" charset="0"/>
                <a:cs typeface="Arial" panose="020B0604020202020204" pitchFamily="34" charset="0"/>
              </a:rPr>
              <a:t>ớc</a:t>
            </a:r>
            <a:r>
              <a:rPr lang="en-US" sz="2000" dirty="0">
                <a:latin typeface="Arial" panose="020B0604020202020204" pitchFamily="34" charset="0"/>
                <a:ea typeface="Calibri" panose="020F0502020204030204" pitchFamily="34" charset="0"/>
                <a:cs typeface="Arial" panose="020B0604020202020204" pitchFamily="34" charset="0"/>
              </a:rPr>
              <a:t> 4: </a:t>
            </a:r>
            <a:r>
              <a:rPr lang="en-US" sz="2000" dirty="0">
                <a:latin typeface="Arial" panose="020B0604020202020204" pitchFamily="34" charset="0"/>
                <a:cs typeface="Arial" panose="020B0604020202020204" pitchFamily="34" charset="0"/>
              </a:rPr>
              <a:t>Treo 1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B, 1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C.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ngang</a:t>
            </a:r>
            <a:r>
              <a:rPr lang="en-US" sz="2000" dirty="0">
                <a:latin typeface="Arial" panose="020B0604020202020204" pitchFamily="34" charset="0"/>
                <a:cs typeface="Arial" panose="020B0604020202020204" pitchFamily="34" charset="0"/>
              </a:rPr>
              <a:t>.</a:t>
            </a:r>
            <a:endParaRPr lang="en-US" sz="2000" b="1" dirty="0">
              <a:latin typeface="Arial" panose="020B0604020202020204" pitchFamily="34" charset="0"/>
              <a:ea typeface="Calibri" panose="020F0502020204030204" pitchFamily="34" charset="0"/>
              <a:cs typeface="Arial" panose="020B0604020202020204" pitchFamily="34" charset="0"/>
            </a:endParaRPr>
          </a:p>
          <a:p>
            <a:pPr algn="just"/>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6" name="Đồng hồ đếm ngược 5 phút - 5 Minutes">
            <a:hlinkClick r:id="" action="ppaction://media"/>
            <a:extLst>
              <a:ext uri="{FF2B5EF4-FFF2-40B4-BE49-F238E27FC236}">
                <a16:creationId xmlns:a16="http://schemas.microsoft.com/office/drawing/2014/main" id="{94809DFD-9F84-4BEC-B0C6-EDBB49FD72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41509" y="643064"/>
            <a:ext cx="1409699" cy="792956"/>
          </a:xfrm>
          <a:prstGeom prst="rect">
            <a:avLst/>
          </a:prstGeom>
        </p:spPr>
      </p:pic>
    </p:spTree>
    <p:extLst>
      <p:ext uri="{BB962C8B-B14F-4D97-AF65-F5344CB8AC3E}">
        <p14:creationId xmlns:p14="http://schemas.microsoft.com/office/powerpoint/2010/main" val="2348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1566</Words>
  <Application>Microsoft Office PowerPoint</Application>
  <PresentationFormat>Widescreen</PresentationFormat>
  <Paragraphs>143</Paragraphs>
  <Slides>16</Slides>
  <Notes>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Cambria</vt:lpstr>
      <vt:lpstr>Roboto Black</vt:lpstr>
      <vt:lpstr>Tahoma</vt:lpstr>
      <vt:lpstr>Times New Roman</vt:lpstr>
      <vt:lpstr>Office Theme</vt:lpstr>
      <vt:lpstr>Tại sao khi đẩy nhẹ cửa, tay ta đặt xa các bản lề của cánh cửa (hình a) thì mở cửa sẽ dễ dàng hơn khi đặt tay gần bản lề (hình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dung tran</cp:lastModifiedBy>
  <cp:revision>27</cp:revision>
  <dcterms:created xsi:type="dcterms:W3CDTF">2023-07-05T09:11:09Z</dcterms:created>
  <dcterms:modified xsi:type="dcterms:W3CDTF">2024-12-22T15:06:35Z</dcterms:modified>
</cp:coreProperties>
</file>