
<file path=[Content_Types].xml><?xml version="1.0" encoding="utf-8"?>
<Types xmlns="http://schemas.openxmlformats.org/package/2006/content-types">
  <Default Extension="fntdata" ContentType="application/x-fontdata"/>
  <Default Extension="jfif" ContentType="image/jpeg"/>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sldIdLst>
    <p:sldId id="307" r:id="rId2"/>
    <p:sldId id="256" r:id="rId3"/>
    <p:sldId id="313" r:id="rId4"/>
    <p:sldId id="289" r:id="rId5"/>
    <p:sldId id="295" r:id="rId6"/>
    <p:sldId id="257" r:id="rId7"/>
    <p:sldId id="258" r:id="rId8"/>
    <p:sldId id="259" r:id="rId9"/>
    <p:sldId id="290" r:id="rId10"/>
    <p:sldId id="261" r:id="rId11"/>
    <p:sldId id="260" r:id="rId12"/>
    <p:sldId id="308" r:id="rId13"/>
    <p:sldId id="294" r:id="rId14"/>
    <p:sldId id="296" r:id="rId15"/>
    <p:sldId id="262" r:id="rId16"/>
    <p:sldId id="263" r:id="rId17"/>
    <p:sldId id="267" r:id="rId18"/>
    <p:sldId id="268" r:id="rId19"/>
    <p:sldId id="269" r:id="rId20"/>
    <p:sldId id="271" r:id="rId21"/>
    <p:sldId id="304" r:id="rId22"/>
    <p:sldId id="272" r:id="rId23"/>
    <p:sldId id="297" r:id="rId24"/>
    <p:sldId id="298" r:id="rId25"/>
    <p:sldId id="309" r:id="rId26"/>
    <p:sldId id="301" r:id="rId27"/>
    <p:sldId id="273" r:id="rId28"/>
    <p:sldId id="302" r:id="rId29"/>
    <p:sldId id="310" r:id="rId30"/>
    <p:sldId id="303" r:id="rId31"/>
    <p:sldId id="305" r:id="rId32"/>
    <p:sldId id="311" r:id="rId33"/>
    <p:sldId id="274" r:id="rId34"/>
    <p:sldId id="275" r:id="rId35"/>
    <p:sldId id="276" r:id="rId36"/>
    <p:sldId id="286" r:id="rId37"/>
    <p:sldId id="280" r:id="rId38"/>
    <p:sldId id="287" r:id="rId39"/>
    <p:sldId id="306" r:id="rId40"/>
    <p:sldId id="281" r:id="rId41"/>
    <p:sldId id="282" r:id="rId42"/>
    <p:sldId id="283" r:id="rId43"/>
    <p:sldId id="284" r:id="rId44"/>
    <p:sldId id="285" r:id="rId45"/>
    <p:sldId id="278" r:id="rId46"/>
    <p:sldId id="279" r:id="rId47"/>
    <p:sldId id="312" r:id="rId48"/>
    <p:sldId id="288" r:id="rId49"/>
  </p:sldIdLst>
  <p:sldSz cx="12192000" cy="6858000"/>
  <p:notesSz cx="6858000" cy="9144000"/>
  <p:embeddedFontLst>
    <p:embeddedFont>
      <p:font typeface="#9Slide05 Lobster" panose="020B0604020202020204" charset="0"/>
      <p:regular r:id="rId50"/>
    </p:embeddedFont>
    <p:embeddedFont>
      <p:font typeface="#9Slide07 SVNTransformer" charset="0"/>
      <p:bold r:id="rId51"/>
    </p:embeddedFont>
    <p:embeddedFont>
      <p:font typeface="Calibri" panose="020F0502020204030204" pitchFamily="34" charset="0"/>
      <p:regular r:id="rId52"/>
      <p:bold r:id="rId53"/>
      <p:italic r:id="rId54"/>
      <p:boldItalic r:id="rId55"/>
    </p:embeddedFont>
    <p:embeddedFont>
      <p:font typeface="Calibri Light" panose="020F0302020204030204" pitchFamily="34" charset="0"/>
      <p:regular r:id="rId56"/>
      <p:italic r:id="rId57"/>
    </p:embeddedFont>
    <p:embeddedFont>
      <p:font typeface="Cambria Math" panose="02040503050406030204" pitchFamily="18" charset="0"/>
      <p:regular r:id="rId58"/>
    </p:embeddedFont>
    <p:embeddedFont>
      <p:font typeface="Magneto" panose="04030805050802020D02" pitchFamily="82" charset="0"/>
      <p:bold r:id="rId59"/>
    </p:embeddedFont>
    <p:embeddedFont>
      <p:font typeface="Roboto" panose="02000000000000000000" pitchFamily="2" charset="0"/>
      <p:regular r:id="rId60"/>
      <p:bold r:id="rId61"/>
      <p:italic r:id="rId62"/>
      <p:boldItalic r:id="rId63"/>
    </p:embeddedFont>
    <p:embeddedFont>
      <p:font typeface="Roboto Black" panose="02000000000000000000" pitchFamily="2" charset="0"/>
      <p:bold r:id="rId64"/>
      <p:boldItalic r:id="rId6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933FF"/>
    <a:srgbClr val="455A64"/>
    <a:srgbClr val="FFC000"/>
    <a:srgbClr val="FF3600"/>
    <a:srgbClr val="00FF00"/>
    <a:srgbClr val="00FFCC"/>
    <a:srgbClr val="13018E"/>
    <a:srgbClr val="00096B"/>
    <a:srgbClr val="00CC00"/>
    <a:srgbClr val="DAE0E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8" d="100"/>
          <a:sy n="68" d="100"/>
        </p:scale>
        <p:origin x="600" y="31"/>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font" Target="fonts/font1.fntdata"/><Relationship Id="rId55" Type="http://schemas.openxmlformats.org/officeDocument/2006/relationships/font" Target="fonts/font6.fntdata"/><Relationship Id="rId63" Type="http://schemas.openxmlformats.org/officeDocument/2006/relationships/font" Target="fonts/font14.fntdata"/><Relationship Id="rId68"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4.fntdata"/><Relationship Id="rId58" Type="http://schemas.openxmlformats.org/officeDocument/2006/relationships/font" Target="fonts/font9.fntdata"/><Relationship Id="rId66"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8.fntdata"/><Relationship Id="rId61" Type="http://schemas.openxmlformats.org/officeDocument/2006/relationships/font" Target="fonts/font12.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3.fntdata"/><Relationship Id="rId60" Type="http://schemas.openxmlformats.org/officeDocument/2006/relationships/font" Target="fonts/font11.fntdata"/><Relationship Id="rId65" Type="http://schemas.openxmlformats.org/officeDocument/2006/relationships/font" Target="fonts/font1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7.fntdata"/><Relationship Id="rId64" Type="http://schemas.openxmlformats.org/officeDocument/2006/relationships/font" Target="fonts/font15.fntdata"/><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font" Target="fonts/font2.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10.fntdata"/><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5.fntdata"/><Relationship Id="rId62" Type="http://schemas.openxmlformats.org/officeDocument/2006/relationships/font" Target="fonts/font13.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F37443-B827-483E-AB38-1DCAE5CECA1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9768CFD-ADAE-40D0-8D5B-345E9311AD7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5E67A89-05AE-41E6-A091-9CB57B96D139}"/>
              </a:ext>
            </a:extLst>
          </p:cNvPr>
          <p:cNvSpPr>
            <a:spLocks noGrp="1"/>
          </p:cNvSpPr>
          <p:nvPr>
            <p:ph type="dt" sz="half" idx="10"/>
          </p:nvPr>
        </p:nvSpPr>
        <p:spPr/>
        <p:txBody>
          <a:bodyPr/>
          <a:lstStyle/>
          <a:p>
            <a:fld id="{180141CB-C5AA-4383-BF00-3EA373EA0A17}" type="datetimeFigureOut">
              <a:rPr lang="en-US" smtClean="0"/>
              <a:t>12/6/2023</a:t>
            </a:fld>
            <a:endParaRPr lang="en-US"/>
          </a:p>
        </p:txBody>
      </p:sp>
      <p:sp>
        <p:nvSpPr>
          <p:cNvPr id="5" name="Footer Placeholder 4">
            <a:extLst>
              <a:ext uri="{FF2B5EF4-FFF2-40B4-BE49-F238E27FC236}">
                <a16:creationId xmlns:a16="http://schemas.microsoft.com/office/drawing/2014/main" id="{46D75236-EFAB-4BD1-8C83-55BBE023A3E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0556DC5-7EC2-4295-920B-107A3C152C33}"/>
              </a:ext>
            </a:extLst>
          </p:cNvPr>
          <p:cNvSpPr>
            <a:spLocks noGrp="1"/>
          </p:cNvSpPr>
          <p:nvPr>
            <p:ph type="sldNum" sz="quarter" idx="12"/>
          </p:nvPr>
        </p:nvSpPr>
        <p:spPr/>
        <p:txBody>
          <a:bodyPr/>
          <a:lstStyle/>
          <a:p>
            <a:fld id="{91785C7A-401D-4549-B1CB-ED322859544A}" type="slidenum">
              <a:rPr lang="en-US" smtClean="0"/>
              <a:t>‹#›</a:t>
            </a:fld>
            <a:endParaRPr lang="en-US"/>
          </a:p>
        </p:txBody>
      </p:sp>
    </p:spTree>
    <p:extLst>
      <p:ext uri="{BB962C8B-B14F-4D97-AF65-F5344CB8AC3E}">
        <p14:creationId xmlns:p14="http://schemas.microsoft.com/office/powerpoint/2010/main" val="18580820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7ED112-EF0D-490E-A7FD-CEF5FE47414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5613B9D-8838-4BBE-9A01-78651DB84E8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33314D4-8226-49B8-891A-7E30192DEF5C}"/>
              </a:ext>
            </a:extLst>
          </p:cNvPr>
          <p:cNvSpPr>
            <a:spLocks noGrp="1"/>
          </p:cNvSpPr>
          <p:nvPr>
            <p:ph type="dt" sz="half" idx="10"/>
          </p:nvPr>
        </p:nvSpPr>
        <p:spPr/>
        <p:txBody>
          <a:bodyPr/>
          <a:lstStyle/>
          <a:p>
            <a:fld id="{180141CB-C5AA-4383-BF00-3EA373EA0A17}" type="datetimeFigureOut">
              <a:rPr lang="en-US" smtClean="0"/>
              <a:t>12/6/2023</a:t>
            </a:fld>
            <a:endParaRPr lang="en-US"/>
          </a:p>
        </p:txBody>
      </p:sp>
      <p:sp>
        <p:nvSpPr>
          <p:cNvPr id="5" name="Footer Placeholder 4">
            <a:extLst>
              <a:ext uri="{FF2B5EF4-FFF2-40B4-BE49-F238E27FC236}">
                <a16:creationId xmlns:a16="http://schemas.microsoft.com/office/drawing/2014/main" id="{8A389C2A-C98C-41F7-A718-6A13D28B3F5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4465C80-F66A-4B24-981E-4FFCE40130A7}"/>
              </a:ext>
            </a:extLst>
          </p:cNvPr>
          <p:cNvSpPr>
            <a:spLocks noGrp="1"/>
          </p:cNvSpPr>
          <p:nvPr>
            <p:ph type="sldNum" sz="quarter" idx="12"/>
          </p:nvPr>
        </p:nvSpPr>
        <p:spPr/>
        <p:txBody>
          <a:bodyPr/>
          <a:lstStyle/>
          <a:p>
            <a:fld id="{91785C7A-401D-4549-B1CB-ED322859544A}" type="slidenum">
              <a:rPr lang="en-US" smtClean="0"/>
              <a:t>‹#›</a:t>
            </a:fld>
            <a:endParaRPr lang="en-US"/>
          </a:p>
        </p:txBody>
      </p:sp>
    </p:spTree>
    <p:extLst>
      <p:ext uri="{BB962C8B-B14F-4D97-AF65-F5344CB8AC3E}">
        <p14:creationId xmlns:p14="http://schemas.microsoft.com/office/powerpoint/2010/main" val="38933717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E437999-4E62-4205-92AC-FD67939A0FA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93DBEB1-EB19-43C1-8CCB-7586EE0E85A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0FC9D23-7D6C-4ACB-A3C3-7E5108CD22FE}"/>
              </a:ext>
            </a:extLst>
          </p:cNvPr>
          <p:cNvSpPr>
            <a:spLocks noGrp="1"/>
          </p:cNvSpPr>
          <p:nvPr>
            <p:ph type="dt" sz="half" idx="10"/>
          </p:nvPr>
        </p:nvSpPr>
        <p:spPr/>
        <p:txBody>
          <a:bodyPr/>
          <a:lstStyle/>
          <a:p>
            <a:fld id="{180141CB-C5AA-4383-BF00-3EA373EA0A17}" type="datetimeFigureOut">
              <a:rPr lang="en-US" smtClean="0"/>
              <a:t>12/6/2023</a:t>
            </a:fld>
            <a:endParaRPr lang="en-US"/>
          </a:p>
        </p:txBody>
      </p:sp>
      <p:sp>
        <p:nvSpPr>
          <p:cNvPr id="5" name="Footer Placeholder 4">
            <a:extLst>
              <a:ext uri="{FF2B5EF4-FFF2-40B4-BE49-F238E27FC236}">
                <a16:creationId xmlns:a16="http://schemas.microsoft.com/office/drawing/2014/main" id="{316C5892-D3E0-46F1-9C7D-C42F57FAE91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177CB0A-472B-4205-B775-0EBB16E85BB8}"/>
              </a:ext>
            </a:extLst>
          </p:cNvPr>
          <p:cNvSpPr>
            <a:spLocks noGrp="1"/>
          </p:cNvSpPr>
          <p:nvPr>
            <p:ph type="sldNum" sz="quarter" idx="12"/>
          </p:nvPr>
        </p:nvSpPr>
        <p:spPr/>
        <p:txBody>
          <a:bodyPr/>
          <a:lstStyle/>
          <a:p>
            <a:fld id="{91785C7A-401D-4549-B1CB-ED322859544A}" type="slidenum">
              <a:rPr lang="en-US" smtClean="0"/>
              <a:t>‹#›</a:t>
            </a:fld>
            <a:endParaRPr lang="en-US"/>
          </a:p>
        </p:txBody>
      </p:sp>
    </p:spTree>
    <p:extLst>
      <p:ext uri="{BB962C8B-B14F-4D97-AF65-F5344CB8AC3E}">
        <p14:creationId xmlns:p14="http://schemas.microsoft.com/office/powerpoint/2010/main" val="41513794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EBAD80-7060-4C09-B76B-2CA2C22A7CF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960B480-C61D-4DD2-BDF3-E8746B6A4C0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E8CF44D-86B7-4555-AD69-321C7B281BD6}"/>
              </a:ext>
            </a:extLst>
          </p:cNvPr>
          <p:cNvSpPr>
            <a:spLocks noGrp="1"/>
          </p:cNvSpPr>
          <p:nvPr>
            <p:ph type="dt" sz="half" idx="10"/>
          </p:nvPr>
        </p:nvSpPr>
        <p:spPr/>
        <p:txBody>
          <a:bodyPr/>
          <a:lstStyle/>
          <a:p>
            <a:fld id="{180141CB-C5AA-4383-BF00-3EA373EA0A17}" type="datetimeFigureOut">
              <a:rPr lang="en-US" smtClean="0"/>
              <a:t>12/6/2023</a:t>
            </a:fld>
            <a:endParaRPr lang="en-US"/>
          </a:p>
        </p:txBody>
      </p:sp>
      <p:sp>
        <p:nvSpPr>
          <p:cNvPr id="5" name="Footer Placeholder 4">
            <a:extLst>
              <a:ext uri="{FF2B5EF4-FFF2-40B4-BE49-F238E27FC236}">
                <a16:creationId xmlns:a16="http://schemas.microsoft.com/office/drawing/2014/main" id="{37E5C44C-AF0F-4934-9D3B-658E3E97A83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ECE4B9F-B4D6-41CA-9955-C2F6BC7BE6A4}"/>
              </a:ext>
            </a:extLst>
          </p:cNvPr>
          <p:cNvSpPr>
            <a:spLocks noGrp="1"/>
          </p:cNvSpPr>
          <p:nvPr>
            <p:ph type="sldNum" sz="quarter" idx="12"/>
          </p:nvPr>
        </p:nvSpPr>
        <p:spPr/>
        <p:txBody>
          <a:bodyPr/>
          <a:lstStyle/>
          <a:p>
            <a:fld id="{91785C7A-401D-4549-B1CB-ED322859544A}" type="slidenum">
              <a:rPr lang="en-US" smtClean="0"/>
              <a:t>‹#›</a:t>
            </a:fld>
            <a:endParaRPr lang="en-US"/>
          </a:p>
        </p:txBody>
      </p:sp>
    </p:spTree>
    <p:extLst>
      <p:ext uri="{BB962C8B-B14F-4D97-AF65-F5344CB8AC3E}">
        <p14:creationId xmlns:p14="http://schemas.microsoft.com/office/powerpoint/2010/main" val="6639939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A06FA4-5D92-4A34-93FE-A059455AE53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BE94B0A-16C4-4F60-AFD8-D7F99546089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2E130BD-9EE4-44E5-8148-9F9DEF6E655C}"/>
              </a:ext>
            </a:extLst>
          </p:cNvPr>
          <p:cNvSpPr>
            <a:spLocks noGrp="1"/>
          </p:cNvSpPr>
          <p:nvPr>
            <p:ph type="dt" sz="half" idx="10"/>
          </p:nvPr>
        </p:nvSpPr>
        <p:spPr/>
        <p:txBody>
          <a:bodyPr/>
          <a:lstStyle/>
          <a:p>
            <a:fld id="{180141CB-C5AA-4383-BF00-3EA373EA0A17}" type="datetimeFigureOut">
              <a:rPr lang="en-US" smtClean="0"/>
              <a:t>12/6/2023</a:t>
            </a:fld>
            <a:endParaRPr lang="en-US"/>
          </a:p>
        </p:txBody>
      </p:sp>
      <p:sp>
        <p:nvSpPr>
          <p:cNvPr id="5" name="Footer Placeholder 4">
            <a:extLst>
              <a:ext uri="{FF2B5EF4-FFF2-40B4-BE49-F238E27FC236}">
                <a16:creationId xmlns:a16="http://schemas.microsoft.com/office/drawing/2014/main" id="{2B5B1193-05E4-4692-B727-EA3F1568351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D94175E-CBA9-4553-8D58-5EE9222B9393}"/>
              </a:ext>
            </a:extLst>
          </p:cNvPr>
          <p:cNvSpPr>
            <a:spLocks noGrp="1"/>
          </p:cNvSpPr>
          <p:nvPr>
            <p:ph type="sldNum" sz="quarter" idx="12"/>
          </p:nvPr>
        </p:nvSpPr>
        <p:spPr/>
        <p:txBody>
          <a:bodyPr/>
          <a:lstStyle/>
          <a:p>
            <a:fld id="{91785C7A-401D-4549-B1CB-ED322859544A}" type="slidenum">
              <a:rPr lang="en-US" smtClean="0"/>
              <a:t>‹#›</a:t>
            </a:fld>
            <a:endParaRPr lang="en-US"/>
          </a:p>
        </p:txBody>
      </p:sp>
    </p:spTree>
    <p:extLst>
      <p:ext uri="{BB962C8B-B14F-4D97-AF65-F5344CB8AC3E}">
        <p14:creationId xmlns:p14="http://schemas.microsoft.com/office/powerpoint/2010/main" val="39522136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D1DCFA-09DB-4AB1-827B-B133EC20E0E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D757678-902E-4906-845F-275959FADAB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B8479E5-E17B-4896-BD1E-A123479782C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D352828-E2BF-4E98-98DB-6138F5001FCE}"/>
              </a:ext>
            </a:extLst>
          </p:cNvPr>
          <p:cNvSpPr>
            <a:spLocks noGrp="1"/>
          </p:cNvSpPr>
          <p:nvPr>
            <p:ph type="dt" sz="half" idx="10"/>
          </p:nvPr>
        </p:nvSpPr>
        <p:spPr/>
        <p:txBody>
          <a:bodyPr/>
          <a:lstStyle/>
          <a:p>
            <a:fld id="{180141CB-C5AA-4383-BF00-3EA373EA0A17}" type="datetimeFigureOut">
              <a:rPr lang="en-US" smtClean="0"/>
              <a:t>12/6/2023</a:t>
            </a:fld>
            <a:endParaRPr lang="en-US"/>
          </a:p>
        </p:txBody>
      </p:sp>
      <p:sp>
        <p:nvSpPr>
          <p:cNvPr id="6" name="Footer Placeholder 5">
            <a:extLst>
              <a:ext uri="{FF2B5EF4-FFF2-40B4-BE49-F238E27FC236}">
                <a16:creationId xmlns:a16="http://schemas.microsoft.com/office/drawing/2014/main" id="{F22071FD-640A-449E-B090-423AD212502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68CA554-516F-4949-89BF-339A3ED6D2FA}"/>
              </a:ext>
            </a:extLst>
          </p:cNvPr>
          <p:cNvSpPr>
            <a:spLocks noGrp="1"/>
          </p:cNvSpPr>
          <p:nvPr>
            <p:ph type="sldNum" sz="quarter" idx="12"/>
          </p:nvPr>
        </p:nvSpPr>
        <p:spPr/>
        <p:txBody>
          <a:bodyPr/>
          <a:lstStyle/>
          <a:p>
            <a:fld id="{91785C7A-401D-4549-B1CB-ED322859544A}" type="slidenum">
              <a:rPr lang="en-US" smtClean="0"/>
              <a:t>‹#›</a:t>
            </a:fld>
            <a:endParaRPr lang="en-US"/>
          </a:p>
        </p:txBody>
      </p:sp>
    </p:spTree>
    <p:extLst>
      <p:ext uri="{BB962C8B-B14F-4D97-AF65-F5344CB8AC3E}">
        <p14:creationId xmlns:p14="http://schemas.microsoft.com/office/powerpoint/2010/main" val="8293453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9B4A68-B665-4F7A-82AA-04002E9C432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A6E06B3-0EF9-4D11-ACA9-9A9DC04EB59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A32308C-4250-445C-B76F-CAF239FB906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9E866E9-3169-4781-A3F7-49F9AE4A856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7C4F6A5-34C3-4742-82BF-414B5C571EC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FCE4968-5715-4318-B4A9-716298FA1357}"/>
              </a:ext>
            </a:extLst>
          </p:cNvPr>
          <p:cNvSpPr>
            <a:spLocks noGrp="1"/>
          </p:cNvSpPr>
          <p:nvPr>
            <p:ph type="dt" sz="half" idx="10"/>
          </p:nvPr>
        </p:nvSpPr>
        <p:spPr/>
        <p:txBody>
          <a:bodyPr/>
          <a:lstStyle/>
          <a:p>
            <a:fld id="{180141CB-C5AA-4383-BF00-3EA373EA0A17}" type="datetimeFigureOut">
              <a:rPr lang="en-US" smtClean="0"/>
              <a:t>12/6/2023</a:t>
            </a:fld>
            <a:endParaRPr lang="en-US"/>
          </a:p>
        </p:txBody>
      </p:sp>
      <p:sp>
        <p:nvSpPr>
          <p:cNvPr id="8" name="Footer Placeholder 7">
            <a:extLst>
              <a:ext uri="{FF2B5EF4-FFF2-40B4-BE49-F238E27FC236}">
                <a16:creationId xmlns:a16="http://schemas.microsoft.com/office/drawing/2014/main" id="{EC4D9211-BC6C-46CD-ABAA-BDB25008635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3D42CE9-86A8-48C4-96A7-B3098267ADC6}"/>
              </a:ext>
            </a:extLst>
          </p:cNvPr>
          <p:cNvSpPr>
            <a:spLocks noGrp="1"/>
          </p:cNvSpPr>
          <p:nvPr>
            <p:ph type="sldNum" sz="quarter" idx="12"/>
          </p:nvPr>
        </p:nvSpPr>
        <p:spPr/>
        <p:txBody>
          <a:bodyPr/>
          <a:lstStyle/>
          <a:p>
            <a:fld id="{91785C7A-401D-4549-B1CB-ED322859544A}" type="slidenum">
              <a:rPr lang="en-US" smtClean="0"/>
              <a:t>‹#›</a:t>
            </a:fld>
            <a:endParaRPr lang="en-US"/>
          </a:p>
        </p:txBody>
      </p:sp>
    </p:spTree>
    <p:extLst>
      <p:ext uri="{BB962C8B-B14F-4D97-AF65-F5344CB8AC3E}">
        <p14:creationId xmlns:p14="http://schemas.microsoft.com/office/powerpoint/2010/main" val="14231429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521378-F06C-4CA8-A912-0E8839BC18E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C874742-DAC2-465B-A661-BE1B18075401}"/>
              </a:ext>
            </a:extLst>
          </p:cNvPr>
          <p:cNvSpPr>
            <a:spLocks noGrp="1"/>
          </p:cNvSpPr>
          <p:nvPr>
            <p:ph type="dt" sz="half" idx="10"/>
          </p:nvPr>
        </p:nvSpPr>
        <p:spPr/>
        <p:txBody>
          <a:bodyPr/>
          <a:lstStyle/>
          <a:p>
            <a:fld id="{180141CB-C5AA-4383-BF00-3EA373EA0A17}" type="datetimeFigureOut">
              <a:rPr lang="en-US" smtClean="0"/>
              <a:t>12/6/2023</a:t>
            </a:fld>
            <a:endParaRPr lang="en-US"/>
          </a:p>
        </p:txBody>
      </p:sp>
      <p:sp>
        <p:nvSpPr>
          <p:cNvPr id="4" name="Footer Placeholder 3">
            <a:extLst>
              <a:ext uri="{FF2B5EF4-FFF2-40B4-BE49-F238E27FC236}">
                <a16:creationId xmlns:a16="http://schemas.microsoft.com/office/drawing/2014/main" id="{F9622D5D-C5C9-49B6-8CA8-EE0A05D9E89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45412C1-86E9-46D5-9465-E50A714E5471}"/>
              </a:ext>
            </a:extLst>
          </p:cNvPr>
          <p:cNvSpPr>
            <a:spLocks noGrp="1"/>
          </p:cNvSpPr>
          <p:nvPr>
            <p:ph type="sldNum" sz="quarter" idx="12"/>
          </p:nvPr>
        </p:nvSpPr>
        <p:spPr/>
        <p:txBody>
          <a:bodyPr/>
          <a:lstStyle/>
          <a:p>
            <a:fld id="{91785C7A-401D-4549-B1CB-ED322859544A}" type="slidenum">
              <a:rPr lang="en-US" smtClean="0"/>
              <a:t>‹#›</a:t>
            </a:fld>
            <a:endParaRPr lang="en-US"/>
          </a:p>
        </p:txBody>
      </p:sp>
    </p:spTree>
    <p:extLst>
      <p:ext uri="{BB962C8B-B14F-4D97-AF65-F5344CB8AC3E}">
        <p14:creationId xmlns:p14="http://schemas.microsoft.com/office/powerpoint/2010/main" val="41142781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CEE58B3-2290-4297-BF08-39D300131CC1}"/>
              </a:ext>
            </a:extLst>
          </p:cNvPr>
          <p:cNvSpPr>
            <a:spLocks noGrp="1"/>
          </p:cNvSpPr>
          <p:nvPr>
            <p:ph type="dt" sz="half" idx="10"/>
          </p:nvPr>
        </p:nvSpPr>
        <p:spPr/>
        <p:txBody>
          <a:bodyPr/>
          <a:lstStyle/>
          <a:p>
            <a:fld id="{180141CB-C5AA-4383-BF00-3EA373EA0A17}" type="datetimeFigureOut">
              <a:rPr lang="en-US" smtClean="0"/>
              <a:t>12/6/2023</a:t>
            </a:fld>
            <a:endParaRPr lang="en-US"/>
          </a:p>
        </p:txBody>
      </p:sp>
      <p:sp>
        <p:nvSpPr>
          <p:cNvPr id="3" name="Footer Placeholder 2">
            <a:extLst>
              <a:ext uri="{FF2B5EF4-FFF2-40B4-BE49-F238E27FC236}">
                <a16:creationId xmlns:a16="http://schemas.microsoft.com/office/drawing/2014/main" id="{C1FE2D71-648B-4DCA-9B74-B5B53FB7DD2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77F9521-B432-44A7-BF91-FD50EAB70B56}"/>
              </a:ext>
            </a:extLst>
          </p:cNvPr>
          <p:cNvSpPr>
            <a:spLocks noGrp="1"/>
          </p:cNvSpPr>
          <p:nvPr>
            <p:ph type="sldNum" sz="quarter" idx="12"/>
          </p:nvPr>
        </p:nvSpPr>
        <p:spPr/>
        <p:txBody>
          <a:bodyPr/>
          <a:lstStyle/>
          <a:p>
            <a:fld id="{91785C7A-401D-4549-B1CB-ED322859544A}" type="slidenum">
              <a:rPr lang="en-US" smtClean="0"/>
              <a:t>‹#›</a:t>
            </a:fld>
            <a:endParaRPr lang="en-US"/>
          </a:p>
        </p:txBody>
      </p:sp>
    </p:spTree>
    <p:extLst>
      <p:ext uri="{BB962C8B-B14F-4D97-AF65-F5344CB8AC3E}">
        <p14:creationId xmlns:p14="http://schemas.microsoft.com/office/powerpoint/2010/main" val="36352617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AB6401-D476-45E2-A3F4-9EC2425830E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AE5F822-5F49-4D90-A0BD-9C5A8A5DDD1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DE9451B-3F50-42C6-9C9E-BBAD7FBBCAB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53A5C55-4E70-4915-9055-4181D5AB4F1B}"/>
              </a:ext>
            </a:extLst>
          </p:cNvPr>
          <p:cNvSpPr>
            <a:spLocks noGrp="1"/>
          </p:cNvSpPr>
          <p:nvPr>
            <p:ph type="dt" sz="half" idx="10"/>
          </p:nvPr>
        </p:nvSpPr>
        <p:spPr/>
        <p:txBody>
          <a:bodyPr/>
          <a:lstStyle/>
          <a:p>
            <a:fld id="{180141CB-C5AA-4383-BF00-3EA373EA0A17}" type="datetimeFigureOut">
              <a:rPr lang="en-US" smtClean="0"/>
              <a:t>12/6/2023</a:t>
            </a:fld>
            <a:endParaRPr lang="en-US"/>
          </a:p>
        </p:txBody>
      </p:sp>
      <p:sp>
        <p:nvSpPr>
          <p:cNvPr id="6" name="Footer Placeholder 5">
            <a:extLst>
              <a:ext uri="{FF2B5EF4-FFF2-40B4-BE49-F238E27FC236}">
                <a16:creationId xmlns:a16="http://schemas.microsoft.com/office/drawing/2014/main" id="{3DB796CD-1112-4F4F-A8FA-34F40274C82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149C220-7478-45CE-AC2D-0D92DAF9B5EC}"/>
              </a:ext>
            </a:extLst>
          </p:cNvPr>
          <p:cNvSpPr>
            <a:spLocks noGrp="1"/>
          </p:cNvSpPr>
          <p:nvPr>
            <p:ph type="sldNum" sz="quarter" idx="12"/>
          </p:nvPr>
        </p:nvSpPr>
        <p:spPr/>
        <p:txBody>
          <a:bodyPr/>
          <a:lstStyle/>
          <a:p>
            <a:fld id="{91785C7A-401D-4549-B1CB-ED322859544A}" type="slidenum">
              <a:rPr lang="en-US" smtClean="0"/>
              <a:t>‹#›</a:t>
            </a:fld>
            <a:endParaRPr lang="en-US"/>
          </a:p>
        </p:txBody>
      </p:sp>
    </p:spTree>
    <p:extLst>
      <p:ext uri="{BB962C8B-B14F-4D97-AF65-F5344CB8AC3E}">
        <p14:creationId xmlns:p14="http://schemas.microsoft.com/office/powerpoint/2010/main" val="25008278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AD6901-326B-4CDB-B2B9-05619016861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6543BCF-7E53-4BB6-868B-71BA11A4B9C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47944C5-C0B7-404E-95F4-AE953A45D7B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2A0917E-C189-410B-BCAF-385E58C2E042}"/>
              </a:ext>
            </a:extLst>
          </p:cNvPr>
          <p:cNvSpPr>
            <a:spLocks noGrp="1"/>
          </p:cNvSpPr>
          <p:nvPr>
            <p:ph type="dt" sz="half" idx="10"/>
          </p:nvPr>
        </p:nvSpPr>
        <p:spPr/>
        <p:txBody>
          <a:bodyPr/>
          <a:lstStyle/>
          <a:p>
            <a:fld id="{180141CB-C5AA-4383-BF00-3EA373EA0A17}" type="datetimeFigureOut">
              <a:rPr lang="en-US" smtClean="0"/>
              <a:t>12/6/2023</a:t>
            </a:fld>
            <a:endParaRPr lang="en-US"/>
          </a:p>
        </p:txBody>
      </p:sp>
      <p:sp>
        <p:nvSpPr>
          <p:cNvPr id="6" name="Footer Placeholder 5">
            <a:extLst>
              <a:ext uri="{FF2B5EF4-FFF2-40B4-BE49-F238E27FC236}">
                <a16:creationId xmlns:a16="http://schemas.microsoft.com/office/drawing/2014/main" id="{6B143204-5C3C-42EB-819C-4F63A36C3BC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9627B34-16FC-4889-B881-056DEBAE8B43}"/>
              </a:ext>
            </a:extLst>
          </p:cNvPr>
          <p:cNvSpPr>
            <a:spLocks noGrp="1"/>
          </p:cNvSpPr>
          <p:nvPr>
            <p:ph type="sldNum" sz="quarter" idx="12"/>
          </p:nvPr>
        </p:nvSpPr>
        <p:spPr/>
        <p:txBody>
          <a:bodyPr/>
          <a:lstStyle/>
          <a:p>
            <a:fld id="{91785C7A-401D-4549-B1CB-ED322859544A}" type="slidenum">
              <a:rPr lang="en-US" smtClean="0"/>
              <a:t>‹#›</a:t>
            </a:fld>
            <a:endParaRPr lang="en-US"/>
          </a:p>
        </p:txBody>
      </p:sp>
    </p:spTree>
    <p:extLst>
      <p:ext uri="{BB962C8B-B14F-4D97-AF65-F5344CB8AC3E}">
        <p14:creationId xmlns:p14="http://schemas.microsoft.com/office/powerpoint/2010/main" val="14675211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A5A4357-DEEC-40AB-85ED-0E1685BE57C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CA11953-061E-4017-9237-8FFC087C2DA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8348340-E738-4971-AE3F-01EBE09742C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80141CB-C5AA-4383-BF00-3EA373EA0A17}" type="datetimeFigureOut">
              <a:rPr lang="en-US" smtClean="0"/>
              <a:t>12/6/2023</a:t>
            </a:fld>
            <a:endParaRPr lang="en-US"/>
          </a:p>
        </p:txBody>
      </p:sp>
      <p:sp>
        <p:nvSpPr>
          <p:cNvPr id="5" name="Footer Placeholder 4">
            <a:extLst>
              <a:ext uri="{FF2B5EF4-FFF2-40B4-BE49-F238E27FC236}">
                <a16:creationId xmlns:a16="http://schemas.microsoft.com/office/drawing/2014/main" id="{11B204F4-6FB9-45C9-B9E8-7458DE27F5A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90D74AE-0A1B-43C6-8466-A4C8F95734E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1785C7A-401D-4549-B1CB-ED322859544A}" type="slidenum">
              <a:rPr lang="en-US" smtClean="0"/>
              <a:t>‹#›</a:t>
            </a:fld>
            <a:endParaRPr lang="en-US"/>
          </a:p>
        </p:txBody>
      </p:sp>
    </p:spTree>
    <p:extLst>
      <p:ext uri="{BB962C8B-B14F-4D97-AF65-F5344CB8AC3E}">
        <p14:creationId xmlns:p14="http://schemas.microsoft.com/office/powerpoint/2010/main" val="194110617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5.svg"/><Relationship Id="rId5" Type="http://schemas.openxmlformats.org/officeDocument/2006/relationships/image" Target="../media/image14.png"/><Relationship Id="rId10" Type="http://schemas.openxmlformats.org/officeDocument/2006/relationships/image" Target="../media/image5.png"/><Relationship Id="rId4" Type="http://schemas.openxmlformats.org/officeDocument/2006/relationships/image" Target="../media/image13.svg"/><Relationship Id="rId9"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9.jpg"/><Relationship Id="rId2" Type="http://schemas.openxmlformats.org/officeDocument/2006/relationships/image" Target="../media/image19.jpe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21.png"/><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20.png"/><Relationship Id="rId7" Type="http://schemas.openxmlformats.org/officeDocument/2006/relationships/image" Target="../media/image9.jpg"/><Relationship Id="rId2" Type="http://schemas.openxmlformats.org/officeDocument/2006/relationships/image" Target="../media/image19.jpe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21.png"/><Relationship Id="rId4" Type="http://schemas.microsoft.com/office/2007/relationships/hdphoto" Target="../media/hdphoto1.wdp"/><Relationship Id="rId9" Type="http://schemas.openxmlformats.org/officeDocument/2006/relationships/image" Target="../media/image23.svg"/></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5.jpeg"/><Relationship Id="rId1" Type="http://schemas.openxmlformats.org/officeDocument/2006/relationships/slideLayout" Target="../slideLayouts/slideLayout7.xml"/><Relationship Id="rId4" Type="http://schemas.openxmlformats.org/officeDocument/2006/relationships/image" Target="../media/image23.svg"/></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23.sv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3.svg"/><Relationship Id="rId7" Type="http://schemas.openxmlformats.org/officeDocument/2006/relationships/image" Target="../media/image33.pn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32.png"/></Relationships>
</file>

<file path=ppt/slides/_rels/slide2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Layout" Target="../slideLayouts/slideLayout7.xml"/><Relationship Id="rId4" Type="http://schemas.openxmlformats.org/officeDocument/2006/relationships/image" Target="../media/image31.jpeg"/></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6.png"/><Relationship Id="rId1" Type="http://schemas.openxmlformats.org/officeDocument/2006/relationships/slideLayout" Target="../slideLayouts/slideLayout7.xml"/><Relationship Id="rId5" Type="http://schemas.openxmlformats.org/officeDocument/2006/relationships/image" Target="../media/image32.jpeg"/><Relationship Id="rId4" Type="http://schemas.openxmlformats.org/officeDocument/2006/relationships/image" Target="../media/image23.svg"/></Relationships>
</file>

<file path=ppt/slides/_rels/slide3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8.png"/><Relationship Id="rId1" Type="http://schemas.openxmlformats.org/officeDocument/2006/relationships/slideLayout" Target="../slideLayouts/slideLayout7.xml"/><Relationship Id="rId5" Type="http://schemas.openxmlformats.org/officeDocument/2006/relationships/image" Target="../media/image33.jpeg"/><Relationship Id="rId4" Type="http://schemas.openxmlformats.org/officeDocument/2006/relationships/image" Target="../media/image23.svg"/></Relationships>
</file>

<file path=ppt/slides/_rels/slide3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g"/><Relationship Id="rId1" Type="http://schemas.openxmlformats.org/officeDocument/2006/relationships/slideLayout" Target="../slideLayouts/slideLayout7.xml"/><Relationship Id="rId4" Type="http://schemas.microsoft.com/office/2007/relationships/hdphoto" Target="../media/hdphoto3.wdp"/></Relationships>
</file>

<file path=ppt/slides/_rels/slide34.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37.jpg"/><Relationship Id="rId1" Type="http://schemas.openxmlformats.org/officeDocument/2006/relationships/slideLayout" Target="../slideLayouts/slideLayout7.xml"/><Relationship Id="rId4" Type="http://schemas.openxmlformats.org/officeDocument/2006/relationships/image" Target="../media/image39.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41.jfif"/><Relationship Id="rId2" Type="http://schemas.openxmlformats.org/officeDocument/2006/relationships/image" Target="../media/image40.jpg"/><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3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image" Target="../media/image45.png"/><Relationship Id="rId1" Type="http://schemas.openxmlformats.org/officeDocument/2006/relationships/slideLayout" Target="../slideLayouts/slideLayout7.xml"/><Relationship Id="rId4" Type="http://schemas.openxmlformats.org/officeDocument/2006/relationships/image" Target="../media/image47.jpg"/></Relationships>
</file>

<file path=ppt/slides/_rels/slide46.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image" Target="../media/image45.png"/><Relationship Id="rId1" Type="http://schemas.openxmlformats.org/officeDocument/2006/relationships/slideLayout" Target="../slideLayouts/slideLayout7.xml"/><Relationship Id="rId4" Type="http://schemas.openxmlformats.org/officeDocument/2006/relationships/image" Target="../media/image47.jpg"/></Relationships>
</file>

<file path=ppt/slides/_rels/slide4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9.jp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0.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Free vector top view person sleeping in bed">
            <a:extLst>
              <a:ext uri="{FF2B5EF4-FFF2-40B4-BE49-F238E27FC236}">
                <a16:creationId xmlns:a16="http://schemas.microsoft.com/office/drawing/2014/main" id="{8B0A120A-6D89-DB6F-3DC5-AE6AFFE1387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364" t="7280" r="7570" b="10410"/>
          <a:stretch/>
        </p:blipFill>
        <p:spPr bwMode="auto">
          <a:xfrm>
            <a:off x="6288834" y="522513"/>
            <a:ext cx="5131838" cy="4907903"/>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Full shot  girl standing on bed">
            <a:extLst>
              <a:ext uri="{FF2B5EF4-FFF2-40B4-BE49-F238E27FC236}">
                <a16:creationId xmlns:a16="http://schemas.microsoft.com/office/drawing/2014/main" id="{77EDA9BC-3C86-2FAB-EB61-636D00B632D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135"/>
          <a:stretch/>
        </p:blipFill>
        <p:spPr bwMode="auto">
          <a:xfrm>
            <a:off x="674914" y="522512"/>
            <a:ext cx="5131838" cy="490790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EA82FEFD-B6A4-C11B-8661-8DD488649FC5}"/>
              </a:ext>
            </a:extLst>
          </p:cNvPr>
          <p:cNvSpPr txBox="1"/>
          <p:nvPr/>
        </p:nvSpPr>
        <p:spPr>
          <a:xfrm>
            <a:off x="1403046" y="5699880"/>
            <a:ext cx="8807411" cy="954107"/>
          </a:xfrm>
          <a:prstGeom prst="rect">
            <a:avLst/>
          </a:prstGeom>
          <a:noFill/>
        </p:spPr>
        <p:txBody>
          <a:bodyPr wrap="square">
            <a:spAutoFit/>
          </a:bodyPr>
          <a:lstStyle/>
          <a:p>
            <a:pPr algn="ctr"/>
            <a:r>
              <a:rPr lang="vi-VN" sz="2800" dirty="0">
                <a:latin typeface="Roboto" panose="02000000000000000000" pitchFamily="2" charset="0"/>
                <a:ea typeface="Roboto" panose="02000000000000000000" pitchFamily="2" charset="0"/>
              </a:rPr>
              <a:t>Tại sao khi một em bé đứng lên chiếc đệm (nệm) thì đệm lại bị lún sâu hơn khi người lớn nằm trên nó</a:t>
            </a:r>
            <a:r>
              <a:rPr lang="en-US" sz="2800" dirty="0">
                <a:latin typeface="Roboto" panose="02000000000000000000" pitchFamily="2" charset="0"/>
                <a:ea typeface="Roboto" panose="02000000000000000000" pitchFamily="2" charset="0"/>
              </a:rPr>
              <a:t>?</a:t>
            </a:r>
            <a:r>
              <a:rPr lang="vi-VN" sz="2800" dirty="0">
                <a:latin typeface="Roboto" panose="02000000000000000000" pitchFamily="2" charset="0"/>
                <a:ea typeface="Roboto" panose="02000000000000000000" pitchFamily="2" charset="0"/>
              </a:rPr>
              <a:t> </a:t>
            </a:r>
            <a:endParaRPr lang="en-US" sz="2800" dirty="0">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3904680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hape, arrow&#10;&#10;Description automatically generated">
            <a:extLst>
              <a:ext uri="{FF2B5EF4-FFF2-40B4-BE49-F238E27FC236}">
                <a16:creationId xmlns:a16="http://schemas.microsoft.com/office/drawing/2014/main" id="{28999286-D33C-4E86-AEA9-11427FF2923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2614" y="744098"/>
            <a:ext cx="1728680" cy="1512048"/>
          </a:xfrm>
          <a:prstGeom prst="rect">
            <a:avLst/>
          </a:prstGeom>
        </p:spPr>
      </p:pic>
      <p:sp>
        <p:nvSpPr>
          <p:cNvPr id="5" name="TextBox 4">
            <a:extLst>
              <a:ext uri="{FF2B5EF4-FFF2-40B4-BE49-F238E27FC236}">
                <a16:creationId xmlns:a16="http://schemas.microsoft.com/office/drawing/2014/main" id="{11B2FD4A-D86B-4121-AFDB-AEF37A572D50}"/>
              </a:ext>
            </a:extLst>
          </p:cNvPr>
          <p:cNvSpPr txBox="1"/>
          <p:nvPr/>
        </p:nvSpPr>
        <p:spPr>
          <a:xfrm>
            <a:off x="2102784" y="1436000"/>
            <a:ext cx="8522562" cy="584775"/>
          </a:xfrm>
          <a:prstGeom prst="rect">
            <a:avLst/>
          </a:prstGeom>
          <a:noFill/>
        </p:spPr>
        <p:txBody>
          <a:bodyPr wrap="square" rtlCol="0">
            <a:spAutoFit/>
          </a:bodyPr>
          <a:lstStyle/>
          <a:p>
            <a:r>
              <a:rPr lang="en-US" sz="3200" dirty="0">
                <a:solidFill>
                  <a:srgbClr val="00B0F0"/>
                </a:solidFill>
                <a:latin typeface="#9Slide05 Lobster" panose="02000506000000020003" pitchFamily="2" charset="0"/>
                <a:ea typeface="Roboto" panose="02000000000000000000" pitchFamily="2" charset="0"/>
              </a:rPr>
              <a:t>Á</a:t>
            </a:r>
            <a:r>
              <a:rPr lang="vi-VN" sz="3200" dirty="0">
                <a:solidFill>
                  <a:srgbClr val="00B0F0"/>
                </a:solidFill>
                <a:latin typeface="#9Slide05 Lobster" panose="02000506000000020003" pitchFamily="2" charset="0"/>
                <a:ea typeface="Roboto" panose="02000000000000000000" pitchFamily="2" charset="0"/>
              </a:rPr>
              <a:t>p lực </a:t>
            </a:r>
            <a:r>
              <a:rPr lang="vi-VN" sz="2800" dirty="0">
                <a:solidFill>
                  <a:schemeClr val="bg2">
                    <a:lumMod val="25000"/>
                  </a:schemeClr>
                </a:solidFill>
                <a:latin typeface="Roboto" panose="02000000000000000000" pitchFamily="2" charset="0"/>
                <a:ea typeface="Roboto" panose="02000000000000000000" pitchFamily="2" charset="0"/>
              </a:rPr>
              <a:t>là lực ép có phương </a:t>
            </a:r>
            <a:r>
              <a:rPr lang="vi-VN" sz="3200" dirty="0">
                <a:solidFill>
                  <a:srgbClr val="00B0F0"/>
                </a:solidFill>
                <a:latin typeface="#9Slide05 Lobster" panose="02000506000000020003" pitchFamily="2" charset="0"/>
                <a:ea typeface="Roboto" panose="02000000000000000000" pitchFamily="2" charset="0"/>
              </a:rPr>
              <a:t>vuông góc </a:t>
            </a:r>
            <a:r>
              <a:rPr lang="vi-VN" sz="2800" dirty="0">
                <a:solidFill>
                  <a:schemeClr val="bg2">
                    <a:lumMod val="25000"/>
                  </a:schemeClr>
                </a:solidFill>
                <a:latin typeface="Roboto" panose="02000000000000000000" pitchFamily="2" charset="0"/>
                <a:ea typeface="Roboto" panose="02000000000000000000" pitchFamily="2" charset="0"/>
              </a:rPr>
              <a:t>với </a:t>
            </a:r>
            <a:r>
              <a:rPr lang="vi-VN" sz="3200" dirty="0">
                <a:solidFill>
                  <a:srgbClr val="00B0F0"/>
                </a:solidFill>
                <a:latin typeface="#9Slide05 Lobster" panose="02000506000000020003" pitchFamily="2" charset="0"/>
                <a:ea typeface="Roboto" panose="02000000000000000000" pitchFamily="2" charset="0"/>
              </a:rPr>
              <a:t>mặt bị ép</a:t>
            </a:r>
            <a:endParaRPr lang="en-US" sz="2800" dirty="0">
              <a:solidFill>
                <a:srgbClr val="00B0F0"/>
              </a:solidFill>
              <a:latin typeface="Magneto" panose="04030805050802020D02" pitchFamily="82" charset="0"/>
              <a:ea typeface="Roboto" panose="02000000000000000000" pitchFamily="2" charset="0"/>
            </a:endParaRPr>
          </a:p>
        </p:txBody>
      </p:sp>
      <p:sp>
        <p:nvSpPr>
          <p:cNvPr id="8" name="TextBox 7">
            <a:extLst>
              <a:ext uri="{FF2B5EF4-FFF2-40B4-BE49-F238E27FC236}">
                <a16:creationId xmlns:a16="http://schemas.microsoft.com/office/drawing/2014/main" id="{76D53665-C276-4808-B327-7A0BEF1957CC}"/>
              </a:ext>
            </a:extLst>
          </p:cNvPr>
          <p:cNvSpPr txBox="1"/>
          <p:nvPr/>
        </p:nvSpPr>
        <p:spPr>
          <a:xfrm>
            <a:off x="2006571" y="2291933"/>
            <a:ext cx="3724606" cy="523220"/>
          </a:xfrm>
          <a:prstGeom prst="rect">
            <a:avLst/>
          </a:prstGeom>
          <a:noFill/>
        </p:spPr>
        <p:txBody>
          <a:bodyPr wrap="square" rtlCol="0">
            <a:spAutoFit/>
          </a:bodyPr>
          <a:lstStyle/>
          <a:p>
            <a:r>
              <a:rPr lang="vi-VN" sz="2800" b="1" dirty="0">
                <a:solidFill>
                  <a:schemeClr val="bg2">
                    <a:lumMod val="25000"/>
                  </a:schemeClr>
                </a:solidFill>
                <a:latin typeface="Roboto" panose="02000000000000000000" pitchFamily="2" charset="0"/>
                <a:ea typeface="Roboto" panose="02000000000000000000" pitchFamily="2" charset="0"/>
              </a:rPr>
              <a:t>Đặc điểm của áp lực:</a:t>
            </a:r>
            <a:endParaRPr lang="en-US" sz="2800" b="1" dirty="0">
              <a:solidFill>
                <a:schemeClr val="bg2">
                  <a:lumMod val="25000"/>
                </a:schemeClr>
              </a:solidFill>
              <a:latin typeface="Roboto" panose="02000000000000000000" pitchFamily="2" charset="0"/>
              <a:ea typeface="Roboto" panose="02000000000000000000" pitchFamily="2" charset="0"/>
            </a:endParaRPr>
          </a:p>
        </p:txBody>
      </p:sp>
      <p:grpSp>
        <p:nvGrpSpPr>
          <p:cNvPr id="59" name="Group 58">
            <a:extLst>
              <a:ext uri="{FF2B5EF4-FFF2-40B4-BE49-F238E27FC236}">
                <a16:creationId xmlns:a16="http://schemas.microsoft.com/office/drawing/2014/main" id="{B2996152-2E62-4065-BD37-E0B2B2A66881}"/>
              </a:ext>
            </a:extLst>
          </p:cNvPr>
          <p:cNvGrpSpPr/>
          <p:nvPr/>
        </p:nvGrpSpPr>
        <p:grpSpPr>
          <a:xfrm>
            <a:off x="8446839" y="3217012"/>
            <a:ext cx="3108420" cy="1489933"/>
            <a:chOff x="8526853" y="3271611"/>
            <a:chExt cx="3108420" cy="1489933"/>
          </a:xfrm>
        </p:grpSpPr>
        <p:grpSp>
          <p:nvGrpSpPr>
            <p:cNvPr id="38" name="Google Shape;240;p18">
              <a:extLst>
                <a:ext uri="{FF2B5EF4-FFF2-40B4-BE49-F238E27FC236}">
                  <a16:creationId xmlns:a16="http://schemas.microsoft.com/office/drawing/2014/main" id="{C249547F-55D2-4365-80A7-70D0343DD9ED}"/>
                </a:ext>
              </a:extLst>
            </p:cNvPr>
            <p:cNvGrpSpPr/>
            <p:nvPr/>
          </p:nvGrpSpPr>
          <p:grpSpPr>
            <a:xfrm>
              <a:off x="8526853" y="3271611"/>
              <a:ext cx="3108420" cy="1489933"/>
              <a:chOff x="1312275" y="1407300"/>
              <a:chExt cx="3108420" cy="1489933"/>
            </a:xfrm>
          </p:grpSpPr>
          <p:grpSp>
            <p:nvGrpSpPr>
              <p:cNvPr id="39" name="Google Shape;241;p18">
                <a:extLst>
                  <a:ext uri="{FF2B5EF4-FFF2-40B4-BE49-F238E27FC236}">
                    <a16:creationId xmlns:a16="http://schemas.microsoft.com/office/drawing/2014/main" id="{7E8C5726-C82C-457E-9746-7D3DEF251302}"/>
                  </a:ext>
                </a:extLst>
              </p:cNvPr>
              <p:cNvGrpSpPr/>
              <p:nvPr/>
            </p:nvGrpSpPr>
            <p:grpSpPr>
              <a:xfrm>
                <a:off x="1312275" y="1407300"/>
                <a:ext cx="3108420" cy="1489933"/>
                <a:chOff x="1578975" y="1540650"/>
                <a:chExt cx="3108420" cy="1489933"/>
              </a:xfrm>
            </p:grpSpPr>
            <p:sp>
              <p:nvSpPr>
                <p:cNvPr id="44" name="Google Shape;242;p18">
                  <a:extLst>
                    <a:ext uri="{FF2B5EF4-FFF2-40B4-BE49-F238E27FC236}">
                      <a16:creationId xmlns:a16="http://schemas.microsoft.com/office/drawing/2014/main" id="{9A63AACA-C266-47EE-BDD7-B98973AB2C68}"/>
                    </a:ext>
                  </a:extLst>
                </p:cNvPr>
                <p:cNvSpPr/>
                <p:nvPr/>
              </p:nvSpPr>
              <p:spPr>
                <a:xfrm>
                  <a:off x="1705673" y="2893384"/>
                  <a:ext cx="657764" cy="129249"/>
                </a:xfrm>
                <a:custGeom>
                  <a:avLst/>
                  <a:gdLst/>
                  <a:ahLst/>
                  <a:cxnLst/>
                  <a:rect l="l" t="t" r="r" b="b"/>
                  <a:pathLst>
                    <a:path w="20789" h="4085" extrusionOk="0">
                      <a:moveTo>
                        <a:pt x="0" y="1"/>
                      </a:moveTo>
                      <a:lnTo>
                        <a:pt x="1155" y="4085"/>
                      </a:lnTo>
                      <a:lnTo>
                        <a:pt x="20777" y="4085"/>
                      </a:lnTo>
                      <a:lnTo>
                        <a:pt x="20788" y="1"/>
                      </a:lnTo>
                      <a:close/>
                    </a:path>
                  </a:pathLst>
                </a:custGeom>
                <a:solidFill>
                  <a:schemeClr val="accent2">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45" name="Google Shape;243;p18">
                  <a:extLst>
                    <a:ext uri="{FF2B5EF4-FFF2-40B4-BE49-F238E27FC236}">
                      <a16:creationId xmlns:a16="http://schemas.microsoft.com/office/drawing/2014/main" id="{992EEC78-8D56-4F2A-827B-B42E267F897D}"/>
                    </a:ext>
                  </a:extLst>
                </p:cNvPr>
                <p:cNvSpPr/>
                <p:nvPr/>
              </p:nvSpPr>
              <p:spPr>
                <a:xfrm>
                  <a:off x="1705673" y="1549319"/>
                  <a:ext cx="657764" cy="128870"/>
                </a:xfrm>
                <a:custGeom>
                  <a:avLst/>
                  <a:gdLst/>
                  <a:ahLst/>
                  <a:cxnLst/>
                  <a:rect l="l" t="t" r="r" b="b"/>
                  <a:pathLst>
                    <a:path w="20789" h="4073" extrusionOk="0">
                      <a:moveTo>
                        <a:pt x="1155" y="0"/>
                      </a:moveTo>
                      <a:lnTo>
                        <a:pt x="0" y="4072"/>
                      </a:lnTo>
                      <a:lnTo>
                        <a:pt x="20788" y="4072"/>
                      </a:lnTo>
                      <a:lnTo>
                        <a:pt x="20777" y="0"/>
                      </a:lnTo>
                      <a:close/>
                    </a:path>
                  </a:pathLst>
                </a:custGeom>
                <a:solidFill>
                  <a:schemeClr val="accent2">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46" name="Google Shape;244;p18">
                  <a:extLst>
                    <a:ext uri="{FF2B5EF4-FFF2-40B4-BE49-F238E27FC236}">
                      <a16:creationId xmlns:a16="http://schemas.microsoft.com/office/drawing/2014/main" id="{20279DAD-ADEC-4F42-B653-144308285A84}"/>
                    </a:ext>
                  </a:extLst>
                </p:cNvPr>
                <p:cNvSpPr/>
                <p:nvPr/>
              </p:nvSpPr>
              <p:spPr>
                <a:xfrm>
                  <a:off x="1578975" y="1643200"/>
                  <a:ext cx="3108420" cy="1265400"/>
                </a:xfrm>
                <a:prstGeom prst="roundRect">
                  <a:avLst>
                    <a:gd name="adj" fmla="val 6021"/>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47" name="Google Shape;245;p18">
                  <a:extLst>
                    <a:ext uri="{FF2B5EF4-FFF2-40B4-BE49-F238E27FC236}">
                      <a16:creationId xmlns:a16="http://schemas.microsoft.com/office/drawing/2014/main" id="{16F1FE01-CDA2-4001-B1D5-3DD82DECD034}"/>
                    </a:ext>
                  </a:extLst>
                </p:cNvPr>
                <p:cNvSpPr/>
                <p:nvPr/>
              </p:nvSpPr>
              <p:spPr>
                <a:xfrm>
                  <a:off x="1753125" y="1643200"/>
                  <a:ext cx="621599" cy="114128"/>
                </a:xfrm>
                <a:custGeom>
                  <a:avLst/>
                  <a:gdLst/>
                  <a:ahLst/>
                  <a:cxnLst/>
                  <a:rect l="l" t="t" r="r" b="b"/>
                  <a:pathLst>
                    <a:path w="19646" h="3276" extrusionOk="0">
                      <a:moveTo>
                        <a:pt x="0" y="0"/>
                      </a:moveTo>
                      <a:lnTo>
                        <a:pt x="0" y="1965"/>
                      </a:lnTo>
                      <a:cubicBezTo>
                        <a:pt x="0" y="2689"/>
                        <a:pt x="573" y="3275"/>
                        <a:pt x="1280" y="3275"/>
                      </a:cubicBezTo>
                      <a:cubicBezTo>
                        <a:pt x="1294" y="3275"/>
                        <a:pt x="1308" y="3275"/>
                        <a:pt x="1322" y="3275"/>
                      </a:cubicBezTo>
                      <a:lnTo>
                        <a:pt x="18336" y="3275"/>
                      </a:lnTo>
                      <a:cubicBezTo>
                        <a:pt x="19050" y="3275"/>
                        <a:pt x="19646" y="2703"/>
                        <a:pt x="19646" y="1965"/>
                      </a:cubicBezTo>
                      <a:lnTo>
                        <a:pt x="19646" y="0"/>
                      </a:lnTo>
                      <a:close/>
                    </a:path>
                  </a:pathLst>
                </a:custGeom>
                <a:solidFill>
                  <a:schemeClr val="accent2">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48" name="Google Shape;246;p18">
                  <a:extLst>
                    <a:ext uri="{FF2B5EF4-FFF2-40B4-BE49-F238E27FC236}">
                      <a16:creationId xmlns:a16="http://schemas.microsoft.com/office/drawing/2014/main" id="{02D6F454-4D97-483B-8E6A-4AC7AF8A442F}"/>
                    </a:ext>
                  </a:extLst>
                </p:cNvPr>
                <p:cNvSpPr/>
                <p:nvPr/>
              </p:nvSpPr>
              <p:spPr>
                <a:xfrm>
                  <a:off x="1741836" y="1540650"/>
                  <a:ext cx="621220" cy="206103"/>
                </a:xfrm>
                <a:custGeom>
                  <a:avLst/>
                  <a:gdLst/>
                  <a:ahLst/>
                  <a:cxnLst/>
                  <a:rect l="l" t="t" r="r" b="b"/>
                  <a:pathLst>
                    <a:path w="19634" h="6514" extrusionOk="0">
                      <a:moveTo>
                        <a:pt x="0" y="5180"/>
                      </a:moveTo>
                      <a:lnTo>
                        <a:pt x="0" y="274"/>
                      </a:lnTo>
                      <a:cubicBezTo>
                        <a:pt x="0" y="120"/>
                        <a:pt x="119" y="0"/>
                        <a:pt x="262" y="0"/>
                      </a:cubicBezTo>
                      <a:lnTo>
                        <a:pt x="19360" y="0"/>
                      </a:lnTo>
                      <a:cubicBezTo>
                        <a:pt x="19514" y="0"/>
                        <a:pt x="19634" y="120"/>
                        <a:pt x="19634" y="274"/>
                      </a:cubicBezTo>
                      <a:lnTo>
                        <a:pt x="19634" y="5180"/>
                      </a:lnTo>
                      <a:cubicBezTo>
                        <a:pt x="19634" y="5918"/>
                        <a:pt x="19038" y="6489"/>
                        <a:pt x="18324" y="6489"/>
                      </a:cubicBezTo>
                      <a:lnTo>
                        <a:pt x="1310" y="6489"/>
                      </a:lnTo>
                      <a:cubicBezTo>
                        <a:pt x="584" y="6513"/>
                        <a:pt x="0" y="5918"/>
                        <a:pt x="0" y="5180"/>
                      </a:cubicBezTo>
                      <a:close/>
                    </a:path>
                  </a:pathLst>
                </a:custGeom>
                <a:solidFill>
                  <a:srgbClr val="FF3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49" name="Google Shape;247;p18">
                  <a:extLst>
                    <a:ext uri="{FF2B5EF4-FFF2-40B4-BE49-F238E27FC236}">
                      <a16:creationId xmlns:a16="http://schemas.microsoft.com/office/drawing/2014/main" id="{056F0E3B-DD1F-4192-9727-FD879A033DA1}"/>
                    </a:ext>
                  </a:extLst>
                </p:cNvPr>
                <p:cNvSpPr/>
                <p:nvPr/>
              </p:nvSpPr>
              <p:spPr>
                <a:xfrm>
                  <a:off x="1753150" y="1909225"/>
                  <a:ext cx="621599" cy="999367"/>
                </a:xfrm>
                <a:custGeom>
                  <a:avLst/>
                  <a:gdLst/>
                  <a:ahLst/>
                  <a:cxnLst/>
                  <a:rect l="l" t="t" r="r" b="b"/>
                  <a:pathLst>
                    <a:path w="19646" h="18872" extrusionOk="0">
                      <a:moveTo>
                        <a:pt x="1322" y="0"/>
                      </a:moveTo>
                      <a:cubicBezTo>
                        <a:pt x="596" y="0"/>
                        <a:pt x="0" y="595"/>
                        <a:pt x="0" y="1310"/>
                      </a:cubicBezTo>
                      <a:lnTo>
                        <a:pt x="0" y="18871"/>
                      </a:lnTo>
                      <a:lnTo>
                        <a:pt x="19646" y="18871"/>
                      </a:lnTo>
                      <a:lnTo>
                        <a:pt x="19646" y="1310"/>
                      </a:lnTo>
                      <a:cubicBezTo>
                        <a:pt x="19646" y="583"/>
                        <a:pt x="19050" y="0"/>
                        <a:pt x="18336" y="0"/>
                      </a:cubicBezTo>
                      <a:close/>
                    </a:path>
                  </a:pathLst>
                </a:custGeom>
                <a:solidFill>
                  <a:schemeClr val="accent2">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50" name="Google Shape;248;p18">
                  <a:extLst>
                    <a:ext uri="{FF2B5EF4-FFF2-40B4-BE49-F238E27FC236}">
                      <a16:creationId xmlns:a16="http://schemas.microsoft.com/office/drawing/2014/main" id="{80E3E7FB-BB10-44E8-8EB6-5E0F04C53297}"/>
                    </a:ext>
                  </a:extLst>
                </p:cNvPr>
                <p:cNvSpPr/>
                <p:nvPr/>
              </p:nvSpPr>
              <p:spPr>
                <a:xfrm>
                  <a:off x="1741838" y="1909231"/>
                  <a:ext cx="621220" cy="1121352"/>
                </a:xfrm>
                <a:custGeom>
                  <a:avLst/>
                  <a:gdLst/>
                  <a:ahLst/>
                  <a:cxnLst/>
                  <a:rect l="l" t="t" r="r" b="b"/>
                  <a:pathLst>
                    <a:path w="19634" h="22408" extrusionOk="0">
                      <a:moveTo>
                        <a:pt x="0" y="1310"/>
                      </a:moveTo>
                      <a:lnTo>
                        <a:pt x="0" y="22146"/>
                      </a:lnTo>
                      <a:cubicBezTo>
                        <a:pt x="0" y="22288"/>
                        <a:pt x="119" y="22408"/>
                        <a:pt x="262" y="22408"/>
                      </a:cubicBezTo>
                      <a:lnTo>
                        <a:pt x="19360" y="22408"/>
                      </a:lnTo>
                      <a:cubicBezTo>
                        <a:pt x="19514" y="22408"/>
                        <a:pt x="19634" y="22288"/>
                        <a:pt x="19634" y="22146"/>
                      </a:cubicBezTo>
                      <a:lnTo>
                        <a:pt x="19634" y="1310"/>
                      </a:lnTo>
                      <a:cubicBezTo>
                        <a:pt x="19634" y="583"/>
                        <a:pt x="19038" y="0"/>
                        <a:pt x="18324" y="0"/>
                      </a:cubicBezTo>
                      <a:lnTo>
                        <a:pt x="1310" y="0"/>
                      </a:lnTo>
                      <a:cubicBezTo>
                        <a:pt x="584" y="0"/>
                        <a:pt x="0" y="595"/>
                        <a:pt x="0" y="1310"/>
                      </a:cubicBezTo>
                      <a:close/>
                    </a:path>
                  </a:pathLst>
                </a:custGeom>
                <a:solidFill>
                  <a:srgbClr val="FF3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grpSp>
          <p:sp>
            <p:nvSpPr>
              <p:cNvPr id="40" name="Google Shape;250;p18">
                <a:extLst>
                  <a:ext uri="{FF2B5EF4-FFF2-40B4-BE49-F238E27FC236}">
                    <a16:creationId xmlns:a16="http://schemas.microsoft.com/office/drawing/2014/main" id="{D91BC49A-C029-4C82-8DEA-8B6E594DA552}"/>
                  </a:ext>
                </a:extLst>
              </p:cNvPr>
              <p:cNvSpPr txBox="1"/>
              <p:nvPr/>
            </p:nvSpPr>
            <p:spPr>
              <a:xfrm>
                <a:off x="2148147" y="1687323"/>
                <a:ext cx="2142800" cy="984159"/>
              </a:xfrm>
              <a:prstGeom prst="rect">
                <a:avLst/>
              </a:prstGeom>
              <a:noFill/>
              <a:ln>
                <a:noFill/>
              </a:ln>
            </p:spPr>
            <p:txBody>
              <a:bodyPr spcFirstLastPara="1" wrap="square" lIns="0" tIns="91425" rIns="91425" bIns="91425" anchor="ctr" anchorCtr="0">
                <a:noAutofit/>
              </a:bodyPr>
              <a:lstStyle/>
              <a:p>
                <a:pPr marL="0" lvl="0" indent="0" algn="ctr" rtl="0">
                  <a:spcBef>
                    <a:spcPts val="0"/>
                  </a:spcBef>
                  <a:spcAft>
                    <a:spcPts val="0"/>
                  </a:spcAft>
                  <a:buNone/>
                </a:pPr>
                <a:r>
                  <a:rPr lang="vi-VN" sz="2400" dirty="0">
                    <a:solidFill>
                      <a:schemeClr val="bg2">
                        <a:lumMod val="25000"/>
                      </a:schemeClr>
                    </a:solidFill>
                    <a:latin typeface="Roboto" panose="02000000000000000000" pitchFamily="2" charset="0"/>
                    <a:ea typeface="Roboto" panose="02000000000000000000" pitchFamily="2" charset="0"/>
                    <a:cs typeface="Fira Sans"/>
                    <a:sym typeface="Fira Sans"/>
                  </a:rPr>
                  <a:t>Điểm đặt: tại bề mặt bị ép</a:t>
                </a:r>
                <a:endParaRPr sz="2400" dirty="0">
                  <a:solidFill>
                    <a:schemeClr val="bg2">
                      <a:lumMod val="25000"/>
                    </a:schemeClr>
                  </a:solidFill>
                  <a:latin typeface="Roboto" panose="02000000000000000000" pitchFamily="2" charset="0"/>
                  <a:ea typeface="Roboto" panose="02000000000000000000" pitchFamily="2" charset="0"/>
                  <a:cs typeface="Fira Sans"/>
                  <a:sym typeface="Fira Sans"/>
                </a:endParaRPr>
              </a:p>
            </p:txBody>
          </p:sp>
        </p:grpSp>
        <p:pic>
          <p:nvPicPr>
            <p:cNvPr id="52" name="Graphic 51" descr="Pin with solid fill">
              <a:extLst>
                <a:ext uri="{FF2B5EF4-FFF2-40B4-BE49-F238E27FC236}">
                  <a16:creationId xmlns:a16="http://schemas.microsoft.com/office/drawing/2014/main" id="{4546FA62-4C71-46E8-9DA7-485547350A5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741126" y="3849151"/>
              <a:ext cx="482613" cy="482613"/>
            </a:xfrm>
            <a:prstGeom prst="rect">
              <a:avLst/>
            </a:prstGeom>
          </p:spPr>
        </p:pic>
      </p:grpSp>
      <p:grpSp>
        <p:nvGrpSpPr>
          <p:cNvPr id="58" name="Group 57">
            <a:extLst>
              <a:ext uri="{FF2B5EF4-FFF2-40B4-BE49-F238E27FC236}">
                <a16:creationId xmlns:a16="http://schemas.microsoft.com/office/drawing/2014/main" id="{B66A3256-B12C-47FB-8217-025C43A766B4}"/>
              </a:ext>
            </a:extLst>
          </p:cNvPr>
          <p:cNvGrpSpPr/>
          <p:nvPr/>
        </p:nvGrpSpPr>
        <p:grpSpPr>
          <a:xfrm>
            <a:off x="4773452" y="3235398"/>
            <a:ext cx="2998038" cy="1489933"/>
            <a:chOff x="5568316" y="3271611"/>
            <a:chExt cx="2998038" cy="1489933"/>
          </a:xfrm>
        </p:grpSpPr>
        <p:grpSp>
          <p:nvGrpSpPr>
            <p:cNvPr id="25" name="Google Shape;240;p18">
              <a:extLst>
                <a:ext uri="{FF2B5EF4-FFF2-40B4-BE49-F238E27FC236}">
                  <a16:creationId xmlns:a16="http://schemas.microsoft.com/office/drawing/2014/main" id="{35CB9CD7-5818-4E7D-AEB3-4AFD15428AFF}"/>
                </a:ext>
              </a:extLst>
            </p:cNvPr>
            <p:cNvGrpSpPr/>
            <p:nvPr/>
          </p:nvGrpSpPr>
          <p:grpSpPr>
            <a:xfrm>
              <a:off x="5568316" y="3271611"/>
              <a:ext cx="2998038" cy="1489933"/>
              <a:chOff x="1312275" y="1407300"/>
              <a:chExt cx="2998038" cy="1489933"/>
            </a:xfrm>
          </p:grpSpPr>
          <p:grpSp>
            <p:nvGrpSpPr>
              <p:cNvPr id="26" name="Google Shape;241;p18">
                <a:extLst>
                  <a:ext uri="{FF2B5EF4-FFF2-40B4-BE49-F238E27FC236}">
                    <a16:creationId xmlns:a16="http://schemas.microsoft.com/office/drawing/2014/main" id="{A8E6CEED-8874-476D-807E-193B2C1DD91C}"/>
                  </a:ext>
                </a:extLst>
              </p:cNvPr>
              <p:cNvGrpSpPr/>
              <p:nvPr/>
            </p:nvGrpSpPr>
            <p:grpSpPr>
              <a:xfrm>
                <a:off x="1312275" y="1407300"/>
                <a:ext cx="2998038" cy="1489933"/>
                <a:chOff x="1578975" y="1540650"/>
                <a:chExt cx="2998038" cy="1489933"/>
              </a:xfrm>
            </p:grpSpPr>
            <p:sp>
              <p:nvSpPr>
                <p:cNvPr id="31" name="Google Shape;242;p18">
                  <a:extLst>
                    <a:ext uri="{FF2B5EF4-FFF2-40B4-BE49-F238E27FC236}">
                      <a16:creationId xmlns:a16="http://schemas.microsoft.com/office/drawing/2014/main" id="{4760A53D-058A-4FBC-B834-86FB34572116}"/>
                    </a:ext>
                  </a:extLst>
                </p:cNvPr>
                <p:cNvSpPr/>
                <p:nvPr/>
              </p:nvSpPr>
              <p:spPr>
                <a:xfrm>
                  <a:off x="1705673" y="2893384"/>
                  <a:ext cx="657764" cy="129249"/>
                </a:xfrm>
                <a:custGeom>
                  <a:avLst/>
                  <a:gdLst/>
                  <a:ahLst/>
                  <a:cxnLst/>
                  <a:rect l="l" t="t" r="r" b="b"/>
                  <a:pathLst>
                    <a:path w="20789" h="4085" extrusionOk="0">
                      <a:moveTo>
                        <a:pt x="0" y="1"/>
                      </a:moveTo>
                      <a:lnTo>
                        <a:pt x="1155" y="4085"/>
                      </a:lnTo>
                      <a:lnTo>
                        <a:pt x="20777" y="4085"/>
                      </a:lnTo>
                      <a:lnTo>
                        <a:pt x="20788" y="1"/>
                      </a:lnTo>
                      <a:close/>
                    </a:path>
                  </a:pathLst>
                </a:custGeom>
                <a:solidFill>
                  <a:schemeClr val="accent4">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32" name="Google Shape;243;p18">
                  <a:extLst>
                    <a:ext uri="{FF2B5EF4-FFF2-40B4-BE49-F238E27FC236}">
                      <a16:creationId xmlns:a16="http://schemas.microsoft.com/office/drawing/2014/main" id="{E690184A-A5D2-44BB-A160-0E833A68C3C5}"/>
                    </a:ext>
                  </a:extLst>
                </p:cNvPr>
                <p:cNvSpPr/>
                <p:nvPr/>
              </p:nvSpPr>
              <p:spPr>
                <a:xfrm>
                  <a:off x="1705673" y="1549319"/>
                  <a:ext cx="657764" cy="128870"/>
                </a:xfrm>
                <a:custGeom>
                  <a:avLst/>
                  <a:gdLst/>
                  <a:ahLst/>
                  <a:cxnLst/>
                  <a:rect l="l" t="t" r="r" b="b"/>
                  <a:pathLst>
                    <a:path w="20789" h="4073" extrusionOk="0">
                      <a:moveTo>
                        <a:pt x="1155" y="0"/>
                      </a:moveTo>
                      <a:lnTo>
                        <a:pt x="0" y="4072"/>
                      </a:lnTo>
                      <a:lnTo>
                        <a:pt x="20788" y="4072"/>
                      </a:lnTo>
                      <a:lnTo>
                        <a:pt x="20777" y="0"/>
                      </a:lnTo>
                      <a:close/>
                    </a:path>
                  </a:pathLst>
                </a:custGeom>
                <a:solidFill>
                  <a:schemeClr val="accent4">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33" name="Google Shape;244;p18">
                  <a:extLst>
                    <a:ext uri="{FF2B5EF4-FFF2-40B4-BE49-F238E27FC236}">
                      <a16:creationId xmlns:a16="http://schemas.microsoft.com/office/drawing/2014/main" id="{9DA021B2-3EAC-461C-B294-101F2C05D79F}"/>
                    </a:ext>
                  </a:extLst>
                </p:cNvPr>
                <p:cNvSpPr/>
                <p:nvPr/>
              </p:nvSpPr>
              <p:spPr>
                <a:xfrm>
                  <a:off x="1578975" y="1643200"/>
                  <a:ext cx="2998038" cy="1265400"/>
                </a:xfrm>
                <a:prstGeom prst="roundRect">
                  <a:avLst>
                    <a:gd name="adj" fmla="val 6021"/>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34" name="Google Shape;245;p18">
                  <a:extLst>
                    <a:ext uri="{FF2B5EF4-FFF2-40B4-BE49-F238E27FC236}">
                      <a16:creationId xmlns:a16="http://schemas.microsoft.com/office/drawing/2014/main" id="{CE57FC30-C47C-4D77-9F7B-00BC790625C5}"/>
                    </a:ext>
                  </a:extLst>
                </p:cNvPr>
                <p:cNvSpPr/>
                <p:nvPr/>
              </p:nvSpPr>
              <p:spPr>
                <a:xfrm>
                  <a:off x="1753125" y="1643200"/>
                  <a:ext cx="621599" cy="114128"/>
                </a:xfrm>
                <a:custGeom>
                  <a:avLst/>
                  <a:gdLst/>
                  <a:ahLst/>
                  <a:cxnLst/>
                  <a:rect l="l" t="t" r="r" b="b"/>
                  <a:pathLst>
                    <a:path w="19646" h="3276" extrusionOk="0">
                      <a:moveTo>
                        <a:pt x="0" y="0"/>
                      </a:moveTo>
                      <a:lnTo>
                        <a:pt x="0" y="1965"/>
                      </a:lnTo>
                      <a:cubicBezTo>
                        <a:pt x="0" y="2689"/>
                        <a:pt x="573" y="3275"/>
                        <a:pt x="1280" y="3275"/>
                      </a:cubicBezTo>
                      <a:cubicBezTo>
                        <a:pt x="1294" y="3275"/>
                        <a:pt x="1308" y="3275"/>
                        <a:pt x="1322" y="3275"/>
                      </a:cubicBezTo>
                      <a:lnTo>
                        <a:pt x="18336" y="3275"/>
                      </a:lnTo>
                      <a:cubicBezTo>
                        <a:pt x="19050" y="3275"/>
                        <a:pt x="19646" y="2703"/>
                        <a:pt x="19646" y="1965"/>
                      </a:cubicBezTo>
                      <a:lnTo>
                        <a:pt x="19646" y="0"/>
                      </a:lnTo>
                      <a:close/>
                    </a:path>
                  </a:pathLst>
                </a:custGeom>
                <a:solidFill>
                  <a:schemeClr val="accent4">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35" name="Google Shape;246;p18">
                  <a:extLst>
                    <a:ext uri="{FF2B5EF4-FFF2-40B4-BE49-F238E27FC236}">
                      <a16:creationId xmlns:a16="http://schemas.microsoft.com/office/drawing/2014/main" id="{B4BD5EBC-8CAB-4FA5-82D5-3AFE1A84DC3C}"/>
                    </a:ext>
                  </a:extLst>
                </p:cNvPr>
                <p:cNvSpPr/>
                <p:nvPr/>
              </p:nvSpPr>
              <p:spPr>
                <a:xfrm>
                  <a:off x="1741836" y="1540650"/>
                  <a:ext cx="621220" cy="206103"/>
                </a:xfrm>
                <a:custGeom>
                  <a:avLst/>
                  <a:gdLst/>
                  <a:ahLst/>
                  <a:cxnLst/>
                  <a:rect l="l" t="t" r="r" b="b"/>
                  <a:pathLst>
                    <a:path w="19634" h="6514" extrusionOk="0">
                      <a:moveTo>
                        <a:pt x="0" y="5180"/>
                      </a:moveTo>
                      <a:lnTo>
                        <a:pt x="0" y="274"/>
                      </a:lnTo>
                      <a:cubicBezTo>
                        <a:pt x="0" y="120"/>
                        <a:pt x="119" y="0"/>
                        <a:pt x="262" y="0"/>
                      </a:cubicBezTo>
                      <a:lnTo>
                        <a:pt x="19360" y="0"/>
                      </a:lnTo>
                      <a:cubicBezTo>
                        <a:pt x="19514" y="0"/>
                        <a:pt x="19634" y="120"/>
                        <a:pt x="19634" y="274"/>
                      </a:cubicBezTo>
                      <a:lnTo>
                        <a:pt x="19634" y="5180"/>
                      </a:lnTo>
                      <a:cubicBezTo>
                        <a:pt x="19634" y="5918"/>
                        <a:pt x="19038" y="6489"/>
                        <a:pt x="18324" y="6489"/>
                      </a:cubicBezTo>
                      <a:lnTo>
                        <a:pt x="1310" y="6489"/>
                      </a:lnTo>
                      <a:cubicBezTo>
                        <a:pt x="584" y="6513"/>
                        <a:pt x="0" y="5918"/>
                        <a:pt x="0" y="5180"/>
                      </a:cubicBezTo>
                      <a:close/>
                    </a:path>
                  </a:pathLst>
                </a:custGeom>
                <a:solidFill>
                  <a:srgbClr val="FFC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36" name="Google Shape;247;p18">
                  <a:extLst>
                    <a:ext uri="{FF2B5EF4-FFF2-40B4-BE49-F238E27FC236}">
                      <a16:creationId xmlns:a16="http://schemas.microsoft.com/office/drawing/2014/main" id="{C5E7013E-07BE-49CD-A4E1-6845241A6C36}"/>
                    </a:ext>
                  </a:extLst>
                </p:cNvPr>
                <p:cNvSpPr/>
                <p:nvPr/>
              </p:nvSpPr>
              <p:spPr>
                <a:xfrm>
                  <a:off x="1753150" y="1909225"/>
                  <a:ext cx="621599" cy="999367"/>
                </a:xfrm>
                <a:custGeom>
                  <a:avLst/>
                  <a:gdLst/>
                  <a:ahLst/>
                  <a:cxnLst/>
                  <a:rect l="l" t="t" r="r" b="b"/>
                  <a:pathLst>
                    <a:path w="19646" h="18872" extrusionOk="0">
                      <a:moveTo>
                        <a:pt x="1322" y="0"/>
                      </a:moveTo>
                      <a:cubicBezTo>
                        <a:pt x="596" y="0"/>
                        <a:pt x="0" y="595"/>
                        <a:pt x="0" y="1310"/>
                      </a:cubicBezTo>
                      <a:lnTo>
                        <a:pt x="0" y="18871"/>
                      </a:lnTo>
                      <a:lnTo>
                        <a:pt x="19646" y="18871"/>
                      </a:lnTo>
                      <a:lnTo>
                        <a:pt x="19646" y="1310"/>
                      </a:lnTo>
                      <a:cubicBezTo>
                        <a:pt x="19646" y="583"/>
                        <a:pt x="19050" y="0"/>
                        <a:pt x="18336" y="0"/>
                      </a:cubicBezTo>
                      <a:close/>
                    </a:path>
                  </a:pathLst>
                </a:custGeom>
                <a:solidFill>
                  <a:schemeClr val="accent4">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37" name="Google Shape;248;p18">
                  <a:extLst>
                    <a:ext uri="{FF2B5EF4-FFF2-40B4-BE49-F238E27FC236}">
                      <a16:creationId xmlns:a16="http://schemas.microsoft.com/office/drawing/2014/main" id="{1DB4AFEC-FFA7-44FB-966E-9599F40EC7DB}"/>
                    </a:ext>
                  </a:extLst>
                </p:cNvPr>
                <p:cNvSpPr/>
                <p:nvPr/>
              </p:nvSpPr>
              <p:spPr>
                <a:xfrm>
                  <a:off x="1741838" y="1909231"/>
                  <a:ext cx="621220" cy="1121352"/>
                </a:xfrm>
                <a:custGeom>
                  <a:avLst/>
                  <a:gdLst/>
                  <a:ahLst/>
                  <a:cxnLst/>
                  <a:rect l="l" t="t" r="r" b="b"/>
                  <a:pathLst>
                    <a:path w="19634" h="22408" extrusionOk="0">
                      <a:moveTo>
                        <a:pt x="0" y="1310"/>
                      </a:moveTo>
                      <a:lnTo>
                        <a:pt x="0" y="22146"/>
                      </a:lnTo>
                      <a:cubicBezTo>
                        <a:pt x="0" y="22288"/>
                        <a:pt x="119" y="22408"/>
                        <a:pt x="262" y="22408"/>
                      </a:cubicBezTo>
                      <a:lnTo>
                        <a:pt x="19360" y="22408"/>
                      </a:lnTo>
                      <a:cubicBezTo>
                        <a:pt x="19514" y="22408"/>
                        <a:pt x="19634" y="22288"/>
                        <a:pt x="19634" y="22146"/>
                      </a:cubicBezTo>
                      <a:lnTo>
                        <a:pt x="19634" y="1310"/>
                      </a:lnTo>
                      <a:cubicBezTo>
                        <a:pt x="19634" y="583"/>
                        <a:pt x="19038" y="0"/>
                        <a:pt x="18324" y="0"/>
                      </a:cubicBezTo>
                      <a:lnTo>
                        <a:pt x="1310" y="0"/>
                      </a:lnTo>
                      <a:cubicBezTo>
                        <a:pt x="584" y="0"/>
                        <a:pt x="0" y="595"/>
                        <a:pt x="0" y="1310"/>
                      </a:cubicBezTo>
                      <a:close/>
                    </a:path>
                  </a:pathLst>
                </a:custGeom>
                <a:solidFill>
                  <a:srgbClr val="FFC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grpSp>
          <p:sp>
            <p:nvSpPr>
              <p:cNvPr id="27" name="Google Shape;250;p18">
                <a:extLst>
                  <a:ext uri="{FF2B5EF4-FFF2-40B4-BE49-F238E27FC236}">
                    <a16:creationId xmlns:a16="http://schemas.microsoft.com/office/drawing/2014/main" id="{712F8F8E-F82E-486E-9B9C-E05823D021CB}"/>
                  </a:ext>
                </a:extLst>
              </p:cNvPr>
              <p:cNvSpPr txBox="1"/>
              <p:nvPr/>
            </p:nvSpPr>
            <p:spPr>
              <a:xfrm>
                <a:off x="2266204" y="1664879"/>
                <a:ext cx="1905720" cy="984159"/>
              </a:xfrm>
              <a:prstGeom prst="rect">
                <a:avLst/>
              </a:prstGeom>
              <a:noFill/>
              <a:ln>
                <a:noFill/>
              </a:ln>
            </p:spPr>
            <p:txBody>
              <a:bodyPr spcFirstLastPara="1" wrap="square" lIns="0" tIns="91425" rIns="91425" bIns="91425" anchor="ctr" anchorCtr="0">
                <a:noAutofit/>
              </a:bodyPr>
              <a:lstStyle/>
              <a:p>
                <a:pPr marL="0" lvl="0" indent="0" algn="ctr" rtl="0">
                  <a:spcBef>
                    <a:spcPts val="0"/>
                  </a:spcBef>
                  <a:spcAft>
                    <a:spcPts val="0"/>
                  </a:spcAft>
                  <a:buNone/>
                </a:pPr>
                <a:r>
                  <a:rPr lang="vi-VN" sz="2400" dirty="0">
                    <a:solidFill>
                      <a:schemeClr val="bg2">
                        <a:lumMod val="25000"/>
                      </a:schemeClr>
                    </a:solidFill>
                    <a:latin typeface="Roboto" panose="02000000000000000000" pitchFamily="2" charset="0"/>
                    <a:ea typeface="Roboto" panose="02000000000000000000" pitchFamily="2" charset="0"/>
                    <a:cs typeface="Fira Sans"/>
                    <a:sym typeface="Fira Sans"/>
                  </a:rPr>
                  <a:t>Có chiều hướng vào bề mặt</a:t>
                </a:r>
                <a:endParaRPr sz="2400" dirty="0">
                  <a:solidFill>
                    <a:schemeClr val="bg2">
                      <a:lumMod val="25000"/>
                    </a:schemeClr>
                  </a:solidFill>
                  <a:latin typeface="Roboto" panose="02000000000000000000" pitchFamily="2" charset="0"/>
                  <a:ea typeface="Roboto" panose="02000000000000000000" pitchFamily="2" charset="0"/>
                  <a:cs typeface="Fira Sans"/>
                  <a:sym typeface="Fira Sans"/>
                </a:endParaRPr>
              </a:p>
            </p:txBody>
          </p:sp>
        </p:grpSp>
        <p:pic>
          <p:nvPicPr>
            <p:cNvPr id="54" name="Graphic 53" descr="Back with solid fill">
              <a:extLst>
                <a:ext uri="{FF2B5EF4-FFF2-40B4-BE49-F238E27FC236}">
                  <a16:creationId xmlns:a16="http://schemas.microsoft.com/office/drawing/2014/main" id="{6C805FC3-C9BD-4E5A-A83B-0D6605AFAE7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762042" y="3864863"/>
              <a:ext cx="558126" cy="558126"/>
            </a:xfrm>
            <a:prstGeom prst="rect">
              <a:avLst/>
            </a:prstGeom>
          </p:spPr>
        </p:pic>
      </p:grpSp>
      <p:grpSp>
        <p:nvGrpSpPr>
          <p:cNvPr id="57" name="Group 56">
            <a:extLst>
              <a:ext uri="{FF2B5EF4-FFF2-40B4-BE49-F238E27FC236}">
                <a16:creationId xmlns:a16="http://schemas.microsoft.com/office/drawing/2014/main" id="{3B523027-DA6A-4227-90BB-DD6B99CEB0FD}"/>
              </a:ext>
            </a:extLst>
          </p:cNvPr>
          <p:cNvGrpSpPr/>
          <p:nvPr/>
        </p:nvGrpSpPr>
        <p:grpSpPr>
          <a:xfrm>
            <a:off x="877702" y="3226729"/>
            <a:ext cx="3347099" cy="1489933"/>
            <a:chOff x="2609778" y="3271611"/>
            <a:chExt cx="3347099" cy="1489933"/>
          </a:xfrm>
        </p:grpSpPr>
        <p:grpSp>
          <p:nvGrpSpPr>
            <p:cNvPr id="10" name="Google Shape;240;p18">
              <a:extLst>
                <a:ext uri="{FF2B5EF4-FFF2-40B4-BE49-F238E27FC236}">
                  <a16:creationId xmlns:a16="http://schemas.microsoft.com/office/drawing/2014/main" id="{7ED4C1E2-9D3D-4803-A0FE-06A8A3B52D7F}"/>
                </a:ext>
              </a:extLst>
            </p:cNvPr>
            <p:cNvGrpSpPr/>
            <p:nvPr/>
          </p:nvGrpSpPr>
          <p:grpSpPr>
            <a:xfrm>
              <a:off x="2609778" y="3271611"/>
              <a:ext cx="3347099" cy="1489933"/>
              <a:chOff x="1312274" y="1407300"/>
              <a:chExt cx="3347099" cy="1489933"/>
            </a:xfrm>
          </p:grpSpPr>
          <p:grpSp>
            <p:nvGrpSpPr>
              <p:cNvPr id="11" name="Google Shape;241;p18">
                <a:extLst>
                  <a:ext uri="{FF2B5EF4-FFF2-40B4-BE49-F238E27FC236}">
                    <a16:creationId xmlns:a16="http://schemas.microsoft.com/office/drawing/2014/main" id="{28F35290-07F6-4A39-B4C4-ECE27284A7E4}"/>
                  </a:ext>
                </a:extLst>
              </p:cNvPr>
              <p:cNvGrpSpPr/>
              <p:nvPr/>
            </p:nvGrpSpPr>
            <p:grpSpPr>
              <a:xfrm>
                <a:off x="1312274" y="1407300"/>
                <a:ext cx="3347099" cy="1489933"/>
                <a:chOff x="1578974" y="1540650"/>
                <a:chExt cx="3347099" cy="1489933"/>
              </a:xfrm>
            </p:grpSpPr>
            <p:sp>
              <p:nvSpPr>
                <p:cNvPr id="18" name="Google Shape;242;p18">
                  <a:extLst>
                    <a:ext uri="{FF2B5EF4-FFF2-40B4-BE49-F238E27FC236}">
                      <a16:creationId xmlns:a16="http://schemas.microsoft.com/office/drawing/2014/main" id="{E5F760A6-A9F9-48E9-91CD-570990F9B6B4}"/>
                    </a:ext>
                  </a:extLst>
                </p:cNvPr>
                <p:cNvSpPr/>
                <p:nvPr/>
              </p:nvSpPr>
              <p:spPr>
                <a:xfrm>
                  <a:off x="1705673" y="2893384"/>
                  <a:ext cx="657764" cy="129249"/>
                </a:xfrm>
                <a:custGeom>
                  <a:avLst/>
                  <a:gdLst/>
                  <a:ahLst/>
                  <a:cxnLst/>
                  <a:rect l="l" t="t" r="r" b="b"/>
                  <a:pathLst>
                    <a:path w="20789" h="4085" extrusionOk="0">
                      <a:moveTo>
                        <a:pt x="0" y="1"/>
                      </a:moveTo>
                      <a:lnTo>
                        <a:pt x="1155" y="4085"/>
                      </a:lnTo>
                      <a:lnTo>
                        <a:pt x="20777" y="4085"/>
                      </a:lnTo>
                      <a:lnTo>
                        <a:pt x="20788" y="1"/>
                      </a:lnTo>
                      <a:close/>
                    </a:path>
                  </a:pathLst>
                </a:custGeom>
                <a:solidFill>
                  <a:srgbClr val="0070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9" name="Google Shape;243;p18">
                  <a:extLst>
                    <a:ext uri="{FF2B5EF4-FFF2-40B4-BE49-F238E27FC236}">
                      <a16:creationId xmlns:a16="http://schemas.microsoft.com/office/drawing/2014/main" id="{715C7AD6-5D39-442F-9B29-2A3ECC965817}"/>
                    </a:ext>
                  </a:extLst>
                </p:cNvPr>
                <p:cNvSpPr/>
                <p:nvPr/>
              </p:nvSpPr>
              <p:spPr>
                <a:xfrm>
                  <a:off x="1705673" y="1549319"/>
                  <a:ext cx="657764" cy="128870"/>
                </a:xfrm>
                <a:custGeom>
                  <a:avLst/>
                  <a:gdLst/>
                  <a:ahLst/>
                  <a:cxnLst/>
                  <a:rect l="l" t="t" r="r" b="b"/>
                  <a:pathLst>
                    <a:path w="20789" h="4073" extrusionOk="0">
                      <a:moveTo>
                        <a:pt x="1155" y="0"/>
                      </a:moveTo>
                      <a:lnTo>
                        <a:pt x="0" y="4072"/>
                      </a:lnTo>
                      <a:lnTo>
                        <a:pt x="20788" y="4072"/>
                      </a:lnTo>
                      <a:lnTo>
                        <a:pt x="20777" y="0"/>
                      </a:lnTo>
                      <a:close/>
                    </a:path>
                  </a:pathLst>
                </a:custGeom>
                <a:solidFill>
                  <a:srgbClr val="0070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20" name="Google Shape;244;p18">
                  <a:extLst>
                    <a:ext uri="{FF2B5EF4-FFF2-40B4-BE49-F238E27FC236}">
                      <a16:creationId xmlns:a16="http://schemas.microsoft.com/office/drawing/2014/main" id="{D05E68D1-8C8E-44B6-9442-7EA2EB7830E1}"/>
                    </a:ext>
                  </a:extLst>
                </p:cNvPr>
                <p:cNvSpPr/>
                <p:nvPr/>
              </p:nvSpPr>
              <p:spPr>
                <a:xfrm>
                  <a:off x="1578974" y="1643200"/>
                  <a:ext cx="3347099" cy="1265400"/>
                </a:xfrm>
                <a:prstGeom prst="roundRect">
                  <a:avLst>
                    <a:gd name="adj" fmla="val 6021"/>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21" name="Google Shape;245;p18">
                  <a:extLst>
                    <a:ext uri="{FF2B5EF4-FFF2-40B4-BE49-F238E27FC236}">
                      <a16:creationId xmlns:a16="http://schemas.microsoft.com/office/drawing/2014/main" id="{08EA8E49-219B-4AE8-8D29-99902772D596}"/>
                    </a:ext>
                  </a:extLst>
                </p:cNvPr>
                <p:cNvSpPr/>
                <p:nvPr/>
              </p:nvSpPr>
              <p:spPr>
                <a:xfrm>
                  <a:off x="1753125" y="1643200"/>
                  <a:ext cx="621599" cy="114128"/>
                </a:xfrm>
                <a:custGeom>
                  <a:avLst/>
                  <a:gdLst/>
                  <a:ahLst/>
                  <a:cxnLst/>
                  <a:rect l="l" t="t" r="r" b="b"/>
                  <a:pathLst>
                    <a:path w="19646" h="3276" extrusionOk="0">
                      <a:moveTo>
                        <a:pt x="0" y="0"/>
                      </a:moveTo>
                      <a:lnTo>
                        <a:pt x="0" y="1965"/>
                      </a:lnTo>
                      <a:cubicBezTo>
                        <a:pt x="0" y="2689"/>
                        <a:pt x="573" y="3275"/>
                        <a:pt x="1280" y="3275"/>
                      </a:cubicBezTo>
                      <a:cubicBezTo>
                        <a:pt x="1294" y="3275"/>
                        <a:pt x="1308" y="3275"/>
                        <a:pt x="1322" y="3275"/>
                      </a:cubicBezTo>
                      <a:lnTo>
                        <a:pt x="18336" y="3275"/>
                      </a:lnTo>
                      <a:cubicBezTo>
                        <a:pt x="19050" y="3275"/>
                        <a:pt x="19646" y="2703"/>
                        <a:pt x="19646" y="1965"/>
                      </a:cubicBezTo>
                      <a:lnTo>
                        <a:pt x="19646" y="0"/>
                      </a:lnTo>
                      <a:close/>
                    </a:path>
                  </a:pathLst>
                </a:custGeom>
                <a:solidFill>
                  <a:srgbClr val="0070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22" name="Google Shape;246;p18">
                  <a:extLst>
                    <a:ext uri="{FF2B5EF4-FFF2-40B4-BE49-F238E27FC236}">
                      <a16:creationId xmlns:a16="http://schemas.microsoft.com/office/drawing/2014/main" id="{0FAEBB1F-DBB3-490B-9305-FAEAE3EB3EB8}"/>
                    </a:ext>
                  </a:extLst>
                </p:cNvPr>
                <p:cNvSpPr/>
                <p:nvPr/>
              </p:nvSpPr>
              <p:spPr>
                <a:xfrm>
                  <a:off x="1741836" y="1540650"/>
                  <a:ext cx="621220" cy="206103"/>
                </a:xfrm>
                <a:custGeom>
                  <a:avLst/>
                  <a:gdLst/>
                  <a:ahLst/>
                  <a:cxnLst/>
                  <a:rect l="l" t="t" r="r" b="b"/>
                  <a:pathLst>
                    <a:path w="19634" h="6514" extrusionOk="0">
                      <a:moveTo>
                        <a:pt x="0" y="5180"/>
                      </a:moveTo>
                      <a:lnTo>
                        <a:pt x="0" y="274"/>
                      </a:lnTo>
                      <a:cubicBezTo>
                        <a:pt x="0" y="120"/>
                        <a:pt x="119" y="0"/>
                        <a:pt x="262" y="0"/>
                      </a:cubicBezTo>
                      <a:lnTo>
                        <a:pt x="19360" y="0"/>
                      </a:lnTo>
                      <a:cubicBezTo>
                        <a:pt x="19514" y="0"/>
                        <a:pt x="19634" y="120"/>
                        <a:pt x="19634" y="274"/>
                      </a:cubicBezTo>
                      <a:lnTo>
                        <a:pt x="19634" y="5180"/>
                      </a:lnTo>
                      <a:cubicBezTo>
                        <a:pt x="19634" y="5918"/>
                        <a:pt x="19038" y="6489"/>
                        <a:pt x="18324" y="6489"/>
                      </a:cubicBezTo>
                      <a:lnTo>
                        <a:pt x="1310" y="6489"/>
                      </a:lnTo>
                      <a:cubicBezTo>
                        <a:pt x="584" y="6513"/>
                        <a:pt x="0" y="5918"/>
                        <a:pt x="0" y="5180"/>
                      </a:cubicBezTo>
                      <a:close/>
                    </a:path>
                  </a:pathLst>
                </a:custGeom>
                <a:solidFill>
                  <a:srgbClr val="00B0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23" name="Google Shape;247;p18">
                  <a:extLst>
                    <a:ext uri="{FF2B5EF4-FFF2-40B4-BE49-F238E27FC236}">
                      <a16:creationId xmlns:a16="http://schemas.microsoft.com/office/drawing/2014/main" id="{D2366784-0847-423E-B3F7-72FFC1C97A9E}"/>
                    </a:ext>
                  </a:extLst>
                </p:cNvPr>
                <p:cNvSpPr/>
                <p:nvPr/>
              </p:nvSpPr>
              <p:spPr>
                <a:xfrm>
                  <a:off x="1753150" y="1909225"/>
                  <a:ext cx="621599" cy="999367"/>
                </a:xfrm>
                <a:custGeom>
                  <a:avLst/>
                  <a:gdLst/>
                  <a:ahLst/>
                  <a:cxnLst/>
                  <a:rect l="l" t="t" r="r" b="b"/>
                  <a:pathLst>
                    <a:path w="19646" h="18872" extrusionOk="0">
                      <a:moveTo>
                        <a:pt x="1322" y="0"/>
                      </a:moveTo>
                      <a:cubicBezTo>
                        <a:pt x="596" y="0"/>
                        <a:pt x="0" y="595"/>
                        <a:pt x="0" y="1310"/>
                      </a:cubicBezTo>
                      <a:lnTo>
                        <a:pt x="0" y="18871"/>
                      </a:lnTo>
                      <a:lnTo>
                        <a:pt x="19646" y="18871"/>
                      </a:lnTo>
                      <a:lnTo>
                        <a:pt x="19646" y="1310"/>
                      </a:lnTo>
                      <a:cubicBezTo>
                        <a:pt x="19646" y="583"/>
                        <a:pt x="19050" y="0"/>
                        <a:pt x="18336" y="0"/>
                      </a:cubicBezTo>
                      <a:close/>
                    </a:path>
                  </a:pathLst>
                </a:custGeom>
                <a:solidFill>
                  <a:srgbClr val="0070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24" name="Google Shape;248;p18">
                  <a:extLst>
                    <a:ext uri="{FF2B5EF4-FFF2-40B4-BE49-F238E27FC236}">
                      <a16:creationId xmlns:a16="http://schemas.microsoft.com/office/drawing/2014/main" id="{78D53CC6-D692-4A94-A582-BE8FB35375D5}"/>
                    </a:ext>
                  </a:extLst>
                </p:cNvPr>
                <p:cNvSpPr/>
                <p:nvPr/>
              </p:nvSpPr>
              <p:spPr>
                <a:xfrm>
                  <a:off x="1741838" y="1909231"/>
                  <a:ext cx="621220" cy="1121352"/>
                </a:xfrm>
                <a:custGeom>
                  <a:avLst/>
                  <a:gdLst/>
                  <a:ahLst/>
                  <a:cxnLst/>
                  <a:rect l="l" t="t" r="r" b="b"/>
                  <a:pathLst>
                    <a:path w="19634" h="22408" extrusionOk="0">
                      <a:moveTo>
                        <a:pt x="0" y="1310"/>
                      </a:moveTo>
                      <a:lnTo>
                        <a:pt x="0" y="22146"/>
                      </a:lnTo>
                      <a:cubicBezTo>
                        <a:pt x="0" y="22288"/>
                        <a:pt x="119" y="22408"/>
                        <a:pt x="262" y="22408"/>
                      </a:cubicBezTo>
                      <a:lnTo>
                        <a:pt x="19360" y="22408"/>
                      </a:lnTo>
                      <a:cubicBezTo>
                        <a:pt x="19514" y="22408"/>
                        <a:pt x="19634" y="22288"/>
                        <a:pt x="19634" y="22146"/>
                      </a:cubicBezTo>
                      <a:lnTo>
                        <a:pt x="19634" y="1310"/>
                      </a:lnTo>
                      <a:cubicBezTo>
                        <a:pt x="19634" y="583"/>
                        <a:pt x="19038" y="0"/>
                        <a:pt x="18324" y="0"/>
                      </a:cubicBezTo>
                      <a:lnTo>
                        <a:pt x="1310" y="0"/>
                      </a:lnTo>
                      <a:cubicBezTo>
                        <a:pt x="584" y="0"/>
                        <a:pt x="0" y="595"/>
                        <a:pt x="0" y="1310"/>
                      </a:cubicBezTo>
                      <a:close/>
                    </a:path>
                  </a:pathLst>
                </a:custGeom>
                <a:solidFill>
                  <a:srgbClr val="00B0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grpSp>
          <p:sp>
            <p:nvSpPr>
              <p:cNvPr id="16" name="Google Shape;250;p18">
                <a:extLst>
                  <a:ext uri="{FF2B5EF4-FFF2-40B4-BE49-F238E27FC236}">
                    <a16:creationId xmlns:a16="http://schemas.microsoft.com/office/drawing/2014/main" id="{5CB36AC2-3A69-4C33-BEA8-58C5CABFF68E}"/>
                  </a:ext>
                </a:extLst>
              </p:cNvPr>
              <p:cNvSpPr txBox="1"/>
              <p:nvPr/>
            </p:nvSpPr>
            <p:spPr>
              <a:xfrm>
                <a:off x="2277895" y="1690035"/>
                <a:ext cx="2167092" cy="984159"/>
              </a:xfrm>
              <a:prstGeom prst="rect">
                <a:avLst/>
              </a:prstGeom>
              <a:noFill/>
              <a:ln>
                <a:noFill/>
              </a:ln>
            </p:spPr>
            <p:txBody>
              <a:bodyPr spcFirstLastPara="1" wrap="square" lIns="0" tIns="91425" rIns="91425" bIns="91425" anchor="ctr" anchorCtr="0">
                <a:noAutofit/>
              </a:bodyPr>
              <a:lstStyle/>
              <a:p>
                <a:pPr marL="0" lvl="0" indent="0" algn="ctr" rtl="0">
                  <a:spcBef>
                    <a:spcPts val="0"/>
                  </a:spcBef>
                  <a:spcAft>
                    <a:spcPts val="0"/>
                  </a:spcAft>
                  <a:buNone/>
                </a:pPr>
                <a:r>
                  <a:rPr lang="vi-VN" sz="2400" dirty="0">
                    <a:solidFill>
                      <a:schemeClr val="bg2">
                        <a:lumMod val="25000"/>
                      </a:schemeClr>
                    </a:solidFill>
                    <a:latin typeface="Roboto" panose="02000000000000000000" pitchFamily="2" charset="0"/>
                    <a:ea typeface="Roboto" panose="02000000000000000000" pitchFamily="2" charset="0"/>
                    <a:cs typeface="Fira Sans"/>
                    <a:sym typeface="Fira Sans"/>
                  </a:rPr>
                  <a:t>Có phương vuông góc với bề mặt bị ép</a:t>
                </a:r>
                <a:endParaRPr sz="2400" dirty="0">
                  <a:solidFill>
                    <a:schemeClr val="bg2">
                      <a:lumMod val="25000"/>
                    </a:schemeClr>
                  </a:solidFill>
                  <a:latin typeface="Roboto" panose="02000000000000000000" pitchFamily="2" charset="0"/>
                  <a:ea typeface="Roboto" panose="02000000000000000000" pitchFamily="2" charset="0"/>
                  <a:cs typeface="Fira Sans"/>
                  <a:sym typeface="Fira Sans"/>
                </a:endParaRPr>
              </a:p>
            </p:txBody>
          </p:sp>
        </p:grpSp>
        <p:pic>
          <p:nvPicPr>
            <p:cNvPr id="56" name="Graphic 55" descr="Aspiration with solid fill">
              <a:extLst>
                <a:ext uri="{FF2B5EF4-FFF2-40B4-BE49-F238E27FC236}">
                  <a16:creationId xmlns:a16="http://schemas.microsoft.com/office/drawing/2014/main" id="{62E40C98-0637-4F47-AC18-D1DCA7A5139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805997" y="3862607"/>
              <a:ext cx="554523" cy="554523"/>
            </a:xfrm>
            <a:prstGeom prst="rect">
              <a:avLst/>
            </a:prstGeom>
          </p:spPr>
        </p:pic>
      </p:grpSp>
      <p:sp>
        <p:nvSpPr>
          <p:cNvPr id="60" name="TextBox 59">
            <a:extLst>
              <a:ext uri="{FF2B5EF4-FFF2-40B4-BE49-F238E27FC236}">
                <a16:creationId xmlns:a16="http://schemas.microsoft.com/office/drawing/2014/main" id="{A7705D73-589D-4B1E-ACD8-04017821C61D}"/>
              </a:ext>
            </a:extLst>
          </p:cNvPr>
          <p:cNvSpPr txBox="1"/>
          <p:nvPr/>
        </p:nvSpPr>
        <p:spPr>
          <a:xfrm>
            <a:off x="2254618" y="5390760"/>
            <a:ext cx="8370728" cy="584775"/>
          </a:xfrm>
          <a:prstGeom prst="rect">
            <a:avLst/>
          </a:prstGeom>
          <a:noFill/>
        </p:spPr>
        <p:txBody>
          <a:bodyPr wrap="square" rtlCol="0">
            <a:spAutoFit/>
          </a:bodyPr>
          <a:lstStyle/>
          <a:p>
            <a:r>
              <a:rPr lang="vi-VN" sz="2800" dirty="0">
                <a:solidFill>
                  <a:schemeClr val="bg2">
                    <a:lumMod val="25000"/>
                  </a:schemeClr>
                </a:solidFill>
                <a:latin typeface="Roboto" panose="02000000000000000000" pitchFamily="2" charset="0"/>
                <a:ea typeface="Roboto" panose="02000000000000000000" pitchFamily="2" charset="0"/>
              </a:rPr>
              <a:t>Nêu một số ví dụ trong </a:t>
            </a:r>
            <a:r>
              <a:rPr lang="vi-VN" sz="3200" dirty="0">
                <a:solidFill>
                  <a:srgbClr val="00B0F0"/>
                </a:solidFill>
                <a:latin typeface="#9Slide05 Lobster" panose="02000506000000020003" pitchFamily="2" charset="0"/>
                <a:ea typeface="Roboto" panose="02000000000000000000" pitchFamily="2" charset="0"/>
              </a:rPr>
              <a:t>thực tế </a:t>
            </a:r>
            <a:r>
              <a:rPr lang="vi-VN" sz="2800" dirty="0">
                <a:solidFill>
                  <a:schemeClr val="bg2">
                    <a:lumMod val="25000"/>
                  </a:schemeClr>
                </a:solidFill>
                <a:latin typeface="Roboto" panose="02000000000000000000" pitchFamily="2" charset="0"/>
                <a:ea typeface="Roboto" panose="02000000000000000000" pitchFamily="2" charset="0"/>
              </a:rPr>
              <a:t>về áp lực mà em biết </a:t>
            </a:r>
            <a:endParaRPr lang="en-US" sz="2800" dirty="0">
              <a:solidFill>
                <a:schemeClr val="bg2">
                  <a:lumMod val="25000"/>
                </a:schemeClr>
              </a:solidFill>
              <a:latin typeface="Roboto" panose="02000000000000000000" pitchFamily="2" charset="0"/>
              <a:ea typeface="Roboto" panose="02000000000000000000" pitchFamily="2" charset="0"/>
            </a:endParaRPr>
          </a:p>
        </p:txBody>
      </p:sp>
      <p:pic>
        <p:nvPicPr>
          <p:cNvPr id="62" name="Picture 61" descr="A picture containing text, sign&#10;&#10;Description automatically generated">
            <a:extLst>
              <a:ext uri="{FF2B5EF4-FFF2-40B4-BE49-F238E27FC236}">
                <a16:creationId xmlns:a16="http://schemas.microsoft.com/office/drawing/2014/main" id="{00163245-2A32-42F7-974A-A895358F59C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275124" y="5222663"/>
            <a:ext cx="920967" cy="920967"/>
          </a:xfrm>
          <a:prstGeom prst="rect">
            <a:avLst/>
          </a:prstGeom>
        </p:spPr>
      </p:pic>
      <p:grpSp>
        <p:nvGrpSpPr>
          <p:cNvPr id="6" name="Group 5">
            <a:extLst>
              <a:ext uri="{FF2B5EF4-FFF2-40B4-BE49-F238E27FC236}">
                <a16:creationId xmlns:a16="http://schemas.microsoft.com/office/drawing/2014/main" id="{0480A875-AA19-F496-5B62-5BBB4F9EBC4B}"/>
              </a:ext>
            </a:extLst>
          </p:cNvPr>
          <p:cNvGrpSpPr/>
          <p:nvPr/>
        </p:nvGrpSpPr>
        <p:grpSpPr>
          <a:xfrm>
            <a:off x="5034318" y="406747"/>
            <a:ext cx="2571699" cy="674703"/>
            <a:chOff x="4474346" y="195309"/>
            <a:chExt cx="2571699" cy="674703"/>
          </a:xfrm>
        </p:grpSpPr>
        <p:sp>
          <p:nvSpPr>
            <p:cNvPr id="9" name="Rectangle: Rounded Corners 8">
              <a:extLst>
                <a:ext uri="{FF2B5EF4-FFF2-40B4-BE49-F238E27FC236}">
                  <a16:creationId xmlns:a16="http://schemas.microsoft.com/office/drawing/2014/main" id="{50FD80C4-EB5D-224F-2478-2DC478F9ACB9}"/>
                </a:ext>
              </a:extLst>
            </p:cNvPr>
            <p:cNvSpPr/>
            <p:nvPr/>
          </p:nvSpPr>
          <p:spPr>
            <a:xfrm>
              <a:off x="4474346" y="195309"/>
              <a:ext cx="2571699" cy="674703"/>
            </a:xfrm>
            <a:prstGeom prst="roundRect">
              <a:avLst>
                <a:gd name="adj" fmla="val 50000"/>
              </a:avLst>
            </a:prstGeom>
            <a:gradFill>
              <a:gsLst>
                <a:gs pos="63000">
                  <a:srgbClr val="FF6A00"/>
                </a:gs>
                <a:gs pos="34000">
                  <a:srgbClr val="FF3900"/>
                </a:gs>
                <a:gs pos="0">
                  <a:srgbClr val="FF0000"/>
                </a:gs>
                <a:gs pos="100000">
                  <a:srgbClr val="FFC000"/>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0A22F033-30F2-095D-58F5-D45C52E7E662}"/>
                </a:ext>
              </a:extLst>
            </p:cNvPr>
            <p:cNvSpPr txBox="1"/>
            <p:nvPr/>
          </p:nvSpPr>
          <p:spPr>
            <a:xfrm>
              <a:off x="4946060" y="241337"/>
              <a:ext cx="1883985" cy="584775"/>
            </a:xfrm>
            <a:prstGeom prst="rect">
              <a:avLst/>
            </a:prstGeom>
            <a:noFill/>
          </p:spPr>
          <p:txBody>
            <a:bodyPr wrap="square" rtlCol="0">
              <a:spAutoFit/>
            </a:bodyPr>
            <a:lstStyle/>
            <a:p>
              <a:r>
                <a:rPr lang="en-US" sz="3200" dirty="0">
                  <a:solidFill>
                    <a:schemeClr val="bg1"/>
                  </a:solidFill>
                  <a:latin typeface="Roboto Black" panose="02000000000000000000" pitchFamily="2" charset="0"/>
                </a:rPr>
                <a:t>1</a:t>
              </a:r>
              <a:r>
                <a:rPr lang="vi-VN" sz="3200" dirty="0">
                  <a:solidFill>
                    <a:schemeClr val="bg1"/>
                  </a:solidFill>
                  <a:latin typeface="Roboto Black" panose="02000000000000000000" pitchFamily="2" charset="0"/>
                </a:rPr>
                <a:t>. Áp lực</a:t>
              </a:r>
              <a:endParaRPr lang="en-US" sz="3200" dirty="0">
                <a:solidFill>
                  <a:schemeClr val="bg1"/>
                </a:solidFill>
                <a:latin typeface="Roboto Black" panose="02000000000000000000" pitchFamily="2" charset="0"/>
              </a:endParaRPr>
            </a:p>
          </p:txBody>
        </p:sp>
      </p:grpSp>
      <p:grpSp>
        <p:nvGrpSpPr>
          <p:cNvPr id="13" name="Group 12">
            <a:extLst>
              <a:ext uri="{FF2B5EF4-FFF2-40B4-BE49-F238E27FC236}">
                <a16:creationId xmlns:a16="http://schemas.microsoft.com/office/drawing/2014/main" id="{56177DB4-1F3B-5D55-31B7-6FAE53CCF75F}"/>
              </a:ext>
            </a:extLst>
          </p:cNvPr>
          <p:cNvGrpSpPr/>
          <p:nvPr/>
        </p:nvGrpSpPr>
        <p:grpSpPr>
          <a:xfrm>
            <a:off x="4801993" y="416457"/>
            <a:ext cx="677331" cy="677331"/>
            <a:chOff x="1776705" y="2482721"/>
            <a:chExt cx="1017036" cy="1017036"/>
          </a:xfrm>
        </p:grpSpPr>
        <p:sp>
          <p:nvSpPr>
            <p:cNvPr id="14" name="Oval 13">
              <a:extLst>
                <a:ext uri="{FF2B5EF4-FFF2-40B4-BE49-F238E27FC236}">
                  <a16:creationId xmlns:a16="http://schemas.microsoft.com/office/drawing/2014/main" id="{8B8D92C3-BF0A-7DC0-80CB-44E8790C51C6}"/>
                </a:ext>
              </a:extLst>
            </p:cNvPr>
            <p:cNvSpPr/>
            <p:nvPr/>
          </p:nvSpPr>
          <p:spPr>
            <a:xfrm>
              <a:off x="1776705" y="2482721"/>
              <a:ext cx="1017036" cy="1017036"/>
            </a:xfrm>
            <a:prstGeom prst="ellipse">
              <a:avLst/>
            </a:prstGeom>
            <a:solidFill>
              <a:schemeClr val="bg1"/>
            </a:solidFill>
            <a:ln>
              <a:solidFill>
                <a:schemeClr val="bg1">
                  <a:lumMod val="95000"/>
                </a:schemeClr>
              </a:solidFill>
            </a:ln>
            <a:effectLst>
              <a:glow rad="1397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0">
              <a:extLst>
                <a:ext uri="{FF2B5EF4-FFF2-40B4-BE49-F238E27FC236}">
                  <a16:creationId xmlns:a16="http://schemas.microsoft.com/office/drawing/2014/main" id="{2ABBD762-EF0E-B28C-6D46-5D4A6A61193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847462" y="2553478"/>
              <a:ext cx="875522" cy="87552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73849816"/>
      </p:ext>
    </p:extLst>
  </p:cSld>
  <p:clrMapOvr>
    <a:masterClrMapping/>
  </p:clrMapOvr>
  <mc:AlternateContent xmlns:mc="http://schemas.openxmlformats.org/markup-compatibility/2006" xmlns:p14="http://schemas.microsoft.com/office/powerpoint/2010/main">
    <mc:Choice Requires="p14">
      <p:transition spd="slow" p14:dur="2000">
        <p14:shred dir="ou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750"/>
                                        <p:tgtEl>
                                          <p:spTgt spid="8"/>
                                        </p:tgtEl>
                                      </p:cBhvr>
                                    </p:animEffect>
                                    <p:anim calcmode="lin" valueType="num">
                                      <p:cBhvr>
                                        <p:cTn id="17" dur="750" fill="hold"/>
                                        <p:tgtEl>
                                          <p:spTgt spid="8"/>
                                        </p:tgtEl>
                                        <p:attrNameLst>
                                          <p:attrName>ppt_x</p:attrName>
                                        </p:attrNameLst>
                                      </p:cBhvr>
                                      <p:tavLst>
                                        <p:tav tm="0">
                                          <p:val>
                                            <p:strVal val="#ppt_x"/>
                                          </p:val>
                                        </p:tav>
                                        <p:tav tm="100000">
                                          <p:val>
                                            <p:strVal val="#ppt_x"/>
                                          </p:val>
                                        </p:tav>
                                      </p:tavLst>
                                    </p:anim>
                                    <p:anim calcmode="lin" valueType="num">
                                      <p:cBhvr>
                                        <p:cTn id="18" dur="75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 presetClass="entr" presetSubtype="16" fill="hold" nodeType="clickEffect">
                                  <p:stCondLst>
                                    <p:cond delay="0"/>
                                  </p:stCondLst>
                                  <p:childTnLst>
                                    <p:set>
                                      <p:cBhvr>
                                        <p:cTn id="22" dur="1" fill="hold">
                                          <p:stCondLst>
                                            <p:cond delay="0"/>
                                          </p:stCondLst>
                                        </p:cTn>
                                        <p:tgtEl>
                                          <p:spTgt spid="57"/>
                                        </p:tgtEl>
                                        <p:attrNameLst>
                                          <p:attrName>style.visibility</p:attrName>
                                        </p:attrNameLst>
                                      </p:cBhvr>
                                      <p:to>
                                        <p:strVal val="visible"/>
                                      </p:to>
                                    </p:set>
                                    <p:animEffect transition="in" filter="box(in)">
                                      <p:cBhvr>
                                        <p:cTn id="23" dur="750"/>
                                        <p:tgtEl>
                                          <p:spTgt spid="57"/>
                                        </p:tgtEl>
                                      </p:cBhvr>
                                    </p:animEffect>
                                  </p:childTnLst>
                                </p:cTn>
                              </p:par>
                            </p:childTnLst>
                          </p:cTn>
                        </p:par>
                      </p:childTnLst>
                    </p:cTn>
                  </p:par>
                  <p:par>
                    <p:cTn id="24" fill="hold">
                      <p:stCondLst>
                        <p:cond delay="indefinite"/>
                      </p:stCondLst>
                      <p:childTnLst>
                        <p:par>
                          <p:cTn id="25" fill="hold">
                            <p:stCondLst>
                              <p:cond delay="0"/>
                            </p:stCondLst>
                            <p:childTnLst>
                              <p:par>
                                <p:cTn id="26" presetID="4" presetClass="entr" presetSubtype="16" fill="hold" nodeType="clickEffect">
                                  <p:stCondLst>
                                    <p:cond delay="0"/>
                                  </p:stCondLst>
                                  <p:childTnLst>
                                    <p:set>
                                      <p:cBhvr>
                                        <p:cTn id="27" dur="1" fill="hold">
                                          <p:stCondLst>
                                            <p:cond delay="0"/>
                                          </p:stCondLst>
                                        </p:cTn>
                                        <p:tgtEl>
                                          <p:spTgt spid="58"/>
                                        </p:tgtEl>
                                        <p:attrNameLst>
                                          <p:attrName>style.visibility</p:attrName>
                                        </p:attrNameLst>
                                      </p:cBhvr>
                                      <p:to>
                                        <p:strVal val="visible"/>
                                      </p:to>
                                    </p:set>
                                    <p:animEffect transition="in" filter="box(in)">
                                      <p:cBhvr>
                                        <p:cTn id="28" dur="750"/>
                                        <p:tgtEl>
                                          <p:spTgt spid="58"/>
                                        </p:tgtEl>
                                      </p:cBhvr>
                                    </p:animEffect>
                                  </p:childTnLst>
                                </p:cTn>
                              </p:par>
                            </p:childTnLst>
                          </p:cTn>
                        </p:par>
                      </p:childTnLst>
                    </p:cTn>
                  </p:par>
                  <p:par>
                    <p:cTn id="29" fill="hold">
                      <p:stCondLst>
                        <p:cond delay="indefinite"/>
                      </p:stCondLst>
                      <p:childTnLst>
                        <p:par>
                          <p:cTn id="30" fill="hold">
                            <p:stCondLst>
                              <p:cond delay="0"/>
                            </p:stCondLst>
                            <p:childTnLst>
                              <p:par>
                                <p:cTn id="31" presetID="4" presetClass="entr" presetSubtype="16" fill="hold" nodeType="clickEffect">
                                  <p:stCondLst>
                                    <p:cond delay="0"/>
                                  </p:stCondLst>
                                  <p:childTnLst>
                                    <p:set>
                                      <p:cBhvr>
                                        <p:cTn id="32" dur="1" fill="hold">
                                          <p:stCondLst>
                                            <p:cond delay="0"/>
                                          </p:stCondLst>
                                        </p:cTn>
                                        <p:tgtEl>
                                          <p:spTgt spid="59"/>
                                        </p:tgtEl>
                                        <p:attrNameLst>
                                          <p:attrName>style.visibility</p:attrName>
                                        </p:attrNameLst>
                                      </p:cBhvr>
                                      <p:to>
                                        <p:strVal val="visible"/>
                                      </p:to>
                                    </p:set>
                                    <p:animEffect transition="in" filter="box(in)">
                                      <p:cBhvr>
                                        <p:cTn id="33" dur="750"/>
                                        <p:tgtEl>
                                          <p:spTgt spid="59"/>
                                        </p:tgtEl>
                                      </p:cBhvr>
                                    </p:animEffect>
                                  </p:childTnLst>
                                </p:cTn>
                              </p:par>
                            </p:childTnLst>
                          </p:cTn>
                        </p:par>
                      </p:childTnLst>
                    </p:cTn>
                  </p:par>
                  <p:par>
                    <p:cTn id="34" fill="hold">
                      <p:stCondLst>
                        <p:cond delay="indefinite"/>
                      </p:stCondLst>
                      <p:childTnLst>
                        <p:par>
                          <p:cTn id="35" fill="hold">
                            <p:stCondLst>
                              <p:cond delay="0"/>
                            </p:stCondLst>
                            <p:childTnLst>
                              <p:par>
                                <p:cTn id="36" presetID="49" presetClass="entr" presetSubtype="0" decel="100000" fill="hold" nodeType="clickEffect">
                                  <p:stCondLst>
                                    <p:cond delay="0"/>
                                  </p:stCondLst>
                                  <p:childTnLst>
                                    <p:set>
                                      <p:cBhvr>
                                        <p:cTn id="37" dur="1" fill="hold">
                                          <p:stCondLst>
                                            <p:cond delay="0"/>
                                          </p:stCondLst>
                                        </p:cTn>
                                        <p:tgtEl>
                                          <p:spTgt spid="62"/>
                                        </p:tgtEl>
                                        <p:attrNameLst>
                                          <p:attrName>style.visibility</p:attrName>
                                        </p:attrNameLst>
                                      </p:cBhvr>
                                      <p:to>
                                        <p:strVal val="visible"/>
                                      </p:to>
                                    </p:set>
                                    <p:anim calcmode="lin" valueType="num">
                                      <p:cBhvr>
                                        <p:cTn id="38" dur="500" fill="hold"/>
                                        <p:tgtEl>
                                          <p:spTgt spid="62"/>
                                        </p:tgtEl>
                                        <p:attrNameLst>
                                          <p:attrName>ppt_w</p:attrName>
                                        </p:attrNameLst>
                                      </p:cBhvr>
                                      <p:tavLst>
                                        <p:tav tm="0">
                                          <p:val>
                                            <p:fltVal val="0"/>
                                          </p:val>
                                        </p:tav>
                                        <p:tav tm="100000">
                                          <p:val>
                                            <p:strVal val="#ppt_w"/>
                                          </p:val>
                                        </p:tav>
                                      </p:tavLst>
                                    </p:anim>
                                    <p:anim calcmode="lin" valueType="num">
                                      <p:cBhvr>
                                        <p:cTn id="39" dur="500" fill="hold"/>
                                        <p:tgtEl>
                                          <p:spTgt spid="62"/>
                                        </p:tgtEl>
                                        <p:attrNameLst>
                                          <p:attrName>ppt_h</p:attrName>
                                        </p:attrNameLst>
                                      </p:cBhvr>
                                      <p:tavLst>
                                        <p:tav tm="0">
                                          <p:val>
                                            <p:fltVal val="0"/>
                                          </p:val>
                                        </p:tav>
                                        <p:tav tm="100000">
                                          <p:val>
                                            <p:strVal val="#ppt_h"/>
                                          </p:val>
                                        </p:tav>
                                      </p:tavLst>
                                    </p:anim>
                                    <p:anim calcmode="lin" valueType="num">
                                      <p:cBhvr>
                                        <p:cTn id="40" dur="500" fill="hold"/>
                                        <p:tgtEl>
                                          <p:spTgt spid="62"/>
                                        </p:tgtEl>
                                        <p:attrNameLst>
                                          <p:attrName>style.rotation</p:attrName>
                                        </p:attrNameLst>
                                      </p:cBhvr>
                                      <p:tavLst>
                                        <p:tav tm="0">
                                          <p:val>
                                            <p:fltVal val="360"/>
                                          </p:val>
                                        </p:tav>
                                        <p:tav tm="100000">
                                          <p:val>
                                            <p:fltVal val="0"/>
                                          </p:val>
                                        </p:tav>
                                      </p:tavLst>
                                    </p:anim>
                                    <p:animEffect transition="in" filter="fade">
                                      <p:cBhvr>
                                        <p:cTn id="41" dur="500"/>
                                        <p:tgtEl>
                                          <p:spTgt spid="62"/>
                                        </p:tgtEl>
                                      </p:cBhvr>
                                    </p:animEffect>
                                  </p:childTnLst>
                                </p:cTn>
                              </p:par>
                            </p:childTnLst>
                          </p:cTn>
                        </p:par>
                        <p:par>
                          <p:cTn id="42" fill="hold">
                            <p:stCondLst>
                              <p:cond delay="500"/>
                            </p:stCondLst>
                            <p:childTnLst>
                              <p:par>
                                <p:cTn id="43" presetID="22" presetClass="entr" presetSubtype="8" fill="hold" grpId="0" nodeType="afterEffect">
                                  <p:stCondLst>
                                    <p:cond delay="0"/>
                                  </p:stCondLst>
                                  <p:childTnLst>
                                    <p:set>
                                      <p:cBhvr>
                                        <p:cTn id="44" dur="1" fill="hold">
                                          <p:stCondLst>
                                            <p:cond delay="0"/>
                                          </p:stCondLst>
                                        </p:cTn>
                                        <p:tgtEl>
                                          <p:spTgt spid="60"/>
                                        </p:tgtEl>
                                        <p:attrNameLst>
                                          <p:attrName>style.visibility</p:attrName>
                                        </p:attrNameLst>
                                      </p:cBhvr>
                                      <p:to>
                                        <p:strVal val="visible"/>
                                      </p:to>
                                    </p:set>
                                    <p:animEffect transition="in" filter="wipe(left)">
                                      <p:cBhvr>
                                        <p:cTn id="45" dur="5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6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BD5F7E9D-4ECE-5A1E-FF35-6C5D9E297D1E}"/>
              </a:ext>
            </a:extLst>
          </p:cNvPr>
          <p:cNvGrpSpPr/>
          <p:nvPr/>
        </p:nvGrpSpPr>
        <p:grpSpPr>
          <a:xfrm>
            <a:off x="818170" y="998481"/>
            <a:ext cx="4901495" cy="3456949"/>
            <a:chOff x="818170" y="998481"/>
            <a:chExt cx="4901495" cy="3456949"/>
          </a:xfrm>
        </p:grpSpPr>
        <p:pic>
          <p:nvPicPr>
            <p:cNvPr id="14" name="Picture 2" descr="Vector vector illustration of kid pushing and pulling">
              <a:extLst>
                <a:ext uri="{FF2B5EF4-FFF2-40B4-BE49-F238E27FC236}">
                  <a16:creationId xmlns:a16="http://schemas.microsoft.com/office/drawing/2014/main" id="{93FAED74-6B35-D503-049D-201F6DCEBD0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9009" b="18900"/>
            <a:stretch/>
          </p:blipFill>
          <p:spPr bwMode="auto">
            <a:xfrm>
              <a:off x="1095690" y="998481"/>
              <a:ext cx="4120122" cy="3412581"/>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Rounded Corners 20">
              <a:extLst>
                <a:ext uri="{FF2B5EF4-FFF2-40B4-BE49-F238E27FC236}">
                  <a16:creationId xmlns:a16="http://schemas.microsoft.com/office/drawing/2014/main" id="{B1DD0CAD-21D4-4C51-9351-3C4221DFCAC3}"/>
                </a:ext>
              </a:extLst>
            </p:cNvPr>
            <p:cNvSpPr/>
            <p:nvPr/>
          </p:nvSpPr>
          <p:spPr>
            <a:xfrm>
              <a:off x="818170" y="1224009"/>
              <a:ext cx="4901495" cy="3231421"/>
            </a:xfrm>
            <a:prstGeom prst="roundRect">
              <a:avLst>
                <a:gd name="adj" fmla="val 7751"/>
              </a:avLst>
            </a:prstGeom>
            <a:noFill/>
            <a:ln w="38100">
              <a:solidFill>
                <a:srgbClr val="9933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6" name="Group 25">
            <a:extLst>
              <a:ext uri="{FF2B5EF4-FFF2-40B4-BE49-F238E27FC236}">
                <a16:creationId xmlns:a16="http://schemas.microsoft.com/office/drawing/2014/main" id="{7139E973-8DAC-4BC9-84E4-0A587F815410}"/>
              </a:ext>
            </a:extLst>
          </p:cNvPr>
          <p:cNvGrpSpPr/>
          <p:nvPr/>
        </p:nvGrpSpPr>
        <p:grpSpPr>
          <a:xfrm>
            <a:off x="6675043" y="1224008"/>
            <a:ext cx="4845685" cy="3219183"/>
            <a:chOff x="6761081" y="1582848"/>
            <a:chExt cx="4845685" cy="3219183"/>
          </a:xfrm>
        </p:grpSpPr>
        <p:pic>
          <p:nvPicPr>
            <p:cNvPr id="17" name="Picture 16" descr="Text&#10;&#10;Description automatically generated">
              <a:extLst>
                <a:ext uri="{FF2B5EF4-FFF2-40B4-BE49-F238E27FC236}">
                  <a16:creationId xmlns:a16="http://schemas.microsoft.com/office/drawing/2014/main" id="{F22EF303-3BEE-459C-9733-0D0442A084F5}"/>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rot="18882737" flipH="1">
              <a:off x="9929143" y="2214972"/>
              <a:ext cx="739812" cy="739812"/>
            </a:xfrm>
            <a:prstGeom prst="rect">
              <a:avLst/>
            </a:prstGeom>
          </p:spPr>
        </p:pic>
        <p:pic>
          <p:nvPicPr>
            <p:cNvPr id="19" name="Picture 18">
              <a:extLst>
                <a:ext uri="{FF2B5EF4-FFF2-40B4-BE49-F238E27FC236}">
                  <a16:creationId xmlns:a16="http://schemas.microsoft.com/office/drawing/2014/main" id="{25ACCE83-2D4A-45E1-8729-99A7697BE770}"/>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9945" b="95082" l="10000" r="90000">
                          <a14:foregroundMark x1="63261" y1="95082" x2="63261" y2="95082"/>
                        </a14:backgroundRemoval>
                      </a14:imgEffect>
                    </a14:imgLayer>
                  </a14:imgProps>
                </a:ext>
                <a:ext uri="{28A0092B-C50C-407E-A947-70E740481C1C}">
                  <a14:useLocalDpi xmlns:a14="http://schemas.microsoft.com/office/drawing/2010/main" val="0"/>
                </a:ext>
              </a:extLst>
            </a:blip>
            <a:srcRect l="20288" t="24539" r="21382" b="4123"/>
            <a:stretch/>
          </p:blipFill>
          <p:spPr>
            <a:xfrm rot="6535889">
              <a:off x="7033189" y="1484087"/>
              <a:ext cx="2514917" cy="3059133"/>
            </a:xfrm>
            <a:custGeom>
              <a:avLst/>
              <a:gdLst>
                <a:gd name="connsiteX0" fmla="*/ 287911 w 2394739"/>
                <a:gd name="connsiteY0" fmla="*/ 3005113 h 3005113"/>
                <a:gd name="connsiteX1" fmla="*/ 0 w 2394739"/>
                <a:gd name="connsiteY1" fmla="*/ 1743368 h 3005113"/>
                <a:gd name="connsiteX2" fmla="*/ 0 w 2394739"/>
                <a:gd name="connsiteY2" fmla="*/ 77794 h 3005113"/>
                <a:gd name="connsiteX3" fmla="*/ 340923 w 2394739"/>
                <a:gd name="connsiteY3" fmla="*/ 0 h 3005113"/>
                <a:gd name="connsiteX4" fmla="*/ 1827216 w 2394739"/>
                <a:gd name="connsiteY4" fmla="*/ 0 h 3005113"/>
                <a:gd name="connsiteX5" fmla="*/ 2394739 w 2394739"/>
                <a:gd name="connsiteY5" fmla="*/ 2487119 h 3005113"/>
                <a:gd name="connsiteX6" fmla="*/ 2394739 w 2394739"/>
                <a:gd name="connsiteY6" fmla="*/ 2651398 h 3005113"/>
                <a:gd name="connsiteX7" fmla="*/ 844614 w 2394739"/>
                <a:gd name="connsiteY7" fmla="*/ 3005113 h 3005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94739" h="3005113">
                  <a:moveTo>
                    <a:pt x="287911" y="3005113"/>
                  </a:moveTo>
                  <a:lnTo>
                    <a:pt x="0" y="1743368"/>
                  </a:lnTo>
                  <a:lnTo>
                    <a:pt x="0" y="77794"/>
                  </a:lnTo>
                  <a:lnTo>
                    <a:pt x="340923" y="0"/>
                  </a:lnTo>
                  <a:lnTo>
                    <a:pt x="1827216" y="0"/>
                  </a:lnTo>
                  <a:lnTo>
                    <a:pt x="2394739" y="2487119"/>
                  </a:lnTo>
                  <a:lnTo>
                    <a:pt x="2394739" y="2651398"/>
                  </a:lnTo>
                  <a:lnTo>
                    <a:pt x="844614" y="3005113"/>
                  </a:lnTo>
                  <a:close/>
                </a:path>
              </a:pathLst>
            </a:custGeom>
          </p:spPr>
        </p:pic>
        <p:pic>
          <p:nvPicPr>
            <p:cNvPr id="24" name="Picture 23" descr="A picture containing building material, floor, fabric, stone&#10;&#10;Description automatically generated">
              <a:extLst>
                <a:ext uri="{FF2B5EF4-FFF2-40B4-BE49-F238E27FC236}">
                  <a16:creationId xmlns:a16="http://schemas.microsoft.com/office/drawing/2014/main" id="{A42B2110-855D-4A42-85EE-FEEA8C31EFF6}"/>
                </a:ext>
              </a:extLst>
            </p:cNvPr>
            <p:cNvPicPr>
              <a:picLocks noChangeAspect="1"/>
            </p:cNvPicPr>
            <p:nvPr/>
          </p:nvPicPr>
          <p:blipFill rotWithShape="1">
            <a:blip r:embed="rId7">
              <a:extLst>
                <a:ext uri="{28A0092B-C50C-407E-A947-70E740481C1C}">
                  <a14:useLocalDpi xmlns:a14="http://schemas.microsoft.com/office/drawing/2010/main" val="0"/>
                </a:ext>
              </a:extLst>
            </a:blip>
            <a:srcRect r="42465"/>
            <a:stretch/>
          </p:blipFill>
          <p:spPr>
            <a:xfrm>
              <a:off x="10398868" y="1582848"/>
              <a:ext cx="1207898" cy="3219182"/>
            </a:xfrm>
            <a:custGeom>
              <a:avLst/>
              <a:gdLst>
                <a:gd name="connsiteX0" fmla="*/ 0 w 1207898"/>
                <a:gd name="connsiteY0" fmla="*/ 0 h 3257579"/>
                <a:gd name="connsiteX1" fmla="*/ 955403 w 1207898"/>
                <a:gd name="connsiteY1" fmla="*/ 0 h 3257579"/>
                <a:gd name="connsiteX2" fmla="*/ 1207898 w 1207898"/>
                <a:gd name="connsiteY2" fmla="*/ 252495 h 3257579"/>
                <a:gd name="connsiteX3" fmla="*/ 1207898 w 1207898"/>
                <a:gd name="connsiteY3" fmla="*/ 3005084 h 3257579"/>
                <a:gd name="connsiteX4" fmla="*/ 955403 w 1207898"/>
                <a:gd name="connsiteY4" fmla="*/ 3257579 h 3257579"/>
                <a:gd name="connsiteX5" fmla="*/ 0 w 1207898"/>
                <a:gd name="connsiteY5" fmla="*/ 3257579 h 3257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07898" h="3257579">
                  <a:moveTo>
                    <a:pt x="0" y="0"/>
                  </a:moveTo>
                  <a:lnTo>
                    <a:pt x="955403" y="0"/>
                  </a:lnTo>
                  <a:cubicBezTo>
                    <a:pt x="1094852" y="0"/>
                    <a:pt x="1207898" y="113046"/>
                    <a:pt x="1207898" y="252495"/>
                  </a:cubicBezTo>
                  <a:lnTo>
                    <a:pt x="1207898" y="3005084"/>
                  </a:lnTo>
                  <a:cubicBezTo>
                    <a:pt x="1207898" y="3144533"/>
                    <a:pt x="1094852" y="3257579"/>
                    <a:pt x="955403" y="3257579"/>
                  </a:cubicBezTo>
                  <a:lnTo>
                    <a:pt x="0" y="3257579"/>
                  </a:lnTo>
                  <a:close/>
                </a:path>
              </a:pathLst>
            </a:custGeom>
          </p:spPr>
        </p:pic>
        <p:sp>
          <p:nvSpPr>
            <p:cNvPr id="22" name="Rectangle: Rounded Corners 21">
              <a:extLst>
                <a:ext uri="{FF2B5EF4-FFF2-40B4-BE49-F238E27FC236}">
                  <a16:creationId xmlns:a16="http://schemas.microsoft.com/office/drawing/2014/main" id="{1FA703C0-5472-4BC6-8E20-010D7EE919F4}"/>
                </a:ext>
              </a:extLst>
            </p:cNvPr>
            <p:cNvSpPr/>
            <p:nvPr/>
          </p:nvSpPr>
          <p:spPr>
            <a:xfrm>
              <a:off x="6766560" y="1582849"/>
              <a:ext cx="4840206" cy="3219182"/>
            </a:xfrm>
            <a:prstGeom prst="roundRect">
              <a:avLst>
                <a:gd name="adj" fmla="val 7751"/>
              </a:avLst>
            </a:prstGeom>
            <a:noFill/>
            <a:ln w="38100">
              <a:solidFill>
                <a:srgbClr val="9933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4" name="TextBox 33">
            <a:extLst>
              <a:ext uri="{FF2B5EF4-FFF2-40B4-BE49-F238E27FC236}">
                <a16:creationId xmlns:a16="http://schemas.microsoft.com/office/drawing/2014/main" id="{DAC136E5-4E17-442A-B881-1F31C41745F1}"/>
              </a:ext>
            </a:extLst>
          </p:cNvPr>
          <p:cNvSpPr txBox="1"/>
          <p:nvPr/>
        </p:nvSpPr>
        <p:spPr>
          <a:xfrm>
            <a:off x="408894" y="4933601"/>
            <a:ext cx="5399932" cy="461665"/>
          </a:xfrm>
          <a:prstGeom prst="rect">
            <a:avLst/>
          </a:prstGeom>
          <a:noFill/>
        </p:spPr>
        <p:txBody>
          <a:bodyPr wrap="square" rtlCol="0">
            <a:spAutoFit/>
          </a:bodyPr>
          <a:lstStyle>
            <a:defPPr>
              <a:defRPr lang="en-US"/>
            </a:defPPr>
            <a:lvl1pPr>
              <a:defRPr sz="2800">
                <a:solidFill>
                  <a:schemeClr val="bg2">
                    <a:lumMod val="25000"/>
                  </a:schemeClr>
                </a:solidFill>
                <a:latin typeface="Roboto" panose="02000000000000000000" pitchFamily="2" charset="0"/>
                <a:ea typeface="Roboto" panose="02000000000000000000" pitchFamily="2" charset="0"/>
              </a:defRPr>
            </a:lvl1pPr>
          </a:lstStyle>
          <a:p>
            <a:r>
              <a:rPr lang="vi-VN" sz="2400" dirty="0"/>
              <a:t>Lực của người tác dụng lên sợi dây</a:t>
            </a:r>
            <a:endParaRPr lang="en-US" sz="2400" dirty="0"/>
          </a:p>
        </p:txBody>
      </p:sp>
      <p:sp>
        <p:nvSpPr>
          <p:cNvPr id="4" name="TextBox 3">
            <a:extLst>
              <a:ext uri="{FF2B5EF4-FFF2-40B4-BE49-F238E27FC236}">
                <a16:creationId xmlns:a16="http://schemas.microsoft.com/office/drawing/2014/main" id="{778C16CC-5092-0348-B24E-CB2BEB94BE0A}"/>
              </a:ext>
            </a:extLst>
          </p:cNvPr>
          <p:cNvSpPr txBox="1"/>
          <p:nvPr/>
        </p:nvSpPr>
        <p:spPr>
          <a:xfrm>
            <a:off x="1001679" y="445906"/>
            <a:ext cx="10696272" cy="523220"/>
          </a:xfrm>
          <a:prstGeom prst="rect">
            <a:avLst/>
          </a:prstGeom>
          <a:noFill/>
        </p:spPr>
        <p:txBody>
          <a:bodyPr wrap="square" rtlCol="0">
            <a:spAutoFit/>
          </a:bodyPr>
          <a:lstStyle/>
          <a:p>
            <a:r>
              <a:rPr lang="en-US" sz="2800" dirty="0" err="1">
                <a:solidFill>
                  <a:schemeClr val="bg2">
                    <a:lumMod val="25000"/>
                  </a:schemeClr>
                </a:solidFill>
                <a:latin typeface="Roboto" panose="02000000000000000000" pitchFamily="2" charset="0"/>
                <a:ea typeface="Roboto" panose="02000000000000000000" pitchFamily="2" charset="0"/>
              </a:rPr>
              <a:t>Hãy</a:t>
            </a:r>
            <a:r>
              <a:rPr lang="en-US" sz="2800" dirty="0">
                <a:solidFill>
                  <a:schemeClr val="bg2">
                    <a:lumMod val="25000"/>
                  </a:schemeClr>
                </a:solidFill>
                <a:latin typeface="Roboto" panose="02000000000000000000" pitchFamily="2" charset="0"/>
                <a:ea typeface="Roboto" panose="02000000000000000000" pitchFamily="2" charset="0"/>
              </a:rPr>
              <a:t> </a:t>
            </a:r>
            <a:r>
              <a:rPr lang="vi-VN" sz="2800" b="0" i="0" dirty="0">
                <a:solidFill>
                  <a:srgbClr val="333333"/>
                </a:solidFill>
                <a:effectLst/>
                <a:latin typeface="Roboto" panose="02000000000000000000" pitchFamily="2" charset="0"/>
              </a:rPr>
              <a:t>chỉ ra lực nào trong số các lực được mô tả dưới đây là áp lực</a:t>
            </a:r>
            <a:endParaRPr lang="en-US" sz="2800" dirty="0">
              <a:solidFill>
                <a:schemeClr val="bg2">
                  <a:lumMod val="25000"/>
                </a:schemeClr>
              </a:solidFill>
              <a:latin typeface="Roboto" panose="02000000000000000000" pitchFamily="2" charset="0"/>
              <a:ea typeface="Roboto" panose="02000000000000000000" pitchFamily="2" charset="0"/>
            </a:endParaRPr>
          </a:p>
        </p:txBody>
      </p:sp>
      <p:sp>
        <p:nvSpPr>
          <p:cNvPr id="2" name="TextBox 1">
            <a:extLst>
              <a:ext uri="{FF2B5EF4-FFF2-40B4-BE49-F238E27FC236}">
                <a16:creationId xmlns:a16="http://schemas.microsoft.com/office/drawing/2014/main" id="{C141448E-9209-7A24-8A39-1CF3CAA0FAF5}"/>
              </a:ext>
            </a:extLst>
          </p:cNvPr>
          <p:cNvSpPr txBox="1"/>
          <p:nvPr/>
        </p:nvSpPr>
        <p:spPr>
          <a:xfrm>
            <a:off x="265911" y="300286"/>
            <a:ext cx="735768" cy="769441"/>
          </a:xfrm>
          <a:prstGeom prst="rect">
            <a:avLst/>
          </a:prstGeom>
          <a:solidFill>
            <a:srgbClr val="FFC000"/>
          </a:solidFill>
        </p:spPr>
        <p:txBody>
          <a:bodyPr wrap="square" rtlCol="0">
            <a:spAutoFit/>
          </a:bodyPr>
          <a:lstStyle/>
          <a:p>
            <a:pPr algn="ctr"/>
            <a:r>
              <a:rPr lang="en-US" sz="4400" b="1" dirty="0">
                <a:latin typeface="Roboto" panose="02000000000000000000" pitchFamily="2" charset="0"/>
                <a:ea typeface="Roboto" panose="02000000000000000000" pitchFamily="2" charset="0"/>
              </a:rPr>
              <a:t>?</a:t>
            </a:r>
          </a:p>
        </p:txBody>
      </p:sp>
      <p:sp>
        <p:nvSpPr>
          <p:cNvPr id="5" name="TextBox 4">
            <a:extLst>
              <a:ext uri="{FF2B5EF4-FFF2-40B4-BE49-F238E27FC236}">
                <a16:creationId xmlns:a16="http://schemas.microsoft.com/office/drawing/2014/main" id="{8AD81B66-AB83-6BB5-A73E-4A24DF1B0D44}"/>
              </a:ext>
            </a:extLst>
          </p:cNvPr>
          <p:cNvSpPr txBox="1"/>
          <p:nvPr/>
        </p:nvSpPr>
        <p:spPr>
          <a:xfrm>
            <a:off x="408894" y="5525178"/>
            <a:ext cx="5853305" cy="461665"/>
          </a:xfrm>
          <a:prstGeom prst="rect">
            <a:avLst/>
          </a:prstGeom>
          <a:noFill/>
        </p:spPr>
        <p:txBody>
          <a:bodyPr wrap="square" rtlCol="0">
            <a:spAutoFit/>
          </a:bodyPr>
          <a:lstStyle>
            <a:defPPr>
              <a:defRPr lang="en-US"/>
            </a:defPPr>
            <a:lvl1pPr>
              <a:defRPr sz="2800">
                <a:solidFill>
                  <a:schemeClr val="bg2">
                    <a:lumMod val="25000"/>
                  </a:schemeClr>
                </a:solidFill>
                <a:latin typeface="Roboto" panose="02000000000000000000" pitchFamily="2" charset="0"/>
                <a:ea typeface="Roboto" panose="02000000000000000000" pitchFamily="2" charset="0"/>
              </a:defRPr>
            </a:lvl1pPr>
          </a:lstStyle>
          <a:p>
            <a:r>
              <a:rPr lang="en-US" sz="2400" dirty="0" err="1"/>
              <a:t>Lực</a:t>
            </a:r>
            <a:r>
              <a:rPr lang="en-US" sz="2400" dirty="0"/>
              <a:t> </a:t>
            </a:r>
            <a:r>
              <a:rPr lang="en-US" sz="2400" dirty="0" err="1"/>
              <a:t>của</a:t>
            </a:r>
            <a:r>
              <a:rPr lang="en-US" sz="2400" dirty="0"/>
              <a:t> </a:t>
            </a:r>
            <a:r>
              <a:rPr lang="en-US" sz="2400" dirty="0" err="1"/>
              <a:t>sợi</a:t>
            </a:r>
            <a:r>
              <a:rPr lang="en-US" sz="2400" dirty="0"/>
              <a:t> </a:t>
            </a:r>
            <a:r>
              <a:rPr lang="en-US" sz="2400" dirty="0" err="1"/>
              <a:t>dây</a:t>
            </a:r>
            <a:r>
              <a:rPr lang="en-US" sz="2400" dirty="0"/>
              <a:t> </a:t>
            </a:r>
            <a:r>
              <a:rPr lang="en-US" sz="2400" dirty="0" err="1"/>
              <a:t>tác</a:t>
            </a:r>
            <a:r>
              <a:rPr lang="en-US" sz="2400" dirty="0"/>
              <a:t> </a:t>
            </a:r>
            <a:r>
              <a:rPr lang="en-US" sz="2400" dirty="0" err="1"/>
              <a:t>dụng</a:t>
            </a:r>
            <a:r>
              <a:rPr lang="en-US" sz="2400" dirty="0"/>
              <a:t> </a:t>
            </a:r>
            <a:r>
              <a:rPr lang="en-US" sz="2400" dirty="0" err="1"/>
              <a:t>lên</a:t>
            </a:r>
            <a:r>
              <a:rPr lang="en-US" sz="2400" dirty="0"/>
              <a:t> </a:t>
            </a:r>
            <a:r>
              <a:rPr lang="en-US" sz="2400" dirty="0" err="1"/>
              <a:t>thùng</a:t>
            </a:r>
            <a:r>
              <a:rPr lang="en-US" sz="2400" dirty="0"/>
              <a:t> </a:t>
            </a:r>
            <a:r>
              <a:rPr lang="en-US" sz="2400" dirty="0" err="1"/>
              <a:t>hàng</a:t>
            </a:r>
            <a:endParaRPr lang="en-US" sz="2400" dirty="0"/>
          </a:p>
        </p:txBody>
      </p:sp>
      <p:sp>
        <p:nvSpPr>
          <p:cNvPr id="7" name="TextBox 6">
            <a:extLst>
              <a:ext uri="{FF2B5EF4-FFF2-40B4-BE49-F238E27FC236}">
                <a16:creationId xmlns:a16="http://schemas.microsoft.com/office/drawing/2014/main" id="{1EE3CFEB-3F95-7BD7-8F30-285F7A6C29B5}"/>
              </a:ext>
            </a:extLst>
          </p:cNvPr>
          <p:cNvSpPr txBox="1"/>
          <p:nvPr/>
        </p:nvSpPr>
        <p:spPr>
          <a:xfrm>
            <a:off x="408894" y="6096049"/>
            <a:ext cx="5961654" cy="461665"/>
          </a:xfrm>
          <a:prstGeom prst="rect">
            <a:avLst/>
          </a:prstGeom>
          <a:noFill/>
        </p:spPr>
        <p:txBody>
          <a:bodyPr wrap="square" rtlCol="0">
            <a:spAutoFit/>
          </a:bodyPr>
          <a:lstStyle>
            <a:defPPr>
              <a:defRPr lang="en-US"/>
            </a:defPPr>
            <a:lvl1pPr>
              <a:defRPr sz="2800">
                <a:solidFill>
                  <a:schemeClr val="bg2">
                    <a:lumMod val="25000"/>
                  </a:schemeClr>
                </a:solidFill>
                <a:latin typeface="Roboto" panose="02000000000000000000" pitchFamily="2" charset="0"/>
                <a:ea typeface="Roboto" panose="02000000000000000000" pitchFamily="2" charset="0"/>
              </a:defRPr>
            </a:lvl1pPr>
          </a:lstStyle>
          <a:p>
            <a:r>
              <a:rPr lang="en-US" sz="2400" dirty="0" err="1"/>
              <a:t>Lực</a:t>
            </a:r>
            <a:r>
              <a:rPr lang="en-US" sz="2400" dirty="0"/>
              <a:t> </a:t>
            </a:r>
            <a:r>
              <a:rPr lang="en-US" sz="2400" dirty="0" err="1"/>
              <a:t>của</a:t>
            </a:r>
            <a:r>
              <a:rPr lang="en-US" sz="2400" dirty="0"/>
              <a:t> </a:t>
            </a:r>
            <a:r>
              <a:rPr lang="en-US" sz="2400" dirty="0" err="1"/>
              <a:t>thùng</a:t>
            </a:r>
            <a:r>
              <a:rPr lang="en-US" sz="2400" dirty="0"/>
              <a:t> </a:t>
            </a:r>
            <a:r>
              <a:rPr lang="en-US" sz="2400" dirty="0" err="1"/>
              <a:t>hàng</a:t>
            </a:r>
            <a:r>
              <a:rPr lang="en-US" sz="2400" dirty="0"/>
              <a:t> </a:t>
            </a:r>
            <a:r>
              <a:rPr lang="en-US" sz="2400" dirty="0" err="1"/>
              <a:t>tác</a:t>
            </a:r>
            <a:r>
              <a:rPr lang="en-US" sz="2400" dirty="0"/>
              <a:t> </a:t>
            </a:r>
            <a:r>
              <a:rPr lang="en-US" sz="2400" dirty="0" err="1"/>
              <a:t>dụng</a:t>
            </a:r>
            <a:r>
              <a:rPr lang="en-US" sz="2400" dirty="0"/>
              <a:t> </a:t>
            </a:r>
            <a:r>
              <a:rPr lang="en-US" sz="2400" dirty="0" err="1"/>
              <a:t>lên</a:t>
            </a:r>
            <a:r>
              <a:rPr lang="en-US" sz="2400" dirty="0"/>
              <a:t> </a:t>
            </a:r>
            <a:r>
              <a:rPr lang="en-US" sz="2400" dirty="0" err="1"/>
              <a:t>mặt</a:t>
            </a:r>
            <a:r>
              <a:rPr lang="en-US" sz="2400" dirty="0"/>
              <a:t> </a:t>
            </a:r>
            <a:r>
              <a:rPr lang="en-US" sz="2400" dirty="0" err="1"/>
              <a:t>sàn</a:t>
            </a:r>
            <a:endParaRPr lang="en-US" sz="2400" dirty="0"/>
          </a:p>
        </p:txBody>
      </p:sp>
      <p:sp>
        <p:nvSpPr>
          <p:cNvPr id="11" name="TextBox 10">
            <a:extLst>
              <a:ext uri="{FF2B5EF4-FFF2-40B4-BE49-F238E27FC236}">
                <a16:creationId xmlns:a16="http://schemas.microsoft.com/office/drawing/2014/main" id="{7B1A7647-0E0D-A027-F778-B2A379E9B73C}"/>
              </a:ext>
            </a:extLst>
          </p:cNvPr>
          <p:cNvSpPr txBox="1"/>
          <p:nvPr/>
        </p:nvSpPr>
        <p:spPr>
          <a:xfrm>
            <a:off x="6502818" y="5063513"/>
            <a:ext cx="5853304" cy="461665"/>
          </a:xfrm>
          <a:prstGeom prst="rect">
            <a:avLst/>
          </a:prstGeom>
          <a:noFill/>
        </p:spPr>
        <p:txBody>
          <a:bodyPr wrap="square" rtlCol="0">
            <a:spAutoFit/>
          </a:bodyPr>
          <a:lstStyle>
            <a:defPPr>
              <a:defRPr lang="en-US"/>
            </a:defPPr>
            <a:lvl1pPr>
              <a:defRPr sz="2800">
                <a:solidFill>
                  <a:schemeClr val="bg2">
                    <a:lumMod val="25000"/>
                  </a:schemeClr>
                </a:solidFill>
                <a:latin typeface="Roboto" panose="02000000000000000000" pitchFamily="2" charset="0"/>
                <a:ea typeface="Roboto" panose="02000000000000000000" pitchFamily="2" charset="0"/>
              </a:defRPr>
            </a:lvl1pPr>
          </a:lstStyle>
          <a:p>
            <a:r>
              <a:rPr lang="en-US" sz="2400" dirty="0" err="1"/>
              <a:t>Lực</a:t>
            </a:r>
            <a:r>
              <a:rPr lang="en-US" sz="2400" dirty="0"/>
              <a:t> </a:t>
            </a:r>
            <a:r>
              <a:rPr lang="en-US" sz="2400" dirty="0" err="1"/>
              <a:t>của</a:t>
            </a:r>
            <a:r>
              <a:rPr lang="en-US" sz="2400" dirty="0"/>
              <a:t> </a:t>
            </a:r>
            <a:r>
              <a:rPr lang="en-US" sz="2400" dirty="0" err="1"/>
              <a:t>ngón</a:t>
            </a:r>
            <a:r>
              <a:rPr lang="en-US" sz="2400" dirty="0"/>
              <a:t> </a:t>
            </a:r>
            <a:r>
              <a:rPr lang="en-US" sz="2400" dirty="0" err="1"/>
              <a:t>tay</a:t>
            </a:r>
            <a:r>
              <a:rPr lang="en-US" sz="2400" dirty="0"/>
              <a:t> </a:t>
            </a:r>
            <a:r>
              <a:rPr lang="en-US" sz="2400" dirty="0" err="1"/>
              <a:t>tác</a:t>
            </a:r>
            <a:r>
              <a:rPr lang="en-US" sz="2400" dirty="0"/>
              <a:t> </a:t>
            </a:r>
            <a:r>
              <a:rPr lang="en-US" sz="2400" dirty="0" err="1"/>
              <a:t>dụng</a:t>
            </a:r>
            <a:r>
              <a:rPr lang="en-US" sz="2400" dirty="0"/>
              <a:t> </a:t>
            </a:r>
            <a:r>
              <a:rPr lang="en-US" sz="2400" dirty="0" err="1"/>
              <a:t>lên</a:t>
            </a:r>
            <a:r>
              <a:rPr lang="en-US" sz="2400" dirty="0"/>
              <a:t> </a:t>
            </a:r>
            <a:r>
              <a:rPr lang="en-US" sz="2400" dirty="0" err="1"/>
              <a:t>mũ</a:t>
            </a:r>
            <a:r>
              <a:rPr lang="en-US" sz="2400" dirty="0"/>
              <a:t> </a:t>
            </a:r>
            <a:r>
              <a:rPr lang="en-US" sz="2400" dirty="0" err="1"/>
              <a:t>đinh</a:t>
            </a:r>
            <a:endParaRPr lang="en-US" sz="2400" dirty="0"/>
          </a:p>
        </p:txBody>
      </p:sp>
      <p:sp>
        <p:nvSpPr>
          <p:cNvPr id="12" name="TextBox 11">
            <a:extLst>
              <a:ext uri="{FF2B5EF4-FFF2-40B4-BE49-F238E27FC236}">
                <a16:creationId xmlns:a16="http://schemas.microsoft.com/office/drawing/2014/main" id="{C53ACE57-7350-105B-3512-2E545BECC9FF}"/>
              </a:ext>
            </a:extLst>
          </p:cNvPr>
          <p:cNvSpPr txBox="1"/>
          <p:nvPr/>
        </p:nvSpPr>
        <p:spPr>
          <a:xfrm>
            <a:off x="6502818" y="5655090"/>
            <a:ext cx="5673531" cy="461665"/>
          </a:xfrm>
          <a:prstGeom prst="rect">
            <a:avLst/>
          </a:prstGeom>
          <a:noFill/>
        </p:spPr>
        <p:txBody>
          <a:bodyPr wrap="square" rtlCol="0">
            <a:spAutoFit/>
          </a:bodyPr>
          <a:lstStyle>
            <a:defPPr>
              <a:defRPr lang="en-US"/>
            </a:defPPr>
            <a:lvl1pPr>
              <a:defRPr sz="2800">
                <a:solidFill>
                  <a:schemeClr val="bg2">
                    <a:lumMod val="25000"/>
                  </a:schemeClr>
                </a:solidFill>
                <a:latin typeface="Roboto" panose="02000000000000000000" pitchFamily="2" charset="0"/>
                <a:ea typeface="Roboto" panose="02000000000000000000" pitchFamily="2" charset="0"/>
              </a:defRPr>
            </a:lvl1pPr>
          </a:lstStyle>
          <a:p>
            <a:r>
              <a:rPr lang="en-US" sz="2400" dirty="0" err="1"/>
              <a:t>Lực</a:t>
            </a:r>
            <a:r>
              <a:rPr lang="en-US" sz="2400" dirty="0"/>
              <a:t> </a:t>
            </a:r>
            <a:r>
              <a:rPr lang="en-US" sz="2400" dirty="0" err="1"/>
              <a:t>của</a:t>
            </a:r>
            <a:r>
              <a:rPr lang="en-US" sz="2400" dirty="0"/>
              <a:t> </a:t>
            </a:r>
            <a:r>
              <a:rPr lang="en-US" sz="2400" dirty="0" err="1"/>
              <a:t>đầu</a:t>
            </a:r>
            <a:r>
              <a:rPr lang="en-US" sz="2400" dirty="0"/>
              <a:t> </a:t>
            </a:r>
            <a:r>
              <a:rPr lang="en-US" sz="2400" dirty="0" err="1"/>
              <a:t>đinh</a:t>
            </a:r>
            <a:r>
              <a:rPr lang="en-US" sz="2400" dirty="0"/>
              <a:t> </a:t>
            </a:r>
            <a:r>
              <a:rPr lang="en-US" sz="2400" dirty="0" err="1"/>
              <a:t>tác</a:t>
            </a:r>
            <a:r>
              <a:rPr lang="en-US" sz="2400" dirty="0"/>
              <a:t> </a:t>
            </a:r>
            <a:r>
              <a:rPr lang="en-US" sz="2400" dirty="0" err="1"/>
              <a:t>dụng</a:t>
            </a:r>
            <a:r>
              <a:rPr lang="en-US" sz="2400" dirty="0"/>
              <a:t> </a:t>
            </a:r>
            <a:r>
              <a:rPr lang="en-US" sz="2400" dirty="0" err="1"/>
              <a:t>lên</a:t>
            </a:r>
            <a:r>
              <a:rPr lang="en-US" sz="2400" dirty="0"/>
              <a:t> </a:t>
            </a:r>
            <a:r>
              <a:rPr lang="en-US" sz="2400" dirty="0" err="1"/>
              <a:t>tấm</a:t>
            </a:r>
            <a:r>
              <a:rPr lang="en-US" sz="2400" dirty="0"/>
              <a:t> </a:t>
            </a:r>
            <a:r>
              <a:rPr lang="en-US" sz="2400" dirty="0" err="1"/>
              <a:t>xốp</a:t>
            </a:r>
            <a:endParaRPr lang="en-US" sz="2400" dirty="0"/>
          </a:p>
        </p:txBody>
      </p:sp>
    </p:spTree>
    <p:extLst>
      <p:ext uri="{BB962C8B-B14F-4D97-AF65-F5344CB8AC3E}">
        <p14:creationId xmlns:p14="http://schemas.microsoft.com/office/powerpoint/2010/main" val="205321524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randombar(horizontal)">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1000"/>
                                        <p:tgtEl>
                                          <p:spTgt spid="15"/>
                                        </p:tgtEl>
                                      </p:cBhvr>
                                    </p:animEffect>
                                    <p:anim calcmode="lin" valueType="num">
                                      <p:cBhvr>
                                        <p:cTn id="17" dur="1000" fill="hold"/>
                                        <p:tgtEl>
                                          <p:spTgt spid="15"/>
                                        </p:tgtEl>
                                        <p:attrNameLst>
                                          <p:attrName>ppt_x</p:attrName>
                                        </p:attrNameLst>
                                      </p:cBhvr>
                                      <p:tavLst>
                                        <p:tav tm="0">
                                          <p:val>
                                            <p:strVal val="#ppt_x"/>
                                          </p:val>
                                        </p:tav>
                                        <p:tav tm="100000">
                                          <p:val>
                                            <p:strVal val="#ppt_x"/>
                                          </p:val>
                                        </p:tav>
                                      </p:tavLst>
                                    </p:anim>
                                    <p:anim calcmode="lin" valueType="num">
                                      <p:cBhvr>
                                        <p:cTn id="18"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1" presetClass="entr" presetSubtype="0" fill="hold" grpId="0" nodeType="clickEffect">
                                  <p:stCondLst>
                                    <p:cond delay="0"/>
                                  </p:stCondLst>
                                  <p:iterate type="wd">
                                    <p:tmPct val="10000"/>
                                  </p:iterate>
                                  <p:childTnLst>
                                    <p:set>
                                      <p:cBhvr>
                                        <p:cTn id="22" dur="1" fill="hold">
                                          <p:stCondLst>
                                            <p:cond delay="0"/>
                                          </p:stCondLst>
                                        </p:cTn>
                                        <p:tgtEl>
                                          <p:spTgt spid="34"/>
                                        </p:tgtEl>
                                        <p:attrNameLst>
                                          <p:attrName>style.visibility</p:attrName>
                                        </p:attrNameLst>
                                      </p:cBhvr>
                                      <p:to>
                                        <p:strVal val="visible"/>
                                      </p:to>
                                    </p:set>
                                    <p:anim calcmode="lin" valueType="num">
                                      <p:cBhvr>
                                        <p:cTn id="23" dur="500" fill="hold"/>
                                        <p:tgtEl>
                                          <p:spTgt spid="34"/>
                                        </p:tgtEl>
                                        <p:attrNameLst>
                                          <p:attrName>ppt_x</p:attrName>
                                        </p:attrNameLst>
                                      </p:cBhvr>
                                      <p:tavLst>
                                        <p:tav tm="0">
                                          <p:val>
                                            <p:strVal val="#ppt_x"/>
                                          </p:val>
                                        </p:tav>
                                        <p:tav tm="50000">
                                          <p:val>
                                            <p:strVal val="#ppt_x+.1"/>
                                          </p:val>
                                        </p:tav>
                                        <p:tav tm="100000">
                                          <p:val>
                                            <p:strVal val="#ppt_x"/>
                                          </p:val>
                                        </p:tav>
                                      </p:tavLst>
                                    </p:anim>
                                    <p:anim calcmode="lin" valueType="num">
                                      <p:cBhvr>
                                        <p:cTn id="24" dur="500" fill="hold"/>
                                        <p:tgtEl>
                                          <p:spTgt spid="34"/>
                                        </p:tgtEl>
                                        <p:attrNameLst>
                                          <p:attrName>ppt_y</p:attrName>
                                        </p:attrNameLst>
                                      </p:cBhvr>
                                      <p:tavLst>
                                        <p:tav tm="0">
                                          <p:val>
                                            <p:strVal val="#ppt_y"/>
                                          </p:val>
                                        </p:tav>
                                        <p:tav tm="100000">
                                          <p:val>
                                            <p:strVal val="#ppt_y"/>
                                          </p:val>
                                        </p:tav>
                                      </p:tavLst>
                                    </p:anim>
                                    <p:anim calcmode="lin" valueType="num">
                                      <p:cBhvr>
                                        <p:cTn id="25" dur="500" fill="hold"/>
                                        <p:tgtEl>
                                          <p:spTgt spid="34"/>
                                        </p:tgtEl>
                                        <p:attrNameLst>
                                          <p:attrName>ppt_h</p:attrName>
                                        </p:attrNameLst>
                                      </p:cBhvr>
                                      <p:tavLst>
                                        <p:tav tm="0">
                                          <p:val>
                                            <p:strVal val="#ppt_h/10"/>
                                          </p:val>
                                        </p:tav>
                                        <p:tav tm="50000">
                                          <p:val>
                                            <p:strVal val="#ppt_h+.01"/>
                                          </p:val>
                                        </p:tav>
                                        <p:tav tm="100000">
                                          <p:val>
                                            <p:strVal val="#ppt_h"/>
                                          </p:val>
                                        </p:tav>
                                      </p:tavLst>
                                    </p:anim>
                                    <p:anim calcmode="lin" valueType="num">
                                      <p:cBhvr>
                                        <p:cTn id="26" dur="500" fill="hold"/>
                                        <p:tgtEl>
                                          <p:spTgt spid="34"/>
                                        </p:tgtEl>
                                        <p:attrNameLst>
                                          <p:attrName>ppt_w</p:attrName>
                                        </p:attrNameLst>
                                      </p:cBhvr>
                                      <p:tavLst>
                                        <p:tav tm="0">
                                          <p:val>
                                            <p:strVal val="#ppt_w/10"/>
                                          </p:val>
                                        </p:tav>
                                        <p:tav tm="50000">
                                          <p:val>
                                            <p:strVal val="#ppt_w+.01"/>
                                          </p:val>
                                        </p:tav>
                                        <p:tav tm="100000">
                                          <p:val>
                                            <p:strVal val="#ppt_w"/>
                                          </p:val>
                                        </p:tav>
                                      </p:tavLst>
                                    </p:anim>
                                    <p:animEffect transition="in" filter="fade">
                                      <p:cBhvr>
                                        <p:cTn id="27" dur="500" tmFilter="0,0; .5, 1; 1, 1"/>
                                        <p:tgtEl>
                                          <p:spTgt spid="34"/>
                                        </p:tgtEl>
                                      </p:cBhvr>
                                    </p:animEffect>
                                  </p:childTnLst>
                                </p:cTn>
                              </p:par>
                            </p:childTnLst>
                          </p:cTn>
                        </p:par>
                        <p:par>
                          <p:cTn id="28" fill="hold">
                            <p:stCondLst>
                              <p:cond delay="850"/>
                            </p:stCondLst>
                            <p:childTnLst>
                              <p:par>
                                <p:cTn id="29" presetID="41" presetClass="entr" presetSubtype="0" fill="hold" grpId="0" nodeType="afterEffect">
                                  <p:stCondLst>
                                    <p:cond delay="0"/>
                                  </p:stCondLst>
                                  <p:iterate type="wd">
                                    <p:tmPct val="10000"/>
                                  </p:iterate>
                                  <p:childTnLst>
                                    <p:set>
                                      <p:cBhvr>
                                        <p:cTn id="30" dur="1" fill="hold">
                                          <p:stCondLst>
                                            <p:cond delay="0"/>
                                          </p:stCondLst>
                                        </p:cTn>
                                        <p:tgtEl>
                                          <p:spTgt spid="5"/>
                                        </p:tgtEl>
                                        <p:attrNameLst>
                                          <p:attrName>style.visibility</p:attrName>
                                        </p:attrNameLst>
                                      </p:cBhvr>
                                      <p:to>
                                        <p:strVal val="visible"/>
                                      </p:to>
                                    </p:set>
                                    <p:anim calcmode="lin" valueType="num">
                                      <p:cBhvr>
                                        <p:cTn id="31" dur="5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32" dur="500" fill="hold"/>
                                        <p:tgtEl>
                                          <p:spTgt spid="5"/>
                                        </p:tgtEl>
                                        <p:attrNameLst>
                                          <p:attrName>ppt_y</p:attrName>
                                        </p:attrNameLst>
                                      </p:cBhvr>
                                      <p:tavLst>
                                        <p:tav tm="0">
                                          <p:val>
                                            <p:strVal val="#ppt_y"/>
                                          </p:val>
                                        </p:tav>
                                        <p:tav tm="100000">
                                          <p:val>
                                            <p:strVal val="#ppt_y"/>
                                          </p:val>
                                        </p:tav>
                                      </p:tavLst>
                                    </p:anim>
                                    <p:anim calcmode="lin" valueType="num">
                                      <p:cBhvr>
                                        <p:cTn id="33" dur="5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34" dur="5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35" dur="500" tmFilter="0,0; .5, 1; 1, 1"/>
                                        <p:tgtEl>
                                          <p:spTgt spid="5"/>
                                        </p:tgtEl>
                                      </p:cBhvr>
                                    </p:animEffect>
                                  </p:childTnLst>
                                </p:cTn>
                              </p:par>
                            </p:childTnLst>
                          </p:cTn>
                        </p:par>
                        <p:par>
                          <p:cTn id="36" fill="hold">
                            <p:stCondLst>
                              <p:cond delay="1750"/>
                            </p:stCondLst>
                            <p:childTnLst>
                              <p:par>
                                <p:cTn id="37" presetID="41" presetClass="entr" presetSubtype="0" fill="hold" grpId="0" nodeType="afterEffect">
                                  <p:stCondLst>
                                    <p:cond delay="0"/>
                                  </p:stCondLst>
                                  <p:iterate type="wd">
                                    <p:tmPct val="10000"/>
                                  </p:iterate>
                                  <p:childTnLst>
                                    <p:set>
                                      <p:cBhvr>
                                        <p:cTn id="38" dur="1" fill="hold">
                                          <p:stCondLst>
                                            <p:cond delay="0"/>
                                          </p:stCondLst>
                                        </p:cTn>
                                        <p:tgtEl>
                                          <p:spTgt spid="7"/>
                                        </p:tgtEl>
                                        <p:attrNameLst>
                                          <p:attrName>style.visibility</p:attrName>
                                        </p:attrNameLst>
                                      </p:cBhvr>
                                      <p:to>
                                        <p:strVal val="visible"/>
                                      </p:to>
                                    </p:set>
                                    <p:anim calcmode="lin" valueType="num">
                                      <p:cBhvr>
                                        <p:cTn id="39" dur="50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40" dur="500" fill="hold"/>
                                        <p:tgtEl>
                                          <p:spTgt spid="7"/>
                                        </p:tgtEl>
                                        <p:attrNameLst>
                                          <p:attrName>ppt_y</p:attrName>
                                        </p:attrNameLst>
                                      </p:cBhvr>
                                      <p:tavLst>
                                        <p:tav tm="0">
                                          <p:val>
                                            <p:strVal val="#ppt_y"/>
                                          </p:val>
                                        </p:tav>
                                        <p:tav tm="100000">
                                          <p:val>
                                            <p:strVal val="#ppt_y"/>
                                          </p:val>
                                        </p:tav>
                                      </p:tavLst>
                                    </p:anim>
                                    <p:anim calcmode="lin" valueType="num">
                                      <p:cBhvr>
                                        <p:cTn id="41" dur="50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42" dur="50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43" dur="500" tmFilter="0,0; .5, 1; 1, 1"/>
                                        <p:tgtEl>
                                          <p:spTgt spid="7"/>
                                        </p:tgtEl>
                                      </p:cBhvr>
                                    </p:animEffect>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nodeType="clickEffect">
                                  <p:stCondLst>
                                    <p:cond delay="0"/>
                                  </p:stCondLst>
                                  <p:childTnLst>
                                    <p:set>
                                      <p:cBhvr>
                                        <p:cTn id="47" dur="1" fill="hold">
                                          <p:stCondLst>
                                            <p:cond delay="0"/>
                                          </p:stCondLst>
                                        </p:cTn>
                                        <p:tgtEl>
                                          <p:spTgt spid="26"/>
                                        </p:tgtEl>
                                        <p:attrNameLst>
                                          <p:attrName>style.visibility</p:attrName>
                                        </p:attrNameLst>
                                      </p:cBhvr>
                                      <p:to>
                                        <p:strVal val="visible"/>
                                      </p:to>
                                    </p:set>
                                    <p:animEffect transition="in" filter="fade">
                                      <p:cBhvr>
                                        <p:cTn id="48" dur="1000"/>
                                        <p:tgtEl>
                                          <p:spTgt spid="26"/>
                                        </p:tgtEl>
                                      </p:cBhvr>
                                    </p:animEffect>
                                    <p:anim calcmode="lin" valueType="num">
                                      <p:cBhvr>
                                        <p:cTn id="49" dur="1000" fill="hold"/>
                                        <p:tgtEl>
                                          <p:spTgt spid="26"/>
                                        </p:tgtEl>
                                        <p:attrNameLst>
                                          <p:attrName>ppt_x</p:attrName>
                                        </p:attrNameLst>
                                      </p:cBhvr>
                                      <p:tavLst>
                                        <p:tav tm="0">
                                          <p:val>
                                            <p:strVal val="#ppt_x"/>
                                          </p:val>
                                        </p:tav>
                                        <p:tav tm="100000">
                                          <p:val>
                                            <p:strVal val="#ppt_x"/>
                                          </p:val>
                                        </p:tav>
                                      </p:tavLst>
                                    </p:anim>
                                    <p:anim calcmode="lin" valueType="num">
                                      <p:cBhvr>
                                        <p:cTn id="50"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1" presetClass="entr" presetSubtype="0" fill="hold" grpId="0" nodeType="clickEffect">
                                  <p:stCondLst>
                                    <p:cond delay="0"/>
                                  </p:stCondLst>
                                  <p:iterate type="wd">
                                    <p:tmPct val="10000"/>
                                  </p:iterate>
                                  <p:childTnLst>
                                    <p:set>
                                      <p:cBhvr>
                                        <p:cTn id="54" dur="1" fill="hold">
                                          <p:stCondLst>
                                            <p:cond delay="0"/>
                                          </p:stCondLst>
                                        </p:cTn>
                                        <p:tgtEl>
                                          <p:spTgt spid="11"/>
                                        </p:tgtEl>
                                        <p:attrNameLst>
                                          <p:attrName>style.visibility</p:attrName>
                                        </p:attrNameLst>
                                      </p:cBhvr>
                                      <p:to>
                                        <p:strVal val="visible"/>
                                      </p:to>
                                    </p:set>
                                    <p:anim calcmode="lin" valueType="num">
                                      <p:cBhvr>
                                        <p:cTn id="55" dur="500" fill="hold"/>
                                        <p:tgtEl>
                                          <p:spTgt spid="11"/>
                                        </p:tgtEl>
                                        <p:attrNameLst>
                                          <p:attrName>ppt_x</p:attrName>
                                        </p:attrNameLst>
                                      </p:cBhvr>
                                      <p:tavLst>
                                        <p:tav tm="0">
                                          <p:val>
                                            <p:strVal val="#ppt_x"/>
                                          </p:val>
                                        </p:tav>
                                        <p:tav tm="50000">
                                          <p:val>
                                            <p:strVal val="#ppt_x+.1"/>
                                          </p:val>
                                        </p:tav>
                                        <p:tav tm="100000">
                                          <p:val>
                                            <p:strVal val="#ppt_x"/>
                                          </p:val>
                                        </p:tav>
                                      </p:tavLst>
                                    </p:anim>
                                    <p:anim calcmode="lin" valueType="num">
                                      <p:cBhvr>
                                        <p:cTn id="56" dur="500" fill="hold"/>
                                        <p:tgtEl>
                                          <p:spTgt spid="11"/>
                                        </p:tgtEl>
                                        <p:attrNameLst>
                                          <p:attrName>ppt_y</p:attrName>
                                        </p:attrNameLst>
                                      </p:cBhvr>
                                      <p:tavLst>
                                        <p:tav tm="0">
                                          <p:val>
                                            <p:strVal val="#ppt_y"/>
                                          </p:val>
                                        </p:tav>
                                        <p:tav tm="100000">
                                          <p:val>
                                            <p:strVal val="#ppt_y"/>
                                          </p:val>
                                        </p:tav>
                                      </p:tavLst>
                                    </p:anim>
                                    <p:anim calcmode="lin" valueType="num">
                                      <p:cBhvr>
                                        <p:cTn id="57" dur="500" fill="hold"/>
                                        <p:tgtEl>
                                          <p:spTgt spid="11"/>
                                        </p:tgtEl>
                                        <p:attrNameLst>
                                          <p:attrName>ppt_h</p:attrName>
                                        </p:attrNameLst>
                                      </p:cBhvr>
                                      <p:tavLst>
                                        <p:tav tm="0">
                                          <p:val>
                                            <p:strVal val="#ppt_h/10"/>
                                          </p:val>
                                        </p:tav>
                                        <p:tav tm="50000">
                                          <p:val>
                                            <p:strVal val="#ppt_h+.01"/>
                                          </p:val>
                                        </p:tav>
                                        <p:tav tm="100000">
                                          <p:val>
                                            <p:strVal val="#ppt_h"/>
                                          </p:val>
                                        </p:tav>
                                      </p:tavLst>
                                    </p:anim>
                                    <p:anim calcmode="lin" valueType="num">
                                      <p:cBhvr>
                                        <p:cTn id="58" dur="500" fill="hold"/>
                                        <p:tgtEl>
                                          <p:spTgt spid="11"/>
                                        </p:tgtEl>
                                        <p:attrNameLst>
                                          <p:attrName>ppt_w</p:attrName>
                                        </p:attrNameLst>
                                      </p:cBhvr>
                                      <p:tavLst>
                                        <p:tav tm="0">
                                          <p:val>
                                            <p:strVal val="#ppt_w/10"/>
                                          </p:val>
                                        </p:tav>
                                        <p:tav tm="50000">
                                          <p:val>
                                            <p:strVal val="#ppt_w+.01"/>
                                          </p:val>
                                        </p:tav>
                                        <p:tav tm="100000">
                                          <p:val>
                                            <p:strVal val="#ppt_w"/>
                                          </p:val>
                                        </p:tav>
                                      </p:tavLst>
                                    </p:anim>
                                    <p:animEffect transition="in" filter="fade">
                                      <p:cBhvr>
                                        <p:cTn id="59" dur="500" tmFilter="0,0; .5, 1; 1, 1"/>
                                        <p:tgtEl>
                                          <p:spTgt spid="11"/>
                                        </p:tgtEl>
                                      </p:cBhvr>
                                    </p:animEffect>
                                  </p:childTnLst>
                                </p:cTn>
                              </p:par>
                            </p:childTnLst>
                          </p:cTn>
                        </p:par>
                        <p:par>
                          <p:cTn id="60" fill="hold">
                            <p:stCondLst>
                              <p:cond delay="900"/>
                            </p:stCondLst>
                            <p:childTnLst>
                              <p:par>
                                <p:cTn id="61" presetID="41" presetClass="entr" presetSubtype="0" fill="hold" grpId="0" nodeType="afterEffect">
                                  <p:stCondLst>
                                    <p:cond delay="0"/>
                                  </p:stCondLst>
                                  <p:iterate type="wd">
                                    <p:tmPct val="10000"/>
                                  </p:iterate>
                                  <p:childTnLst>
                                    <p:set>
                                      <p:cBhvr>
                                        <p:cTn id="62" dur="1" fill="hold">
                                          <p:stCondLst>
                                            <p:cond delay="0"/>
                                          </p:stCondLst>
                                        </p:cTn>
                                        <p:tgtEl>
                                          <p:spTgt spid="12"/>
                                        </p:tgtEl>
                                        <p:attrNameLst>
                                          <p:attrName>style.visibility</p:attrName>
                                        </p:attrNameLst>
                                      </p:cBhvr>
                                      <p:to>
                                        <p:strVal val="visible"/>
                                      </p:to>
                                    </p:set>
                                    <p:anim calcmode="lin" valueType="num">
                                      <p:cBhvr>
                                        <p:cTn id="63" dur="500" fill="hold"/>
                                        <p:tgtEl>
                                          <p:spTgt spid="12"/>
                                        </p:tgtEl>
                                        <p:attrNameLst>
                                          <p:attrName>ppt_x</p:attrName>
                                        </p:attrNameLst>
                                      </p:cBhvr>
                                      <p:tavLst>
                                        <p:tav tm="0">
                                          <p:val>
                                            <p:strVal val="#ppt_x"/>
                                          </p:val>
                                        </p:tav>
                                        <p:tav tm="50000">
                                          <p:val>
                                            <p:strVal val="#ppt_x+.1"/>
                                          </p:val>
                                        </p:tav>
                                        <p:tav tm="100000">
                                          <p:val>
                                            <p:strVal val="#ppt_x"/>
                                          </p:val>
                                        </p:tav>
                                      </p:tavLst>
                                    </p:anim>
                                    <p:anim calcmode="lin" valueType="num">
                                      <p:cBhvr>
                                        <p:cTn id="64" dur="500" fill="hold"/>
                                        <p:tgtEl>
                                          <p:spTgt spid="12"/>
                                        </p:tgtEl>
                                        <p:attrNameLst>
                                          <p:attrName>ppt_y</p:attrName>
                                        </p:attrNameLst>
                                      </p:cBhvr>
                                      <p:tavLst>
                                        <p:tav tm="0">
                                          <p:val>
                                            <p:strVal val="#ppt_y"/>
                                          </p:val>
                                        </p:tav>
                                        <p:tav tm="100000">
                                          <p:val>
                                            <p:strVal val="#ppt_y"/>
                                          </p:val>
                                        </p:tav>
                                      </p:tavLst>
                                    </p:anim>
                                    <p:anim calcmode="lin" valueType="num">
                                      <p:cBhvr>
                                        <p:cTn id="65" dur="500" fill="hold"/>
                                        <p:tgtEl>
                                          <p:spTgt spid="12"/>
                                        </p:tgtEl>
                                        <p:attrNameLst>
                                          <p:attrName>ppt_h</p:attrName>
                                        </p:attrNameLst>
                                      </p:cBhvr>
                                      <p:tavLst>
                                        <p:tav tm="0">
                                          <p:val>
                                            <p:strVal val="#ppt_h/10"/>
                                          </p:val>
                                        </p:tav>
                                        <p:tav tm="50000">
                                          <p:val>
                                            <p:strVal val="#ppt_h+.01"/>
                                          </p:val>
                                        </p:tav>
                                        <p:tav tm="100000">
                                          <p:val>
                                            <p:strVal val="#ppt_h"/>
                                          </p:val>
                                        </p:tav>
                                      </p:tavLst>
                                    </p:anim>
                                    <p:anim calcmode="lin" valueType="num">
                                      <p:cBhvr>
                                        <p:cTn id="66" dur="500" fill="hold"/>
                                        <p:tgtEl>
                                          <p:spTgt spid="12"/>
                                        </p:tgtEl>
                                        <p:attrNameLst>
                                          <p:attrName>ppt_w</p:attrName>
                                        </p:attrNameLst>
                                      </p:cBhvr>
                                      <p:tavLst>
                                        <p:tav tm="0">
                                          <p:val>
                                            <p:strVal val="#ppt_w/10"/>
                                          </p:val>
                                        </p:tav>
                                        <p:tav tm="50000">
                                          <p:val>
                                            <p:strVal val="#ppt_w+.01"/>
                                          </p:val>
                                        </p:tav>
                                        <p:tav tm="100000">
                                          <p:val>
                                            <p:strVal val="#ppt_w"/>
                                          </p:val>
                                        </p:tav>
                                      </p:tavLst>
                                    </p:anim>
                                    <p:animEffect transition="in" filter="fade">
                                      <p:cBhvr>
                                        <p:cTn id="67" dur="500" tmFilter="0,0; .5, 1; 1, 1"/>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4" grpId="0"/>
      <p:bldP spid="2" grpId="0" animBg="1"/>
      <p:bldP spid="5" grpId="0"/>
      <p:bldP spid="7" grpId="0"/>
      <p:bldP spid="11" grpId="0"/>
      <p:bldP spid="1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descr="Vector vector illustration of kid pushing and pulling">
            <a:extLst>
              <a:ext uri="{FF2B5EF4-FFF2-40B4-BE49-F238E27FC236}">
                <a16:creationId xmlns:a16="http://schemas.microsoft.com/office/drawing/2014/main" id="{A1A9504A-45AA-1440-03E2-0F1D70DB3AC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9009" b="18900"/>
          <a:stretch/>
        </p:blipFill>
        <p:spPr bwMode="auto">
          <a:xfrm>
            <a:off x="772512" y="693351"/>
            <a:ext cx="4403325" cy="3647150"/>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Rounded Corners 20">
            <a:extLst>
              <a:ext uri="{FF2B5EF4-FFF2-40B4-BE49-F238E27FC236}">
                <a16:creationId xmlns:a16="http://schemas.microsoft.com/office/drawing/2014/main" id="{B1DD0CAD-21D4-4C51-9351-3C4221DFCAC3}"/>
              </a:ext>
            </a:extLst>
          </p:cNvPr>
          <p:cNvSpPr/>
          <p:nvPr/>
        </p:nvSpPr>
        <p:spPr>
          <a:xfrm>
            <a:off x="818170" y="1058529"/>
            <a:ext cx="5211910" cy="3564271"/>
          </a:xfrm>
          <a:prstGeom prst="roundRect">
            <a:avLst>
              <a:gd name="adj" fmla="val 7751"/>
            </a:avLst>
          </a:prstGeom>
          <a:noFill/>
          <a:ln w="38100">
            <a:solidFill>
              <a:srgbClr val="9933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 name="Group 25">
            <a:extLst>
              <a:ext uri="{FF2B5EF4-FFF2-40B4-BE49-F238E27FC236}">
                <a16:creationId xmlns:a16="http://schemas.microsoft.com/office/drawing/2014/main" id="{7139E973-8DAC-4BC9-84E4-0A587F815410}"/>
              </a:ext>
            </a:extLst>
          </p:cNvPr>
          <p:cNvGrpSpPr/>
          <p:nvPr/>
        </p:nvGrpSpPr>
        <p:grpSpPr>
          <a:xfrm>
            <a:off x="6675043" y="1058530"/>
            <a:ext cx="4845685" cy="3564270"/>
            <a:chOff x="6761081" y="1417370"/>
            <a:chExt cx="4845685" cy="3564270"/>
          </a:xfrm>
        </p:grpSpPr>
        <p:pic>
          <p:nvPicPr>
            <p:cNvPr id="17" name="Picture 16" descr="Text&#10;&#10;Description automatically generated">
              <a:extLst>
                <a:ext uri="{FF2B5EF4-FFF2-40B4-BE49-F238E27FC236}">
                  <a16:creationId xmlns:a16="http://schemas.microsoft.com/office/drawing/2014/main" id="{F22EF303-3BEE-459C-9733-0D0442A084F5}"/>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rot="18882737" flipH="1">
              <a:off x="9929143" y="2214972"/>
              <a:ext cx="739812" cy="739812"/>
            </a:xfrm>
            <a:prstGeom prst="rect">
              <a:avLst/>
            </a:prstGeom>
          </p:spPr>
        </p:pic>
        <p:pic>
          <p:nvPicPr>
            <p:cNvPr id="19" name="Picture 18">
              <a:extLst>
                <a:ext uri="{FF2B5EF4-FFF2-40B4-BE49-F238E27FC236}">
                  <a16:creationId xmlns:a16="http://schemas.microsoft.com/office/drawing/2014/main" id="{25ACCE83-2D4A-45E1-8729-99A7697BE770}"/>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9945" b="95082" l="10000" r="90000">
                          <a14:foregroundMark x1="63261" y1="95082" x2="63261" y2="95082"/>
                        </a14:backgroundRemoval>
                      </a14:imgEffect>
                    </a14:imgLayer>
                  </a14:imgProps>
                </a:ext>
                <a:ext uri="{28A0092B-C50C-407E-A947-70E740481C1C}">
                  <a14:useLocalDpi xmlns:a14="http://schemas.microsoft.com/office/drawing/2010/main" val="0"/>
                </a:ext>
              </a:extLst>
            </a:blip>
            <a:srcRect l="20288" t="24539" r="21382" b="4123"/>
            <a:stretch/>
          </p:blipFill>
          <p:spPr>
            <a:xfrm rot="6535889">
              <a:off x="7033189" y="1484087"/>
              <a:ext cx="2514917" cy="3059133"/>
            </a:xfrm>
            <a:custGeom>
              <a:avLst/>
              <a:gdLst>
                <a:gd name="connsiteX0" fmla="*/ 287911 w 2394739"/>
                <a:gd name="connsiteY0" fmla="*/ 3005113 h 3005113"/>
                <a:gd name="connsiteX1" fmla="*/ 0 w 2394739"/>
                <a:gd name="connsiteY1" fmla="*/ 1743368 h 3005113"/>
                <a:gd name="connsiteX2" fmla="*/ 0 w 2394739"/>
                <a:gd name="connsiteY2" fmla="*/ 77794 h 3005113"/>
                <a:gd name="connsiteX3" fmla="*/ 340923 w 2394739"/>
                <a:gd name="connsiteY3" fmla="*/ 0 h 3005113"/>
                <a:gd name="connsiteX4" fmla="*/ 1827216 w 2394739"/>
                <a:gd name="connsiteY4" fmla="*/ 0 h 3005113"/>
                <a:gd name="connsiteX5" fmla="*/ 2394739 w 2394739"/>
                <a:gd name="connsiteY5" fmla="*/ 2487119 h 3005113"/>
                <a:gd name="connsiteX6" fmla="*/ 2394739 w 2394739"/>
                <a:gd name="connsiteY6" fmla="*/ 2651398 h 3005113"/>
                <a:gd name="connsiteX7" fmla="*/ 844614 w 2394739"/>
                <a:gd name="connsiteY7" fmla="*/ 3005113 h 3005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94739" h="3005113">
                  <a:moveTo>
                    <a:pt x="287911" y="3005113"/>
                  </a:moveTo>
                  <a:lnTo>
                    <a:pt x="0" y="1743368"/>
                  </a:lnTo>
                  <a:lnTo>
                    <a:pt x="0" y="77794"/>
                  </a:lnTo>
                  <a:lnTo>
                    <a:pt x="340923" y="0"/>
                  </a:lnTo>
                  <a:lnTo>
                    <a:pt x="1827216" y="0"/>
                  </a:lnTo>
                  <a:lnTo>
                    <a:pt x="2394739" y="2487119"/>
                  </a:lnTo>
                  <a:lnTo>
                    <a:pt x="2394739" y="2651398"/>
                  </a:lnTo>
                  <a:lnTo>
                    <a:pt x="844614" y="3005113"/>
                  </a:lnTo>
                  <a:close/>
                </a:path>
              </a:pathLst>
            </a:custGeom>
          </p:spPr>
        </p:pic>
        <p:pic>
          <p:nvPicPr>
            <p:cNvPr id="24" name="Picture 23" descr="A picture containing building material, floor, fabric, stone&#10;&#10;Description automatically generated">
              <a:extLst>
                <a:ext uri="{FF2B5EF4-FFF2-40B4-BE49-F238E27FC236}">
                  <a16:creationId xmlns:a16="http://schemas.microsoft.com/office/drawing/2014/main" id="{A42B2110-855D-4A42-85EE-FEEA8C31EFF6}"/>
                </a:ext>
              </a:extLst>
            </p:cNvPr>
            <p:cNvPicPr>
              <a:picLocks noChangeAspect="1"/>
            </p:cNvPicPr>
            <p:nvPr/>
          </p:nvPicPr>
          <p:blipFill rotWithShape="1">
            <a:blip r:embed="rId7">
              <a:extLst>
                <a:ext uri="{28A0092B-C50C-407E-A947-70E740481C1C}">
                  <a14:useLocalDpi xmlns:a14="http://schemas.microsoft.com/office/drawing/2010/main" val="0"/>
                </a:ext>
              </a:extLst>
            </a:blip>
            <a:srcRect r="42465"/>
            <a:stretch/>
          </p:blipFill>
          <p:spPr>
            <a:xfrm>
              <a:off x="10398868" y="1417370"/>
              <a:ext cx="1207898" cy="3564270"/>
            </a:xfrm>
            <a:custGeom>
              <a:avLst/>
              <a:gdLst>
                <a:gd name="connsiteX0" fmla="*/ 0 w 1207898"/>
                <a:gd name="connsiteY0" fmla="*/ 0 h 3257579"/>
                <a:gd name="connsiteX1" fmla="*/ 955403 w 1207898"/>
                <a:gd name="connsiteY1" fmla="*/ 0 h 3257579"/>
                <a:gd name="connsiteX2" fmla="*/ 1207898 w 1207898"/>
                <a:gd name="connsiteY2" fmla="*/ 252495 h 3257579"/>
                <a:gd name="connsiteX3" fmla="*/ 1207898 w 1207898"/>
                <a:gd name="connsiteY3" fmla="*/ 3005084 h 3257579"/>
                <a:gd name="connsiteX4" fmla="*/ 955403 w 1207898"/>
                <a:gd name="connsiteY4" fmla="*/ 3257579 h 3257579"/>
                <a:gd name="connsiteX5" fmla="*/ 0 w 1207898"/>
                <a:gd name="connsiteY5" fmla="*/ 3257579 h 3257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07898" h="3257579">
                  <a:moveTo>
                    <a:pt x="0" y="0"/>
                  </a:moveTo>
                  <a:lnTo>
                    <a:pt x="955403" y="0"/>
                  </a:lnTo>
                  <a:cubicBezTo>
                    <a:pt x="1094852" y="0"/>
                    <a:pt x="1207898" y="113046"/>
                    <a:pt x="1207898" y="252495"/>
                  </a:cubicBezTo>
                  <a:lnTo>
                    <a:pt x="1207898" y="3005084"/>
                  </a:lnTo>
                  <a:cubicBezTo>
                    <a:pt x="1207898" y="3144533"/>
                    <a:pt x="1094852" y="3257579"/>
                    <a:pt x="955403" y="3257579"/>
                  </a:cubicBezTo>
                  <a:lnTo>
                    <a:pt x="0" y="3257579"/>
                  </a:lnTo>
                  <a:close/>
                </a:path>
              </a:pathLst>
            </a:custGeom>
          </p:spPr>
        </p:pic>
        <p:sp>
          <p:nvSpPr>
            <p:cNvPr id="22" name="Rectangle: Rounded Corners 21">
              <a:extLst>
                <a:ext uri="{FF2B5EF4-FFF2-40B4-BE49-F238E27FC236}">
                  <a16:creationId xmlns:a16="http://schemas.microsoft.com/office/drawing/2014/main" id="{1FA703C0-5472-4BC6-8E20-010D7EE919F4}"/>
                </a:ext>
              </a:extLst>
            </p:cNvPr>
            <p:cNvSpPr/>
            <p:nvPr/>
          </p:nvSpPr>
          <p:spPr>
            <a:xfrm>
              <a:off x="6766560" y="1417370"/>
              <a:ext cx="4840206" cy="3564270"/>
            </a:xfrm>
            <a:prstGeom prst="roundRect">
              <a:avLst>
                <a:gd name="adj" fmla="val 7751"/>
              </a:avLst>
            </a:prstGeom>
            <a:noFill/>
            <a:ln w="38100">
              <a:solidFill>
                <a:srgbClr val="9933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4" name="TextBox 33">
            <a:extLst>
              <a:ext uri="{FF2B5EF4-FFF2-40B4-BE49-F238E27FC236}">
                <a16:creationId xmlns:a16="http://schemas.microsoft.com/office/drawing/2014/main" id="{DAC136E5-4E17-442A-B881-1F31C41745F1}"/>
              </a:ext>
            </a:extLst>
          </p:cNvPr>
          <p:cNvSpPr txBox="1"/>
          <p:nvPr/>
        </p:nvSpPr>
        <p:spPr>
          <a:xfrm>
            <a:off x="812486" y="4741439"/>
            <a:ext cx="4963163" cy="892552"/>
          </a:xfrm>
          <a:prstGeom prst="rect">
            <a:avLst/>
          </a:prstGeom>
          <a:noFill/>
        </p:spPr>
        <p:txBody>
          <a:bodyPr wrap="square" rtlCol="0">
            <a:spAutoFit/>
          </a:bodyPr>
          <a:lstStyle/>
          <a:p>
            <a:r>
              <a:rPr lang="vi-VN" sz="2400" dirty="0">
                <a:solidFill>
                  <a:schemeClr val="bg2">
                    <a:lumMod val="25000"/>
                  </a:schemeClr>
                </a:solidFill>
                <a:latin typeface="Roboto" panose="02000000000000000000" pitchFamily="2" charset="0"/>
                <a:ea typeface="Roboto" panose="02000000000000000000" pitchFamily="2" charset="0"/>
              </a:rPr>
              <a:t>Lực của </a:t>
            </a:r>
            <a:r>
              <a:rPr lang="en-US" sz="2400" dirty="0" err="1">
                <a:solidFill>
                  <a:schemeClr val="bg2">
                    <a:lumMod val="25000"/>
                  </a:schemeClr>
                </a:solidFill>
                <a:latin typeface="Roboto" panose="02000000000000000000" pitchFamily="2" charset="0"/>
                <a:ea typeface="Roboto" panose="02000000000000000000" pitchFamily="2" charset="0"/>
              </a:rPr>
              <a:t>thùng</a:t>
            </a:r>
            <a:r>
              <a:rPr lang="en-US" sz="2400" dirty="0">
                <a:solidFill>
                  <a:schemeClr val="bg2">
                    <a:lumMod val="25000"/>
                  </a:schemeClr>
                </a:solidFill>
                <a:latin typeface="Roboto" panose="02000000000000000000" pitchFamily="2" charset="0"/>
                <a:ea typeface="Roboto" panose="02000000000000000000" pitchFamily="2" charset="0"/>
              </a:rPr>
              <a:t> </a:t>
            </a:r>
            <a:r>
              <a:rPr lang="en-US" sz="2400" dirty="0" err="1">
                <a:solidFill>
                  <a:schemeClr val="bg2">
                    <a:lumMod val="25000"/>
                  </a:schemeClr>
                </a:solidFill>
                <a:latin typeface="Roboto" panose="02000000000000000000" pitchFamily="2" charset="0"/>
                <a:ea typeface="Roboto" panose="02000000000000000000" pitchFamily="2" charset="0"/>
              </a:rPr>
              <a:t>hàng</a:t>
            </a:r>
            <a:r>
              <a:rPr lang="en-US" sz="2400" dirty="0">
                <a:solidFill>
                  <a:schemeClr val="bg2">
                    <a:lumMod val="25000"/>
                  </a:schemeClr>
                </a:solidFill>
                <a:latin typeface="Roboto" panose="02000000000000000000" pitchFamily="2" charset="0"/>
                <a:ea typeface="Roboto" panose="02000000000000000000" pitchFamily="2" charset="0"/>
              </a:rPr>
              <a:t> </a:t>
            </a:r>
            <a:r>
              <a:rPr lang="vi-VN" sz="2400" dirty="0">
                <a:solidFill>
                  <a:schemeClr val="bg2">
                    <a:lumMod val="25000"/>
                  </a:schemeClr>
                </a:solidFill>
                <a:latin typeface="Roboto" panose="02000000000000000000" pitchFamily="2" charset="0"/>
                <a:ea typeface="Roboto" panose="02000000000000000000" pitchFamily="2" charset="0"/>
              </a:rPr>
              <a:t>tác dụng lên mặt </a:t>
            </a:r>
            <a:r>
              <a:rPr lang="en-US" sz="2400" dirty="0" err="1">
                <a:solidFill>
                  <a:schemeClr val="bg2">
                    <a:lumMod val="25000"/>
                  </a:schemeClr>
                </a:solidFill>
                <a:latin typeface="Roboto" panose="02000000000000000000" pitchFamily="2" charset="0"/>
                <a:ea typeface="Roboto" panose="02000000000000000000" pitchFamily="2" charset="0"/>
              </a:rPr>
              <a:t>sàn</a:t>
            </a:r>
            <a:r>
              <a:rPr lang="vi-VN" sz="2400" dirty="0">
                <a:solidFill>
                  <a:schemeClr val="bg2">
                    <a:lumMod val="25000"/>
                  </a:schemeClr>
                </a:solidFill>
                <a:latin typeface="Roboto" panose="02000000000000000000" pitchFamily="2" charset="0"/>
                <a:ea typeface="Roboto" panose="02000000000000000000" pitchFamily="2" charset="0"/>
              </a:rPr>
              <a:t> </a:t>
            </a:r>
            <a:r>
              <a:rPr lang="vi-VN" sz="2800" dirty="0">
                <a:solidFill>
                  <a:srgbClr val="00B0F0"/>
                </a:solidFill>
                <a:latin typeface="#9Slide05 Lobster" panose="02000506000000020003" pitchFamily="2" charset="0"/>
                <a:ea typeface="Roboto" panose="02000000000000000000" pitchFamily="2" charset="0"/>
              </a:rPr>
              <a:t>Là áp lực</a:t>
            </a:r>
            <a:endParaRPr lang="en-US" sz="2400" dirty="0">
              <a:solidFill>
                <a:srgbClr val="00B0F0"/>
              </a:solidFill>
              <a:latin typeface="Magneto" panose="04030805050802020D02" pitchFamily="82" charset="0"/>
              <a:ea typeface="Roboto" panose="02000000000000000000" pitchFamily="2" charset="0"/>
            </a:endParaRPr>
          </a:p>
        </p:txBody>
      </p:sp>
      <p:sp>
        <p:nvSpPr>
          <p:cNvPr id="36" name="TextBox 35">
            <a:extLst>
              <a:ext uri="{FF2B5EF4-FFF2-40B4-BE49-F238E27FC236}">
                <a16:creationId xmlns:a16="http://schemas.microsoft.com/office/drawing/2014/main" id="{94AA3B20-1AAD-46EE-9669-1CCD19D343CF}"/>
              </a:ext>
            </a:extLst>
          </p:cNvPr>
          <p:cNvSpPr txBox="1"/>
          <p:nvPr/>
        </p:nvSpPr>
        <p:spPr>
          <a:xfrm>
            <a:off x="6680522" y="4781271"/>
            <a:ext cx="5064438" cy="892552"/>
          </a:xfrm>
          <a:prstGeom prst="rect">
            <a:avLst/>
          </a:prstGeom>
          <a:noFill/>
        </p:spPr>
        <p:txBody>
          <a:bodyPr wrap="square" rtlCol="0">
            <a:spAutoFit/>
          </a:bodyPr>
          <a:lstStyle/>
          <a:p>
            <a:r>
              <a:rPr lang="vi-VN" sz="2400" dirty="0">
                <a:solidFill>
                  <a:schemeClr val="bg2">
                    <a:lumMod val="25000"/>
                  </a:schemeClr>
                </a:solidFill>
                <a:latin typeface="Roboto" panose="02000000000000000000" pitchFamily="2" charset="0"/>
                <a:ea typeface="Roboto" panose="02000000000000000000" pitchFamily="2" charset="0"/>
              </a:rPr>
              <a:t>Lực của ngón tay tác dụng lên </a:t>
            </a:r>
            <a:r>
              <a:rPr lang="en-US" sz="2400" dirty="0" err="1">
                <a:solidFill>
                  <a:schemeClr val="bg2">
                    <a:lumMod val="25000"/>
                  </a:schemeClr>
                </a:solidFill>
                <a:latin typeface="Roboto" panose="02000000000000000000" pitchFamily="2" charset="0"/>
                <a:ea typeface="Roboto" panose="02000000000000000000" pitchFamily="2" charset="0"/>
              </a:rPr>
              <a:t>mũ</a:t>
            </a:r>
            <a:r>
              <a:rPr lang="vi-VN" sz="2400" dirty="0">
                <a:solidFill>
                  <a:schemeClr val="bg2">
                    <a:lumMod val="25000"/>
                  </a:schemeClr>
                </a:solidFill>
                <a:latin typeface="Roboto" panose="02000000000000000000" pitchFamily="2" charset="0"/>
                <a:ea typeface="Roboto" panose="02000000000000000000" pitchFamily="2" charset="0"/>
              </a:rPr>
              <a:t> đinh </a:t>
            </a:r>
            <a:r>
              <a:rPr lang="vi-VN" sz="2800" dirty="0">
                <a:solidFill>
                  <a:srgbClr val="00B0F0"/>
                </a:solidFill>
                <a:latin typeface="#9Slide05 Lobster" panose="02000506000000020003" pitchFamily="2" charset="0"/>
                <a:ea typeface="Roboto" panose="02000000000000000000" pitchFamily="2" charset="0"/>
              </a:rPr>
              <a:t>Là áp lực</a:t>
            </a:r>
            <a:endParaRPr lang="en-US" sz="2400" dirty="0">
              <a:solidFill>
                <a:srgbClr val="00B0F0"/>
              </a:solidFill>
              <a:latin typeface="Magneto" panose="04030805050802020D02" pitchFamily="82" charset="0"/>
              <a:ea typeface="Roboto" panose="02000000000000000000" pitchFamily="2" charset="0"/>
            </a:endParaRPr>
          </a:p>
        </p:txBody>
      </p:sp>
      <p:sp>
        <p:nvSpPr>
          <p:cNvPr id="37" name="TextBox 36">
            <a:extLst>
              <a:ext uri="{FF2B5EF4-FFF2-40B4-BE49-F238E27FC236}">
                <a16:creationId xmlns:a16="http://schemas.microsoft.com/office/drawing/2014/main" id="{14FD6F9D-D885-422E-8456-3E10A37A8FBE}"/>
              </a:ext>
            </a:extLst>
          </p:cNvPr>
          <p:cNvSpPr txBox="1"/>
          <p:nvPr/>
        </p:nvSpPr>
        <p:spPr>
          <a:xfrm>
            <a:off x="6680522" y="5673823"/>
            <a:ext cx="5064438" cy="892552"/>
          </a:xfrm>
          <a:prstGeom prst="rect">
            <a:avLst/>
          </a:prstGeom>
          <a:noFill/>
        </p:spPr>
        <p:txBody>
          <a:bodyPr wrap="square" rtlCol="0">
            <a:spAutoFit/>
          </a:bodyPr>
          <a:lstStyle/>
          <a:p>
            <a:r>
              <a:rPr lang="vi-VN" sz="2400" dirty="0">
                <a:solidFill>
                  <a:schemeClr val="bg2">
                    <a:lumMod val="25000"/>
                  </a:schemeClr>
                </a:solidFill>
                <a:latin typeface="Roboto" panose="02000000000000000000" pitchFamily="2" charset="0"/>
                <a:ea typeface="Roboto" panose="02000000000000000000" pitchFamily="2" charset="0"/>
              </a:rPr>
              <a:t>Lực của mũi đinh tác dụng lên</a:t>
            </a:r>
            <a:r>
              <a:rPr lang="en-US" sz="2400" dirty="0">
                <a:solidFill>
                  <a:schemeClr val="bg2">
                    <a:lumMod val="25000"/>
                  </a:schemeClr>
                </a:solidFill>
                <a:latin typeface="Roboto" panose="02000000000000000000" pitchFamily="2" charset="0"/>
                <a:ea typeface="Roboto" panose="02000000000000000000" pitchFamily="2" charset="0"/>
              </a:rPr>
              <a:t> </a:t>
            </a:r>
            <a:r>
              <a:rPr lang="en-US" sz="2400" dirty="0" err="1">
                <a:solidFill>
                  <a:schemeClr val="bg2">
                    <a:lumMod val="25000"/>
                  </a:schemeClr>
                </a:solidFill>
                <a:latin typeface="Roboto" panose="02000000000000000000" pitchFamily="2" charset="0"/>
                <a:ea typeface="Roboto" panose="02000000000000000000" pitchFamily="2" charset="0"/>
              </a:rPr>
              <a:t>tấm</a:t>
            </a:r>
            <a:r>
              <a:rPr lang="en-US" sz="2400" dirty="0">
                <a:solidFill>
                  <a:schemeClr val="bg2">
                    <a:lumMod val="25000"/>
                  </a:schemeClr>
                </a:solidFill>
                <a:latin typeface="Roboto" panose="02000000000000000000" pitchFamily="2" charset="0"/>
                <a:ea typeface="Roboto" panose="02000000000000000000" pitchFamily="2" charset="0"/>
              </a:rPr>
              <a:t> </a:t>
            </a:r>
            <a:r>
              <a:rPr lang="en-US" sz="2400" dirty="0" err="1">
                <a:solidFill>
                  <a:schemeClr val="bg2">
                    <a:lumMod val="25000"/>
                  </a:schemeClr>
                </a:solidFill>
                <a:latin typeface="Roboto" panose="02000000000000000000" pitchFamily="2" charset="0"/>
                <a:ea typeface="Roboto" panose="02000000000000000000" pitchFamily="2" charset="0"/>
              </a:rPr>
              <a:t>xốp</a:t>
            </a:r>
            <a:r>
              <a:rPr lang="vi-VN" sz="2400" dirty="0">
                <a:solidFill>
                  <a:schemeClr val="bg2">
                    <a:lumMod val="25000"/>
                  </a:schemeClr>
                </a:solidFill>
                <a:latin typeface="Roboto" panose="02000000000000000000" pitchFamily="2" charset="0"/>
                <a:ea typeface="Roboto" panose="02000000000000000000" pitchFamily="2" charset="0"/>
              </a:rPr>
              <a:t> </a:t>
            </a:r>
            <a:r>
              <a:rPr lang="vi-VN" sz="2800" dirty="0">
                <a:solidFill>
                  <a:srgbClr val="00B0F0"/>
                </a:solidFill>
                <a:latin typeface="#9Slide05 Lobster" panose="02000506000000020003" pitchFamily="2" charset="0"/>
                <a:ea typeface="Roboto" panose="02000000000000000000" pitchFamily="2" charset="0"/>
              </a:rPr>
              <a:t>Là áp lực</a:t>
            </a:r>
            <a:endParaRPr lang="en-US" sz="2400" dirty="0">
              <a:solidFill>
                <a:srgbClr val="00B0F0"/>
              </a:solidFill>
              <a:latin typeface="Magneto" panose="04030805050802020D02" pitchFamily="82" charset="0"/>
              <a:ea typeface="Roboto" panose="02000000000000000000" pitchFamily="2" charset="0"/>
            </a:endParaRPr>
          </a:p>
        </p:txBody>
      </p:sp>
      <p:cxnSp>
        <p:nvCxnSpPr>
          <p:cNvPr id="39" name="Straight Arrow Connector 38">
            <a:extLst>
              <a:ext uri="{FF2B5EF4-FFF2-40B4-BE49-F238E27FC236}">
                <a16:creationId xmlns:a16="http://schemas.microsoft.com/office/drawing/2014/main" id="{FD6078AA-8F5C-4B95-83A1-51545F323C4B}"/>
              </a:ext>
            </a:extLst>
          </p:cNvPr>
          <p:cNvCxnSpPr/>
          <p:nvPr/>
        </p:nvCxnSpPr>
        <p:spPr>
          <a:xfrm>
            <a:off x="3992051" y="3429000"/>
            <a:ext cx="0" cy="1046882"/>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8539ECFA-8D64-4E2C-8658-12DA5118EB15}"/>
              </a:ext>
            </a:extLst>
          </p:cNvPr>
          <p:cNvCxnSpPr>
            <a:cxnSpLocks/>
          </p:cNvCxnSpPr>
          <p:nvPr/>
        </p:nvCxnSpPr>
        <p:spPr>
          <a:xfrm>
            <a:off x="8733453" y="2226038"/>
            <a:ext cx="1111587" cy="0"/>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FF377A23-31E7-45ED-A9B0-470CDD3BB5E3}"/>
              </a:ext>
            </a:extLst>
          </p:cNvPr>
          <p:cNvCxnSpPr/>
          <p:nvPr/>
        </p:nvCxnSpPr>
        <p:spPr>
          <a:xfrm>
            <a:off x="10213011" y="2213798"/>
            <a:ext cx="607389" cy="12240"/>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81241A9B-4BF7-5C64-BA0F-5602C0BB63EA}"/>
              </a:ext>
            </a:extLst>
          </p:cNvPr>
          <p:cNvGrpSpPr/>
          <p:nvPr/>
        </p:nvGrpSpPr>
        <p:grpSpPr>
          <a:xfrm>
            <a:off x="444602" y="188068"/>
            <a:ext cx="735768" cy="769441"/>
            <a:chOff x="444602" y="188068"/>
            <a:chExt cx="735768" cy="769441"/>
          </a:xfrm>
        </p:grpSpPr>
        <p:sp>
          <p:nvSpPr>
            <p:cNvPr id="7" name="TextBox 6">
              <a:extLst>
                <a:ext uri="{FF2B5EF4-FFF2-40B4-BE49-F238E27FC236}">
                  <a16:creationId xmlns:a16="http://schemas.microsoft.com/office/drawing/2014/main" id="{A1F09E9C-344D-DB15-85E3-959C96F27F10}"/>
                </a:ext>
              </a:extLst>
            </p:cNvPr>
            <p:cNvSpPr txBox="1"/>
            <p:nvPr/>
          </p:nvSpPr>
          <p:spPr>
            <a:xfrm>
              <a:off x="444602" y="188068"/>
              <a:ext cx="735768" cy="769441"/>
            </a:xfrm>
            <a:prstGeom prst="rect">
              <a:avLst/>
            </a:prstGeom>
            <a:solidFill>
              <a:srgbClr val="FFC000"/>
            </a:solidFill>
          </p:spPr>
          <p:txBody>
            <a:bodyPr wrap="square" rtlCol="0">
              <a:spAutoFit/>
            </a:bodyPr>
            <a:lstStyle/>
            <a:p>
              <a:pPr algn="ctr"/>
              <a:endParaRPr lang="en-US" sz="4400" b="1" dirty="0">
                <a:latin typeface="Roboto" panose="02000000000000000000" pitchFamily="2" charset="0"/>
                <a:ea typeface="Roboto" panose="02000000000000000000" pitchFamily="2" charset="0"/>
              </a:endParaRPr>
            </a:p>
          </p:txBody>
        </p:sp>
        <p:pic>
          <p:nvPicPr>
            <p:cNvPr id="8" name="Graphic 7" descr="Lightbulb and gear">
              <a:extLst>
                <a:ext uri="{FF2B5EF4-FFF2-40B4-BE49-F238E27FC236}">
                  <a16:creationId xmlns:a16="http://schemas.microsoft.com/office/drawing/2014/main" id="{F4049856-0BB3-1E80-9030-3F1882FB6B35}"/>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81731" y="239256"/>
              <a:ext cx="667063" cy="667063"/>
            </a:xfrm>
            <a:prstGeom prst="rect">
              <a:avLst/>
            </a:prstGeom>
          </p:spPr>
        </p:pic>
      </p:grpSp>
    </p:spTree>
    <p:extLst>
      <p:ext uri="{BB962C8B-B14F-4D97-AF65-F5344CB8AC3E}">
        <p14:creationId xmlns:p14="http://schemas.microsoft.com/office/powerpoint/2010/main" val="244007585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39"/>
                                        </p:tgtEl>
                                        <p:attrNameLst>
                                          <p:attrName>style.visibility</p:attrName>
                                        </p:attrNameLst>
                                      </p:cBhvr>
                                      <p:to>
                                        <p:strVal val="visible"/>
                                      </p:to>
                                    </p:set>
                                    <p:animEffect transition="in" filter="wipe(up)">
                                      <p:cBhvr>
                                        <p:cTn id="12" dur="500"/>
                                        <p:tgtEl>
                                          <p:spTgt spid="39"/>
                                        </p:tgtEl>
                                      </p:cBhvr>
                                    </p:animEffect>
                                  </p:childTnLst>
                                </p:cTn>
                              </p:par>
                            </p:childTnLst>
                          </p:cTn>
                        </p:par>
                        <p:par>
                          <p:cTn id="13" fill="hold">
                            <p:stCondLst>
                              <p:cond delay="500"/>
                            </p:stCondLst>
                            <p:childTnLst>
                              <p:par>
                                <p:cTn id="14" presetID="41" presetClass="entr" presetSubtype="0" fill="hold" grpId="0" nodeType="afterEffect">
                                  <p:stCondLst>
                                    <p:cond delay="0"/>
                                  </p:stCondLst>
                                  <p:iterate type="wd">
                                    <p:tmPct val="10000"/>
                                  </p:iterate>
                                  <p:childTnLst>
                                    <p:set>
                                      <p:cBhvr>
                                        <p:cTn id="15" dur="1" fill="hold">
                                          <p:stCondLst>
                                            <p:cond delay="0"/>
                                          </p:stCondLst>
                                        </p:cTn>
                                        <p:tgtEl>
                                          <p:spTgt spid="34"/>
                                        </p:tgtEl>
                                        <p:attrNameLst>
                                          <p:attrName>style.visibility</p:attrName>
                                        </p:attrNameLst>
                                      </p:cBhvr>
                                      <p:to>
                                        <p:strVal val="visible"/>
                                      </p:to>
                                    </p:set>
                                    <p:anim calcmode="lin" valueType="num">
                                      <p:cBhvr>
                                        <p:cTn id="16" dur="500" fill="hold"/>
                                        <p:tgtEl>
                                          <p:spTgt spid="34"/>
                                        </p:tgtEl>
                                        <p:attrNameLst>
                                          <p:attrName>ppt_x</p:attrName>
                                        </p:attrNameLst>
                                      </p:cBhvr>
                                      <p:tavLst>
                                        <p:tav tm="0">
                                          <p:val>
                                            <p:strVal val="#ppt_x"/>
                                          </p:val>
                                        </p:tav>
                                        <p:tav tm="50000">
                                          <p:val>
                                            <p:strVal val="#ppt_x+.1"/>
                                          </p:val>
                                        </p:tav>
                                        <p:tav tm="100000">
                                          <p:val>
                                            <p:strVal val="#ppt_x"/>
                                          </p:val>
                                        </p:tav>
                                      </p:tavLst>
                                    </p:anim>
                                    <p:anim calcmode="lin" valueType="num">
                                      <p:cBhvr>
                                        <p:cTn id="17" dur="500" fill="hold"/>
                                        <p:tgtEl>
                                          <p:spTgt spid="34"/>
                                        </p:tgtEl>
                                        <p:attrNameLst>
                                          <p:attrName>ppt_y</p:attrName>
                                        </p:attrNameLst>
                                      </p:cBhvr>
                                      <p:tavLst>
                                        <p:tav tm="0">
                                          <p:val>
                                            <p:strVal val="#ppt_y"/>
                                          </p:val>
                                        </p:tav>
                                        <p:tav tm="100000">
                                          <p:val>
                                            <p:strVal val="#ppt_y"/>
                                          </p:val>
                                        </p:tav>
                                      </p:tavLst>
                                    </p:anim>
                                    <p:anim calcmode="lin" valueType="num">
                                      <p:cBhvr>
                                        <p:cTn id="18" dur="500" fill="hold"/>
                                        <p:tgtEl>
                                          <p:spTgt spid="34"/>
                                        </p:tgtEl>
                                        <p:attrNameLst>
                                          <p:attrName>ppt_h</p:attrName>
                                        </p:attrNameLst>
                                      </p:cBhvr>
                                      <p:tavLst>
                                        <p:tav tm="0">
                                          <p:val>
                                            <p:strVal val="#ppt_h/10"/>
                                          </p:val>
                                        </p:tav>
                                        <p:tav tm="50000">
                                          <p:val>
                                            <p:strVal val="#ppt_h+.01"/>
                                          </p:val>
                                        </p:tav>
                                        <p:tav tm="100000">
                                          <p:val>
                                            <p:strVal val="#ppt_h"/>
                                          </p:val>
                                        </p:tav>
                                      </p:tavLst>
                                    </p:anim>
                                    <p:anim calcmode="lin" valueType="num">
                                      <p:cBhvr>
                                        <p:cTn id="19" dur="500" fill="hold"/>
                                        <p:tgtEl>
                                          <p:spTgt spid="34"/>
                                        </p:tgtEl>
                                        <p:attrNameLst>
                                          <p:attrName>ppt_w</p:attrName>
                                        </p:attrNameLst>
                                      </p:cBhvr>
                                      <p:tavLst>
                                        <p:tav tm="0">
                                          <p:val>
                                            <p:strVal val="#ppt_w/10"/>
                                          </p:val>
                                        </p:tav>
                                        <p:tav tm="50000">
                                          <p:val>
                                            <p:strVal val="#ppt_w+.01"/>
                                          </p:val>
                                        </p:tav>
                                        <p:tav tm="100000">
                                          <p:val>
                                            <p:strVal val="#ppt_w"/>
                                          </p:val>
                                        </p:tav>
                                      </p:tavLst>
                                    </p:anim>
                                    <p:animEffect transition="in" filter="fade">
                                      <p:cBhvr>
                                        <p:cTn id="20" dur="500" tmFilter="0,0; .5, 1; 1, 1"/>
                                        <p:tgtEl>
                                          <p:spTgt spid="3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43"/>
                                        </p:tgtEl>
                                        <p:attrNameLst>
                                          <p:attrName>style.visibility</p:attrName>
                                        </p:attrNameLst>
                                      </p:cBhvr>
                                      <p:to>
                                        <p:strVal val="visible"/>
                                      </p:to>
                                    </p:set>
                                    <p:animEffect transition="in" filter="wipe(left)">
                                      <p:cBhvr>
                                        <p:cTn id="25" dur="500"/>
                                        <p:tgtEl>
                                          <p:spTgt spid="43"/>
                                        </p:tgtEl>
                                      </p:cBhvr>
                                    </p:animEffect>
                                  </p:childTnLst>
                                </p:cTn>
                              </p:par>
                            </p:childTnLst>
                          </p:cTn>
                        </p:par>
                        <p:par>
                          <p:cTn id="26" fill="hold">
                            <p:stCondLst>
                              <p:cond delay="500"/>
                            </p:stCondLst>
                            <p:childTnLst>
                              <p:par>
                                <p:cTn id="27" presetID="41" presetClass="entr" presetSubtype="0" fill="hold" grpId="0" nodeType="afterEffect">
                                  <p:stCondLst>
                                    <p:cond delay="0"/>
                                  </p:stCondLst>
                                  <p:iterate type="wd">
                                    <p:tmPct val="10000"/>
                                  </p:iterate>
                                  <p:childTnLst>
                                    <p:set>
                                      <p:cBhvr>
                                        <p:cTn id="28" dur="1" fill="hold">
                                          <p:stCondLst>
                                            <p:cond delay="0"/>
                                          </p:stCondLst>
                                        </p:cTn>
                                        <p:tgtEl>
                                          <p:spTgt spid="36"/>
                                        </p:tgtEl>
                                        <p:attrNameLst>
                                          <p:attrName>style.visibility</p:attrName>
                                        </p:attrNameLst>
                                      </p:cBhvr>
                                      <p:to>
                                        <p:strVal val="visible"/>
                                      </p:to>
                                    </p:set>
                                    <p:anim calcmode="lin" valueType="num">
                                      <p:cBhvr>
                                        <p:cTn id="29" dur="500" fill="hold"/>
                                        <p:tgtEl>
                                          <p:spTgt spid="36"/>
                                        </p:tgtEl>
                                        <p:attrNameLst>
                                          <p:attrName>ppt_x</p:attrName>
                                        </p:attrNameLst>
                                      </p:cBhvr>
                                      <p:tavLst>
                                        <p:tav tm="0">
                                          <p:val>
                                            <p:strVal val="#ppt_x"/>
                                          </p:val>
                                        </p:tav>
                                        <p:tav tm="50000">
                                          <p:val>
                                            <p:strVal val="#ppt_x+.1"/>
                                          </p:val>
                                        </p:tav>
                                        <p:tav tm="100000">
                                          <p:val>
                                            <p:strVal val="#ppt_x"/>
                                          </p:val>
                                        </p:tav>
                                      </p:tavLst>
                                    </p:anim>
                                    <p:anim calcmode="lin" valueType="num">
                                      <p:cBhvr>
                                        <p:cTn id="30" dur="500" fill="hold"/>
                                        <p:tgtEl>
                                          <p:spTgt spid="36"/>
                                        </p:tgtEl>
                                        <p:attrNameLst>
                                          <p:attrName>ppt_y</p:attrName>
                                        </p:attrNameLst>
                                      </p:cBhvr>
                                      <p:tavLst>
                                        <p:tav tm="0">
                                          <p:val>
                                            <p:strVal val="#ppt_y"/>
                                          </p:val>
                                        </p:tav>
                                        <p:tav tm="100000">
                                          <p:val>
                                            <p:strVal val="#ppt_y"/>
                                          </p:val>
                                        </p:tav>
                                      </p:tavLst>
                                    </p:anim>
                                    <p:anim calcmode="lin" valueType="num">
                                      <p:cBhvr>
                                        <p:cTn id="31" dur="500" fill="hold"/>
                                        <p:tgtEl>
                                          <p:spTgt spid="36"/>
                                        </p:tgtEl>
                                        <p:attrNameLst>
                                          <p:attrName>ppt_h</p:attrName>
                                        </p:attrNameLst>
                                      </p:cBhvr>
                                      <p:tavLst>
                                        <p:tav tm="0">
                                          <p:val>
                                            <p:strVal val="#ppt_h/10"/>
                                          </p:val>
                                        </p:tav>
                                        <p:tav tm="50000">
                                          <p:val>
                                            <p:strVal val="#ppt_h+.01"/>
                                          </p:val>
                                        </p:tav>
                                        <p:tav tm="100000">
                                          <p:val>
                                            <p:strVal val="#ppt_h"/>
                                          </p:val>
                                        </p:tav>
                                      </p:tavLst>
                                    </p:anim>
                                    <p:anim calcmode="lin" valueType="num">
                                      <p:cBhvr>
                                        <p:cTn id="32" dur="500" fill="hold"/>
                                        <p:tgtEl>
                                          <p:spTgt spid="36"/>
                                        </p:tgtEl>
                                        <p:attrNameLst>
                                          <p:attrName>ppt_w</p:attrName>
                                        </p:attrNameLst>
                                      </p:cBhvr>
                                      <p:tavLst>
                                        <p:tav tm="0">
                                          <p:val>
                                            <p:strVal val="#ppt_w/10"/>
                                          </p:val>
                                        </p:tav>
                                        <p:tav tm="50000">
                                          <p:val>
                                            <p:strVal val="#ppt_w+.01"/>
                                          </p:val>
                                        </p:tav>
                                        <p:tav tm="100000">
                                          <p:val>
                                            <p:strVal val="#ppt_w"/>
                                          </p:val>
                                        </p:tav>
                                      </p:tavLst>
                                    </p:anim>
                                    <p:animEffect transition="in" filter="fade">
                                      <p:cBhvr>
                                        <p:cTn id="33" dur="500" tmFilter="0,0; .5, 1; 1, 1"/>
                                        <p:tgtEl>
                                          <p:spTgt spid="36"/>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nodeType="clickEffect">
                                  <p:stCondLst>
                                    <p:cond delay="0"/>
                                  </p:stCondLst>
                                  <p:childTnLst>
                                    <p:set>
                                      <p:cBhvr>
                                        <p:cTn id="37" dur="1" fill="hold">
                                          <p:stCondLst>
                                            <p:cond delay="0"/>
                                          </p:stCondLst>
                                        </p:cTn>
                                        <p:tgtEl>
                                          <p:spTgt spid="45"/>
                                        </p:tgtEl>
                                        <p:attrNameLst>
                                          <p:attrName>style.visibility</p:attrName>
                                        </p:attrNameLst>
                                      </p:cBhvr>
                                      <p:to>
                                        <p:strVal val="visible"/>
                                      </p:to>
                                    </p:set>
                                    <p:animEffect transition="in" filter="wipe(left)">
                                      <p:cBhvr>
                                        <p:cTn id="38" dur="500"/>
                                        <p:tgtEl>
                                          <p:spTgt spid="45"/>
                                        </p:tgtEl>
                                      </p:cBhvr>
                                    </p:animEffect>
                                  </p:childTnLst>
                                </p:cTn>
                              </p:par>
                            </p:childTnLst>
                          </p:cTn>
                        </p:par>
                      </p:childTnLst>
                    </p:cTn>
                  </p:par>
                  <p:par>
                    <p:cTn id="39" fill="hold">
                      <p:stCondLst>
                        <p:cond delay="indefinite"/>
                      </p:stCondLst>
                      <p:childTnLst>
                        <p:par>
                          <p:cTn id="40" fill="hold">
                            <p:stCondLst>
                              <p:cond delay="0"/>
                            </p:stCondLst>
                            <p:childTnLst>
                              <p:par>
                                <p:cTn id="41" presetID="41" presetClass="entr" presetSubtype="0" fill="hold" grpId="0" nodeType="clickEffect">
                                  <p:stCondLst>
                                    <p:cond delay="0"/>
                                  </p:stCondLst>
                                  <p:iterate type="wd">
                                    <p:tmPct val="10000"/>
                                  </p:iterate>
                                  <p:childTnLst>
                                    <p:set>
                                      <p:cBhvr>
                                        <p:cTn id="42" dur="1" fill="hold">
                                          <p:stCondLst>
                                            <p:cond delay="0"/>
                                          </p:stCondLst>
                                        </p:cTn>
                                        <p:tgtEl>
                                          <p:spTgt spid="37"/>
                                        </p:tgtEl>
                                        <p:attrNameLst>
                                          <p:attrName>style.visibility</p:attrName>
                                        </p:attrNameLst>
                                      </p:cBhvr>
                                      <p:to>
                                        <p:strVal val="visible"/>
                                      </p:to>
                                    </p:set>
                                    <p:anim calcmode="lin" valueType="num">
                                      <p:cBhvr>
                                        <p:cTn id="43" dur="500" fill="hold"/>
                                        <p:tgtEl>
                                          <p:spTgt spid="37"/>
                                        </p:tgtEl>
                                        <p:attrNameLst>
                                          <p:attrName>ppt_x</p:attrName>
                                        </p:attrNameLst>
                                      </p:cBhvr>
                                      <p:tavLst>
                                        <p:tav tm="0">
                                          <p:val>
                                            <p:strVal val="#ppt_x"/>
                                          </p:val>
                                        </p:tav>
                                        <p:tav tm="50000">
                                          <p:val>
                                            <p:strVal val="#ppt_x+.1"/>
                                          </p:val>
                                        </p:tav>
                                        <p:tav tm="100000">
                                          <p:val>
                                            <p:strVal val="#ppt_x"/>
                                          </p:val>
                                        </p:tav>
                                      </p:tavLst>
                                    </p:anim>
                                    <p:anim calcmode="lin" valueType="num">
                                      <p:cBhvr>
                                        <p:cTn id="44" dur="500" fill="hold"/>
                                        <p:tgtEl>
                                          <p:spTgt spid="37"/>
                                        </p:tgtEl>
                                        <p:attrNameLst>
                                          <p:attrName>ppt_y</p:attrName>
                                        </p:attrNameLst>
                                      </p:cBhvr>
                                      <p:tavLst>
                                        <p:tav tm="0">
                                          <p:val>
                                            <p:strVal val="#ppt_y"/>
                                          </p:val>
                                        </p:tav>
                                        <p:tav tm="100000">
                                          <p:val>
                                            <p:strVal val="#ppt_y"/>
                                          </p:val>
                                        </p:tav>
                                      </p:tavLst>
                                    </p:anim>
                                    <p:anim calcmode="lin" valueType="num">
                                      <p:cBhvr>
                                        <p:cTn id="45" dur="500" fill="hold"/>
                                        <p:tgtEl>
                                          <p:spTgt spid="37"/>
                                        </p:tgtEl>
                                        <p:attrNameLst>
                                          <p:attrName>ppt_h</p:attrName>
                                        </p:attrNameLst>
                                      </p:cBhvr>
                                      <p:tavLst>
                                        <p:tav tm="0">
                                          <p:val>
                                            <p:strVal val="#ppt_h/10"/>
                                          </p:val>
                                        </p:tav>
                                        <p:tav tm="50000">
                                          <p:val>
                                            <p:strVal val="#ppt_h+.01"/>
                                          </p:val>
                                        </p:tav>
                                        <p:tav tm="100000">
                                          <p:val>
                                            <p:strVal val="#ppt_h"/>
                                          </p:val>
                                        </p:tav>
                                      </p:tavLst>
                                    </p:anim>
                                    <p:anim calcmode="lin" valueType="num">
                                      <p:cBhvr>
                                        <p:cTn id="46" dur="500" fill="hold"/>
                                        <p:tgtEl>
                                          <p:spTgt spid="37"/>
                                        </p:tgtEl>
                                        <p:attrNameLst>
                                          <p:attrName>ppt_w</p:attrName>
                                        </p:attrNameLst>
                                      </p:cBhvr>
                                      <p:tavLst>
                                        <p:tav tm="0">
                                          <p:val>
                                            <p:strVal val="#ppt_w/10"/>
                                          </p:val>
                                        </p:tav>
                                        <p:tav tm="50000">
                                          <p:val>
                                            <p:strVal val="#ppt_w+.01"/>
                                          </p:val>
                                        </p:tav>
                                        <p:tav tm="100000">
                                          <p:val>
                                            <p:strVal val="#ppt_w"/>
                                          </p:val>
                                        </p:tav>
                                      </p:tavLst>
                                    </p:anim>
                                    <p:animEffect transition="in" filter="fade">
                                      <p:cBhvr>
                                        <p:cTn id="47" dur="500" tmFilter="0,0; .5, 1; 1, 1"/>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6" grpId="0"/>
      <p:bldP spid="3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2799CA2-C049-5CA8-9458-EF828C789D5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1359" y="1002562"/>
            <a:ext cx="5683898" cy="5683898"/>
          </a:xfrm>
          <a:prstGeom prst="rect">
            <a:avLst/>
          </a:prstGeom>
        </p:spPr>
      </p:pic>
      <p:sp>
        <p:nvSpPr>
          <p:cNvPr id="10" name="TextBox 9">
            <a:extLst>
              <a:ext uri="{FF2B5EF4-FFF2-40B4-BE49-F238E27FC236}">
                <a16:creationId xmlns:a16="http://schemas.microsoft.com/office/drawing/2014/main" id="{720613CC-98E3-8AB3-013B-0CA7483A42C9}"/>
              </a:ext>
            </a:extLst>
          </p:cNvPr>
          <p:cNvSpPr txBox="1"/>
          <p:nvPr/>
        </p:nvSpPr>
        <p:spPr>
          <a:xfrm>
            <a:off x="5627077" y="1786994"/>
            <a:ext cx="5911225" cy="3600986"/>
          </a:xfrm>
          <a:prstGeom prst="rect">
            <a:avLst/>
          </a:prstGeom>
          <a:noFill/>
        </p:spPr>
        <p:txBody>
          <a:bodyPr wrap="square" rtlCol="0">
            <a:spAutoFit/>
          </a:bodyPr>
          <a:lstStyle/>
          <a:p>
            <a:pPr algn="ctr"/>
            <a:r>
              <a:rPr lang="en-US" sz="5400" dirty="0" err="1">
                <a:solidFill>
                  <a:schemeClr val="bg2">
                    <a:lumMod val="25000"/>
                  </a:schemeClr>
                </a:solidFill>
                <a:latin typeface="Roboto" panose="02000000000000000000" pitchFamily="2" charset="0"/>
                <a:ea typeface="Roboto" panose="02000000000000000000" pitchFamily="2" charset="0"/>
              </a:rPr>
              <a:t>Tác</a:t>
            </a:r>
            <a:r>
              <a:rPr lang="en-US" sz="5400" dirty="0">
                <a:solidFill>
                  <a:schemeClr val="bg2">
                    <a:lumMod val="25000"/>
                  </a:schemeClr>
                </a:solidFill>
                <a:latin typeface="Roboto" panose="02000000000000000000" pitchFamily="2" charset="0"/>
                <a:ea typeface="Roboto" panose="02000000000000000000" pitchFamily="2" charset="0"/>
              </a:rPr>
              <a:t> </a:t>
            </a:r>
            <a:r>
              <a:rPr lang="en-US" sz="5400" dirty="0" err="1">
                <a:solidFill>
                  <a:schemeClr val="bg2">
                    <a:lumMod val="25000"/>
                  </a:schemeClr>
                </a:solidFill>
                <a:latin typeface="Roboto" panose="02000000000000000000" pitchFamily="2" charset="0"/>
                <a:ea typeface="Roboto" panose="02000000000000000000" pitchFamily="2" charset="0"/>
              </a:rPr>
              <a:t>dụng</a:t>
            </a:r>
            <a:r>
              <a:rPr lang="en-US" sz="5400" dirty="0">
                <a:solidFill>
                  <a:schemeClr val="bg2">
                    <a:lumMod val="25000"/>
                  </a:schemeClr>
                </a:solidFill>
                <a:latin typeface="Roboto" panose="02000000000000000000" pitchFamily="2" charset="0"/>
                <a:ea typeface="Roboto" panose="02000000000000000000" pitchFamily="2" charset="0"/>
              </a:rPr>
              <a:t> </a:t>
            </a:r>
            <a:r>
              <a:rPr lang="en-US" sz="5400" dirty="0" err="1">
                <a:solidFill>
                  <a:schemeClr val="bg2">
                    <a:lumMod val="25000"/>
                  </a:schemeClr>
                </a:solidFill>
                <a:latin typeface="Roboto" panose="02000000000000000000" pitchFamily="2" charset="0"/>
                <a:ea typeface="Roboto" panose="02000000000000000000" pitchFamily="2" charset="0"/>
              </a:rPr>
              <a:t>của</a:t>
            </a:r>
            <a:r>
              <a:rPr lang="en-US" sz="5400" dirty="0">
                <a:solidFill>
                  <a:schemeClr val="bg2">
                    <a:lumMod val="25000"/>
                  </a:schemeClr>
                </a:solidFill>
                <a:latin typeface="Roboto" panose="02000000000000000000" pitchFamily="2" charset="0"/>
                <a:ea typeface="Roboto" panose="02000000000000000000" pitchFamily="2" charset="0"/>
              </a:rPr>
              <a:t> </a:t>
            </a:r>
            <a:r>
              <a:rPr lang="vi-VN" sz="6000" dirty="0">
                <a:solidFill>
                  <a:srgbClr val="00B0F0"/>
                </a:solidFill>
                <a:latin typeface="#9Slide05 Lobster" panose="02000506000000020003" pitchFamily="2" charset="0"/>
                <a:ea typeface="Roboto" panose="02000000000000000000" pitchFamily="2" charset="0"/>
              </a:rPr>
              <a:t>áp lực</a:t>
            </a:r>
            <a:r>
              <a:rPr lang="en-US" sz="6000" dirty="0">
                <a:solidFill>
                  <a:srgbClr val="00B0F0"/>
                </a:solidFill>
                <a:latin typeface="#9Slide05 Lobster" panose="02000506000000020003" pitchFamily="2" charset="0"/>
                <a:ea typeface="Roboto" panose="02000000000000000000" pitchFamily="2" charset="0"/>
              </a:rPr>
              <a:t> </a:t>
            </a:r>
            <a:r>
              <a:rPr lang="en-US" sz="5400" dirty="0" err="1">
                <a:solidFill>
                  <a:schemeClr val="bg2">
                    <a:lumMod val="25000"/>
                  </a:schemeClr>
                </a:solidFill>
                <a:latin typeface="Roboto" panose="02000000000000000000" pitchFamily="2" charset="0"/>
                <a:ea typeface="Roboto" panose="02000000000000000000" pitchFamily="2" charset="0"/>
              </a:rPr>
              <a:t>lên</a:t>
            </a:r>
            <a:r>
              <a:rPr lang="en-US" sz="5400" dirty="0">
                <a:solidFill>
                  <a:schemeClr val="bg2">
                    <a:lumMod val="25000"/>
                  </a:schemeClr>
                </a:solidFill>
                <a:latin typeface="Roboto" panose="02000000000000000000" pitchFamily="2" charset="0"/>
                <a:ea typeface="Roboto" panose="02000000000000000000" pitchFamily="2" charset="0"/>
              </a:rPr>
              <a:t> </a:t>
            </a:r>
            <a:r>
              <a:rPr lang="en-US" sz="5400" dirty="0" err="1">
                <a:solidFill>
                  <a:schemeClr val="bg2">
                    <a:lumMod val="25000"/>
                  </a:schemeClr>
                </a:solidFill>
                <a:latin typeface="Roboto" panose="02000000000000000000" pitchFamily="2" charset="0"/>
                <a:ea typeface="Roboto" panose="02000000000000000000" pitchFamily="2" charset="0"/>
              </a:rPr>
              <a:t>mặt</a:t>
            </a:r>
            <a:r>
              <a:rPr lang="en-US" sz="5400" dirty="0">
                <a:solidFill>
                  <a:schemeClr val="bg2">
                    <a:lumMod val="25000"/>
                  </a:schemeClr>
                </a:solidFill>
                <a:latin typeface="Roboto" panose="02000000000000000000" pitchFamily="2" charset="0"/>
                <a:ea typeface="Roboto" panose="02000000000000000000" pitchFamily="2" charset="0"/>
              </a:rPr>
              <a:t> </a:t>
            </a:r>
            <a:r>
              <a:rPr lang="en-US" sz="5400" dirty="0" err="1">
                <a:solidFill>
                  <a:schemeClr val="bg2">
                    <a:lumMod val="25000"/>
                  </a:schemeClr>
                </a:solidFill>
                <a:latin typeface="Roboto" panose="02000000000000000000" pitchFamily="2" charset="0"/>
                <a:ea typeface="Roboto" panose="02000000000000000000" pitchFamily="2" charset="0"/>
              </a:rPr>
              <a:t>bị</a:t>
            </a:r>
            <a:r>
              <a:rPr lang="en-US" sz="5400" dirty="0">
                <a:solidFill>
                  <a:schemeClr val="bg2">
                    <a:lumMod val="25000"/>
                  </a:schemeClr>
                </a:solidFill>
                <a:latin typeface="Roboto" panose="02000000000000000000" pitchFamily="2" charset="0"/>
                <a:ea typeface="Roboto" panose="02000000000000000000" pitchFamily="2" charset="0"/>
              </a:rPr>
              <a:t> </a:t>
            </a:r>
            <a:r>
              <a:rPr lang="en-US" sz="5400" dirty="0" err="1">
                <a:solidFill>
                  <a:schemeClr val="bg2">
                    <a:lumMod val="25000"/>
                  </a:schemeClr>
                </a:solidFill>
                <a:latin typeface="Roboto" panose="02000000000000000000" pitchFamily="2" charset="0"/>
                <a:ea typeface="Roboto" panose="02000000000000000000" pitchFamily="2" charset="0"/>
              </a:rPr>
              <a:t>ép</a:t>
            </a:r>
            <a:r>
              <a:rPr lang="en-US" sz="5400" dirty="0">
                <a:solidFill>
                  <a:schemeClr val="bg2">
                    <a:lumMod val="25000"/>
                  </a:schemeClr>
                </a:solidFill>
                <a:latin typeface="Roboto" panose="02000000000000000000" pitchFamily="2" charset="0"/>
                <a:ea typeface="Roboto" panose="02000000000000000000" pitchFamily="2" charset="0"/>
              </a:rPr>
              <a:t> </a:t>
            </a:r>
            <a:r>
              <a:rPr lang="en-US" sz="5400" dirty="0" err="1">
                <a:solidFill>
                  <a:schemeClr val="bg2">
                    <a:lumMod val="25000"/>
                  </a:schemeClr>
                </a:solidFill>
                <a:latin typeface="Roboto" panose="02000000000000000000" pitchFamily="2" charset="0"/>
                <a:ea typeface="Roboto" panose="02000000000000000000" pitchFamily="2" charset="0"/>
              </a:rPr>
              <a:t>phụ</a:t>
            </a:r>
            <a:r>
              <a:rPr lang="en-US" sz="5400" dirty="0">
                <a:solidFill>
                  <a:schemeClr val="bg2">
                    <a:lumMod val="25000"/>
                  </a:schemeClr>
                </a:solidFill>
                <a:latin typeface="Roboto" panose="02000000000000000000" pitchFamily="2" charset="0"/>
                <a:ea typeface="Roboto" panose="02000000000000000000" pitchFamily="2" charset="0"/>
              </a:rPr>
              <a:t> </a:t>
            </a:r>
            <a:r>
              <a:rPr lang="en-US" sz="5400" dirty="0" err="1">
                <a:solidFill>
                  <a:schemeClr val="bg2">
                    <a:lumMod val="25000"/>
                  </a:schemeClr>
                </a:solidFill>
                <a:latin typeface="Roboto" panose="02000000000000000000" pitchFamily="2" charset="0"/>
                <a:ea typeface="Roboto" panose="02000000000000000000" pitchFamily="2" charset="0"/>
              </a:rPr>
              <a:t>thuộc</a:t>
            </a:r>
            <a:r>
              <a:rPr lang="en-US" sz="5400" dirty="0">
                <a:solidFill>
                  <a:schemeClr val="bg2">
                    <a:lumMod val="25000"/>
                  </a:schemeClr>
                </a:solidFill>
                <a:latin typeface="Roboto" panose="02000000000000000000" pitchFamily="2" charset="0"/>
                <a:ea typeface="Roboto" panose="02000000000000000000" pitchFamily="2" charset="0"/>
              </a:rPr>
              <a:t> </a:t>
            </a:r>
            <a:r>
              <a:rPr lang="en-US" sz="5400" dirty="0" err="1">
                <a:solidFill>
                  <a:schemeClr val="bg2">
                    <a:lumMod val="25000"/>
                  </a:schemeClr>
                </a:solidFill>
                <a:latin typeface="Roboto" panose="02000000000000000000" pitchFamily="2" charset="0"/>
                <a:ea typeface="Roboto" panose="02000000000000000000" pitchFamily="2" charset="0"/>
              </a:rPr>
              <a:t>vào</a:t>
            </a:r>
            <a:r>
              <a:rPr lang="en-US" sz="5400" dirty="0">
                <a:solidFill>
                  <a:schemeClr val="bg2">
                    <a:lumMod val="25000"/>
                  </a:schemeClr>
                </a:solidFill>
                <a:latin typeface="Roboto" panose="02000000000000000000" pitchFamily="2" charset="0"/>
                <a:ea typeface="Roboto" panose="02000000000000000000" pitchFamily="2" charset="0"/>
              </a:rPr>
              <a:t> </a:t>
            </a:r>
            <a:r>
              <a:rPr lang="en-US" sz="5400" dirty="0" err="1">
                <a:solidFill>
                  <a:schemeClr val="bg2">
                    <a:lumMod val="25000"/>
                  </a:schemeClr>
                </a:solidFill>
                <a:latin typeface="Roboto" panose="02000000000000000000" pitchFamily="2" charset="0"/>
                <a:ea typeface="Roboto" panose="02000000000000000000" pitchFamily="2" charset="0"/>
              </a:rPr>
              <a:t>những</a:t>
            </a:r>
            <a:r>
              <a:rPr lang="en-US" sz="5400" dirty="0">
                <a:solidFill>
                  <a:schemeClr val="bg2">
                    <a:lumMod val="25000"/>
                  </a:schemeClr>
                </a:solidFill>
                <a:latin typeface="Roboto" panose="02000000000000000000" pitchFamily="2" charset="0"/>
                <a:ea typeface="Roboto" panose="02000000000000000000" pitchFamily="2" charset="0"/>
              </a:rPr>
              <a:t> </a:t>
            </a:r>
            <a:r>
              <a:rPr lang="en-US" sz="5400" dirty="0" err="1">
                <a:solidFill>
                  <a:schemeClr val="bg2">
                    <a:lumMod val="25000"/>
                  </a:schemeClr>
                </a:solidFill>
                <a:latin typeface="Roboto" panose="02000000000000000000" pitchFamily="2" charset="0"/>
                <a:ea typeface="Roboto" panose="02000000000000000000" pitchFamily="2" charset="0"/>
              </a:rPr>
              <a:t>yếu</a:t>
            </a:r>
            <a:r>
              <a:rPr lang="en-US" sz="5400" dirty="0">
                <a:solidFill>
                  <a:schemeClr val="bg2">
                    <a:lumMod val="25000"/>
                  </a:schemeClr>
                </a:solidFill>
                <a:latin typeface="Roboto" panose="02000000000000000000" pitchFamily="2" charset="0"/>
                <a:ea typeface="Roboto" panose="02000000000000000000" pitchFamily="2" charset="0"/>
              </a:rPr>
              <a:t> </a:t>
            </a:r>
            <a:r>
              <a:rPr lang="en-US" sz="5400" dirty="0" err="1">
                <a:solidFill>
                  <a:schemeClr val="bg2">
                    <a:lumMod val="25000"/>
                  </a:schemeClr>
                </a:solidFill>
                <a:latin typeface="Roboto" panose="02000000000000000000" pitchFamily="2" charset="0"/>
                <a:ea typeface="Roboto" panose="02000000000000000000" pitchFamily="2" charset="0"/>
              </a:rPr>
              <a:t>tố</a:t>
            </a:r>
            <a:r>
              <a:rPr lang="en-US" sz="5400" dirty="0">
                <a:solidFill>
                  <a:schemeClr val="bg2">
                    <a:lumMod val="25000"/>
                  </a:schemeClr>
                </a:solidFill>
                <a:latin typeface="Roboto" panose="02000000000000000000" pitchFamily="2" charset="0"/>
                <a:ea typeface="Roboto" panose="02000000000000000000" pitchFamily="2" charset="0"/>
              </a:rPr>
              <a:t> </a:t>
            </a:r>
            <a:r>
              <a:rPr lang="en-US" sz="5400" dirty="0" err="1">
                <a:solidFill>
                  <a:schemeClr val="bg2">
                    <a:lumMod val="25000"/>
                  </a:schemeClr>
                </a:solidFill>
                <a:latin typeface="Roboto" panose="02000000000000000000" pitchFamily="2" charset="0"/>
                <a:ea typeface="Roboto" panose="02000000000000000000" pitchFamily="2" charset="0"/>
              </a:rPr>
              <a:t>nào</a:t>
            </a:r>
            <a:r>
              <a:rPr lang="en-US" sz="5400" dirty="0">
                <a:solidFill>
                  <a:schemeClr val="bg2">
                    <a:lumMod val="25000"/>
                  </a:schemeClr>
                </a:solidFill>
                <a:latin typeface="Roboto" panose="02000000000000000000" pitchFamily="2" charset="0"/>
                <a:ea typeface="Roboto" panose="02000000000000000000" pitchFamily="2" charset="0"/>
              </a:rPr>
              <a:t>?</a:t>
            </a:r>
          </a:p>
        </p:txBody>
      </p:sp>
    </p:spTree>
    <p:extLst>
      <p:ext uri="{BB962C8B-B14F-4D97-AF65-F5344CB8AC3E}">
        <p14:creationId xmlns:p14="http://schemas.microsoft.com/office/powerpoint/2010/main" val="1831244786"/>
      </p:ext>
    </p:extLst>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23B270C1-4B95-8EE3-62A8-52CB46BE2FC6}"/>
              </a:ext>
            </a:extLst>
          </p:cNvPr>
          <p:cNvGrpSpPr/>
          <p:nvPr/>
        </p:nvGrpSpPr>
        <p:grpSpPr>
          <a:xfrm>
            <a:off x="4007408" y="837991"/>
            <a:ext cx="3719774" cy="3719774"/>
            <a:chOff x="4467808" y="2893267"/>
            <a:chExt cx="1017036" cy="1017036"/>
          </a:xfrm>
        </p:grpSpPr>
        <p:sp>
          <p:nvSpPr>
            <p:cNvPr id="4" name="Oval 3">
              <a:extLst>
                <a:ext uri="{FF2B5EF4-FFF2-40B4-BE49-F238E27FC236}">
                  <a16:creationId xmlns:a16="http://schemas.microsoft.com/office/drawing/2014/main" id="{958ED883-8E72-31F8-4BA9-3C09B98B416C}"/>
                </a:ext>
              </a:extLst>
            </p:cNvPr>
            <p:cNvSpPr/>
            <p:nvPr/>
          </p:nvSpPr>
          <p:spPr>
            <a:xfrm>
              <a:off x="4467808" y="2893267"/>
              <a:ext cx="1017036" cy="1017036"/>
            </a:xfrm>
            <a:prstGeom prst="ellipse">
              <a:avLst/>
            </a:prstGeom>
            <a:solidFill>
              <a:schemeClr val="bg1"/>
            </a:solidFill>
            <a:ln>
              <a:solidFill>
                <a:schemeClr val="bg1">
                  <a:lumMod val="95000"/>
                </a:schemeClr>
              </a:solidFill>
            </a:ln>
            <a:effectLst>
              <a:glow rad="1397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6" name="Picture 12">
              <a:extLst>
                <a:ext uri="{FF2B5EF4-FFF2-40B4-BE49-F238E27FC236}">
                  <a16:creationId xmlns:a16="http://schemas.microsoft.com/office/drawing/2014/main" id="{F7AC498B-BD5D-AA71-6A08-D67F07BE395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09322" y="2964024"/>
              <a:ext cx="875522" cy="87552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2" name="Group 11">
            <a:extLst>
              <a:ext uri="{FF2B5EF4-FFF2-40B4-BE49-F238E27FC236}">
                <a16:creationId xmlns:a16="http://schemas.microsoft.com/office/drawing/2014/main" id="{29348B95-F909-03B9-8FF1-D16F3D92050D}"/>
              </a:ext>
            </a:extLst>
          </p:cNvPr>
          <p:cNvGrpSpPr/>
          <p:nvPr/>
        </p:nvGrpSpPr>
        <p:grpSpPr>
          <a:xfrm>
            <a:off x="1548658" y="4922848"/>
            <a:ext cx="8637273" cy="1018956"/>
            <a:chOff x="4474345" y="195309"/>
            <a:chExt cx="8637273" cy="1018956"/>
          </a:xfrm>
        </p:grpSpPr>
        <p:sp>
          <p:nvSpPr>
            <p:cNvPr id="13" name="Rectangle: Rounded Corners 12">
              <a:extLst>
                <a:ext uri="{FF2B5EF4-FFF2-40B4-BE49-F238E27FC236}">
                  <a16:creationId xmlns:a16="http://schemas.microsoft.com/office/drawing/2014/main" id="{88DB5E6A-2C16-457E-89E1-66723D687DD4}"/>
                </a:ext>
              </a:extLst>
            </p:cNvPr>
            <p:cNvSpPr/>
            <p:nvPr/>
          </p:nvSpPr>
          <p:spPr>
            <a:xfrm>
              <a:off x="4474345" y="195309"/>
              <a:ext cx="8637273" cy="1015663"/>
            </a:xfrm>
            <a:prstGeom prst="roundRect">
              <a:avLst>
                <a:gd name="adj" fmla="val 50000"/>
              </a:avLst>
            </a:prstGeom>
            <a:gradFill>
              <a:gsLst>
                <a:gs pos="63000">
                  <a:srgbClr val="FF6A00"/>
                </a:gs>
                <a:gs pos="34000">
                  <a:srgbClr val="FF3900"/>
                </a:gs>
                <a:gs pos="0">
                  <a:srgbClr val="FF0000"/>
                </a:gs>
                <a:gs pos="100000">
                  <a:srgbClr val="FFC000"/>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14" name="TextBox 13">
              <a:extLst>
                <a:ext uri="{FF2B5EF4-FFF2-40B4-BE49-F238E27FC236}">
                  <a16:creationId xmlns:a16="http://schemas.microsoft.com/office/drawing/2014/main" id="{4D89FA0F-8815-8A29-7BF3-FEE4CFE01700}"/>
                </a:ext>
              </a:extLst>
            </p:cNvPr>
            <p:cNvSpPr txBox="1"/>
            <p:nvPr/>
          </p:nvSpPr>
          <p:spPr>
            <a:xfrm>
              <a:off x="5010836" y="198602"/>
              <a:ext cx="8100782" cy="1015663"/>
            </a:xfrm>
            <a:prstGeom prst="rect">
              <a:avLst/>
            </a:prstGeom>
            <a:noFill/>
          </p:spPr>
          <p:txBody>
            <a:bodyPr wrap="square" rtlCol="0">
              <a:spAutoFit/>
            </a:bodyPr>
            <a:lstStyle/>
            <a:p>
              <a:r>
                <a:rPr lang="vi-VN" sz="6000" dirty="0">
                  <a:solidFill>
                    <a:schemeClr val="bg1"/>
                  </a:solidFill>
                  <a:latin typeface="Roboto Black" panose="02000000000000000000" pitchFamily="2" charset="0"/>
                </a:rPr>
                <a:t>2. Khái Niệm Áp Suất</a:t>
              </a:r>
              <a:endParaRPr lang="en-US" sz="6000" dirty="0">
                <a:solidFill>
                  <a:schemeClr val="bg1"/>
                </a:solidFill>
                <a:latin typeface="Roboto Black" panose="02000000000000000000" pitchFamily="2" charset="0"/>
              </a:endParaRPr>
            </a:p>
          </p:txBody>
        </p:sp>
      </p:grpSp>
    </p:spTree>
    <p:extLst>
      <p:ext uri="{BB962C8B-B14F-4D97-AF65-F5344CB8AC3E}">
        <p14:creationId xmlns:p14="http://schemas.microsoft.com/office/powerpoint/2010/main" val="8494685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A7BEE64-9030-49C5-B607-11F4DC804300}"/>
              </a:ext>
            </a:extLst>
          </p:cNvPr>
          <p:cNvSpPr txBox="1"/>
          <p:nvPr/>
        </p:nvSpPr>
        <p:spPr>
          <a:xfrm>
            <a:off x="1184633" y="1256516"/>
            <a:ext cx="10541793" cy="830997"/>
          </a:xfrm>
          <a:prstGeom prst="rect">
            <a:avLst/>
          </a:prstGeom>
          <a:noFill/>
        </p:spPr>
        <p:txBody>
          <a:bodyPr wrap="square" rtlCol="0">
            <a:spAutoFit/>
          </a:bodyPr>
          <a:lstStyle/>
          <a:p>
            <a:pPr algn="just"/>
            <a:r>
              <a:rPr lang="en-US" sz="2400" dirty="0">
                <a:solidFill>
                  <a:schemeClr val="bg2">
                    <a:lumMod val="25000"/>
                  </a:schemeClr>
                </a:solidFill>
                <a:latin typeface="Roboto" panose="02000000000000000000" pitchFamily="2" charset="0"/>
                <a:ea typeface="Roboto" panose="02000000000000000000" pitchFamily="2" charset="0"/>
              </a:rPr>
              <a:t>1. S</a:t>
            </a:r>
            <a:r>
              <a:rPr lang="vi-VN" sz="2400" dirty="0">
                <a:solidFill>
                  <a:schemeClr val="bg2">
                    <a:lumMod val="25000"/>
                  </a:schemeClr>
                </a:solidFill>
                <a:latin typeface="Roboto" panose="02000000000000000000" pitchFamily="2" charset="0"/>
                <a:ea typeface="Roboto" panose="02000000000000000000" pitchFamily="2" charset="0"/>
              </a:rPr>
              <a:t>o sánh các áp lực, diện tích bị ép và độ lún</a:t>
            </a:r>
            <a:r>
              <a:rPr lang="en-US" sz="2400" dirty="0">
                <a:solidFill>
                  <a:schemeClr val="bg2">
                    <a:lumMod val="25000"/>
                  </a:schemeClr>
                </a:solidFill>
                <a:latin typeface="Roboto" panose="02000000000000000000" pitchFamily="2" charset="0"/>
                <a:ea typeface="Roboto" panose="02000000000000000000" pitchFamily="2" charset="0"/>
              </a:rPr>
              <a:t> </a:t>
            </a:r>
            <a:r>
              <a:rPr lang="en-US" sz="2400" dirty="0" err="1">
                <a:solidFill>
                  <a:schemeClr val="bg2">
                    <a:lumMod val="25000"/>
                  </a:schemeClr>
                </a:solidFill>
                <a:latin typeface="Roboto" panose="02000000000000000000" pitchFamily="2" charset="0"/>
                <a:ea typeface="Roboto" panose="02000000000000000000" pitchFamily="2" charset="0"/>
              </a:rPr>
              <a:t>trong</a:t>
            </a:r>
            <a:r>
              <a:rPr lang="en-US" sz="2400" dirty="0">
                <a:solidFill>
                  <a:schemeClr val="bg2">
                    <a:lumMod val="25000"/>
                  </a:schemeClr>
                </a:solidFill>
                <a:latin typeface="Roboto" panose="02000000000000000000" pitchFamily="2" charset="0"/>
                <a:ea typeface="Roboto" panose="02000000000000000000" pitchFamily="2" charset="0"/>
              </a:rPr>
              <a:t> </a:t>
            </a:r>
            <a:r>
              <a:rPr lang="en-US" sz="2400" dirty="0" err="1">
                <a:solidFill>
                  <a:schemeClr val="bg2">
                    <a:lumMod val="25000"/>
                  </a:schemeClr>
                </a:solidFill>
                <a:latin typeface="Roboto" panose="02000000000000000000" pitchFamily="2" charset="0"/>
                <a:ea typeface="Roboto" panose="02000000000000000000" pitchFamily="2" charset="0"/>
              </a:rPr>
              <a:t>các</a:t>
            </a:r>
            <a:r>
              <a:rPr lang="en-US" sz="2400" dirty="0">
                <a:solidFill>
                  <a:schemeClr val="bg2">
                    <a:lumMod val="25000"/>
                  </a:schemeClr>
                </a:solidFill>
                <a:latin typeface="Roboto" panose="02000000000000000000" pitchFamily="2" charset="0"/>
                <a:ea typeface="Roboto" panose="02000000000000000000" pitchFamily="2" charset="0"/>
              </a:rPr>
              <a:t> </a:t>
            </a:r>
            <a:r>
              <a:rPr lang="en-US" sz="2400" dirty="0" err="1">
                <a:solidFill>
                  <a:schemeClr val="bg2">
                    <a:lumMod val="25000"/>
                  </a:schemeClr>
                </a:solidFill>
                <a:latin typeface="Roboto" panose="02000000000000000000" pitchFamily="2" charset="0"/>
                <a:ea typeface="Roboto" panose="02000000000000000000" pitchFamily="2" charset="0"/>
              </a:rPr>
              <a:t>trường</a:t>
            </a:r>
            <a:r>
              <a:rPr lang="en-US" sz="2400" dirty="0">
                <a:solidFill>
                  <a:schemeClr val="bg2">
                    <a:lumMod val="25000"/>
                  </a:schemeClr>
                </a:solidFill>
                <a:latin typeface="Roboto" panose="02000000000000000000" pitchFamily="2" charset="0"/>
                <a:ea typeface="Roboto" panose="02000000000000000000" pitchFamily="2" charset="0"/>
              </a:rPr>
              <a:t> </a:t>
            </a:r>
            <a:r>
              <a:rPr lang="en-US" sz="2400" dirty="0" err="1">
                <a:solidFill>
                  <a:schemeClr val="bg2">
                    <a:lumMod val="25000"/>
                  </a:schemeClr>
                </a:solidFill>
                <a:latin typeface="Roboto" panose="02000000000000000000" pitchFamily="2" charset="0"/>
                <a:ea typeface="Roboto" panose="02000000000000000000" pitchFamily="2" charset="0"/>
              </a:rPr>
              <a:t>hợp</a:t>
            </a:r>
            <a:r>
              <a:rPr lang="en-US" sz="2400" dirty="0">
                <a:solidFill>
                  <a:schemeClr val="bg2">
                    <a:lumMod val="25000"/>
                  </a:schemeClr>
                </a:solidFill>
                <a:latin typeface="Roboto" panose="02000000000000000000" pitchFamily="2" charset="0"/>
                <a:ea typeface="Roboto" panose="02000000000000000000" pitchFamily="2" charset="0"/>
              </a:rPr>
              <a:t> </a:t>
            </a:r>
            <a:r>
              <a:rPr lang="en-US" sz="2400" dirty="0" err="1">
                <a:solidFill>
                  <a:schemeClr val="bg2">
                    <a:lumMod val="25000"/>
                  </a:schemeClr>
                </a:solidFill>
                <a:latin typeface="Roboto" panose="02000000000000000000" pitchFamily="2" charset="0"/>
                <a:ea typeface="Roboto" panose="02000000000000000000" pitchFamily="2" charset="0"/>
              </a:rPr>
              <a:t>bằng</a:t>
            </a:r>
            <a:r>
              <a:rPr lang="en-US" sz="2400" dirty="0">
                <a:solidFill>
                  <a:schemeClr val="bg2">
                    <a:lumMod val="25000"/>
                  </a:schemeClr>
                </a:solidFill>
                <a:latin typeface="Roboto" panose="02000000000000000000" pitchFamily="2" charset="0"/>
                <a:ea typeface="Roboto" panose="02000000000000000000" pitchFamily="2" charset="0"/>
              </a:rPr>
              <a:t> </a:t>
            </a:r>
            <a:r>
              <a:rPr lang="en-US" sz="2400" dirty="0" err="1">
                <a:solidFill>
                  <a:schemeClr val="bg2">
                    <a:lumMod val="25000"/>
                  </a:schemeClr>
                </a:solidFill>
                <a:latin typeface="Roboto" panose="02000000000000000000" pitchFamily="2" charset="0"/>
                <a:ea typeface="Roboto" panose="02000000000000000000" pitchFamily="2" charset="0"/>
              </a:rPr>
              <a:t>cách</a:t>
            </a:r>
            <a:r>
              <a:rPr lang="en-US" sz="2400" dirty="0">
                <a:solidFill>
                  <a:schemeClr val="bg2">
                    <a:lumMod val="25000"/>
                  </a:schemeClr>
                </a:solidFill>
                <a:latin typeface="Roboto" panose="02000000000000000000" pitchFamily="2" charset="0"/>
                <a:ea typeface="Roboto" panose="02000000000000000000" pitchFamily="2" charset="0"/>
              </a:rPr>
              <a:t> </a:t>
            </a:r>
            <a:r>
              <a:rPr lang="en-US" sz="2400" dirty="0" err="1">
                <a:solidFill>
                  <a:schemeClr val="bg2">
                    <a:lumMod val="25000"/>
                  </a:schemeClr>
                </a:solidFill>
                <a:latin typeface="Roboto" panose="02000000000000000000" pitchFamily="2" charset="0"/>
                <a:ea typeface="Roboto" panose="02000000000000000000" pitchFamily="2" charset="0"/>
              </a:rPr>
              <a:t>điền</a:t>
            </a:r>
            <a:r>
              <a:rPr lang="en-US" sz="2400" dirty="0">
                <a:solidFill>
                  <a:schemeClr val="bg2">
                    <a:lumMod val="25000"/>
                  </a:schemeClr>
                </a:solidFill>
                <a:latin typeface="Roboto" panose="02000000000000000000" pitchFamily="2" charset="0"/>
                <a:ea typeface="Roboto" panose="02000000000000000000" pitchFamily="2" charset="0"/>
              </a:rPr>
              <a:t> </a:t>
            </a:r>
            <a:r>
              <a:rPr lang="vi-VN" sz="2400" dirty="0">
                <a:solidFill>
                  <a:schemeClr val="bg2">
                    <a:lumMod val="25000"/>
                  </a:schemeClr>
                </a:solidFill>
                <a:latin typeface="Roboto" panose="02000000000000000000" pitchFamily="2" charset="0"/>
                <a:ea typeface="Roboto" panose="02000000000000000000" pitchFamily="2" charset="0"/>
              </a:rPr>
              <a:t>các dấu "=", "&gt;", "&lt;" thích hợp cho các chỗ trống của bảng sau:</a:t>
            </a:r>
            <a:endParaRPr lang="en-US" sz="2400" dirty="0">
              <a:solidFill>
                <a:schemeClr val="bg2">
                  <a:lumMod val="25000"/>
                </a:schemeClr>
              </a:solidFill>
              <a:latin typeface="Roboto" panose="02000000000000000000" pitchFamily="2" charset="0"/>
              <a:ea typeface="Roboto" panose="02000000000000000000" pitchFamily="2" charset="0"/>
            </a:endParaRPr>
          </a:p>
        </p:txBody>
      </p:sp>
      <p:graphicFrame>
        <p:nvGraphicFramePr>
          <p:cNvPr id="9" name="Table 9">
            <a:extLst>
              <a:ext uri="{FF2B5EF4-FFF2-40B4-BE49-F238E27FC236}">
                <a16:creationId xmlns:a16="http://schemas.microsoft.com/office/drawing/2014/main" id="{CCFD88FB-A729-46CA-B329-0F14ACC528B3}"/>
              </a:ext>
            </a:extLst>
          </p:cNvPr>
          <p:cNvGraphicFramePr>
            <a:graphicFrameLocks noGrp="1"/>
          </p:cNvGraphicFramePr>
          <p:nvPr>
            <p:extLst>
              <p:ext uri="{D42A27DB-BD31-4B8C-83A1-F6EECF244321}">
                <p14:modId xmlns:p14="http://schemas.microsoft.com/office/powerpoint/2010/main" val="1315347064"/>
              </p:ext>
            </p:extLst>
          </p:nvPr>
        </p:nvGraphicFramePr>
        <p:xfrm>
          <a:off x="1511478" y="2247887"/>
          <a:ext cx="9370008" cy="2080277"/>
        </p:xfrm>
        <a:graphic>
          <a:graphicData uri="http://schemas.openxmlformats.org/drawingml/2006/table">
            <a:tbl>
              <a:tblPr firstRow="1" bandRow="1">
                <a:tableStyleId>{5C22544A-7EE6-4342-B048-85BDC9FD1C3A}</a:tableStyleId>
              </a:tblPr>
              <a:tblGrid>
                <a:gridCol w="3123336">
                  <a:extLst>
                    <a:ext uri="{9D8B030D-6E8A-4147-A177-3AD203B41FA5}">
                      <a16:colId xmlns:a16="http://schemas.microsoft.com/office/drawing/2014/main" val="1138551653"/>
                    </a:ext>
                  </a:extLst>
                </a:gridCol>
                <a:gridCol w="3123336">
                  <a:extLst>
                    <a:ext uri="{9D8B030D-6E8A-4147-A177-3AD203B41FA5}">
                      <a16:colId xmlns:a16="http://schemas.microsoft.com/office/drawing/2014/main" val="319199796"/>
                    </a:ext>
                  </a:extLst>
                </a:gridCol>
                <a:gridCol w="3123336">
                  <a:extLst>
                    <a:ext uri="{9D8B030D-6E8A-4147-A177-3AD203B41FA5}">
                      <a16:colId xmlns:a16="http://schemas.microsoft.com/office/drawing/2014/main" val="1819742115"/>
                    </a:ext>
                  </a:extLst>
                </a:gridCol>
              </a:tblGrid>
              <a:tr h="680751">
                <a:tc>
                  <a:txBody>
                    <a:bodyPr/>
                    <a:lstStyle/>
                    <a:p>
                      <a:pPr algn="ctr">
                        <a:lnSpc>
                          <a:spcPct val="150000"/>
                        </a:lnSpc>
                      </a:pPr>
                      <a:r>
                        <a:rPr lang="vi-VN" sz="2400" dirty="0">
                          <a:latin typeface="Roboto" panose="02000000000000000000" pitchFamily="2" charset="0"/>
                          <a:ea typeface="Roboto" panose="02000000000000000000" pitchFamily="2" charset="0"/>
                        </a:rPr>
                        <a:t>Áp lực (F)</a:t>
                      </a:r>
                      <a:endParaRPr lang="en-US" sz="2400" dirty="0">
                        <a:latin typeface="Roboto" panose="02000000000000000000" pitchFamily="2" charset="0"/>
                        <a:ea typeface="Roboto" panose="020000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54000">
                          <a:srgbClr val="FF5800"/>
                        </a:gs>
                        <a:gs pos="77000">
                          <a:srgbClr val="FF3000"/>
                        </a:gs>
                        <a:gs pos="0">
                          <a:srgbClr val="FFC000"/>
                        </a:gs>
                        <a:gs pos="100000">
                          <a:srgbClr val="FF0000"/>
                        </a:gs>
                      </a:gsLst>
                      <a:lin ang="16200000" scaled="1"/>
                      <a:tileRect/>
                    </a:gradFill>
                  </a:tcPr>
                </a:tc>
                <a:tc>
                  <a:txBody>
                    <a:bodyPr/>
                    <a:lstStyle/>
                    <a:p>
                      <a:pPr algn="ctr">
                        <a:lnSpc>
                          <a:spcPct val="150000"/>
                        </a:lnSpc>
                      </a:pPr>
                      <a:r>
                        <a:rPr lang="vi-VN" sz="2400" dirty="0">
                          <a:latin typeface="Roboto" panose="02000000000000000000" pitchFamily="2" charset="0"/>
                          <a:ea typeface="Roboto" panose="02000000000000000000" pitchFamily="2" charset="0"/>
                        </a:rPr>
                        <a:t>Diện tích bị ép (S)</a:t>
                      </a:r>
                      <a:endParaRPr lang="en-US" sz="2400" dirty="0">
                        <a:latin typeface="Roboto" panose="02000000000000000000" pitchFamily="2" charset="0"/>
                        <a:ea typeface="Roboto" panose="020000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54000">
                          <a:srgbClr val="FF5800"/>
                        </a:gs>
                        <a:gs pos="77000">
                          <a:srgbClr val="FF3000"/>
                        </a:gs>
                        <a:gs pos="0">
                          <a:srgbClr val="FFC000"/>
                        </a:gs>
                        <a:gs pos="100000">
                          <a:srgbClr val="FF0000"/>
                        </a:gs>
                      </a:gsLst>
                      <a:lin ang="16200000" scaled="1"/>
                      <a:tileRect/>
                    </a:gradFill>
                  </a:tcPr>
                </a:tc>
                <a:tc>
                  <a:txBody>
                    <a:bodyPr/>
                    <a:lstStyle/>
                    <a:p>
                      <a:pPr algn="ctr">
                        <a:lnSpc>
                          <a:spcPct val="150000"/>
                        </a:lnSpc>
                      </a:pPr>
                      <a:r>
                        <a:rPr lang="vi-VN" sz="2400" dirty="0">
                          <a:latin typeface="Roboto" panose="02000000000000000000" pitchFamily="2" charset="0"/>
                          <a:ea typeface="Roboto" panose="02000000000000000000" pitchFamily="2" charset="0"/>
                        </a:rPr>
                        <a:t>Độ lún (h)</a:t>
                      </a:r>
                      <a:endParaRPr lang="en-US" sz="2400" dirty="0">
                        <a:latin typeface="Roboto" panose="02000000000000000000" pitchFamily="2" charset="0"/>
                        <a:ea typeface="Roboto" panose="020000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54000">
                          <a:srgbClr val="FF5800"/>
                        </a:gs>
                        <a:gs pos="77000">
                          <a:srgbClr val="FF3000"/>
                        </a:gs>
                        <a:gs pos="0">
                          <a:srgbClr val="FFC000"/>
                        </a:gs>
                        <a:gs pos="100000">
                          <a:srgbClr val="FF0000"/>
                        </a:gs>
                      </a:gsLst>
                      <a:lin ang="16200000" scaled="1"/>
                      <a:tileRect/>
                    </a:gradFill>
                  </a:tcPr>
                </a:tc>
                <a:extLst>
                  <a:ext uri="{0D108BD9-81ED-4DB2-BD59-A6C34878D82A}">
                    <a16:rowId xmlns:a16="http://schemas.microsoft.com/office/drawing/2014/main" val="4200228833"/>
                  </a:ext>
                </a:extLst>
              </a:tr>
              <a:tr h="718775">
                <a:tc>
                  <a:txBody>
                    <a:bodyPr/>
                    <a:lstStyle/>
                    <a:p>
                      <a:pPr algn="ctr"/>
                      <a:endParaRPr lang="en-US" sz="2400" dirty="0">
                        <a:latin typeface="Roboto" panose="02000000000000000000" pitchFamily="2" charset="0"/>
                        <a:ea typeface="Roboto" panose="020000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endParaRPr lang="en-US" sz="2400" dirty="0">
                        <a:latin typeface="Roboto" panose="02000000000000000000" pitchFamily="2" charset="0"/>
                        <a:ea typeface="Roboto" panose="020000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endParaRPr lang="en-US" sz="2400" dirty="0">
                        <a:latin typeface="Roboto" panose="02000000000000000000" pitchFamily="2" charset="0"/>
                        <a:ea typeface="Roboto" panose="020000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680429186"/>
                  </a:ext>
                </a:extLst>
              </a:tr>
              <a:tr h="680751">
                <a:tc>
                  <a:txBody>
                    <a:bodyPr/>
                    <a:lstStyle/>
                    <a:p>
                      <a:pPr algn="ctr"/>
                      <a:endParaRPr lang="en-US" sz="2400" dirty="0">
                        <a:latin typeface="Roboto" panose="02000000000000000000" pitchFamily="2" charset="0"/>
                        <a:ea typeface="Roboto" panose="020000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endParaRPr lang="en-US" sz="2400" dirty="0">
                        <a:latin typeface="Roboto" panose="02000000000000000000" pitchFamily="2" charset="0"/>
                        <a:ea typeface="Roboto" panose="020000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endParaRPr lang="en-US" sz="2400" dirty="0">
                        <a:latin typeface="Roboto" panose="02000000000000000000" pitchFamily="2" charset="0"/>
                        <a:ea typeface="Roboto" panose="020000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720901493"/>
                  </a:ext>
                </a:extLst>
              </a:tr>
            </a:tbl>
          </a:graphicData>
        </a:graphic>
      </p:graphicFrame>
      <p:grpSp>
        <p:nvGrpSpPr>
          <p:cNvPr id="13" name="Group 12">
            <a:extLst>
              <a:ext uri="{FF2B5EF4-FFF2-40B4-BE49-F238E27FC236}">
                <a16:creationId xmlns:a16="http://schemas.microsoft.com/office/drawing/2014/main" id="{5419FF58-9D89-4CA6-9952-8DF19F092F48}"/>
              </a:ext>
            </a:extLst>
          </p:cNvPr>
          <p:cNvGrpSpPr/>
          <p:nvPr/>
        </p:nvGrpSpPr>
        <p:grpSpPr>
          <a:xfrm>
            <a:off x="2265184" y="3085184"/>
            <a:ext cx="1864687" cy="461665"/>
            <a:chOff x="2164701" y="4788216"/>
            <a:chExt cx="1864687" cy="461665"/>
          </a:xfrm>
        </p:grpSpPr>
        <p:sp>
          <p:nvSpPr>
            <p:cNvPr id="10" name="TextBox 9">
              <a:extLst>
                <a:ext uri="{FF2B5EF4-FFF2-40B4-BE49-F238E27FC236}">
                  <a16:creationId xmlns:a16="http://schemas.microsoft.com/office/drawing/2014/main" id="{9492C136-0591-4E75-9FED-DB90D7D8D7FF}"/>
                </a:ext>
              </a:extLst>
            </p:cNvPr>
            <p:cNvSpPr txBox="1"/>
            <p:nvPr/>
          </p:nvSpPr>
          <p:spPr>
            <a:xfrm>
              <a:off x="2164701" y="4788216"/>
              <a:ext cx="1864687" cy="461665"/>
            </a:xfrm>
            <a:prstGeom prst="rect">
              <a:avLst/>
            </a:prstGeom>
            <a:noFill/>
          </p:spPr>
          <p:txBody>
            <a:bodyPr wrap="square" rtlCol="0">
              <a:spAutoFit/>
            </a:bodyPr>
            <a:lstStyle/>
            <a:p>
              <a:r>
                <a:rPr lang="vi-VN" sz="2400" dirty="0">
                  <a:latin typeface="Roboto" panose="02000000000000000000" pitchFamily="2" charset="0"/>
                  <a:ea typeface="Roboto" panose="02000000000000000000" pitchFamily="2" charset="0"/>
                </a:rPr>
                <a:t>F</a:t>
              </a:r>
              <a:r>
                <a:rPr lang="en-US" sz="2400" baseline="-25000" dirty="0">
                  <a:latin typeface="Roboto" panose="02000000000000000000" pitchFamily="2" charset="0"/>
                  <a:ea typeface="Roboto" panose="02000000000000000000" pitchFamily="2" charset="0"/>
                </a:rPr>
                <a:t>b</a:t>
              </a:r>
              <a:r>
                <a:rPr lang="vi-VN" sz="2400" dirty="0">
                  <a:latin typeface="Roboto" panose="02000000000000000000" pitchFamily="2" charset="0"/>
                  <a:ea typeface="Roboto" panose="02000000000000000000" pitchFamily="2" charset="0"/>
                </a:rPr>
                <a:t>           F</a:t>
              </a:r>
              <a:r>
                <a:rPr lang="en-US" sz="2400" baseline="-25000" dirty="0">
                  <a:latin typeface="Roboto" panose="02000000000000000000" pitchFamily="2" charset="0"/>
                  <a:ea typeface="Roboto" panose="02000000000000000000" pitchFamily="2" charset="0"/>
                </a:rPr>
                <a:t>a</a:t>
              </a:r>
            </a:p>
          </p:txBody>
        </p:sp>
        <p:sp>
          <p:nvSpPr>
            <p:cNvPr id="12" name="Rectangle 11">
              <a:extLst>
                <a:ext uri="{FF2B5EF4-FFF2-40B4-BE49-F238E27FC236}">
                  <a16:creationId xmlns:a16="http://schemas.microsoft.com/office/drawing/2014/main" id="{4EB33328-D4DE-426E-BFBC-73968CFDDF9A}"/>
                </a:ext>
              </a:extLst>
            </p:cNvPr>
            <p:cNvSpPr/>
            <p:nvPr/>
          </p:nvSpPr>
          <p:spPr>
            <a:xfrm>
              <a:off x="2710741" y="4788216"/>
              <a:ext cx="396000" cy="396000"/>
            </a:xfrm>
            <a:prstGeom prst="rect">
              <a:avLst/>
            </a:prstGeom>
            <a:noFill/>
            <a:ln w="3810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 name="Group 16">
            <a:extLst>
              <a:ext uri="{FF2B5EF4-FFF2-40B4-BE49-F238E27FC236}">
                <a16:creationId xmlns:a16="http://schemas.microsoft.com/office/drawing/2014/main" id="{929D1772-B01D-4985-AF5B-C3C211B03061}"/>
              </a:ext>
            </a:extLst>
          </p:cNvPr>
          <p:cNvGrpSpPr/>
          <p:nvPr/>
        </p:nvGrpSpPr>
        <p:grpSpPr>
          <a:xfrm>
            <a:off x="5445366" y="3059711"/>
            <a:ext cx="1864685" cy="461665"/>
            <a:chOff x="2164701" y="4762743"/>
            <a:chExt cx="1864685" cy="461665"/>
          </a:xfrm>
        </p:grpSpPr>
        <p:sp>
          <p:nvSpPr>
            <p:cNvPr id="18" name="TextBox 17">
              <a:extLst>
                <a:ext uri="{FF2B5EF4-FFF2-40B4-BE49-F238E27FC236}">
                  <a16:creationId xmlns:a16="http://schemas.microsoft.com/office/drawing/2014/main" id="{2D060851-2397-4B85-91A0-8E6C3B3D6B0C}"/>
                </a:ext>
              </a:extLst>
            </p:cNvPr>
            <p:cNvSpPr txBox="1"/>
            <p:nvPr/>
          </p:nvSpPr>
          <p:spPr>
            <a:xfrm>
              <a:off x="2164701" y="4762743"/>
              <a:ext cx="1864685" cy="461665"/>
            </a:xfrm>
            <a:prstGeom prst="rect">
              <a:avLst/>
            </a:prstGeom>
            <a:noFill/>
          </p:spPr>
          <p:txBody>
            <a:bodyPr wrap="square" rtlCol="0">
              <a:spAutoFit/>
            </a:bodyPr>
            <a:lstStyle/>
            <a:p>
              <a:r>
                <a:rPr lang="vi-VN" sz="2400" dirty="0">
                  <a:latin typeface="Roboto" panose="02000000000000000000" pitchFamily="2" charset="0"/>
                  <a:ea typeface="Roboto" panose="02000000000000000000" pitchFamily="2" charset="0"/>
                </a:rPr>
                <a:t>S</a:t>
              </a:r>
              <a:r>
                <a:rPr lang="en-US" sz="2400" baseline="-25000" dirty="0">
                  <a:latin typeface="Roboto" panose="02000000000000000000" pitchFamily="2" charset="0"/>
                  <a:ea typeface="Roboto" panose="02000000000000000000" pitchFamily="2" charset="0"/>
                </a:rPr>
                <a:t>b</a:t>
              </a:r>
              <a:r>
                <a:rPr lang="vi-VN" sz="2400" dirty="0">
                  <a:latin typeface="Roboto" panose="02000000000000000000" pitchFamily="2" charset="0"/>
                  <a:ea typeface="Roboto" panose="02000000000000000000" pitchFamily="2" charset="0"/>
                </a:rPr>
                <a:t>           S</a:t>
              </a:r>
              <a:r>
                <a:rPr lang="en-US" sz="2400" baseline="-25000" dirty="0">
                  <a:latin typeface="Roboto" panose="02000000000000000000" pitchFamily="2" charset="0"/>
                  <a:ea typeface="Roboto" panose="02000000000000000000" pitchFamily="2" charset="0"/>
                </a:rPr>
                <a:t>a</a:t>
              </a:r>
            </a:p>
          </p:txBody>
        </p:sp>
        <p:sp>
          <p:nvSpPr>
            <p:cNvPr id="19" name="Rectangle 18">
              <a:extLst>
                <a:ext uri="{FF2B5EF4-FFF2-40B4-BE49-F238E27FC236}">
                  <a16:creationId xmlns:a16="http://schemas.microsoft.com/office/drawing/2014/main" id="{672EDF92-EC37-499E-BD41-73678C111320}"/>
                </a:ext>
              </a:extLst>
            </p:cNvPr>
            <p:cNvSpPr/>
            <p:nvPr/>
          </p:nvSpPr>
          <p:spPr>
            <a:xfrm>
              <a:off x="2710741" y="4788216"/>
              <a:ext cx="396000" cy="396000"/>
            </a:xfrm>
            <a:prstGeom prst="rect">
              <a:avLst/>
            </a:prstGeom>
            <a:noFill/>
            <a:ln w="3810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 name="Group 19">
            <a:extLst>
              <a:ext uri="{FF2B5EF4-FFF2-40B4-BE49-F238E27FC236}">
                <a16:creationId xmlns:a16="http://schemas.microsoft.com/office/drawing/2014/main" id="{8F43C349-C904-4FEB-BA2A-FC00EE00ADE4}"/>
              </a:ext>
            </a:extLst>
          </p:cNvPr>
          <p:cNvGrpSpPr/>
          <p:nvPr/>
        </p:nvGrpSpPr>
        <p:grpSpPr>
          <a:xfrm>
            <a:off x="8625546" y="3053014"/>
            <a:ext cx="1731546" cy="461665"/>
            <a:chOff x="2091606" y="4756046"/>
            <a:chExt cx="1731546" cy="461665"/>
          </a:xfrm>
        </p:grpSpPr>
        <p:sp>
          <p:nvSpPr>
            <p:cNvPr id="21" name="TextBox 20">
              <a:extLst>
                <a:ext uri="{FF2B5EF4-FFF2-40B4-BE49-F238E27FC236}">
                  <a16:creationId xmlns:a16="http://schemas.microsoft.com/office/drawing/2014/main" id="{E8C8E629-2D04-4A2C-9731-49C27E37458E}"/>
                </a:ext>
              </a:extLst>
            </p:cNvPr>
            <p:cNvSpPr txBox="1"/>
            <p:nvPr/>
          </p:nvSpPr>
          <p:spPr>
            <a:xfrm>
              <a:off x="2091606" y="4756046"/>
              <a:ext cx="1731546" cy="461665"/>
            </a:xfrm>
            <a:prstGeom prst="rect">
              <a:avLst/>
            </a:prstGeom>
            <a:noFill/>
          </p:spPr>
          <p:txBody>
            <a:bodyPr wrap="square" rtlCol="0">
              <a:spAutoFit/>
            </a:bodyPr>
            <a:lstStyle/>
            <a:p>
              <a:r>
                <a:rPr lang="vi-VN" sz="2400" dirty="0">
                  <a:latin typeface="Roboto" panose="02000000000000000000" pitchFamily="2" charset="0"/>
                  <a:ea typeface="Roboto" panose="02000000000000000000" pitchFamily="2" charset="0"/>
                </a:rPr>
                <a:t>h</a:t>
              </a:r>
              <a:r>
                <a:rPr lang="en-US" sz="2400" baseline="-25000" dirty="0">
                  <a:latin typeface="Roboto" panose="02000000000000000000" pitchFamily="2" charset="0"/>
                  <a:ea typeface="Roboto" panose="02000000000000000000" pitchFamily="2" charset="0"/>
                </a:rPr>
                <a:t>b</a:t>
              </a:r>
              <a:r>
                <a:rPr lang="vi-VN" sz="2400" dirty="0">
                  <a:latin typeface="Roboto" panose="02000000000000000000" pitchFamily="2" charset="0"/>
                  <a:ea typeface="Roboto" panose="02000000000000000000" pitchFamily="2" charset="0"/>
                </a:rPr>
                <a:t>           h</a:t>
              </a:r>
              <a:r>
                <a:rPr lang="en-US" sz="2400" baseline="-25000" dirty="0">
                  <a:latin typeface="Roboto" panose="02000000000000000000" pitchFamily="2" charset="0"/>
                  <a:ea typeface="Roboto" panose="02000000000000000000" pitchFamily="2" charset="0"/>
                </a:rPr>
                <a:t>a</a:t>
              </a:r>
            </a:p>
          </p:txBody>
        </p:sp>
        <p:sp>
          <p:nvSpPr>
            <p:cNvPr id="22" name="Rectangle 21">
              <a:extLst>
                <a:ext uri="{FF2B5EF4-FFF2-40B4-BE49-F238E27FC236}">
                  <a16:creationId xmlns:a16="http://schemas.microsoft.com/office/drawing/2014/main" id="{A1657C28-4B20-4D51-AE4F-C629977E80D4}"/>
                </a:ext>
              </a:extLst>
            </p:cNvPr>
            <p:cNvSpPr/>
            <p:nvPr/>
          </p:nvSpPr>
          <p:spPr>
            <a:xfrm>
              <a:off x="2710741" y="4788216"/>
              <a:ext cx="396000" cy="396000"/>
            </a:xfrm>
            <a:prstGeom prst="rect">
              <a:avLst/>
            </a:prstGeom>
            <a:noFill/>
            <a:ln w="3810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 name="Group 22">
            <a:extLst>
              <a:ext uri="{FF2B5EF4-FFF2-40B4-BE49-F238E27FC236}">
                <a16:creationId xmlns:a16="http://schemas.microsoft.com/office/drawing/2014/main" id="{A4DA532A-A642-4F50-B727-3BCCABE8327A}"/>
              </a:ext>
            </a:extLst>
          </p:cNvPr>
          <p:cNvGrpSpPr/>
          <p:nvPr/>
        </p:nvGrpSpPr>
        <p:grpSpPr>
          <a:xfrm>
            <a:off x="2265185" y="3768053"/>
            <a:ext cx="1864686" cy="461665"/>
            <a:chOff x="2164702" y="4788216"/>
            <a:chExt cx="1864686" cy="461665"/>
          </a:xfrm>
        </p:grpSpPr>
        <p:sp>
          <p:nvSpPr>
            <p:cNvPr id="24" name="TextBox 23">
              <a:extLst>
                <a:ext uri="{FF2B5EF4-FFF2-40B4-BE49-F238E27FC236}">
                  <a16:creationId xmlns:a16="http://schemas.microsoft.com/office/drawing/2014/main" id="{E4199D83-5524-41F7-A64C-F16965E0D539}"/>
                </a:ext>
              </a:extLst>
            </p:cNvPr>
            <p:cNvSpPr txBox="1"/>
            <p:nvPr/>
          </p:nvSpPr>
          <p:spPr>
            <a:xfrm>
              <a:off x="2164702" y="4788216"/>
              <a:ext cx="1864686" cy="461665"/>
            </a:xfrm>
            <a:prstGeom prst="rect">
              <a:avLst/>
            </a:prstGeom>
            <a:noFill/>
          </p:spPr>
          <p:txBody>
            <a:bodyPr wrap="square" rtlCol="0">
              <a:spAutoFit/>
            </a:bodyPr>
            <a:lstStyle/>
            <a:p>
              <a:r>
                <a:rPr lang="vi-VN" sz="2400" dirty="0">
                  <a:latin typeface="Roboto" panose="02000000000000000000" pitchFamily="2" charset="0"/>
                  <a:ea typeface="Roboto" panose="02000000000000000000" pitchFamily="2" charset="0"/>
                </a:rPr>
                <a:t>F</a:t>
              </a:r>
              <a:r>
                <a:rPr lang="en-US" sz="2400" baseline="-25000" dirty="0">
                  <a:latin typeface="Roboto" panose="02000000000000000000" pitchFamily="2" charset="0"/>
                  <a:ea typeface="Roboto" panose="02000000000000000000" pitchFamily="2" charset="0"/>
                </a:rPr>
                <a:t>c</a:t>
              </a:r>
              <a:r>
                <a:rPr lang="vi-VN" sz="2400" dirty="0">
                  <a:latin typeface="Roboto" panose="02000000000000000000" pitchFamily="2" charset="0"/>
                  <a:ea typeface="Roboto" panose="02000000000000000000" pitchFamily="2" charset="0"/>
                </a:rPr>
                <a:t>           F</a:t>
              </a:r>
              <a:r>
                <a:rPr lang="en-US" sz="2400" baseline="-25000" dirty="0">
                  <a:latin typeface="Roboto" panose="02000000000000000000" pitchFamily="2" charset="0"/>
                  <a:ea typeface="Roboto" panose="02000000000000000000" pitchFamily="2" charset="0"/>
                </a:rPr>
                <a:t>a</a:t>
              </a:r>
            </a:p>
          </p:txBody>
        </p:sp>
        <p:sp>
          <p:nvSpPr>
            <p:cNvPr id="25" name="Rectangle 24">
              <a:extLst>
                <a:ext uri="{FF2B5EF4-FFF2-40B4-BE49-F238E27FC236}">
                  <a16:creationId xmlns:a16="http://schemas.microsoft.com/office/drawing/2014/main" id="{3B0217B6-B820-4885-911D-0983CE1F534C}"/>
                </a:ext>
              </a:extLst>
            </p:cNvPr>
            <p:cNvSpPr/>
            <p:nvPr/>
          </p:nvSpPr>
          <p:spPr>
            <a:xfrm>
              <a:off x="2710741" y="4788216"/>
              <a:ext cx="396000" cy="396000"/>
            </a:xfrm>
            <a:prstGeom prst="rect">
              <a:avLst/>
            </a:prstGeom>
            <a:noFill/>
            <a:ln w="3810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6" name="Group 25">
            <a:extLst>
              <a:ext uri="{FF2B5EF4-FFF2-40B4-BE49-F238E27FC236}">
                <a16:creationId xmlns:a16="http://schemas.microsoft.com/office/drawing/2014/main" id="{16C96CF6-5FBE-4A98-985A-6F533D4F51B4}"/>
              </a:ext>
            </a:extLst>
          </p:cNvPr>
          <p:cNvGrpSpPr/>
          <p:nvPr/>
        </p:nvGrpSpPr>
        <p:grpSpPr>
          <a:xfrm>
            <a:off x="5415223" y="3768052"/>
            <a:ext cx="1864684" cy="461665"/>
            <a:chOff x="2134558" y="4788216"/>
            <a:chExt cx="1864684" cy="461665"/>
          </a:xfrm>
        </p:grpSpPr>
        <p:sp>
          <p:nvSpPr>
            <p:cNvPr id="27" name="TextBox 26">
              <a:extLst>
                <a:ext uri="{FF2B5EF4-FFF2-40B4-BE49-F238E27FC236}">
                  <a16:creationId xmlns:a16="http://schemas.microsoft.com/office/drawing/2014/main" id="{87AC658A-EFEF-4E89-B42F-EC273BDEC2B7}"/>
                </a:ext>
              </a:extLst>
            </p:cNvPr>
            <p:cNvSpPr txBox="1"/>
            <p:nvPr/>
          </p:nvSpPr>
          <p:spPr>
            <a:xfrm>
              <a:off x="2134558" y="4788216"/>
              <a:ext cx="1864684" cy="461665"/>
            </a:xfrm>
            <a:prstGeom prst="rect">
              <a:avLst/>
            </a:prstGeom>
            <a:noFill/>
          </p:spPr>
          <p:txBody>
            <a:bodyPr wrap="square" rtlCol="0">
              <a:spAutoFit/>
            </a:bodyPr>
            <a:lstStyle/>
            <a:p>
              <a:r>
                <a:rPr lang="vi-VN" sz="2400" dirty="0">
                  <a:latin typeface="Roboto" panose="02000000000000000000" pitchFamily="2" charset="0"/>
                  <a:ea typeface="Roboto" panose="02000000000000000000" pitchFamily="2" charset="0"/>
                </a:rPr>
                <a:t>S</a:t>
              </a:r>
              <a:r>
                <a:rPr lang="en-US" sz="2400" baseline="-25000" dirty="0">
                  <a:latin typeface="Roboto" panose="02000000000000000000" pitchFamily="2" charset="0"/>
                  <a:ea typeface="Roboto" panose="02000000000000000000" pitchFamily="2" charset="0"/>
                </a:rPr>
                <a:t>c</a:t>
              </a:r>
              <a:r>
                <a:rPr lang="vi-VN" sz="2400" dirty="0">
                  <a:latin typeface="Roboto" panose="02000000000000000000" pitchFamily="2" charset="0"/>
                  <a:ea typeface="Roboto" panose="02000000000000000000" pitchFamily="2" charset="0"/>
                </a:rPr>
                <a:t>           S</a:t>
              </a:r>
              <a:r>
                <a:rPr lang="en-US" sz="2400" baseline="-25000" dirty="0">
                  <a:latin typeface="Roboto" panose="02000000000000000000" pitchFamily="2" charset="0"/>
                  <a:ea typeface="Roboto" panose="02000000000000000000" pitchFamily="2" charset="0"/>
                </a:rPr>
                <a:t>a</a:t>
              </a:r>
            </a:p>
          </p:txBody>
        </p:sp>
        <p:sp>
          <p:nvSpPr>
            <p:cNvPr id="28" name="Rectangle 27">
              <a:extLst>
                <a:ext uri="{FF2B5EF4-FFF2-40B4-BE49-F238E27FC236}">
                  <a16:creationId xmlns:a16="http://schemas.microsoft.com/office/drawing/2014/main" id="{245F330A-230A-49FD-AEFE-22A02C223B62}"/>
                </a:ext>
              </a:extLst>
            </p:cNvPr>
            <p:cNvSpPr/>
            <p:nvPr/>
          </p:nvSpPr>
          <p:spPr>
            <a:xfrm>
              <a:off x="2710741" y="4788216"/>
              <a:ext cx="396000" cy="396000"/>
            </a:xfrm>
            <a:prstGeom prst="rect">
              <a:avLst/>
            </a:prstGeom>
            <a:noFill/>
            <a:ln w="3810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9" name="Group 28">
            <a:extLst>
              <a:ext uri="{FF2B5EF4-FFF2-40B4-BE49-F238E27FC236}">
                <a16:creationId xmlns:a16="http://schemas.microsoft.com/office/drawing/2014/main" id="{6A3F0A97-B82B-4AEE-BF1A-F13B2A975AC1}"/>
              </a:ext>
            </a:extLst>
          </p:cNvPr>
          <p:cNvGrpSpPr/>
          <p:nvPr/>
        </p:nvGrpSpPr>
        <p:grpSpPr>
          <a:xfrm>
            <a:off x="8649400" y="3735219"/>
            <a:ext cx="1864683" cy="461665"/>
            <a:chOff x="2113205" y="4753648"/>
            <a:chExt cx="1864683" cy="461665"/>
          </a:xfrm>
        </p:grpSpPr>
        <p:sp>
          <p:nvSpPr>
            <p:cNvPr id="30" name="TextBox 29">
              <a:extLst>
                <a:ext uri="{FF2B5EF4-FFF2-40B4-BE49-F238E27FC236}">
                  <a16:creationId xmlns:a16="http://schemas.microsoft.com/office/drawing/2014/main" id="{FCCD54F6-9C68-46C4-B27E-AEE3EB7895D5}"/>
                </a:ext>
              </a:extLst>
            </p:cNvPr>
            <p:cNvSpPr txBox="1"/>
            <p:nvPr/>
          </p:nvSpPr>
          <p:spPr>
            <a:xfrm>
              <a:off x="2113205" y="4753648"/>
              <a:ext cx="1864683" cy="461665"/>
            </a:xfrm>
            <a:prstGeom prst="rect">
              <a:avLst/>
            </a:prstGeom>
            <a:noFill/>
          </p:spPr>
          <p:txBody>
            <a:bodyPr wrap="square" rtlCol="0">
              <a:spAutoFit/>
            </a:bodyPr>
            <a:lstStyle/>
            <a:p>
              <a:r>
                <a:rPr lang="vi-VN" sz="2400" dirty="0">
                  <a:latin typeface="Roboto" panose="02000000000000000000" pitchFamily="2" charset="0"/>
                  <a:ea typeface="Roboto" panose="02000000000000000000" pitchFamily="2" charset="0"/>
                </a:rPr>
                <a:t>h</a:t>
              </a:r>
              <a:r>
                <a:rPr lang="en-US" sz="2400" baseline="-25000" dirty="0">
                  <a:latin typeface="Roboto" panose="02000000000000000000" pitchFamily="2" charset="0"/>
                  <a:ea typeface="Roboto" panose="02000000000000000000" pitchFamily="2" charset="0"/>
                </a:rPr>
                <a:t>c</a:t>
              </a:r>
              <a:r>
                <a:rPr lang="vi-VN" sz="2400" dirty="0">
                  <a:latin typeface="Roboto" panose="02000000000000000000" pitchFamily="2" charset="0"/>
                  <a:ea typeface="Roboto" panose="02000000000000000000" pitchFamily="2" charset="0"/>
                </a:rPr>
                <a:t>           h</a:t>
              </a:r>
              <a:r>
                <a:rPr lang="en-US" sz="2400" baseline="-25000" dirty="0">
                  <a:latin typeface="Roboto" panose="02000000000000000000" pitchFamily="2" charset="0"/>
                  <a:ea typeface="Roboto" panose="02000000000000000000" pitchFamily="2" charset="0"/>
                </a:rPr>
                <a:t>a</a:t>
              </a:r>
            </a:p>
          </p:txBody>
        </p:sp>
        <p:sp>
          <p:nvSpPr>
            <p:cNvPr id="31" name="Rectangle 30">
              <a:extLst>
                <a:ext uri="{FF2B5EF4-FFF2-40B4-BE49-F238E27FC236}">
                  <a16:creationId xmlns:a16="http://schemas.microsoft.com/office/drawing/2014/main" id="{A9F30A76-FC48-4F9D-99A4-EE747DABBE87}"/>
                </a:ext>
              </a:extLst>
            </p:cNvPr>
            <p:cNvSpPr/>
            <p:nvPr/>
          </p:nvSpPr>
          <p:spPr>
            <a:xfrm>
              <a:off x="2710741" y="4788216"/>
              <a:ext cx="396000" cy="396000"/>
            </a:xfrm>
            <a:prstGeom prst="rect">
              <a:avLst/>
            </a:prstGeom>
            <a:noFill/>
            <a:ln w="3810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 name="Group 1">
            <a:extLst>
              <a:ext uri="{FF2B5EF4-FFF2-40B4-BE49-F238E27FC236}">
                <a16:creationId xmlns:a16="http://schemas.microsoft.com/office/drawing/2014/main" id="{5E4F01E4-FB17-4100-88B7-4993E208FEA6}"/>
              </a:ext>
            </a:extLst>
          </p:cNvPr>
          <p:cNvGrpSpPr/>
          <p:nvPr/>
        </p:nvGrpSpPr>
        <p:grpSpPr>
          <a:xfrm>
            <a:off x="3876971" y="292045"/>
            <a:ext cx="4075962" cy="600237"/>
            <a:chOff x="4474346" y="195309"/>
            <a:chExt cx="4075962" cy="600237"/>
          </a:xfrm>
        </p:grpSpPr>
        <p:sp>
          <p:nvSpPr>
            <p:cNvPr id="3" name="Rectangle: Rounded Corners 2">
              <a:extLst>
                <a:ext uri="{FF2B5EF4-FFF2-40B4-BE49-F238E27FC236}">
                  <a16:creationId xmlns:a16="http://schemas.microsoft.com/office/drawing/2014/main" id="{78FBDD23-1BB0-4E56-B0AB-099AF3DF2E23}"/>
                </a:ext>
              </a:extLst>
            </p:cNvPr>
            <p:cNvSpPr/>
            <p:nvPr/>
          </p:nvSpPr>
          <p:spPr>
            <a:xfrm>
              <a:off x="4474346" y="195309"/>
              <a:ext cx="4047862" cy="600237"/>
            </a:xfrm>
            <a:prstGeom prst="roundRect">
              <a:avLst>
                <a:gd name="adj" fmla="val 50000"/>
              </a:avLst>
            </a:prstGeom>
            <a:gradFill>
              <a:gsLst>
                <a:gs pos="63000">
                  <a:srgbClr val="FF6A00"/>
                </a:gs>
                <a:gs pos="34000">
                  <a:srgbClr val="FF3900"/>
                </a:gs>
                <a:gs pos="0">
                  <a:srgbClr val="FF0000"/>
                </a:gs>
                <a:gs pos="100000">
                  <a:srgbClr val="FFC000"/>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4" name="TextBox 3">
              <a:extLst>
                <a:ext uri="{FF2B5EF4-FFF2-40B4-BE49-F238E27FC236}">
                  <a16:creationId xmlns:a16="http://schemas.microsoft.com/office/drawing/2014/main" id="{218C2ED1-8977-4E47-AD5B-31A188B770CD}"/>
                </a:ext>
              </a:extLst>
            </p:cNvPr>
            <p:cNvSpPr txBox="1"/>
            <p:nvPr/>
          </p:nvSpPr>
          <p:spPr>
            <a:xfrm>
              <a:off x="4836444" y="240272"/>
              <a:ext cx="3713864" cy="523220"/>
            </a:xfrm>
            <a:prstGeom prst="rect">
              <a:avLst/>
            </a:prstGeom>
            <a:noFill/>
          </p:spPr>
          <p:txBody>
            <a:bodyPr wrap="square" rtlCol="0">
              <a:spAutoFit/>
            </a:bodyPr>
            <a:lstStyle/>
            <a:p>
              <a:r>
                <a:rPr lang="vi-VN" sz="2800" dirty="0">
                  <a:solidFill>
                    <a:schemeClr val="bg1"/>
                  </a:solidFill>
                  <a:latin typeface="Roboto Black" panose="02000000000000000000" pitchFamily="2" charset="0"/>
                </a:rPr>
                <a:t>2. Khái Niệm Áp Suất</a:t>
              </a:r>
              <a:endParaRPr lang="en-US" sz="2800" dirty="0">
                <a:solidFill>
                  <a:schemeClr val="bg1"/>
                </a:solidFill>
                <a:latin typeface="Roboto Black" panose="02000000000000000000" pitchFamily="2" charset="0"/>
              </a:endParaRPr>
            </a:p>
          </p:txBody>
        </p:sp>
      </p:grpSp>
      <p:grpSp>
        <p:nvGrpSpPr>
          <p:cNvPr id="8" name="Group 7">
            <a:extLst>
              <a:ext uri="{FF2B5EF4-FFF2-40B4-BE49-F238E27FC236}">
                <a16:creationId xmlns:a16="http://schemas.microsoft.com/office/drawing/2014/main" id="{2CD182C4-12F9-0186-D6FA-12EB61830F39}"/>
              </a:ext>
            </a:extLst>
          </p:cNvPr>
          <p:cNvGrpSpPr/>
          <p:nvPr/>
        </p:nvGrpSpPr>
        <p:grpSpPr>
          <a:xfrm>
            <a:off x="3666932" y="292045"/>
            <a:ext cx="600237" cy="600237"/>
            <a:chOff x="4467808" y="2893267"/>
            <a:chExt cx="1017036" cy="1017036"/>
          </a:xfrm>
        </p:grpSpPr>
        <p:sp>
          <p:nvSpPr>
            <p:cNvPr id="11" name="Oval 10">
              <a:extLst>
                <a:ext uri="{FF2B5EF4-FFF2-40B4-BE49-F238E27FC236}">
                  <a16:creationId xmlns:a16="http://schemas.microsoft.com/office/drawing/2014/main" id="{EDE372F8-7854-C239-B640-A15AD26401C5}"/>
                </a:ext>
              </a:extLst>
            </p:cNvPr>
            <p:cNvSpPr/>
            <p:nvPr/>
          </p:nvSpPr>
          <p:spPr>
            <a:xfrm>
              <a:off x="4467808" y="2893267"/>
              <a:ext cx="1017036" cy="1017036"/>
            </a:xfrm>
            <a:prstGeom prst="ellipse">
              <a:avLst/>
            </a:prstGeom>
            <a:solidFill>
              <a:schemeClr val="bg1"/>
            </a:solidFill>
            <a:ln>
              <a:solidFill>
                <a:schemeClr val="bg1">
                  <a:lumMod val="95000"/>
                </a:schemeClr>
              </a:solidFill>
            </a:ln>
            <a:effectLst>
              <a:glow rad="1397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pic>
          <p:nvPicPr>
            <p:cNvPr id="14" name="Picture 12">
              <a:extLst>
                <a:ext uri="{FF2B5EF4-FFF2-40B4-BE49-F238E27FC236}">
                  <a16:creationId xmlns:a16="http://schemas.microsoft.com/office/drawing/2014/main" id="{D04C6775-5DF9-120D-73A6-B7304D7BE3B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09322" y="2964024"/>
              <a:ext cx="875522" cy="875522"/>
            </a:xfrm>
            <a:prstGeom prst="rect">
              <a:avLst/>
            </a:prstGeom>
            <a:noFill/>
            <a:extLst>
              <a:ext uri="{909E8E84-426E-40DD-AFC4-6F175D3DCCD1}">
                <a14:hiddenFill xmlns:a14="http://schemas.microsoft.com/office/drawing/2010/main">
                  <a:solidFill>
                    <a:srgbClr val="FFFFFF"/>
                  </a:solidFill>
                </a14:hiddenFill>
              </a:ext>
            </a:extLst>
          </p:spPr>
        </p:pic>
      </p:grpSp>
      <p:sp>
        <p:nvSpPr>
          <p:cNvPr id="16" name="TextBox 15">
            <a:extLst>
              <a:ext uri="{FF2B5EF4-FFF2-40B4-BE49-F238E27FC236}">
                <a16:creationId xmlns:a16="http://schemas.microsoft.com/office/drawing/2014/main" id="{08B2CA09-F2A6-7427-95CF-4D0427117CC4}"/>
              </a:ext>
            </a:extLst>
          </p:cNvPr>
          <p:cNvSpPr txBox="1"/>
          <p:nvPr/>
        </p:nvSpPr>
        <p:spPr>
          <a:xfrm>
            <a:off x="230828" y="1256516"/>
            <a:ext cx="735768" cy="769441"/>
          </a:xfrm>
          <a:prstGeom prst="rect">
            <a:avLst/>
          </a:prstGeom>
          <a:solidFill>
            <a:srgbClr val="FFC000"/>
          </a:solidFill>
        </p:spPr>
        <p:txBody>
          <a:bodyPr wrap="square" rtlCol="0">
            <a:spAutoFit/>
          </a:bodyPr>
          <a:lstStyle/>
          <a:p>
            <a:pPr algn="ctr"/>
            <a:r>
              <a:rPr lang="en-US" sz="4400" b="1" dirty="0">
                <a:latin typeface="Roboto" panose="02000000000000000000" pitchFamily="2" charset="0"/>
                <a:ea typeface="Roboto" panose="02000000000000000000" pitchFamily="2" charset="0"/>
              </a:rPr>
              <a:t>?</a:t>
            </a:r>
          </a:p>
        </p:txBody>
      </p:sp>
      <p:sp>
        <p:nvSpPr>
          <p:cNvPr id="32" name="TextBox 31">
            <a:extLst>
              <a:ext uri="{FF2B5EF4-FFF2-40B4-BE49-F238E27FC236}">
                <a16:creationId xmlns:a16="http://schemas.microsoft.com/office/drawing/2014/main" id="{FBF1CB5B-BAC0-E829-0CAF-3EB9EDF1CF01}"/>
              </a:ext>
            </a:extLst>
          </p:cNvPr>
          <p:cNvSpPr txBox="1"/>
          <p:nvPr/>
        </p:nvSpPr>
        <p:spPr>
          <a:xfrm>
            <a:off x="1116509" y="4656364"/>
            <a:ext cx="10541793" cy="1569660"/>
          </a:xfrm>
          <a:prstGeom prst="rect">
            <a:avLst/>
          </a:prstGeom>
          <a:noFill/>
        </p:spPr>
        <p:txBody>
          <a:bodyPr wrap="square" rtlCol="0">
            <a:spAutoFit/>
          </a:bodyPr>
          <a:lstStyle/>
          <a:p>
            <a:pPr algn="just"/>
            <a:r>
              <a:rPr lang="en-US" sz="2400" dirty="0">
                <a:solidFill>
                  <a:schemeClr val="bg2">
                    <a:lumMod val="25000"/>
                  </a:schemeClr>
                </a:solidFill>
                <a:latin typeface="Roboto" panose="02000000000000000000" pitchFamily="2" charset="0"/>
                <a:ea typeface="Roboto" panose="02000000000000000000" pitchFamily="2" charset="0"/>
              </a:rPr>
              <a:t>2. </a:t>
            </a:r>
            <a:r>
              <a:rPr lang="en-US" sz="2400" dirty="0" err="1">
                <a:solidFill>
                  <a:schemeClr val="bg2">
                    <a:lumMod val="25000"/>
                  </a:schemeClr>
                </a:solidFill>
                <a:latin typeface="Roboto" panose="02000000000000000000" pitchFamily="2" charset="0"/>
                <a:ea typeface="Roboto" panose="02000000000000000000" pitchFamily="2" charset="0"/>
              </a:rPr>
              <a:t>Rút</a:t>
            </a:r>
            <a:r>
              <a:rPr lang="en-US" sz="2400" dirty="0">
                <a:solidFill>
                  <a:schemeClr val="bg2">
                    <a:lumMod val="25000"/>
                  </a:schemeClr>
                </a:solidFill>
                <a:latin typeface="Roboto" panose="02000000000000000000" pitchFamily="2" charset="0"/>
                <a:ea typeface="Roboto" panose="02000000000000000000" pitchFamily="2" charset="0"/>
              </a:rPr>
              <a:t> </a:t>
            </a:r>
            <a:r>
              <a:rPr lang="en-US" sz="2400" dirty="0" err="1">
                <a:solidFill>
                  <a:schemeClr val="bg2">
                    <a:lumMod val="25000"/>
                  </a:schemeClr>
                </a:solidFill>
                <a:latin typeface="Roboto" panose="02000000000000000000" pitchFamily="2" charset="0"/>
                <a:ea typeface="Roboto" panose="02000000000000000000" pitchFamily="2" charset="0"/>
              </a:rPr>
              <a:t>ra</a:t>
            </a:r>
            <a:r>
              <a:rPr lang="en-US" sz="2400" dirty="0">
                <a:solidFill>
                  <a:schemeClr val="bg2">
                    <a:lumMod val="25000"/>
                  </a:schemeClr>
                </a:solidFill>
                <a:latin typeface="Roboto" panose="02000000000000000000" pitchFamily="2" charset="0"/>
                <a:ea typeface="Roboto" panose="02000000000000000000" pitchFamily="2" charset="0"/>
              </a:rPr>
              <a:t> </a:t>
            </a:r>
            <a:r>
              <a:rPr lang="en-US" sz="2400" dirty="0" err="1">
                <a:solidFill>
                  <a:schemeClr val="bg2">
                    <a:lumMod val="25000"/>
                  </a:schemeClr>
                </a:solidFill>
                <a:latin typeface="Roboto" panose="02000000000000000000" pitchFamily="2" charset="0"/>
                <a:ea typeface="Roboto" panose="02000000000000000000" pitchFamily="2" charset="0"/>
              </a:rPr>
              <a:t>kết</a:t>
            </a:r>
            <a:r>
              <a:rPr lang="en-US" sz="2400" dirty="0">
                <a:solidFill>
                  <a:schemeClr val="bg2">
                    <a:lumMod val="25000"/>
                  </a:schemeClr>
                </a:solidFill>
                <a:latin typeface="Roboto" panose="02000000000000000000" pitchFamily="2" charset="0"/>
                <a:ea typeface="Roboto" panose="02000000000000000000" pitchFamily="2" charset="0"/>
              </a:rPr>
              <a:t> </a:t>
            </a:r>
            <a:r>
              <a:rPr lang="en-US" sz="2400" dirty="0" err="1">
                <a:solidFill>
                  <a:schemeClr val="bg2">
                    <a:lumMod val="25000"/>
                  </a:schemeClr>
                </a:solidFill>
                <a:latin typeface="Roboto" panose="02000000000000000000" pitchFamily="2" charset="0"/>
                <a:ea typeface="Roboto" panose="02000000000000000000" pitchFamily="2" charset="0"/>
              </a:rPr>
              <a:t>luận</a:t>
            </a:r>
            <a:r>
              <a:rPr lang="en-US" sz="2400" dirty="0">
                <a:solidFill>
                  <a:schemeClr val="bg2">
                    <a:lumMod val="25000"/>
                  </a:schemeClr>
                </a:solidFill>
                <a:latin typeface="Roboto" panose="02000000000000000000" pitchFamily="2" charset="0"/>
                <a:ea typeface="Roboto" panose="02000000000000000000" pitchFamily="2" charset="0"/>
              </a:rPr>
              <a:t> </a:t>
            </a:r>
            <a:r>
              <a:rPr lang="en-US" sz="2400" dirty="0" err="1">
                <a:solidFill>
                  <a:schemeClr val="bg2">
                    <a:lumMod val="25000"/>
                  </a:schemeClr>
                </a:solidFill>
                <a:latin typeface="Roboto" panose="02000000000000000000" pitchFamily="2" charset="0"/>
                <a:ea typeface="Roboto" panose="02000000000000000000" pitchFamily="2" charset="0"/>
              </a:rPr>
              <a:t>về</a:t>
            </a:r>
            <a:r>
              <a:rPr lang="en-US" sz="2400" dirty="0">
                <a:solidFill>
                  <a:schemeClr val="bg2">
                    <a:lumMod val="25000"/>
                  </a:schemeClr>
                </a:solidFill>
                <a:latin typeface="Roboto" panose="02000000000000000000" pitchFamily="2" charset="0"/>
                <a:ea typeface="Roboto" panose="02000000000000000000" pitchFamily="2" charset="0"/>
              </a:rPr>
              <a:t> </a:t>
            </a:r>
            <a:r>
              <a:rPr lang="en-US" sz="2400" dirty="0" err="1">
                <a:solidFill>
                  <a:schemeClr val="bg2">
                    <a:lumMod val="25000"/>
                  </a:schemeClr>
                </a:solidFill>
                <a:latin typeface="Roboto" panose="02000000000000000000" pitchFamily="2" charset="0"/>
                <a:ea typeface="Roboto" panose="02000000000000000000" pitchFamily="2" charset="0"/>
              </a:rPr>
              <a:t>sự</a:t>
            </a:r>
            <a:r>
              <a:rPr lang="en-US" sz="2400" dirty="0">
                <a:solidFill>
                  <a:schemeClr val="bg2">
                    <a:lumMod val="25000"/>
                  </a:schemeClr>
                </a:solidFill>
                <a:latin typeface="Roboto" panose="02000000000000000000" pitchFamily="2" charset="0"/>
                <a:ea typeface="Roboto" panose="02000000000000000000" pitchFamily="2" charset="0"/>
              </a:rPr>
              <a:t> </a:t>
            </a:r>
            <a:r>
              <a:rPr lang="en-US" sz="2400" dirty="0" err="1">
                <a:solidFill>
                  <a:schemeClr val="bg2">
                    <a:lumMod val="25000"/>
                  </a:schemeClr>
                </a:solidFill>
                <a:latin typeface="Roboto" panose="02000000000000000000" pitchFamily="2" charset="0"/>
                <a:ea typeface="Roboto" panose="02000000000000000000" pitchFamily="2" charset="0"/>
              </a:rPr>
              <a:t>thay</a:t>
            </a:r>
            <a:r>
              <a:rPr lang="en-US" sz="2400" dirty="0">
                <a:solidFill>
                  <a:schemeClr val="bg2">
                    <a:lumMod val="25000"/>
                  </a:schemeClr>
                </a:solidFill>
                <a:latin typeface="Roboto" panose="02000000000000000000" pitchFamily="2" charset="0"/>
                <a:ea typeface="Roboto" panose="02000000000000000000" pitchFamily="2" charset="0"/>
              </a:rPr>
              <a:t> </a:t>
            </a:r>
            <a:r>
              <a:rPr lang="en-US" sz="2400" dirty="0" err="1">
                <a:solidFill>
                  <a:schemeClr val="bg2">
                    <a:lumMod val="25000"/>
                  </a:schemeClr>
                </a:solidFill>
                <a:latin typeface="Roboto" panose="02000000000000000000" pitchFamily="2" charset="0"/>
                <a:ea typeface="Roboto" panose="02000000000000000000" pitchFamily="2" charset="0"/>
              </a:rPr>
              <a:t>đổi</a:t>
            </a:r>
            <a:r>
              <a:rPr lang="en-US" sz="2400" dirty="0">
                <a:solidFill>
                  <a:schemeClr val="bg2">
                    <a:lumMod val="25000"/>
                  </a:schemeClr>
                </a:solidFill>
                <a:latin typeface="Roboto" panose="02000000000000000000" pitchFamily="2" charset="0"/>
                <a:ea typeface="Roboto" panose="02000000000000000000" pitchFamily="2" charset="0"/>
              </a:rPr>
              <a:t> </a:t>
            </a:r>
            <a:r>
              <a:rPr lang="en-US" sz="2400" dirty="0" err="1">
                <a:solidFill>
                  <a:schemeClr val="bg2">
                    <a:lumMod val="25000"/>
                  </a:schemeClr>
                </a:solidFill>
                <a:latin typeface="Roboto" panose="02000000000000000000" pitchFamily="2" charset="0"/>
                <a:ea typeface="Roboto" panose="02000000000000000000" pitchFamily="2" charset="0"/>
              </a:rPr>
              <a:t>độ</a:t>
            </a:r>
            <a:r>
              <a:rPr lang="en-US" sz="2400" dirty="0">
                <a:solidFill>
                  <a:schemeClr val="bg2">
                    <a:lumMod val="25000"/>
                  </a:schemeClr>
                </a:solidFill>
                <a:latin typeface="Roboto" panose="02000000000000000000" pitchFamily="2" charset="0"/>
                <a:ea typeface="Roboto" panose="02000000000000000000" pitchFamily="2" charset="0"/>
              </a:rPr>
              <a:t> </a:t>
            </a:r>
            <a:r>
              <a:rPr lang="en-US" sz="2400" dirty="0" err="1">
                <a:solidFill>
                  <a:schemeClr val="bg2">
                    <a:lumMod val="25000"/>
                  </a:schemeClr>
                </a:solidFill>
                <a:latin typeface="Roboto" panose="02000000000000000000" pitchFamily="2" charset="0"/>
                <a:ea typeface="Roboto" panose="02000000000000000000" pitchFamily="2" charset="0"/>
              </a:rPr>
              <a:t>lún</a:t>
            </a:r>
            <a:r>
              <a:rPr lang="en-US" sz="2400" dirty="0">
                <a:solidFill>
                  <a:schemeClr val="bg2">
                    <a:lumMod val="25000"/>
                  </a:schemeClr>
                </a:solidFill>
                <a:latin typeface="Roboto" panose="02000000000000000000" pitchFamily="2" charset="0"/>
                <a:ea typeface="Roboto" panose="02000000000000000000" pitchFamily="2" charset="0"/>
              </a:rPr>
              <a:t> </a:t>
            </a:r>
            <a:r>
              <a:rPr lang="en-US" sz="2400" dirty="0" err="1">
                <a:solidFill>
                  <a:schemeClr val="bg2">
                    <a:lumMod val="25000"/>
                  </a:schemeClr>
                </a:solidFill>
                <a:latin typeface="Roboto" panose="02000000000000000000" pitchFamily="2" charset="0"/>
                <a:ea typeface="Roboto" panose="02000000000000000000" pitchFamily="2" charset="0"/>
              </a:rPr>
              <a:t>gây</a:t>
            </a:r>
            <a:r>
              <a:rPr lang="en-US" sz="2400" dirty="0">
                <a:solidFill>
                  <a:schemeClr val="bg2">
                    <a:lumMod val="25000"/>
                  </a:schemeClr>
                </a:solidFill>
                <a:latin typeface="Roboto" panose="02000000000000000000" pitchFamily="2" charset="0"/>
                <a:ea typeface="Roboto" panose="02000000000000000000" pitchFamily="2" charset="0"/>
              </a:rPr>
              <a:t> </a:t>
            </a:r>
            <a:r>
              <a:rPr lang="en-US" sz="2400" dirty="0" err="1">
                <a:solidFill>
                  <a:schemeClr val="bg2">
                    <a:lumMod val="25000"/>
                  </a:schemeClr>
                </a:solidFill>
                <a:latin typeface="Roboto" panose="02000000000000000000" pitchFamily="2" charset="0"/>
                <a:ea typeface="Roboto" panose="02000000000000000000" pitchFamily="2" charset="0"/>
              </a:rPr>
              <a:t>ra</a:t>
            </a:r>
            <a:r>
              <a:rPr lang="en-US" sz="2400" dirty="0">
                <a:solidFill>
                  <a:schemeClr val="bg2">
                    <a:lumMod val="25000"/>
                  </a:schemeClr>
                </a:solidFill>
                <a:latin typeface="Roboto" panose="02000000000000000000" pitchFamily="2" charset="0"/>
                <a:ea typeface="Roboto" panose="02000000000000000000" pitchFamily="2" charset="0"/>
              </a:rPr>
              <a:t> </a:t>
            </a:r>
            <a:r>
              <a:rPr lang="en-US" sz="2400" dirty="0" err="1">
                <a:solidFill>
                  <a:schemeClr val="bg2">
                    <a:lumMod val="25000"/>
                  </a:schemeClr>
                </a:solidFill>
                <a:latin typeface="Roboto" panose="02000000000000000000" pitchFamily="2" charset="0"/>
                <a:ea typeface="Roboto" panose="02000000000000000000" pitchFamily="2" charset="0"/>
              </a:rPr>
              <a:t>bởi</a:t>
            </a:r>
            <a:r>
              <a:rPr lang="en-US" sz="2400" dirty="0">
                <a:solidFill>
                  <a:schemeClr val="bg2">
                    <a:lumMod val="25000"/>
                  </a:schemeClr>
                </a:solidFill>
                <a:latin typeface="Roboto" panose="02000000000000000000" pitchFamily="2" charset="0"/>
                <a:ea typeface="Roboto" panose="02000000000000000000" pitchFamily="2" charset="0"/>
              </a:rPr>
              <a:t> </a:t>
            </a:r>
            <a:r>
              <a:rPr lang="en-US" sz="2400" dirty="0" err="1">
                <a:solidFill>
                  <a:schemeClr val="bg2">
                    <a:lumMod val="25000"/>
                  </a:schemeClr>
                </a:solidFill>
                <a:latin typeface="Roboto" panose="02000000000000000000" pitchFamily="2" charset="0"/>
                <a:ea typeface="Roboto" panose="02000000000000000000" pitchFamily="2" charset="0"/>
              </a:rPr>
              <a:t>áp</a:t>
            </a:r>
            <a:r>
              <a:rPr lang="en-US" sz="2400" dirty="0">
                <a:solidFill>
                  <a:schemeClr val="bg2">
                    <a:lumMod val="25000"/>
                  </a:schemeClr>
                </a:solidFill>
                <a:latin typeface="Roboto" panose="02000000000000000000" pitchFamily="2" charset="0"/>
                <a:ea typeface="Roboto" panose="02000000000000000000" pitchFamily="2" charset="0"/>
              </a:rPr>
              <a:t> </a:t>
            </a:r>
            <a:r>
              <a:rPr lang="en-US" sz="2400" dirty="0" err="1">
                <a:solidFill>
                  <a:schemeClr val="bg2">
                    <a:lumMod val="25000"/>
                  </a:schemeClr>
                </a:solidFill>
                <a:latin typeface="Roboto" panose="02000000000000000000" pitchFamily="2" charset="0"/>
                <a:ea typeface="Roboto" panose="02000000000000000000" pitchFamily="2" charset="0"/>
              </a:rPr>
              <a:t>lực</a:t>
            </a:r>
            <a:r>
              <a:rPr lang="en-US" sz="2400" dirty="0">
                <a:solidFill>
                  <a:schemeClr val="bg2">
                    <a:lumMod val="25000"/>
                  </a:schemeClr>
                </a:solidFill>
                <a:latin typeface="Roboto" panose="02000000000000000000" pitchFamily="2" charset="0"/>
                <a:ea typeface="Roboto" panose="02000000000000000000" pitchFamily="2" charset="0"/>
              </a:rPr>
              <a:t> </a:t>
            </a:r>
            <a:r>
              <a:rPr lang="en-US" sz="2400" dirty="0" err="1">
                <a:solidFill>
                  <a:schemeClr val="bg2">
                    <a:lumMod val="25000"/>
                  </a:schemeClr>
                </a:solidFill>
                <a:latin typeface="Roboto" panose="02000000000000000000" pitchFamily="2" charset="0"/>
                <a:ea typeface="Roboto" panose="02000000000000000000" pitchFamily="2" charset="0"/>
              </a:rPr>
              <a:t>của</a:t>
            </a:r>
            <a:r>
              <a:rPr lang="en-US" sz="2400" dirty="0">
                <a:solidFill>
                  <a:schemeClr val="bg2">
                    <a:lumMod val="25000"/>
                  </a:schemeClr>
                </a:solidFill>
                <a:latin typeface="Roboto" panose="02000000000000000000" pitchFamily="2" charset="0"/>
                <a:ea typeface="Roboto" panose="02000000000000000000" pitchFamily="2" charset="0"/>
              </a:rPr>
              <a:t> </a:t>
            </a:r>
            <a:r>
              <a:rPr lang="en-US" sz="2400" dirty="0" err="1">
                <a:solidFill>
                  <a:schemeClr val="bg2">
                    <a:lumMod val="25000"/>
                  </a:schemeClr>
                </a:solidFill>
                <a:latin typeface="Roboto" panose="02000000000000000000" pitchFamily="2" charset="0"/>
                <a:ea typeface="Roboto" panose="02000000000000000000" pitchFamily="2" charset="0"/>
              </a:rPr>
              <a:t>khối</a:t>
            </a:r>
            <a:r>
              <a:rPr lang="en-US" sz="2400" dirty="0">
                <a:solidFill>
                  <a:schemeClr val="bg2">
                    <a:lumMod val="25000"/>
                  </a:schemeClr>
                </a:solidFill>
                <a:latin typeface="Roboto" panose="02000000000000000000" pitchFamily="2" charset="0"/>
                <a:ea typeface="Roboto" panose="02000000000000000000" pitchFamily="2" charset="0"/>
              </a:rPr>
              <a:t> </a:t>
            </a:r>
            <a:r>
              <a:rPr lang="en-US" sz="2400" dirty="0" err="1">
                <a:solidFill>
                  <a:schemeClr val="bg2">
                    <a:lumMod val="25000"/>
                  </a:schemeClr>
                </a:solidFill>
                <a:latin typeface="Roboto" panose="02000000000000000000" pitchFamily="2" charset="0"/>
                <a:ea typeface="Roboto" panose="02000000000000000000" pitchFamily="2" charset="0"/>
              </a:rPr>
              <a:t>kim</a:t>
            </a:r>
            <a:r>
              <a:rPr lang="en-US" sz="2400" dirty="0">
                <a:solidFill>
                  <a:schemeClr val="bg2">
                    <a:lumMod val="25000"/>
                  </a:schemeClr>
                </a:solidFill>
                <a:latin typeface="Roboto" panose="02000000000000000000" pitchFamily="2" charset="0"/>
                <a:ea typeface="Roboto" panose="02000000000000000000" pitchFamily="2" charset="0"/>
              </a:rPr>
              <a:t> </a:t>
            </a:r>
            <a:r>
              <a:rPr lang="en-US" sz="2400" dirty="0" err="1">
                <a:solidFill>
                  <a:schemeClr val="bg2">
                    <a:lumMod val="25000"/>
                  </a:schemeClr>
                </a:solidFill>
                <a:latin typeface="Roboto" panose="02000000000000000000" pitchFamily="2" charset="0"/>
                <a:ea typeface="Roboto" panose="02000000000000000000" pitchFamily="2" charset="0"/>
              </a:rPr>
              <a:t>loại</a:t>
            </a:r>
            <a:r>
              <a:rPr lang="en-US" sz="2400" dirty="0">
                <a:solidFill>
                  <a:schemeClr val="bg2">
                    <a:lumMod val="25000"/>
                  </a:schemeClr>
                </a:solidFill>
                <a:latin typeface="Roboto" panose="02000000000000000000" pitchFamily="2" charset="0"/>
                <a:ea typeface="Roboto" panose="02000000000000000000" pitchFamily="2" charset="0"/>
              </a:rPr>
              <a:t> </a:t>
            </a:r>
            <a:r>
              <a:rPr lang="en-US" sz="2400" dirty="0" err="1">
                <a:solidFill>
                  <a:schemeClr val="bg2">
                    <a:lumMod val="25000"/>
                  </a:schemeClr>
                </a:solidFill>
                <a:latin typeface="Roboto" panose="02000000000000000000" pitchFamily="2" charset="0"/>
                <a:ea typeface="Roboto" panose="02000000000000000000" pitchFamily="2" charset="0"/>
              </a:rPr>
              <a:t>trên</a:t>
            </a:r>
            <a:r>
              <a:rPr lang="en-US" sz="2400" dirty="0">
                <a:solidFill>
                  <a:schemeClr val="bg2">
                    <a:lumMod val="25000"/>
                  </a:schemeClr>
                </a:solidFill>
                <a:latin typeface="Roboto" panose="02000000000000000000" pitchFamily="2" charset="0"/>
                <a:ea typeface="Roboto" panose="02000000000000000000" pitchFamily="2" charset="0"/>
              </a:rPr>
              <a:t> </a:t>
            </a:r>
            <a:r>
              <a:rPr lang="en-US" sz="2400" dirty="0" err="1">
                <a:solidFill>
                  <a:schemeClr val="bg2">
                    <a:lumMod val="25000"/>
                  </a:schemeClr>
                </a:solidFill>
                <a:latin typeface="Roboto" panose="02000000000000000000" pitchFamily="2" charset="0"/>
                <a:ea typeface="Roboto" panose="02000000000000000000" pitchFamily="2" charset="0"/>
              </a:rPr>
              <a:t>mặt</a:t>
            </a:r>
            <a:r>
              <a:rPr lang="en-US" sz="2400" dirty="0">
                <a:solidFill>
                  <a:schemeClr val="bg2">
                    <a:lumMod val="25000"/>
                  </a:schemeClr>
                </a:solidFill>
                <a:latin typeface="Roboto" panose="02000000000000000000" pitchFamily="2" charset="0"/>
                <a:ea typeface="Roboto" panose="02000000000000000000" pitchFamily="2" charset="0"/>
              </a:rPr>
              <a:t> </a:t>
            </a:r>
            <a:r>
              <a:rPr lang="en-US" sz="2400" dirty="0" err="1">
                <a:solidFill>
                  <a:schemeClr val="bg2">
                    <a:lumMod val="25000"/>
                  </a:schemeClr>
                </a:solidFill>
                <a:latin typeface="Roboto" panose="02000000000000000000" pitchFamily="2" charset="0"/>
                <a:ea typeface="Roboto" panose="02000000000000000000" pitchFamily="2" charset="0"/>
              </a:rPr>
              <a:t>cát</a:t>
            </a:r>
            <a:r>
              <a:rPr lang="en-US" sz="2400" dirty="0">
                <a:solidFill>
                  <a:schemeClr val="bg2">
                    <a:lumMod val="25000"/>
                  </a:schemeClr>
                </a:solidFill>
                <a:latin typeface="Roboto" panose="02000000000000000000" pitchFamily="2" charset="0"/>
                <a:ea typeface="Roboto" panose="02000000000000000000" pitchFamily="2" charset="0"/>
              </a:rPr>
              <a:t> </a:t>
            </a:r>
            <a:r>
              <a:rPr lang="en-US" sz="2400" dirty="0" err="1">
                <a:solidFill>
                  <a:schemeClr val="bg2">
                    <a:lumMod val="25000"/>
                  </a:schemeClr>
                </a:solidFill>
                <a:latin typeface="Roboto" panose="02000000000000000000" pitchFamily="2" charset="0"/>
                <a:ea typeface="Roboto" panose="02000000000000000000" pitchFamily="2" charset="0"/>
              </a:rPr>
              <a:t>khi</a:t>
            </a:r>
            <a:r>
              <a:rPr lang="en-US" sz="2400" dirty="0">
                <a:solidFill>
                  <a:schemeClr val="bg2">
                    <a:lumMod val="25000"/>
                  </a:schemeClr>
                </a:solidFill>
                <a:latin typeface="Roboto" panose="02000000000000000000" pitchFamily="2" charset="0"/>
                <a:ea typeface="Roboto" panose="02000000000000000000" pitchFamily="2" charset="0"/>
              </a:rPr>
              <a:t>:</a:t>
            </a:r>
          </a:p>
          <a:p>
            <a:pPr algn="just"/>
            <a:r>
              <a:rPr lang="en-US" sz="2400" dirty="0">
                <a:solidFill>
                  <a:schemeClr val="bg2">
                    <a:lumMod val="25000"/>
                  </a:schemeClr>
                </a:solidFill>
                <a:latin typeface="Roboto" panose="02000000000000000000" pitchFamily="2" charset="0"/>
                <a:ea typeface="Roboto" panose="02000000000000000000" pitchFamily="2" charset="0"/>
              </a:rPr>
              <a:t>      - </a:t>
            </a:r>
            <a:r>
              <a:rPr lang="en-US" sz="2400" dirty="0" err="1">
                <a:solidFill>
                  <a:schemeClr val="bg2">
                    <a:lumMod val="25000"/>
                  </a:schemeClr>
                </a:solidFill>
                <a:latin typeface="Roboto" panose="02000000000000000000" pitchFamily="2" charset="0"/>
                <a:ea typeface="Roboto" panose="02000000000000000000" pitchFamily="2" charset="0"/>
              </a:rPr>
              <a:t>Cùng</a:t>
            </a:r>
            <a:r>
              <a:rPr lang="en-US" sz="2400" dirty="0">
                <a:solidFill>
                  <a:schemeClr val="bg2">
                    <a:lumMod val="25000"/>
                  </a:schemeClr>
                </a:solidFill>
                <a:latin typeface="Roboto" panose="02000000000000000000" pitchFamily="2" charset="0"/>
                <a:ea typeface="Roboto" panose="02000000000000000000" pitchFamily="2" charset="0"/>
              </a:rPr>
              <a:t> </a:t>
            </a:r>
            <a:r>
              <a:rPr lang="en-US" sz="2400" dirty="0" err="1">
                <a:solidFill>
                  <a:schemeClr val="bg2">
                    <a:lumMod val="25000"/>
                  </a:schemeClr>
                </a:solidFill>
                <a:latin typeface="Roboto" panose="02000000000000000000" pitchFamily="2" charset="0"/>
                <a:ea typeface="Roboto" panose="02000000000000000000" pitchFamily="2" charset="0"/>
              </a:rPr>
              <a:t>một</a:t>
            </a:r>
            <a:r>
              <a:rPr lang="en-US" sz="2400" dirty="0">
                <a:solidFill>
                  <a:schemeClr val="bg2">
                    <a:lumMod val="25000"/>
                  </a:schemeClr>
                </a:solidFill>
                <a:latin typeface="Roboto" panose="02000000000000000000" pitchFamily="2" charset="0"/>
                <a:ea typeface="Roboto" panose="02000000000000000000" pitchFamily="2" charset="0"/>
              </a:rPr>
              <a:t> </a:t>
            </a:r>
            <a:r>
              <a:rPr lang="en-US" sz="2400" dirty="0" err="1">
                <a:solidFill>
                  <a:schemeClr val="bg2">
                    <a:lumMod val="25000"/>
                  </a:schemeClr>
                </a:solidFill>
                <a:latin typeface="Roboto" panose="02000000000000000000" pitchFamily="2" charset="0"/>
                <a:ea typeface="Roboto" panose="02000000000000000000" pitchFamily="2" charset="0"/>
              </a:rPr>
              <a:t>áp</a:t>
            </a:r>
            <a:r>
              <a:rPr lang="en-US" sz="2400" dirty="0">
                <a:solidFill>
                  <a:schemeClr val="bg2">
                    <a:lumMod val="25000"/>
                  </a:schemeClr>
                </a:solidFill>
                <a:latin typeface="Roboto" panose="02000000000000000000" pitchFamily="2" charset="0"/>
                <a:ea typeface="Roboto" panose="02000000000000000000" pitchFamily="2" charset="0"/>
              </a:rPr>
              <a:t> </a:t>
            </a:r>
            <a:r>
              <a:rPr lang="en-US" sz="2400" dirty="0" err="1">
                <a:solidFill>
                  <a:schemeClr val="bg2">
                    <a:lumMod val="25000"/>
                  </a:schemeClr>
                </a:solidFill>
                <a:latin typeface="Roboto" panose="02000000000000000000" pitchFamily="2" charset="0"/>
                <a:ea typeface="Roboto" panose="02000000000000000000" pitchFamily="2" charset="0"/>
              </a:rPr>
              <a:t>lực</a:t>
            </a:r>
            <a:r>
              <a:rPr lang="en-US" sz="2400" dirty="0">
                <a:solidFill>
                  <a:schemeClr val="bg2">
                    <a:lumMod val="25000"/>
                  </a:schemeClr>
                </a:solidFill>
                <a:latin typeface="Roboto" panose="02000000000000000000" pitchFamily="2" charset="0"/>
                <a:ea typeface="Roboto" panose="02000000000000000000" pitchFamily="2" charset="0"/>
              </a:rPr>
              <a:t>, </a:t>
            </a:r>
            <a:r>
              <a:rPr lang="en-US" sz="2400" dirty="0" err="1">
                <a:solidFill>
                  <a:schemeClr val="bg2">
                    <a:lumMod val="25000"/>
                  </a:schemeClr>
                </a:solidFill>
                <a:latin typeface="Roboto" panose="02000000000000000000" pitchFamily="2" charset="0"/>
                <a:ea typeface="Roboto" panose="02000000000000000000" pitchFamily="2" charset="0"/>
              </a:rPr>
              <a:t>diện</a:t>
            </a:r>
            <a:r>
              <a:rPr lang="en-US" sz="2400" dirty="0">
                <a:solidFill>
                  <a:schemeClr val="bg2">
                    <a:lumMod val="25000"/>
                  </a:schemeClr>
                </a:solidFill>
                <a:latin typeface="Roboto" panose="02000000000000000000" pitchFamily="2" charset="0"/>
                <a:ea typeface="Roboto" panose="02000000000000000000" pitchFamily="2" charset="0"/>
              </a:rPr>
              <a:t> </a:t>
            </a:r>
            <a:r>
              <a:rPr lang="en-US" sz="2400" dirty="0" err="1">
                <a:solidFill>
                  <a:schemeClr val="bg2">
                    <a:lumMod val="25000"/>
                  </a:schemeClr>
                </a:solidFill>
                <a:latin typeface="Roboto" panose="02000000000000000000" pitchFamily="2" charset="0"/>
                <a:ea typeface="Roboto" panose="02000000000000000000" pitchFamily="2" charset="0"/>
              </a:rPr>
              <a:t>tích</a:t>
            </a:r>
            <a:r>
              <a:rPr lang="en-US" sz="2400" dirty="0">
                <a:solidFill>
                  <a:schemeClr val="bg2">
                    <a:lumMod val="25000"/>
                  </a:schemeClr>
                </a:solidFill>
                <a:latin typeface="Roboto" panose="02000000000000000000" pitchFamily="2" charset="0"/>
                <a:ea typeface="Roboto" panose="02000000000000000000" pitchFamily="2" charset="0"/>
              </a:rPr>
              <a:t> </a:t>
            </a:r>
            <a:r>
              <a:rPr lang="en-US" sz="2400" dirty="0" err="1">
                <a:solidFill>
                  <a:schemeClr val="bg2">
                    <a:lumMod val="25000"/>
                  </a:schemeClr>
                </a:solidFill>
                <a:latin typeface="Roboto" panose="02000000000000000000" pitchFamily="2" charset="0"/>
                <a:ea typeface="Roboto" panose="02000000000000000000" pitchFamily="2" charset="0"/>
              </a:rPr>
              <a:t>bị</a:t>
            </a:r>
            <a:r>
              <a:rPr lang="en-US" sz="2400" dirty="0">
                <a:solidFill>
                  <a:schemeClr val="bg2">
                    <a:lumMod val="25000"/>
                  </a:schemeClr>
                </a:solidFill>
                <a:latin typeface="Roboto" panose="02000000000000000000" pitchFamily="2" charset="0"/>
                <a:ea typeface="Roboto" panose="02000000000000000000" pitchFamily="2" charset="0"/>
              </a:rPr>
              <a:t> </a:t>
            </a:r>
            <a:r>
              <a:rPr lang="en-US" sz="2400" dirty="0" err="1">
                <a:solidFill>
                  <a:schemeClr val="bg2">
                    <a:lumMod val="25000"/>
                  </a:schemeClr>
                </a:solidFill>
                <a:latin typeface="Roboto" panose="02000000000000000000" pitchFamily="2" charset="0"/>
                <a:ea typeface="Roboto" panose="02000000000000000000" pitchFamily="2" charset="0"/>
              </a:rPr>
              <a:t>ép</a:t>
            </a:r>
            <a:r>
              <a:rPr lang="en-US" sz="2400" dirty="0">
                <a:solidFill>
                  <a:schemeClr val="bg2">
                    <a:lumMod val="25000"/>
                  </a:schemeClr>
                </a:solidFill>
                <a:latin typeface="Roboto" panose="02000000000000000000" pitchFamily="2" charset="0"/>
                <a:ea typeface="Roboto" panose="02000000000000000000" pitchFamily="2" charset="0"/>
              </a:rPr>
              <a:t> </a:t>
            </a:r>
            <a:r>
              <a:rPr lang="en-US" sz="2400" dirty="0" err="1">
                <a:solidFill>
                  <a:schemeClr val="bg2">
                    <a:lumMod val="25000"/>
                  </a:schemeClr>
                </a:solidFill>
                <a:latin typeface="Roboto" panose="02000000000000000000" pitchFamily="2" charset="0"/>
                <a:ea typeface="Roboto" panose="02000000000000000000" pitchFamily="2" charset="0"/>
              </a:rPr>
              <a:t>giảm</a:t>
            </a:r>
            <a:endParaRPr lang="en-US" sz="2400" dirty="0">
              <a:solidFill>
                <a:schemeClr val="bg2">
                  <a:lumMod val="25000"/>
                </a:schemeClr>
              </a:solidFill>
              <a:latin typeface="Roboto" panose="02000000000000000000" pitchFamily="2" charset="0"/>
              <a:ea typeface="Roboto" panose="02000000000000000000" pitchFamily="2" charset="0"/>
            </a:endParaRPr>
          </a:p>
          <a:p>
            <a:pPr algn="just"/>
            <a:r>
              <a:rPr lang="en-US" sz="2400" dirty="0">
                <a:solidFill>
                  <a:schemeClr val="bg2">
                    <a:lumMod val="25000"/>
                  </a:schemeClr>
                </a:solidFill>
                <a:latin typeface="Roboto" panose="02000000000000000000" pitchFamily="2" charset="0"/>
                <a:ea typeface="Roboto" panose="02000000000000000000" pitchFamily="2" charset="0"/>
              </a:rPr>
              <a:t>      - </a:t>
            </a:r>
            <a:r>
              <a:rPr lang="en-US" sz="2400" dirty="0" err="1">
                <a:solidFill>
                  <a:schemeClr val="bg2">
                    <a:lumMod val="25000"/>
                  </a:schemeClr>
                </a:solidFill>
                <a:latin typeface="Roboto" panose="02000000000000000000" pitchFamily="2" charset="0"/>
                <a:ea typeface="Roboto" panose="02000000000000000000" pitchFamily="2" charset="0"/>
              </a:rPr>
              <a:t>Trên</a:t>
            </a:r>
            <a:r>
              <a:rPr lang="en-US" sz="2400" dirty="0">
                <a:solidFill>
                  <a:schemeClr val="bg2">
                    <a:lumMod val="25000"/>
                  </a:schemeClr>
                </a:solidFill>
                <a:latin typeface="Roboto" panose="02000000000000000000" pitchFamily="2" charset="0"/>
                <a:ea typeface="Roboto" panose="02000000000000000000" pitchFamily="2" charset="0"/>
              </a:rPr>
              <a:t> </a:t>
            </a:r>
            <a:r>
              <a:rPr lang="en-US" sz="2400" dirty="0" err="1">
                <a:solidFill>
                  <a:schemeClr val="bg2">
                    <a:lumMod val="25000"/>
                  </a:schemeClr>
                </a:solidFill>
                <a:latin typeface="Roboto" panose="02000000000000000000" pitchFamily="2" charset="0"/>
                <a:ea typeface="Roboto" panose="02000000000000000000" pitchFamily="2" charset="0"/>
              </a:rPr>
              <a:t>một</a:t>
            </a:r>
            <a:r>
              <a:rPr lang="en-US" sz="2400" dirty="0">
                <a:solidFill>
                  <a:schemeClr val="bg2">
                    <a:lumMod val="25000"/>
                  </a:schemeClr>
                </a:solidFill>
                <a:latin typeface="Roboto" panose="02000000000000000000" pitchFamily="2" charset="0"/>
                <a:ea typeface="Roboto" panose="02000000000000000000" pitchFamily="2" charset="0"/>
              </a:rPr>
              <a:t> </a:t>
            </a:r>
            <a:r>
              <a:rPr lang="en-US" sz="2400" dirty="0" err="1">
                <a:solidFill>
                  <a:schemeClr val="bg2">
                    <a:lumMod val="25000"/>
                  </a:schemeClr>
                </a:solidFill>
                <a:latin typeface="Roboto" panose="02000000000000000000" pitchFamily="2" charset="0"/>
                <a:ea typeface="Roboto" panose="02000000000000000000" pitchFamily="2" charset="0"/>
              </a:rPr>
              <a:t>diện</a:t>
            </a:r>
            <a:r>
              <a:rPr lang="en-US" sz="2400" dirty="0">
                <a:solidFill>
                  <a:schemeClr val="bg2">
                    <a:lumMod val="25000"/>
                  </a:schemeClr>
                </a:solidFill>
                <a:latin typeface="Roboto" panose="02000000000000000000" pitchFamily="2" charset="0"/>
                <a:ea typeface="Roboto" panose="02000000000000000000" pitchFamily="2" charset="0"/>
              </a:rPr>
              <a:t> </a:t>
            </a:r>
            <a:r>
              <a:rPr lang="en-US" sz="2400" dirty="0" err="1">
                <a:solidFill>
                  <a:schemeClr val="bg2">
                    <a:lumMod val="25000"/>
                  </a:schemeClr>
                </a:solidFill>
                <a:latin typeface="Roboto" panose="02000000000000000000" pitchFamily="2" charset="0"/>
                <a:ea typeface="Roboto" panose="02000000000000000000" pitchFamily="2" charset="0"/>
              </a:rPr>
              <a:t>tích</a:t>
            </a:r>
            <a:r>
              <a:rPr lang="en-US" sz="2400" dirty="0">
                <a:solidFill>
                  <a:schemeClr val="bg2">
                    <a:lumMod val="25000"/>
                  </a:schemeClr>
                </a:solidFill>
                <a:latin typeface="Roboto" panose="02000000000000000000" pitchFamily="2" charset="0"/>
                <a:ea typeface="Roboto" panose="02000000000000000000" pitchFamily="2" charset="0"/>
              </a:rPr>
              <a:t> </a:t>
            </a:r>
            <a:r>
              <a:rPr lang="en-US" sz="2400" dirty="0" err="1">
                <a:solidFill>
                  <a:schemeClr val="bg2">
                    <a:lumMod val="25000"/>
                  </a:schemeClr>
                </a:solidFill>
                <a:latin typeface="Roboto" panose="02000000000000000000" pitchFamily="2" charset="0"/>
                <a:ea typeface="Roboto" panose="02000000000000000000" pitchFamily="2" charset="0"/>
              </a:rPr>
              <a:t>bị</a:t>
            </a:r>
            <a:r>
              <a:rPr lang="en-US" sz="2400" dirty="0">
                <a:solidFill>
                  <a:schemeClr val="bg2">
                    <a:lumMod val="25000"/>
                  </a:schemeClr>
                </a:solidFill>
                <a:latin typeface="Roboto" panose="02000000000000000000" pitchFamily="2" charset="0"/>
                <a:ea typeface="Roboto" panose="02000000000000000000" pitchFamily="2" charset="0"/>
              </a:rPr>
              <a:t> </a:t>
            </a:r>
            <a:r>
              <a:rPr lang="en-US" sz="2400" dirty="0" err="1">
                <a:solidFill>
                  <a:schemeClr val="bg2">
                    <a:lumMod val="25000"/>
                  </a:schemeClr>
                </a:solidFill>
                <a:latin typeface="Roboto" panose="02000000000000000000" pitchFamily="2" charset="0"/>
                <a:ea typeface="Roboto" panose="02000000000000000000" pitchFamily="2" charset="0"/>
              </a:rPr>
              <a:t>ép</a:t>
            </a:r>
            <a:r>
              <a:rPr lang="en-US" sz="2400" dirty="0">
                <a:solidFill>
                  <a:schemeClr val="bg2">
                    <a:lumMod val="25000"/>
                  </a:schemeClr>
                </a:solidFill>
                <a:latin typeface="Roboto" panose="02000000000000000000" pitchFamily="2" charset="0"/>
                <a:ea typeface="Roboto" panose="02000000000000000000" pitchFamily="2" charset="0"/>
              </a:rPr>
              <a:t> </a:t>
            </a:r>
            <a:r>
              <a:rPr lang="en-US" sz="2400" dirty="0" err="1">
                <a:solidFill>
                  <a:schemeClr val="bg2">
                    <a:lumMod val="25000"/>
                  </a:schemeClr>
                </a:solidFill>
                <a:latin typeface="Roboto" panose="02000000000000000000" pitchFamily="2" charset="0"/>
                <a:ea typeface="Roboto" panose="02000000000000000000" pitchFamily="2" charset="0"/>
              </a:rPr>
              <a:t>không</a:t>
            </a:r>
            <a:r>
              <a:rPr lang="en-US" sz="2400" dirty="0">
                <a:solidFill>
                  <a:schemeClr val="bg2">
                    <a:lumMod val="25000"/>
                  </a:schemeClr>
                </a:solidFill>
                <a:latin typeface="Roboto" panose="02000000000000000000" pitchFamily="2" charset="0"/>
                <a:ea typeface="Roboto" panose="02000000000000000000" pitchFamily="2" charset="0"/>
              </a:rPr>
              <a:t> </a:t>
            </a:r>
            <a:r>
              <a:rPr lang="en-US" sz="2400" dirty="0" err="1">
                <a:solidFill>
                  <a:schemeClr val="bg2">
                    <a:lumMod val="25000"/>
                  </a:schemeClr>
                </a:solidFill>
                <a:latin typeface="Roboto" panose="02000000000000000000" pitchFamily="2" charset="0"/>
                <a:ea typeface="Roboto" panose="02000000000000000000" pitchFamily="2" charset="0"/>
              </a:rPr>
              <a:t>đổi</a:t>
            </a:r>
            <a:r>
              <a:rPr lang="en-US" sz="2400" dirty="0">
                <a:solidFill>
                  <a:schemeClr val="bg2">
                    <a:lumMod val="25000"/>
                  </a:schemeClr>
                </a:solidFill>
                <a:latin typeface="Roboto" panose="02000000000000000000" pitchFamily="2" charset="0"/>
                <a:ea typeface="Roboto" panose="02000000000000000000" pitchFamily="2" charset="0"/>
              </a:rPr>
              <a:t>, </a:t>
            </a:r>
            <a:r>
              <a:rPr lang="en-US" sz="2400" dirty="0" err="1">
                <a:solidFill>
                  <a:schemeClr val="bg2">
                    <a:lumMod val="25000"/>
                  </a:schemeClr>
                </a:solidFill>
                <a:latin typeface="Roboto" panose="02000000000000000000" pitchFamily="2" charset="0"/>
                <a:ea typeface="Roboto" panose="02000000000000000000" pitchFamily="2" charset="0"/>
              </a:rPr>
              <a:t>tăng</a:t>
            </a:r>
            <a:r>
              <a:rPr lang="en-US" sz="2400" dirty="0">
                <a:solidFill>
                  <a:schemeClr val="bg2">
                    <a:lumMod val="25000"/>
                  </a:schemeClr>
                </a:solidFill>
                <a:latin typeface="Roboto" panose="02000000000000000000" pitchFamily="2" charset="0"/>
                <a:ea typeface="Roboto" panose="02000000000000000000" pitchFamily="2" charset="0"/>
              </a:rPr>
              <a:t> </a:t>
            </a:r>
            <a:r>
              <a:rPr lang="en-US" sz="2400" dirty="0" err="1">
                <a:solidFill>
                  <a:schemeClr val="bg2">
                    <a:lumMod val="25000"/>
                  </a:schemeClr>
                </a:solidFill>
                <a:latin typeface="Roboto" panose="02000000000000000000" pitchFamily="2" charset="0"/>
                <a:ea typeface="Roboto" panose="02000000000000000000" pitchFamily="2" charset="0"/>
              </a:rPr>
              <a:t>áp</a:t>
            </a:r>
            <a:r>
              <a:rPr lang="en-US" sz="2400" dirty="0">
                <a:solidFill>
                  <a:schemeClr val="bg2">
                    <a:lumMod val="25000"/>
                  </a:schemeClr>
                </a:solidFill>
                <a:latin typeface="Roboto" panose="02000000000000000000" pitchFamily="2" charset="0"/>
                <a:ea typeface="Roboto" panose="02000000000000000000" pitchFamily="2" charset="0"/>
              </a:rPr>
              <a:t> </a:t>
            </a:r>
            <a:r>
              <a:rPr lang="en-US" sz="2400" dirty="0" err="1">
                <a:solidFill>
                  <a:schemeClr val="bg2">
                    <a:lumMod val="25000"/>
                  </a:schemeClr>
                </a:solidFill>
                <a:latin typeface="Roboto" panose="02000000000000000000" pitchFamily="2" charset="0"/>
                <a:ea typeface="Roboto" panose="02000000000000000000" pitchFamily="2" charset="0"/>
              </a:rPr>
              <a:t>lực</a:t>
            </a:r>
            <a:endParaRPr lang="en-US" sz="2400" dirty="0">
              <a:solidFill>
                <a:schemeClr val="bg2">
                  <a:lumMod val="25000"/>
                </a:schemeClr>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2836851288"/>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par>
                          <p:cTn id="13" fill="hold">
                            <p:stCondLst>
                              <p:cond delay="500"/>
                            </p:stCondLst>
                            <p:childTnLst>
                              <p:par>
                                <p:cTn id="14" presetID="42" presetClass="entr" presetSubtype="0" fill="hold"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1000"/>
                                        <p:tgtEl>
                                          <p:spTgt spid="9"/>
                                        </p:tgtEl>
                                      </p:cBhvr>
                                    </p:animEffect>
                                    <p:anim calcmode="lin" valueType="num">
                                      <p:cBhvr>
                                        <p:cTn id="17" dur="1000" fill="hold"/>
                                        <p:tgtEl>
                                          <p:spTgt spid="9"/>
                                        </p:tgtEl>
                                        <p:attrNameLst>
                                          <p:attrName>ppt_x</p:attrName>
                                        </p:attrNameLst>
                                      </p:cBhvr>
                                      <p:tavLst>
                                        <p:tav tm="0">
                                          <p:val>
                                            <p:strVal val="#ppt_x"/>
                                          </p:val>
                                        </p:tav>
                                        <p:tav tm="100000">
                                          <p:val>
                                            <p:strVal val="#ppt_x"/>
                                          </p:val>
                                        </p:tav>
                                      </p:tavLst>
                                    </p:anim>
                                    <p:anim calcmode="lin" valueType="num">
                                      <p:cBhvr>
                                        <p:cTn id="18" dur="1000" fill="hold"/>
                                        <p:tgtEl>
                                          <p:spTgt spid="9"/>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1000"/>
                                        <p:tgtEl>
                                          <p:spTgt spid="13"/>
                                        </p:tgtEl>
                                      </p:cBhvr>
                                    </p:animEffect>
                                    <p:anim calcmode="lin" valueType="num">
                                      <p:cBhvr>
                                        <p:cTn id="22" dur="1000" fill="hold"/>
                                        <p:tgtEl>
                                          <p:spTgt spid="13"/>
                                        </p:tgtEl>
                                        <p:attrNameLst>
                                          <p:attrName>ppt_x</p:attrName>
                                        </p:attrNameLst>
                                      </p:cBhvr>
                                      <p:tavLst>
                                        <p:tav tm="0">
                                          <p:val>
                                            <p:strVal val="#ppt_x"/>
                                          </p:val>
                                        </p:tav>
                                        <p:tav tm="100000">
                                          <p:val>
                                            <p:strVal val="#ppt_x"/>
                                          </p:val>
                                        </p:tav>
                                      </p:tavLst>
                                    </p:anim>
                                    <p:anim calcmode="lin" valueType="num">
                                      <p:cBhvr>
                                        <p:cTn id="23" dur="1000" fill="hold"/>
                                        <p:tgtEl>
                                          <p:spTgt spid="13"/>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fade">
                                      <p:cBhvr>
                                        <p:cTn id="26" dur="1000"/>
                                        <p:tgtEl>
                                          <p:spTgt spid="23"/>
                                        </p:tgtEl>
                                      </p:cBhvr>
                                    </p:animEffect>
                                    <p:anim calcmode="lin" valueType="num">
                                      <p:cBhvr>
                                        <p:cTn id="27" dur="1000" fill="hold"/>
                                        <p:tgtEl>
                                          <p:spTgt spid="23"/>
                                        </p:tgtEl>
                                        <p:attrNameLst>
                                          <p:attrName>ppt_x</p:attrName>
                                        </p:attrNameLst>
                                      </p:cBhvr>
                                      <p:tavLst>
                                        <p:tav tm="0">
                                          <p:val>
                                            <p:strVal val="#ppt_x"/>
                                          </p:val>
                                        </p:tav>
                                        <p:tav tm="100000">
                                          <p:val>
                                            <p:strVal val="#ppt_x"/>
                                          </p:val>
                                        </p:tav>
                                      </p:tavLst>
                                    </p:anim>
                                    <p:anim calcmode="lin" valueType="num">
                                      <p:cBhvr>
                                        <p:cTn id="28" dur="1000" fill="hold"/>
                                        <p:tgtEl>
                                          <p:spTgt spid="23"/>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fade">
                                      <p:cBhvr>
                                        <p:cTn id="31" dur="1000"/>
                                        <p:tgtEl>
                                          <p:spTgt spid="26"/>
                                        </p:tgtEl>
                                      </p:cBhvr>
                                    </p:animEffect>
                                    <p:anim calcmode="lin" valueType="num">
                                      <p:cBhvr>
                                        <p:cTn id="32" dur="1000" fill="hold"/>
                                        <p:tgtEl>
                                          <p:spTgt spid="26"/>
                                        </p:tgtEl>
                                        <p:attrNameLst>
                                          <p:attrName>ppt_x</p:attrName>
                                        </p:attrNameLst>
                                      </p:cBhvr>
                                      <p:tavLst>
                                        <p:tav tm="0">
                                          <p:val>
                                            <p:strVal val="#ppt_x"/>
                                          </p:val>
                                        </p:tav>
                                        <p:tav tm="100000">
                                          <p:val>
                                            <p:strVal val="#ppt_x"/>
                                          </p:val>
                                        </p:tav>
                                      </p:tavLst>
                                    </p:anim>
                                    <p:anim calcmode="lin" valueType="num">
                                      <p:cBhvr>
                                        <p:cTn id="33" dur="1000" fill="hold"/>
                                        <p:tgtEl>
                                          <p:spTgt spid="26"/>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fade">
                                      <p:cBhvr>
                                        <p:cTn id="36" dur="1000"/>
                                        <p:tgtEl>
                                          <p:spTgt spid="17"/>
                                        </p:tgtEl>
                                      </p:cBhvr>
                                    </p:animEffect>
                                    <p:anim calcmode="lin" valueType="num">
                                      <p:cBhvr>
                                        <p:cTn id="37" dur="1000" fill="hold"/>
                                        <p:tgtEl>
                                          <p:spTgt spid="17"/>
                                        </p:tgtEl>
                                        <p:attrNameLst>
                                          <p:attrName>ppt_x</p:attrName>
                                        </p:attrNameLst>
                                      </p:cBhvr>
                                      <p:tavLst>
                                        <p:tav tm="0">
                                          <p:val>
                                            <p:strVal val="#ppt_x"/>
                                          </p:val>
                                        </p:tav>
                                        <p:tav tm="100000">
                                          <p:val>
                                            <p:strVal val="#ppt_x"/>
                                          </p:val>
                                        </p:tav>
                                      </p:tavLst>
                                    </p:anim>
                                    <p:anim calcmode="lin" valueType="num">
                                      <p:cBhvr>
                                        <p:cTn id="38" dur="1000" fill="hold"/>
                                        <p:tgtEl>
                                          <p:spTgt spid="17"/>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fade">
                                      <p:cBhvr>
                                        <p:cTn id="41" dur="1000"/>
                                        <p:tgtEl>
                                          <p:spTgt spid="20"/>
                                        </p:tgtEl>
                                      </p:cBhvr>
                                    </p:animEffect>
                                    <p:anim calcmode="lin" valueType="num">
                                      <p:cBhvr>
                                        <p:cTn id="42" dur="1000" fill="hold"/>
                                        <p:tgtEl>
                                          <p:spTgt spid="20"/>
                                        </p:tgtEl>
                                        <p:attrNameLst>
                                          <p:attrName>ppt_x</p:attrName>
                                        </p:attrNameLst>
                                      </p:cBhvr>
                                      <p:tavLst>
                                        <p:tav tm="0">
                                          <p:val>
                                            <p:strVal val="#ppt_x"/>
                                          </p:val>
                                        </p:tav>
                                        <p:tav tm="100000">
                                          <p:val>
                                            <p:strVal val="#ppt_x"/>
                                          </p:val>
                                        </p:tav>
                                      </p:tavLst>
                                    </p:anim>
                                    <p:anim calcmode="lin" valueType="num">
                                      <p:cBhvr>
                                        <p:cTn id="43" dur="1000" fill="hold"/>
                                        <p:tgtEl>
                                          <p:spTgt spid="20"/>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0"/>
                                  </p:stCondLst>
                                  <p:childTnLst>
                                    <p:set>
                                      <p:cBhvr>
                                        <p:cTn id="45" dur="1" fill="hold">
                                          <p:stCondLst>
                                            <p:cond delay="0"/>
                                          </p:stCondLst>
                                        </p:cTn>
                                        <p:tgtEl>
                                          <p:spTgt spid="29"/>
                                        </p:tgtEl>
                                        <p:attrNameLst>
                                          <p:attrName>style.visibility</p:attrName>
                                        </p:attrNameLst>
                                      </p:cBhvr>
                                      <p:to>
                                        <p:strVal val="visible"/>
                                      </p:to>
                                    </p:set>
                                    <p:animEffect transition="in" filter="fade">
                                      <p:cBhvr>
                                        <p:cTn id="46" dur="1000"/>
                                        <p:tgtEl>
                                          <p:spTgt spid="29"/>
                                        </p:tgtEl>
                                      </p:cBhvr>
                                    </p:animEffect>
                                    <p:anim calcmode="lin" valueType="num">
                                      <p:cBhvr>
                                        <p:cTn id="47" dur="1000" fill="hold"/>
                                        <p:tgtEl>
                                          <p:spTgt spid="29"/>
                                        </p:tgtEl>
                                        <p:attrNameLst>
                                          <p:attrName>ppt_x</p:attrName>
                                        </p:attrNameLst>
                                      </p:cBhvr>
                                      <p:tavLst>
                                        <p:tav tm="0">
                                          <p:val>
                                            <p:strVal val="#ppt_x"/>
                                          </p:val>
                                        </p:tav>
                                        <p:tav tm="100000">
                                          <p:val>
                                            <p:strVal val="#ppt_x"/>
                                          </p:val>
                                        </p:tav>
                                      </p:tavLst>
                                    </p:anim>
                                    <p:anim calcmode="lin" valueType="num">
                                      <p:cBhvr>
                                        <p:cTn id="48"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grpId="0" nodeType="clickEffect">
                                  <p:stCondLst>
                                    <p:cond delay="0"/>
                                  </p:stCondLst>
                                  <p:childTnLst>
                                    <p:set>
                                      <p:cBhvr>
                                        <p:cTn id="52" dur="1" fill="hold">
                                          <p:stCondLst>
                                            <p:cond delay="0"/>
                                          </p:stCondLst>
                                        </p:cTn>
                                        <p:tgtEl>
                                          <p:spTgt spid="32"/>
                                        </p:tgtEl>
                                        <p:attrNameLst>
                                          <p:attrName>style.visibility</p:attrName>
                                        </p:attrNameLst>
                                      </p:cBhvr>
                                      <p:to>
                                        <p:strVal val="visible"/>
                                      </p:to>
                                    </p:set>
                                    <p:animEffect transition="in" filter="wipe(left)">
                                      <p:cBhvr>
                                        <p:cTn id="53"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6" grpId="0" animBg="1"/>
      <p:bldP spid="3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Group 28">
            <a:extLst>
              <a:ext uri="{FF2B5EF4-FFF2-40B4-BE49-F238E27FC236}">
                <a16:creationId xmlns:a16="http://schemas.microsoft.com/office/drawing/2014/main" id="{0DFFA498-6AC4-0FFB-2756-903B552B6B15}"/>
              </a:ext>
            </a:extLst>
          </p:cNvPr>
          <p:cNvGrpSpPr/>
          <p:nvPr/>
        </p:nvGrpSpPr>
        <p:grpSpPr>
          <a:xfrm>
            <a:off x="4217334" y="4321690"/>
            <a:ext cx="3399225" cy="1280466"/>
            <a:chOff x="571135" y="4629874"/>
            <a:chExt cx="3826328" cy="1280466"/>
          </a:xfrm>
        </p:grpSpPr>
        <p:sp>
          <p:nvSpPr>
            <p:cNvPr id="30" name="Rectangle 29">
              <a:extLst>
                <a:ext uri="{FF2B5EF4-FFF2-40B4-BE49-F238E27FC236}">
                  <a16:creationId xmlns:a16="http://schemas.microsoft.com/office/drawing/2014/main" id="{3E3F48C6-F865-424C-2D07-10E01994DEDB}"/>
                </a:ext>
              </a:extLst>
            </p:cNvPr>
            <p:cNvSpPr/>
            <p:nvPr/>
          </p:nvSpPr>
          <p:spPr>
            <a:xfrm>
              <a:off x="603793" y="4629874"/>
              <a:ext cx="3788591" cy="1280466"/>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1" name="Straight Connector 30">
              <a:extLst>
                <a:ext uri="{FF2B5EF4-FFF2-40B4-BE49-F238E27FC236}">
                  <a16:creationId xmlns:a16="http://schemas.microsoft.com/office/drawing/2014/main" id="{7A5FAA52-BF7C-0E27-B09A-3C8E6570D82D}"/>
                </a:ext>
              </a:extLst>
            </p:cNvPr>
            <p:cNvCxnSpPr/>
            <p:nvPr/>
          </p:nvCxnSpPr>
          <p:spPr>
            <a:xfrm>
              <a:off x="603793" y="4629874"/>
              <a:ext cx="0" cy="1280466"/>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B4BFEA44-BC1F-938C-5FC7-7429D73F0D7B}"/>
                </a:ext>
              </a:extLst>
            </p:cNvPr>
            <p:cNvCxnSpPr/>
            <p:nvPr/>
          </p:nvCxnSpPr>
          <p:spPr>
            <a:xfrm>
              <a:off x="4397463" y="4629874"/>
              <a:ext cx="0" cy="1280466"/>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5ADB4BF5-F09A-2ED1-BA6E-DED1F92A5190}"/>
                </a:ext>
              </a:extLst>
            </p:cNvPr>
            <p:cNvCxnSpPr>
              <a:cxnSpLocks/>
            </p:cNvCxnSpPr>
            <p:nvPr/>
          </p:nvCxnSpPr>
          <p:spPr>
            <a:xfrm>
              <a:off x="571135" y="5894011"/>
              <a:ext cx="3821249"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34" name="Group 33">
            <a:extLst>
              <a:ext uri="{FF2B5EF4-FFF2-40B4-BE49-F238E27FC236}">
                <a16:creationId xmlns:a16="http://schemas.microsoft.com/office/drawing/2014/main" id="{A1049B6B-D4D5-0742-8579-163318D79371}"/>
              </a:ext>
            </a:extLst>
          </p:cNvPr>
          <p:cNvGrpSpPr/>
          <p:nvPr/>
        </p:nvGrpSpPr>
        <p:grpSpPr>
          <a:xfrm>
            <a:off x="7945691" y="4321690"/>
            <a:ext cx="3399225" cy="1280466"/>
            <a:chOff x="571135" y="4629874"/>
            <a:chExt cx="3826328" cy="1280466"/>
          </a:xfrm>
        </p:grpSpPr>
        <p:sp>
          <p:nvSpPr>
            <p:cNvPr id="35" name="Rectangle 34">
              <a:extLst>
                <a:ext uri="{FF2B5EF4-FFF2-40B4-BE49-F238E27FC236}">
                  <a16:creationId xmlns:a16="http://schemas.microsoft.com/office/drawing/2014/main" id="{974E2073-2B3D-3AE4-D90A-7AD852FBAE3F}"/>
                </a:ext>
              </a:extLst>
            </p:cNvPr>
            <p:cNvSpPr/>
            <p:nvPr/>
          </p:nvSpPr>
          <p:spPr>
            <a:xfrm>
              <a:off x="603793" y="4629874"/>
              <a:ext cx="3788591" cy="1280466"/>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6" name="Straight Connector 35">
              <a:extLst>
                <a:ext uri="{FF2B5EF4-FFF2-40B4-BE49-F238E27FC236}">
                  <a16:creationId xmlns:a16="http://schemas.microsoft.com/office/drawing/2014/main" id="{77D9735D-D8F6-B954-2034-6BF9D2035195}"/>
                </a:ext>
              </a:extLst>
            </p:cNvPr>
            <p:cNvCxnSpPr/>
            <p:nvPr/>
          </p:nvCxnSpPr>
          <p:spPr>
            <a:xfrm>
              <a:off x="603793" y="4629874"/>
              <a:ext cx="0" cy="1280466"/>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40E8D8E2-119F-0205-A285-B99892DC17D3}"/>
                </a:ext>
              </a:extLst>
            </p:cNvPr>
            <p:cNvCxnSpPr/>
            <p:nvPr/>
          </p:nvCxnSpPr>
          <p:spPr>
            <a:xfrm>
              <a:off x="4397463" y="4629874"/>
              <a:ext cx="0" cy="1280466"/>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486D46DB-805C-2846-6196-7F4F0038449A}"/>
                </a:ext>
              </a:extLst>
            </p:cNvPr>
            <p:cNvCxnSpPr>
              <a:cxnSpLocks/>
            </p:cNvCxnSpPr>
            <p:nvPr/>
          </p:nvCxnSpPr>
          <p:spPr>
            <a:xfrm>
              <a:off x="571135" y="5894011"/>
              <a:ext cx="3821249"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23" name="Group 22">
            <a:extLst>
              <a:ext uri="{FF2B5EF4-FFF2-40B4-BE49-F238E27FC236}">
                <a16:creationId xmlns:a16="http://schemas.microsoft.com/office/drawing/2014/main" id="{252083D8-DAFD-9F54-B624-EBACBD0E3A37}"/>
              </a:ext>
            </a:extLst>
          </p:cNvPr>
          <p:cNvGrpSpPr/>
          <p:nvPr/>
        </p:nvGrpSpPr>
        <p:grpSpPr>
          <a:xfrm>
            <a:off x="488977" y="4321690"/>
            <a:ext cx="3399225" cy="1280466"/>
            <a:chOff x="571135" y="4629874"/>
            <a:chExt cx="3826328" cy="1280466"/>
          </a:xfrm>
        </p:grpSpPr>
        <p:sp>
          <p:nvSpPr>
            <p:cNvPr id="7" name="Rectangle 6">
              <a:extLst>
                <a:ext uri="{FF2B5EF4-FFF2-40B4-BE49-F238E27FC236}">
                  <a16:creationId xmlns:a16="http://schemas.microsoft.com/office/drawing/2014/main" id="{765312AE-AF6F-4B54-A8BA-A6C4A16A67B5}"/>
                </a:ext>
              </a:extLst>
            </p:cNvPr>
            <p:cNvSpPr/>
            <p:nvPr/>
          </p:nvSpPr>
          <p:spPr>
            <a:xfrm>
              <a:off x="603793" y="4629874"/>
              <a:ext cx="3788591" cy="1280466"/>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5">
              <a:extLst>
                <a:ext uri="{FF2B5EF4-FFF2-40B4-BE49-F238E27FC236}">
                  <a16:creationId xmlns:a16="http://schemas.microsoft.com/office/drawing/2014/main" id="{8F49FDC4-9FC8-2713-12C9-F16C0C4B269F}"/>
                </a:ext>
              </a:extLst>
            </p:cNvPr>
            <p:cNvCxnSpPr/>
            <p:nvPr/>
          </p:nvCxnSpPr>
          <p:spPr>
            <a:xfrm>
              <a:off x="603793" y="4629874"/>
              <a:ext cx="0" cy="1280466"/>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2C145CE6-7047-CB6E-4199-449EC1C66F14}"/>
                </a:ext>
              </a:extLst>
            </p:cNvPr>
            <p:cNvCxnSpPr/>
            <p:nvPr/>
          </p:nvCxnSpPr>
          <p:spPr>
            <a:xfrm>
              <a:off x="4397463" y="4629874"/>
              <a:ext cx="0" cy="1280466"/>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6ED1EF2-2810-5194-D189-ED39043EB4D8}"/>
                </a:ext>
              </a:extLst>
            </p:cNvPr>
            <p:cNvCxnSpPr>
              <a:cxnSpLocks/>
            </p:cNvCxnSpPr>
            <p:nvPr/>
          </p:nvCxnSpPr>
          <p:spPr>
            <a:xfrm>
              <a:off x="571135" y="5894011"/>
              <a:ext cx="3821249"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2" name="Group 1">
            <a:extLst>
              <a:ext uri="{FF2B5EF4-FFF2-40B4-BE49-F238E27FC236}">
                <a16:creationId xmlns:a16="http://schemas.microsoft.com/office/drawing/2014/main" id="{1CB4AABE-F5C1-4CE5-AD19-23B7AEEBD118}"/>
              </a:ext>
            </a:extLst>
          </p:cNvPr>
          <p:cNvGrpSpPr/>
          <p:nvPr/>
        </p:nvGrpSpPr>
        <p:grpSpPr>
          <a:xfrm>
            <a:off x="301746" y="203240"/>
            <a:ext cx="2165108" cy="475850"/>
            <a:chOff x="5298172" y="195310"/>
            <a:chExt cx="1969251" cy="475850"/>
          </a:xfrm>
        </p:grpSpPr>
        <p:sp>
          <p:nvSpPr>
            <p:cNvPr id="3" name="Rectangle: Rounded Corners 2">
              <a:extLst>
                <a:ext uri="{FF2B5EF4-FFF2-40B4-BE49-F238E27FC236}">
                  <a16:creationId xmlns:a16="http://schemas.microsoft.com/office/drawing/2014/main" id="{B5B8F500-C474-4E14-B1A2-95FF47AB87E0}"/>
                </a:ext>
              </a:extLst>
            </p:cNvPr>
            <p:cNvSpPr/>
            <p:nvPr/>
          </p:nvSpPr>
          <p:spPr>
            <a:xfrm>
              <a:off x="5298172" y="195310"/>
              <a:ext cx="1969251" cy="475850"/>
            </a:xfrm>
            <a:prstGeom prst="roundRect">
              <a:avLst>
                <a:gd name="adj" fmla="val 50000"/>
              </a:avLst>
            </a:prstGeom>
            <a:gradFill>
              <a:gsLst>
                <a:gs pos="63000">
                  <a:srgbClr val="FF6A00"/>
                </a:gs>
                <a:gs pos="34000">
                  <a:srgbClr val="FF3900"/>
                </a:gs>
                <a:gs pos="0">
                  <a:srgbClr val="FF0000"/>
                </a:gs>
                <a:gs pos="100000">
                  <a:srgbClr val="FFC000"/>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4" name="TextBox 3">
              <a:extLst>
                <a:ext uri="{FF2B5EF4-FFF2-40B4-BE49-F238E27FC236}">
                  <a16:creationId xmlns:a16="http://schemas.microsoft.com/office/drawing/2014/main" id="{D042E64D-FC71-495D-9B5F-EAF2F86F7991}"/>
                </a:ext>
              </a:extLst>
            </p:cNvPr>
            <p:cNvSpPr txBox="1"/>
            <p:nvPr/>
          </p:nvSpPr>
          <p:spPr>
            <a:xfrm>
              <a:off x="5617451" y="209495"/>
              <a:ext cx="1619821" cy="461665"/>
            </a:xfrm>
            <a:prstGeom prst="rect">
              <a:avLst/>
            </a:prstGeom>
            <a:noFill/>
          </p:spPr>
          <p:txBody>
            <a:bodyPr wrap="square" rtlCol="0">
              <a:spAutoFit/>
            </a:bodyPr>
            <a:lstStyle/>
            <a:p>
              <a:r>
                <a:rPr lang="vi-VN" sz="2400" dirty="0">
                  <a:solidFill>
                    <a:schemeClr val="bg1"/>
                  </a:solidFill>
                  <a:latin typeface="Roboto Black" panose="02000000000000000000" pitchFamily="2" charset="0"/>
                </a:rPr>
                <a:t>Thí nghiệm</a:t>
              </a:r>
              <a:endParaRPr lang="en-US" sz="2400" dirty="0">
                <a:solidFill>
                  <a:schemeClr val="bg1"/>
                </a:solidFill>
                <a:latin typeface="Roboto Black" panose="02000000000000000000" pitchFamily="2" charset="0"/>
              </a:endParaRPr>
            </a:p>
          </p:txBody>
        </p:sp>
      </p:grpSp>
      <p:sp>
        <p:nvSpPr>
          <p:cNvPr id="8" name="Rectangle 7">
            <a:extLst>
              <a:ext uri="{FF2B5EF4-FFF2-40B4-BE49-F238E27FC236}">
                <a16:creationId xmlns:a16="http://schemas.microsoft.com/office/drawing/2014/main" id="{001A445D-E8F3-4317-B633-5BD5EE11DD5D}"/>
              </a:ext>
            </a:extLst>
          </p:cNvPr>
          <p:cNvSpPr/>
          <p:nvPr/>
        </p:nvSpPr>
        <p:spPr>
          <a:xfrm>
            <a:off x="709965" y="3613514"/>
            <a:ext cx="2909001" cy="900000"/>
          </a:xfrm>
          <a:prstGeom prst="rect">
            <a:avLst/>
          </a:prstGeom>
          <a:gradFill flip="none" rotWithShape="1">
            <a:gsLst>
              <a:gs pos="1000">
                <a:schemeClr val="bg1">
                  <a:lumMod val="50000"/>
                </a:schemeClr>
              </a:gs>
              <a:gs pos="31000">
                <a:srgbClr val="AEAEAE"/>
              </a:gs>
              <a:gs pos="70000">
                <a:srgbClr val="AAAAAA"/>
              </a:gs>
              <a:gs pos="50000">
                <a:schemeClr val="bg1">
                  <a:lumMod val="75000"/>
                </a:schemeClr>
              </a:gs>
              <a:gs pos="100000">
                <a:schemeClr val="bg1">
                  <a:lumMod val="5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89BB5586-78E8-4F82-AD47-09F586413A63}"/>
              </a:ext>
            </a:extLst>
          </p:cNvPr>
          <p:cNvGrpSpPr/>
          <p:nvPr/>
        </p:nvGrpSpPr>
        <p:grpSpPr>
          <a:xfrm>
            <a:off x="4460189" y="3294143"/>
            <a:ext cx="2909001" cy="1800000"/>
            <a:chOff x="5563955" y="3213523"/>
            <a:chExt cx="3168000" cy="1800000"/>
          </a:xfrm>
        </p:grpSpPr>
        <p:sp>
          <p:nvSpPr>
            <p:cNvPr id="9" name="Rectangle 8">
              <a:extLst>
                <a:ext uri="{FF2B5EF4-FFF2-40B4-BE49-F238E27FC236}">
                  <a16:creationId xmlns:a16="http://schemas.microsoft.com/office/drawing/2014/main" id="{35735411-586B-4A5C-A774-63198CA4DFEF}"/>
                </a:ext>
              </a:extLst>
            </p:cNvPr>
            <p:cNvSpPr/>
            <p:nvPr/>
          </p:nvSpPr>
          <p:spPr>
            <a:xfrm>
              <a:off x="5563955" y="4113523"/>
              <a:ext cx="3168000" cy="900000"/>
            </a:xfrm>
            <a:prstGeom prst="rect">
              <a:avLst/>
            </a:prstGeom>
            <a:gradFill>
              <a:gsLst>
                <a:gs pos="1000">
                  <a:schemeClr val="bg1">
                    <a:lumMod val="50000"/>
                  </a:schemeClr>
                </a:gs>
                <a:gs pos="31000">
                  <a:srgbClr val="AEAEAE"/>
                </a:gs>
                <a:gs pos="70000">
                  <a:srgbClr val="AAAAAA"/>
                </a:gs>
                <a:gs pos="50000">
                  <a:schemeClr val="bg1">
                    <a:lumMod val="75000"/>
                  </a:schemeClr>
                </a:gs>
                <a:gs pos="100000">
                  <a:schemeClr val="bg1">
                    <a:lumMod val="5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B0D7772C-CA4F-4873-A5DD-009F6B0EAC2C}"/>
                </a:ext>
              </a:extLst>
            </p:cNvPr>
            <p:cNvSpPr/>
            <p:nvPr/>
          </p:nvSpPr>
          <p:spPr>
            <a:xfrm>
              <a:off x="5563955" y="3213523"/>
              <a:ext cx="3168000" cy="900000"/>
            </a:xfrm>
            <a:prstGeom prst="rect">
              <a:avLst/>
            </a:prstGeom>
            <a:gradFill>
              <a:gsLst>
                <a:gs pos="1000">
                  <a:schemeClr val="bg1">
                    <a:lumMod val="50000"/>
                  </a:schemeClr>
                </a:gs>
                <a:gs pos="31000">
                  <a:srgbClr val="AEAEAE"/>
                </a:gs>
                <a:gs pos="70000">
                  <a:srgbClr val="AAAAAA"/>
                </a:gs>
                <a:gs pos="50000">
                  <a:schemeClr val="bg1">
                    <a:lumMod val="75000"/>
                  </a:schemeClr>
                </a:gs>
                <a:gs pos="100000">
                  <a:schemeClr val="bg1">
                    <a:lumMod val="5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Rectangle 10">
            <a:extLst>
              <a:ext uri="{FF2B5EF4-FFF2-40B4-BE49-F238E27FC236}">
                <a16:creationId xmlns:a16="http://schemas.microsoft.com/office/drawing/2014/main" id="{A7AD1BE9-6E51-4B52-A261-C7E3CC7A4DAB}"/>
              </a:ext>
            </a:extLst>
          </p:cNvPr>
          <p:cNvSpPr/>
          <p:nvPr/>
        </p:nvSpPr>
        <p:spPr>
          <a:xfrm rot="16200000" flipH="1">
            <a:off x="8390384" y="3470338"/>
            <a:ext cx="2609613" cy="900000"/>
          </a:xfrm>
          <a:prstGeom prst="rect">
            <a:avLst/>
          </a:prstGeom>
          <a:gradFill>
            <a:gsLst>
              <a:gs pos="1000">
                <a:schemeClr val="bg1">
                  <a:lumMod val="50000"/>
                </a:schemeClr>
              </a:gs>
              <a:gs pos="31000">
                <a:srgbClr val="AEAEAE"/>
              </a:gs>
              <a:gs pos="70000">
                <a:srgbClr val="AAAAAA"/>
              </a:gs>
              <a:gs pos="50000">
                <a:schemeClr val="bg1">
                  <a:lumMod val="75000"/>
                </a:schemeClr>
              </a:gs>
              <a:gs pos="100000">
                <a:schemeClr val="bg1">
                  <a:lumMod val="5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5850D16F-1A42-4013-AD80-D635EC242B27}"/>
              </a:ext>
            </a:extLst>
          </p:cNvPr>
          <p:cNvSpPr/>
          <p:nvPr/>
        </p:nvSpPr>
        <p:spPr>
          <a:xfrm>
            <a:off x="1796687" y="5777651"/>
            <a:ext cx="604777" cy="604777"/>
          </a:xfrm>
          <a:prstGeom prst="ellipse">
            <a:avLst/>
          </a:prstGeom>
          <a:solidFill>
            <a:srgbClr val="FF3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Roboto" panose="02000000000000000000" pitchFamily="2" charset="0"/>
                <a:ea typeface="Roboto" panose="02000000000000000000" pitchFamily="2" charset="0"/>
              </a:rPr>
              <a:t>a</a:t>
            </a:r>
          </a:p>
        </p:txBody>
      </p:sp>
      <p:sp>
        <p:nvSpPr>
          <p:cNvPr id="17" name="Oval 16">
            <a:extLst>
              <a:ext uri="{FF2B5EF4-FFF2-40B4-BE49-F238E27FC236}">
                <a16:creationId xmlns:a16="http://schemas.microsoft.com/office/drawing/2014/main" id="{D80F7519-4FCF-4417-B287-613618E89A42}"/>
              </a:ext>
            </a:extLst>
          </p:cNvPr>
          <p:cNvSpPr/>
          <p:nvPr/>
        </p:nvSpPr>
        <p:spPr>
          <a:xfrm>
            <a:off x="9355165" y="5777650"/>
            <a:ext cx="604777" cy="604777"/>
          </a:xfrm>
          <a:prstGeom prst="ellipse">
            <a:avLst/>
          </a:prstGeom>
          <a:solidFill>
            <a:srgbClr val="FF3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Roboto" panose="02000000000000000000" pitchFamily="2" charset="0"/>
                <a:ea typeface="Roboto" panose="02000000000000000000" pitchFamily="2" charset="0"/>
              </a:rPr>
              <a:t>c</a:t>
            </a:r>
          </a:p>
        </p:txBody>
      </p:sp>
      <p:sp>
        <p:nvSpPr>
          <p:cNvPr id="18" name="Oval 17">
            <a:extLst>
              <a:ext uri="{FF2B5EF4-FFF2-40B4-BE49-F238E27FC236}">
                <a16:creationId xmlns:a16="http://schemas.microsoft.com/office/drawing/2014/main" id="{B6FD1176-3526-46AF-B3C3-8B645F5C5B81}"/>
              </a:ext>
            </a:extLst>
          </p:cNvPr>
          <p:cNvSpPr/>
          <p:nvPr/>
        </p:nvSpPr>
        <p:spPr>
          <a:xfrm>
            <a:off x="5626808" y="5777651"/>
            <a:ext cx="604777" cy="604777"/>
          </a:xfrm>
          <a:prstGeom prst="ellipse">
            <a:avLst/>
          </a:prstGeom>
          <a:solidFill>
            <a:srgbClr val="FF3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Roboto" panose="02000000000000000000" pitchFamily="2" charset="0"/>
                <a:ea typeface="Roboto" panose="02000000000000000000" pitchFamily="2" charset="0"/>
              </a:rPr>
              <a:t>b</a:t>
            </a:r>
          </a:p>
        </p:txBody>
      </p:sp>
      <p:grpSp>
        <p:nvGrpSpPr>
          <p:cNvPr id="16" name="Group 15">
            <a:extLst>
              <a:ext uri="{FF2B5EF4-FFF2-40B4-BE49-F238E27FC236}">
                <a16:creationId xmlns:a16="http://schemas.microsoft.com/office/drawing/2014/main" id="{F1D0C771-F407-2A12-9314-A21CEE49B41F}"/>
              </a:ext>
            </a:extLst>
          </p:cNvPr>
          <p:cNvGrpSpPr/>
          <p:nvPr/>
        </p:nvGrpSpPr>
        <p:grpSpPr>
          <a:xfrm>
            <a:off x="105617" y="183144"/>
            <a:ext cx="604777" cy="604777"/>
            <a:chOff x="1415782" y="1445923"/>
            <a:chExt cx="767887" cy="767887"/>
          </a:xfrm>
        </p:grpSpPr>
        <p:sp>
          <p:nvSpPr>
            <p:cNvPr id="19" name="Google Shape;1058;p88">
              <a:extLst>
                <a:ext uri="{FF2B5EF4-FFF2-40B4-BE49-F238E27FC236}">
                  <a16:creationId xmlns:a16="http://schemas.microsoft.com/office/drawing/2014/main" id="{7A326AA3-861C-6F74-11A5-570243560529}"/>
                </a:ext>
              </a:extLst>
            </p:cNvPr>
            <p:cNvSpPr/>
            <p:nvPr/>
          </p:nvSpPr>
          <p:spPr>
            <a:xfrm>
              <a:off x="1415782" y="1445923"/>
              <a:ext cx="767887" cy="767887"/>
            </a:xfrm>
            <a:prstGeom prst="ellipse">
              <a:avLst/>
            </a:prstGeom>
            <a:solidFill>
              <a:srgbClr val="FFFFFF"/>
            </a:solidFill>
            <a:ln w="19050" cap="flat" cmpd="sng">
              <a:solidFill>
                <a:schemeClr val="bg1">
                  <a:lumMod val="95000"/>
                </a:schemeClr>
              </a:solidFill>
              <a:prstDash val="solid"/>
              <a:round/>
              <a:headEnd type="none" w="sm" len="sm"/>
              <a:tailEnd type="none" w="sm" len="sm"/>
            </a:ln>
            <a:effectLst>
              <a:glow rad="101600">
                <a:schemeClr val="accent3">
                  <a:satMod val="175000"/>
                  <a:alpha val="40000"/>
                </a:schemeClr>
              </a:glow>
            </a:effectLst>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Arial"/>
                <a:sym typeface="Arial"/>
              </a:endParaRPr>
            </a:p>
          </p:txBody>
        </p:sp>
        <p:pic>
          <p:nvPicPr>
            <p:cNvPr id="20" name="Picture 2">
              <a:extLst>
                <a:ext uri="{FF2B5EF4-FFF2-40B4-BE49-F238E27FC236}">
                  <a16:creationId xmlns:a16="http://schemas.microsoft.com/office/drawing/2014/main" id="{B55CF8A8-B2FD-0413-0773-5295701DA91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1566670" y="1532225"/>
              <a:ext cx="554399" cy="55440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832069267"/>
      </p:ext>
    </p:extLst>
  </p:cSld>
  <p:clrMapOvr>
    <a:masterClrMapping/>
  </p:clrMapOvr>
  <mc:AlternateContent xmlns:mc="http://schemas.openxmlformats.org/markup-compatibility/2006" xmlns:p14="http://schemas.microsoft.com/office/powerpoint/2010/main">
    <mc:Choice Requires="p14">
      <p:transition spd="slow" p14:dur="125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42" presetClass="path" presetSubtype="0" accel="50000" decel="50000" fill="hold" grpId="0" nodeType="withEffect">
                                  <p:stCondLst>
                                    <p:cond delay="0"/>
                                  </p:stCondLst>
                                  <p:childTnLst>
                                    <p:animMotion origin="layout" path="M 0.00026 -0.72176 L -3.95833E-6 -1.11111E-6 " pathEditMode="relative" rAng="0" ptsTypes="AA">
                                      <p:cBhvr>
                                        <p:cTn id="8" dur="2000" fill="hold"/>
                                        <p:tgtEl>
                                          <p:spTgt spid="8"/>
                                        </p:tgtEl>
                                        <p:attrNameLst>
                                          <p:attrName>ppt_x</p:attrName>
                                          <p:attrName>ppt_y</p:attrName>
                                        </p:attrNameLst>
                                      </p:cBhvr>
                                      <p:rCtr x="-13" y="36088"/>
                                    </p:animMotion>
                                  </p:childTnLst>
                                </p:cTn>
                              </p:par>
                            </p:childTnLst>
                          </p:cTn>
                        </p:par>
                        <p:par>
                          <p:cTn id="9" fill="hold">
                            <p:stCondLst>
                              <p:cond delay="2000"/>
                            </p:stCondLst>
                            <p:childTnLst>
                              <p:par>
                                <p:cTn id="10" presetID="23" presetClass="entr" presetSubtype="32" fill="hold" grpId="0" nodeType="after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500" fill="hold"/>
                                        <p:tgtEl>
                                          <p:spTgt spid="15"/>
                                        </p:tgtEl>
                                        <p:attrNameLst>
                                          <p:attrName>ppt_w</p:attrName>
                                        </p:attrNameLst>
                                      </p:cBhvr>
                                      <p:tavLst>
                                        <p:tav tm="0">
                                          <p:val>
                                            <p:strVal val="4*#ppt_w"/>
                                          </p:val>
                                        </p:tav>
                                        <p:tav tm="100000">
                                          <p:val>
                                            <p:strVal val="#ppt_w"/>
                                          </p:val>
                                        </p:tav>
                                      </p:tavLst>
                                    </p:anim>
                                    <p:anim calcmode="lin" valueType="num">
                                      <p:cBhvr>
                                        <p:cTn id="13" dur="500" fill="hold"/>
                                        <p:tgtEl>
                                          <p:spTgt spid="15"/>
                                        </p:tgtEl>
                                        <p:attrNameLst>
                                          <p:attrName>ppt_h</p:attrName>
                                        </p:attrNameLst>
                                      </p:cBhvr>
                                      <p:tavLst>
                                        <p:tav tm="0">
                                          <p:val>
                                            <p:strVal val="4*#ppt_h"/>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12"/>
                                        </p:tgtEl>
                                        <p:attrNameLst>
                                          <p:attrName>style.visibility</p:attrName>
                                        </p:attrNameLst>
                                      </p:cBhvr>
                                      <p:to>
                                        <p:strVal val="visible"/>
                                      </p:to>
                                    </p:set>
                                  </p:childTnLst>
                                </p:cTn>
                              </p:par>
                              <p:par>
                                <p:cTn id="18" presetID="42" presetClass="path" presetSubtype="0" accel="50000" decel="50000" fill="hold" nodeType="withEffect">
                                  <p:stCondLst>
                                    <p:cond delay="0"/>
                                  </p:stCondLst>
                                  <p:childTnLst>
                                    <p:animMotion origin="layout" path="M 0.00026 -0.72176 L 3.75E-6 -4.07407E-6 " pathEditMode="relative" rAng="0" ptsTypes="AA">
                                      <p:cBhvr>
                                        <p:cTn id="19" dur="2000" fill="hold"/>
                                        <p:tgtEl>
                                          <p:spTgt spid="12"/>
                                        </p:tgtEl>
                                        <p:attrNameLst>
                                          <p:attrName>ppt_x</p:attrName>
                                          <p:attrName>ppt_y</p:attrName>
                                        </p:attrNameLst>
                                      </p:cBhvr>
                                      <p:rCtr x="-13" y="36088"/>
                                    </p:animMotion>
                                  </p:childTnLst>
                                </p:cTn>
                              </p:par>
                            </p:childTnLst>
                          </p:cTn>
                        </p:par>
                        <p:par>
                          <p:cTn id="20" fill="hold">
                            <p:stCondLst>
                              <p:cond delay="2000"/>
                            </p:stCondLst>
                            <p:childTnLst>
                              <p:par>
                                <p:cTn id="21" presetID="23" presetClass="entr" presetSubtype="32" fill="hold" grpId="0" nodeType="afterEffect">
                                  <p:stCondLst>
                                    <p:cond delay="0"/>
                                  </p:stCondLst>
                                  <p:childTnLst>
                                    <p:set>
                                      <p:cBhvr>
                                        <p:cTn id="22" dur="1" fill="hold">
                                          <p:stCondLst>
                                            <p:cond delay="0"/>
                                          </p:stCondLst>
                                        </p:cTn>
                                        <p:tgtEl>
                                          <p:spTgt spid="18"/>
                                        </p:tgtEl>
                                        <p:attrNameLst>
                                          <p:attrName>style.visibility</p:attrName>
                                        </p:attrNameLst>
                                      </p:cBhvr>
                                      <p:to>
                                        <p:strVal val="visible"/>
                                      </p:to>
                                    </p:set>
                                    <p:anim calcmode="lin" valueType="num">
                                      <p:cBhvr>
                                        <p:cTn id="23" dur="500" fill="hold"/>
                                        <p:tgtEl>
                                          <p:spTgt spid="18"/>
                                        </p:tgtEl>
                                        <p:attrNameLst>
                                          <p:attrName>ppt_w</p:attrName>
                                        </p:attrNameLst>
                                      </p:cBhvr>
                                      <p:tavLst>
                                        <p:tav tm="0">
                                          <p:val>
                                            <p:strVal val="4*#ppt_w"/>
                                          </p:val>
                                        </p:tav>
                                        <p:tav tm="100000">
                                          <p:val>
                                            <p:strVal val="#ppt_w"/>
                                          </p:val>
                                        </p:tav>
                                      </p:tavLst>
                                    </p:anim>
                                    <p:anim calcmode="lin" valueType="num">
                                      <p:cBhvr>
                                        <p:cTn id="24" dur="500" fill="hold"/>
                                        <p:tgtEl>
                                          <p:spTgt spid="18"/>
                                        </p:tgtEl>
                                        <p:attrNameLst>
                                          <p:attrName>ppt_h</p:attrName>
                                        </p:attrNameLst>
                                      </p:cBhvr>
                                      <p:tavLst>
                                        <p:tav tm="0">
                                          <p:val>
                                            <p:strVal val="4*#ppt_h"/>
                                          </p:val>
                                        </p:tav>
                                        <p:tav tm="100000">
                                          <p:val>
                                            <p:strVal val="#ppt_h"/>
                                          </p:val>
                                        </p:tav>
                                      </p:tavLst>
                                    </p:anim>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1" nodeType="click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par>
                                <p:cTn id="29" presetID="42" presetClass="path" presetSubtype="0" accel="50000" decel="50000" fill="hold" grpId="0" nodeType="withEffect">
                                  <p:stCondLst>
                                    <p:cond delay="0"/>
                                  </p:stCondLst>
                                  <p:childTnLst>
                                    <p:animMotion origin="layout" path="M 0.00026 -0.72176 L -2.29167E-6 2.22222E-6 " pathEditMode="relative" rAng="0" ptsTypes="AA">
                                      <p:cBhvr>
                                        <p:cTn id="30" dur="2000" fill="hold"/>
                                        <p:tgtEl>
                                          <p:spTgt spid="11"/>
                                        </p:tgtEl>
                                        <p:attrNameLst>
                                          <p:attrName>ppt_x</p:attrName>
                                          <p:attrName>ppt_y</p:attrName>
                                        </p:attrNameLst>
                                      </p:cBhvr>
                                      <p:rCtr x="-13" y="36088"/>
                                    </p:animMotion>
                                  </p:childTnLst>
                                </p:cTn>
                              </p:par>
                            </p:childTnLst>
                          </p:cTn>
                        </p:par>
                        <p:par>
                          <p:cTn id="31" fill="hold">
                            <p:stCondLst>
                              <p:cond delay="2000"/>
                            </p:stCondLst>
                            <p:childTnLst>
                              <p:par>
                                <p:cTn id="32" presetID="23" presetClass="entr" presetSubtype="32" fill="hold" grpId="0" nodeType="afterEffect">
                                  <p:stCondLst>
                                    <p:cond delay="0"/>
                                  </p:stCondLst>
                                  <p:childTnLst>
                                    <p:set>
                                      <p:cBhvr>
                                        <p:cTn id="33" dur="1" fill="hold">
                                          <p:stCondLst>
                                            <p:cond delay="0"/>
                                          </p:stCondLst>
                                        </p:cTn>
                                        <p:tgtEl>
                                          <p:spTgt spid="17"/>
                                        </p:tgtEl>
                                        <p:attrNameLst>
                                          <p:attrName>style.visibility</p:attrName>
                                        </p:attrNameLst>
                                      </p:cBhvr>
                                      <p:to>
                                        <p:strVal val="visible"/>
                                      </p:to>
                                    </p:set>
                                    <p:anim calcmode="lin" valueType="num">
                                      <p:cBhvr>
                                        <p:cTn id="34" dur="500" fill="hold"/>
                                        <p:tgtEl>
                                          <p:spTgt spid="17"/>
                                        </p:tgtEl>
                                        <p:attrNameLst>
                                          <p:attrName>ppt_w</p:attrName>
                                        </p:attrNameLst>
                                      </p:cBhvr>
                                      <p:tavLst>
                                        <p:tav tm="0">
                                          <p:val>
                                            <p:strVal val="4*#ppt_w"/>
                                          </p:val>
                                        </p:tav>
                                        <p:tav tm="100000">
                                          <p:val>
                                            <p:strVal val="#ppt_w"/>
                                          </p:val>
                                        </p:tav>
                                      </p:tavLst>
                                    </p:anim>
                                    <p:anim calcmode="lin" valueType="num">
                                      <p:cBhvr>
                                        <p:cTn id="35" dur="500" fill="hold"/>
                                        <p:tgtEl>
                                          <p:spTgt spid="17"/>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11" grpId="0" animBg="1"/>
      <p:bldP spid="11" grpId="1" animBg="1"/>
      <p:bldP spid="15" grpId="0" animBg="1"/>
      <p:bldP spid="17" grpId="0" animBg="1"/>
      <p:bldP spid="1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CC906B6-D862-4103-A29F-8FE7976CF65E}"/>
              </a:ext>
            </a:extLst>
          </p:cNvPr>
          <p:cNvSpPr/>
          <p:nvPr/>
        </p:nvSpPr>
        <p:spPr>
          <a:xfrm>
            <a:off x="5870491" y="2035894"/>
            <a:ext cx="5852160" cy="1069501"/>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7506D28A-8EDC-4B64-B579-22AB8572CF1D}"/>
              </a:ext>
            </a:extLst>
          </p:cNvPr>
          <p:cNvSpPr/>
          <p:nvPr/>
        </p:nvSpPr>
        <p:spPr>
          <a:xfrm>
            <a:off x="6122510" y="1728335"/>
            <a:ext cx="1520640" cy="432000"/>
          </a:xfrm>
          <a:prstGeom prst="rect">
            <a:avLst/>
          </a:prstGeom>
          <a:gradFill flip="none" rotWithShape="1">
            <a:gsLst>
              <a:gs pos="1000">
                <a:schemeClr val="bg1">
                  <a:lumMod val="50000"/>
                </a:schemeClr>
              </a:gs>
              <a:gs pos="31000">
                <a:srgbClr val="AEAEAE"/>
              </a:gs>
              <a:gs pos="70000">
                <a:srgbClr val="AAAAAA"/>
              </a:gs>
              <a:gs pos="50000">
                <a:schemeClr val="bg1">
                  <a:lumMod val="75000"/>
                </a:schemeClr>
              </a:gs>
              <a:gs pos="100000">
                <a:schemeClr val="bg1">
                  <a:lumMod val="5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a:extLst>
              <a:ext uri="{FF2B5EF4-FFF2-40B4-BE49-F238E27FC236}">
                <a16:creationId xmlns:a16="http://schemas.microsoft.com/office/drawing/2014/main" id="{CA4BE269-6E7D-42D3-AD09-381664557A38}"/>
              </a:ext>
            </a:extLst>
          </p:cNvPr>
          <p:cNvGrpSpPr/>
          <p:nvPr/>
        </p:nvGrpSpPr>
        <p:grpSpPr>
          <a:xfrm>
            <a:off x="8066951" y="1433345"/>
            <a:ext cx="1520640" cy="864000"/>
            <a:chOff x="5563955" y="3213523"/>
            <a:chExt cx="3168000" cy="1800000"/>
          </a:xfrm>
        </p:grpSpPr>
        <p:sp>
          <p:nvSpPr>
            <p:cNvPr id="5" name="Rectangle 4">
              <a:extLst>
                <a:ext uri="{FF2B5EF4-FFF2-40B4-BE49-F238E27FC236}">
                  <a16:creationId xmlns:a16="http://schemas.microsoft.com/office/drawing/2014/main" id="{19A42AB3-FD52-4A95-9B3E-BC9BE3B8B899}"/>
                </a:ext>
              </a:extLst>
            </p:cNvPr>
            <p:cNvSpPr/>
            <p:nvPr/>
          </p:nvSpPr>
          <p:spPr>
            <a:xfrm>
              <a:off x="5563955" y="4113523"/>
              <a:ext cx="3168000" cy="900000"/>
            </a:xfrm>
            <a:prstGeom prst="rect">
              <a:avLst/>
            </a:prstGeom>
            <a:gradFill>
              <a:gsLst>
                <a:gs pos="1000">
                  <a:schemeClr val="bg1">
                    <a:lumMod val="50000"/>
                  </a:schemeClr>
                </a:gs>
                <a:gs pos="31000">
                  <a:srgbClr val="AEAEAE"/>
                </a:gs>
                <a:gs pos="70000">
                  <a:srgbClr val="AAAAAA"/>
                </a:gs>
                <a:gs pos="50000">
                  <a:schemeClr val="bg1">
                    <a:lumMod val="75000"/>
                  </a:schemeClr>
                </a:gs>
                <a:gs pos="100000">
                  <a:schemeClr val="bg1">
                    <a:lumMod val="5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15E0AE4B-5C83-4609-B64D-9824B3F70C03}"/>
                </a:ext>
              </a:extLst>
            </p:cNvPr>
            <p:cNvSpPr/>
            <p:nvPr/>
          </p:nvSpPr>
          <p:spPr>
            <a:xfrm>
              <a:off x="5563955" y="3213523"/>
              <a:ext cx="3168000" cy="900000"/>
            </a:xfrm>
            <a:prstGeom prst="rect">
              <a:avLst/>
            </a:prstGeom>
            <a:gradFill>
              <a:gsLst>
                <a:gs pos="1000">
                  <a:schemeClr val="bg1">
                    <a:lumMod val="50000"/>
                  </a:schemeClr>
                </a:gs>
                <a:gs pos="31000">
                  <a:srgbClr val="AEAEAE"/>
                </a:gs>
                <a:gs pos="70000">
                  <a:srgbClr val="AAAAAA"/>
                </a:gs>
                <a:gs pos="50000">
                  <a:schemeClr val="bg1">
                    <a:lumMod val="75000"/>
                  </a:schemeClr>
                </a:gs>
                <a:gs pos="100000">
                  <a:schemeClr val="bg1">
                    <a:lumMod val="5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Rectangle 6">
            <a:extLst>
              <a:ext uri="{FF2B5EF4-FFF2-40B4-BE49-F238E27FC236}">
                <a16:creationId xmlns:a16="http://schemas.microsoft.com/office/drawing/2014/main" id="{1E7B94B6-AEBA-4E2B-ACD6-F93D4E7CD0CC}"/>
              </a:ext>
            </a:extLst>
          </p:cNvPr>
          <p:cNvSpPr/>
          <p:nvPr/>
        </p:nvSpPr>
        <p:spPr>
          <a:xfrm rot="16200000" flipH="1">
            <a:off x="9991581" y="1535485"/>
            <a:ext cx="1520640" cy="432000"/>
          </a:xfrm>
          <a:prstGeom prst="rect">
            <a:avLst/>
          </a:prstGeom>
          <a:gradFill>
            <a:gsLst>
              <a:gs pos="1000">
                <a:schemeClr val="bg1">
                  <a:lumMod val="50000"/>
                </a:schemeClr>
              </a:gs>
              <a:gs pos="31000">
                <a:srgbClr val="AEAEAE"/>
              </a:gs>
              <a:gs pos="70000">
                <a:srgbClr val="AAAAAA"/>
              </a:gs>
              <a:gs pos="50000">
                <a:schemeClr val="bg1">
                  <a:lumMod val="75000"/>
                </a:schemeClr>
              </a:gs>
              <a:gs pos="100000">
                <a:schemeClr val="bg1">
                  <a:lumMod val="5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34F98814-4FBA-4C8F-8455-052573F2B34A}"/>
              </a:ext>
            </a:extLst>
          </p:cNvPr>
          <p:cNvSpPr txBox="1"/>
          <p:nvPr/>
        </p:nvSpPr>
        <p:spPr>
          <a:xfrm>
            <a:off x="8097687" y="2600905"/>
            <a:ext cx="1480004" cy="461665"/>
          </a:xfrm>
          <a:prstGeom prst="rect">
            <a:avLst/>
          </a:prstGeom>
          <a:noFill/>
        </p:spPr>
        <p:txBody>
          <a:bodyPr wrap="square" rtlCol="0">
            <a:spAutoFit/>
          </a:bodyPr>
          <a:lstStyle/>
          <a:p>
            <a:pPr algn="ctr"/>
            <a:r>
              <a:rPr lang="en-US" sz="2400" b="1" dirty="0" err="1">
                <a:solidFill>
                  <a:schemeClr val="bg2">
                    <a:lumMod val="25000"/>
                  </a:schemeClr>
                </a:solidFill>
                <a:latin typeface="Roboto" panose="02000000000000000000" pitchFamily="2" charset="0"/>
                <a:ea typeface="Roboto" panose="02000000000000000000" pitchFamily="2" charset="0"/>
              </a:rPr>
              <a:t>Bột</a:t>
            </a:r>
            <a:r>
              <a:rPr lang="en-US" sz="2400" b="1" dirty="0">
                <a:solidFill>
                  <a:schemeClr val="bg2">
                    <a:lumMod val="25000"/>
                  </a:schemeClr>
                </a:solidFill>
                <a:latin typeface="Roboto" panose="02000000000000000000" pitchFamily="2" charset="0"/>
                <a:ea typeface="Roboto" panose="02000000000000000000" pitchFamily="2" charset="0"/>
              </a:rPr>
              <a:t> </a:t>
            </a:r>
            <a:r>
              <a:rPr lang="en-US" sz="2400" b="1" dirty="0" err="1">
                <a:solidFill>
                  <a:schemeClr val="bg2">
                    <a:lumMod val="25000"/>
                  </a:schemeClr>
                </a:solidFill>
                <a:latin typeface="Roboto" panose="02000000000000000000" pitchFamily="2" charset="0"/>
                <a:ea typeface="Roboto" panose="02000000000000000000" pitchFamily="2" charset="0"/>
              </a:rPr>
              <a:t>mịn</a:t>
            </a:r>
            <a:endParaRPr lang="en-US" sz="2400" b="1" dirty="0">
              <a:solidFill>
                <a:schemeClr val="bg2">
                  <a:lumMod val="25000"/>
                </a:schemeClr>
              </a:solidFill>
              <a:latin typeface="Roboto" panose="02000000000000000000" pitchFamily="2" charset="0"/>
              <a:ea typeface="Roboto" panose="02000000000000000000" pitchFamily="2" charset="0"/>
            </a:endParaRPr>
          </a:p>
        </p:txBody>
      </p:sp>
      <p:sp>
        <p:nvSpPr>
          <p:cNvPr id="9" name="Oval 8">
            <a:extLst>
              <a:ext uri="{FF2B5EF4-FFF2-40B4-BE49-F238E27FC236}">
                <a16:creationId xmlns:a16="http://schemas.microsoft.com/office/drawing/2014/main" id="{3B47E474-E302-4271-AB1B-D76050A5932C}"/>
              </a:ext>
            </a:extLst>
          </p:cNvPr>
          <p:cNvSpPr/>
          <p:nvPr/>
        </p:nvSpPr>
        <p:spPr>
          <a:xfrm>
            <a:off x="6631133" y="1194354"/>
            <a:ext cx="432000" cy="432000"/>
          </a:xfrm>
          <a:prstGeom prst="ellipse">
            <a:avLst/>
          </a:prstGeom>
          <a:solidFill>
            <a:srgbClr val="FF3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atin typeface="Roboto" panose="02000000000000000000" pitchFamily="2" charset="0"/>
                <a:ea typeface="Roboto" panose="02000000000000000000" pitchFamily="2" charset="0"/>
              </a:rPr>
              <a:t>a</a:t>
            </a:r>
          </a:p>
        </p:txBody>
      </p:sp>
      <p:sp>
        <p:nvSpPr>
          <p:cNvPr id="10" name="Oval 9">
            <a:extLst>
              <a:ext uri="{FF2B5EF4-FFF2-40B4-BE49-F238E27FC236}">
                <a16:creationId xmlns:a16="http://schemas.microsoft.com/office/drawing/2014/main" id="{8DD9FD8A-259D-4991-B486-123926B54B09}"/>
              </a:ext>
            </a:extLst>
          </p:cNvPr>
          <p:cNvSpPr/>
          <p:nvPr/>
        </p:nvSpPr>
        <p:spPr>
          <a:xfrm>
            <a:off x="10535901" y="484596"/>
            <a:ext cx="432000" cy="432000"/>
          </a:xfrm>
          <a:prstGeom prst="ellipse">
            <a:avLst/>
          </a:prstGeom>
          <a:solidFill>
            <a:srgbClr val="FF3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atin typeface="Roboto" panose="02000000000000000000" pitchFamily="2" charset="0"/>
                <a:ea typeface="Roboto" panose="02000000000000000000" pitchFamily="2" charset="0"/>
              </a:rPr>
              <a:t>c</a:t>
            </a:r>
          </a:p>
        </p:txBody>
      </p:sp>
      <p:sp>
        <p:nvSpPr>
          <p:cNvPr id="11" name="Oval 10">
            <a:extLst>
              <a:ext uri="{FF2B5EF4-FFF2-40B4-BE49-F238E27FC236}">
                <a16:creationId xmlns:a16="http://schemas.microsoft.com/office/drawing/2014/main" id="{FA9AFFD8-F882-4957-8DF2-1B1B2B306642}"/>
              </a:ext>
            </a:extLst>
          </p:cNvPr>
          <p:cNvSpPr/>
          <p:nvPr/>
        </p:nvSpPr>
        <p:spPr>
          <a:xfrm>
            <a:off x="8621689" y="664937"/>
            <a:ext cx="432000" cy="432000"/>
          </a:xfrm>
          <a:prstGeom prst="ellipse">
            <a:avLst/>
          </a:prstGeom>
          <a:solidFill>
            <a:srgbClr val="FF3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atin typeface="Roboto" panose="02000000000000000000" pitchFamily="2" charset="0"/>
                <a:ea typeface="Roboto" panose="02000000000000000000" pitchFamily="2" charset="0"/>
              </a:rPr>
              <a:t>b</a:t>
            </a:r>
          </a:p>
        </p:txBody>
      </p:sp>
      <p:sp>
        <p:nvSpPr>
          <p:cNvPr id="12" name="Freeform: Shape 11">
            <a:extLst>
              <a:ext uri="{FF2B5EF4-FFF2-40B4-BE49-F238E27FC236}">
                <a16:creationId xmlns:a16="http://schemas.microsoft.com/office/drawing/2014/main" id="{50930E82-192C-40B9-8929-AD3900EC6542}"/>
              </a:ext>
            </a:extLst>
          </p:cNvPr>
          <p:cNvSpPr/>
          <p:nvPr/>
        </p:nvSpPr>
        <p:spPr>
          <a:xfrm>
            <a:off x="5709683" y="622722"/>
            <a:ext cx="6111240" cy="2499360"/>
          </a:xfrm>
          <a:custGeom>
            <a:avLst/>
            <a:gdLst>
              <a:gd name="connsiteX0" fmla="*/ 0 w 6202680"/>
              <a:gd name="connsiteY0" fmla="*/ 0 h 2499360"/>
              <a:gd name="connsiteX1" fmla="*/ 167640 w 6202680"/>
              <a:gd name="connsiteY1" fmla="*/ 190500 h 2499360"/>
              <a:gd name="connsiteX2" fmla="*/ 152400 w 6202680"/>
              <a:gd name="connsiteY2" fmla="*/ 2499360 h 2499360"/>
              <a:gd name="connsiteX3" fmla="*/ 6103620 w 6202680"/>
              <a:gd name="connsiteY3" fmla="*/ 2491740 h 2499360"/>
              <a:gd name="connsiteX4" fmla="*/ 6065520 w 6202680"/>
              <a:gd name="connsiteY4" fmla="*/ 205740 h 2499360"/>
              <a:gd name="connsiteX5" fmla="*/ 6202680 w 6202680"/>
              <a:gd name="connsiteY5" fmla="*/ 7620 h 2499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02680" h="2499360">
                <a:moveTo>
                  <a:pt x="0" y="0"/>
                </a:moveTo>
                <a:lnTo>
                  <a:pt x="167640" y="190500"/>
                </a:lnTo>
                <a:lnTo>
                  <a:pt x="152400" y="2499360"/>
                </a:lnTo>
                <a:lnTo>
                  <a:pt x="6103620" y="2491740"/>
                </a:lnTo>
                <a:lnTo>
                  <a:pt x="6065520" y="205740"/>
                </a:lnTo>
                <a:lnTo>
                  <a:pt x="6202680" y="7620"/>
                </a:lnTo>
              </a:path>
            </a:pathLst>
          </a:custGeom>
          <a:noFill/>
          <a:ln w="28575">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5" name="Table 9">
            <a:extLst>
              <a:ext uri="{FF2B5EF4-FFF2-40B4-BE49-F238E27FC236}">
                <a16:creationId xmlns:a16="http://schemas.microsoft.com/office/drawing/2014/main" id="{4EF3E467-4652-4BEE-B2BE-142979B70105}"/>
              </a:ext>
            </a:extLst>
          </p:cNvPr>
          <p:cNvGraphicFramePr>
            <a:graphicFrameLocks noGrp="1"/>
          </p:cNvGraphicFramePr>
          <p:nvPr>
            <p:extLst>
              <p:ext uri="{D42A27DB-BD31-4B8C-83A1-F6EECF244321}">
                <p14:modId xmlns:p14="http://schemas.microsoft.com/office/powerpoint/2010/main" val="869892326"/>
              </p:ext>
            </p:extLst>
          </p:nvPr>
        </p:nvGraphicFramePr>
        <p:xfrm>
          <a:off x="1578140" y="4464931"/>
          <a:ext cx="9370008" cy="2080277"/>
        </p:xfrm>
        <a:graphic>
          <a:graphicData uri="http://schemas.openxmlformats.org/drawingml/2006/table">
            <a:tbl>
              <a:tblPr firstRow="1" bandRow="1">
                <a:tableStyleId>{5C22544A-7EE6-4342-B048-85BDC9FD1C3A}</a:tableStyleId>
              </a:tblPr>
              <a:tblGrid>
                <a:gridCol w="3123336">
                  <a:extLst>
                    <a:ext uri="{9D8B030D-6E8A-4147-A177-3AD203B41FA5}">
                      <a16:colId xmlns:a16="http://schemas.microsoft.com/office/drawing/2014/main" val="1138551653"/>
                    </a:ext>
                  </a:extLst>
                </a:gridCol>
                <a:gridCol w="3123336">
                  <a:extLst>
                    <a:ext uri="{9D8B030D-6E8A-4147-A177-3AD203B41FA5}">
                      <a16:colId xmlns:a16="http://schemas.microsoft.com/office/drawing/2014/main" val="319199796"/>
                    </a:ext>
                  </a:extLst>
                </a:gridCol>
                <a:gridCol w="3123336">
                  <a:extLst>
                    <a:ext uri="{9D8B030D-6E8A-4147-A177-3AD203B41FA5}">
                      <a16:colId xmlns:a16="http://schemas.microsoft.com/office/drawing/2014/main" val="1819742115"/>
                    </a:ext>
                  </a:extLst>
                </a:gridCol>
              </a:tblGrid>
              <a:tr h="680751">
                <a:tc>
                  <a:txBody>
                    <a:bodyPr/>
                    <a:lstStyle/>
                    <a:p>
                      <a:pPr algn="ctr">
                        <a:lnSpc>
                          <a:spcPct val="150000"/>
                        </a:lnSpc>
                      </a:pPr>
                      <a:r>
                        <a:rPr lang="vi-VN" sz="2400" dirty="0">
                          <a:latin typeface="Roboto" panose="02000000000000000000" pitchFamily="2" charset="0"/>
                          <a:ea typeface="Roboto" panose="02000000000000000000" pitchFamily="2" charset="0"/>
                        </a:rPr>
                        <a:t>Áp lực (F)</a:t>
                      </a:r>
                      <a:endParaRPr lang="en-US" sz="2400" dirty="0">
                        <a:latin typeface="Roboto" panose="02000000000000000000" pitchFamily="2" charset="0"/>
                        <a:ea typeface="Roboto" panose="020000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54000">
                          <a:srgbClr val="FF5800"/>
                        </a:gs>
                        <a:gs pos="77000">
                          <a:srgbClr val="FF3000"/>
                        </a:gs>
                        <a:gs pos="0">
                          <a:srgbClr val="FFC000"/>
                        </a:gs>
                        <a:gs pos="100000">
                          <a:srgbClr val="FF0000"/>
                        </a:gs>
                      </a:gsLst>
                      <a:lin ang="16200000" scaled="1"/>
                      <a:tileRect/>
                    </a:gradFill>
                  </a:tcPr>
                </a:tc>
                <a:tc>
                  <a:txBody>
                    <a:bodyPr/>
                    <a:lstStyle/>
                    <a:p>
                      <a:pPr algn="ctr">
                        <a:lnSpc>
                          <a:spcPct val="150000"/>
                        </a:lnSpc>
                      </a:pPr>
                      <a:r>
                        <a:rPr lang="vi-VN" sz="2400" dirty="0">
                          <a:latin typeface="Roboto" panose="02000000000000000000" pitchFamily="2" charset="0"/>
                          <a:ea typeface="Roboto" panose="02000000000000000000" pitchFamily="2" charset="0"/>
                        </a:rPr>
                        <a:t>Diện tích bị ép (S)</a:t>
                      </a:r>
                      <a:endParaRPr lang="en-US" sz="2400" dirty="0">
                        <a:latin typeface="Roboto" panose="02000000000000000000" pitchFamily="2" charset="0"/>
                        <a:ea typeface="Roboto" panose="020000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54000">
                          <a:srgbClr val="FF5800"/>
                        </a:gs>
                        <a:gs pos="77000">
                          <a:srgbClr val="FF3000"/>
                        </a:gs>
                        <a:gs pos="0">
                          <a:srgbClr val="FFC000"/>
                        </a:gs>
                        <a:gs pos="100000">
                          <a:srgbClr val="FF0000"/>
                        </a:gs>
                      </a:gsLst>
                      <a:lin ang="16200000" scaled="1"/>
                      <a:tileRect/>
                    </a:gradFill>
                  </a:tcPr>
                </a:tc>
                <a:tc>
                  <a:txBody>
                    <a:bodyPr/>
                    <a:lstStyle/>
                    <a:p>
                      <a:pPr algn="ctr">
                        <a:lnSpc>
                          <a:spcPct val="150000"/>
                        </a:lnSpc>
                      </a:pPr>
                      <a:r>
                        <a:rPr lang="vi-VN" sz="2400" dirty="0">
                          <a:latin typeface="Roboto" panose="02000000000000000000" pitchFamily="2" charset="0"/>
                          <a:ea typeface="Roboto" panose="02000000000000000000" pitchFamily="2" charset="0"/>
                        </a:rPr>
                        <a:t>Độ lún (h)</a:t>
                      </a:r>
                      <a:endParaRPr lang="en-US" sz="2400" dirty="0">
                        <a:latin typeface="Roboto" panose="02000000000000000000" pitchFamily="2" charset="0"/>
                        <a:ea typeface="Roboto" panose="020000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54000">
                          <a:srgbClr val="FF5800"/>
                        </a:gs>
                        <a:gs pos="77000">
                          <a:srgbClr val="FF3000"/>
                        </a:gs>
                        <a:gs pos="0">
                          <a:srgbClr val="FFC000"/>
                        </a:gs>
                        <a:gs pos="100000">
                          <a:srgbClr val="FF0000"/>
                        </a:gs>
                      </a:gsLst>
                      <a:lin ang="16200000" scaled="1"/>
                      <a:tileRect/>
                    </a:gradFill>
                  </a:tcPr>
                </a:tc>
                <a:extLst>
                  <a:ext uri="{0D108BD9-81ED-4DB2-BD59-A6C34878D82A}">
                    <a16:rowId xmlns:a16="http://schemas.microsoft.com/office/drawing/2014/main" val="4200228833"/>
                  </a:ext>
                </a:extLst>
              </a:tr>
              <a:tr h="718775">
                <a:tc>
                  <a:txBody>
                    <a:bodyPr/>
                    <a:lstStyle/>
                    <a:p>
                      <a:pPr algn="ctr"/>
                      <a:endParaRPr lang="en-US" sz="2400" dirty="0">
                        <a:latin typeface="Roboto" panose="02000000000000000000" pitchFamily="2" charset="0"/>
                        <a:ea typeface="Roboto" panose="020000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endParaRPr lang="en-US" sz="2400" dirty="0">
                        <a:latin typeface="Roboto" panose="02000000000000000000" pitchFamily="2" charset="0"/>
                        <a:ea typeface="Roboto" panose="020000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endParaRPr lang="en-US" sz="2400" dirty="0">
                        <a:latin typeface="Roboto" panose="02000000000000000000" pitchFamily="2" charset="0"/>
                        <a:ea typeface="Roboto" panose="020000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680429186"/>
                  </a:ext>
                </a:extLst>
              </a:tr>
              <a:tr h="680751">
                <a:tc>
                  <a:txBody>
                    <a:bodyPr/>
                    <a:lstStyle/>
                    <a:p>
                      <a:pPr algn="ctr"/>
                      <a:endParaRPr lang="en-US" sz="2400" dirty="0">
                        <a:latin typeface="Roboto" panose="02000000000000000000" pitchFamily="2" charset="0"/>
                        <a:ea typeface="Roboto" panose="020000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endParaRPr lang="en-US" sz="2400" dirty="0">
                        <a:latin typeface="Roboto" panose="02000000000000000000" pitchFamily="2" charset="0"/>
                        <a:ea typeface="Roboto" panose="020000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endParaRPr lang="en-US" sz="2400" dirty="0">
                        <a:latin typeface="Roboto" panose="02000000000000000000" pitchFamily="2" charset="0"/>
                        <a:ea typeface="Roboto" panose="020000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720901493"/>
                  </a:ext>
                </a:extLst>
              </a:tr>
            </a:tbl>
          </a:graphicData>
        </a:graphic>
      </p:graphicFrame>
      <p:grpSp>
        <p:nvGrpSpPr>
          <p:cNvPr id="16" name="Group 15">
            <a:extLst>
              <a:ext uri="{FF2B5EF4-FFF2-40B4-BE49-F238E27FC236}">
                <a16:creationId xmlns:a16="http://schemas.microsoft.com/office/drawing/2014/main" id="{45BDE12D-93E0-479B-B672-B80F7D0BB3A2}"/>
              </a:ext>
            </a:extLst>
          </p:cNvPr>
          <p:cNvGrpSpPr/>
          <p:nvPr/>
        </p:nvGrpSpPr>
        <p:grpSpPr>
          <a:xfrm>
            <a:off x="2331847" y="5302228"/>
            <a:ext cx="1737559" cy="461665"/>
            <a:chOff x="2164702" y="4788216"/>
            <a:chExt cx="1737559" cy="461665"/>
          </a:xfrm>
        </p:grpSpPr>
        <p:sp>
          <p:nvSpPr>
            <p:cNvPr id="17" name="TextBox 16">
              <a:extLst>
                <a:ext uri="{FF2B5EF4-FFF2-40B4-BE49-F238E27FC236}">
                  <a16:creationId xmlns:a16="http://schemas.microsoft.com/office/drawing/2014/main" id="{E5014DE4-8875-40C7-B733-0BAB6E66D9F5}"/>
                </a:ext>
              </a:extLst>
            </p:cNvPr>
            <p:cNvSpPr txBox="1"/>
            <p:nvPr/>
          </p:nvSpPr>
          <p:spPr>
            <a:xfrm>
              <a:off x="2164702" y="4788216"/>
              <a:ext cx="1737559" cy="461665"/>
            </a:xfrm>
            <a:prstGeom prst="rect">
              <a:avLst/>
            </a:prstGeom>
            <a:noFill/>
          </p:spPr>
          <p:txBody>
            <a:bodyPr wrap="square" rtlCol="0">
              <a:spAutoFit/>
            </a:bodyPr>
            <a:lstStyle/>
            <a:p>
              <a:r>
                <a:rPr lang="vi-VN" sz="2400" dirty="0">
                  <a:latin typeface="Roboto" panose="02000000000000000000" pitchFamily="2" charset="0"/>
                  <a:ea typeface="Roboto" panose="02000000000000000000" pitchFamily="2" charset="0"/>
                </a:rPr>
                <a:t>F</a:t>
              </a:r>
              <a:r>
                <a:rPr lang="en-US" sz="2400" baseline="-25000" dirty="0">
                  <a:latin typeface="Roboto" panose="02000000000000000000" pitchFamily="2" charset="0"/>
                  <a:ea typeface="Roboto" panose="02000000000000000000" pitchFamily="2" charset="0"/>
                </a:rPr>
                <a:t>b</a:t>
              </a:r>
              <a:r>
                <a:rPr lang="vi-VN" sz="2400" dirty="0">
                  <a:latin typeface="Roboto" panose="02000000000000000000" pitchFamily="2" charset="0"/>
                  <a:ea typeface="Roboto" panose="02000000000000000000" pitchFamily="2" charset="0"/>
                </a:rPr>
                <a:t>           F</a:t>
              </a:r>
              <a:r>
                <a:rPr lang="en-US" sz="2400" baseline="-25000" dirty="0">
                  <a:latin typeface="Roboto" panose="02000000000000000000" pitchFamily="2" charset="0"/>
                  <a:ea typeface="Roboto" panose="02000000000000000000" pitchFamily="2" charset="0"/>
                </a:rPr>
                <a:t>a</a:t>
              </a:r>
            </a:p>
          </p:txBody>
        </p:sp>
        <p:sp>
          <p:nvSpPr>
            <p:cNvPr id="18" name="Rectangle 17">
              <a:extLst>
                <a:ext uri="{FF2B5EF4-FFF2-40B4-BE49-F238E27FC236}">
                  <a16:creationId xmlns:a16="http://schemas.microsoft.com/office/drawing/2014/main" id="{8B120499-7272-4D08-8978-7DAB9FAF0FD9}"/>
                </a:ext>
              </a:extLst>
            </p:cNvPr>
            <p:cNvSpPr/>
            <p:nvPr/>
          </p:nvSpPr>
          <p:spPr>
            <a:xfrm>
              <a:off x="2710741" y="4788216"/>
              <a:ext cx="396000" cy="396000"/>
            </a:xfrm>
            <a:prstGeom prst="rect">
              <a:avLst/>
            </a:prstGeom>
            <a:noFill/>
            <a:ln w="3810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 name="Group 18">
            <a:extLst>
              <a:ext uri="{FF2B5EF4-FFF2-40B4-BE49-F238E27FC236}">
                <a16:creationId xmlns:a16="http://schemas.microsoft.com/office/drawing/2014/main" id="{B7B1C69B-71D6-4294-ADEE-A6BCEB3FD2F5}"/>
              </a:ext>
            </a:extLst>
          </p:cNvPr>
          <p:cNvGrpSpPr/>
          <p:nvPr/>
        </p:nvGrpSpPr>
        <p:grpSpPr>
          <a:xfrm>
            <a:off x="5473580" y="5269395"/>
            <a:ext cx="2012470" cy="461665"/>
            <a:chOff x="2126253" y="4755383"/>
            <a:chExt cx="2012470" cy="461665"/>
          </a:xfrm>
        </p:grpSpPr>
        <p:sp>
          <p:nvSpPr>
            <p:cNvPr id="20" name="TextBox 19">
              <a:extLst>
                <a:ext uri="{FF2B5EF4-FFF2-40B4-BE49-F238E27FC236}">
                  <a16:creationId xmlns:a16="http://schemas.microsoft.com/office/drawing/2014/main" id="{A07D9304-4D61-4D0F-9F6D-B3565BD7839F}"/>
                </a:ext>
              </a:extLst>
            </p:cNvPr>
            <p:cNvSpPr txBox="1"/>
            <p:nvPr/>
          </p:nvSpPr>
          <p:spPr>
            <a:xfrm>
              <a:off x="2126253" y="4755383"/>
              <a:ext cx="2012470" cy="461665"/>
            </a:xfrm>
            <a:prstGeom prst="rect">
              <a:avLst/>
            </a:prstGeom>
            <a:noFill/>
          </p:spPr>
          <p:txBody>
            <a:bodyPr wrap="square" rtlCol="0">
              <a:spAutoFit/>
            </a:bodyPr>
            <a:lstStyle/>
            <a:p>
              <a:r>
                <a:rPr lang="vi-VN" sz="2400" dirty="0">
                  <a:latin typeface="Roboto" panose="02000000000000000000" pitchFamily="2" charset="0"/>
                  <a:ea typeface="Roboto" panose="02000000000000000000" pitchFamily="2" charset="0"/>
                </a:rPr>
                <a:t>S</a:t>
              </a:r>
              <a:r>
                <a:rPr lang="en-US" sz="2400" baseline="-25000" dirty="0">
                  <a:latin typeface="Roboto" panose="02000000000000000000" pitchFamily="2" charset="0"/>
                  <a:ea typeface="Roboto" panose="02000000000000000000" pitchFamily="2" charset="0"/>
                </a:rPr>
                <a:t>b</a:t>
              </a:r>
              <a:r>
                <a:rPr lang="vi-VN" sz="2400" dirty="0">
                  <a:latin typeface="Roboto" panose="02000000000000000000" pitchFamily="2" charset="0"/>
                  <a:ea typeface="Roboto" panose="02000000000000000000" pitchFamily="2" charset="0"/>
                </a:rPr>
                <a:t>           S</a:t>
              </a:r>
              <a:r>
                <a:rPr lang="en-US" sz="2400" baseline="-25000" dirty="0">
                  <a:latin typeface="Roboto" panose="02000000000000000000" pitchFamily="2" charset="0"/>
                  <a:ea typeface="Roboto" panose="02000000000000000000" pitchFamily="2" charset="0"/>
                </a:rPr>
                <a:t>a</a:t>
              </a:r>
            </a:p>
          </p:txBody>
        </p:sp>
        <p:sp>
          <p:nvSpPr>
            <p:cNvPr id="21" name="Rectangle 20">
              <a:extLst>
                <a:ext uri="{FF2B5EF4-FFF2-40B4-BE49-F238E27FC236}">
                  <a16:creationId xmlns:a16="http://schemas.microsoft.com/office/drawing/2014/main" id="{C883D19E-1AC5-4FB3-8466-ACA9E8CD1124}"/>
                </a:ext>
              </a:extLst>
            </p:cNvPr>
            <p:cNvSpPr/>
            <p:nvPr/>
          </p:nvSpPr>
          <p:spPr>
            <a:xfrm>
              <a:off x="2710741" y="4788216"/>
              <a:ext cx="396000" cy="396000"/>
            </a:xfrm>
            <a:prstGeom prst="rect">
              <a:avLst/>
            </a:prstGeom>
            <a:noFill/>
            <a:ln w="3810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 name="Group 21">
            <a:extLst>
              <a:ext uri="{FF2B5EF4-FFF2-40B4-BE49-F238E27FC236}">
                <a16:creationId xmlns:a16="http://schemas.microsoft.com/office/drawing/2014/main" id="{019D567A-28A8-469D-A318-E0B86B7EF08C}"/>
              </a:ext>
            </a:extLst>
          </p:cNvPr>
          <p:cNvGrpSpPr/>
          <p:nvPr/>
        </p:nvGrpSpPr>
        <p:grpSpPr>
          <a:xfrm>
            <a:off x="8765303" y="5302228"/>
            <a:ext cx="1890951" cy="461665"/>
            <a:chOff x="2164701" y="4788216"/>
            <a:chExt cx="1890951" cy="461665"/>
          </a:xfrm>
        </p:grpSpPr>
        <p:sp>
          <p:nvSpPr>
            <p:cNvPr id="23" name="TextBox 22">
              <a:extLst>
                <a:ext uri="{FF2B5EF4-FFF2-40B4-BE49-F238E27FC236}">
                  <a16:creationId xmlns:a16="http://schemas.microsoft.com/office/drawing/2014/main" id="{D9CB730B-60C0-47E4-A586-C0596556DAD5}"/>
                </a:ext>
              </a:extLst>
            </p:cNvPr>
            <p:cNvSpPr txBox="1"/>
            <p:nvPr/>
          </p:nvSpPr>
          <p:spPr>
            <a:xfrm>
              <a:off x="2164701" y="4788216"/>
              <a:ext cx="1890951" cy="461665"/>
            </a:xfrm>
            <a:prstGeom prst="rect">
              <a:avLst/>
            </a:prstGeom>
            <a:noFill/>
          </p:spPr>
          <p:txBody>
            <a:bodyPr wrap="square" rtlCol="0">
              <a:spAutoFit/>
            </a:bodyPr>
            <a:lstStyle/>
            <a:p>
              <a:r>
                <a:rPr lang="vi-VN" sz="2400" dirty="0">
                  <a:latin typeface="Roboto" panose="02000000000000000000" pitchFamily="2" charset="0"/>
                  <a:ea typeface="Roboto" panose="02000000000000000000" pitchFamily="2" charset="0"/>
                </a:rPr>
                <a:t>h</a:t>
              </a:r>
              <a:r>
                <a:rPr lang="en-US" sz="2400" baseline="-25000" dirty="0">
                  <a:latin typeface="Roboto" panose="02000000000000000000" pitchFamily="2" charset="0"/>
                  <a:ea typeface="Roboto" panose="02000000000000000000" pitchFamily="2" charset="0"/>
                </a:rPr>
                <a:t>b</a:t>
              </a:r>
              <a:r>
                <a:rPr lang="vi-VN" sz="2400" dirty="0">
                  <a:latin typeface="Roboto" panose="02000000000000000000" pitchFamily="2" charset="0"/>
                  <a:ea typeface="Roboto" panose="02000000000000000000" pitchFamily="2" charset="0"/>
                </a:rPr>
                <a:t>           h</a:t>
              </a:r>
              <a:r>
                <a:rPr lang="en-US" sz="2400" baseline="-25000" dirty="0">
                  <a:latin typeface="Roboto" panose="02000000000000000000" pitchFamily="2" charset="0"/>
                  <a:ea typeface="Roboto" panose="02000000000000000000" pitchFamily="2" charset="0"/>
                </a:rPr>
                <a:t>a</a:t>
              </a:r>
            </a:p>
          </p:txBody>
        </p:sp>
        <p:sp>
          <p:nvSpPr>
            <p:cNvPr id="24" name="Rectangle 23">
              <a:extLst>
                <a:ext uri="{FF2B5EF4-FFF2-40B4-BE49-F238E27FC236}">
                  <a16:creationId xmlns:a16="http://schemas.microsoft.com/office/drawing/2014/main" id="{2973B775-194D-4ED6-A4CB-BD7DB078D507}"/>
                </a:ext>
              </a:extLst>
            </p:cNvPr>
            <p:cNvSpPr/>
            <p:nvPr/>
          </p:nvSpPr>
          <p:spPr>
            <a:xfrm>
              <a:off x="2710741" y="4788216"/>
              <a:ext cx="396000" cy="396000"/>
            </a:xfrm>
            <a:prstGeom prst="rect">
              <a:avLst/>
            </a:prstGeom>
            <a:noFill/>
            <a:ln w="3810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 name="Group 24">
            <a:extLst>
              <a:ext uri="{FF2B5EF4-FFF2-40B4-BE49-F238E27FC236}">
                <a16:creationId xmlns:a16="http://schemas.microsoft.com/office/drawing/2014/main" id="{563470A3-5B39-4FDA-A679-D0D9F4474B9B}"/>
              </a:ext>
            </a:extLst>
          </p:cNvPr>
          <p:cNvGrpSpPr/>
          <p:nvPr/>
        </p:nvGrpSpPr>
        <p:grpSpPr>
          <a:xfrm>
            <a:off x="2331847" y="5985097"/>
            <a:ext cx="1936242" cy="461665"/>
            <a:chOff x="2164702" y="4788216"/>
            <a:chExt cx="1936242" cy="461665"/>
          </a:xfrm>
        </p:grpSpPr>
        <p:sp>
          <p:nvSpPr>
            <p:cNvPr id="26" name="TextBox 25">
              <a:extLst>
                <a:ext uri="{FF2B5EF4-FFF2-40B4-BE49-F238E27FC236}">
                  <a16:creationId xmlns:a16="http://schemas.microsoft.com/office/drawing/2014/main" id="{8CB8014F-B494-40A1-B265-C2F368C59655}"/>
                </a:ext>
              </a:extLst>
            </p:cNvPr>
            <p:cNvSpPr txBox="1"/>
            <p:nvPr/>
          </p:nvSpPr>
          <p:spPr>
            <a:xfrm>
              <a:off x="2164702" y="4788216"/>
              <a:ext cx="1936242" cy="461665"/>
            </a:xfrm>
            <a:prstGeom prst="rect">
              <a:avLst/>
            </a:prstGeom>
            <a:noFill/>
          </p:spPr>
          <p:txBody>
            <a:bodyPr wrap="square" rtlCol="0">
              <a:spAutoFit/>
            </a:bodyPr>
            <a:lstStyle/>
            <a:p>
              <a:r>
                <a:rPr lang="vi-VN" sz="2400" dirty="0">
                  <a:latin typeface="Roboto" panose="02000000000000000000" pitchFamily="2" charset="0"/>
                  <a:ea typeface="Roboto" panose="02000000000000000000" pitchFamily="2" charset="0"/>
                </a:rPr>
                <a:t>F</a:t>
              </a:r>
              <a:r>
                <a:rPr lang="en-US" sz="2400" baseline="-25000" dirty="0">
                  <a:latin typeface="Roboto" panose="02000000000000000000" pitchFamily="2" charset="0"/>
                  <a:ea typeface="Roboto" panose="02000000000000000000" pitchFamily="2" charset="0"/>
                </a:rPr>
                <a:t>c</a:t>
              </a:r>
              <a:r>
                <a:rPr lang="vi-VN" sz="2400" dirty="0">
                  <a:latin typeface="Roboto" panose="02000000000000000000" pitchFamily="2" charset="0"/>
                  <a:ea typeface="Roboto" panose="02000000000000000000" pitchFamily="2" charset="0"/>
                </a:rPr>
                <a:t>           F</a:t>
              </a:r>
              <a:r>
                <a:rPr lang="en-US" sz="2400" baseline="-25000" dirty="0">
                  <a:latin typeface="Roboto" panose="02000000000000000000" pitchFamily="2" charset="0"/>
                  <a:ea typeface="Roboto" panose="02000000000000000000" pitchFamily="2" charset="0"/>
                </a:rPr>
                <a:t>a</a:t>
              </a:r>
            </a:p>
          </p:txBody>
        </p:sp>
        <p:sp>
          <p:nvSpPr>
            <p:cNvPr id="27" name="Rectangle 26">
              <a:extLst>
                <a:ext uri="{FF2B5EF4-FFF2-40B4-BE49-F238E27FC236}">
                  <a16:creationId xmlns:a16="http://schemas.microsoft.com/office/drawing/2014/main" id="{D383EA64-B730-4C82-AAF3-5F5EDA0AAA48}"/>
                </a:ext>
              </a:extLst>
            </p:cNvPr>
            <p:cNvSpPr/>
            <p:nvPr/>
          </p:nvSpPr>
          <p:spPr>
            <a:xfrm>
              <a:off x="2710741" y="4788216"/>
              <a:ext cx="396000" cy="396000"/>
            </a:xfrm>
            <a:prstGeom prst="rect">
              <a:avLst/>
            </a:prstGeom>
            <a:noFill/>
            <a:ln w="3810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8" name="Group 27">
            <a:extLst>
              <a:ext uri="{FF2B5EF4-FFF2-40B4-BE49-F238E27FC236}">
                <a16:creationId xmlns:a16="http://schemas.microsoft.com/office/drawing/2014/main" id="{369CBC3B-5484-4FF4-AA66-23AC66869459}"/>
              </a:ext>
            </a:extLst>
          </p:cNvPr>
          <p:cNvGrpSpPr/>
          <p:nvPr/>
        </p:nvGrpSpPr>
        <p:grpSpPr>
          <a:xfrm>
            <a:off x="5512028" y="5985096"/>
            <a:ext cx="1858415" cy="461665"/>
            <a:chOff x="2164701" y="4788216"/>
            <a:chExt cx="1858415" cy="461665"/>
          </a:xfrm>
        </p:grpSpPr>
        <p:sp>
          <p:nvSpPr>
            <p:cNvPr id="29" name="TextBox 28">
              <a:extLst>
                <a:ext uri="{FF2B5EF4-FFF2-40B4-BE49-F238E27FC236}">
                  <a16:creationId xmlns:a16="http://schemas.microsoft.com/office/drawing/2014/main" id="{D63DFDD2-BB2A-4C58-BE34-61C4C4C0EC17}"/>
                </a:ext>
              </a:extLst>
            </p:cNvPr>
            <p:cNvSpPr txBox="1"/>
            <p:nvPr/>
          </p:nvSpPr>
          <p:spPr>
            <a:xfrm>
              <a:off x="2164701" y="4788216"/>
              <a:ext cx="1858415" cy="461665"/>
            </a:xfrm>
            <a:prstGeom prst="rect">
              <a:avLst/>
            </a:prstGeom>
            <a:noFill/>
          </p:spPr>
          <p:txBody>
            <a:bodyPr wrap="square" rtlCol="0">
              <a:spAutoFit/>
            </a:bodyPr>
            <a:lstStyle/>
            <a:p>
              <a:r>
                <a:rPr lang="vi-VN" sz="2400" dirty="0">
                  <a:latin typeface="Roboto" panose="02000000000000000000" pitchFamily="2" charset="0"/>
                  <a:ea typeface="Roboto" panose="02000000000000000000" pitchFamily="2" charset="0"/>
                </a:rPr>
                <a:t>S</a:t>
              </a:r>
              <a:r>
                <a:rPr lang="en-US" sz="2400" baseline="-25000" dirty="0">
                  <a:latin typeface="Roboto" panose="02000000000000000000" pitchFamily="2" charset="0"/>
                  <a:ea typeface="Roboto" panose="02000000000000000000" pitchFamily="2" charset="0"/>
                </a:rPr>
                <a:t>c</a:t>
              </a:r>
              <a:r>
                <a:rPr lang="vi-VN" sz="2400" dirty="0">
                  <a:latin typeface="Roboto" panose="02000000000000000000" pitchFamily="2" charset="0"/>
                  <a:ea typeface="Roboto" panose="02000000000000000000" pitchFamily="2" charset="0"/>
                </a:rPr>
                <a:t>           S</a:t>
              </a:r>
              <a:r>
                <a:rPr lang="en-US" sz="2400" baseline="-25000" dirty="0">
                  <a:latin typeface="Roboto" panose="02000000000000000000" pitchFamily="2" charset="0"/>
                  <a:ea typeface="Roboto" panose="02000000000000000000" pitchFamily="2" charset="0"/>
                </a:rPr>
                <a:t>a</a:t>
              </a:r>
            </a:p>
          </p:txBody>
        </p:sp>
        <p:sp>
          <p:nvSpPr>
            <p:cNvPr id="30" name="Rectangle 29">
              <a:extLst>
                <a:ext uri="{FF2B5EF4-FFF2-40B4-BE49-F238E27FC236}">
                  <a16:creationId xmlns:a16="http://schemas.microsoft.com/office/drawing/2014/main" id="{1C5C0A93-2E5F-4BD1-87A9-9E5138C94FA6}"/>
                </a:ext>
              </a:extLst>
            </p:cNvPr>
            <p:cNvSpPr/>
            <p:nvPr/>
          </p:nvSpPr>
          <p:spPr>
            <a:xfrm>
              <a:off x="2710741" y="4788216"/>
              <a:ext cx="396000" cy="396000"/>
            </a:xfrm>
            <a:prstGeom prst="rect">
              <a:avLst/>
            </a:prstGeom>
            <a:noFill/>
            <a:ln w="3810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1" name="Group 30">
            <a:extLst>
              <a:ext uri="{FF2B5EF4-FFF2-40B4-BE49-F238E27FC236}">
                <a16:creationId xmlns:a16="http://schemas.microsoft.com/office/drawing/2014/main" id="{F03779D2-4ADF-4AA4-AF4E-896B59A50D67}"/>
              </a:ext>
            </a:extLst>
          </p:cNvPr>
          <p:cNvGrpSpPr/>
          <p:nvPr/>
        </p:nvGrpSpPr>
        <p:grpSpPr>
          <a:xfrm>
            <a:off x="8767559" y="5986831"/>
            <a:ext cx="1858414" cy="461665"/>
            <a:chOff x="2164702" y="4788216"/>
            <a:chExt cx="1858414" cy="461665"/>
          </a:xfrm>
        </p:grpSpPr>
        <p:sp>
          <p:nvSpPr>
            <p:cNvPr id="32" name="TextBox 31">
              <a:extLst>
                <a:ext uri="{FF2B5EF4-FFF2-40B4-BE49-F238E27FC236}">
                  <a16:creationId xmlns:a16="http://schemas.microsoft.com/office/drawing/2014/main" id="{B485D40E-D9AE-42A9-939B-E7BAD74E3FD2}"/>
                </a:ext>
              </a:extLst>
            </p:cNvPr>
            <p:cNvSpPr txBox="1"/>
            <p:nvPr/>
          </p:nvSpPr>
          <p:spPr>
            <a:xfrm>
              <a:off x="2164702" y="4788216"/>
              <a:ext cx="1858414" cy="461665"/>
            </a:xfrm>
            <a:prstGeom prst="rect">
              <a:avLst/>
            </a:prstGeom>
            <a:noFill/>
          </p:spPr>
          <p:txBody>
            <a:bodyPr wrap="square" rtlCol="0">
              <a:spAutoFit/>
            </a:bodyPr>
            <a:lstStyle/>
            <a:p>
              <a:r>
                <a:rPr lang="vi-VN" sz="2400" dirty="0">
                  <a:latin typeface="Roboto" panose="02000000000000000000" pitchFamily="2" charset="0"/>
                  <a:ea typeface="Roboto" panose="02000000000000000000" pitchFamily="2" charset="0"/>
                </a:rPr>
                <a:t>h</a:t>
              </a:r>
              <a:r>
                <a:rPr lang="en-US" sz="2400" baseline="-25000" dirty="0">
                  <a:latin typeface="Roboto" panose="02000000000000000000" pitchFamily="2" charset="0"/>
                  <a:ea typeface="Roboto" panose="02000000000000000000" pitchFamily="2" charset="0"/>
                </a:rPr>
                <a:t>c</a:t>
              </a:r>
              <a:r>
                <a:rPr lang="vi-VN" sz="2400" dirty="0">
                  <a:latin typeface="Roboto" panose="02000000000000000000" pitchFamily="2" charset="0"/>
                  <a:ea typeface="Roboto" panose="02000000000000000000" pitchFamily="2" charset="0"/>
                </a:rPr>
                <a:t>           h</a:t>
              </a:r>
              <a:r>
                <a:rPr lang="en-US" sz="2400" baseline="-25000" dirty="0">
                  <a:latin typeface="Roboto" panose="02000000000000000000" pitchFamily="2" charset="0"/>
                  <a:ea typeface="Roboto" panose="02000000000000000000" pitchFamily="2" charset="0"/>
                </a:rPr>
                <a:t>a</a:t>
              </a:r>
            </a:p>
          </p:txBody>
        </p:sp>
        <p:sp>
          <p:nvSpPr>
            <p:cNvPr id="33" name="Rectangle 32">
              <a:extLst>
                <a:ext uri="{FF2B5EF4-FFF2-40B4-BE49-F238E27FC236}">
                  <a16:creationId xmlns:a16="http://schemas.microsoft.com/office/drawing/2014/main" id="{58AFE635-F186-4D7E-8A24-E80A1D781C64}"/>
                </a:ext>
              </a:extLst>
            </p:cNvPr>
            <p:cNvSpPr/>
            <p:nvPr/>
          </p:nvSpPr>
          <p:spPr>
            <a:xfrm>
              <a:off x="2710741" y="4788216"/>
              <a:ext cx="396000" cy="396000"/>
            </a:xfrm>
            <a:prstGeom prst="rect">
              <a:avLst/>
            </a:prstGeom>
            <a:noFill/>
            <a:ln w="3810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4" name="Oval 33">
            <a:extLst>
              <a:ext uri="{FF2B5EF4-FFF2-40B4-BE49-F238E27FC236}">
                <a16:creationId xmlns:a16="http://schemas.microsoft.com/office/drawing/2014/main" id="{49921B3B-E526-425B-A4D5-73FA00AAEAD0}"/>
              </a:ext>
            </a:extLst>
          </p:cNvPr>
          <p:cNvSpPr/>
          <p:nvPr/>
        </p:nvSpPr>
        <p:spPr>
          <a:xfrm>
            <a:off x="5356109" y="319548"/>
            <a:ext cx="4674902" cy="2594563"/>
          </a:xfrm>
          <a:prstGeom prst="ellipse">
            <a:avLst/>
          </a:pr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a:extLst>
              <a:ext uri="{FF2B5EF4-FFF2-40B4-BE49-F238E27FC236}">
                <a16:creationId xmlns:a16="http://schemas.microsoft.com/office/drawing/2014/main" id="{FDF33177-DE19-4CED-9635-F25AAAE70F8E}"/>
              </a:ext>
            </a:extLst>
          </p:cNvPr>
          <p:cNvSpPr txBox="1"/>
          <p:nvPr/>
        </p:nvSpPr>
        <p:spPr>
          <a:xfrm>
            <a:off x="2855729" y="5133460"/>
            <a:ext cx="396000" cy="707886"/>
          </a:xfrm>
          <a:prstGeom prst="rect">
            <a:avLst/>
          </a:prstGeom>
          <a:noFill/>
        </p:spPr>
        <p:txBody>
          <a:bodyPr wrap="square" rtlCol="0">
            <a:spAutoFit/>
          </a:bodyPr>
          <a:lstStyle/>
          <a:p>
            <a:r>
              <a:rPr lang="en-US" sz="4000" b="1" dirty="0">
                <a:solidFill>
                  <a:srgbClr val="FF0000"/>
                </a:solidFill>
                <a:latin typeface="Roboto" panose="02000000000000000000" pitchFamily="2" charset="0"/>
                <a:ea typeface="Roboto" panose="02000000000000000000" pitchFamily="2" charset="0"/>
              </a:rPr>
              <a:t>&gt;</a:t>
            </a:r>
          </a:p>
        </p:txBody>
      </p:sp>
      <p:sp>
        <p:nvSpPr>
          <p:cNvPr id="36" name="TextBox 35">
            <a:extLst>
              <a:ext uri="{FF2B5EF4-FFF2-40B4-BE49-F238E27FC236}">
                <a16:creationId xmlns:a16="http://schemas.microsoft.com/office/drawing/2014/main" id="{07FC80D6-AC25-4A81-A3E8-19823E628482}"/>
              </a:ext>
            </a:extLst>
          </p:cNvPr>
          <p:cNvSpPr txBox="1"/>
          <p:nvPr/>
        </p:nvSpPr>
        <p:spPr>
          <a:xfrm>
            <a:off x="6039512" y="5154193"/>
            <a:ext cx="396000" cy="707886"/>
          </a:xfrm>
          <a:prstGeom prst="rect">
            <a:avLst/>
          </a:prstGeom>
          <a:noFill/>
        </p:spPr>
        <p:txBody>
          <a:bodyPr wrap="square" rtlCol="0">
            <a:spAutoFit/>
          </a:bodyPr>
          <a:lstStyle/>
          <a:p>
            <a:r>
              <a:rPr lang="en-US" sz="4000" b="1" dirty="0">
                <a:solidFill>
                  <a:srgbClr val="FF0000"/>
                </a:solidFill>
                <a:latin typeface="Roboto" panose="02000000000000000000" pitchFamily="2" charset="0"/>
                <a:ea typeface="Roboto" panose="02000000000000000000" pitchFamily="2" charset="0"/>
              </a:rPr>
              <a:t>=</a:t>
            </a:r>
          </a:p>
        </p:txBody>
      </p:sp>
      <p:sp>
        <p:nvSpPr>
          <p:cNvPr id="37" name="TextBox 36">
            <a:extLst>
              <a:ext uri="{FF2B5EF4-FFF2-40B4-BE49-F238E27FC236}">
                <a16:creationId xmlns:a16="http://schemas.microsoft.com/office/drawing/2014/main" id="{2FE958E7-115F-4255-AE5B-2A9931CF91B5}"/>
              </a:ext>
            </a:extLst>
          </p:cNvPr>
          <p:cNvSpPr txBox="1"/>
          <p:nvPr/>
        </p:nvSpPr>
        <p:spPr>
          <a:xfrm>
            <a:off x="9292105" y="5119753"/>
            <a:ext cx="396000" cy="707886"/>
          </a:xfrm>
          <a:prstGeom prst="rect">
            <a:avLst/>
          </a:prstGeom>
          <a:noFill/>
        </p:spPr>
        <p:txBody>
          <a:bodyPr wrap="square" rtlCol="0">
            <a:spAutoFit/>
          </a:bodyPr>
          <a:lstStyle/>
          <a:p>
            <a:r>
              <a:rPr lang="en-US" sz="4000" b="1" dirty="0">
                <a:solidFill>
                  <a:srgbClr val="FF0000"/>
                </a:solidFill>
                <a:latin typeface="Roboto" panose="02000000000000000000" pitchFamily="2" charset="0"/>
                <a:ea typeface="Roboto" panose="02000000000000000000" pitchFamily="2" charset="0"/>
              </a:rPr>
              <a:t>&gt;</a:t>
            </a:r>
          </a:p>
        </p:txBody>
      </p:sp>
      <p:sp>
        <p:nvSpPr>
          <p:cNvPr id="38" name="TextBox 37">
            <a:extLst>
              <a:ext uri="{FF2B5EF4-FFF2-40B4-BE49-F238E27FC236}">
                <a16:creationId xmlns:a16="http://schemas.microsoft.com/office/drawing/2014/main" id="{3EA62587-A5E0-4063-A370-A9289BBC4368}"/>
              </a:ext>
            </a:extLst>
          </p:cNvPr>
          <p:cNvSpPr txBox="1"/>
          <p:nvPr/>
        </p:nvSpPr>
        <p:spPr>
          <a:xfrm>
            <a:off x="2858460" y="5832025"/>
            <a:ext cx="396000" cy="707886"/>
          </a:xfrm>
          <a:prstGeom prst="rect">
            <a:avLst/>
          </a:prstGeom>
          <a:noFill/>
        </p:spPr>
        <p:txBody>
          <a:bodyPr wrap="square" rtlCol="0">
            <a:spAutoFit/>
          </a:bodyPr>
          <a:lstStyle/>
          <a:p>
            <a:r>
              <a:rPr lang="en-US" sz="4000" b="1" dirty="0">
                <a:solidFill>
                  <a:srgbClr val="FF0000"/>
                </a:solidFill>
                <a:latin typeface="Roboto" panose="02000000000000000000" pitchFamily="2" charset="0"/>
                <a:ea typeface="Roboto" panose="02000000000000000000" pitchFamily="2" charset="0"/>
              </a:rPr>
              <a:t>=</a:t>
            </a:r>
          </a:p>
        </p:txBody>
      </p:sp>
      <p:sp>
        <p:nvSpPr>
          <p:cNvPr id="39" name="TextBox 38">
            <a:extLst>
              <a:ext uri="{FF2B5EF4-FFF2-40B4-BE49-F238E27FC236}">
                <a16:creationId xmlns:a16="http://schemas.microsoft.com/office/drawing/2014/main" id="{715FB3B5-CC2C-4D77-8B32-71DB50DA5325}"/>
              </a:ext>
            </a:extLst>
          </p:cNvPr>
          <p:cNvSpPr txBox="1"/>
          <p:nvPr/>
        </p:nvSpPr>
        <p:spPr>
          <a:xfrm>
            <a:off x="9288970" y="5797585"/>
            <a:ext cx="396000" cy="707886"/>
          </a:xfrm>
          <a:prstGeom prst="rect">
            <a:avLst/>
          </a:prstGeom>
          <a:noFill/>
        </p:spPr>
        <p:txBody>
          <a:bodyPr wrap="square" rtlCol="0">
            <a:spAutoFit/>
          </a:bodyPr>
          <a:lstStyle/>
          <a:p>
            <a:r>
              <a:rPr lang="en-US" sz="4000" b="1" dirty="0">
                <a:solidFill>
                  <a:srgbClr val="FF0000"/>
                </a:solidFill>
                <a:latin typeface="Roboto" panose="02000000000000000000" pitchFamily="2" charset="0"/>
                <a:ea typeface="Roboto" panose="02000000000000000000" pitchFamily="2" charset="0"/>
              </a:rPr>
              <a:t>&gt;</a:t>
            </a:r>
          </a:p>
        </p:txBody>
      </p:sp>
      <p:sp>
        <p:nvSpPr>
          <p:cNvPr id="40" name="TextBox 39">
            <a:extLst>
              <a:ext uri="{FF2B5EF4-FFF2-40B4-BE49-F238E27FC236}">
                <a16:creationId xmlns:a16="http://schemas.microsoft.com/office/drawing/2014/main" id="{F890AE7F-0459-4001-8ED3-2D4185C8E93E}"/>
              </a:ext>
            </a:extLst>
          </p:cNvPr>
          <p:cNvSpPr txBox="1"/>
          <p:nvPr/>
        </p:nvSpPr>
        <p:spPr>
          <a:xfrm>
            <a:off x="6028628" y="5827639"/>
            <a:ext cx="396000" cy="707886"/>
          </a:xfrm>
          <a:prstGeom prst="rect">
            <a:avLst/>
          </a:prstGeom>
          <a:noFill/>
        </p:spPr>
        <p:txBody>
          <a:bodyPr wrap="square" rtlCol="0">
            <a:spAutoFit/>
          </a:bodyPr>
          <a:lstStyle/>
          <a:p>
            <a:r>
              <a:rPr lang="en-US" sz="4000" b="1" dirty="0">
                <a:solidFill>
                  <a:srgbClr val="FF0000"/>
                </a:solidFill>
                <a:latin typeface="Roboto" panose="02000000000000000000" pitchFamily="2" charset="0"/>
                <a:ea typeface="Roboto" panose="02000000000000000000" pitchFamily="2" charset="0"/>
              </a:rPr>
              <a:t>&lt;</a:t>
            </a:r>
          </a:p>
        </p:txBody>
      </p:sp>
      <p:sp>
        <p:nvSpPr>
          <p:cNvPr id="41" name="Oval 40">
            <a:extLst>
              <a:ext uri="{FF2B5EF4-FFF2-40B4-BE49-F238E27FC236}">
                <a16:creationId xmlns:a16="http://schemas.microsoft.com/office/drawing/2014/main" id="{2DB0DFA9-D8F5-471C-80D6-9937CB0746B4}"/>
              </a:ext>
            </a:extLst>
          </p:cNvPr>
          <p:cNvSpPr/>
          <p:nvPr/>
        </p:nvSpPr>
        <p:spPr>
          <a:xfrm>
            <a:off x="5941293" y="991165"/>
            <a:ext cx="1894048" cy="1759278"/>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2F97C2C4-A86E-4A89-83FF-5E799E2099F3}"/>
              </a:ext>
            </a:extLst>
          </p:cNvPr>
          <p:cNvSpPr/>
          <p:nvPr/>
        </p:nvSpPr>
        <p:spPr>
          <a:xfrm>
            <a:off x="9738499" y="251083"/>
            <a:ext cx="1905291" cy="2499360"/>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5B73489E-223F-2AFA-C8C0-E25612F6731C}"/>
              </a:ext>
            </a:extLst>
          </p:cNvPr>
          <p:cNvGrpSpPr/>
          <p:nvPr/>
        </p:nvGrpSpPr>
        <p:grpSpPr>
          <a:xfrm>
            <a:off x="542395" y="409504"/>
            <a:ext cx="735768" cy="769441"/>
            <a:chOff x="444602" y="188068"/>
            <a:chExt cx="735768" cy="769441"/>
          </a:xfrm>
        </p:grpSpPr>
        <p:sp>
          <p:nvSpPr>
            <p:cNvPr id="43" name="TextBox 42">
              <a:extLst>
                <a:ext uri="{FF2B5EF4-FFF2-40B4-BE49-F238E27FC236}">
                  <a16:creationId xmlns:a16="http://schemas.microsoft.com/office/drawing/2014/main" id="{845F4D4B-4F21-53F3-92BA-5196A8BB45FC}"/>
                </a:ext>
              </a:extLst>
            </p:cNvPr>
            <p:cNvSpPr txBox="1"/>
            <p:nvPr/>
          </p:nvSpPr>
          <p:spPr>
            <a:xfrm>
              <a:off x="444602" y="188068"/>
              <a:ext cx="735768" cy="769441"/>
            </a:xfrm>
            <a:prstGeom prst="rect">
              <a:avLst/>
            </a:prstGeom>
            <a:solidFill>
              <a:srgbClr val="FFC000"/>
            </a:solidFill>
          </p:spPr>
          <p:txBody>
            <a:bodyPr wrap="square" rtlCol="0">
              <a:spAutoFit/>
            </a:bodyPr>
            <a:lstStyle/>
            <a:p>
              <a:pPr algn="ctr"/>
              <a:endParaRPr lang="en-US" sz="4400" b="1" dirty="0">
                <a:latin typeface="Roboto" panose="02000000000000000000" pitchFamily="2" charset="0"/>
                <a:ea typeface="Roboto" panose="02000000000000000000" pitchFamily="2" charset="0"/>
              </a:endParaRPr>
            </a:p>
          </p:txBody>
        </p:sp>
        <p:pic>
          <p:nvPicPr>
            <p:cNvPr id="44" name="Graphic 43" descr="Lightbulb and gear">
              <a:extLst>
                <a:ext uri="{FF2B5EF4-FFF2-40B4-BE49-F238E27FC236}">
                  <a16:creationId xmlns:a16="http://schemas.microsoft.com/office/drawing/2014/main" id="{0592798D-5C54-6155-3D5C-E57C3DDA1D0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81731" y="239256"/>
              <a:ext cx="667063" cy="667063"/>
            </a:xfrm>
            <a:prstGeom prst="rect">
              <a:avLst/>
            </a:prstGeom>
          </p:spPr>
        </p:pic>
      </p:grpSp>
      <p:sp>
        <p:nvSpPr>
          <p:cNvPr id="45" name="TextBox 44">
            <a:extLst>
              <a:ext uri="{FF2B5EF4-FFF2-40B4-BE49-F238E27FC236}">
                <a16:creationId xmlns:a16="http://schemas.microsoft.com/office/drawing/2014/main" id="{94E71F1B-97E5-33EA-BAED-AB9F44F072E8}"/>
              </a:ext>
            </a:extLst>
          </p:cNvPr>
          <p:cNvSpPr txBox="1"/>
          <p:nvPr/>
        </p:nvSpPr>
        <p:spPr>
          <a:xfrm>
            <a:off x="259406" y="1410155"/>
            <a:ext cx="5380368" cy="492443"/>
          </a:xfrm>
          <a:prstGeom prst="rect">
            <a:avLst/>
          </a:prstGeom>
          <a:noFill/>
        </p:spPr>
        <p:txBody>
          <a:bodyPr wrap="square">
            <a:spAutoFit/>
          </a:bodyPr>
          <a:lstStyle/>
          <a:p>
            <a:pPr algn="just"/>
            <a:r>
              <a:rPr lang="en-US" sz="2600" dirty="0">
                <a:solidFill>
                  <a:schemeClr val="bg2">
                    <a:lumMod val="25000"/>
                  </a:schemeClr>
                </a:solidFill>
                <a:latin typeface="Roboto" panose="02000000000000000000" pitchFamily="2" charset="0"/>
                <a:ea typeface="Roboto" panose="02000000000000000000" pitchFamily="2" charset="0"/>
              </a:rPr>
              <a:t>1. </a:t>
            </a:r>
          </a:p>
        </p:txBody>
      </p:sp>
      <p:sp>
        <p:nvSpPr>
          <p:cNvPr id="46" name="TextBox 45">
            <a:extLst>
              <a:ext uri="{FF2B5EF4-FFF2-40B4-BE49-F238E27FC236}">
                <a16:creationId xmlns:a16="http://schemas.microsoft.com/office/drawing/2014/main" id="{D555A201-D511-A219-9091-8CD7D2FCFC55}"/>
              </a:ext>
            </a:extLst>
          </p:cNvPr>
          <p:cNvSpPr txBox="1"/>
          <p:nvPr/>
        </p:nvSpPr>
        <p:spPr>
          <a:xfrm>
            <a:off x="255207" y="2353841"/>
            <a:ext cx="5380368" cy="892552"/>
          </a:xfrm>
          <a:prstGeom prst="rect">
            <a:avLst/>
          </a:prstGeom>
          <a:noFill/>
        </p:spPr>
        <p:txBody>
          <a:bodyPr wrap="square">
            <a:spAutoFit/>
          </a:bodyPr>
          <a:lstStyle/>
          <a:p>
            <a:r>
              <a:rPr lang="en-US" sz="2600" dirty="0">
                <a:solidFill>
                  <a:schemeClr val="bg2">
                    <a:lumMod val="25000"/>
                  </a:schemeClr>
                </a:solidFill>
                <a:latin typeface="Roboto" panose="02000000000000000000" pitchFamily="2" charset="0"/>
                <a:ea typeface="Roboto" panose="02000000000000000000" pitchFamily="2" charset="0"/>
              </a:rPr>
              <a:t>2. </a:t>
            </a:r>
            <a:r>
              <a:rPr lang="en-US" sz="2600" dirty="0" err="1">
                <a:solidFill>
                  <a:schemeClr val="bg2">
                    <a:lumMod val="25000"/>
                  </a:schemeClr>
                </a:solidFill>
                <a:latin typeface="Roboto" panose="02000000000000000000" pitchFamily="2" charset="0"/>
                <a:ea typeface="Roboto" panose="02000000000000000000" pitchFamily="2" charset="0"/>
              </a:rPr>
              <a:t>Với</a:t>
            </a:r>
            <a:r>
              <a:rPr lang="en-US" sz="2600" dirty="0">
                <a:solidFill>
                  <a:schemeClr val="bg2">
                    <a:lumMod val="25000"/>
                  </a:schemeClr>
                </a:solidFill>
                <a:latin typeface="Roboto" panose="02000000000000000000" pitchFamily="2" charset="0"/>
                <a:ea typeface="Roboto" panose="02000000000000000000" pitchFamily="2" charset="0"/>
              </a:rPr>
              <a:t> </a:t>
            </a:r>
            <a:r>
              <a:rPr lang="en-US" sz="2600" dirty="0" err="1">
                <a:solidFill>
                  <a:schemeClr val="bg2">
                    <a:lumMod val="25000"/>
                  </a:schemeClr>
                </a:solidFill>
                <a:latin typeface="Roboto" panose="02000000000000000000" pitchFamily="2" charset="0"/>
                <a:ea typeface="Roboto" panose="02000000000000000000" pitchFamily="2" charset="0"/>
              </a:rPr>
              <a:t>cùng</a:t>
            </a:r>
            <a:r>
              <a:rPr lang="en-US" sz="2600" dirty="0">
                <a:solidFill>
                  <a:schemeClr val="bg2">
                    <a:lumMod val="25000"/>
                  </a:schemeClr>
                </a:solidFill>
                <a:latin typeface="Roboto" panose="02000000000000000000" pitchFamily="2" charset="0"/>
                <a:ea typeface="Roboto" panose="02000000000000000000" pitchFamily="2" charset="0"/>
              </a:rPr>
              <a:t> 1 </a:t>
            </a:r>
            <a:r>
              <a:rPr lang="en-US" sz="2600" dirty="0" err="1">
                <a:solidFill>
                  <a:schemeClr val="bg2">
                    <a:lumMod val="25000"/>
                  </a:schemeClr>
                </a:solidFill>
                <a:latin typeface="Roboto" panose="02000000000000000000" pitchFamily="2" charset="0"/>
                <a:ea typeface="Roboto" panose="02000000000000000000" pitchFamily="2" charset="0"/>
              </a:rPr>
              <a:t>áp</a:t>
            </a:r>
            <a:r>
              <a:rPr lang="en-US" sz="2600" dirty="0">
                <a:solidFill>
                  <a:schemeClr val="bg2">
                    <a:lumMod val="25000"/>
                  </a:schemeClr>
                </a:solidFill>
                <a:latin typeface="Roboto" panose="02000000000000000000" pitchFamily="2" charset="0"/>
                <a:ea typeface="Roboto" panose="02000000000000000000" pitchFamily="2" charset="0"/>
              </a:rPr>
              <a:t> </a:t>
            </a:r>
            <a:r>
              <a:rPr lang="en-US" sz="2600" dirty="0" err="1">
                <a:solidFill>
                  <a:schemeClr val="bg2">
                    <a:lumMod val="25000"/>
                  </a:schemeClr>
                </a:solidFill>
                <a:latin typeface="Roboto" panose="02000000000000000000" pitchFamily="2" charset="0"/>
                <a:ea typeface="Roboto" panose="02000000000000000000" pitchFamily="2" charset="0"/>
              </a:rPr>
              <a:t>lực</a:t>
            </a:r>
            <a:r>
              <a:rPr lang="en-US" sz="2600" dirty="0">
                <a:solidFill>
                  <a:schemeClr val="bg2">
                    <a:lumMod val="25000"/>
                  </a:schemeClr>
                </a:solidFill>
                <a:latin typeface="Roboto" panose="02000000000000000000" pitchFamily="2" charset="0"/>
                <a:ea typeface="Roboto" panose="02000000000000000000" pitchFamily="2" charset="0"/>
              </a:rPr>
              <a:t> (a </a:t>
            </a:r>
            <a:r>
              <a:rPr lang="en-US" sz="2600" dirty="0" err="1">
                <a:solidFill>
                  <a:schemeClr val="bg2">
                    <a:lumMod val="25000"/>
                  </a:schemeClr>
                </a:solidFill>
                <a:latin typeface="Roboto" panose="02000000000000000000" pitchFamily="2" charset="0"/>
                <a:ea typeface="Roboto" panose="02000000000000000000" pitchFamily="2" charset="0"/>
              </a:rPr>
              <a:t>và</a:t>
            </a:r>
            <a:r>
              <a:rPr lang="en-US" sz="2600" dirty="0">
                <a:solidFill>
                  <a:schemeClr val="bg2">
                    <a:lumMod val="25000"/>
                  </a:schemeClr>
                </a:solidFill>
                <a:latin typeface="Roboto" panose="02000000000000000000" pitchFamily="2" charset="0"/>
                <a:ea typeface="Roboto" panose="02000000000000000000" pitchFamily="2" charset="0"/>
              </a:rPr>
              <a:t> c), </a:t>
            </a:r>
            <a:r>
              <a:rPr lang="en-US" sz="2600" dirty="0" err="1">
                <a:solidFill>
                  <a:schemeClr val="bg2">
                    <a:lumMod val="25000"/>
                  </a:schemeClr>
                </a:solidFill>
                <a:latin typeface="Roboto" panose="02000000000000000000" pitchFamily="2" charset="0"/>
                <a:ea typeface="Roboto" panose="02000000000000000000" pitchFamily="2" charset="0"/>
              </a:rPr>
              <a:t>khi</a:t>
            </a:r>
            <a:r>
              <a:rPr lang="en-US" sz="2600" dirty="0">
                <a:solidFill>
                  <a:schemeClr val="bg2">
                    <a:lumMod val="25000"/>
                  </a:schemeClr>
                </a:solidFill>
                <a:latin typeface="Roboto" panose="02000000000000000000" pitchFamily="2" charset="0"/>
                <a:ea typeface="Roboto" panose="02000000000000000000" pitchFamily="2" charset="0"/>
              </a:rPr>
              <a:t> </a:t>
            </a:r>
            <a:r>
              <a:rPr lang="en-US" sz="2600" dirty="0" err="1">
                <a:solidFill>
                  <a:schemeClr val="bg2">
                    <a:lumMod val="25000"/>
                  </a:schemeClr>
                </a:solidFill>
                <a:latin typeface="Roboto" panose="02000000000000000000" pitchFamily="2" charset="0"/>
                <a:ea typeface="Roboto" panose="02000000000000000000" pitchFamily="2" charset="0"/>
              </a:rPr>
              <a:t>diện</a:t>
            </a:r>
            <a:r>
              <a:rPr lang="en-US" sz="2600" dirty="0">
                <a:solidFill>
                  <a:schemeClr val="bg2">
                    <a:lumMod val="25000"/>
                  </a:schemeClr>
                </a:solidFill>
                <a:latin typeface="Roboto" panose="02000000000000000000" pitchFamily="2" charset="0"/>
                <a:ea typeface="Roboto" panose="02000000000000000000" pitchFamily="2" charset="0"/>
              </a:rPr>
              <a:t> </a:t>
            </a:r>
            <a:r>
              <a:rPr lang="en-US" sz="2600" dirty="0" err="1">
                <a:solidFill>
                  <a:schemeClr val="bg2">
                    <a:lumMod val="25000"/>
                  </a:schemeClr>
                </a:solidFill>
                <a:latin typeface="Roboto" panose="02000000000000000000" pitchFamily="2" charset="0"/>
                <a:ea typeface="Roboto" panose="02000000000000000000" pitchFamily="2" charset="0"/>
              </a:rPr>
              <a:t>tích</a:t>
            </a:r>
            <a:r>
              <a:rPr lang="en-US" sz="2600" dirty="0">
                <a:solidFill>
                  <a:schemeClr val="bg2">
                    <a:lumMod val="25000"/>
                  </a:schemeClr>
                </a:solidFill>
                <a:latin typeface="Roboto" panose="02000000000000000000" pitchFamily="2" charset="0"/>
                <a:ea typeface="Roboto" panose="02000000000000000000" pitchFamily="2" charset="0"/>
              </a:rPr>
              <a:t> </a:t>
            </a:r>
            <a:r>
              <a:rPr lang="en-US" sz="2600" dirty="0" err="1">
                <a:solidFill>
                  <a:schemeClr val="bg2">
                    <a:lumMod val="25000"/>
                  </a:schemeClr>
                </a:solidFill>
                <a:latin typeface="Roboto" panose="02000000000000000000" pitchFamily="2" charset="0"/>
                <a:ea typeface="Roboto" panose="02000000000000000000" pitchFamily="2" charset="0"/>
              </a:rPr>
              <a:t>bị</a:t>
            </a:r>
            <a:r>
              <a:rPr lang="en-US" sz="2600" dirty="0">
                <a:solidFill>
                  <a:schemeClr val="bg2">
                    <a:lumMod val="25000"/>
                  </a:schemeClr>
                </a:solidFill>
                <a:latin typeface="Roboto" panose="02000000000000000000" pitchFamily="2" charset="0"/>
                <a:ea typeface="Roboto" panose="02000000000000000000" pitchFamily="2" charset="0"/>
              </a:rPr>
              <a:t> </a:t>
            </a:r>
            <a:r>
              <a:rPr lang="en-US" sz="2600" dirty="0" err="1">
                <a:solidFill>
                  <a:schemeClr val="bg2">
                    <a:lumMod val="25000"/>
                  </a:schemeClr>
                </a:solidFill>
                <a:latin typeface="Roboto" panose="02000000000000000000" pitchFamily="2" charset="0"/>
                <a:ea typeface="Roboto" panose="02000000000000000000" pitchFamily="2" charset="0"/>
              </a:rPr>
              <a:t>ép</a:t>
            </a:r>
            <a:r>
              <a:rPr lang="en-US" sz="2600" dirty="0">
                <a:solidFill>
                  <a:schemeClr val="bg2">
                    <a:lumMod val="25000"/>
                  </a:schemeClr>
                </a:solidFill>
                <a:latin typeface="Roboto" panose="02000000000000000000" pitchFamily="2" charset="0"/>
                <a:ea typeface="Roboto" panose="02000000000000000000" pitchFamily="2" charset="0"/>
              </a:rPr>
              <a:t> </a:t>
            </a:r>
            <a:r>
              <a:rPr lang="en-US" sz="2600" dirty="0" err="1">
                <a:solidFill>
                  <a:schemeClr val="bg2">
                    <a:lumMod val="25000"/>
                  </a:schemeClr>
                </a:solidFill>
                <a:latin typeface="Roboto" panose="02000000000000000000" pitchFamily="2" charset="0"/>
                <a:ea typeface="Roboto" panose="02000000000000000000" pitchFamily="2" charset="0"/>
              </a:rPr>
              <a:t>giảm</a:t>
            </a:r>
            <a:r>
              <a:rPr lang="en-US" sz="2600" dirty="0">
                <a:solidFill>
                  <a:schemeClr val="bg2">
                    <a:lumMod val="25000"/>
                  </a:schemeClr>
                </a:solidFill>
                <a:latin typeface="Roboto" panose="02000000000000000000" pitchFamily="2" charset="0"/>
                <a:ea typeface="Roboto" panose="02000000000000000000" pitchFamily="2" charset="0"/>
              </a:rPr>
              <a:t> </a:t>
            </a:r>
            <a:r>
              <a:rPr lang="en-US" sz="2600" dirty="0" err="1">
                <a:solidFill>
                  <a:schemeClr val="bg2">
                    <a:lumMod val="25000"/>
                  </a:schemeClr>
                </a:solidFill>
                <a:latin typeface="Roboto" panose="02000000000000000000" pitchFamily="2" charset="0"/>
                <a:ea typeface="Roboto" panose="02000000000000000000" pitchFamily="2" charset="0"/>
              </a:rPr>
              <a:t>thì</a:t>
            </a:r>
            <a:r>
              <a:rPr lang="en-US" sz="2600" dirty="0">
                <a:solidFill>
                  <a:schemeClr val="bg2">
                    <a:lumMod val="25000"/>
                  </a:schemeClr>
                </a:solidFill>
                <a:latin typeface="Roboto" panose="02000000000000000000" pitchFamily="2" charset="0"/>
                <a:ea typeface="Roboto" panose="02000000000000000000" pitchFamily="2" charset="0"/>
              </a:rPr>
              <a:t> </a:t>
            </a:r>
            <a:r>
              <a:rPr lang="en-US" sz="2600" dirty="0" err="1">
                <a:solidFill>
                  <a:schemeClr val="bg2">
                    <a:lumMod val="25000"/>
                  </a:schemeClr>
                </a:solidFill>
                <a:latin typeface="Roboto" panose="02000000000000000000" pitchFamily="2" charset="0"/>
                <a:ea typeface="Roboto" panose="02000000000000000000" pitchFamily="2" charset="0"/>
              </a:rPr>
              <a:t>độ</a:t>
            </a:r>
            <a:r>
              <a:rPr lang="en-US" sz="2600" dirty="0">
                <a:solidFill>
                  <a:schemeClr val="bg2">
                    <a:lumMod val="25000"/>
                  </a:schemeClr>
                </a:solidFill>
                <a:latin typeface="Roboto" panose="02000000000000000000" pitchFamily="2" charset="0"/>
                <a:ea typeface="Roboto" panose="02000000000000000000" pitchFamily="2" charset="0"/>
              </a:rPr>
              <a:t> </a:t>
            </a:r>
            <a:r>
              <a:rPr lang="en-US" sz="2600" dirty="0" err="1">
                <a:solidFill>
                  <a:schemeClr val="bg2">
                    <a:lumMod val="25000"/>
                  </a:schemeClr>
                </a:solidFill>
                <a:latin typeface="Roboto" panose="02000000000000000000" pitchFamily="2" charset="0"/>
                <a:ea typeface="Roboto" panose="02000000000000000000" pitchFamily="2" charset="0"/>
              </a:rPr>
              <a:t>lún</a:t>
            </a:r>
            <a:r>
              <a:rPr lang="en-US" sz="2600" dirty="0">
                <a:solidFill>
                  <a:schemeClr val="bg2">
                    <a:lumMod val="25000"/>
                  </a:schemeClr>
                </a:solidFill>
                <a:latin typeface="Roboto" panose="02000000000000000000" pitchFamily="2" charset="0"/>
                <a:ea typeface="Roboto" panose="02000000000000000000" pitchFamily="2" charset="0"/>
              </a:rPr>
              <a:t> </a:t>
            </a:r>
            <a:r>
              <a:rPr lang="en-US" sz="2600" dirty="0" err="1">
                <a:solidFill>
                  <a:schemeClr val="bg2">
                    <a:lumMod val="25000"/>
                  </a:schemeClr>
                </a:solidFill>
                <a:latin typeface="Roboto" panose="02000000000000000000" pitchFamily="2" charset="0"/>
                <a:ea typeface="Roboto" panose="02000000000000000000" pitchFamily="2" charset="0"/>
              </a:rPr>
              <a:t>tăng</a:t>
            </a:r>
            <a:endParaRPr lang="en-US" sz="2600" dirty="0">
              <a:solidFill>
                <a:schemeClr val="bg2">
                  <a:lumMod val="25000"/>
                </a:schemeClr>
              </a:solidFill>
              <a:latin typeface="Roboto" panose="02000000000000000000" pitchFamily="2" charset="0"/>
              <a:ea typeface="Roboto" panose="02000000000000000000" pitchFamily="2" charset="0"/>
            </a:endParaRPr>
          </a:p>
        </p:txBody>
      </p:sp>
      <p:sp>
        <p:nvSpPr>
          <p:cNvPr id="47" name="TextBox 46">
            <a:extLst>
              <a:ext uri="{FF2B5EF4-FFF2-40B4-BE49-F238E27FC236}">
                <a16:creationId xmlns:a16="http://schemas.microsoft.com/office/drawing/2014/main" id="{974FF8D8-CBF8-A51A-08A9-912DAD00854C}"/>
              </a:ext>
            </a:extLst>
          </p:cNvPr>
          <p:cNvSpPr txBox="1"/>
          <p:nvPr/>
        </p:nvSpPr>
        <p:spPr>
          <a:xfrm>
            <a:off x="469638" y="3271063"/>
            <a:ext cx="5756990" cy="892552"/>
          </a:xfrm>
          <a:prstGeom prst="rect">
            <a:avLst/>
          </a:prstGeom>
          <a:noFill/>
        </p:spPr>
        <p:txBody>
          <a:bodyPr wrap="square">
            <a:spAutoFit/>
          </a:bodyPr>
          <a:lstStyle/>
          <a:p>
            <a:r>
              <a:rPr lang="en-US" sz="2600" dirty="0" err="1">
                <a:solidFill>
                  <a:schemeClr val="bg2">
                    <a:lumMod val="25000"/>
                  </a:schemeClr>
                </a:solidFill>
                <a:latin typeface="Roboto" panose="02000000000000000000" pitchFamily="2" charset="0"/>
                <a:ea typeface="Roboto" panose="02000000000000000000" pitchFamily="2" charset="0"/>
              </a:rPr>
              <a:t>Trên</a:t>
            </a:r>
            <a:r>
              <a:rPr lang="en-US" sz="2600" dirty="0">
                <a:solidFill>
                  <a:schemeClr val="bg2">
                    <a:lumMod val="25000"/>
                  </a:schemeClr>
                </a:solidFill>
                <a:latin typeface="Roboto" panose="02000000000000000000" pitchFamily="2" charset="0"/>
                <a:ea typeface="Roboto" panose="02000000000000000000" pitchFamily="2" charset="0"/>
              </a:rPr>
              <a:t> </a:t>
            </a:r>
            <a:r>
              <a:rPr lang="en-US" sz="2600" dirty="0" err="1">
                <a:solidFill>
                  <a:schemeClr val="bg2">
                    <a:lumMod val="25000"/>
                  </a:schemeClr>
                </a:solidFill>
                <a:latin typeface="Roboto" panose="02000000000000000000" pitchFamily="2" charset="0"/>
                <a:ea typeface="Roboto" panose="02000000000000000000" pitchFamily="2" charset="0"/>
              </a:rPr>
              <a:t>một</a:t>
            </a:r>
            <a:r>
              <a:rPr lang="en-US" sz="2600" dirty="0">
                <a:solidFill>
                  <a:schemeClr val="bg2">
                    <a:lumMod val="25000"/>
                  </a:schemeClr>
                </a:solidFill>
                <a:latin typeface="Roboto" panose="02000000000000000000" pitchFamily="2" charset="0"/>
                <a:ea typeface="Roboto" panose="02000000000000000000" pitchFamily="2" charset="0"/>
              </a:rPr>
              <a:t> </a:t>
            </a:r>
            <a:r>
              <a:rPr lang="en-US" sz="2600" dirty="0" err="1">
                <a:solidFill>
                  <a:schemeClr val="bg2">
                    <a:lumMod val="25000"/>
                  </a:schemeClr>
                </a:solidFill>
                <a:latin typeface="Roboto" panose="02000000000000000000" pitchFamily="2" charset="0"/>
                <a:ea typeface="Roboto" panose="02000000000000000000" pitchFamily="2" charset="0"/>
              </a:rPr>
              <a:t>diện</a:t>
            </a:r>
            <a:r>
              <a:rPr lang="en-US" sz="2600" dirty="0">
                <a:solidFill>
                  <a:schemeClr val="bg2">
                    <a:lumMod val="25000"/>
                  </a:schemeClr>
                </a:solidFill>
                <a:latin typeface="Roboto" panose="02000000000000000000" pitchFamily="2" charset="0"/>
                <a:ea typeface="Roboto" panose="02000000000000000000" pitchFamily="2" charset="0"/>
              </a:rPr>
              <a:t> </a:t>
            </a:r>
            <a:r>
              <a:rPr lang="en-US" sz="2600" dirty="0" err="1">
                <a:solidFill>
                  <a:schemeClr val="bg2">
                    <a:lumMod val="25000"/>
                  </a:schemeClr>
                </a:solidFill>
                <a:latin typeface="Roboto" panose="02000000000000000000" pitchFamily="2" charset="0"/>
                <a:ea typeface="Roboto" panose="02000000000000000000" pitchFamily="2" charset="0"/>
              </a:rPr>
              <a:t>tích</a:t>
            </a:r>
            <a:r>
              <a:rPr lang="en-US" sz="2600" dirty="0">
                <a:solidFill>
                  <a:schemeClr val="bg2">
                    <a:lumMod val="25000"/>
                  </a:schemeClr>
                </a:solidFill>
                <a:latin typeface="Roboto" panose="02000000000000000000" pitchFamily="2" charset="0"/>
                <a:ea typeface="Roboto" panose="02000000000000000000" pitchFamily="2" charset="0"/>
              </a:rPr>
              <a:t> </a:t>
            </a:r>
            <a:r>
              <a:rPr lang="en-US" sz="2600" dirty="0" err="1">
                <a:solidFill>
                  <a:schemeClr val="bg2">
                    <a:lumMod val="25000"/>
                  </a:schemeClr>
                </a:solidFill>
                <a:latin typeface="Roboto" panose="02000000000000000000" pitchFamily="2" charset="0"/>
                <a:ea typeface="Roboto" panose="02000000000000000000" pitchFamily="2" charset="0"/>
              </a:rPr>
              <a:t>bị</a:t>
            </a:r>
            <a:r>
              <a:rPr lang="en-US" sz="2600" dirty="0">
                <a:solidFill>
                  <a:schemeClr val="bg2">
                    <a:lumMod val="25000"/>
                  </a:schemeClr>
                </a:solidFill>
                <a:latin typeface="Roboto" panose="02000000000000000000" pitchFamily="2" charset="0"/>
                <a:ea typeface="Roboto" panose="02000000000000000000" pitchFamily="2" charset="0"/>
              </a:rPr>
              <a:t> </a:t>
            </a:r>
            <a:r>
              <a:rPr lang="en-US" sz="2600" dirty="0" err="1">
                <a:solidFill>
                  <a:schemeClr val="bg2">
                    <a:lumMod val="25000"/>
                  </a:schemeClr>
                </a:solidFill>
                <a:latin typeface="Roboto" panose="02000000000000000000" pitchFamily="2" charset="0"/>
                <a:ea typeface="Roboto" panose="02000000000000000000" pitchFamily="2" charset="0"/>
              </a:rPr>
              <a:t>ép</a:t>
            </a:r>
            <a:r>
              <a:rPr lang="en-US" sz="2600" dirty="0">
                <a:solidFill>
                  <a:schemeClr val="bg2">
                    <a:lumMod val="25000"/>
                  </a:schemeClr>
                </a:solidFill>
                <a:latin typeface="Roboto" panose="02000000000000000000" pitchFamily="2" charset="0"/>
                <a:ea typeface="Roboto" panose="02000000000000000000" pitchFamily="2" charset="0"/>
              </a:rPr>
              <a:t> </a:t>
            </a:r>
            <a:r>
              <a:rPr lang="en-US" sz="2600" dirty="0" err="1">
                <a:solidFill>
                  <a:schemeClr val="bg2">
                    <a:lumMod val="25000"/>
                  </a:schemeClr>
                </a:solidFill>
                <a:latin typeface="Roboto" panose="02000000000000000000" pitchFamily="2" charset="0"/>
                <a:ea typeface="Roboto" panose="02000000000000000000" pitchFamily="2" charset="0"/>
              </a:rPr>
              <a:t>không</a:t>
            </a:r>
            <a:r>
              <a:rPr lang="en-US" sz="2600" dirty="0">
                <a:solidFill>
                  <a:schemeClr val="bg2">
                    <a:lumMod val="25000"/>
                  </a:schemeClr>
                </a:solidFill>
                <a:latin typeface="Roboto" panose="02000000000000000000" pitchFamily="2" charset="0"/>
                <a:ea typeface="Roboto" panose="02000000000000000000" pitchFamily="2" charset="0"/>
              </a:rPr>
              <a:t> </a:t>
            </a:r>
            <a:r>
              <a:rPr lang="en-US" sz="2600" dirty="0" err="1">
                <a:solidFill>
                  <a:schemeClr val="bg2">
                    <a:lumMod val="25000"/>
                  </a:schemeClr>
                </a:solidFill>
                <a:latin typeface="Roboto" panose="02000000000000000000" pitchFamily="2" charset="0"/>
                <a:ea typeface="Roboto" panose="02000000000000000000" pitchFamily="2" charset="0"/>
              </a:rPr>
              <a:t>đổi</a:t>
            </a:r>
            <a:r>
              <a:rPr lang="en-US" sz="2600" dirty="0">
                <a:solidFill>
                  <a:schemeClr val="bg2">
                    <a:lumMod val="25000"/>
                  </a:schemeClr>
                </a:solidFill>
                <a:latin typeface="Roboto" panose="02000000000000000000" pitchFamily="2" charset="0"/>
                <a:ea typeface="Roboto" panose="02000000000000000000" pitchFamily="2" charset="0"/>
              </a:rPr>
              <a:t> (a </a:t>
            </a:r>
            <a:r>
              <a:rPr lang="en-US" sz="2600" dirty="0" err="1">
                <a:solidFill>
                  <a:schemeClr val="bg2">
                    <a:lumMod val="25000"/>
                  </a:schemeClr>
                </a:solidFill>
                <a:latin typeface="Roboto" panose="02000000000000000000" pitchFamily="2" charset="0"/>
                <a:ea typeface="Roboto" panose="02000000000000000000" pitchFamily="2" charset="0"/>
              </a:rPr>
              <a:t>và</a:t>
            </a:r>
            <a:r>
              <a:rPr lang="en-US" sz="2600" dirty="0">
                <a:solidFill>
                  <a:schemeClr val="bg2">
                    <a:lumMod val="25000"/>
                  </a:schemeClr>
                </a:solidFill>
                <a:latin typeface="Roboto" panose="02000000000000000000" pitchFamily="2" charset="0"/>
                <a:ea typeface="Roboto" panose="02000000000000000000" pitchFamily="2" charset="0"/>
              </a:rPr>
              <a:t> b), </a:t>
            </a:r>
            <a:r>
              <a:rPr lang="en-US" sz="2600" dirty="0" err="1">
                <a:solidFill>
                  <a:schemeClr val="bg2">
                    <a:lumMod val="25000"/>
                  </a:schemeClr>
                </a:solidFill>
                <a:latin typeface="Roboto" panose="02000000000000000000" pitchFamily="2" charset="0"/>
                <a:ea typeface="Roboto" panose="02000000000000000000" pitchFamily="2" charset="0"/>
              </a:rPr>
              <a:t>khi</a:t>
            </a:r>
            <a:r>
              <a:rPr lang="en-US" sz="2600" dirty="0">
                <a:solidFill>
                  <a:schemeClr val="bg2">
                    <a:lumMod val="25000"/>
                  </a:schemeClr>
                </a:solidFill>
                <a:latin typeface="Roboto" panose="02000000000000000000" pitchFamily="2" charset="0"/>
                <a:ea typeface="Roboto" panose="02000000000000000000" pitchFamily="2" charset="0"/>
              </a:rPr>
              <a:t> </a:t>
            </a:r>
            <a:r>
              <a:rPr lang="en-US" sz="2600" dirty="0" err="1">
                <a:solidFill>
                  <a:schemeClr val="bg2">
                    <a:lumMod val="25000"/>
                  </a:schemeClr>
                </a:solidFill>
                <a:latin typeface="Roboto" panose="02000000000000000000" pitchFamily="2" charset="0"/>
                <a:ea typeface="Roboto" panose="02000000000000000000" pitchFamily="2" charset="0"/>
              </a:rPr>
              <a:t>áp</a:t>
            </a:r>
            <a:r>
              <a:rPr lang="en-US" sz="2600" dirty="0">
                <a:solidFill>
                  <a:schemeClr val="bg2">
                    <a:lumMod val="25000"/>
                  </a:schemeClr>
                </a:solidFill>
                <a:latin typeface="Roboto" panose="02000000000000000000" pitchFamily="2" charset="0"/>
                <a:ea typeface="Roboto" panose="02000000000000000000" pitchFamily="2" charset="0"/>
              </a:rPr>
              <a:t> </a:t>
            </a:r>
            <a:r>
              <a:rPr lang="en-US" sz="2600" dirty="0" err="1">
                <a:solidFill>
                  <a:schemeClr val="bg2">
                    <a:lumMod val="25000"/>
                  </a:schemeClr>
                </a:solidFill>
                <a:latin typeface="Roboto" panose="02000000000000000000" pitchFamily="2" charset="0"/>
                <a:ea typeface="Roboto" panose="02000000000000000000" pitchFamily="2" charset="0"/>
              </a:rPr>
              <a:t>lực</a:t>
            </a:r>
            <a:r>
              <a:rPr lang="en-US" sz="2600" dirty="0">
                <a:solidFill>
                  <a:schemeClr val="bg2">
                    <a:lumMod val="25000"/>
                  </a:schemeClr>
                </a:solidFill>
                <a:latin typeface="Roboto" panose="02000000000000000000" pitchFamily="2" charset="0"/>
                <a:ea typeface="Roboto" panose="02000000000000000000" pitchFamily="2" charset="0"/>
              </a:rPr>
              <a:t> </a:t>
            </a:r>
            <a:r>
              <a:rPr lang="en-US" sz="2600" dirty="0" err="1">
                <a:solidFill>
                  <a:schemeClr val="bg2">
                    <a:lumMod val="25000"/>
                  </a:schemeClr>
                </a:solidFill>
                <a:latin typeface="Roboto" panose="02000000000000000000" pitchFamily="2" charset="0"/>
                <a:ea typeface="Roboto" panose="02000000000000000000" pitchFamily="2" charset="0"/>
              </a:rPr>
              <a:t>tăng</a:t>
            </a:r>
            <a:r>
              <a:rPr lang="en-US" sz="2600" dirty="0">
                <a:solidFill>
                  <a:schemeClr val="bg2">
                    <a:lumMod val="25000"/>
                  </a:schemeClr>
                </a:solidFill>
                <a:latin typeface="Roboto" panose="02000000000000000000" pitchFamily="2" charset="0"/>
                <a:ea typeface="Roboto" panose="02000000000000000000" pitchFamily="2" charset="0"/>
              </a:rPr>
              <a:t> </a:t>
            </a:r>
            <a:r>
              <a:rPr lang="en-US" sz="2600" dirty="0" err="1">
                <a:solidFill>
                  <a:schemeClr val="bg2">
                    <a:lumMod val="25000"/>
                  </a:schemeClr>
                </a:solidFill>
                <a:latin typeface="Roboto" panose="02000000000000000000" pitchFamily="2" charset="0"/>
                <a:ea typeface="Roboto" panose="02000000000000000000" pitchFamily="2" charset="0"/>
              </a:rPr>
              <a:t>thì</a:t>
            </a:r>
            <a:r>
              <a:rPr lang="en-US" sz="2600" dirty="0">
                <a:solidFill>
                  <a:schemeClr val="bg2">
                    <a:lumMod val="25000"/>
                  </a:schemeClr>
                </a:solidFill>
                <a:latin typeface="Roboto" panose="02000000000000000000" pitchFamily="2" charset="0"/>
                <a:ea typeface="Roboto" panose="02000000000000000000" pitchFamily="2" charset="0"/>
              </a:rPr>
              <a:t> </a:t>
            </a:r>
            <a:r>
              <a:rPr lang="en-US" sz="2600" dirty="0" err="1">
                <a:solidFill>
                  <a:schemeClr val="bg2">
                    <a:lumMod val="25000"/>
                  </a:schemeClr>
                </a:solidFill>
                <a:latin typeface="Roboto" panose="02000000000000000000" pitchFamily="2" charset="0"/>
                <a:ea typeface="Roboto" panose="02000000000000000000" pitchFamily="2" charset="0"/>
              </a:rPr>
              <a:t>độ</a:t>
            </a:r>
            <a:r>
              <a:rPr lang="en-US" sz="2600" dirty="0">
                <a:solidFill>
                  <a:schemeClr val="bg2">
                    <a:lumMod val="25000"/>
                  </a:schemeClr>
                </a:solidFill>
                <a:latin typeface="Roboto" panose="02000000000000000000" pitchFamily="2" charset="0"/>
                <a:ea typeface="Roboto" panose="02000000000000000000" pitchFamily="2" charset="0"/>
              </a:rPr>
              <a:t> </a:t>
            </a:r>
            <a:r>
              <a:rPr lang="en-US" sz="2600" dirty="0" err="1">
                <a:solidFill>
                  <a:schemeClr val="bg2">
                    <a:lumMod val="25000"/>
                  </a:schemeClr>
                </a:solidFill>
                <a:latin typeface="Roboto" panose="02000000000000000000" pitchFamily="2" charset="0"/>
                <a:ea typeface="Roboto" panose="02000000000000000000" pitchFamily="2" charset="0"/>
              </a:rPr>
              <a:t>lún</a:t>
            </a:r>
            <a:r>
              <a:rPr lang="en-US" sz="2600" dirty="0">
                <a:solidFill>
                  <a:schemeClr val="bg2">
                    <a:lumMod val="25000"/>
                  </a:schemeClr>
                </a:solidFill>
                <a:latin typeface="Roboto" panose="02000000000000000000" pitchFamily="2" charset="0"/>
                <a:ea typeface="Roboto" panose="02000000000000000000" pitchFamily="2" charset="0"/>
              </a:rPr>
              <a:t> </a:t>
            </a:r>
            <a:r>
              <a:rPr lang="en-US" sz="2600" dirty="0" err="1">
                <a:solidFill>
                  <a:schemeClr val="bg2">
                    <a:lumMod val="25000"/>
                  </a:schemeClr>
                </a:solidFill>
                <a:latin typeface="Roboto" panose="02000000000000000000" pitchFamily="2" charset="0"/>
                <a:ea typeface="Roboto" panose="02000000000000000000" pitchFamily="2" charset="0"/>
              </a:rPr>
              <a:t>tăng</a:t>
            </a:r>
            <a:endParaRPr lang="en-US" sz="2600" dirty="0">
              <a:solidFill>
                <a:schemeClr val="bg2">
                  <a:lumMod val="25000"/>
                </a:schemeClr>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2184628447"/>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41" presetClass="entr" presetSubtype="0" fill="hold" grpId="0" nodeType="clickEffect">
                                  <p:stCondLst>
                                    <p:cond delay="0"/>
                                  </p:stCondLst>
                                  <p:iterate type="wd">
                                    <p:tmPct val="10000"/>
                                  </p:iterate>
                                  <p:childTnLst>
                                    <p:set>
                                      <p:cBhvr>
                                        <p:cTn id="11" dur="1" fill="hold">
                                          <p:stCondLst>
                                            <p:cond delay="0"/>
                                          </p:stCondLst>
                                        </p:cTn>
                                        <p:tgtEl>
                                          <p:spTgt spid="45"/>
                                        </p:tgtEl>
                                        <p:attrNameLst>
                                          <p:attrName>style.visibility</p:attrName>
                                        </p:attrNameLst>
                                      </p:cBhvr>
                                      <p:to>
                                        <p:strVal val="visible"/>
                                      </p:to>
                                    </p:set>
                                    <p:anim calcmode="lin" valueType="num">
                                      <p:cBhvr>
                                        <p:cTn id="12" dur="500" fill="hold"/>
                                        <p:tgtEl>
                                          <p:spTgt spid="45"/>
                                        </p:tgtEl>
                                        <p:attrNameLst>
                                          <p:attrName>ppt_x</p:attrName>
                                        </p:attrNameLst>
                                      </p:cBhvr>
                                      <p:tavLst>
                                        <p:tav tm="0">
                                          <p:val>
                                            <p:strVal val="#ppt_x"/>
                                          </p:val>
                                        </p:tav>
                                        <p:tav tm="50000">
                                          <p:val>
                                            <p:strVal val="#ppt_x+.1"/>
                                          </p:val>
                                        </p:tav>
                                        <p:tav tm="100000">
                                          <p:val>
                                            <p:strVal val="#ppt_x"/>
                                          </p:val>
                                        </p:tav>
                                      </p:tavLst>
                                    </p:anim>
                                    <p:anim calcmode="lin" valueType="num">
                                      <p:cBhvr>
                                        <p:cTn id="13" dur="500" fill="hold"/>
                                        <p:tgtEl>
                                          <p:spTgt spid="45"/>
                                        </p:tgtEl>
                                        <p:attrNameLst>
                                          <p:attrName>ppt_y</p:attrName>
                                        </p:attrNameLst>
                                      </p:cBhvr>
                                      <p:tavLst>
                                        <p:tav tm="0">
                                          <p:val>
                                            <p:strVal val="#ppt_y"/>
                                          </p:val>
                                        </p:tav>
                                        <p:tav tm="100000">
                                          <p:val>
                                            <p:strVal val="#ppt_y"/>
                                          </p:val>
                                        </p:tav>
                                      </p:tavLst>
                                    </p:anim>
                                    <p:anim calcmode="lin" valueType="num">
                                      <p:cBhvr>
                                        <p:cTn id="14" dur="500" fill="hold"/>
                                        <p:tgtEl>
                                          <p:spTgt spid="45"/>
                                        </p:tgtEl>
                                        <p:attrNameLst>
                                          <p:attrName>ppt_h</p:attrName>
                                        </p:attrNameLst>
                                      </p:cBhvr>
                                      <p:tavLst>
                                        <p:tav tm="0">
                                          <p:val>
                                            <p:strVal val="#ppt_h/10"/>
                                          </p:val>
                                        </p:tav>
                                        <p:tav tm="50000">
                                          <p:val>
                                            <p:strVal val="#ppt_h+.01"/>
                                          </p:val>
                                        </p:tav>
                                        <p:tav tm="100000">
                                          <p:val>
                                            <p:strVal val="#ppt_h"/>
                                          </p:val>
                                        </p:tav>
                                      </p:tavLst>
                                    </p:anim>
                                    <p:anim calcmode="lin" valueType="num">
                                      <p:cBhvr>
                                        <p:cTn id="15" dur="500" fill="hold"/>
                                        <p:tgtEl>
                                          <p:spTgt spid="45"/>
                                        </p:tgtEl>
                                        <p:attrNameLst>
                                          <p:attrName>ppt_w</p:attrName>
                                        </p:attrNameLst>
                                      </p:cBhvr>
                                      <p:tavLst>
                                        <p:tav tm="0">
                                          <p:val>
                                            <p:strVal val="#ppt_w/10"/>
                                          </p:val>
                                        </p:tav>
                                        <p:tav tm="50000">
                                          <p:val>
                                            <p:strVal val="#ppt_w+.01"/>
                                          </p:val>
                                        </p:tav>
                                        <p:tav tm="100000">
                                          <p:val>
                                            <p:strVal val="#ppt_w"/>
                                          </p:val>
                                        </p:tav>
                                      </p:tavLst>
                                    </p:anim>
                                    <p:animEffect transition="in" filter="fade">
                                      <p:cBhvr>
                                        <p:cTn id="16" dur="500" tmFilter="0,0; .5, 1; 1, 1"/>
                                        <p:tgtEl>
                                          <p:spTgt spid="45"/>
                                        </p:tgtEl>
                                      </p:cBhvr>
                                    </p:animEffect>
                                  </p:childTnLst>
                                </p:cTn>
                              </p:par>
                            </p:childTnLst>
                          </p:cTn>
                        </p:par>
                        <p:par>
                          <p:cTn id="17" fill="hold">
                            <p:stCondLst>
                              <p:cond delay="550"/>
                            </p:stCondLst>
                            <p:childTnLst>
                              <p:par>
                                <p:cTn id="18" presetID="10" presetClass="entr" presetSubtype="0" fill="hold" nodeType="after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21" presetClass="entr" presetSubtype="1" fill="hold" grpId="0" nodeType="clickEffect">
                                  <p:stCondLst>
                                    <p:cond delay="0"/>
                                  </p:stCondLst>
                                  <p:childTnLst>
                                    <p:set>
                                      <p:cBhvr>
                                        <p:cTn id="24" dur="1" fill="hold">
                                          <p:stCondLst>
                                            <p:cond delay="0"/>
                                          </p:stCondLst>
                                        </p:cTn>
                                        <p:tgtEl>
                                          <p:spTgt spid="34"/>
                                        </p:tgtEl>
                                        <p:attrNameLst>
                                          <p:attrName>style.visibility</p:attrName>
                                        </p:attrNameLst>
                                      </p:cBhvr>
                                      <p:to>
                                        <p:strVal val="visible"/>
                                      </p:to>
                                    </p:set>
                                    <p:animEffect transition="in" filter="wheel(1)">
                                      <p:cBhvr>
                                        <p:cTn id="25" dur="1000"/>
                                        <p:tgtEl>
                                          <p:spTgt spid="34"/>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fade">
                                      <p:cBhvr>
                                        <p:cTn id="30" dur="1000"/>
                                        <p:tgtEl>
                                          <p:spTgt spid="16"/>
                                        </p:tgtEl>
                                      </p:cBhvr>
                                    </p:animEffect>
                                    <p:anim calcmode="lin" valueType="num">
                                      <p:cBhvr>
                                        <p:cTn id="31" dur="1000" fill="hold"/>
                                        <p:tgtEl>
                                          <p:spTgt spid="16"/>
                                        </p:tgtEl>
                                        <p:attrNameLst>
                                          <p:attrName>ppt_x</p:attrName>
                                        </p:attrNameLst>
                                      </p:cBhvr>
                                      <p:tavLst>
                                        <p:tav tm="0">
                                          <p:val>
                                            <p:strVal val="#ppt_x"/>
                                          </p:val>
                                        </p:tav>
                                        <p:tav tm="100000">
                                          <p:val>
                                            <p:strVal val="#ppt_x"/>
                                          </p:val>
                                        </p:tav>
                                      </p:tavLst>
                                    </p:anim>
                                    <p:anim calcmode="lin" valueType="num">
                                      <p:cBhvr>
                                        <p:cTn id="32" dur="1000" fill="hold"/>
                                        <p:tgtEl>
                                          <p:spTgt spid="16"/>
                                        </p:tgtEl>
                                        <p:attrNameLst>
                                          <p:attrName>ppt_y</p:attrName>
                                        </p:attrNameLst>
                                      </p:cBhvr>
                                      <p:tavLst>
                                        <p:tav tm="0">
                                          <p:val>
                                            <p:strVal val="#ppt_y+.1"/>
                                          </p:val>
                                        </p:tav>
                                        <p:tav tm="100000">
                                          <p:val>
                                            <p:strVal val="#ppt_y"/>
                                          </p:val>
                                        </p:tav>
                                      </p:tavLst>
                                    </p:anim>
                                  </p:childTnLst>
                                </p:cTn>
                              </p:par>
                              <p:par>
                                <p:cTn id="33" presetID="42" presetClass="entr" presetSubtype="0" fill="hold" nodeType="with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fade">
                                      <p:cBhvr>
                                        <p:cTn id="35" dur="1000"/>
                                        <p:tgtEl>
                                          <p:spTgt spid="19"/>
                                        </p:tgtEl>
                                      </p:cBhvr>
                                    </p:animEffect>
                                    <p:anim calcmode="lin" valueType="num">
                                      <p:cBhvr>
                                        <p:cTn id="36" dur="1000" fill="hold"/>
                                        <p:tgtEl>
                                          <p:spTgt spid="19"/>
                                        </p:tgtEl>
                                        <p:attrNameLst>
                                          <p:attrName>ppt_x</p:attrName>
                                        </p:attrNameLst>
                                      </p:cBhvr>
                                      <p:tavLst>
                                        <p:tav tm="0">
                                          <p:val>
                                            <p:strVal val="#ppt_x"/>
                                          </p:val>
                                        </p:tav>
                                        <p:tav tm="100000">
                                          <p:val>
                                            <p:strVal val="#ppt_x"/>
                                          </p:val>
                                        </p:tav>
                                      </p:tavLst>
                                    </p:anim>
                                    <p:anim calcmode="lin" valueType="num">
                                      <p:cBhvr>
                                        <p:cTn id="37" dur="1000" fill="hold"/>
                                        <p:tgtEl>
                                          <p:spTgt spid="19"/>
                                        </p:tgtEl>
                                        <p:attrNameLst>
                                          <p:attrName>ppt_y</p:attrName>
                                        </p:attrNameLst>
                                      </p:cBhvr>
                                      <p:tavLst>
                                        <p:tav tm="0">
                                          <p:val>
                                            <p:strVal val="#ppt_y+.1"/>
                                          </p:val>
                                        </p:tav>
                                        <p:tav tm="100000">
                                          <p:val>
                                            <p:strVal val="#ppt_y"/>
                                          </p:val>
                                        </p:tav>
                                      </p:tavLst>
                                    </p:anim>
                                  </p:childTnLst>
                                </p:cTn>
                              </p:par>
                              <p:par>
                                <p:cTn id="38" presetID="42" presetClass="entr" presetSubtype="0" fill="hold" nodeType="withEffect">
                                  <p:stCondLst>
                                    <p:cond delay="0"/>
                                  </p:stCondLst>
                                  <p:childTnLst>
                                    <p:set>
                                      <p:cBhvr>
                                        <p:cTn id="39" dur="1" fill="hold">
                                          <p:stCondLst>
                                            <p:cond delay="0"/>
                                          </p:stCondLst>
                                        </p:cTn>
                                        <p:tgtEl>
                                          <p:spTgt spid="22"/>
                                        </p:tgtEl>
                                        <p:attrNameLst>
                                          <p:attrName>style.visibility</p:attrName>
                                        </p:attrNameLst>
                                      </p:cBhvr>
                                      <p:to>
                                        <p:strVal val="visible"/>
                                      </p:to>
                                    </p:set>
                                    <p:animEffect transition="in" filter="fade">
                                      <p:cBhvr>
                                        <p:cTn id="40" dur="1000"/>
                                        <p:tgtEl>
                                          <p:spTgt spid="22"/>
                                        </p:tgtEl>
                                      </p:cBhvr>
                                    </p:animEffect>
                                    <p:anim calcmode="lin" valueType="num">
                                      <p:cBhvr>
                                        <p:cTn id="41" dur="1000" fill="hold"/>
                                        <p:tgtEl>
                                          <p:spTgt spid="22"/>
                                        </p:tgtEl>
                                        <p:attrNameLst>
                                          <p:attrName>ppt_x</p:attrName>
                                        </p:attrNameLst>
                                      </p:cBhvr>
                                      <p:tavLst>
                                        <p:tav tm="0">
                                          <p:val>
                                            <p:strVal val="#ppt_x"/>
                                          </p:val>
                                        </p:tav>
                                        <p:tav tm="100000">
                                          <p:val>
                                            <p:strVal val="#ppt_x"/>
                                          </p:val>
                                        </p:tav>
                                      </p:tavLst>
                                    </p:anim>
                                    <p:anim calcmode="lin" valueType="num">
                                      <p:cBhvr>
                                        <p:cTn id="42"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53" presetClass="entr" presetSubtype="16" fill="hold" grpId="0" nodeType="clickEffect">
                                  <p:stCondLst>
                                    <p:cond delay="0"/>
                                  </p:stCondLst>
                                  <p:childTnLst>
                                    <p:set>
                                      <p:cBhvr>
                                        <p:cTn id="46" dur="1" fill="hold">
                                          <p:stCondLst>
                                            <p:cond delay="0"/>
                                          </p:stCondLst>
                                        </p:cTn>
                                        <p:tgtEl>
                                          <p:spTgt spid="35"/>
                                        </p:tgtEl>
                                        <p:attrNameLst>
                                          <p:attrName>style.visibility</p:attrName>
                                        </p:attrNameLst>
                                      </p:cBhvr>
                                      <p:to>
                                        <p:strVal val="visible"/>
                                      </p:to>
                                    </p:set>
                                    <p:anim calcmode="lin" valueType="num">
                                      <p:cBhvr>
                                        <p:cTn id="47" dur="500" fill="hold"/>
                                        <p:tgtEl>
                                          <p:spTgt spid="35"/>
                                        </p:tgtEl>
                                        <p:attrNameLst>
                                          <p:attrName>ppt_w</p:attrName>
                                        </p:attrNameLst>
                                      </p:cBhvr>
                                      <p:tavLst>
                                        <p:tav tm="0">
                                          <p:val>
                                            <p:fltVal val="0"/>
                                          </p:val>
                                        </p:tav>
                                        <p:tav tm="100000">
                                          <p:val>
                                            <p:strVal val="#ppt_w"/>
                                          </p:val>
                                        </p:tav>
                                      </p:tavLst>
                                    </p:anim>
                                    <p:anim calcmode="lin" valueType="num">
                                      <p:cBhvr>
                                        <p:cTn id="48" dur="500" fill="hold"/>
                                        <p:tgtEl>
                                          <p:spTgt spid="35"/>
                                        </p:tgtEl>
                                        <p:attrNameLst>
                                          <p:attrName>ppt_h</p:attrName>
                                        </p:attrNameLst>
                                      </p:cBhvr>
                                      <p:tavLst>
                                        <p:tav tm="0">
                                          <p:val>
                                            <p:fltVal val="0"/>
                                          </p:val>
                                        </p:tav>
                                        <p:tav tm="100000">
                                          <p:val>
                                            <p:strVal val="#ppt_h"/>
                                          </p:val>
                                        </p:tav>
                                      </p:tavLst>
                                    </p:anim>
                                    <p:animEffect transition="in" filter="fade">
                                      <p:cBhvr>
                                        <p:cTn id="49" dur="500"/>
                                        <p:tgtEl>
                                          <p:spTgt spid="35"/>
                                        </p:tgtEl>
                                      </p:cBhvr>
                                    </p:animEffect>
                                  </p:childTnLst>
                                </p:cTn>
                              </p:par>
                            </p:childTnLst>
                          </p:cTn>
                        </p:par>
                      </p:childTnLst>
                    </p:cTn>
                  </p:par>
                  <p:par>
                    <p:cTn id="50" fill="hold">
                      <p:stCondLst>
                        <p:cond delay="indefinite"/>
                      </p:stCondLst>
                      <p:childTnLst>
                        <p:par>
                          <p:cTn id="51" fill="hold">
                            <p:stCondLst>
                              <p:cond delay="0"/>
                            </p:stCondLst>
                            <p:childTnLst>
                              <p:par>
                                <p:cTn id="52" presetID="53" presetClass="entr" presetSubtype="16" fill="hold" grpId="0" nodeType="clickEffect">
                                  <p:stCondLst>
                                    <p:cond delay="0"/>
                                  </p:stCondLst>
                                  <p:childTnLst>
                                    <p:set>
                                      <p:cBhvr>
                                        <p:cTn id="53" dur="1" fill="hold">
                                          <p:stCondLst>
                                            <p:cond delay="0"/>
                                          </p:stCondLst>
                                        </p:cTn>
                                        <p:tgtEl>
                                          <p:spTgt spid="36"/>
                                        </p:tgtEl>
                                        <p:attrNameLst>
                                          <p:attrName>style.visibility</p:attrName>
                                        </p:attrNameLst>
                                      </p:cBhvr>
                                      <p:to>
                                        <p:strVal val="visible"/>
                                      </p:to>
                                    </p:set>
                                    <p:anim calcmode="lin" valueType="num">
                                      <p:cBhvr>
                                        <p:cTn id="54" dur="500" fill="hold"/>
                                        <p:tgtEl>
                                          <p:spTgt spid="36"/>
                                        </p:tgtEl>
                                        <p:attrNameLst>
                                          <p:attrName>ppt_w</p:attrName>
                                        </p:attrNameLst>
                                      </p:cBhvr>
                                      <p:tavLst>
                                        <p:tav tm="0">
                                          <p:val>
                                            <p:fltVal val="0"/>
                                          </p:val>
                                        </p:tav>
                                        <p:tav tm="100000">
                                          <p:val>
                                            <p:strVal val="#ppt_w"/>
                                          </p:val>
                                        </p:tav>
                                      </p:tavLst>
                                    </p:anim>
                                    <p:anim calcmode="lin" valueType="num">
                                      <p:cBhvr>
                                        <p:cTn id="55" dur="500" fill="hold"/>
                                        <p:tgtEl>
                                          <p:spTgt spid="36"/>
                                        </p:tgtEl>
                                        <p:attrNameLst>
                                          <p:attrName>ppt_h</p:attrName>
                                        </p:attrNameLst>
                                      </p:cBhvr>
                                      <p:tavLst>
                                        <p:tav tm="0">
                                          <p:val>
                                            <p:fltVal val="0"/>
                                          </p:val>
                                        </p:tav>
                                        <p:tav tm="100000">
                                          <p:val>
                                            <p:strVal val="#ppt_h"/>
                                          </p:val>
                                        </p:tav>
                                      </p:tavLst>
                                    </p:anim>
                                    <p:animEffect transition="in" filter="fade">
                                      <p:cBhvr>
                                        <p:cTn id="56" dur="500"/>
                                        <p:tgtEl>
                                          <p:spTgt spid="36"/>
                                        </p:tgtEl>
                                      </p:cBhvr>
                                    </p:animEffect>
                                  </p:childTnLst>
                                </p:cTn>
                              </p:par>
                            </p:childTnLst>
                          </p:cTn>
                        </p:par>
                      </p:childTnLst>
                    </p:cTn>
                  </p:par>
                  <p:par>
                    <p:cTn id="57" fill="hold">
                      <p:stCondLst>
                        <p:cond delay="indefinite"/>
                      </p:stCondLst>
                      <p:childTnLst>
                        <p:par>
                          <p:cTn id="58" fill="hold">
                            <p:stCondLst>
                              <p:cond delay="0"/>
                            </p:stCondLst>
                            <p:childTnLst>
                              <p:par>
                                <p:cTn id="59" presetID="53" presetClass="entr" presetSubtype="16" fill="hold" grpId="0" nodeType="clickEffect">
                                  <p:stCondLst>
                                    <p:cond delay="0"/>
                                  </p:stCondLst>
                                  <p:childTnLst>
                                    <p:set>
                                      <p:cBhvr>
                                        <p:cTn id="60" dur="1" fill="hold">
                                          <p:stCondLst>
                                            <p:cond delay="0"/>
                                          </p:stCondLst>
                                        </p:cTn>
                                        <p:tgtEl>
                                          <p:spTgt spid="37"/>
                                        </p:tgtEl>
                                        <p:attrNameLst>
                                          <p:attrName>style.visibility</p:attrName>
                                        </p:attrNameLst>
                                      </p:cBhvr>
                                      <p:to>
                                        <p:strVal val="visible"/>
                                      </p:to>
                                    </p:set>
                                    <p:anim calcmode="lin" valueType="num">
                                      <p:cBhvr>
                                        <p:cTn id="61" dur="500" fill="hold"/>
                                        <p:tgtEl>
                                          <p:spTgt spid="37"/>
                                        </p:tgtEl>
                                        <p:attrNameLst>
                                          <p:attrName>ppt_w</p:attrName>
                                        </p:attrNameLst>
                                      </p:cBhvr>
                                      <p:tavLst>
                                        <p:tav tm="0">
                                          <p:val>
                                            <p:fltVal val="0"/>
                                          </p:val>
                                        </p:tav>
                                        <p:tav tm="100000">
                                          <p:val>
                                            <p:strVal val="#ppt_w"/>
                                          </p:val>
                                        </p:tav>
                                      </p:tavLst>
                                    </p:anim>
                                    <p:anim calcmode="lin" valueType="num">
                                      <p:cBhvr>
                                        <p:cTn id="62" dur="500" fill="hold"/>
                                        <p:tgtEl>
                                          <p:spTgt spid="37"/>
                                        </p:tgtEl>
                                        <p:attrNameLst>
                                          <p:attrName>ppt_h</p:attrName>
                                        </p:attrNameLst>
                                      </p:cBhvr>
                                      <p:tavLst>
                                        <p:tav tm="0">
                                          <p:val>
                                            <p:fltVal val="0"/>
                                          </p:val>
                                        </p:tav>
                                        <p:tav tm="100000">
                                          <p:val>
                                            <p:strVal val="#ppt_h"/>
                                          </p:val>
                                        </p:tav>
                                      </p:tavLst>
                                    </p:anim>
                                    <p:animEffect transition="in" filter="fade">
                                      <p:cBhvr>
                                        <p:cTn id="63" dur="500"/>
                                        <p:tgtEl>
                                          <p:spTgt spid="37"/>
                                        </p:tgtEl>
                                      </p:cBhvr>
                                    </p:animEffect>
                                  </p:childTnLst>
                                </p:cTn>
                              </p:par>
                            </p:childTnLst>
                          </p:cTn>
                        </p:par>
                      </p:childTnLst>
                    </p:cTn>
                  </p:par>
                  <p:par>
                    <p:cTn id="64" fill="hold">
                      <p:stCondLst>
                        <p:cond delay="indefinite"/>
                      </p:stCondLst>
                      <p:childTnLst>
                        <p:par>
                          <p:cTn id="65" fill="hold">
                            <p:stCondLst>
                              <p:cond delay="0"/>
                            </p:stCondLst>
                            <p:childTnLst>
                              <p:par>
                                <p:cTn id="66" presetID="1" presetClass="exit" presetSubtype="0" fill="hold" grpId="1" nodeType="clickEffect">
                                  <p:stCondLst>
                                    <p:cond delay="0"/>
                                  </p:stCondLst>
                                  <p:childTnLst>
                                    <p:set>
                                      <p:cBhvr>
                                        <p:cTn id="67" dur="1" fill="hold">
                                          <p:stCondLst>
                                            <p:cond delay="0"/>
                                          </p:stCondLst>
                                        </p:cTn>
                                        <p:tgtEl>
                                          <p:spTgt spid="34"/>
                                        </p:tgtEl>
                                        <p:attrNameLst>
                                          <p:attrName>style.visibility</p:attrName>
                                        </p:attrNameLst>
                                      </p:cBhvr>
                                      <p:to>
                                        <p:strVal val="hidden"/>
                                      </p:to>
                                    </p:set>
                                  </p:childTnLst>
                                </p:cTn>
                              </p:par>
                              <p:par>
                                <p:cTn id="68" presetID="21" presetClass="entr" presetSubtype="1" fill="hold" grpId="0" nodeType="withEffect">
                                  <p:stCondLst>
                                    <p:cond delay="0"/>
                                  </p:stCondLst>
                                  <p:childTnLst>
                                    <p:set>
                                      <p:cBhvr>
                                        <p:cTn id="69" dur="1" fill="hold">
                                          <p:stCondLst>
                                            <p:cond delay="0"/>
                                          </p:stCondLst>
                                        </p:cTn>
                                        <p:tgtEl>
                                          <p:spTgt spid="41"/>
                                        </p:tgtEl>
                                        <p:attrNameLst>
                                          <p:attrName>style.visibility</p:attrName>
                                        </p:attrNameLst>
                                      </p:cBhvr>
                                      <p:to>
                                        <p:strVal val="visible"/>
                                      </p:to>
                                    </p:set>
                                    <p:animEffect transition="in" filter="wheel(1)">
                                      <p:cBhvr>
                                        <p:cTn id="70" dur="1000"/>
                                        <p:tgtEl>
                                          <p:spTgt spid="41"/>
                                        </p:tgtEl>
                                      </p:cBhvr>
                                    </p:animEffect>
                                  </p:childTnLst>
                                </p:cTn>
                              </p:par>
                              <p:par>
                                <p:cTn id="71" presetID="21" presetClass="entr" presetSubtype="1" fill="hold" grpId="0" nodeType="withEffect">
                                  <p:stCondLst>
                                    <p:cond delay="0"/>
                                  </p:stCondLst>
                                  <p:childTnLst>
                                    <p:set>
                                      <p:cBhvr>
                                        <p:cTn id="72" dur="1" fill="hold">
                                          <p:stCondLst>
                                            <p:cond delay="0"/>
                                          </p:stCondLst>
                                        </p:cTn>
                                        <p:tgtEl>
                                          <p:spTgt spid="42"/>
                                        </p:tgtEl>
                                        <p:attrNameLst>
                                          <p:attrName>style.visibility</p:attrName>
                                        </p:attrNameLst>
                                      </p:cBhvr>
                                      <p:to>
                                        <p:strVal val="visible"/>
                                      </p:to>
                                    </p:set>
                                    <p:animEffect transition="in" filter="wheel(1)">
                                      <p:cBhvr>
                                        <p:cTn id="73" dur="1000"/>
                                        <p:tgtEl>
                                          <p:spTgt spid="42"/>
                                        </p:tgtEl>
                                      </p:cBhvr>
                                    </p:animEffect>
                                  </p:childTnLst>
                                </p:cTn>
                              </p:par>
                            </p:childTnLst>
                          </p:cTn>
                        </p:par>
                      </p:childTnLst>
                    </p:cTn>
                  </p:par>
                  <p:par>
                    <p:cTn id="74" fill="hold">
                      <p:stCondLst>
                        <p:cond delay="indefinite"/>
                      </p:stCondLst>
                      <p:childTnLst>
                        <p:par>
                          <p:cTn id="75" fill="hold">
                            <p:stCondLst>
                              <p:cond delay="0"/>
                            </p:stCondLst>
                            <p:childTnLst>
                              <p:par>
                                <p:cTn id="76" presetID="42" presetClass="entr" presetSubtype="0" fill="hold" nodeType="clickEffect">
                                  <p:stCondLst>
                                    <p:cond delay="0"/>
                                  </p:stCondLst>
                                  <p:childTnLst>
                                    <p:set>
                                      <p:cBhvr>
                                        <p:cTn id="77" dur="1" fill="hold">
                                          <p:stCondLst>
                                            <p:cond delay="0"/>
                                          </p:stCondLst>
                                        </p:cTn>
                                        <p:tgtEl>
                                          <p:spTgt spid="25"/>
                                        </p:tgtEl>
                                        <p:attrNameLst>
                                          <p:attrName>style.visibility</p:attrName>
                                        </p:attrNameLst>
                                      </p:cBhvr>
                                      <p:to>
                                        <p:strVal val="visible"/>
                                      </p:to>
                                    </p:set>
                                    <p:animEffect transition="in" filter="fade">
                                      <p:cBhvr>
                                        <p:cTn id="78" dur="1000"/>
                                        <p:tgtEl>
                                          <p:spTgt spid="25"/>
                                        </p:tgtEl>
                                      </p:cBhvr>
                                    </p:animEffect>
                                    <p:anim calcmode="lin" valueType="num">
                                      <p:cBhvr>
                                        <p:cTn id="79" dur="1000" fill="hold"/>
                                        <p:tgtEl>
                                          <p:spTgt spid="25"/>
                                        </p:tgtEl>
                                        <p:attrNameLst>
                                          <p:attrName>ppt_x</p:attrName>
                                        </p:attrNameLst>
                                      </p:cBhvr>
                                      <p:tavLst>
                                        <p:tav tm="0">
                                          <p:val>
                                            <p:strVal val="#ppt_x"/>
                                          </p:val>
                                        </p:tav>
                                        <p:tav tm="100000">
                                          <p:val>
                                            <p:strVal val="#ppt_x"/>
                                          </p:val>
                                        </p:tav>
                                      </p:tavLst>
                                    </p:anim>
                                    <p:anim calcmode="lin" valueType="num">
                                      <p:cBhvr>
                                        <p:cTn id="80" dur="1000" fill="hold"/>
                                        <p:tgtEl>
                                          <p:spTgt spid="25"/>
                                        </p:tgtEl>
                                        <p:attrNameLst>
                                          <p:attrName>ppt_y</p:attrName>
                                        </p:attrNameLst>
                                      </p:cBhvr>
                                      <p:tavLst>
                                        <p:tav tm="0">
                                          <p:val>
                                            <p:strVal val="#ppt_y+.1"/>
                                          </p:val>
                                        </p:tav>
                                        <p:tav tm="100000">
                                          <p:val>
                                            <p:strVal val="#ppt_y"/>
                                          </p:val>
                                        </p:tav>
                                      </p:tavLst>
                                    </p:anim>
                                  </p:childTnLst>
                                </p:cTn>
                              </p:par>
                              <p:par>
                                <p:cTn id="81" presetID="42" presetClass="entr" presetSubtype="0" fill="hold" nodeType="withEffect">
                                  <p:stCondLst>
                                    <p:cond delay="0"/>
                                  </p:stCondLst>
                                  <p:childTnLst>
                                    <p:set>
                                      <p:cBhvr>
                                        <p:cTn id="82" dur="1" fill="hold">
                                          <p:stCondLst>
                                            <p:cond delay="0"/>
                                          </p:stCondLst>
                                        </p:cTn>
                                        <p:tgtEl>
                                          <p:spTgt spid="28"/>
                                        </p:tgtEl>
                                        <p:attrNameLst>
                                          <p:attrName>style.visibility</p:attrName>
                                        </p:attrNameLst>
                                      </p:cBhvr>
                                      <p:to>
                                        <p:strVal val="visible"/>
                                      </p:to>
                                    </p:set>
                                    <p:animEffect transition="in" filter="fade">
                                      <p:cBhvr>
                                        <p:cTn id="83" dur="1000"/>
                                        <p:tgtEl>
                                          <p:spTgt spid="28"/>
                                        </p:tgtEl>
                                      </p:cBhvr>
                                    </p:animEffect>
                                    <p:anim calcmode="lin" valueType="num">
                                      <p:cBhvr>
                                        <p:cTn id="84" dur="1000" fill="hold"/>
                                        <p:tgtEl>
                                          <p:spTgt spid="28"/>
                                        </p:tgtEl>
                                        <p:attrNameLst>
                                          <p:attrName>ppt_x</p:attrName>
                                        </p:attrNameLst>
                                      </p:cBhvr>
                                      <p:tavLst>
                                        <p:tav tm="0">
                                          <p:val>
                                            <p:strVal val="#ppt_x"/>
                                          </p:val>
                                        </p:tav>
                                        <p:tav tm="100000">
                                          <p:val>
                                            <p:strVal val="#ppt_x"/>
                                          </p:val>
                                        </p:tav>
                                      </p:tavLst>
                                    </p:anim>
                                    <p:anim calcmode="lin" valueType="num">
                                      <p:cBhvr>
                                        <p:cTn id="85" dur="1000" fill="hold"/>
                                        <p:tgtEl>
                                          <p:spTgt spid="28"/>
                                        </p:tgtEl>
                                        <p:attrNameLst>
                                          <p:attrName>ppt_y</p:attrName>
                                        </p:attrNameLst>
                                      </p:cBhvr>
                                      <p:tavLst>
                                        <p:tav tm="0">
                                          <p:val>
                                            <p:strVal val="#ppt_y+.1"/>
                                          </p:val>
                                        </p:tav>
                                        <p:tav tm="100000">
                                          <p:val>
                                            <p:strVal val="#ppt_y"/>
                                          </p:val>
                                        </p:tav>
                                      </p:tavLst>
                                    </p:anim>
                                  </p:childTnLst>
                                </p:cTn>
                              </p:par>
                              <p:par>
                                <p:cTn id="86" presetID="42" presetClass="entr" presetSubtype="0" fill="hold" nodeType="withEffect">
                                  <p:stCondLst>
                                    <p:cond delay="0"/>
                                  </p:stCondLst>
                                  <p:childTnLst>
                                    <p:set>
                                      <p:cBhvr>
                                        <p:cTn id="87" dur="1" fill="hold">
                                          <p:stCondLst>
                                            <p:cond delay="0"/>
                                          </p:stCondLst>
                                        </p:cTn>
                                        <p:tgtEl>
                                          <p:spTgt spid="31"/>
                                        </p:tgtEl>
                                        <p:attrNameLst>
                                          <p:attrName>style.visibility</p:attrName>
                                        </p:attrNameLst>
                                      </p:cBhvr>
                                      <p:to>
                                        <p:strVal val="visible"/>
                                      </p:to>
                                    </p:set>
                                    <p:animEffect transition="in" filter="fade">
                                      <p:cBhvr>
                                        <p:cTn id="88" dur="1000"/>
                                        <p:tgtEl>
                                          <p:spTgt spid="31"/>
                                        </p:tgtEl>
                                      </p:cBhvr>
                                    </p:animEffect>
                                    <p:anim calcmode="lin" valueType="num">
                                      <p:cBhvr>
                                        <p:cTn id="89" dur="1000" fill="hold"/>
                                        <p:tgtEl>
                                          <p:spTgt spid="31"/>
                                        </p:tgtEl>
                                        <p:attrNameLst>
                                          <p:attrName>ppt_x</p:attrName>
                                        </p:attrNameLst>
                                      </p:cBhvr>
                                      <p:tavLst>
                                        <p:tav tm="0">
                                          <p:val>
                                            <p:strVal val="#ppt_x"/>
                                          </p:val>
                                        </p:tav>
                                        <p:tav tm="100000">
                                          <p:val>
                                            <p:strVal val="#ppt_x"/>
                                          </p:val>
                                        </p:tav>
                                      </p:tavLst>
                                    </p:anim>
                                    <p:anim calcmode="lin" valueType="num">
                                      <p:cBhvr>
                                        <p:cTn id="90"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91" fill="hold">
                      <p:stCondLst>
                        <p:cond delay="indefinite"/>
                      </p:stCondLst>
                      <p:childTnLst>
                        <p:par>
                          <p:cTn id="92" fill="hold">
                            <p:stCondLst>
                              <p:cond delay="0"/>
                            </p:stCondLst>
                            <p:childTnLst>
                              <p:par>
                                <p:cTn id="93" presetID="53" presetClass="entr" presetSubtype="16" fill="hold" grpId="0" nodeType="clickEffect">
                                  <p:stCondLst>
                                    <p:cond delay="0"/>
                                  </p:stCondLst>
                                  <p:childTnLst>
                                    <p:set>
                                      <p:cBhvr>
                                        <p:cTn id="94" dur="1" fill="hold">
                                          <p:stCondLst>
                                            <p:cond delay="0"/>
                                          </p:stCondLst>
                                        </p:cTn>
                                        <p:tgtEl>
                                          <p:spTgt spid="38"/>
                                        </p:tgtEl>
                                        <p:attrNameLst>
                                          <p:attrName>style.visibility</p:attrName>
                                        </p:attrNameLst>
                                      </p:cBhvr>
                                      <p:to>
                                        <p:strVal val="visible"/>
                                      </p:to>
                                    </p:set>
                                    <p:anim calcmode="lin" valueType="num">
                                      <p:cBhvr>
                                        <p:cTn id="95" dur="500" fill="hold"/>
                                        <p:tgtEl>
                                          <p:spTgt spid="38"/>
                                        </p:tgtEl>
                                        <p:attrNameLst>
                                          <p:attrName>ppt_w</p:attrName>
                                        </p:attrNameLst>
                                      </p:cBhvr>
                                      <p:tavLst>
                                        <p:tav tm="0">
                                          <p:val>
                                            <p:fltVal val="0"/>
                                          </p:val>
                                        </p:tav>
                                        <p:tav tm="100000">
                                          <p:val>
                                            <p:strVal val="#ppt_w"/>
                                          </p:val>
                                        </p:tav>
                                      </p:tavLst>
                                    </p:anim>
                                    <p:anim calcmode="lin" valueType="num">
                                      <p:cBhvr>
                                        <p:cTn id="96" dur="500" fill="hold"/>
                                        <p:tgtEl>
                                          <p:spTgt spid="38"/>
                                        </p:tgtEl>
                                        <p:attrNameLst>
                                          <p:attrName>ppt_h</p:attrName>
                                        </p:attrNameLst>
                                      </p:cBhvr>
                                      <p:tavLst>
                                        <p:tav tm="0">
                                          <p:val>
                                            <p:fltVal val="0"/>
                                          </p:val>
                                        </p:tav>
                                        <p:tav tm="100000">
                                          <p:val>
                                            <p:strVal val="#ppt_h"/>
                                          </p:val>
                                        </p:tav>
                                      </p:tavLst>
                                    </p:anim>
                                    <p:animEffect transition="in" filter="fade">
                                      <p:cBhvr>
                                        <p:cTn id="97" dur="500"/>
                                        <p:tgtEl>
                                          <p:spTgt spid="38"/>
                                        </p:tgtEl>
                                      </p:cBhvr>
                                    </p:animEffect>
                                  </p:childTnLst>
                                </p:cTn>
                              </p:par>
                            </p:childTnLst>
                          </p:cTn>
                        </p:par>
                      </p:childTnLst>
                    </p:cTn>
                  </p:par>
                  <p:par>
                    <p:cTn id="98" fill="hold">
                      <p:stCondLst>
                        <p:cond delay="indefinite"/>
                      </p:stCondLst>
                      <p:childTnLst>
                        <p:par>
                          <p:cTn id="99" fill="hold">
                            <p:stCondLst>
                              <p:cond delay="0"/>
                            </p:stCondLst>
                            <p:childTnLst>
                              <p:par>
                                <p:cTn id="100" presetID="53" presetClass="entr" presetSubtype="16" fill="hold" grpId="0" nodeType="clickEffect">
                                  <p:stCondLst>
                                    <p:cond delay="0"/>
                                  </p:stCondLst>
                                  <p:childTnLst>
                                    <p:set>
                                      <p:cBhvr>
                                        <p:cTn id="101" dur="1" fill="hold">
                                          <p:stCondLst>
                                            <p:cond delay="0"/>
                                          </p:stCondLst>
                                        </p:cTn>
                                        <p:tgtEl>
                                          <p:spTgt spid="40"/>
                                        </p:tgtEl>
                                        <p:attrNameLst>
                                          <p:attrName>style.visibility</p:attrName>
                                        </p:attrNameLst>
                                      </p:cBhvr>
                                      <p:to>
                                        <p:strVal val="visible"/>
                                      </p:to>
                                    </p:set>
                                    <p:anim calcmode="lin" valueType="num">
                                      <p:cBhvr>
                                        <p:cTn id="102" dur="500" fill="hold"/>
                                        <p:tgtEl>
                                          <p:spTgt spid="40"/>
                                        </p:tgtEl>
                                        <p:attrNameLst>
                                          <p:attrName>ppt_w</p:attrName>
                                        </p:attrNameLst>
                                      </p:cBhvr>
                                      <p:tavLst>
                                        <p:tav tm="0">
                                          <p:val>
                                            <p:fltVal val="0"/>
                                          </p:val>
                                        </p:tav>
                                        <p:tav tm="100000">
                                          <p:val>
                                            <p:strVal val="#ppt_w"/>
                                          </p:val>
                                        </p:tav>
                                      </p:tavLst>
                                    </p:anim>
                                    <p:anim calcmode="lin" valueType="num">
                                      <p:cBhvr>
                                        <p:cTn id="103" dur="500" fill="hold"/>
                                        <p:tgtEl>
                                          <p:spTgt spid="40"/>
                                        </p:tgtEl>
                                        <p:attrNameLst>
                                          <p:attrName>ppt_h</p:attrName>
                                        </p:attrNameLst>
                                      </p:cBhvr>
                                      <p:tavLst>
                                        <p:tav tm="0">
                                          <p:val>
                                            <p:fltVal val="0"/>
                                          </p:val>
                                        </p:tav>
                                        <p:tav tm="100000">
                                          <p:val>
                                            <p:strVal val="#ppt_h"/>
                                          </p:val>
                                        </p:tav>
                                      </p:tavLst>
                                    </p:anim>
                                    <p:animEffect transition="in" filter="fade">
                                      <p:cBhvr>
                                        <p:cTn id="104" dur="500"/>
                                        <p:tgtEl>
                                          <p:spTgt spid="40"/>
                                        </p:tgtEl>
                                      </p:cBhvr>
                                    </p:animEffect>
                                  </p:childTnLst>
                                </p:cTn>
                              </p:par>
                            </p:childTnLst>
                          </p:cTn>
                        </p:par>
                      </p:childTnLst>
                    </p:cTn>
                  </p:par>
                  <p:par>
                    <p:cTn id="105" fill="hold">
                      <p:stCondLst>
                        <p:cond delay="indefinite"/>
                      </p:stCondLst>
                      <p:childTnLst>
                        <p:par>
                          <p:cTn id="106" fill="hold">
                            <p:stCondLst>
                              <p:cond delay="0"/>
                            </p:stCondLst>
                            <p:childTnLst>
                              <p:par>
                                <p:cTn id="107" presetID="53" presetClass="entr" presetSubtype="16" fill="hold" grpId="0" nodeType="clickEffect">
                                  <p:stCondLst>
                                    <p:cond delay="0"/>
                                  </p:stCondLst>
                                  <p:childTnLst>
                                    <p:set>
                                      <p:cBhvr>
                                        <p:cTn id="108" dur="1" fill="hold">
                                          <p:stCondLst>
                                            <p:cond delay="0"/>
                                          </p:stCondLst>
                                        </p:cTn>
                                        <p:tgtEl>
                                          <p:spTgt spid="39"/>
                                        </p:tgtEl>
                                        <p:attrNameLst>
                                          <p:attrName>style.visibility</p:attrName>
                                        </p:attrNameLst>
                                      </p:cBhvr>
                                      <p:to>
                                        <p:strVal val="visible"/>
                                      </p:to>
                                    </p:set>
                                    <p:anim calcmode="lin" valueType="num">
                                      <p:cBhvr>
                                        <p:cTn id="109" dur="500" fill="hold"/>
                                        <p:tgtEl>
                                          <p:spTgt spid="39"/>
                                        </p:tgtEl>
                                        <p:attrNameLst>
                                          <p:attrName>ppt_w</p:attrName>
                                        </p:attrNameLst>
                                      </p:cBhvr>
                                      <p:tavLst>
                                        <p:tav tm="0">
                                          <p:val>
                                            <p:fltVal val="0"/>
                                          </p:val>
                                        </p:tav>
                                        <p:tav tm="100000">
                                          <p:val>
                                            <p:strVal val="#ppt_w"/>
                                          </p:val>
                                        </p:tav>
                                      </p:tavLst>
                                    </p:anim>
                                    <p:anim calcmode="lin" valueType="num">
                                      <p:cBhvr>
                                        <p:cTn id="110" dur="500" fill="hold"/>
                                        <p:tgtEl>
                                          <p:spTgt spid="39"/>
                                        </p:tgtEl>
                                        <p:attrNameLst>
                                          <p:attrName>ppt_h</p:attrName>
                                        </p:attrNameLst>
                                      </p:cBhvr>
                                      <p:tavLst>
                                        <p:tav tm="0">
                                          <p:val>
                                            <p:fltVal val="0"/>
                                          </p:val>
                                        </p:tav>
                                        <p:tav tm="100000">
                                          <p:val>
                                            <p:strVal val="#ppt_h"/>
                                          </p:val>
                                        </p:tav>
                                      </p:tavLst>
                                    </p:anim>
                                    <p:animEffect transition="in" filter="fade">
                                      <p:cBhvr>
                                        <p:cTn id="111" dur="500"/>
                                        <p:tgtEl>
                                          <p:spTgt spid="39"/>
                                        </p:tgtEl>
                                      </p:cBhvr>
                                    </p:animEffect>
                                  </p:childTnLst>
                                </p:cTn>
                              </p:par>
                            </p:childTnLst>
                          </p:cTn>
                        </p:par>
                      </p:childTnLst>
                    </p:cTn>
                  </p:par>
                  <p:par>
                    <p:cTn id="112" fill="hold">
                      <p:stCondLst>
                        <p:cond delay="indefinite"/>
                      </p:stCondLst>
                      <p:childTnLst>
                        <p:par>
                          <p:cTn id="113" fill="hold">
                            <p:stCondLst>
                              <p:cond delay="0"/>
                            </p:stCondLst>
                            <p:childTnLst>
                              <p:par>
                                <p:cTn id="114" presetID="41" presetClass="entr" presetSubtype="0" fill="hold" grpId="0" nodeType="clickEffect">
                                  <p:stCondLst>
                                    <p:cond delay="0"/>
                                  </p:stCondLst>
                                  <p:iterate type="wd">
                                    <p:tmPct val="10000"/>
                                  </p:iterate>
                                  <p:childTnLst>
                                    <p:set>
                                      <p:cBhvr>
                                        <p:cTn id="115" dur="1" fill="hold">
                                          <p:stCondLst>
                                            <p:cond delay="0"/>
                                          </p:stCondLst>
                                        </p:cTn>
                                        <p:tgtEl>
                                          <p:spTgt spid="46"/>
                                        </p:tgtEl>
                                        <p:attrNameLst>
                                          <p:attrName>style.visibility</p:attrName>
                                        </p:attrNameLst>
                                      </p:cBhvr>
                                      <p:to>
                                        <p:strVal val="visible"/>
                                      </p:to>
                                    </p:set>
                                    <p:anim calcmode="lin" valueType="num">
                                      <p:cBhvr>
                                        <p:cTn id="116" dur="500" fill="hold"/>
                                        <p:tgtEl>
                                          <p:spTgt spid="46"/>
                                        </p:tgtEl>
                                        <p:attrNameLst>
                                          <p:attrName>ppt_x</p:attrName>
                                        </p:attrNameLst>
                                      </p:cBhvr>
                                      <p:tavLst>
                                        <p:tav tm="0">
                                          <p:val>
                                            <p:strVal val="#ppt_x"/>
                                          </p:val>
                                        </p:tav>
                                        <p:tav tm="50000">
                                          <p:val>
                                            <p:strVal val="#ppt_x+.1"/>
                                          </p:val>
                                        </p:tav>
                                        <p:tav tm="100000">
                                          <p:val>
                                            <p:strVal val="#ppt_x"/>
                                          </p:val>
                                        </p:tav>
                                      </p:tavLst>
                                    </p:anim>
                                    <p:anim calcmode="lin" valueType="num">
                                      <p:cBhvr>
                                        <p:cTn id="117" dur="500" fill="hold"/>
                                        <p:tgtEl>
                                          <p:spTgt spid="46"/>
                                        </p:tgtEl>
                                        <p:attrNameLst>
                                          <p:attrName>ppt_y</p:attrName>
                                        </p:attrNameLst>
                                      </p:cBhvr>
                                      <p:tavLst>
                                        <p:tav tm="0">
                                          <p:val>
                                            <p:strVal val="#ppt_y"/>
                                          </p:val>
                                        </p:tav>
                                        <p:tav tm="100000">
                                          <p:val>
                                            <p:strVal val="#ppt_y"/>
                                          </p:val>
                                        </p:tav>
                                      </p:tavLst>
                                    </p:anim>
                                    <p:anim calcmode="lin" valueType="num">
                                      <p:cBhvr>
                                        <p:cTn id="118" dur="500" fill="hold"/>
                                        <p:tgtEl>
                                          <p:spTgt spid="46"/>
                                        </p:tgtEl>
                                        <p:attrNameLst>
                                          <p:attrName>ppt_h</p:attrName>
                                        </p:attrNameLst>
                                      </p:cBhvr>
                                      <p:tavLst>
                                        <p:tav tm="0">
                                          <p:val>
                                            <p:strVal val="#ppt_h/10"/>
                                          </p:val>
                                        </p:tav>
                                        <p:tav tm="50000">
                                          <p:val>
                                            <p:strVal val="#ppt_h+.01"/>
                                          </p:val>
                                        </p:tav>
                                        <p:tav tm="100000">
                                          <p:val>
                                            <p:strVal val="#ppt_h"/>
                                          </p:val>
                                        </p:tav>
                                      </p:tavLst>
                                    </p:anim>
                                    <p:anim calcmode="lin" valueType="num">
                                      <p:cBhvr>
                                        <p:cTn id="119" dur="500" fill="hold"/>
                                        <p:tgtEl>
                                          <p:spTgt spid="46"/>
                                        </p:tgtEl>
                                        <p:attrNameLst>
                                          <p:attrName>ppt_w</p:attrName>
                                        </p:attrNameLst>
                                      </p:cBhvr>
                                      <p:tavLst>
                                        <p:tav tm="0">
                                          <p:val>
                                            <p:strVal val="#ppt_w/10"/>
                                          </p:val>
                                        </p:tav>
                                        <p:tav tm="50000">
                                          <p:val>
                                            <p:strVal val="#ppt_w+.01"/>
                                          </p:val>
                                        </p:tav>
                                        <p:tav tm="100000">
                                          <p:val>
                                            <p:strVal val="#ppt_w"/>
                                          </p:val>
                                        </p:tav>
                                      </p:tavLst>
                                    </p:anim>
                                    <p:animEffect transition="in" filter="fade">
                                      <p:cBhvr>
                                        <p:cTn id="120" dur="500" tmFilter="0,0; .5, 1; 1, 1"/>
                                        <p:tgtEl>
                                          <p:spTgt spid="46"/>
                                        </p:tgtEl>
                                      </p:cBhvr>
                                    </p:animEffect>
                                  </p:childTnLst>
                                </p:cTn>
                              </p:par>
                            </p:childTnLst>
                          </p:cTn>
                        </p:par>
                      </p:childTnLst>
                    </p:cTn>
                  </p:par>
                  <p:par>
                    <p:cTn id="121" fill="hold">
                      <p:stCondLst>
                        <p:cond delay="indefinite"/>
                      </p:stCondLst>
                      <p:childTnLst>
                        <p:par>
                          <p:cTn id="122" fill="hold">
                            <p:stCondLst>
                              <p:cond delay="0"/>
                            </p:stCondLst>
                            <p:childTnLst>
                              <p:par>
                                <p:cTn id="123" presetID="41" presetClass="entr" presetSubtype="0" fill="hold" grpId="0" nodeType="clickEffect">
                                  <p:stCondLst>
                                    <p:cond delay="0"/>
                                  </p:stCondLst>
                                  <p:iterate type="wd">
                                    <p:tmPct val="10000"/>
                                  </p:iterate>
                                  <p:childTnLst>
                                    <p:set>
                                      <p:cBhvr>
                                        <p:cTn id="124" dur="1" fill="hold">
                                          <p:stCondLst>
                                            <p:cond delay="0"/>
                                          </p:stCondLst>
                                        </p:cTn>
                                        <p:tgtEl>
                                          <p:spTgt spid="47"/>
                                        </p:tgtEl>
                                        <p:attrNameLst>
                                          <p:attrName>style.visibility</p:attrName>
                                        </p:attrNameLst>
                                      </p:cBhvr>
                                      <p:to>
                                        <p:strVal val="visible"/>
                                      </p:to>
                                    </p:set>
                                    <p:anim calcmode="lin" valueType="num">
                                      <p:cBhvr>
                                        <p:cTn id="125" dur="500" fill="hold"/>
                                        <p:tgtEl>
                                          <p:spTgt spid="47"/>
                                        </p:tgtEl>
                                        <p:attrNameLst>
                                          <p:attrName>ppt_x</p:attrName>
                                        </p:attrNameLst>
                                      </p:cBhvr>
                                      <p:tavLst>
                                        <p:tav tm="0">
                                          <p:val>
                                            <p:strVal val="#ppt_x"/>
                                          </p:val>
                                        </p:tav>
                                        <p:tav tm="50000">
                                          <p:val>
                                            <p:strVal val="#ppt_x+.1"/>
                                          </p:val>
                                        </p:tav>
                                        <p:tav tm="100000">
                                          <p:val>
                                            <p:strVal val="#ppt_x"/>
                                          </p:val>
                                        </p:tav>
                                      </p:tavLst>
                                    </p:anim>
                                    <p:anim calcmode="lin" valueType="num">
                                      <p:cBhvr>
                                        <p:cTn id="126" dur="500" fill="hold"/>
                                        <p:tgtEl>
                                          <p:spTgt spid="47"/>
                                        </p:tgtEl>
                                        <p:attrNameLst>
                                          <p:attrName>ppt_y</p:attrName>
                                        </p:attrNameLst>
                                      </p:cBhvr>
                                      <p:tavLst>
                                        <p:tav tm="0">
                                          <p:val>
                                            <p:strVal val="#ppt_y"/>
                                          </p:val>
                                        </p:tav>
                                        <p:tav tm="100000">
                                          <p:val>
                                            <p:strVal val="#ppt_y"/>
                                          </p:val>
                                        </p:tav>
                                      </p:tavLst>
                                    </p:anim>
                                    <p:anim calcmode="lin" valueType="num">
                                      <p:cBhvr>
                                        <p:cTn id="127" dur="500" fill="hold"/>
                                        <p:tgtEl>
                                          <p:spTgt spid="47"/>
                                        </p:tgtEl>
                                        <p:attrNameLst>
                                          <p:attrName>ppt_h</p:attrName>
                                        </p:attrNameLst>
                                      </p:cBhvr>
                                      <p:tavLst>
                                        <p:tav tm="0">
                                          <p:val>
                                            <p:strVal val="#ppt_h/10"/>
                                          </p:val>
                                        </p:tav>
                                        <p:tav tm="50000">
                                          <p:val>
                                            <p:strVal val="#ppt_h+.01"/>
                                          </p:val>
                                        </p:tav>
                                        <p:tav tm="100000">
                                          <p:val>
                                            <p:strVal val="#ppt_h"/>
                                          </p:val>
                                        </p:tav>
                                      </p:tavLst>
                                    </p:anim>
                                    <p:anim calcmode="lin" valueType="num">
                                      <p:cBhvr>
                                        <p:cTn id="128" dur="500" fill="hold"/>
                                        <p:tgtEl>
                                          <p:spTgt spid="47"/>
                                        </p:tgtEl>
                                        <p:attrNameLst>
                                          <p:attrName>ppt_w</p:attrName>
                                        </p:attrNameLst>
                                      </p:cBhvr>
                                      <p:tavLst>
                                        <p:tav tm="0">
                                          <p:val>
                                            <p:strVal val="#ppt_w/10"/>
                                          </p:val>
                                        </p:tav>
                                        <p:tav tm="50000">
                                          <p:val>
                                            <p:strVal val="#ppt_w+.01"/>
                                          </p:val>
                                        </p:tav>
                                        <p:tav tm="100000">
                                          <p:val>
                                            <p:strVal val="#ppt_w"/>
                                          </p:val>
                                        </p:tav>
                                      </p:tavLst>
                                    </p:anim>
                                    <p:animEffect transition="in" filter="fade">
                                      <p:cBhvr>
                                        <p:cTn id="129" dur="500" tmFilter="0,0; .5, 1; 1, 1"/>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4" grpId="1" animBg="1"/>
      <p:bldP spid="35" grpId="0"/>
      <p:bldP spid="36" grpId="0"/>
      <p:bldP spid="37" grpId="0"/>
      <p:bldP spid="38" grpId="0"/>
      <p:bldP spid="39" grpId="0"/>
      <p:bldP spid="40" grpId="0"/>
      <p:bldP spid="41" grpId="0" animBg="1"/>
      <p:bldP spid="42" grpId="0" animBg="1"/>
      <p:bldP spid="45" grpId="0"/>
      <p:bldP spid="46" grpId="0"/>
      <p:bldP spid="4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A7BEE64-9030-49C5-B607-11F4DC804300}"/>
              </a:ext>
            </a:extLst>
          </p:cNvPr>
          <p:cNvSpPr txBox="1"/>
          <p:nvPr/>
        </p:nvSpPr>
        <p:spPr>
          <a:xfrm>
            <a:off x="1133134" y="1342523"/>
            <a:ext cx="9855478" cy="523220"/>
          </a:xfrm>
          <a:prstGeom prst="rect">
            <a:avLst/>
          </a:prstGeom>
          <a:noFill/>
        </p:spPr>
        <p:txBody>
          <a:bodyPr wrap="square" rtlCol="0">
            <a:spAutoFit/>
          </a:bodyPr>
          <a:lstStyle/>
          <a:p>
            <a:pPr algn="just"/>
            <a:r>
              <a:rPr lang="vi-VN" sz="2800" dirty="0">
                <a:solidFill>
                  <a:schemeClr val="bg2">
                    <a:lumMod val="25000"/>
                  </a:schemeClr>
                </a:solidFill>
                <a:latin typeface="Roboto" panose="02000000000000000000" pitchFamily="2" charset="0"/>
                <a:ea typeface="Roboto" panose="02000000000000000000" pitchFamily="2" charset="0"/>
              </a:rPr>
              <a:t>Chọn từ thích hợp cho các chỗ trống của kết luận dưới đây</a:t>
            </a:r>
            <a:endParaRPr lang="en-US" sz="2800" dirty="0">
              <a:solidFill>
                <a:schemeClr val="bg2">
                  <a:lumMod val="25000"/>
                </a:schemeClr>
              </a:solidFill>
              <a:latin typeface="Roboto" panose="02000000000000000000" pitchFamily="2" charset="0"/>
              <a:ea typeface="Roboto" panose="02000000000000000000" pitchFamily="2" charset="0"/>
            </a:endParaRPr>
          </a:p>
        </p:txBody>
      </p:sp>
      <p:sp>
        <p:nvSpPr>
          <p:cNvPr id="32" name="TextBox 31">
            <a:extLst>
              <a:ext uri="{FF2B5EF4-FFF2-40B4-BE49-F238E27FC236}">
                <a16:creationId xmlns:a16="http://schemas.microsoft.com/office/drawing/2014/main" id="{853E21EB-174B-429B-AE70-577536240182}"/>
              </a:ext>
            </a:extLst>
          </p:cNvPr>
          <p:cNvSpPr txBox="1"/>
          <p:nvPr/>
        </p:nvSpPr>
        <p:spPr>
          <a:xfrm>
            <a:off x="1734455" y="2055410"/>
            <a:ext cx="9157958" cy="1313180"/>
          </a:xfrm>
          <a:prstGeom prst="rect">
            <a:avLst/>
          </a:prstGeom>
          <a:noFill/>
        </p:spPr>
        <p:txBody>
          <a:bodyPr wrap="square" rtlCol="0">
            <a:spAutoFit/>
          </a:bodyPr>
          <a:lstStyle/>
          <a:p>
            <a:pPr algn="ctr">
              <a:lnSpc>
                <a:spcPct val="150000"/>
              </a:lnSpc>
            </a:pPr>
            <a:r>
              <a:rPr lang="vi-VN" sz="2800" dirty="0">
                <a:solidFill>
                  <a:schemeClr val="bg2">
                    <a:lumMod val="25000"/>
                  </a:schemeClr>
                </a:solidFill>
                <a:latin typeface="Roboto" panose="02000000000000000000" pitchFamily="2" charset="0"/>
                <a:ea typeface="Roboto" panose="02000000000000000000" pitchFamily="2" charset="0"/>
              </a:rPr>
              <a:t>Tác dụng của áp lực càng lớn khi áp lực ......</a:t>
            </a:r>
            <a:r>
              <a:rPr lang="en-US" sz="2800" dirty="0">
                <a:solidFill>
                  <a:schemeClr val="bg2">
                    <a:lumMod val="25000"/>
                  </a:schemeClr>
                </a:solidFill>
                <a:latin typeface="Roboto" panose="02000000000000000000" pitchFamily="2" charset="0"/>
                <a:ea typeface="Roboto" panose="02000000000000000000" pitchFamily="2" charset="0"/>
              </a:rPr>
              <a:t>............</a:t>
            </a:r>
            <a:r>
              <a:rPr lang="vi-VN" sz="2800" dirty="0">
                <a:solidFill>
                  <a:schemeClr val="bg2">
                    <a:lumMod val="25000"/>
                  </a:schemeClr>
                </a:solidFill>
                <a:latin typeface="Roboto" panose="02000000000000000000" pitchFamily="2" charset="0"/>
                <a:ea typeface="Roboto" panose="02000000000000000000" pitchFamily="2" charset="0"/>
              </a:rPr>
              <a:t>...... và diện tích bị ép …</a:t>
            </a:r>
            <a:r>
              <a:rPr lang="en-US" sz="2800" dirty="0">
                <a:solidFill>
                  <a:schemeClr val="bg2">
                    <a:lumMod val="25000"/>
                  </a:schemeClr>
                </a:solidFill>
                <a:latin typeface="Roboto" panose="02000000000000000000" pitchFamily="2" charset="0"/>
                <a:ea typeface="Roboto" panose="02000000000000000000" pitchFamily="2" charset="0"/>
              </a:rPr>
              <a:t>………..</a:t>
            </a:r>
            <a:r>
              <a:rPr lang="vi-VN" sz="2800" dirty="0">
                <a:solidFill>
                  <a:schemeClr val="bg2">
                    <a:lumMod val="25000"/>
                  </a:schemeClr>
                </a:solidFill>
                <a:latin typeface="Roboto" panose="02000000000000000000" pitchFamily="2" charset="0"/>
                <a:ea typeface="Roboto" panose="02000000000000000000" pitchFamily="2" charset="0"/>
              </a:rPr>
              <a:t>..........</a:t>
            </a:r>
            <a:endParaRPr lang="en-US" sz="2800" dirty="0">
              <a:solidFill>
                <a:schemeClr val="bg2">
                  <a:lumMod val="25000"/>
                </a:schemeClr>
              </a:solidFill>
              <a:latin typeface="Roboto" panose="02000000000000000000" pitchFamily="2" charset="0"/>
              <a:ea typeface="Roboto" panose="02000000000000000000" pitchFamily="2" charset="0"/>
            </a:endParaRPr>
          </a:p>
        </p:txBody>
      </p:sp>
      <p:sp>
        <p:nvSpPr>
          <p:cNvPr id="8" name="TextBox 7">
            <a:extLst>
              <a:ext uri="{FF2B5EF4-FFF2-40B4-BE49-F238E27FC236}">
                <a16:creationId xmlns:a16="http://schemas.microsoft.com/office/drawing/2014/main" id="{257724CA-A5FF-4653-B1B8-8857E17F5DF8}"/>
              </a:ext>
            </a:extLst>
          </p:cNvPr>
          <p:cNvSpPr txBox="1"/>
          <p:nvPr/>
        </p:nvSpPr>
        <p:spPr>
          <a:xfrm>
            <a:off x="8644919" y="2265007"/>
            <a:ext cx="1616400" cy="523220"/>
          </a:xfrm>
          <a:prstGeom prst="rect">
            <a:avLst/>
          </a:prstGeom>
          <a:solidFill>
            <a:srgbClr val="00B0F0"/>
          </a:solidFill>
        </p:spPr>
        <p:txBody>
          <a:bodyPr wrap="square" rtlCol="0">
            <a:spAutoFit/>
          </a:bodyPr>
          <a:lstStyle/>
          <a:p>
            <a:pPr algn="ctr"/>
            <a:r>
              <a:rPr lang="vi-VN" sz="2800" dirty="0">
                <a:solidFill>
                  <a:schemeClr val="bg1"/>
                </a:solidFill>
                <a:latin typeface="Roboto" panose="02000000000000000000" pitchFamily="2" charset="0"/>
                <a:ea typeface="Roboto" panose="02000000000000000000" pitchFamily="2" charset="0"/>
              </a:rPr>
              <a:t>càng lớn</a:t>
            </a:r>
            <a:endParaRPr lang="en-US" sz="2800" dirty="0">
              <a:solidFill>
                <a:schemeClr val="bg1"/>
              </a:solidFill>
              <a:latin typeface="Roboto" panose="02000000000000000000" pitchFamily="2" charset="0"/>
              <a:ea typeface="Roboto" panose="02000000000000000000" pitchFamily="2" charset="0"/>
            </a:endParaRPr>
          </a:p>
        </p:txBody>
      </p:sp>
      <p:sp>
        <p:nvSpPr>
          <p:cNvPr id="33" name="TextBox 32">
            <a:extLst>
              <a:ext uri="{FF2B5EF4-FFF2-40B4-BE49-F238E27FC236}">
                <a16:creationId xmlns:a16="http://schemas.microsoft.com/office/drawing/2014/main" id="{901CDF13-136F-4B22-9EFC-890038B99D34}"/>
              </a:ext>
            </a:extLst>
          </p:cNvPr>
          <p:cNvSpPr txBox="1"/>
          <p:nvPr/>
        </p:nvSpPr>
        <p:spPr>
          <a:xfrm>
            <a:off x="6773791" y="2796140"/>
            <a:ext cx="1805900" cy="523220"/>
          </a:xfrm>
          <a:prstGeom prst="rect">
            <a:avLst/>
          </a:prstGeom>
          <a:solidFill>
            <a:srgbClr val="FF3600"/>
          </a:solidFill>
        </p:spPr>
        <p:txBody>
          <a:bodyPr wrap="square" rtlCol="0">
            <a:spAutoFit/>
          </a:bodyPr>
          <a:lstStyle/>
          <a:p>
            <a:pPr algn="ctr"/>
            <a:r>
              <a:rPr lang="vi-VN" sz="2800" dirty="0">
                <a:solidFill>
                  <a:schemeClr val="bg1"/>
                </a:solidFill>
                <a:latin typeface="Roboto" panose="02000000000000000000" pitchFamily="2" charset="0"/>
                <a:ea typeface="Roboto" panose="02000000000000000000" pitchFamily="2" charset="0"/>
              </a:rPr>
              <a:t>càng nhỏ</a:t>
            </a:r>
            <a:endParaRPr lang="en-US" sz="2800" dirty="0">
              <a:solidFill>
                <a:schemeClr val="bg1"/>
              </a:solidFill>
              <a:latin typeface="Roboto" panose="02000000000000000000" pitchFamily="2" charset="0"/>
              <a:ea typeface="Roboto" panose="02000000000000000000" pitchFamily="2" charset="0"/>
            </a:endParaRPr>
          </a:p>
        </p:txBody>
      </p:sp>
      <p:sp>
        <p:nvSpPr>
          <p:cNvPr id="34" name="TextBox 33">
            <a:extLst>
              <a:ext uri="{FF2B5EF4-FFF2-40B4-BE49-F238E27FC236}">
                <a16:creationId xmlns:a16="http://schemas.microsoft.com/office/drawing/2014/main" id="{7300B07D-2F9D-4F4F-AE6E-D138A4EAC5C2}"/>
              </a:ext>
            </a:extLst>
          </p:cNvPr>
          <p:cNvSpPr txBox="1"/>
          <p:nvPr/>
        </p:nvSpPr>
        <p:spPr>
          <a:xfrm>
            <a:off x="1231516" y="3882651"/>
            <a:ext cx="8391879" cy="523220"/>
          </a:xfrm>
          <a:prstGeom prst="rect">
            <a:avLst/>
          </a:prstGeom>
          <a:noFill/>
        </p:spPr>
        <p:txBody>
          <a:bodyPr wrap="square" rtlCol="0">
            <a:spAutoFit/>
          </a:bodyPr>
          <a:lstStyle/>
          <a:p>
            <a:pPr algn="just"/>
            <a:r>
              <a:rPr lang="vi-VN" sz="2800" dirty="0">
                <a:solidFill>
                  <a:schemeClr val="bg2">
                    <a:lumMod val="25000"/>
                  </a:schemeClr>
                </a:solidFill>
                <a:latin typeface="Roboto" panose="02000000000000000000" pitchFamily="2" charset="0"/>
                <a:ea typeface="Roboto" panose="02000000000000000000" pitchFamily="2" charset="0"/>
              </a:rPr>
              <a:t>Tác dụng của áp lực phụ thuộc vào mấy yếu tố ?</a:t>
            </a:r>
            <a:endParaRPr lang="en-US" sz="2800" dirty="0">
              <a:solidFill>
                <a:schemeClr val="bg2">
                  <a:lumMod val="25000"/>
                </a:schemeClr>
              </a:solidFill>
              <a:latin typeface="Roboto" panose="02000000000000000000" pitchFamily="2" charset="0"/>
              <a:ea typeface="Roboto" panose="02000000000000000000" pitchFamily="2" charset="0"/>
            </a:endParaRPr>
          </a:p>
        </p:txBody>
      </p:sp>
      <p:sp>
        <p:nvSpPr>
          <p:cNvPr id="14" name="TextBox 13">
            <a:extLst>
              <a:ext uri="{FF2B5EF4-FFF2-40B4-BE49-F238E27FC236}">
                <a16:creationId xmlns:a16="http://schemas.microsoft.com/office/drawing/2014/main" id="{8B0EBD22-6896-4085-856C-F2E9FA442E31}"/>
              </a:ext>
            </a:extLst>
          </p:cNvPr>
          <p:cNvSpPr txBox="1"/>
          <p:nvPr/>
        </p:nvSpPr>
        <p:spPr>
          <a:xfrm>
            <a:off x="1228150" y="4919932"/>
            <a:ext cx="7955635" cy="523220"/>
          </a:xfrm>
          <a:prstGeom prst="rect">
            <a:avLst/>
          </a:prstGeom>
          <a:noFill/>
        </p:spPr>
        <p:txBody>
          <a:bodyPr wrap="square" rtlCol="0">
            <a:spAutoFit/>
          </a:bodyPr>
          <a:lstStyle/>
          <a:p>
            <a:pPr algn="just"/>
            <a:r>
              <a:rPr lang="vi-VN" sz="2800" dirty="0">
                <a:solidFill>
                  <a:srgbClr val="FF0000"/>
                </a:solidFill>
                <a:latin typeface="Roboto" panose="02000000000000000000" pitchFamily="2" charset="0"/>
                <a:ea typeface="Roboto" panose="02000000000000000000" pitchFamily="2" charset="0"/>
              </a:rPr>
              <a:t>Tác dụng của áp lực phụ thuộc vào 2 yếu tố</a:t>
            </a:r>
            <a:endParaRPr lang="en-US" sz="2800" dirty="0">
              <a:solidFill>
                <a:srgbClr val="FF0000"/>
              </a:solidFill>
              <a:latin typeface="Roboto" panose="02000000000000000000" pitchFamily="2" charset="0"/>
              <a:ea typeface="Roboto" panose="02000000000000000000" pitchFamily="2" charset="0"/>
            </a:endParaRPr>
          </a:p>
        </p:txBody>
      </p:sp>
      <p:grpSp>
        <p:nvGrpSpPr>
          <p:cNvPr id="9" name="Group 8">
            <a:extLst>
              <a:ext uri="{FF2B5EF4-FFF2-40B4-BE49-F238E27FC236}">
                <a16:creationId xmlns:a16="http://schemas.microsoft.com/office/drawing/2014/main" id="{552A888E-6E3C-46B2-AAB3-C3E4BA5FEB65}"/>
              </a:ext>
            </a:extLst>
          </p:cNvPr>
          <p:cNvGrpSpPr/>
          <p:nvPr/>
        </p:nvGrpSpPr>
        <p:grpSpPr>
          <a:xfrm>
            <a:off x="3297429" y="5634047"/>
            <a:ext cx="2219956" cy="646331"/>
            <a:chOff x="3187986" y="5514768"/>
            <a:chExt cx="2219956" cy="646331"/>
          </a:xfrm>
        </p:grpSpPr>
        <p:sp>
          <p:nvSpPr>
            <p:cNvPr id="15" name="TextBox 14">
              <a:extLst>
                <a:ext uri="{FF2B5EF4-FFF2-40B4-BE49-F238E27FC236}">
                  <a16:creationId xmlns:a16="http://schemas.microsoft.com/office/drawing/2014/main" id="{5CB40DE0-1028-4895-BA8F-9EA3F076F1E9}"/>
                </a:ext>
              </a:extLst>
            </p:cNvPr>
            <p:cNvSpPr txBox="1"/>
            <p:nvPr/>
          </p:nvSpPr>
          <p:spPr>
            <a:xfrm>
              <a:off x="3187986" y="5514768"/>
              <a:ext cx="777088" cy="646331"/>
            </a:xfrm>
            <a:prstGeom prst="rect">
              <a:avLst/>
            </a:prstGeom>
            <a:noFill/>
          </p:spPr>
          <p:txBody>
            <a:bodyPr wrap="square" rtlCol="0">
              <a:spAutoFit/>
            </a:bodyPr>
            <a:lstStyle/>
            <a:p>
              <a:pPr algn="just"/>
              <a:r>
                <a:rPr lang="vi-VN" sz="3600" b="1" dirty="0">
                  <a:solidFill>
                    <a:srgbClr val="00B0F0"/>
                  </a:solidFill>
                  <a:latin typeface="Roboto" panose="02000000000000000000" pitchFamily="2" charset="0"/>
                  <a:ea typeface="Roboto" panose="02000000000000000000" pitchFamily="2" charset="0"/>
                </a:rPr>
                <a:t>01</a:t>
              </a:r>
              <a:endParaRPr lang="en-US" sz="3600" b="1" dirty="0">
                <a:solidFill>
                  <a:srgbClr val="00B0F0"/>
                </a:solidFill>
                <a:latin typeface="Roboto" panose="02000000000000000000" pitchFamily="2" charset="0"/>
                <a:ea typeface="Roboto" panose="02000000000000000000" pitchFamily="2" charset="0"/>
              </a:endParaRPr>
            </a:p>
          </p:txBody>
        </p:sp>
        <p:sp>
          <p:nvSpPr>
            <p:cNvPr id="18" name="TextBox 17">
              <a:extLst>
                <a:ext uri="{FF2B5EF4-FFF2-40B4-BE49-F238E27FC236}">
                  <a16:creationId xmlns:a16="http://schemas.microsoft.com/office/drawing/2014/main" id="{4A703980-5989-411E-9CAE-F787F7FBCBDD}"/>
                </a:ext>
              </a:extLst>
            </p:cNvPr>
            <p:cNvSpPr txBox="1"/>
            <p:nvPr/>
          </p:nvSpPr>
          <p:spPr>
            <a:xfrm>
              <a:off x="3903206" y="5559356"/>
              <a:ext cx="1504736" cy="523220"/>
            </a:xfrm>
            <a:prstGeom prst="rect">
              <a:avLst/>
            </a:prstGeom>
            <a:noFill/>
          </p:spPr>
          <p:txBody>
            <a:bodyPr wrap="square" rtlCol="0">
              <a:spAutoFit/>
            </a:bodyPr>
            <a:lstStyle/>
            <a:p>
              <a:pPr algn="just"/>
              <a:r>
                <a:rPr lang="vi-VN" sz="2800" dirty="0">
                  <a:solidFill>
                    <a:srgbClr val="FF0000"/>
                  </a:solidFill>
                  <a:latin typeface="Roboto" panose="02000000000000000000" pitchFamily="2" charset="0"/>
                  <a:ea typeface="Roboto" panose="02000000000000000000" pitchFamily="2" charset="0"/>
                </a:rPr>
                <a:t>Áp lực</a:t>
              </a:r>
              <a:endParaRPr lang="en-US" sz="2800" dirty="0">
                <a:solidFill>
                  <a:srgbClr val="FF0000"/>
                </a:solidFill>
                <a:latin typeface="Roboto" panose="02000000000000000000" pitchFamily="2" charset="0"/>
                <a:ea typeface="Roboto" panose="02000000000000000000" pitchFamily="2" charset="0"/>
              </a:endParaRPr>
            </a:p>
          </p:txBody>
        </p:sp>
      </p:grpSp>
      <p:grpSp>
        <p:nvGrpSpPr>
          <p:cNvPr id="19" name="Group 18">
            <a:extLst>
              <a:ext uri="{FF2B5EF4-FFF2-40B4-BE49-F238E27FC236}">
                <a16:creationId xmlns:a16="http://schemas.microsoft.com/office/drawing/2014/main" id="{1F51B189-7C5E-4481-B274-133437980A45}"/>
              </a:ext>
            </a:extLst>
          </p:cNvPr>
          <p:cNvGrpSpPr/>
          <p:nvPr/>
        </p:nvGrpSpPr>
        <p:grpSpPr>
          <a:xfrm>
            <a:off x="6566118" y="5634047"/>
            <a:ext cx="3512379" cy="646331"/>
            <a:chOff x="3187986" y="5514768"/>
            <a:chExt cx="3512379" cy="646331"/>
          </a:xfrm>
        </p:grpSpPr>
        <p:sp>
          <p:nvSpPr>
            <p:cNvPr id="20" name="TextBox 19">
              <a:extLst>
                <a:ext uri="{FF2B5EF4-FFF2-40B4-BE49-F238E27FC236}">
                  <a16:creationId xmlns:a16="http://schemas.microsoft.com/office/drawing/2014/main" id="{79FEF83E-6128-4877-BCAA-8BC8E52AE1C1}"/>
                </a:ext>
              </a:extLst>
            </p:cNvPr>
            <p:cNvSpPr txBox="1"/>
            <p:nvPr/>
          </p:nvSpPr>
          <p:spPr>
            <a:xfrm>
              <a:off x="3187986" y="5514768"/>
              <a:ext cx="777088" cy="646331"/>
            </a:xfrm>
            <a:prstGeom prst="rect">
              <a:avLst/>
            </a:prstGeom>
            <a:noFill/>
          </p:spPr>
          <p:txBody>
            <a:bodyPr wrap="square" rtlCol="0">
              <a:spAutoFit/>
            </a:bodyPr>
            <a:lstStyle/>
            <a:p>
              <a:pPr algn="just"/>
              <a:r>
                <a:rPr lang="vi-VN" sz="3600" b="1" dirty="0">
                  <a:solidFill>
                    <a:srgbClr val="00B0F0"/>
                  </a:solidFill>
                  <a:latin typeface="Roboto" panose="02000000000000000000" pitchFamily="2" charset="0"/>
                  <a:ea typeface="Roboto" panose="02000000000000000000" pitchFamily="2" charset="0"/>
                </a:rPr>
                <a:t>02</a:t>
              </a:r>
              <a:endParaRPr lang="en-US" sz="3600" b="1" dirty="0">
                <a:solidFill>
                  <a:srgbClr val="00B0F0"/>
                </a:solidFill>
                <a:latin typeface="Roboto" panose="02000000000000000000" pitchFamily="2" charset="0"/>
                <a:ea typeface="Roboto" panose="02000000000000000000" pitchFamily="2" charset="0"/>
              </a:endParaRPr>
            </a:p>
          </p:txBody>
        </p:sp>
        <p:sp>
          <p:nvSpPr>
            <p:cNvPr id="21" name="TextBox 20">
              <a:extLst>
                <a:ext uri="{FF2B5EF4-FFF2-40B4-BE49-F238E27FC236}">
                  <a16:creationId xmlns:a16="http://schemas.microsoft.com/office/drawing/2014/main" id="{3999EDE2-B0AF-4F19-8013-853E2AEC6FB9}"/>
                </a:ext>
              </a:extLst>
            </p:cNvPr>
            <p:cNvSpPr txBox="1"/>
            <p:nvPr/>
          </p:nvSpPr>
          <p:spPr>
            <a:xfrm>
              <a:off x="3861102" y="5559356"/>
              <a:ext cx="2839263" cy="523220"/>
            </a:xfrm>
            <a:prstGeom prst="rect">
              <a:avLst/>
            </a:prstGeom>
            <a:noFill/>
          </p:spPr>
          <p:txBody>
            <a:bodyPr wrap="square" rtlCol="0">
              <a:spAutoFit/>
            </a:bodyPr>
            <a:lstStyle/>
            <a:p>
              <a:pPr algn="just"/>
              <a:r>
                <a:rPr lang="vi-VN" sz="2800" dirty="0">
                  <a:solidFill>
                    <a:srgbClr val="FF0000"/>
                  </a:solidFill>
                  <a:latin typeface="Roboto" panose="02000000000000000000" pitchFamily="2" charset="0"/>
                  <a:ea typeface="Roboto" panose="02000000000000000000" pitchFamily="2" charset="0"/>
                </a:rPr>
                <a:t>Diện tích bị ép</a:t>
              </a:r>
              <a:endParaRPr lang="en-US" sz="2800" dirty="0">
                <a:solidFill>
                  <a:srgbClr val="FF0000"/>
                </a:solidFill>
                <a:latin typeface="Roboto" panose="02000000000000000000" pitchFamily="2" charset="0"/>
                <a:ea typeface="Roboto" panose="02000000000000000000" pitchFamily="2" charset="0"/>
              </a:endParaRPr>
            </a:p>
          </p:txBody>
        </p:sp>
      </p:grpSp>
      <p:grpSp>
        <p:nvGrpSpPr>
          <p:cNvPr id="10" name="Group 9">
            <a:extLst>
              <a:ext uri="{FF2B5EF4-FFF2-40B4-BE49-F238E27FC236}">
                <a16:creationId xmlns:a16="http://schemas.microsoft.com/office/drawing/2014/main" id="{C312AF62-C94D-7D36-8E31-E745922C2AB2}"/>
              </a:ext>
            </a:extLst>
          </p:cNvPr>
          <p:cNvGrpSpPr/>
          <p:nvPr/>
        </p:nvGrpSpPr>
        <p:grpSpPr>
          <a:xfrm>
            <a:off x="3876971" y="292045"/>
            <a:ext cx="4075962" cy="600237"/>
            <a:chOff x="4474346" y="195309"/>
            <a:chExt cx="4075962" cy="600237"/>
          </a:xfrm>
        </p:grpSpPr>
        <p:sp>
          <p:nvSpPr>
            <p:cNvPr id="11" name="Rectangle: Rounded Corners 10">
              <a:extLst>
                <a:ext uri="{FF2B5EF4-FFF2-40B4-BE49-F238E27FC236}">
                  <a16:creationId xmlns:a16="http://schemas.microsoft.com/office/drawing/2014/main" id="{2A6A94AC-00B2-AACF-EAB8-0AC78C5AFC60}"/>
                </a:ext>
              </a:extLst>
            </p:cNvPr>
            <p:cNvSpPr/>
            <p:nvPr/>
          </p:nvSpPr>
          <p:spPr>
            <a:xfrm>
              <a:off x="4474346" y="195309"/>
              <a:ext cx="4047862" cy="600237"/>
            </a:xfrm>
            <a:prstGeom prst="roundRect">
              <a:avLst>
                <a:gd name="adj" fmla="val 50000"/>
              </a:avLst>
            </a:prstGeom>
            <a:gradFill>
              <a:gsLst>
                <a:gs pos="63000">
                  <a:srgbClr val="FF6A00"/>
                </a:gs>
                <a:gs pos="34000">
                  <a:srgbClr val="FF3900"/>
                </a:gs>
                <a:gs pos="0">
                  <a:srgbClr val="FF0000"/>
                </a:gs>
                <a:gs pos="100000">
                  <a:srgbClr val="FFC000"/>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2" name="TextBox 11">
              <a:extLst>
                <a:ext uri="{FF2B5EF4-FFF2-40B4-BE49-F238E27FC236}">
                  <a16:creationId xmlns:a16="http://schemas.microsoft.com/office/drawing/2014/main" id="{ED707E2B-F59E-A72B-7CEA-5AC6DEDF8E33}"/>
                </a:ext>
              </a:extLst>
            </p:cNvPr>
            <p:cNvSpPr txBox="1"/>
            <p:nvPr/>
          </p:nvSpPr>
          <p:spPr>
            <a:xfrm>
              <a:off x="4836444" y="240272"/>
              <a:ext cx="3713864" cy="523220"/>
            </a:xfrm>
            <a:prstGeom prst="rect">
              <a:avLst/>
            </a:prstGeom>
            <a:noFill/>
          </p:spPr>
          <p:txBody>
            <a:bodyPr wrap="square" rtlCol="0">
              <a:spAutoFit/>
            </a:bodyPr>
            <a:lstStyle/>
            <a:p>
              <a:r>
                <a:rPr lang="vi-VN" sz="2800" dirty="0">
                  <a:solidFill>
                    <a:schemeClr val="bg1"/>
                  </a:solidFill>
                  <a:latin typeface="Roboto Black" panose="02000000000000000000" pitchFamily="2" charset="0"/>
                </a:rPr>
                <a:t>2. Khái Niệm Áp Suất</a:t>
              </a:r>
              <a:endParaRPr lang="en-US" sz="2800" dirty="0">
                <a:solidFill>
                  <a:schemeClr val="bg1"/>
                </a:solidFill>
                <a:latin typeface="Roboto Black" panose="02000000000000000000" pitchFamily="2" charset="0"/>
              </a:endParaRPr>
            </a:p>
          </p:txBody>
        </p:sp>
      </p:grpSp>
      <p:grpSp>
        <p:nvGrpSpPr>
          <p:cNvPr id="17" name="Group 16">
            <a:extLst>
              <a:ext uri="{FF2B5EF4-FFF2-40B4-BE49-F238E27FC236}">
                <a16:creationId xmlns:a16="http://schemas.microsoft.com/office/drawing/2014/main" id="{CF7A420D-6199-9FD5-512A-638714CC055C}"/>
              </a:ext>
            </a:extLst>
          </p:cNvPr>
          <p:cNvGrpSpPr/>
          <p:nvPr/>
        </p:nvGrpSpPr>
        <p:grpSpPr>
          <a:xfrm>
            <a:off x="3666932" y="292045"/>
            <a:ext cx="600237" cy="600237"/>
            <a:chOff x="4467808" y="2893267"/>
            <a:chExt cx="1017036" cy="1017036"/>
          </a:xfrm>
        </p:grpSpPr>
        <p:sp>
          <p:nvSpPr>
            <p:cNvPr id="22" name="Oval 21">
              <a:extLst>
                <a:ext uri="{FF2B5EF4-FFF2-40B4-BE49-F238E27FC236}">
                  <a16:creationId xmlns:a16="http://schemas.microsoft.com/office/drawing/2014/main" id="{6C7A6A1A-D58B-330A-AFDF-B5AEBE72842E}"/>
                </a:ext>
              </a:extLst>
            </p:cNvPr>
            <p:cNvSpPr/>
            <p:nvPr/>
          </p:nvSpPr>
          <p:spPr>
            <a:xfrm>
              <a:off x="4467808" y="2893267"/>
              <a:ext cx="1017036" cy="1017036"/>
            </a:xfrm>
            <a:prstGeom prst="ellipse">
              <a:avLst/>
            </a:prstGeom>
            <a:solidFill>
              <a:schemeClr val="bg1"/>
            </a:solidFill>
            <a:ln>
              <a:solidFill>
                <a:schemeClr val="bg1">
                  <a:lumMod val="95000"/>
                </a:schemeClr>
              </a:solidFill>
            </a:ln>
            <a:effectLst>
              <a:glow rad="1397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pic>
          <p:nvPicPr>
            <p:cNvPr id="23" name="Picture 12">
              <a:extLst>
                <a:ext uri="{FF2B5EF4-FFF2-40B4-BE49-F238E27FC236}">
                  <a16:creationId xmlns:a16="http://schemas.microsoft.com/office/drawing/2014/main" id="{225788B0-9F75-EB69-97CD-2857199C519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09322" y="2964024"/>
              <a:ext cx="875522" cy="875522"/>
            </a:xfrm>
            <a:prstGeom prst="rect">
              <a:avLst/>
            </a:prstGeom>
            <a:noFill/>
            <a:extLst>
              <a:ext uri="{909E8E84-426E-40DD-AFC4-6F175D3DCCD1}">
                <a14:hiddenFill xmlns:a14="http://schemas.microsoft.com/office/drawing/2010/main">
                  <a:solidFill>
                    <a:srgbClr val="FFFFFF"/>
                  </a:solidFill>
                </a14:hiddenFill>
              </a:ext>
            </a:extLst>
          </p:spPr>
        </p:pic>
      </p:grpSp>
      <p:sp>
        <p:nvSpPr>
          <p:cNvPr id="24" name="TextBox 23">
            <a:extLst>
              <a:ext uri="{FF2B5EF4-FFF2-40B4-BE49-F238E27FC236}">
                <a16:creationId xmlns:a16="http://schemas.microsoft.com/office/drawing/2014/main" id="{A11B2DE8-B0DC-2BAA-C4E1-5F71F06A13E5}"/>
              </a:ext>
            </a:extLst>
          </p:cNvPr>
          <p:cNvSpPr txBox="1"/>
          <p:nvPr/>
        </p:nvSpPr>
        <p:spPr>
          <a:xfrm>
            <a:off x="397366" y="1182838"/>
            <a:ext cx="735768" cy="769441"/>
          </a:xfrm>
          <a:prstGeom prst="rect">
            <a:avLst/>
          </a:prstGeom>
          <a:solidFill>
            <a:srgbClr val="FFC000"/>
          </a:solidFill>
        </p:spPr>
        <p:txBody>
          <a:bodyPr wrap="square" rtlCol="0">
            <a:spAutoFit/>
          </a:bodyPr>
          <a:lstStyle/>
          <a:p>
            <a:pPr algn="ctr"/>
            <a:r>
              <a:rPr lang="en-US" sz="4400" b="1" dirty="0">
                <a:latin typeface="Roboto" panose="02000000000000000000" pitchFamily="2" charset="0"/>
                <a:ea typeface="Roboto" panose="02000000000000000000" pitchFamily="2" charset="0"/>
              </a:rPr>
              <a:t>?</a:t>
            </a:r>
          </a:p>
        </p:txBody>
      </p:sp>
      <p:grpSp>
        <p:nvGrpSpPr>
          <p:cNvPr id="25" name="Group 24">
            <a:extLst>
              <a:ext uri="{FF2B5EF4-FFF2-40B4-BE49-F238E27FC236}">
                <a16:creationId xmlns:a16="http://schemas.microsoft.com/office/drawing/2014/main" id="{59B27C5F-06BF-C324-F0CF-0E0AF3FA9F28}"/>
              </a:ext>
            </a:extLst>
          </p:cNvPr>
          <p:cNvGrpSpPr/>
          <p:nvPr/>
        </p:nvGrpSpPr>
        <p:grpSpPr>
          <a:xfrm>
            <a:off x="397366" y="2280959"/>
            <a:ext cx="735768" cy="769441"/>
            <a:chOff x="444602" y="188068"/>
            <a:chExt cx="735768" cy="769441"/>
          </a:xfrm>
        </p:grpSpPr>
        <p:sp>
          <p:nvSpPr>
            <p:cNvPr id="26" name="TextBox 25">
              <a:extLst>
                <a:ext uri="{FF2B5EF4-FFF2-40B4-BE49-F238E27FC236}">
                  <a16:creationId xmlns:a16="http://schemas.microsoft.com/office/drawing/2014/main" id="{A79D733D-751A-2044-8231-DD4FED945E1D}"/>
                </a:ext>
              </a:extLst>
            </p:cNvPr>
            <p:cNvSpPr txBox="1"/>
            <p:nvPr/>
          </p:nvSpPr>
          <p:spPr>
            <a:xfrm>
              <a:off x="444602" y="188068"/>
              <a:ext cx="735768" cy="769441"/>
            </a:xfrm>
            <a:prstGeom prst="rect">
              <a:avLst/>
            </a:prstGeom>
            <a:solidFill>
              <a:srgbClr val="FFC000"/>
            </a:solidFill>
          </p:spPr>
          <p:txBody>
            <a:bodyPr wrap="square" rtlCol="0">
              <a:spAutoFit/>
            </a:bodyPr>
            <a:lstStyle/>
            <a:p>
              <a:pPr algn="ctr"/>
              <a:endParaRPr lang="en-US" sz="4400" b="1" dirty="0">
                <a:latin typeface="Roboto" panose="02000000000000000000" pitchFamily="2" charset="0"/>
                <a:ea typeface="Roboto" panose="02000000000000000000" pitchFamily="2" charset="0"/>
              </a:endParaRPr>
            </a:p>
          </p:txBody>
        </p:sp>
        <p:pic>
          <p:nvPicPr>
            <p:cNvPr id="27" name="Graphic 26" descr="Lightbulb and gear">
              <a:extLst>
                <a:ext uri="{FF2B5EF4-FFF2-40B4-BE49-F238E27FC236}">
                  <a16:creationId xmlns:a16="http://schemas.microsoft.com/office/drawing/2014/main" id="{157BF753-853A-58FC-F601-62228443116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81731" y="239256"/>
              <a:ext cx="667063" cy="667063"/>
            </a:xfrm>
            <a:prstGeom prst="rect">
              <a:avLst/>
            </a:prstGeom>
          </p:spPr>
        </p:pic>
      </p:grpSp>
      <p:sp>
        <p:nvSpPr>
          <p:cNvPr id="28" name="TextBox 27">
            <a:extLst>
              <a:ext uri="{FF2B5EF4-FFF2-40B4-BE49-F238E27FC236}">
                <a16:creationId xmlns:a16="http://schemas.microsoft.com/office/drawing/2014/main" id="{DC50BD37-1FED-7311-5BB8-4900ABF938CA}"/>
              </a:ext>
            </a:extLst>
          </p:cNvPr>
          <p:cNvSpPr txBox="1"/>
          <p:nvPr/>
        </p:nvSpPr>
        <p:spPr>
          <a:xfrm>
            <a:off x="407162" y="3721384"/>
            <a:ext cx="735768" cy="769441"/>
          </a:xfrm>
          <a:prstGeom prst="rect">
            <a:avLst/>
          </a:prstGeom>
          <a:solidFill>
            <a:srgbClr val="FFC000"/>
          </a:solidFill>
        </p:spPr>
        <p:txBody>
          <a:bodyPr wrap="square" rtlCol="0">
            <a:spAutoFit/>
          </a:bodyPr>
          <a:lstStyle/>
          <a:p>
            <a:pPr algn="ctr"/>
            <a:r>
              <a:rPr lang="en-US" sz="4400" b="1" dirty="0">
                <a:latin typeface="Roboto" panose="02000000000000000000" pitchFamily="2" charset="0"/>
                <a:ea typeface="Roboto" panose="02000000000000000000" pitchFamily="2" charset="0"/>
              </a:rPr>
              <a:t>?</a:t>
            </a:r>
          </a:p>
        </p:txBody>
      </p:sp>
      <p:grpSp>
        <p:nvGrpSpPr>
          <p:cNvPr id="29" name="Group 28">
            <a:extLst>
              <a:ext uri="{FF2B5EF4-FFF2-40B4-BE49-F238E27FC236}">
                <a16:creationId xmlns:a16="http://schemas.microsoft.com/office/drawing/2014/main" id="{9141C149-34F8-854B-2490-EC4C6B62CCE9}"/>
              </a:ext>
            </a:extLst>
          </p:cNvPr>
          <p:cNvGrpSpPr/>
          <p:nvPr/>
        </p:nvGrpSpPr>
        <p:grpSpPr>
          <a:xfrm>
            <a:off x="434495" y="4777088"/>
            <a:ext cx="735768" cy="769441"/>
            <a:chOff x="444602" y="188068"/>
            <a:chExt cx="735768" cy="769441"/>
          </a:xfrm>
        </p:grpSpPr>
        <p:sp>
          <p:nvSpPr>
            <p:cNvPr id="30" name="TextBox 29">
              <a:extLst>
                <a:ext uri="{FF2B5EF4-FFF2-40B4-BE49-F238E27FC236}">
                  <a16:creationId xmlns:a16="http://schemas.microsoft.com/office/drawing/2014/main" id="{711EA68D-9E0A-089A-4D82-DDA1FA843D3C}"/>
                </a:ext>
              </a:extLst>
            </p:cNvPr>
            <p:cNvSpPr txBox="1"/>
            <p:nvPr/>
          </p:nvSpPr>
          <p:spPr>
            <a:xfrm>
              <a:off x="444602" y="188068"/>
              <a:ext cx="735768" cy="769441"/>
            </a:xfrm>
            <a:prstGeom prst="rect">
              <a:avLst/>
            </a:prstGeom>
            <a:solidFill>
              <a:srgbClr val="FFC000"/>
            </a:solidFill>
          </p:spPr>
          <p:txBody>
            <a:bodyPr wrap="square" rtlCol="0">
              <a:spAutoFit/>
            </a:bodyPr>
            <a:lstStyle/>
            <a:p>
              <a:pPr algn="ctr"/>
              <a:endParaRPr lang="en-US" sz="4400" b="1" dirty="0">
                <a:latin typeface="Roboto" panose="02000000000000000000" pitchFamily="2" charset="0"/>
                <a:ea typeface="Roboto" panose="02000000000000000000" pitchFamily="2" charset="0"/>
              </a:endParaRPr>
            </a:p>
          </p:txBody>
        </p:sp>
        <p:pic>
          <p:nvPicPr>
            <p:cNvPr id="31" name="Graphic 30" descr="Lightbulb and gear">
              <a:extLst>
                <a:ext uri="{FF2B5EF4-FFF2-40B4-BE49-F238E27FC236}">
                  <a16:creationId xmlns:a16="http://schemas.microsoft.com/office/drawing/2014/main" id="{E5988176-0CFD-EB59-6325-4B902DC7BE0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81731" y="239256"/>
              <a:ext cx="667063" cy="667063"/>
            </a:xfrm>
            <a:prstGeom prst="rect">
              <a:avLst/>
            </a:prstGeom>
          </p:spPr>
        </p:pic>
      </p:grpSp>
    </p:spTree>
    <p:extLst>
      <p:ext uri="{BB962C8B-B14F-4D97-AF65-F5344CB8AC3E}">
        <p14:creationId xmlns:p14="http://schemas.microsoft.com/office/powerpoint/2010/main" val="1570167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p15:prstTrans prst="origami"/>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32"/>
                                            </p:tgtEl>
                                            <p:attrNameLst>
                                              <p:attrName>style.visibility</p:attrName>
                                            </p:attrNameLst>
                                          </p:cBhvr>
                                          <p:to>
                                            <p:strVal val="visible"/>
                                          </p:to>
                                        </p:set>
                                        <p:animEffect transition="in" filter="fade">
                                          <p:cBhvr>
                                            <p:cTn id="16" dur="500"/>
                                            <p:tgtEl>
                                              <p:spTgt spid="32"/>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fade">
                                          <p:cBhvr>
                                            <p:cTn id="21" dur="500"/>
                                            <p:tgtEl>
                                              <p:spTgt spid="25"/>
                                            </p:tgtEl>
                                          </p:cBhvr>
                                        </p:animEffect>
                                      </p:childTnLst>
                                    </p:cTn>
                                  </p:par>
                                </p:childTnLst>
                              </p:cTn>
                            </p:par>
                          </p:childTnLst>
                        </p:cTn>
                      </p:par>
                      <p:par>
                        <p:cTn id="22" fill="hold">
                          <p:stCondLst>
                            <p:cond delay="indefinite"/>
                          </p:stCondLst>
                          <p:childTnLst>
                            <p:par>
                              <p:cTn id="23" fill="hold">
                                <p:stCondLst>
                                  <p:cond delay="0"/>
                                </p:stCondLst>
                                <p:childTnLst>
                                  <p:par>
                                    <p:cTn id="24" presetID="23" presetClass="entr" presetSubtype="32"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p:cTn id="26" dur="500" fill="hold"/>
                                            <p:tgtEl>
                                              <p:spTgt spid="8"/>
                                            </p:tgtEl>
                                            <p:attrNameLst>
                                              <p:attrName>ppt_w</p:attrName>
                                            </p:attrNameLst>
                                          </p:cBhvr>
                                          <p:tavLst>
                                            <p:tav tm="0">
                                              <p:val>
                                                <p:strVal val="4*#ppt_w"/>
                                              </p:val>
                                            </p:tav>
                                            <p:tav tm="100000">
                                              <p:val>
                                                <p:strVal val="#ppt_w"/>
                                              </p:val>
                                            </p:tav>
                                          </p:tavLst>
                                        </p:anim>
                                        <p:anim calcmode="lin" valueType="num">
                                          <p:cBhvr>
                                            <p:cTn id="27" dur="500" fill="hold"/>
                                            <p:tgtEl>
                                              <p:spTgt spid="8"/>
                                            </p:tgtEl>
                                            <p:attrNameLst>
                                              <p:attrName>ppt_h</p:attrName>
                                            </p:attrNameLst>
                                          </p:cBhvr>
                                          <p:tavLst>
                                            <p:tav tm="0">
                                              <p:val>
                                                <p:strVal val="4*#ppt_h"/>
                                              </p:val>
                                            </p:tav>
                                            <p:tav tm="100000">
                                              <p:val>
                                                <p:strVal val="#ppt_h"/>
                                              </p:val>
                                            </p:tav>
                                          </p:tavLst>
                                        </p:anim>
                                      </p:childTnLst>
                                    </p:cTn>
                                  </p:par>
                                </p:childTnLst>
                              </p:cTn>
                            </p:par>
                          </p:childTnLst>
                        </p:cTn>
                      </p:par>
                      <p:par>
                        <p:cTn id="28" fill="hold">
                          <p:stCondLst>
                            <p:cond delay="indefinite"/>
                          </p:stCondLst>
                          <p:childTnLst>
                            <p:par>
                              <p:cTn id="29" fill="hold">
                                <p:stCondLst>
                                  <p:cond delay="0"/>
                                </p:stCondLst>
                                <p:childTnLst>
                                  <p:par>
                                    <p:cTn id="30" presetID="23" presetClass="entr" presetSubtype="32" fill="hold" grpId="0" nodeType="clickEffect">
                                      <p:stCondLst>
                                        <p:cond delay="0"/>
                                      </p:stCondLst>
                                      <p:childTnLst>
                                        <p:set>
                                          <p:cBhvr>
                                            <p:cTn id="31" dur="1" fill="hold">
                                              <p:stCondLst>
                                                <p:cond delay="0"/>
                                              </p:stCondLst>
                                            </p:cTn>
                                            <p:tgtEl>
                                              <p:spTgt spid="33"/>
                                            </p:tgtEl>
                                            <p:attrNameLst>
                                              <p:attrName>style.visibility</p:attrName>
                                            </p:attrNameLst>
                                          </p:cBhvr>
                                          <p:to>
                                            <p:strVal val="visible"/>
                                          </p:to>
                                        </p:set>
                                        <p:anim calcmode="lin" valueType="num">
                                          <p:cBhvr>
                                            <p:cTn id="32" dur="500" fill="hold"/>
                                            <p:tgtEl>
                                              <p:spTgt spid="33"/>
                                            </p:tgtEl>
                                            <p:attrNameLst>
                                              <p:attrName>ppt_w</p:attrName>
                                            </p:attrNameLst>
                                          </p:cBhvr>
                                          <p:tavLst>
                                            <p:tav tm="0">
                                              <p:val>
                                                <p:strVal val="4*#ppt_w"/>
                                              </p:val>
                                            </p:tav>
                                            <p:tav tm="100000">
                                              <p:val>
                                                <p:strVal val="#ppt_w"/>
                                              </p:val>
                                            </p:tav>
                                          </p:tavLst>
                                        </p:anim>
                                        <p:anim calcmode="lin" valueType="num">
                                          <p:cBhvr>
                                            <p:cTn id="33" dur="500" fill="hold"/>
                                            <p:tgtEl>
                                              <p:spTgt spid="33"/>
                                            </p:tgtEl>
                                            <p:attrNameLst>
                                              <p:attrName>ppt_h</p:attrName>
                                            </p:attrNameLst>
                                          </p:cBhvr>
                                          <p:tavLst>
                                            <p:tav tm="0">
                                              <p:val>
                                                <p:strVal val="4*#ppt_h"/>
                                              </p:val>
                                            </p:tav>
                                            <p:tav tm="100000">
                                              <p:val>
                                                <p:strVal val="#ppt_h"/>
                                              </p:val>
                                            </p:tav>
                                          </p:tavLst>
                                        </p:anim>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28"/>
                                            </p:tgtEl>
                                            <p:attrNameLst>
                                              <p:attrName>style.visibility</p:attrName>
                                            </p:attrNameLst>
                                          </p:cBhvr>
                                          <p:to>
                                            <p:strVal val="visible"/>
                                          </p:to>
                                        </p:set>
                                        <p:animEffect transition="in" filter="fade">
                                          <p:cBhvr>
                                            <p:cTn id="38" dur="500"/>
                                            <p:tgtEl>
                                              <p:spTgt spid="28"/>
                                            </p:tgtEl>
                                          </p:cBhvr>
                                        </p:animEffect>
                                      </p:childTnLst>
                                    </p:cTn>
                                  </p:par>
                                </p:childTnLst>
                              </p:cTn>
                            </p:par>
                            <p:par>
                              <p:cTn id="39" fill="hold">
                                <p:stCondLst>
                                  <p:cond delay="500"/>
                                </p:stCondLst>
                                <p:childTnLst>
                                  <p:par>
                                    <p:cTn id="40" presetID="22" presetClass="entr" presetSubtype="8" fill="hold" grpId="0" nodeType="afterEffect">
                                      <p:stCondLst>
                                        <p:cond delay="0"/>
                                      </p:stCondLst>
                                      <p:childTnLst>
                                        <p:set>
                                          <p:cBhvr>
                                            <p:cTn id="41" dur="1" fill="hold">
                                              <p:stCondLst>
                                                <p:cond delay="0"/>
                                              </p:stCondLst>
                                            </p:cTn>
                                            <p:tgtEl>
                                              <p:spTgt spid="34"/>
                                            </p:tgtEl>
                                            <p:attrNameLst>
                                              <p:attrName>style.visibility</p:attrName>
                                            </p:attrNameLst>
                                          </p:cBhvr>
                                          <p:to>
                                            <p:strVal val="visible"/>
                                          </p:to>
                                        </p:set>
                                        <p:animEffect transition="in" filter="wipe(left)">
                                          <p:cBhvr>
                                            <p:cTn id="42" dur="500"/>
                                            <p:tgtEl>
                                              <p:spTgt spid="34"/>
                                            </p:tgtEl>
                                          </p:cBhvr>
                                        </p:animEffect>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fade">
                                          <p:cBhvr>
                                            <p:cTn id="47" dur="750"/>
                                            <p:tgtEl>
                                              <p:spTgt spid="14"/>
                                            </p:tgtEl>
                                          </p:cBhvr>
                                        </p:animEffect>
                                        <p:anim calcmode="lin" valueType="num">
                                          <p:cBhvr>
                                            <p:cTn id="48" dur="750" fill="hold"/>
                                            <p:tgtEl>
                                              <p:spTgt spid="14"/>
                                            </p:tgtEl>
                                            <p:attrNameLst>
                                              <p:attrName>ppt_x</p:attrName>
                                            </p:attrNameLst>
                                          </p:cBhvr>
                                          <p:tavLst>
                                            <p:tav tm="0">
                                              <p:val>
                                                <p:strVal val="#ppt_x"/>
                                              </p:val>
                                            </p:tav>
                                            <p:tav tm="100000">
                                              <p:val>
                                                <p:strVal val="#ppt_x"/>
                                              </p:val>
                                            </p:tav>
                                          </p:tavLst>
                                        </p:anim>
                                        <p:anim calcmode="lin" valueType="num">
                                          <p:cBhvr>
                                            <p:cTn id="49" dur="75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 presetClass="entr" presetSubtype="8" fill="hold" nodeType="clickEffect" p14:presetBounceEnd="75000">
                                      <p:stCondLst>
                                        <p:cond delay="0"/>
                                      </p:stCondLst>
                                      <p:childTnLst>
                                        <p:set>
                                          <p:cBhvr>
                                            <p:cTn id="53" dur="1" fill="hold">
                                              <p:stCondLst>
                                                <p:cond delay="0"/>
                                              </p:stCondLst>
                                            </p:cTn>
                                            <p:tgtEl>
                                              <p:spTgt spid="9"/>
                                            </p:tgtEl>
                                            <p:attrNameLst>
                                              <p:attrName>style.visibility</p:attrName>
                                            </p:attrNameLst>
                                          </p:cBhvr>
                                          <p:to>
                                            <p:strVal val="visible"/>
                                          </p:to>
                                        </p:set>
                                        <p:anim calcmode="lin" valueType="num" p14:bounceEnd="75000">
                                          <p:cBhvr additive="base">
                                            <p:cTn id="54" dur="1000" fill="hold"/>
                                            <p:tgtEl>
                                              <p:spTgt spid="9"/>
                                            </p:tgtEl>
                                            <p:attrNameLst>
                                              <p:attrName>ppt_x</p:attrName>
                                            </p:attrNameLst>
                                          </p:cBhvr>
                                          <p:tavLst>
                                            <p:tav tm="0">
                                              <p:val>
                                                <p:strVal val="0-#ppt_w/2"/>
                                              </p:val>
                                            </p:tav>
                                            <p:tav tm="100000">
                                              <p:val>
                                                <p:strVal val="#ppt_x"/>
                                              </p:val>
                                            </p:tav>
                                          </p:tavLst>
                                        </p:anim>
                                        <p:anim calcmode="lin" valueType="num" p14:bounceEnd="75000">
                                          <p:cBhvr additive="base">
                                            <p:cTn id="55" dur="10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2" presetClass="entr" presetSubtype="2" fill="hold" nodeType="clickEffect" p14:presetBounceEnd="75000">
                                      <p:stCondLst>
                                        <p:cond delay="0"/>
                                      </p:stCondLst>
                                      <p:childTnLst>
                                        <p:set>
                                          <p:cBhvr>
                                            <p:cTn id="59" dur="1" fill="hold">
                                              <p:stCondLst>
                                                <p:cond delay="0"/>
                                              </p:stCondLst>
                                            </p:cTn>
                                            <p:tgtEl>
                                              <p:spTgt spid="19"/>
                                            </p:tgtEl>
                                            <p:attrNameLst>
                                              <p:attrName>style.visibility</p:attrName>
                                            </p:attrNameLst>
                                          </p:cBhvr>
                                          <p:to>
                                            <p:strVal val="visible"/>
                                          </p:to>
                                        </p:set>
                                        <p:anim calcmode="lin" valueType="num" p14:bounceEnd="75000">
                                          <p:cBhvr additive="base">
                                            <p:cTn id="60" dur="1000" fill="hold"/>
                                            <p:tgtEl>
                                              <p:spTgt spid="19"/>
                                            </p:tgtEl>
                                            <p:attrNameLst>
                                              <p:attrName>ppt_x</p:attrName>
                                            </p:attrNameLst>
                                          </p:cBhvr>
                                          <p:tavLst>
                                            <p:tav tm="0">
                                              <p:val>
                                                <p:strVal val="1+#ppt_w/2"/>
                                              </p:val>
                                            </p:tav>
                                            <p:tav tm="100000">
                                              <p:val>
                                                <p:strVal val="#ppt_x"/>
                                              </p:val>
                                            </p:tav>
                                          </p:tavLst>
                                        </p:anim>
                                        <p:anim calcmode="lin" valueType="num" p14:bounceEnd="75000">
                                          <p:cBhvr additive="base">
                                            <p:cTn id="61" dur="100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nodeType="clickEffect">
                                      <p:stCondLst>
                                        <p:cond delay="0"/>
                                      </p:stCondLst>
                                      <p:childTnLst>
                                        <p:set>
                                          <p:cBhvr>
                                            <p:cTn id="65" dur="1" fill="hold">
                                              <p:stCondLst>
                                                <p:cond delay="0"/>
                                              </p:stCondLst>
                                            </p:cTn>
                                            <p:tgtEl>
                                              <p:spTgt spid="29"/>
                                            </p:tgtEl>
                                            <p:attrNameLst>
                                              <p:attrName>style.visibility</p:attrName>
                                            </p:attrNameLst>
                                          </p:cBhvr>
                                          <p:to>
                                            <p:strVal val="visible"/>
                                          </p:to>
                                        </p:set>
                                        <p:animEffect transition="in" filter="fade">
                                          <p:cBhvr>
                                            <p:cTn id="66"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2" grpId="0"/>
          <p:bldP spid="8" grpId="0" animBg="1"/>
          <p:bldP spid="33" grpId="0" animBg="1"/>
          <p:bldP spid="34" grpId="0"/>
          <p:bldP spid="14" grpId="0"/>
          <p:bldP spid="24" grpId="0" animBg="1"/>
          <p:bldP spid="28"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32"/>
                                            </p:tgtEl>
                                            <p:attrNameLst>
                                              <p:attrName>style.visibility</p:attrName>
                                            </p:attrNameLst>
                                          </p:cBhvr>
                                          <p:to>
                                            <p:strVal val="visible"/>
                                          </p:to>
                                        </p:set>
                                        <p:animEffect transition="in" filter="fade">
                                          <p:cBhvr>
                                            <p:cTn id="16" dur="500"/>
                                            <p:tgtEl>
                                              <p:spTgt spid="32"/>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fade">
                                          <p:cBhvr>
                                            <p:cTn id="21" dur="500"/>
                                            <p:tgtEl>
                                              <p:spTgt spid="25"/>
                                            </p:tgtEl>
                                          </p:cBhvr>
                                        </p:animEffect>
                                      </p:childTnLst>
                                    </p:cTn>
                                  </p:par>
                                </p:childTnLst>
                              </p:cTn>
                            </p:par>
                          </p:childTnLst>
                        </p:cTn>
                      </p:par>
                      <p:par>
                        <p:cTn id="22" fill="hold">
                          <p:stCondLst>
                            <p:cond delay="indefinite"/>
                          </p:stCondLst>
                          <p:childTnLst>
                            <p:par>
                              <p:cTn id="23" fill="hold">
                                <p:stCondLst>
                                  <p:cond delay="0"/>
                                </p:stCondLst>
                                <p:childTnLst>
                                  <p:par>
                                    <p:cTn id="24" presetID="23" presetClass="entr" presetSubtype="32"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p:cTn id="26" dur="500" fill="hold"/>
                                            <p:tgtEl>
                                              <p:spTgt spid="8"/>
                                            </p:tgtEl>
                                            <p:attrNameLst>
                                              <p:attrName>ppt_w</p:attrName>
                                            </p:attrNameLst>
                                          </p:cBhvr>
                                          <p:tavLst>
                                            <p:tav tm="0">
                                              <p:val>
                                                <p:strVal val="4*#ppt_w"/>
                                              </p:val>
                                            </p:tav>
                                            <p:tav tm="100000">
                                              <p:val>
                                                <p:strVal val="#ppt_w"/>
                                              </p:val>
                                            </p:tav>
                                          </p:tavLst>
                                        </p:anim>
                                        <p:anim calcmode="lin" valueType="num">
                                          <p:cBhvr>
                                            <p:cTn id="27" dur="500" fill="hold"/>
                                            <p:tgtEl>
                                              <p:spTgt spid="8"/>
                                            </p:tgtEl>
                                            <p:attrNameLst>
                                              <p:attrName>ppt_h</p:attrName>
                                            </p:attrNameLst>
                                          </p:cBhvr>
                                          <p:tavLst>
                                            <p:tav tm="0">
                                              <p:val>
                                                <p:strVal val="4*#ppt_h"/>
                                              </p:val>
                                            </p:tav>
                                            <p:tav tm="100000">
                                              <p:val>
                                                <p:strVal val="#ppt_h"/>
                                              </p:val>
                                            </p:tav>
                                          </p:tavLst>
                                        </p:anim>
                                      </p:childTnLst>
                                    </p:cTn>
                                  </p:par>
                                </p:childTnLst>
                              </p:cTn>
                            </p:par>
                          </p:childTnLst>
                        </p:cTn>
                      </p:par>
                      <p:par>
                        <p:cTn id="28" fill="hold">
                          <p:stCondLst>
                            <p:cond delay="indefinite"/>
                          </p:stCondLst>
                          <p:childTnLst>
                            <p:par>
                              <p:cTn id="29" fill="hold">
                                <p:stCondLst>
                                  <p:cond delay="0"/>
                                </p:stCondLst>
                                <p:childTnLst>
                                  <p:par>
                                    <p:cTn id="30" presetID="23" presetClass="entr" presetSubtype="32" fill="hold" grpId="0" nodeType="clickEffect">
                                      <p:stCondLst>
                                        <p:cond delay="0"/>
                                      </p:stCondLst>
                                      <p:childTnLst>
                                        <p:set>
                                          <p:cBhvr>
                                            <p:cTn id="31" dur="1" fill="hold">
                                              <p:stCondLst>
                                                <p:cond delay="0"/>
                                              </p:stCondLst>
                                            </p:cTn>
                                            <p:tgtEl>
                                              <p:spTgt spid="33"/>
                                            </p:tgtEl>
                                            <p:attrNameLst>
                                              <p:attrName>style.visibility</p:attrName>
                                            </p:attrNameLst>
                                          </p:cBhvr>
                                          <p:to>
                                            <p:strVal val="visible"/>
                                          </p:to>
                                        </p:set>
                                        <p:anim calcmode="lin" valueType="num">
                                          <p:cBhvr>
                                            <p:cTn id="32" dur="500" fill="hold"/>
                                            <p:tgtEl>
                                              <p:spTgt spid="33"/>
                                            </p:tgtEl>
                                            <p:attrNameLst>
                                              <p:attrName>ppt_w</p:attrName>
                                            </p:attrNameLst>
                                          </p:cBhvr>
                                          <p:tavLst>
                                            <p:tav tm="0">
                                              <p:val>
                                                <p:strVal val="4*#ppt_w"/>
                                              </p:val>
                                            </p:tav>
                                            <p:tav tm="100000">
                                              <p:val>
                                                <p:strVal val="#ppt_w"/>
                                              </p:val>
                                            </p:tav>
                                          </p:tavLst>
                                        </p:anim>
                                        <p:anim calcmode="lin" valueType="num">
                                          <p:cBhvr>
                                            <p:cTn id="33" dur="500" fill="hold"/>
                                            <p:tgtEl>
                                              <p:spTgt spid="33"/>
                                            </p:tgtEl>
                                            <p:attrNameLst>
                                              <p:attrName>ppt_h</p:attrName>
                                            </p:attrNameLst>
                                          </p:cBhvr>
                                          <p:tavLst>
                                            <p:tav tm="0">
                                              <p:val>
                                                <p:strVal val="4*#ppt_h"/>
                                              </p:val>
                                            </p:tav>
                                            <p:tav tm="100000">
                                              <p:val>
                                                <p:strVal val="#ppt_h"/>
                                              </p:val>
                                            </p:tav>
                                          </p:tavLst>
                                        </p:anim>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28"/>
                                            </p:tgtEl>
                                            <p:attrNameLst>
                                              <p:attrName>style.visibility</p:attrName>
                                            </p:attrNameLst>
                                          </p:cBhvr>
                                          <p:to>
                                            <p:strVal val="visible"/>
                                          </p:to>
                                        </p:set>
                                        <p:animEffect transition="in" filter="fade">
                                          <p:cBhvr>
                                            <p:cTn id="38" dur="500"/>
                                            <p:tgtEl>
                                              <p:spTgt spid="28"/>
                                            </p:tgtEl>
                                          </p:cBhvr>
                                        </p:animEffect>
                                      </p:childTnLst>
                                    </p:cTn>
                                  </p:par>
                                </p:childTnLst>
                              </p:cTn>
                            </p:par>
                            <p:par>
                              <p:cTn id="39" fill="hold">
                                <p:stCondLst>
                                  <p:cond delay="500"/>
                                </p:stCondLst>
                                <p:childTnLst>
                                  <p:par>
                                    <p:cTn id="40" presetID="22" presetClass="entr" presetSubtype="8" fill="hold" grpId="0" nodeType="afterEffect">
                                      <p:stCondLst>
                                        <p:cond delay="0"/>
                                      </p:stCondLst>
                                      <p:childTnLst>
                                        <p:set>
                                          <p:cBhvr>
                                            <p:cTn id="41" dur="1" fill="hold">
                                              <p:stCondLst>
                                                <p:cond delay="0"/>
                                              </p:stCondLst>
                                            </p:cTn>
                                            <p:tgtEl>
                                              <p:spTgt spid="34"/>
                                            </p:tgtEl>
                                            <p:attrNameLst>
                                              <p:attrName>style.visibility</p:attrName>
                                            </p:attrNameLst>
                                          </p:cBhvr>
                                          <p:to>
                                            <p:strVal val="visible"/>
                                          </p:to>
                                        </p:set>
                                        <p:animEffect transition="in" filter="wipe(left)">
                                          <p:cBhvr>
                                            <p:cTn id="42" dur="500"/>
                                            <p:tgtEl>
                                              <p:spTgt spid="34"/>
                                            </p:tgtEl>
                                          </p:cBhvr>
                                        </p:animEffect>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fade">
                                          <p:cBhvr>
                                            <p:cTn id="47" dur="750"/>
                                            <p:tgtEl>
                                              <p:spTgt spid="14"/>
                                            </p:tgtEl>
                                          </p:cBhvr>
                                        </p:animEffect>
                                        <p:anim calcmode="lin" valueType="num">
                                          <p:cBhvr>
                                            <p:cTn id="48" dur="750" fill="hold"/>
                                            <p:tgtEl>
                                              <p:spTgt spid="14"/>
                                            </p:tgtEl>
                                            <p:attrNameLst>
                                              <p:attrName>ppt_x</p:attrName>
                                            </p:attrNameLst>
                                          </p:cBhvr>
                                          <p:tavLst>
                                            <p:tav tm="0">
                                              <p:val>
                                                <p:strVal val="#ppt_x"/>
                                              </p:val>
                                            </p:tav>
                                            <p:tav tm="100000">
                                              <p:val>
                                                <p:strVal val="#ppt_x"/>
                                              </p:val>
                                            </p:tav>
                                          </p:tavLst>
                                        </p:anim>
                                        <p:anim calcmode="lin" valueType="num">
                                          <p:cBhvr>
                                            <p:cTn id="49" dur="75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 presetClass="entr" presetSubtype="8" fill="hold" nodeType="clickEffect">
                                      <p:stCondLst>
                                        <p:cond delay="0"/>
                                      </p:stCondLst>
                                      <p:childTnLst>
                                        <p:set>
                                          <p:cBhvr>
                                            <p:cTn id="53" dur="1" fill="hold">
                                              <p:stCondLst>
                                                <p:cond delay="0"/>
                                              </p:stCondLst>
                                            </p:cTn>
                                            <p:tgtEl>
                                              <p:spTgt spid="9"/>
                                            </p:tgtEl>
                                            <p:attrNameLst>
                                              <p:attrName>style.visibility</p:attrName>
                                            </p:attrNameLst>
                                          </p:cBhvr>
                                          <p:to>
                                            <p:strVal val="visible"/>
                                          </p:to>
                                        </p:set>
                                        <p:anim calcmode="lin" valueType="num">
                                          <p:cBhvr additive="base">
                                            <p:cTn id="54" dur="1000" fill="hold"/>
                                            <p:tgtEl>
                                              <p:spTgt spid="9"/>
                                            </p:tgtEl>
                                            <p:attrNameLst>
                                              <p:attrName>ppt_x</p:attrName>
                                            </p:attrNameLst>
                                          </p:cBhvr>
                                          <p:tavLst>
                                            <p:tav tm="0">
                                              <p:val>
                                                <p:strVal val="0-#ppt_w/2"/>
                                              </p:val>
                                            </p:tav>
                                            <p:tav tm="100000">
                                              <p:val>
                                                <p:strVal val="#ppt_x"/>
                                              </p:val>
                                            </p:tav>
                                          </p:tavLst>
                                        </p:anim>
                                        <p:anim calcmode="lin" valueType="num">
                                          <p:cBhvr additive="base">
                                            <p:cTn id="55" dur="10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2" presetClass="entr" presetSubtype="2" fill="hold" nodeType="clickEffect">
                                      <p:stCondLst>
                                        <p:cond delay="0"/>
                                      </p:stCondLst>
                                      <p:childTnLst>
                                        <p:set>
                                          <p:cBhvr>
                                            <p:cTn id="59" dur="1" fill="hold">
                                              <p:stCondLst>
                                                <p:cond delay="0"/>
                                              </p:stCondLst>
                                            </p:cTn>
                                            <p:tgtEl>
                                              <p:spTgt spid="19"/>
                                            </p:tgtEl>
                                            <p:attrNameLst>
                                              <p:attrName>style.visibility</p:attrName>
                                            </p:attrNameLst>
                                          </p:cBhvr>
                                          <p:to>
                                            <p:strVal val="visible"/>
                                          </p:to>
                                        </p:set>
                                        <p:anim calcmode="lin" valueType="num">
                                          <p:cBhvr additive="base">
                                            <p:cTn id="60" dur="1000" fill="hold"/>
                                            <p:tgtEl>
                                              <p:spTgt spid="19"/>
                                            </p:tgtEl>
                                            <p:attrNameLst>
                                              <p:attrName>ppt_x</p:attrName>
                                            </p:attrNameLst>
                                          </p:cBhvr>
                                          <p:tavLst>
                                            <p:tav tm="0">
                                              <p:val>
                                                <p:strVal val="1+#ppt_w/2"/>
                                              </p:val>
                                            </p:tav>
                                            <p:tav tm="100000">
                                              <p:val>
                                                <p:strVal val="#ppt_x"/>
                                              </p:val>
                                            </p:tav>
                                          </p:tavLst>
                                        </p:anim>
                                        <p:anim calcmode="lin" valueType="num">
                                          <p:cBhvr additive="base">
                                            <p:cTn id="61" dur="100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nodeType="clickEffect">
                                      <p:stCondLst>
                                        <p:cond delay="0"/>
                                      </p:stCondLst>
                                      <p:childTnLst>
                                        <p:set>
                                          <p:cBhvr>
                                            <p:cTn id="65" dur="1" fill="hold">
                                              <p:stCondLst>
                                                <p:cond delay="0"/>
                                              </p:stCondLst>
                                            </p:cTn>
                                            <p:tgtEl>
                                              <p:spTgt spid="29"/>
                                            </p:tgtEl>
                                            <p:attrNameLst>
                                              <p:attrName>style.visibility</p:attrName>
                                            </p:attrNameLst>
                                          </p:cBhvr>
                                          <p:to>
                                            <p:strVal val="visible"/>
                                          </p:to>
                                        </p:set>
                                        <p:animEffect transition="in" filter="fade">
                                          <p:cBhvr>
                                            <p:cTn id="66"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2" grpId="0"/>
          <p:bldP spid="8" grpId="0" animBg="1"/>
          <p:bldP spid="33" grpId="0" animBg="1"/>
          <p:bldP spid="34" grpId="0"/>
          <p:bldP spid="14" grpId="0"/>
          <p:bldP spid="24" grpId="0" animBg="1"/>
          <p:bldP spid="28" grpId="0" animBg="1"/>
        </p:bld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ed of Nails - Cool Science Experiment">
            <a:hlinkClick r:id="" action="ppaction://media"/>
            <a:extLst>
              <a:ext uri="{FF2B5EF4-FFF2-40B4-BE49-F238E27FC236}">
                <a16:creationId xmlns:a16="http://schemas.microsoft.com/office/drawing/2014/main" id="{3BBEF10B-7869-4490-8040-C30C02CB0D31}"/>
              </a:ext>
            </a:extLst>
          </p:cNvPr>
          <p:cNvPicPr>
            <a:picLocks noChangeAspect="1"/>
          </p:cNvPicPr>
          <p:nvPr>
            <a:videoFile r:link="rId1"/>
            <p:extLst>
              <p:ext uri="{DAA4B4D4-6D71-4841-9C94-3DE7FCFB9230}">
                <p14:media xmlns:p14="http://schemas.microsoft.com/office/powerpoint/2010/main" r:embed="rId2">
                  <p14:trim st="4884" end="3621"/>
                </p14:media>
              </p:ext>
            </p:extLst>
          </p:nvPr>
        </p:nvPicPr>
        <p:blipFill>
          <a:blip r:embed="rId4"/>
          <a:stretch>
            <a:fillRect/>
          </a:stretch>
        </p:blipFill>
        <p:spPr>
          <a:xfrm>
            <a:off x="943504" y="1064708"/>
            <a:ext cx="10019248" cy="5635827"/>
          </a:xfrm>
          <a:prstGeom prst="rect">
            <a:avLst/>
          </a:prstGeom>
        </p:spPr>
      </p:pic>
      <p:grpSp>
        <p:nvGrpSpPr>
          <p:cNvPr id="3" name="Group 2">
            <a:extLst>
              <a:ext uri="{FF2B5EF4-FFF2-40B4-BE49-F238E27FC236}">
                <a16:creationId xmlns:a16="http://schemas.microsoft.com/office/drawing/2014/main" id="{88CC40F6-903E-4CFB-B39D-DAE9BD0BFA02}"/>
              </a:ext>
            </a:extLst>
          </p:cNvPr>
          <p:cNvGrpSpPr/>
          <p:nvPr/>
        </p:nvGrpSpPr>
        <p:grpSpPr>
          <a:xfrm>
            <a:off x="3317534" y="271306"/>
            <a:ext cx="5752240" cy="642678"/>
            <a:chOff x="4474346" y="195309"/>
            <a:chExt cx="2291772" cy="674703"/>
          </a:xfrm>
        </p:grpSpPr>
        <p:sp>
          <p:nvSpPr>
            <p:cNvPr id="4" name="Rectangle: Rounded Corners 3">
              <a:extLst>
                <a:ext uri="{FF2B5EF4-FFF2-40B4-BE49-F238E27FC236}">
                  <a16:creationId xmlns:a16="http://schemas.microsoft.com/office/drawing/2014/main" id="{45516B4C-7EEC-4B27-ADED-0C4A96AB041F}"/>
                </a:ext>
              </a:extLst>
            </p:cNvPr>
            <p:cNvSpPr/>
            <p:nvPr/>
          </p:nvSpPr>
          <p:spPr>
            <a:xfrm>
              <a:off x="4474346" y="195309"/>
              <a:ext cx="2291772" cy="674703"/>
            </a:xfrm>
            <a:prstGeom prst="roundRect">
              <a:avLst>
                <a:gd name="adj" fmla="val 50000"/>
              </a:avLst>
            </a:prstGeom>
            <a:gradFill>
              <a:gsLst>
                <a:gs pos="63000">
                  <a:srgbClr val="FF6A00"/>
                </a:gs>
                <a:gs pos="34000">
                  <a:srgbClr val="FF3900"/>
                </a:gs>
                <a:gs pos="0">
                  <a:srgbClr val="FF0000"/>
                </a:gs>
                <a:gs pos="100000">
                  <a:srgbClr val="FFC000"/>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5" name="TextBox 4">
              <a:extLst>
                <a:ext uri="{FF2B5EF4-FFF2-40B4-BE49-F238E27FC236}">
                  <a16:creationId xmlns:a16="http://schemas.microsoft.com/office/drawing/2014/main" id="{08A4BE70-86AC-45A3-9D81-65A8F8945404}"/>
                </a:ext>
              </a:extLst>
            </p:cNvPr>
            <p:cNvSpPr txBox="1"/>
            <p:nvPr/>
          </p:nvSpPr>
          <p:spPr>
            <a:xfrm>
              <a:off x="4577988" y="271050"/>
              <a:ext cx="2159264" cy="523220"/>
            </a:xfrm>
            <a:prstGeom prst="rect">
              <a:avLst/>
            </a:prstGeom>
            <a:noFill/>
          </p:spPr>
          <p:txBody>
            <a:bodyPr wrap="square" rtlCol="0">
              <a:spAutoFit/>
            </a:bodyPr>
            <a:lstStyle/>
            <a:p>
              <a:r>
                <a:rPr lang="vi-VN" sz="2800" dirty="0">
                  <a:solidFill>
                    <a:schemeClr val="bg1"/>
                  </a:solidFill>
                  <a:latin typeface="Roboto Black" panose="02000000000000000000" pitchFamily="2" charset="0"/>
                </a:rPr>
                <a:t>Thí nghiệm về diện tích tiếp súc </a:t>
              </a:r>
              <a:endParaRPr lang="en-US" sz="2800" dirty="0">
                <a:solidFill>
                  <a:schemeClr val="bg1"/>
                </a:solidFill>
                <a:latin typeface="Roboto Black" panose="02000000000000000000" pitchFamily="2" charset="0"/>
              </a:endParaRPr>
            </a:p>
          </p:txBody>
        </p:sp>
      </p:grpSp>
    </p:spTree>
    <p:extLst>
      <p:ext uri="{BB962C8B-B14F-4D97-AF65-F5344CB8AC3E}">
        <p14:creationId xmlns:p14="http://schemas.microsoft.com/office/powerpoint/2010/main" val="195253197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358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 up of a speedometer&#10;&#10;Description automatically generated with medium confidence">
            <a:extLst>
              <a:ext uri="{FF2B5EF4-FFF2-40B4-BE49-F238E27FC236}">
                <a16:creationId xmlns:a16="http://schemas.microsoft.com/office/drawing/2014/main" id="{2B29338B-2588-4370-995C-59ECF1482AA7}"/>
              </a:ext>
            </a:extLst>
          </p:cNvPr>
          <p:cNvPicPr>
            <a:picLocks noChangeAspect="1"/>
          </p:cNvPicPr>
          <p:nvPr/>
        </p:nvPicPr>
        <p:blipFill rotWithShape="1">
          <a:blip r:embed="rId2">
            <a:extLst>
              <a:ext uri="{28A0092B-C50C-407E-A947-70E740481C1C}">
                <a14:useLocalDpi xmlns:a14="http://schemas.microsoft.com/office/drawing/2010/main" val="0"/>
              </a:ext>
            </a:extLst>
          </a:blip>
          <a:srcRect t="3754" b="3754"/>
          <a:stretch/>
        </p:blipFill>
        <p:spPr>
          <a:xfrm>
            <a:off x="0" y="0"/>
            <a:ext cx="12192000" cy="6858000"/>
          </a:xfrm>
          <a:prstGeom prst="rect">
            <a:avLst/>
          </a:prstGeom>
        </p:spPr>
      </p:pic>
      <p:sp>
        <p:nvSpPr>
          <p:cNvPr id="7" name="Rectangle 6">
            <a:extLst>
              <a:ext uri="{FF2B5EF4-FFF2-40B4-BE49-F238E27FC236}">
                <a16:creationId xmlns:a16="http://schemas.microsoft.com/office/drawing/2014/main" id="{BEDACCA4-96BD-4B2C-A9BA-5F0DE8777CBC}"/>
              </a:ext>
            </a:extLst>
          </p:cNvPr>
          <p:cNvSpPr/>
          <p:nvPr/>
        </p:nvSpPr>
        <p:spPr>
          <a:xfrm>
            <a:off x="7137647" y="0"/>
            <a:ext cx="5054353" cy="6858000"/>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4704CC1C-0CE1-4981-BBF4-DAA5C9E5FFC0}"/>
              </a:ext>
            </a:extLst>
          </p:cNvPr>
          <p:cNvSpPr/>
          <p:nvPr/>
        </p:nvSpPr>
        <p:spPr>
          <a:xfrm>
            <a:off x="7625918" y="392837"/>
            <a:ext cx="4136995" cy="6072326"/>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84A4CA39-0713-48B2-A98F-63BC6E73B769}"/>
              </a:ext>
            </a:extLst>
          </p:cNvPr>
          <p:cNvSpPr/>
          <p:nvPr/>
        </p:nvSpPr>
        <p:spPr>
          <a:xfrm>
            <a:off x="7909023" y="1251433"/>
            <a:ext cx="2544417" cy="944218"/>
          </a:xfrm>
          <a:prstGeom prst="roundRect">
            <a:avLst>
              <a:gd name="adj" fmla="val 50000"/>
            </a:avLst>
          </a:prstGeom>
          <a:gradFill>
            <a:gsLst>
              <a:gs pos="63000">
                <a:srgbClr val="FF6A00"/>
              </a:gs>
              <a:gs pos="34000">
                <a:srgbClr val="FF3900"/>
              </a:gs>
              <a:gs pos="0">
                <a:srgbClr val="FF0000"/>
              </a:gs>
              <a:gs pos="100000">
                <a:srgbClr val="FFC000"/>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9FF436D4-0D55-45A0-92C3-5712A2A95156}"/>
              </a:ext>
            </a:extLst>
          </p:cNvPr>
          <p:cNvSpPr txBox="1"/>
          <p:nvPr/>
        </p:nvSpPr>
        <p:spPr>
          <a:xfrm>
            <a:off x="8212898" y="1332554"/>
            <a:ext cx="2060953" cy="830997"/>
          </a:xfrm>
          <a:prstGeom prst="rect">
            <a:avLst/>
          </a:prstGeom>
          <a:noFill/>
        </p:spPr>
        <p:txBody>
          <a:bodyPr wrap="square" rtlCol="0">
            <a:spAutoFit/>
          </a:bodyPr>
          <a:lstStyle/>
          <a:p>
            <a:r>
              <a:rPr lang="vi-VN" sz="4800" dirty="0">
                <a:solidFill>
                  <a:schemeClr val="bg1"/>
                </a:solidFill>
                <a:latin typeface="Roboto Black" panose="02000000000000000000" pitchFamily="2" charset="0"/>
              </a:rPr>
              <a:t>Bài </a:t>
            </a:r>
            <a:r>
              <a:rPr lang="en-US" sz="4800" dirty="0">
                <a:solidFill>
                  <a:schemeClr val="bg1"/>
                </a:solidFill>
                <a:latin typeface="Roboto Black" panose="02000000000000000000" pitchFamily="2" charset="0"/>
              </a:rPr>
              <a:t>16</a:t>
            </a:r>
          </a:p>
        </p:txBody>
      </p:sp>
      <p:sp>
        <p:nvSpPr>
          <p:cNvPr id="10" name="TextBox 9">
            <a:extLst>
              <a:ext uri="{FF2B5EF4-FFF2-40B4-BE49-F238E27FC236}">
                <a16:creationId xmlns:a16="http://schemas.microsoft.com/office/drawing/2014/main" id="{3C1F8112-BD43-4326-B0B8-4B75C3C24905}"/>
              </a:ext>
            </a:extLst>
          </p:cNvPr>
          <p:cNvSpPr txBox="1"/>
          <p:nvPr/>
        </p:nvSpPr>
        <p:spPr>
          <a:xfrm>
            <a:off x="7821937" y="2416580"/>
            <a:ext cx="4155519" cy="3416320"/>
          </a:xfrm>
          <a:prstGeom prst="rect">
            <a:avLst/>
          </a:prstGeom>
          <a:noFill/>
        </p:spPr>
        <p:txBody>
          <a:bodyPr wrap="square" rtlCol="0">
            <a:spAutoFit/>
          </a:bodyPr>
          <a:lstStyle/>
          <a:p>
            <a:r>
              <a:rPr lang="vi-VN" sz="7200" dirty="0">
                <a:solidFill>
                  <a:schemeClr val="bg2">
                    <a:lumMod val="25000"/>
                  </a:schemeClr>
                </a:solidFill>
                <a:latin typeface="Roboto Black" panose="02000000000000000000" pitchFamily="2" charset="0"/>
              </a:rPr>
              <a:t>Áp Suất</a:t>
            </a:r>
            <a:r>
              <a:rPr lang="en-US" sz="7200" dirty="0">
                <a:solidFill>
                  <a:schemeClr val="bg2">
                    <a:lumMod val="25000"/>
                  </a:schemeClr>
                </a:solidFill>
                <a:latin typeface="Roboto Black" panose="02000000000000000000" pitchFamily="2" charset="0"/>
              </a:rPr>
              <a:t> </a:t>
            </a:r>
            <a:r>
              <a:rPr lang="en-US" sz="7200" dirty="0" err="1">
                <a:solidFill>
                  <a:schemeClr val="bg2">
                    <a:lumMod val="25000"/>
                  </a:schemeClr>
                </a:solidFill>
                <a:latin typeface="Roboto Black" panose="02000000000000000000" pitchFamily="2" charset="0"/>
              </a:rPr>
              <a:t>Trên</a:t>
            </a:r>
            <a:r>
              <a:rPr lang="en-US" sz="7200" dirty="0">
                <a:solidFill>
                  <a:schemeClr val="bg2">
                    <a:lumMod val="25000"/>
                  </a:schemeClr>
                </a:solidFill>
                <a:latin typeface="Roboto Black" panose="02000000000000000000" pitchFamily="2" charset="0"/>
              </a:rPr>
              <a:t> </a:t>
            </a:r>
            <a:r>
              <a:rPr lang="en-US" sz="7200" dirty="0" err="1">
                <a:solidFill>
                  <a:schemeClr val="bg2">
                    <a:lumMod val="25000"/>
                  </a:schemeClr>
                </a:solidFill>
                <a:latin typeface="Roboto Black" panose="02000000000000000000" pitchFamily="2" charset="0"/>
              </a:rPr>
              <a:t>Một</a:t>
            </a:r>
            <a:r>
              <a:rPr lang="en-US" sz="7200" dirty="0">
                <a:solidFill>
                  <a:schemeClr val="bg2">
                    <a:lumMod val="25000"/>
                  </a:schemeClr>
                </a:solidFill>
                <a:latin typeface="Roboto Black" panose="02000000000000000000" pitchFamily="2" charset="0"/>
              </a:rPr>
              <a:t> </a:t>
            </a:r>
            <a:r>
              <a:rPr lang="en-US" sz="7200" dirty="0" err="1">
                <a:solidFill>
                  <a:schemeClr val="bg2">
                    <a:lumMod val="25000"/>
                  </a:schemeClr>
                </a:solidFill>
                <a:latin typeface="Roboto Black" panose="02000000000000000000" pitchFamily="2" charset="0"/>
              </a:rPr>
              <a:t>Bề</a:t>
            </a:r>
            <a:r>
              <a:rPr lang="en-US" sz="7200" dirty="0">
                <a:solidFill>
                  <a:schemeClr val="bg2">
                    <a:lumMod val="25000"/>
                  </a:schemeClr>
                </a:solidFill>
                <a:latin typeface="Roboto Black" panose="02000000000000000000" pitchFamily="2" charset="0"/>
              </a:rPr>
              <a:t> </a:t>
            </a:r>
            <a:r>
              <a:rPr lang="en-US" sz="7200" dirty="0" err="1">
                <a:solidFill>
                  <a:schemeClr val="bg2">
                    <a:lumMod val="25000"/>
                  </a:schemeClr>
                </a:solidFill>
                <a:latin typeface="Roboto Black" panose="02000000000000000000" pitchFamily="2" charset="0"/>
              </a:rPr>
              <a:t>Mặt</a:t>
            </a:r>
            <a:endParaRPr lang="en-US" sz="7200" dirty="0">
              <a:solidFill>
                <a:schemeClr val="bg2">
                  <a:lumMod val="25000"/>
                </a:schemeClr>
              </a:solidFill>
              <a:latin typeface="Roboto Black" panose="02000000000000000000" pitchFamily="2" charset="0"/>
            </a:endParaRPr>
          </a:p>
        </p:txBody>
      </p:sp>
    </p:spTree>
    <p:extLst>
      <p:ext uri="{BB962C8B-B14F-4D97-AF65-F5344CB8AC3E}">
        <p14:creationId xmlns:p14="http://schemas.microsoft.com/office/powerpoint/2010/main" val="218074757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3666FEB-D46A-4A6C-BD63-BF904EDDB1B5}"/>
              </a:ext>
            </a:extLst>
          </p:cNvPr>
          <p:cNvSpPr txBox="1"/>
          <p:nvPr/>
        </p:nvSpPr>
        <p:spPr>
          <a:xfrm>
            <a:off x="404003" y="1022324"/>
            <a:ext cx="10592772" cy="1015663"/>
          </a:xfrm>
          <a:prstGeom prst="rect">
            <a:avLst/>
          </a:prstGeom>
          <a:noFill/>
        </p:spPr>
        <p:txBody>
          <a:bodyPr wrap="square" rtlCol="0">
            <a:spAutoFit/>
          </a:bodyPr>
          <a:lstStyle/>
          <a:p>
            <a:r>
              <a:rPr lang="en-US" sz="2800" dirty="0">
                <a:solidFill>
                  <a:schemeClr val="bg2">
                    <a:lumMod val="25000"/>
                  </a:schemeClr>
                </a:solidFill>
                <a:latin typeface="Roboto" panose="02000000000000000000" pitchFamily="2" charset="0"/>
                <a:ea typeface="Roboto" panose="02000000000000000000" pitchFamily="2" charset="0"/>
              </a:rPr>
              <a:t>        </a:t>
            </a:r>
            <a:r>
              <a:rPr lang="vi-VN" sz="2800" dirty="0">
                <a:solidFill>
                  <a:schemeClr val="bg2">
                    <a:lumMod val="25000"/>
                  </a:schemeClr>
                </a:solidFill>
                <a:latin typeface="Roboto" panose="02000000000000000000" pitchFamily="2" charset="0"/>
                <a:ea typeface="Roboto" panose="02000000000000000000" pitchFamily="2" charset="0"/>
              </a:rPr>
              <a:t>Để xác định tác dụng của áp lực lên mặt bị ép, người ta đưa ra khái niệm </a:t>
            </a:r>
            <a:r>
              <a:rPr lang="vi-VN" sz="3200" dirty="0">
                <a:solidFill>
                  <a:srgbClr val="FF3600"/>
                </a:solidFill>
                <a:latin typeface="#9Slide05 Lobster" panose="02000506000000020003" pitchFamily="2" charset="0"/>
                <a:ea typeface="Roboto" panose="02000000000000000000" pitchFamily="2" charset="0"/>
              </a:rPr>
              <a:t>áp suất</a:t>
            </a:r>
            <a:r>
              <a:rPr lang="vi-VN" sz="2800" dirty="0">
                <a:solidFill>
                  <a:schemeClr val="bg2">
                    <a:lumMod val="25000"/>
                  </a:schemeClr>
                </a:solidFill>
                <a:latin typeface="Roboto" panose="02000000000000000000" pitchFamily="2" charset="0"/>
                <a:ea typeface="Roboto" panose="02000000000000000000" pitchFamily="2" charset="0"/>
              </a:rPr>
              <a:t>.</a:t>
            </a:r>
            <a:endParaRPr lang="en-US" sz="2800" dirty="0">
              <a:solidFill>
                <a:schemeClr val="bg2">
                  <a:lumMod val="25000"/>
                </a:schemeClr>
              </a:solidFill>
              <a:latin typeface="Roboto" panose="02000000000000000000" pitchFamily="2" charset="0"/>
              <a:ea typeface="Roboto" panose="02000000000000000000" pitchFamily="2" charset="0"/>
            </a:endParaRPr>
          </a:p>
        </p:txBody>
      </p:sp>
      <p:sp>
        <p:nvSpPr>
          <p:cNvPr id="7" name="TextBox 6">
            <a:extLst>
              <a:ext uri="{FF2B5EF4-FFF2-40B4-BE49-F238E27FC236}">
                <a16:creationId xmlns:a16="http://schemas.microsoft.com/office/drawing/2014/main" id="{2D7EA93C-B180-4796-B473-60F04465E1B5}"/>
              </a:ext>
            </a:extLst>
          </p:cNvPr>
          <p:cNvSpPr txBox="1"/>
          <p:nvPr/>
        </p:nvSpPr>
        <p:spPr>
          <a:xfrm>
            <a:off x="404003" y="2033682"/>
            <a:ext cx="10414346" cy="1077218"/>
          </a:xfrm>
          <a:prstGeom prst="rect">
            <a:avLst/>
          </a:prstGeom>
          <a:noFill/>
        </p:spPr>
        <p:txBody>
          <a:bodyPr wrap="square" rtlCol="0">
            <a:spAutoFit/>
          </a:bodyPr>
          <a:lstStyle/>
          <a:p>
            <a:r>
              <a:rPr lang="en-US" sz="2800" dirty="0">
                <a:solidFill>
                  <a:schemeClr val="bg2">
                    <a:lumMod val="25000"/>
                  </a:schemeClr>
                </a:solidFill>
                <a:latin typeface="Roboto" panose="02000000000000000000" pitchFamily="2" charset="0"/>
                <a:ea typeface="Roboto" panose="02000000000000000000" pitchFamily="2" charset="0"/>
              </a:rPr>
              <a:t>        </a:t>
            </a:r>
            <a:r>
              <a:rPr lang="en-US" sz="2800" dirty="0" err="1">
                <a:solidFill>
                  <a:schemeClr val="bg2">
                    <a:lumMod val="25000"/>
                  </a:schemeClr>
                </a:solidFill>
                <a:latin typeface="Roboto" panose="02000000000000000000" pitchFamily="2" charset="0"/>
                <a:ea typeface="Roboto" panose="02000000000000000000" pitchFamily="2" charset="0"/>
              </a:rPr>
              <a:t>Áp</a:t>
            </a:r>
            <a:r>
              <a:rPr lang="en-US" sz="2800" dirty="0">
                <a:solidFill>
                  <a:schemeClr val="bg2">
                    <a:lumMod val="25000"/>
                  </a:schemeClr>
                </a:solidFill>
                <a:latin typeface="Roboto" panose="02000000000000000000" pitchFamily="2" charset="0"/>
                <a:ea typeface="Roboto" panose="02000000000000000000" pitchFamily="2" charset="0"/>
              </a:rPr>
              <a:t> </a:t>
            </a:r>
            <a:r>
              <a:rPr lang="vi-VN" sz="2800" dirty="0">
                <a:solidFill>
                  <a:schemeClr val="bg2">
                    <a:lumMod val="25000"/>
                  </a:schemeClr>
                </a:solidFill>
                <a:latin typeface="Roboto" panose="02000000000000000000" pitchFamily="2" charset="0"/>
                <a:ea typeface="Roboto" panose="02000000000000000000" pitchFamily="2" charset="0"/>
              </a:rPr>
              <a:t>suất được tính bằng </a:t>
            </a:r>
            <a:r>
              <a:rPr lang="vi-VN" sz="3200" dirty="0">
                <a:solidFill>
                  <a:srgbClr val="00B0F0"/>
                </a:solidFill>
                <a:latin typeface="#9Slide05 Lobster" panose="02000506000000020003" pitchFamily="2" charset="0"/>
                <a:ea typeface="Roboto" panose="02000000000000000000" pitchFamily="2" charset="0"/>
              </a:rPr>
              <a:t>độ lớn của áp lực </a:t>
            </a:r>
            <a:r>
              <a:rPr lang="vi-VN" sz="2800" dirty="0">
                <a:solidFill>
                  <a:schemeClr val="bg2">
                    <a:lumMod val="25000"/>
                  </a:schemeClr>
                </a:solidFill>
                <a:latin typeface="Roboto" panose="02000000000000000000" pitchFamily="2" charset="0"/>
                <a:ea typeface="Roboto" panose="02000000000000000000" pitchFamily="2" charset="0"/>
              </a:rPr>
              <a:t>trên một đơn vị </a:t>
            </a:r>
            <a:r>
              <a:rPr lang="vi-VN" sz="3200" dirty="0">
                <a:solidFill>
                  <a:srgbClr val="FF3600"/>
                </a:solidFill>
                <a:latin typeface="#9Slide05 Lobster" panose="02000506000000020003" pitchFamily="2" charset="0"/>
                <a:ea typeface="Roboto" panose="02000000000000000000" pitchFamily="2" charset="0"/>
              </a:rPr>
              <a:t>diện tích </a:t>
            </a:r>
            <a:r>
              <a:rPr lang="en-US" sz="3200" dirty="0" err="1">
                <a:solidFill>
                  <a:srgbClr val="FF3600"/>
                </a:solidFill>
                <a:latin typeface="#9Slide05 Lobster" panose="02000506000000020003" pitchFamily="2" charset="0"/>
                <a:ea typeface="Roboto" panose="02000000000000000000" pitchFamily="2" charset="0"/>
              </a:rPr>
              <a:t>mặt</a:t>
            </a:r>
            <a:r>
              <a:rPr lang="en-US" sz="3200" dirty="0">
                <a:solidFill>
                  <a:srgbClr val="FF3600"/>
                </a:solidFill>
                <a:latin typeface="#9Slide05 Lobster" panose="02000506000000020003" pitchFamily="2" charset="0"/>
                <a:ea typeface="Roboto" panose="02000000000000000000" pitchFamily="2" charset="0"/>
              </a:rPr>
              <a:t> </a:t>
            </a:r>
            <a:r>
              <a:rPr lang="vi-VN" sz="3200" dirty="0">
                <a:solidFill>
                  <a:srgbClr val="FF3600"/>
                </a:solidFill>
                <a:latin typeface="#9Slide05 Lobster" panose="02000506000000020003" pitchFamily="2" charset="0"/>
                <a:ea typeface="Roboto" panose="02000000000000000000" pitchFamily="2" charset="0"/>
              </a:rPr>
              <a:t>bị ép</a:t>
            </a:r>
            <a:r>
              <a:rPr lang="vi-VN" sz="2800" dirty="0">
                <a:solidFill>
                  <a:schemeClr val="bg2">
                    <a:lumMod val="25000"/>
                  </a:schemeClr>
                </a:solidFill>
                <a:latin typeface="Roboto" panose="02000000000000000000" pitchFamily="2" charset="0"/>
                <a:ea typeface="Roboto" panose="02000000000000000000" pitchFamily="2" charset="0"/>
              </a:rPr>
              <a:t>.</a:t>
            </a:r>
            <a:endParaRPr lang="en-US" sz="2800" dirty="0">
              <a:solidFill>
                <a:schemeClr val="bg2">
                  <a:lumMod val="25000"/>
                </a:schemeClr>
              </a:solidFill>
              <a:latin typeface="Roboto" panose="02000000000000000000" pitchFamily="2" charset="0"/>
              <a:ea typeface="Roboto" panose="02000000000000000000" pitchFamily="2" charset="0"/>
            </a:endParaRPr>
          </a:p>
        </p:txBody>
      </p:sp>
      <p:grpSp>
        <p:nvGrpSpPr>
          <p:cNvPr id="17" name="Group 16">
            <a:extLst>
              <a:ext uri="{FF2B5EF4-FFF2-40B4-BE49-F238E27FC236}">
                <a16:creationId xmlns:a16="http://schemas.microsoft.com/office/drawing/2014/main" id="{5001A008-C3D5-47D8-966C-04E8C06108D7}"/>
              </a:ext>
            </a:extLst>
          </p:cNvPr>
          <p:cNvGrpSpPr/>
          <p:nvPr/>
        </p:nvGrpSpPr>
        <p:grpSpPr>
          <a:xfrm>
            <a:off x="2418688" y="3395018"/>
            <a:ext cx="1327747" cy="1082778"/>
            <a:chOff x="3061258" y="4118359"/>
            <a:chExt cx="718805" cy="1082778"/>
          </a:xfrm>
        </p:grpSpPr>
        <p:sp>
          <p:nvSpPr>
            <p:cNvPr id="8" name="TextBox 7">
              <a:extLst>
                <a:ext uri="{FF2B5EF4-FFF2-40B4-BE49-F238E27FC236}">
                  <a16:creationId xmlns:a16="http://schemas.microsoft.com/office/drawing/2014/main" id="{DEE50170-2111-4C7E-ACE9-FE22AAD518F3}"/>
                </a:ext>
              </a:extLst>
            </p:cNvPr>
            <p:cNvSpPr txBox="1"/>
            <p:nvPr/>
          </p:nvSpPr>
          <p:spPr>
            <a:xfrm>
              <a:off x="3061258" y="4371975"/>
              <a:ext cx="463086" cy="523220"/>
            </a:xfrm>
            <a:prstGeom prst="rect">
              <a:avLst/>
            </a:prstGeom>
            <a:noFill/>
          </p:spPr>
          <p:txBody>
            <a:bodyPr wrap="square" rtlCol="0">
              <a:spAutoFit/>
            </a:bodyPr>
            <a:lstStyle/>
            <a:p>
              <a:r>
                <a:rPr lang="en-US" sz="2800" dirty="0">
                  <a:solidFill>
                    <a:schemeClr val="bg2">
                      <a:lumMod val="25000"/>
                    </a:schemeClr>
                  </a:solidFill>
                  <a:latin typeface="Roboto" panose="02000000000000000000" pitchFamily="2" charset="0"/>
                  <a:ea typeface="Roboto" panose="02000000000000000000" pitchFamily="2" charset="0"/>
                </a:rPr>
                <a:t>p</a:t>
              </a:r>
              <a:r>
                <a:rPr lang="vi-VN" sz="2800" dirty="0">
                  <a:solidFill>
                    <a:schemeClr val="bg2">
                      <a:lumMod val="25000"/>
                    </a:schemeClr>
                  </a:solidFill>
                  <a:latin typeface="Roboto" panose="02000000000000000000" pitchFamily="2" charset="0"/>
                  <a:ea typeface="Roboto" panose="02000000000000000000" pitchFamily="2" charset="0"/>
                </a:rPr>
                <a:t> =</a:t>
              </a:r>
              <a:endParaRPr lang="en-US" sz="2800" dirty="0">
                <a:solidFill>
                  <a:schemeClr val="bg2">
                    <a:lumMod val="25000"/>
                  </a:schemeClr>
                </a:solidFill>
                <a:latin typeface="Roboto" panose="02000000000000000000" pitchFamily="2" charset="0"/>
                <a:ea typeface="Roboto" panose="02000000000000000000" pitchFamily="2" charset="0"/>
              </a:endParaRPr>
            </a:p>
          </p:txBody>
        </p:sp>
        <p:sp>
          <p:nvSpPr>
            <p:cNvPr id="9" name="TextBox 8">
              <a:extLst>
                <a:ext uri="{FF2B5EF4-FFF2-40B4-BE49-F238E27FC236}">
                  <a16:creationId xmlns:a16="http://schemas.microsoft.com/office/drawing/2014/main" id="{FAB361D6-0BB0-4B77-BF5E-2707812DA67A}"/>
                </a:ext>
              </a:extLst>
            </p:cNvPr>
            <p:cNvSpPr txBox="1"/>
            <p:nvPr/>
          </p:nvSpPr>
          <p:spPr>
            <a:xfrm>
              <a:off x="3527973" y="4118359"/>
              <a:ext cx="252090" cy="523220"/>
            </a:xfrm>
            <a:prstGeom prst="rect">
              <a:avLst/>
            </a:prstGeom>
            <a:noFill/>
          </p:spPr>
          <p:txBody>
            <a:bodyPr wrap="square" rtlCol="0">
              <a:spAutoFit/>
            </a:bodyPr>
            <a:lstStyle/>
            <a:p>
              <a:r>
                <a:rPr lang="vi-VN" sz="2800" dirty="0">
                  <a:solidFill>
                    <a:schemeClr val="bg2">
                      <a:lumMod val="25000"/>
                    </a:schemeClr>
                  </a:solidFill>
                  <a:latin typeface="Roboto" panose="02000000000000000000" pitchFamily="2" charset="0"/>
                  <a:ea typeface="Roboto" panose="02000000000000000000" pitchFamily="2" charset="0"/>
                </a:rPr>
                <a:t>F</a:t>
              </a:r>
              <a:endParaRPr lang="en-US" sz="2800" dirty="0">
                <a:solidFill>
                  <a:schemeClr val="bg2">
                    <a:lumMod val="25000"/>
                  </a:schemeClr>
                </a:solidFill>
                <a:latin typeface="Roboto" panose="02000000000000000000" pitchFamily="2" charset="0"/>
                <a:ea typeface="Roboto" panose="02000000000000000000" pitchFamily="2" charset="0"/>
              </a:endParaRPr>
            </a:p>
          </p:txBody>
        </p:sp>
        <p:sp>
          <p:nvSpPr>
            <p:cNvPr id="10" name="TextBox 9">
              <a:extLst>
                <a:ext uri="{FF2B5EF4-FFF2-40B4-BE49-F238E27FC236}">
                  <a16:creationId xmlns:a16="http://schemas.microsoft.com/office/drawing/2014/main" id="{664D4893-C50D-4D57-9D1E-3D0E6BCE5BE3}"/>
                </a:ext>
              </a:extLst>
            </p:cNvPr>
            <p:cNvSpPr txBox="1"/>
            <p:nvPr/>
          </p:nvSpPr>
          <p:spPr>
            <a:xfrm>
              <a:off x="3518667" y="4677917"/>
              <a:ext cx="252090" cy="523220"/>
            </a:xfrm>
            <a:prstGeom prst="rect">
              <a:avLst/>
            </a:prstGeom>
            <a:noFill/>
          </p:spPr>
          <p:txBody>
            <a:bodyPr wrap="square" rtlCol="0">
              <a:spAutoFit/>
            </a:bodyPr>
            <a:lstStyle/>
            <a:p>
              <a:r>
                <a:rPr lang="vi-VN" sz="2800" dirty="0">
                  <a:solidFill>
                    <a:schemeClr val="bg2">
                      <a:lumMod val="25000"/>
                    </a:schemeClr>
                  </a:solidFill>
                  <a:latin typeface="Roboto" panose="02000000000000000000" pitchFamily="2" charset="0"/>
                  <a:ea typeface="Roboto" panose="02000000000000000000" pitchFamily="2" charset="0"/>
                </a:rPr>
                <a:t>S</a:t>
              </a:r>
              <a:endParaRPr lang="en-US" sz="2800" dirty="0">
                <a:solidFill>
                  <a:schemeClr val="bg2">
                    <a:lumMod val="25000"/>
                  </a:schemeClr>
                </a:solidFill>
                <a:latin typeface="Roboto" panose="02000000000000000000" pitchFamily="2" charset="0"/>
                <a:ea typeface="Roboto" panose="02000000000000000000" pitchFamily="2" charset="0"/>
              </a:endParaRPr>
            </a:p>
          </p:txBody>
        </p:sp>
        <p:cxnSp>
          <p:nvCxnSpPr>
            <p:cNvPr id="12" name="Straight Connector 11">
              <a:extLst>
                <a:ext uri="{FF2B5EF4-FFF2-40B4-BE49-F238E27FC236}">
                  <a16:creationId xmlns:a16="http://schemas.microsoft.com/office/drawing/2014/main" id="{1FDB105D-1808-4ED3-872C-E5BED50F895E}"/>
                </a:ext>
              </a:extLst>
            </p:cNvPr>
            <p:cNvCxnSpPr>
              <a:cxnSpLocks/>
            </p:cNvCxnSpPr>
            <p:nvPr/>
          </p:nvCxnSpPr>
          <p:spPr>
            <a:xfrm>
              <a:off x="3440143" y="4641579"/>
              <a:ext cx="284715" cy="0"/>
            </a:xfrm>
            <a:prstGeom prst="line">
              <a:avLst/>
            </a:prstGeom>
            <a:ln w="28575">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grpSp>
      <p:sp>
        <p:nvSpPr>
          <p:cNvPr id="13" name="TextBox 12">
            <a:extLst>
              <a:ext uri="{FF2B5EF4-FFF2-40B4-BE49-F238E27FC236}">
                <a16:creationId xmlns:a16="http://schemas.microsoft.com/office/drawing/2014/main" id="{94BF2018-7A4D-4A4C-BAFD-BD081FC19AE7}"/>
              </a:ext>
            </a:extLst>
          </p:cNvPr>
          <p:cNvSpPr txBox="1"/>
          <p:nvPr/>
        </p:nvSpPr>
        <p:spPr>
          <a:xfrm>
            <a:off x="4475346" y="3562987"/>
            <a:ext cx="2069170" cy="523220"/>
          </a:xfrm>
          <a:prstGeom prst="rect">
            <a:avLst/>
          </a:prstGeom>
          <a:noFill/>
        </p:spPr>
        <p:txBody>
          <a:bodyPr wrap="square" rtlCol="0">
            <a:spAutoFit/>
          </a:bodyPr>
          <a:lstStyle/>
          <a:p>
            <a:r>
              <a:rPr lang="vi-VN" sz="2800" dirty="0">
                <a:solidFill>
                  <a:schemeClr val="bg2">
                    <a:lumMod val="25000"/>
                  </a:schemeClr>
                </a:solidFill>
                <a:latin typeface="Roboto" panose="02000000000000000000" pitchFamily="2" charset="0"/>
                <a:ea typeface="Roboto" panose="02000000000000000000" pitchFamily="2" charset="0"/>
              </a:rPr>
              <a:t>Trong đó:</a:t>
            </a:r>
            <a:endParaRPr lang="en-US" sz="2800" dirty="0">
              <a:solidFill>
                <a:schemeClr val="bg2">
                  <a:lumMod val="25000"/>
                </a:schemeClr>
              </a:solidFill>
              <a:latin typeface="Roboto" panose="02000000000000000000" pitchFamily="2" charset="0"/>
              <a:ea typeface="Roboto" panose="02000000000000000000" pitchFamily="2" charset="0"/>
            </a:endParaRPr>
          </a:p>
        </p:txBody>
      </p:sp>
      <p:sp>
        <p:nvSpPr>
          <p:cNvPr id="14" name="TextBox 13">
            <a:extLst>
              <a:ext uri="{FF2B5EF4-FFF2-40B4-BE49-F238E27FC236}">
                <a16:creationId xmlns:a16="http://schemas.microsoft.com/office/drawing/2014/main" id="{293C8C00-B37C-4560-AF04-47598EC909EF}"/>
              </a:ext>
            </a:extLst>
          </p:cNvPr>
          <p:cNvSpPr txBox="1"/>
          <p:nvPr/>
        </p:nvSpPr>
        <p:spPr>
          <a:xfrm>
            <a:off x="6719392" y="2849290"/>
            <a:ext cx="3608877" cy="523220"/>
          </a:xfrm>
          <a:prstGeom prst="rect">
            <a:avLst/>
          </a:prstGeom>
          <a:noFill/>
        </p:spPr>
        <p:txBody>
          <a:bodyPr wrap="square" rtlCol="0">
            <a:spAutoFit/>
          </a:bodyPr>
          <a:lstStyle/>
          <a:p>
            <a:r>
              <a:rPr lang="en-US" sz="2800" dirty="0">
                <a:solidFill>
                  <a:schemeClr val="bg2">
                    <a:lumMod val="25000"/>
                  </a:schemeClr>
                </a:solidFill>
                <a:latin typeface="Roboto" panose="02000000000000000000" pitchFamily="2" charset="0"/>
                <a:ea typeface="Roboto" panose="02000000000000000000" pitchFamily="2" charset="0"/>
              </a:rPr>
              <a:t>p</a:t>
            </a:r>
            <a:r>
              <a:rPr lang="vi-VN" sz="2800" dirty="0">
                <a:solidFill>
                  <a:schemeClr val="bg2">
                    <a:lumMod val="25000"/>
                  </a:schemeClr>
                </a:solidFill>
                <a:latin typeface="Roboto" panose="02000000000000000000" pitchFamily="2" charset="0"/>
                <a:ea typeface="Roboto" panose="02000000000000000000" pitchFamily="2" charset="0"/>
              </a:rPr>
              <a:t>: áp suất (</a:t>
            </a:r>
            <a:r>
              <a:rPr lang="vi-VN" sz="2800" b="1" dirty="0">
                <a:solidFill>
                  <a:srgbClr val="00B0F0"/>
                </a:solidFill>
                <a:latin typeface="Roboto" panose="02000000000000000000" pitchFamily="2" charset="0"/>
                <a:ea typeface="Roboto" panose="02000000000000000000" pitchFamily="2" charset="0"/>
              </a:rPr>
              <a:t>N/m</a:t>
            </a:r>
            <a:r>
              <a:rPr lang="vi-VN" sz="2800" b="1" baseline="30000" dirty="0">
                <a:solidFill>
                  <a:srgbClr val="00B0F0"/>
                </a:solidFill>
                <a:latin typeface="Roboto" panose="02000000000000000000" pitchFamily="2" charset="0"/>
                <a:ea typeface="Roboto" panose="02000000000000000000" pitchFamily="2" charset="0"/>
              </a:rPr>
              <a:t>2</a:t>
            </a:r>
            <a:r>
              <a:rPr lang="vi-VN" sz="2800" dirty="0">
                <a:solidFill>
                  <a:schemeClr val="bg2">
                    <a:lumMod val="25000"/>
                  </a:schemeClr>
                </a:solidFill>
                <a:latin typeface="Roboto" panose="02000000000000000000" pitchFamily="2" charset="0"/>
                <a:ea typeface="Roboto" panose="02000000000000000000" pitchFamily="2" charset="0"/>
              </a:rPr>
              <a:t>)</a:t>
            </a:r>
            <a:endParaRPr lang="en-US" sz="2800" dirty="0">
              <a:solidFill>
                <a:schemeClr val="bg2">
                  <a:lumMod val="25000"/>
                </a:schemeClr>
              </a:solidFill>
              <a:latin typeface="Roboto" panose="02000000000000000000" pitchFamily="2" charset="0"/>
              <a:ea typeface="Roboto" panose="02000000000000000000" pitchFamily="2" charset="0"/>
            </a:endParaRPr>
          </a:p>
        </p:txBody>
      </p:sp>
      <p:sp>
        <p:nvSpPr>
          <p:cNvPr id="15" name="TextBox 14">
            <a:extLst>
              <a:ext uri="{FF2B5EF4-FFF2-40B4-BE49-F238E27FC236}">
                <a16:creationId xmlns:a16="http://schemas.microsoft.com/office/drawing/2014/main" id="{310FE7F0-C8B4-4C09-A638-264598BCD02D}"/>
              </a:ext>
            </a:extLst>
          </p:cNvPr>
          <p:cNvSpPr txBox="1"/>
          <p:nvPr/>
        </p:nvSpPr>
        <p:spPr>
          <a:xfrm>
            <a:off x="6719392" y="3457993"/>
            <a:ext cx="2583946" cy="523220"/>
          </a:xfrm>
          <a:prstGeom prst="rect">
            <a:avLst/>
          </a:prstGeom>
          <a:noFill/>
        </p:spPr>
        <p:txBody>
          <a:bodyPr wrap="square" rtlCol="0">
            <a:spAutoFit/>
          </a:bodyPr>
          <a:lstStyle/>
          <a:p>
            <a:r>
              <a:rPr lang="vi-VN" sz="2800" dirty="0">
                <a:solidFill>
                  <a:schemeClr val="bg2">
                    <a:lumMod val="25000"/>
                  </a:schemeClr>
                </a:solidFill>
                <a:latin typeface="Roboto" panose="02000000000000000000" pitchFamily="2" charset="0"/>
                <a:ea typeface="Roboto" panose="02000000000000000000" pitchFamily="2" charset="0"/>
              </a:rPr>
              <a:t>F: áp lực (</a:t>
            </a:r>
            <a:r>
              <a:rPr lang="vi-VN" sz="2800" b="1" dirty="0">
                <a:solidFill>
                  <a:srgbClr val="00B0F0"/>
                </a:solidFill>
                <a:latin typeface="Roboto" panose="02000000000000000000" pitchFamily="2" charset="0"/>
                <a:ea typeface="Roboto" panose="02000000000000000000" pitchFamily="2" charset="0"/>
              </a:rPr>
              <a:t>N</a:t>
            </a:r>
            <a:r>
              <a:rPr lang="vi-VN" sz="2800" dirty="0">
                <a:solidFill>
                  <a:schemeClr val="bg2">
                    <a:lumMod val="25000"/>
                  </a:schemeClr>
                </a:solidFill>
                <a:latin typeface="Roboto" panose="02000000000000000000" pitchFamily="2" charset="0"/>
                <a:ea typeface="Roboto" panose="02000000000000000000" pitchFamily="2" charset="0"/>
              </a:rPr>
              <a:t>)</a:t>
            </a:r>
            <a:endParaRPr lang="en-US" sz="2800" dirty="0">
              <a:solidFill>
                <a:schemeClr val="bg2">
                  <a:lumMod val="25000"/>
                </a:schemeClr>
              </a:solidFill>
              <a:latin typeface="Roboto" panose="02000000000000000000" pitchFamily="2" charset="0"/>
              <a:ea typeface="Roboto" panose="02000000000000000000" pitchFamily="2" charset="0"/>
            </a:endParaRPr>
          </a:p>
        </p:txBody>
      </p:sp>
      <p:sp>
        <p:nvSpPr>
          <p:cNvPr id="18" name="TextBox 17">
            <a:extLst>
              <a:ext uri="{FF2B5EF4-FFF2-40B4-BE49-F238E27FC236}">
                <a16:creationId xmlns:a16="http://schemas.microsoft.com/office/drawing/2014/main" id="{16C02239-B66B-46E3-9639-189E2A030ABE}"/>
              </a:ext>
            </a:extLst>
          </p:cNvPr>
          <p:cNvSpPr txBox="1"/>
          <p:nvPr/>
        </p:nvSpPr>
        <p:spPr>
          <a:xfrm>
            <a:off x="6719391" y="4009575"/>
            <a:ext cx="4442891" cy="523220"/>
          </a:xfrm>
          <a:prstGeom prst="rect">
            <a:avLst/>
          </a:prstGeom>
          <a:noFill/>
        </p:spPr>
        <p:txBody>
          <a:bodyPr wrap="square" rtlCol="0">
            <a:spAutoFit/>
          </a:bodyPr>
          <a:lstStyle/>
          <a:p>
            <a:r>
              <a:rPr lang="vi-VN" sz="2800" dirty="0">
                <a:solidFill>
                  <a:schemeClr val="bg2">
                    <a:lumMod val="25000"/>
                  </a:schemeClr>
                </a:solidFill>
                <a:latin typeface="Roboto" panose="02000000000000000000" pitchFamily="2" charset="0"/>
                <a:ea typeface="Roboto" panose="02000000000000000000" pitchFamily="2" charset="0"/>
              </a:rPr>
              <a:t>S: diện tích</a:t>
            </a:r>
            <a:r>
              <a:rPr lang="en-US" sz="2800" dirty="0">
                <a:solidFill>
                  <a:schemeClr val="bg2">
                    <a:lumMod val="25000"/>
                  </a:schemeClr>
                </a:solidFill>
                <a:latin typeface="Roboto" panose="02000000000000000000" pitchFamily="2" charset="0"/>
                <a:ea typeface="Roboto" panose="02000000000000000000" pitchFamily="2" charset="0"/>
              </a:rPr>
              <a:t> </a:t>
            </a:r>
            <a:r>
              <a:rPr lang="en-US" sz="2800" dirty="0" err="1">
                <a:solidFill>
                  <a:schemeClr val="bg2">
                    <a:lumMod val="25000"/>
                  </a:schemeClr>
                </a:solidFill>
                <a:latin typeface="Roboto" panose="02000000000000000000" pitchFamily="2" charset="0"/>
                <a:ea typeface="Roboto" panose="02000000000000000000" pitchFamily="2" charset="0"/>
              </a:rPr>
              <a:t>mặt</a:t>
            </a:r>
            <a:r>
              <a:rPr lang="vi-VN" sz="2800" dirty="0">
                <a:solidFill>
                  <a:schemeClr val="bg2">
                    <a:lumMod val="25000"/>
                  </a:schemeClr>
                </a:solidFill>
                <a:latin typeface="Roboto" panose="02000000000000000000" pitchFamily="2" charset="0"/>
                <a:ea typeface="Roboto" panose="02000000000000000000" pitchFamily="2" charset="0"/>
              </a:rPr>
              <a:t> bị ép (</a:t>
            </a:r>
            <a:r>
              <a:rPr lang="vi-VN" sz="2800" b="1" dirty="0">
                <a:solidFill>
                  <a:srgbClr val="00B0F0"/>
                </a:solidFill>
                <a:latin typeface="Roboto" panose="02000000000000000000" pitchFamily="2" charset="0"/>
                <a:ea typeface="Roboto" panose="02000000000000000000" pitchFamily="2" charset="0"/>
              </a:rPr>
              <a:t>m</a:t>
            </a:r>
            <a:r>
              <a:rPr lang="vi-VN" sz="2800" b="1" baseline="30000" dirty="0">
                <a:solidFill>
                  <a:srgbClr val="00B0F0"/>
                </a:solidFill>
                <a:latin typeface="Roboto" panose="02000000000000000000" pitchFamily="2" charset="0"/>
                <a:ea typeface="Roboto" panose="02000000000000000000" pitchFamily="2" charset="0"/>
              </a:rPr>
              <a:t>2</a:t>
            </a:r>
            <a:r>
              <a:rPr lang="vi-VN" sz="2800" dirty="0">
                <a:solidFill>
                  <a:schemeClr val="bg2">
                    <a:lumMod val="25000"/>
                  </a:schemeClr>
                </a:solidFill>
                <a:latin typeface="Roboto" panose="02000000000000000000" pitchFamily="2" charset="0"/>
                <a:ea typeface="Roboto" panose="02000000000000000000" pitchFamily="2" charset="0"/>
              </a:rPr>
              <a:t>)</a:t>
            </a:r>
            <a:endParaRPr lang="en-US" sz="2800" dirty="0">
              <a:solidFill>
                <a:schemeClr val="bg2">
                  <a:lumMod val="25000"/>
                </a:schemeClr>
              </a:solidFill>
              <a:latin typeface="Roboto" panose="02000000000000000000" pitchFamily="2" charset="0"/>
              <a:ea typeface="Roboto" panose="02000000000000000000" pitchFamily="2" charset="0"/>
            </a:endParaRPr>
          </a:p>
        </p:txBody>
      </p:sp>
      <p:sp>
        <p:nvSpPr>
          <p:cNvPr id="19" name="TextBox 18">
            <a:extLst>
              <a:ext uri="{FF2B5EF4-FFF2-40B4-BE49-F238E27FC236}">
                <a16:creationId xmlns:a16="http://schemas.microsoft.com/office/drawing/2014/main" id="{3A598EEF-2F82-4620-B292-606A719EA879}"/>
              </a:ext>
            </a:extLst>
          </p:cNvPr>
          <p:cNvSpPr txBox="1"/>
          <p:nvPr/>
        </p:nvSpPr>
        <p:spPr>
          <a:xfrm>
            <a:off x="7354311" y="4652165"/>
            <a:ext cx="3135727" cy="584775"/>
          </a:xfrm>
          <a:prstGeom prst="rect">
            <a:avLst/>
          </a:prstGeom>
          <a:noFill/>
        </p:spPr>
        <p:txBody>
          <a:bodyPr wrap="square" rtlCol="0">
            <a:spAutoFit/>
          </a:bodyPr>
          <a:lstStyle/>
          <a:p>
            <a:r>
              <a:rPr lang="vi-VN" sz="3200" dirty="0">
                <a:solidFill>
                  <a:srgbClr val="FF3600"/>
                </a:solidFill>
                <a:latin typeface="Roboto" panose="02000000000000000000" pitchFamily="2" charset="0"/>
                <a:ea typeface="Roboto" panose="02000000000000000000" pitchFamily="2" charset="0"/>
              </a:rPr>
              <a:t>1Pa = 1 </a:t>
            </a:r>
            <a:r>
              <a:rPr lang="vi-VN" sz="3200" b="1" dirty="0">
                <a:solidFill>
                  <a:srgbClr val="FF3600"/>
                </a:solidFill>
                <a:latin typeface="Roboto" panose="02000000000000000000" pitchFamily="2" charset="0"/>
                <a:ea typeface="Roboto" panose="02000000000000000000" pitchFamily="2" charset="0"/>
              </a:rPr>
              <a:t>N/m</a:t>
            </a:r>
            <a:r>
              <a:rPr lang="vi-VN" sz="3200" b="1" baseline="30000" dirty="0">
                <a:solidFill>
                  <a:srgbClr val="FF3600"/>
                </a:solidFill>
                <a:latin typeface="Roboto" panose="02000000000000000000" pitchFamily="2" charset="0"/>
                <a:ea typeface="Roboto" panose="02000000000000000000" pitchFamily="2" charset="0"/>
              </a:rPr>
              <a:t>2</a:t>
            </a:r>
            <a:endParaRPr lang="en-US" sz="3200" dirty="0">
              <a:solidFill>
                <a:srgbClr val="FF3600"/>
              </a:solidFill>
              <a:latin typeface="Roboto" panose="02000000000000000000" pitchFamily="2" charset="0"/>
              <a:ea typeface="Roboto" panose="02000000000000000000" pitchFamily="2" charset="0"/>
            </a:endParaRPr>
          </a:p>
        </p:txBody>
      </p:sp>
      <p:cxnSp>
        <p:nvCxnSpPr>
          <p:cNvPr id="20" name="Straight Connector 19">
            <a:extLst>
              <a:ext uri="{FF2B5EF4-FFF2-40B4-BE49-F238E27FC236}">
                <a16:creationId xmlns:a16="http://schemas.microsoft.com/office/drawing/2014/main" id="{6CCFCC6A-45B5-4155-9224-E68776325BFD}"/>
              </a:ext>
            </a:extLst>
          </p:cNvPr>
          <p:cNvCxnSpPr/>
          <p:nvPr/>
        </p:nvCxnSpPr>
        <p:spPr>
          <a:xfrm>
            <a:off x="2201273" y="3343632"/>
            <a:ext cx="1728000" cy="0"/>
          </a:xfrm>
          <a:prstGeom prst="line">
            <a:avLst/>
          </a:prstGeom>
          <a:ln w="38100">
            <a:solidFill>
              <a:srgbClr val="FF36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9D9A4D65-3DA9-4584-A0C4-ED8CD2013FBF}"/>
              </a:ext>
            </a:extLst>
          </p:cNvPr>
          <p:cNvCxnSpPr/>
          <p:nvPr/>
        </p:nvCxnSpPr>
        <p:spPr>
          <a:xfrm>
            <a:off x="2201273" y="4470187"/>
            <a:ext cx="1728000" cy="0"/>
          </a:xfrm>
          <a:prstGeom prst="line">
            <a:avLst/>
          </a:prstGeom>
          <a:ln w="38100">
            <a:solidFill>
              <a:srgbClr val="FF36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BDB9C5B-B53D-45CF-A621-3A4C44B6C7EC}"/>
              </a:ext>
            </a:extLst>
          </p:cNvPr>
          <p:cNvCxnSpPr/>
          <p:nvPr/>
        </p:nvCxnSpPr>
        <p:spPr>
          <a:xfrm flipV="1">
            <a:off x="2220323" y="3343632"/>
            <a:ext cx="0" cy="1126555"/>
          </a:xfrm>
          <a:prstGeom prst="line">
            <a:avLst/>
          </a:prstGeom>
          <a:ln w="38100">
            <a:solidFill>
              <a:srgbClr val="FF36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2E0BB43E-9ABF-4FB7-9C50-A447D44AFEEB}"/>
              </a:ext>
            </a:extLst>
          </p:cNvPr>
          <p:cNvCxnSpPr/>
          <p:nvPr/>
        </p:nvCxnSpPr>
        <p:spPr>
          <a:xfrm flipV="1">
            <a:off x="3910280" y="3343269"/>
            <a:ext cx="0" cy="1126555"/>
          </a:xfrm>
          <a:prstGeom prst="line">
            <a:avLst/>
          </a:prstGeom>
          <a:ln w="38100">
            <a:solidFill>
              <a:srgbClr val="FF3600"/>
            </a:solidFill>
          </a:ln>
        </p:spPr>
        <p:style>
          <a:lnRef idx="1">
            <a:schemeClr val="accent1"/>
          </a:lnRef>
          <a:fillRef idx="0">
            <a:schemeClr val="accent1"/>
          </a:fillRef>
          <a:effectRef idx="0">
            <a:schemeClr val="accent1"/>
          </a:effectRef>
          <a:fontRef idx="minor">
            <a:schemeClr val="tx1"/>
          </a:fontRef>
        </p:style>
      </p:cxnSp>
      <p:grpSp>
        <p:nvGrpSpPr>
          <p:cNvPr id="11" name="Group 10">
            <a:extLst>
              <a:ext uri="{FF2B5EF4-FFF2-40B4-BE49-F238E27FC236}">
                <a16:creationId xmlns:a16="http://schemas.microsoft.com/office/drawing/2014/main" id="{64491BCD-762A-E516-96BB-19667A6CF3BE}"/>
              </a:ext>
            </a:extLst>
          </p:cNvPr>
          <p:cNvGrpSpPr/>
          <p:nvPr/>
        </p:nvGrpSpPr>
        <p:grpSpPr>
          <a:xfrm>
            <a:off x="536607" y="246053"/>
            <a:ext cx="4075962" cy="600237"/>
            <a:chOff x="4474346" y="195309"/>
            <a:chExt cx="4075962" cy="600237"/>
          </a:xfrm>
        </p:grpSpPr>
        <p:sp>
          <p:nvSpPr>
            <p:cNvPr id="16" name="Rectangle: Rounded Corners 15">
              <a:extLst>
                <a:ext uri="{FF2B5EF4-FFF2-40B4-BE49-F238E27FC236}">
                  <a16:creationId xmlns:a16="http://schemas.microsoft.com/office/drawing/2014/main" id="{6B8E54A3-BBF0-6EFC-978E-B2F0AF32706B}"/>
                </a:ext>
              </a:extLst>
            </p:cNvPr>
            <p:cNvSpPr/>
            <p:nvPr/>
          </p:nvSpPr>
          <p:spPr>
            <a:xfrm>
              <a:off x="4474346" y="195309"/>
              <a:ext cx="4047862" cy="600237"/>
            </a:xfrm>
            <a:prstGeom prst="roundRect">
              <a:avLst>
                <a:gd name="adj" fmla="val 50000"/>
              </a:avLst>
            </a:prstGeom>
            <a:gradFill>
              <a:gsLst>
                <a:gs pos="63000">
                  <a:srgbClr val="FF6A00"/>
                </a:gs>
                <a:gs pos="34000">
                  <a:srgbClr val="FF3900"/>
                </a:gs>
                <a:gs pos="0">
                  <a:srgbClr val="FF0000"/>
                </a:gs>
                <a:gs pos="100000">
                  <a:srgbClr val="FFC000"/>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22" name="TextBox 21">
              <a:extLst>
                <a:ext uri="{FF2B5EF4-FFF2-40B4-BE49-F238E27FC236}">
                  <a16:creationId xmlns:a16="http://schemas.microsoft.com/office/drawing/2014/main" id="{A9D5D92A-1CA1-6660-E811-57296A1911C7}"/>
                </a:ext>
              </a:extLst>
            </p:cNvPr>
            <p:cNvSpPr txBox="1"/>
            <p:nvPr/>
          </p:nvSpPr>
          <p:spPr>
            <a:xfrm>
              <a:off x="4836444" y="240272"/>
              <a:ext cx="3713864" cy="523220"/>
            </a:xfrm>
            <a:prstGeom prst="rect">
              <a:avLst/>
            </a:prstGeom>
            <a:noFill/>
          </p:spPr>
          <p:txBody>
            <a:bodyPr wrap="square" rtlCol="0">
              <a:spAutoFit/>
            </a:bodyPr>
            <a:lstStyle/>
            <a:p>
              <a:r>
                <a:rPr lang="vi-VN" sz="2800" dirty="0">
                  <a:solidFill>
                    <a:schemeClr val="bg1"/>
                  </a:solidFill>
                  <a:latin typeface="Roboto Black" panose="02000000000000000000" pitchFamily="2" charset="0"/>
                </a:rPr>
                <a:t>2. Khái Niệm Áp Suất</a:t>
              </a:r>
              <a:endParaRPr lang="en-US" sz="2800" dirty="0">
                <a:solidFill>
                  <a:schemeClr val="bg1"/>
                </a:solidFill>
                <a:latin typeface="Roboto Black" panose="02000000000000000000" pitchFamily="2" charset="0"/>
              </a:endParaRPr>
            </a:p>
          </p:txBody>
        </p:sp>
      </p:grpSp>
      <p:grpSp>
        <p:nvGrpSpPr>
          <p:cNvPr id="25" name="Group 24">
            <a:extLst>
              <a:ext uri="{FF2B5EF4-FFF2-40B4-BE49-F238E27FC236}">
                <a16:creationId xmlns:a16="http://schemas.microsoft.com/office/drawing/2014/main" id="{3AEFB5CF-9FC4-92A0-0EAF-D36E4D098E77}"/>
              </a:ext>
            </a:extLst>
          </p:cNvPr>
          <p:cNvGrpSpPr/>
          <p:nvPr/>
        </p:nvGrpSpPr>
        <p:grpSpPr>
          <a:xfrm>
            <a:off x="326568" y="246053"/>
            <a:ext cx="600237" cy="600237"/>
            <a:chOff x="4467808" y="2893267"/>
            <a:chExt cx="1017036" cy="1017036"/>
          </a:xfrm>
        </p:grpSpPr>
        <p:sp>
          <p:nvSpPr>
            <p:cNvPr id="26" name="Oval 25">
              <a:extLst>
                <a:ext uri="{FF2B5EF4-FFF2-40B4-BE49-F238E27FC236}">
                  <a16:creationId xmlns:a16="http://schemas.microsoft.com/office/drawing/2014/main" id="{3DB095EE-C8C3-1342-ED36-F6DDA9EA5434}"/>
                </a:ext>
              </a:extLst>
            </p:cNvPr>
            <p:cNvSpPr/>
            <p:nvPr/>
          </p:nvSpPr>
          <p:spPr>
            <a:xfrm>
              <a:off x="4467808" y="2893267"/>
              <a:ext cx="1017036" cy="1017036"/>
            </a:xfrm>
            <a:prstGeom prst="ellipse">
              <a:avLst/>
            </a:prstGeom>
            <a:solidFill>
              <a:schemeClr val="bg1"/>
            </a:solidFill>
            <a:ln>
              <a:solidFill>
                <a:schemeClr val="bg1">
                  <a:lumMod val="95000"/>
                </a:schemeClr>
              </a:solidFill>
            </a:ln>
            <a:effectLst>
              <a:glow rad="1397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pic>
          <p:nvPicPr>
            <p:cNvPr id="27" name="Picture 12">
              <a:extLst>
                <a:ext uri="{FF2B5EF4-FFF2-40B4-BE49-F238E27FC236}">
                  <a16:creationId xmlns:a16="http://schemas.microsoft.com/office/drawing/2014/main" id="{1C1C7253-A44E-6A01-E685-FE12EBB7540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09322" y="2964024"/>
              <a:ext cx="875522" cy="875522"/>
            </a:xfrm>
            <a:prstGeom prst="rect">
              <a:avLst/>
            </a:prstGeom>
            <a:noFill/>
            <a:extLst>
              <a:ext uri="{909E8E84-426E-40DD-AFC4-6F175D3DCCD1}">
                <a14:hiddenFill xmlns:a14="http://schemas.microsoft.com/office/drawing/2010/main">
                  <a:solidFill>
                    <a:srgbClr val="FFFFFF"/>
                  </a:solidFill>
                </a14:hiddenFill>
              </a:ext>
            </a:extLst>
          </p:spPr>
        </p:pic>
      </p:grpSp>
      <p:sp>
        <p:nvSpPr>
          <p:cNvPr id="31" name="TextBox 30">
            <a:extLst>
              <a:ext uri="{FF2B5EF4-FFF2-40B4-BE49-F238E27FC236}">
                <a16:creationId xmlns:a16="http://schemas.microsoft.com/office/drawing/2014/main" id="{B8990E6D-FCC7-CD30-9112-B1C73FDC1421}"/>
              </a:ext>
            </a:extLst>
          </p:cNvPr>
          <p:cNvSpPr txBox="1"/>
          <p:nvPr/>
        </p:nvSpPr>
        <p:spPr>
          <a:xfrm>
            <a:off x="404003" y="4682943"/>
            <a:ext cx="5994521" cy="523220"/>
          </a:xfrm>
          <a:prstGeom prst="rect">
            <a:avLst/>
          </a:prstGeom>
          <a:noFill/>
        </p:spPr>
        <p:txBody>
          <a:bodyPr wrap="square" rtlCol="0">
            <a:spAutoFit/>
          </a:bodyPr>
          <a:lstStyle/>
          <a:p>
            <a:r>
              <a:rPr lang="en-US" sz="2800" dirty="0" err="1">
                <a:solidFill>
                  <a:schemeClr val="bg2">
                    <a:lumMod val="25000"/>
                  </a:schemeClr>
                </a:solidFill>
                <a:latin typeface="Roboto" panose="02000000000000000000" pitchFamily="2" charset="0"/>
                <a:ea typeface="Roboto" panose="02000000000000000000" pitchFamily="2" charset="0"/>
              </a:rPr>
              <a:t>Đơn</a:t>
            </a:r>
            <a:r>
              <a:rPr lang="en-US" sz="2800" dirty="0">
                <a:solidFill>
                  <a:schemeClr val="bg2">
                    <a:lumMod val="25000"/>
                  </a:schemeClr>
                </a:solidFill>
                <a:latin typeface="Roboto" panose="02000000000000000000" pitchFamily="2" charset="0"/>
                <a:ea typeface="Roboto" panose="02000000000000000000" pitchFamily="2" charset="0"/>
              </a:rPr>
              <a:t> </a:t>
            </a:r>
            <a:r>
              <a:rPr lang="en-US" sz="2800" dirty="0" err="1">
                <a:solidFill>
                  <a:schemeClr val="bg2">
                    <a:lumMod val="25000"/>
                  </a:schemeClr>
                </a:solidFill>
                <a:latin typeface="Roboto" panose="02000000000000000000" pitchFamily="2" charset="0"/>
                <a:ea typeface="Roboto" panose="02000000000000000000" pitchFamily="2" charset="0"/>
              </a:rPr>
              <a:t>vị</a:t>
            </a:r>
            <a:r>
              <a:rPr lang="en-US" sz="2800" dirty="0">
                <a:solidFill>
                  <a:schemeClr val="bg2">
                    <a:lumMod val="25000"/>
                  </a:schemeClr>
                </a:solidFill>
                <a:latin typeface="Roboto" panose="02000000000000000000" pitchFamily="2" charset="0"/>
                <a:ea typeface="Roboto" panose="02000000000000000000" pitchFamily="2" charset="0"/>
              </a:rPr>
              <a:t> </a:t>
            </a:r>
            <a:r>
              <a:rPr lang="en-US" sz="2800" dirty="0" err="1">
                <a:solidFill>
                  <a:schemeClr val="bg2">
                    <a:lumMod val="25000"/>
                  </a:schemeClr>
                </a:solidFill>
                <a:latin typeface="Roboto" panose="02000000000000000000" pitchFamily="2" charset="0"/>
                <a:ea typeface="Roboto" panose="02000000000000000000" pitchFamily="2" charset="0"/>
              </a:rPr>
              <a:t>áp</a:t>
            </a:r>
            <a:r>
              <a:rPr lang="en-US" sz="2800" dirty="0">
                <a:solidFill>
                  <a:schemeClr val="bg2">
                    <a:lumMod val="25000"/>
                  </a:schemeClr>
                </a:solidFill>
                <a:latin typeface="Roboto" panose="02000000000000000000" pitchFamily="2" charset="0"/>
                <a:ea typeface="Roboto" panose="02000000000000000000" pitchFamily="2" charset="0"/>
              </a:rPr>
              <a:t> </a:t>
            </a:r>
            <a:r>
              <a:rPr lang="en-US" sz="2800" dirty="0" err="1">
                <a:solidFill>
                  <a:schemeClr val="bg2">
                    <a:lumMod val="25000"/>
                  </a:schemeClr>
                </a:solidFill>
                <a:latin typeface="Roboto" panose="02000000000000000000" pitchFamily="2" charset="0"/>
                <a:ea typeface="Roboto" panose="02000000000000000000" pitchFamily="2" charset="0"/>
              </a:rPr>
              <a:t>suất</a:t>
            </a:r>
            <a:r>
              <a:rPr lang="en-US" sz="2800" dirty="0">
                <a:solidFill>
                  <a:schemeClr val="bg2">
                    <a:lumMod val="25000"/>
                  </a:schemeClr>
                </a:solidFill>
                <a:latin typeface="Roboto" panose="02000000000000000000" pitchFamily="2" charset="0"/>
                <a:ea typeface="Roboto" panose="02000000000000000000" pitchFamily="2" charset="0"/>
              </a:rPr>
              <a:t> </a:t>
            </a:r>
            <a:r>
              <a:rPr lang="en-US" sz="2800" dirty="0" err="1">
                <a:solidFill>
                  <a:schemeClr val="bg2">
                    <a:lumMod val="25000"/>
                  </a:schemeClr>
                </a:solidFill>
                <a:latin typeface="Roboto" panose="02000000000000000000" pitchFamily="2" charset="0"/>
                <a:ea typeface="Roboto" panose="02000000000000000000" pitchFamily="2" charset="0"/>
              </a:rPr>
              <a:t>là</a:t>
            </a:r>
            <a:r>
              <a:rPr lang="en-US" sz="2800" dirty="0">
                <a:solidFill>
                  <a:schemeClr val="bg2">
                    <a:lumMod val="25000"/>
                  </a:schemeClr>
                </a:solidFill>
                <a:latin typeface="Roboto" panose="02000000000000000000" pitchFamily="2" charset="0"/>
                <a:ea typeface="Roboto" panose="02000000000000000000" pitchFamily="2" charset="0"/>
              </a:rPr>
              <a:t> pascal, </a:t>
            </a:r>
            <a:r>
              <a:rPr lang="en-US" sz="2800" dirty="0" err="1">
                <a:solidFill>
                  <a:schemeClr val="bg2">
                    <a:lumMod val="25000"/>
                  </a:schemeClr>
                </a:solidFill>
                <a:latin typeface="Roboto" panose="02000000000000000000" pitchFamily="2" charset="0"/>
                <a:ea typeface="Roboto" panose="02000000000000000000" pitchFamily="2" charset="0"/>
              </a:rPr>
              <a:t>kí</a:t>
            </a:r>
            <a:r>
              <a:rPr lang="en-US" sz="2800" dirty="0">
                <a:solidFill>
                  <a:schemeClr val="bg2">
                    <a:lumMod val="25000"/>
                  </a:schemeClr>
                </a:solidFill>
                <a:latin typeface="Roboto" panose="02000000000000000000" pitchFamily="2" charset="0"/>
                <a:ea typeface="Roboto" panose="02000000000000000000" pitchFamily="2" charset="0"/>
              </a:rPr>
              <a:t> </a:t>
            </a:r>
            <a:r>
              <a:rPr lang="en-US" sz="2800" dirty="0" err="1">
                <a:solidFill>
                  <a:schemeClr val="bg2">
                    <a:lumMod val="25000"/>
                  </a:schemeClr>
                </a:solidFill>
                <a:latin typeface="Roboto" panose="02000000000000000000" pitchFamily="2" charset="0"/>
                <a:ea typeface="Roboto" panose="02000000000000000000" pitchFamily="2" charset="0"/>
              </a:rPr>
              <a:t>hiệu</a:t>
            </a:r>
            <a:r>
              <a:rPr lang="en-US" sz="2800" dirty="0">
                <a:solidFill>
                  <a:schemeClr val="bg2">
                    <a:lumMod val="25000"/>
                  </a:schemeClr>
                </a:solidFill>
                <a:latin typeface="Roboto" panose="02000000000000000000" pitchFamily="2" charset="0"/>
                <a:ea typeface="Roboto" panose="02000000000000000000" pitchFamily="2" charset="0"/>
              </a:rPr>
              <a:t> Pa</a:t>
            </a:r>
          </a:p>
        </p:txBody>
      </p:sp>
      <p:sp>
        <p:nvSpPr>
          <p:cNvPr id="2" name="TextBox 1">
            <a:extLst>
              <a:ext uri="{FF2B5EF4-FFF2-40B4-BE49-F238E27FC236}">
                <a16:creationId xmlns:a16="http://schemas.microsoft.com/office/drawing/2014/main" id="{DE318BD3-D8B2-052A-C81C-623B98736440}"/>
              </a:ext>
            </a:extLst>
          </p:cNvPr>
          <p:cNvSpPr txBox="1"/>
          <p:nvPr/>
        </p:nvSpPr>
        <p:spPr>
          <a:xfrm>
            <a:off x="1430399" y="5965695"/>
            <a:ext cx="3902214" cy="523220"/>
          </a:xfrm>
          <a:prstGeom prst="rect">
            <a:avLst/>
          </a:prstGeom>
          <a:noFill/>
        </p:spPr>
        <p:txBody>
          <a:bodyPr wrap="square" rtlCol="0">
            <a:spAutoFit/>
          </a:bodyPr>
          <a:lstStyle/>
          <a:p>
            <a:r>
              <a:rPr lang="en-US" sz="2800" dirty="0">
                <a:solidFill>
                  <a:srgbClr val="FF3600"/>
                </a:solidFill>
                <a:latin typeface="Roboto" panose="02000000000000000000" pitchFamily="2" charset="0"/>
                <a:ea typeface="Roboto" panose="02000000000000000000" pitchFamily="2" charset="0"/>
              </a:rPr>
              <a:t>Bar: </a:t>
            </a:r>
            <a:r>
              <a:rPr lang="vi-VN" sz="2800" dirty="0">
                <a:solidFill>
                  <a:srgbClr val="FF3600"/>
                </a:solidFill>
                <a:latin typeface="Roboto" panose="02000000000000000000" pitchFamily="2" charset="0"/>
                <a:ea typeface="Roboto" panose="02000000000000000000" pitchFamily="2" charset="0"/>
              </a:rPr>
              <a:t>1</a:t>
            </a:r>
            <a:r>
              <a:rPr lang="en-US" sz="2800" dirty="0">
                <a:solidFill>
                  <a:srgbClr val="FF3600"/>
                </a:solidFill>
                <a:latin typeface="Roboto" panose="02000000000000000000" pitchFamily="2" charset="0"/>
                <a:ea typeface="Roboto" panose="02000000000000000000" pitchFamily="2" charset="0"/>
              </a:rPr>
              <a:t> bar</a:t>
            </a:r>
            <a:r>
              <a:rPr lang="vi-VN" sz="2800" dirty="0">
                <a:solidFill>
                  <a:srgbClr val="FF3600"/>
                </a:solidFill>
                <a:latin typeface="Roboto" panose="02000000000000000000" pitchFamily="2" charset="0"/>
                <a:ea typeface="Roboto" panose="02000000000000000000" pitchFamily="2" charset="0"/>
              </a:rPr>
              <a:t> = 1</a:t>
            </a:r>
            <a:r>
              <a:rPr lang="en-US" sz="2800" dirty="0">
                <a:solidFill>
                  <a:srgbClr val="FF3600"/>
                </a:solidFill>
                <a:latin typeface="Roboto" panose="02000000000000000000" pitchFamily="2" charset="0"/>
                <a:ea typeface="Roboto" panose="02000000000000000000" pitchFamily="2" charset="0"/>
              </a:rPr>
              <a:t>00 000 Pa</a:t>
            </a:r>
          </a:p>
        </p:txBody>
      </p:sp>
      <p:sp>
        <p:nvSpPr>
          <p:cNvPr id="3" name="TextBox 2">
            <a:extLst>
              <a:ext uri="{FF2B5EF4-FFF2-40B4-BE49-F238E27FC236}">
                <a16:creationId xmlns:a16="http://schemas.microsoft.com/office/drawing/2014/main" id="{674C8D10-F380-80D5-A18F-818C41D934B8}"/>
              </a:ext>
            </a:extLst>
          </p:cNvPr>
          <p:cNvSpPr txBox="1"/>
          <p:nvPr/>
        </p:nvSpPr>
        <p:spPr>
          <a:xfrm>
            <a:off x="404002" y="5369266"/>
            <a:ext cx="3617491" cy="523220"/>
          </a:xfrm>
          <a:prstGeom prst="rect">
            <a:avLst/>
          </a:prstGeom>
          <a:noFill/>
        </p:spPr>
        <p:txBody>
          <a:bodyPr wrap="square" rtlCol="0">
            <a:spAutoFit/>
          </a:bodyPr>
          <a:lstStyle/>
          <a:p>
            <a:r>
              <a:rPr lang="en-US" sz="2800" dirty="0" err="1">
                <a:solidFill>
                  <a:schemeClr val="bg2">
                    <a:lumMod val="25000"/>
                  </a:schemeClr>
                </a:solidFill>
                <a:latin typeface="Roboto" panose="02000000000000000000" pitchFamily="2" charset="0"/>
                <a:ea typeface="Roboto" panose="02000000000000000000" pitchFamily="2" charset="0"/>
              </a:rPr>
              <a:t>Một</a:t>
            </a:r>
            <a:r>
              <a:rPr lang="en-US" sz="2800" dirty="0">
                <a:solidFill>
                  <a:schemeClr val="bg2">
                    <a:lumMod val="25000"/>
                  </a:schemeClr>
                </a:solidFill>
                <a:latin typeface="Roboto" panose="02000000000000000000" pitchFamily="2" charset="0"/>
                <a:ea typeface="Roboto" panose="02000000000000000000" pitchFamily="2" charset="0"/>
              </a:rPr>
              <a:t> </a:t>
            </a:r>
            <a:r>
              <a:rPr lang="en-US" sz="2800" dirty="0" err="1">
                <a:solidFill>
                  <a:schemeClr val="bg2">
                    <a:lumMod val="25000"/>
                  </a:schemeClr>
                </a:solidFill>
                <a:latin typeface="Roboto" panose="02000000000000000000" pitchFamily="2" charset="0"/>
                <a:ea typeface="Roboto" panose="02000000000000000000" pitchFamily="2" charset="0"/>
              </a:rPr>
              <a:t>số</a:t>
            </a:r>
            <a:r>
              <a:rPr lang="en-US" sz="2800" dirty="0">
                <a:solidFill>
                  <a:schemeClr val="bg2">
                    <a:lumMod val="25000"/>
                  </a:schemeClr>
                </a:solidFill>
                <a:latin typeface="Roboto" panose="02000000000000000000" pitchFamily="2" charset="0"/>
                <a:ea typeface="Roboto" panose="02000000000000000000" pitchFamily="2" charset="0"/>
              </a:rPr>
              <a:t> </a:t>
            </a:r>
            <a:r>
              <a:rPr lang="en-US" sz="2800" dirty="0" err="1">
                <a:solidFill>
                  <a:schemeClr val="bg2">
                    <a:lumMod val="25000"/>
                  </a:schemeClr>
                </a:solidFill>
                <a:latin typeface="Roboto" panose="02000000000000000000" pitchFamily="2" charset="0"/>
                <a:ea typeface="Roboto" panose="02000000000000000000" pitchFamily="2" charset="0"/>
              </a:rPr>
              <a:t>đơn</a:t>
            </a:r>
            <a:r>
              <a:rPr lang="en-US" sz="2800" dirty="0">
                <a:solidFill>
                  <a:schemeClr val="bg2">
                    <a:lumMod val="25000"/>
                  </a:schemeClr>
                </a:solidFill>
                <a:latin typeface="Roboto" panose="02000000000000000000" pitchFamily="2" charset="0"/>
                <a:ea typeface="Roboto" panose="02000000000000000000" pitchFamily="2" charset="0"/>
              </a:rPr>
              <a:t> </a:t>
            </a:r>
            <a:r>
              <a:rPr lang="en-US" sz="2800" dirty="0" err="1">
                <a:solidFill>
                  <a:schemeClr val="bg2">
                    <a:lumMod val="25000"/>
                  </a:schemeClr>
                </a:solidFill>
                <a:latin typeface="Roboto" panose="02000000000000000000" pitchFamily="2" charset="0"/>
                <a:ea typeface="Roboto" panose="02000000000000000000" pitchFamily="2" charset="0"/>
              </a:rPr>
              <a:t>vị</a:t>
            </a:r>
            <a:r>
              <a:rPr lang="en-US" sz="2800" dirty="0">
                <a:solidFill>
                  <a:schemeClr val="bg2">
                    <a:lumMod val="25000"/>
                  </a:schemeClr>
                </a:solidFill>
                <a:latin typeface="Roboto" panose="02000000000000000000" pitchFamily="2" charset="0"/>
                <a:ea typeface="Roboto" panose="02000000000000000000" pitchFamily="2" charset="0"/>
              </a:rPr>
              <a:t> </a:t>
            </a:r>
            <a:r>
              <a:rPr lang="en-US" sz="2800" dirty="0" err="1">
                <a:solidFill>
                  <a:schemeClr val="bg2">
                    <a:lumMod val="25000"/>
                  </a:schemeClr>
                </a:solidFill>
                <a:latin typeface="Roboto" panose="02000000000000000000" pitchFamily="2" charset="0"/>
                <a:ea typeface="Roboto" panose="02000000000000000000" pitchFamily="2" charset="0"/>
              </a:rPr>
              <a:t>khác</a:t>
            </a:r>
            <a:endParaRPr lang="en-US" sz="2800" dirty="0">
              <a:solidFill>
                <a:schemeClr val="bg2">
                  <a:lumMod val="25000"/>
                </a:schemeClr>
              </a:solidFill>
              <a:latin typeface="Roboto" panose="02000000000000000000" pitchFamily="2" charset="0"/>
              <a:ea typeface="Roboto" panose="02000000000000000000" pitchFamily="2" charset="0"/>
            </a:endParaRPr>
          </a:p>
        </p:txBody>
      </p:sp>
      <p:sp>
        <p:nvSpPr>
          <p:cNvPr id="4" name="TextBox 3">
            <a:extLst>
              <a:ext uri="{FF2B5EF4-FFF2-40B4-BE49-F238E27FC236}">
                <a16:creationId xmlns:a16="http://schemas.microsoft.com/office/drawing/2014/main" id="{0D80DB9E-EC46-7604-63A4-9EC866E7A5CC}"/>
              </a:ext>
            </a:extLst>
          </p:cNvPr>
          <p:cNvSpPr txBox="1"/>
          <p:nvPr/>
        </p:nvSpPr>
        <p:spPr>
          <a:xfrm>
            <a:off x="3882604" y="5376471"/>
            <a:ext cx="6445665" cy="523220"/>
          </a:xfrm>
          <a:prstGeom prst="rect">
            <a:avLst/>
          </a:prstGeom>
          <a:noFill/>
        </p:spPr>
        <p:txBody>
          <a:bodyPr wrap="square" rtlCol="0">
            <a:spAutoFit/>
          </a:bodyPr>
          <a:lstStyle/>
          <a:p>
            <a:r>
              <a:rPr lang="en-US" sz="2800" dirty="0" err="1">
                <a:solidFill>
                  <a:srgbClr val="FF3600"/>
                </a:solidFill>
                <a:latin typeface="Roboto" panose="02000000000000000000" pitchFamily="2" charset="0"/>
                <a:ea typeface="Roboto" panose="02000000000000000000" pitchFamily="2" charset="0"/>
              </a:rPr>
              <a:t>Milimet</a:t>
            </a:r>
            <a:r>
              <a:rPr lang="en-US" sz="2800" dirty="0">
                <a:solidFill>
                  <a:srgbClr val="FF3600"/>
                </a:solidFill>
                <a:latin typeface="Roboto" panose="02000000000000000000" pitchFamily="2" charset="0"/>
                <a:ea typeface="Roboto" panose="02000000000000000000" pitchFamily="2" charset="0"/>
              </a:rPr>
              <a:t> </a:t>
            </a:r>
            <a:r>
              <a:rPr lang="en-US" sz="2800" dirty="0" err="1">
                <a:solidFill>
                  <a:srgbClr val="FF3600"/>
                </a:solidFill>
                <a:latin typeface="Roboto" panose="02000000000000000000" pitchFamily="2" charset="0"/>
                <a:ea typeface="Roboto" panose="02000000000000000000" pitchFamily="2" charset="0"/>
              </a:rPr>
              <a:t>thủy</a:t>
            </a:r>
            <a:r>
              <a:rPr lang="en-US" sz="2800" dirty="0">
                <a:solidFill>
                  <a:srgbClr val="FF3600"/>
                </a:solidFill>
                <a:latin typeface="Roboto" panose="02000000000000000000" pitchFamily="2" charset="0"/>
                <a:ea typeface="Roboto" panose="02000000000000000000" pitchFamily="2" charset="0"/>
              </a:rPr>
              <a:t> </a:t>
            </a:r>
            <a:r>
              <a:rPr lang="en-US" sz="2800" dirty="0" err="1">
                <a:solidFill>
                  <a:srgbClr val="FF3600"/>
                </a:solidFill>
                <a:latin typeface="Roboto" panose="02000000000000000000" pitchFamily="2" charset="0"/>
                <a:ea typeface="Roboto" panose="02000000000000000000" pitchFamily="2" charset="0"/>
              </a:rPr>
              <a:t>ngân</a:t>
            </a:r>
            <a:r>
              <a:rPr lang="en-US" sz="2800" dirty="0">
                <a:solidFill>
                  <a:srgbClr val="FF3600"/>
                </a:solidFill>
                <a:latin typeface="Roboto" panose="02000000000000000000" pitchFamily="2" charset="0"/>
                <a:ea typeface="Roboto" panose="02000000000000000000" pitchFamily="2" charset="0"/>
              </a:rPr>
              <a:t>: </a:t>
            </a:r>
            <a:r>
              <a:rPr lang="vi-VN" sz="2800" dirty="0">
                <a:solidFill>
                  <a:srgbClr val="FF3600"/>
                </a:solidFill>
                <a:latin typeface="Roboto" panose="02000000000000000000" pitchFamily="2" charset="0"/>
                <a:ea typeface="Roboto" panose="02000000000000000000" pitchFamily="2" charset="0"/>
              </a:rPr>
              <a:t>1</a:t>
            </a:r>
            <a:r>
              <a:rPr lang="en-US" sz="2800" dirty="0">
                <a:solidFill>
                  <a:srgbClr val="FF3600"/>
                </a:solidFill>
                <a:latin typeface="Roboto" panose="02000000000000000000" pitchFamily="2" charset="0"/>
                <a:ea typeface="Roboto" panose="02000000000000000000" pitchFamily="2" charset="0"/>
              </a:rPr>
              <a:t> mmHg</a:t>
            </a:r>
            <a:r>
              <a:rPr lang="vi-VN" sz="2800" dirty="0">
                <a:solidFill>
                  <a:srgbClr val="FF3600"/>
                </a:solidFill>
                <a:latin typeface="Roboto" panose="02000000000000000000" pitchFamily="2" charset="0"/>
                <a:ea typeface="Roboto" panose="02000000000000000000" pitchFamily="2" charset="0"/>
              </a:rPr>
              <a:t> = </a:t>
            </a:r>
            <a:r>
              <a:rPr lang="en-US" sz="2800" dirty="0">
                <a:solidFill>
                  <a:srgbClr val="FF3600"/>
                </a:solidFill>
                <a:latin typeface="Roboto" panose="02000000000000000000" pitchFamily="2" charset="0"/>
                <a:ea typeface="Roboto" panose="02000000000000000000" pitchFamily="2" charset="0"/>
              </a:rPr>
              <a:t>133,3 Pa</a:t>
            </a:r>
          </a:p>
        </p:txBody>
      </p:sp>
      <p:sp>
        <p:nvSpPr>
          <p:cNvPr id="5" name="TextBox 4">
            <a:extLst>
              <a:ext uri="{FF2B5EF4-FFF2-40B4-BE49-F238E27FC236}">
                <a16:creationId xmlns:a16="http://schemas.microsoft.com/office/drawing/2014/main" id="{EA87E1C3-7931-E459-4E95-EDA4F71EA275}"/>
              </a:ext>
            </a:extLst>
          </p:cNvPr>
          <p:cNvSpPr txBox="1"/>
          <p:nvPr/>
        </p:nvSpPr>
        <p:spPr>
          <a:xfrm>
            <a:off x="5960266" y="5974526"/>
            <a:ext cx="5489454" cy="523220"/>
          </a:xfrm>
          <a:prstGeom prst="rect">
            <a:avLst/>
          </a:prstGeom>
          <a:noFill/>
        </p:spPr>
        <p:txBody>
          <a:bodyPr wrap="square" rtlCol="0">
            <a:spAutoFit/>
          </a:bodyPr>
          <a:lstStyle/>
          <a:p>
            <a:r>
              <a:rPr lang="en-US" sz="2800" dirty="0">
                <a:solidFill>
                  <a:srgbClr val="FF3600"/>
                </a:solidFill>
                <a:latin typeface="Roboto" panose="02000000000000000000" pitchFamily="2" charset="0"/>
                <a:ea typeface="Roboto" panose="02000000000000000000" pitchFamily="2" charset="0"/>
              </a:rPr>
              <a:t>Atmosphere: </a:t>
            </a:r>
            <a:r>
              <a:rPr lang="vi-VN" sz="2800" dirty="0">
                <a:solidFill>
                  <a:srgbClr val="FF3600"/>
                </a:solidFill>
                <a:latin typeface="Roboto" panose="02000000000000000000" pitchFamily="2" charset="0"/>
                <a:ea typeface="Roboto" panose="02000000000000000000" pitchFamily="2" charset="0"/>
              </a:rPr>
              <a:t>1</a:t>
            </a:r>
            <a:r>
              <a:rPr lang="en-US" sz="2800" dirty="0">
                <a:solidFill>
                  <a:srgbClr val="FF3600"/>
                </a:solidFill>
                <a:latin typeface="Roboto" panose="02000000000000000000" pitchFamily="2" charset="0"/>
                <a:ea typeface="Roboto" panose="02000000000000000000" pitchFamily="2" charset="0"/>
              </a:rPr>
              <a:t> atm</a:t>
            </a:r>
            <a:r>
              <a:rPr lang="vi-VN" sz="2800" dirty="0">
                <a:solidFill>
                  <a:srgbClr val="FF3600"/>
                </a:solidFill>
                <a:latin typeface="Roboto" panose="02000000000000000000" pitchFamily="2" charset="0"/>
                <a:ea typeface="Roboto" panose="02000000000000000000" pitchFamily="2" charset="0"/>
              </a:rPr>
              <a:t> = </a:t>
            </a:r>
            <a:r>
              <a:rPr lang="en-US" sz="2800" dirty="0">
                <a:solidFill>
                  <a:srgbClr val="FF3600"/>
                </a:solidFill>
                <a:latin typeface="Roboto" panose="02000000000000000000" pitchFamily="2" charset="0"/>
                <a:ea typeface="Roboto" panose="02000000000000000000" pitchFamily="2" charset="0"/>
              </a:rPr>
              <a:t>101 300 Pa</a:t>
            </a:r>
          </a:p>
        </p:txBody>
      </p:sp>
    </p:spTree>
    <p:extLst>
      <p:ext uri="{BB962C8B-B14F-4D97-AF65-F5344CB8AC3E}">
        <p14:creationId xmlns:p14="http://schemas.microsoft.com/office/powerpoint/2010/main" val="107944989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childTnLst>
                          </p:cTn>
                        </p:par>
                        <p:par>
                          <p:cTn id="18" fill="hold">
                            <p:stCondLst>
                              <p:cond delay="500"/>
                            </p:stCondLst>
                            <p:childTnLst>
                              <p:par>
                                <p:cTn id="19" presetID="22" presetClass="entr" presetSubtype="1" fill="hold" nodeType="after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wipe(up)">
                                      <p:cBhvr>
                                        <p:cTn id="21" dur="500"/>
                                        <p:tgtEl>
                                          <p:spTgt spid="24"/>
                                        </p:tgtEl>
                                      </p:cBhvr>
                                    </p:animEffect>
                                  </p:childTnLst>
                                </p:cTn>
                              </p:par>
                            </p:childTnLst>
                          </p:cTn>
                        </p:par>
                        <p:par>
                          <p:cTn id="22" fill="hold">
                            <p:stCondLst>
                              <p:cond delay="1000"/>
                            </p:stCondLst>
                            <p:childTnLst>
                              <p:par>
                                <p:cTn id="23" presetID="22" presetClass="entr" presetSubtype="2" fill="hold" nodeType="after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wipe(right)">
                                      <p:cBhvr>
                                        <p:cTn id="25" dur="500"/>
                                        <p:tgtEl>
                                          <p:spTgt spid="21"/>
                                        </p:tgtEl>
                                      </p:cBhvr>
                                    </p:animEffect>
                                  </p:childTnLst>
                                </p:cTn>
                              </p:par>
                            </p:childTnLst>
                          </p:cTn>
                        </p:par>
                        <p:par>
                          <p:cTn id="26" fill="hold">
                            <p:stCondLst>
                              <p:cond delay="1500"/>
                            </p:stCondLst>
                            <p:childTnLst>
                              <p:par>
                                <p:cTn id="27" presetID="22" presetClass="entr" presetSubtype="4" fill="hold" nodeType="afterEffect">
                                  <p:stCondLst>
                                    <p:cond delay="0"/>
                                  </p:stCondLst>
                                  <p:childTnLst>
                                    <p:set>
                                      <p:cBhvr>
                                        <p:cTn id="28" dur="1" fill="hold">
                                          <p:stCondLst>
                                            <p:cond delay="0"/>
                                          </p:stCondLst>
                                        </p:cTn>
                                        <p:tgtEl>
                                          <p:spTgt spid="23"/>
                                        </p:tgtEl>
                                        <p:attrNameLst>
                                          <p:attrName>style.visibility</p:attrName>
                                        </p:attrNameLst>
                                      </p:cBhvr>
                                      <p:to>
                                        <p:strVal val="visible"/>
                                      </p:to>
                                    </p:set>
                                    <p:animEffect transition="in" filter="wipe(down)">
                                      <p:cBhvr>
                                        <p:cTn id="29" dur="500"/>
                                        <p:tgtEl>
                                          <p:spTgt spid="23"/>
                                        </p:tgtEl>
                                      </p:cBhvr>
                                    </p:animEffect>
                                  </p:childTnLst>
                                </p:cTn>
                              </p:par>
                            </p:childTnLst>
                          </p:cTn>
                        </p:par>
                        <p:par>
                          <p:cTn id="30" fill="hold">
                            <p:stCondLst>
                              <p:cond delay="2000"/>
                            </p:stCondLst>
                            <p:childTnLst>
                              <p:par>
                                <p:cTn id="31" presetID="22" presetClass="entr" presetSubtype="8" fill="hold" nodeType="after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wipe(left)">
                                      <p:cBhvr>
                                        <p:cTn id="33" dur="500"/>
                                        <p:tgtEl>
                                          <p:spTgt spid="20"/>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fade">
                                      <p:cBhvr>
                                        <p:cTn id="38" dur="500"/>
                                        <p:tgtEl>
                                          <p:spTgt spid="13"/>
                                        </p:tgtEl>
                                      </p:cBhvr>
                                    </p:animEffect>
                                  </p:childTnLst>
                                </p:cTn>
                              </p:par>
                            </p:childTnLst>
                          </p:cTn>
                        </p:par>
                        <p:par>
                          <p:cTn id="39" fill="hold">
                            <p:stCondLst>
                              <p:cond delay="500"/>
                            </p:stCondLst>
                            <p:childTnLst>
                              <p:par>
                                <p:cTn id="40" presetID="42" presetClass="entr" presetSubtype="0" fill="hold" grpId="0" nodeType="after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fade">
                                      <p:cBhvr>
                                        <p:cTn id="42" dur="750"/>
                                        <p:tgtEl>
                                          <p:spTgt spid="14"/>
                                        </p:tgtEl>
                                      </p:cBhvr>
                                    </p:animEffect>
                                    <p:anim calcmode="lin" valueType="num">
                                      <p:cBhvr>
                                        <p:cTn id="43" dur="750" fill="hold"/>
                                        <p:tgtEl>
                                          <p:spTgt spid="14"/>
                                        </p:tgtEl>
                                        <p:attrNameLst>
                                          <p:attrName>ppt_x</p:attrName>
                                        </p:attrNameLst>
                                      </p:cBhvr>
                                      <p:tavLst>
                                        <p:tav tm="0">
                                          <p:val>
                                            <p:strVal val="#ppt_x"/>
                                          </p:val>
                                        </p:tav>
                                        <p:tav tm="100000">
                                          <p:val>
                                            <p:strVal val="#ppt_x"/>
                                          </p:val>
                                        </p:tav>
                                      </p:tavLst>
                                    </p:anim>
                                    <p:anim calcmode="lin" valueType="num">
                                      <p:cBhvr>
                                        <p:cTn id="44" dur="750" fill="hold"/>
                                        <p:tgtEl>
                                          <p:spTgt spid="14"/>
                                        </p:tgtEl>
                                        <p:attrNameLst>
                                          <p:attrName>ppt_y</p:attrName>
                                        </p:attrNameLst>
                                      </p:cBhvr>
                                      <p:tavLst>
                                        <p:tav tm="0">
                                          <p:val>
                                            <p:strVal val="#ppt_y+.1"/>
                                          </p:val>
                                        </p:tav>
                                        <p:tav tm="100000">
                                          <p:val>
                                            <p:strVal val="#ppt_y"/>
                                          </p:val>
                                        </p:tav>
                                      </p:tavLst>
                                    </p:anim>
                                  </p:childTnLst>
                                </p:cTn>
                              </p:par>
                            </p:childTnLst>
                          </p:cTn>
                        </p:par>
                        <p:par>
                          <p:cTn id="45" fill="hold">
                            <p:stCondLst>
                              <p:cond delay="1250"/>
                            </p:stCondLst>
                            <p:childTnLst>
                              <p:par>
                                <p:cTn id="46" presetID="42" presetClass="entr" presetSubtype="0" fill="hold" grpId="0" nodeType="after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fade">
                                      <p:cBhvr>
                                        <p:cTn id="48" dur="750"/>
                                        <p:tgtEl>
                                          <p:spTgt spid="15"/>
                                        </p:tgtEl>
                                      </p:cBhvr>
                                    </p:animEffect>
                                    <p:anim calcmode="lin" valueType="num">
                                      <p:cBhvr>
                                        <p:cTn id="49" dur="750" fill="hold"/>
                                        <p:tgtEl>
                                          <p:spTgt spid="15"/>
                                        </p:tgtEl>
                                        <p:attrNameLst>
                                          <p:attrName>ppt_x</p:attrName>
                                        </p:attrNameLst>
                                      </p:cBhvr>
                                      <p:tavLst>
                                        <p:tav tm="0">
                                          <p:val>
                                            <p:strVal val="#ppt_x"/>
                                          </p:val>
                                        </p:tav>
                                        <p:tav tm="100000">
                                          <p:val>
                                            <p:strVal val="#ppt_x"/>
                                          </p:val>
                                        </p:tav>
                                      </p:tavLst>
                                    </p:anim>
                                    <p:anim calcmode="lin" valueType="num">
                                      <p:cBhvr>
                                        <p:cTn id="50" dur="750" fill="hold"/>
                                        <p:tgtEl>
                                          <p:spTgt spid="15"/>
                                        </p:tgtEl>
                                        <p:attrNameLst>
                                          <p:attrName>ppt_y</p:attrName>
                                        </p:attrNameLst>
                                      </p:cBhvr>
                                      <p:tavLst>
                                        <p:tav tm="0">
                                          <p:val>
                                            <p:strVal val="#ppt_y+.1"/>
                                          </p:val>
                                        </p:tav>
                                        <p:tav tm="100000">
                                          <p:val>
                                            <p:strVal val="#ppt_y"/>
                                          </p:val>
                                        </p:tav>
                                      </p:tavLst>
                                    </p:anim>
                                  </p:childTnLst>
                                </p:cTn>
                              </p:par>
                            </p:childTnLst>
                          </p:cTn>
                        </p:par>
                        <p:par>
                          <p:cTn id="51" fill="hold">
                            <p:stCondLst>
                              <p:cond delay="2000"/>
                            </p:stCondLst>
                            <p:childTnLst>
                              <p:par>
                                <p:cTn id="52" presetID="42" presetClass="entr" presetSubtype="0" fill="hold" grpId="0" nodeType="afterEffect">
                                  <p:stCondLst>
                                    <p:cond delay="0"/>
                                  </p:stCondLst>
                                  <p:childTnLst>
                                    <p:set>
                                      <p:cBhvr>
                                        <p:cTn id="53" dur="1" fill="hold">
                                          <p:stCondLst>
                                            <p:cond delay="0"/>
                                          </p:stCondLst>
                                        </p:cTn>
                                        <p:tgtEl>
                                          <p:spTgt spid="18"/>
                                        </p:tgtEl>
                                        <p:attrNameLst>
                                          <p:attrName>style.visibility</p:attrName>
                                        </p:attrNameLst>
                                      </p:cBhvr>
                                      <p:to>
                                        <p:strVal val="visible"/>
                                      </p:to>
                                    </p:set>
                                    <p:animEffect transition="in" filter="fade">
                                      <p:cBhvr>
                                        <p:cTn id="54" dur="750"/>
                                        <p:tgtEl>
                                          <p:spTgt spid="18"/>
                                        </p:tgtEl>
                                      </p:cBhvr>
                                    </p:animEffect>
                                    <p:anim calcmode="lin" valueType="num">
                                      <p:cBhvr>
                                        <p:cTn id="55" dur="750" fill="hold"/>
                                        <p:tgtEl>
                                          <p:spTgt spid="18"/>
                                        </p:tgtEl>
                                        <p:attrNameLst>
                                          <p:attrName>ppt_x</p:attrName>
                                        </p:attrNameLst>
                                      </p:cBhvr>
                                      <p:tavLst>
                                        <p:tav tm="0">
                                          <p:val>
                                            <p:strVal val="#ppt_x"/>
                                          </p:val>
                                        </p:tav>
                                        <p:tav tm="100000">
                                          <p:val>
                                            <p:strVal val="#ppt_x"/>
                                          </p:val>
                                        </p:tav>
                                      </p:tavLst>
                                    </p:anim>
                                    <p:anim calcmode="lin" valueType="num">
                                      <p:cBhvr>
                                        <p:cTn id="56" dur="75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31"/>
                                        </p:tgtEl>
                                        <p:attrNameLst>
                                          <p:attrName>style.visibility</p:attrName>
                                        </p:attrNameLst>
                                      </p:cBhvr>
                                      <p:to>
                                        <p:strVal val="visible"/>
                                      </p:to>
                                    </p:set>
                                    <p:animEffect transition="in" filter="fade">
                                      <p:cBhvr>
                                        <p:cTn id="61" dur="500"/>
                                        <p:tgtEl>
                                          <p:spTgt spid="31"/>
                                        </p:tgtEl>
                                      </p:cBhvr>
                                    </p:animEffect>
                                  </p:childTnLst>
                                </p:cTn>
                              </p:par>
                            </p:childTnLst>
                          </p:cTn>
                        </p:par>
                        <p:par>
                          <p:cTn id="62" fill="hold">
                            <p:stCondLst>
                              <p:cond delay="500"/>
                            </p:stCondLst>
                            <p:childTnLst>
                              <p:par>
                                <p:cTn id="63" presetID="53" presetClass="entr" presetSubtype="16" fill="hold" grpId="0" nodeType="afterEffect">
                                  <p:stCondLst>
                                    <p:cond delay="0"/>
                                  </p:stCondLst>
                                  <p:childTnLst>
                                    <p:set>
                                      <p:cBhvr>
                                        <p:cTn id="64" dur="1" fill="hold">
                                          <p:stCondLst>
                                            <p:cond delay="0"/>
                                          </p:stCondLst>
                                        </p:cTn>
                                        <p:tgtEl>
                                          <p:spTgt spid="19"/>
                                        </p:tgtEl>
                                        <p:attrNameLst>
                                          <p:attrName>style.visibility</p:attrName>
                                        </p:attrNameLst>
                                      </p:cBhvr>
                                      <p:to>
                                        <p:strVal val="visible"/>
                                      </p:to>
                                    </p:set>
                                    <p:anim calcmode="lin" valueType="num">
                                      <p:cBhvr>
                                        <p:cTn id="65" dur="500" fill="hold"/>
                                        <p:tgtEl>
                                          <p:spTgt spid="19"/>
                                        </p:tgtEl>
                                        <p:attrNameLst>
                                          <p:attrName>ppt_w</p:attrName>
                                        </p:attrNameLst>
                                      </p:cBhvr>
                                      <p:tavLst>
                                        <p:tav tm="0">
                                          <p:val>
                                            <p:fltVal val="0"/>
                                          </p:val>
                                        </p:tav>
                                        <p:tav tm="100000">
                                          <p:val>
                                            <p:strVal val="#ppt_w"/>
                                          </p:val>
                                        </p:tav>
                                      </p:tavLst>
                                    </p:anim>
                                    <p:anim calcmode="lin" valueType="num">
                                      <p:cBhvr>
                                        <p:cTn id="66" dur="500" fill="hold"/>
                                        <p:tgtEl>
                                          <p:spTgt spid="19"/>
                                        </p:tgtEl>
                                        <p:attrNameLst>
                                          <p:attrName>ppt_h</p:attrName>
                                        </p:attrNameLst>
                                      </p:cBhvr>
                                      <p:tavLst>
                                        <p:tav tm="0">
                                          <p:val>
                                            <p:fltVal val="0"/>
                                          </p:val>
                                        </p:tav>
                                        <p:tav tm="100000">
                                          <p:val>
                                            <p:strVal val="#ppt_h"/>
                                          </p:val>
                                        </p:tav>
                                      </p:tavLst>
                                    </p:anim>
                                    <p:animEffect transition="in" filter="fade">
                                      <p:cBhvr>
                                        <p:cTn id="67" dur="500"/>
                                        <p:tgtEl>
                                          <p:spTgt spid="19"/>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3"/>
                                        </p:tgtEl>
                                        <p:attrNameLst>
                                          <p:attrName>style.visibility</p:attrName>
                                        </p:attrNameLst>
                                      </p:cBhvr>
                                      <p:to>
                                        <p:strVal val="visible"/>
                                      </p:to>
                                    </p:set>
                                    <p:animEffect transition="in" filter="fade">
                                      <p:cBhvr>
                                        <p:cTn id="72" dur="500"/>
                                        <p:tgtEl>
                                          <p:spTgt spid="3"/>
                                        </p:tgtEl>
                                      </p:cBhvr>
                                    </p:animEffect>
                                  </p:childTnLst>
                                </p:cTn>
                              </p:par>
                            </p:childTnLst>
                          </p:cTn>
                        </p:par>
                        <p:par>
                          <p:cTn id="73" fill="hold">
                            <p:stCondLst>
                              <p:cond delay="500"/>
                            </p:stCondLst>
                            <p:childTnLst>
                              <p:par>
                                <p:cTn id="74" presetID="53" presetClass="entr" presetSubtype="16" fill="hold" grpId="0" nodeType="afterEffect">
                                  <p:stCondLst>
                                    <p:cond delay="0"/>
                                  </p:stCondLst>
                                  <p:childTnLst>
                                    <p:set>
                                      <p:cBhvr>
                                        <p:cTn id="75" dur="1" fill="hold">
                                          <p:stCondLst>
                                            <p:cond delay="0"/>
                                          </p:stCondLst>
                                        </p:cTn>
                                        <p:tgtEl>
                                          <p:spTgt spid="4"/>
                                        </p:tgtEl>
                                        <p:attrNameLst>
                                          <p:attrName>style.visibility</p:attrName>
                                        </p:attrNameLst>
                                      </p:cBhvr>
                                      <p:to>
                                        <p:strVal val="visible"/>
                                      </p:to>
                                    </p:set>
                                    <p:anim calcmode="lin" valueType="num">
                                      <p:cBhvr>
                                        <p:cTn id="76" dur="500" fill="hold"/>
                                        <p:tgtEl>
                                          <p:spTgt spid="4"/>
                                        </p:tgtEl>
                                        <p:attrNameLst>
                                          <p:attrName>ppt_w</p:attrName>
                                        </p:attrNameLst>
                                      </p:cBhvr>
                                      <p:tavLst>
                                        <p:tav tm="0">
                                          <p:val>
                                            <p:fltVal val="0"/>
                                          </p:val>
                                        </p:tav>
                                        <p:tav tm="100000">
                                          <p:val>
                                            <p:strVal val="#ppt_w"/>
                                          </p:val>
                                        </p:tav>
                                      </p:tavLst>
                                    </p:anim>
                                    <p:anim calcmode="lin" valueType="num">
                                      <p:cBhvr>
                                        <p:cTn id="77" dur="500" fill="hold"/>
                                        <p:tgtEl>
                                          <p:spTgt spid="4"/>
                                        </p:tgtEl>
                                        <p:attrNameLst>
                                          <p:attrName>ppt_h</p:attrName>
                                        </p:attrNameLst>
                                      </p:cBhvr>
                                      <p:tavLst>
                                        <p:tav tm="0">
                                          <p:val>
                                            <p:fltVal val="0"/>
                                          </p:val>
                                        </p:tav>
                                        <p:tav tm="100000">
                                          <p:val>
                                            <p:strVal val="#ppt_h"/>
                                          </p:val>
                                        </p:tav>
                                      </p:tavLst>
                                    </p:anim>
                                    <p:animEffect transition="in" filter="fade">
                                      <p:cBhvr>
                                        <p:cTn id="78" dur="500"/>
                                        <p:tgtEl>
                                          <p:spTgt spid="4"/>
                                        </p:tgtEl>
                                      </p:cBhvr>
                                    </p:animEffect>
                                  </p:childTnLst>
                                </p:cTn>
                              </p:par>
                            </p:childTnLst>
                          </p:cTn>
                        </p:par>
                      </p:childTnLst>
                    </p:cTn>
                  </p:par>
                  <p:par>
                    <p:cTn id="79" fill="hold">
                      <p:stCondLst>
                        <p:cond delay="indefinite"/>
                      </p:stCondLst>
                      <p:childTnLst>
                        <p:par>
                          <p:cTn id="80" fill="hold">
                            <p:stCondLst>
                              <p:cond delay="0"/>
                            </p:stCondLst>
                            <p:childTnLst>
                              <p:par>
                                <p:cTn id="81" presetID="53" presetClass="entr" presetSubtype="16" fill="hold" grpId="0" nodeType="clickEffect">
                                  <p:stCondLst>
                                    <p:cond delay="0"/>
                                  </p:stCondLst>
                                  <p:childTnLst>
                                    <p:set>
                                      <p:cBhvr>
                                        <p:cTn id="82" dur="1" fill="hold">
                                          <p:stCondLst>
                                            <p:cond delay="0"/>
                                          </p:stCondLst>
                                        </p:cTn>
                                        <p:tgtEl>
                                          <p:spTgt spid="2"/>
                                        </p:tgtEl>
                                        <p:attrNameLst>
                                          <p:attrName>style.visibility</p:attrName>
                                        </p:attrNameLst>
                                      </p:cBhvr>
                                      <p:to>
                                        <p:strVal val="visible"/>
                                      </p:to>
                                    </p:set>
                                    <p:anim calcmode="lin" valueType="num">
                                      <p:cBhvr>
                                        <p:cTn id="83" dur="500" fill="hold"/>
                                        <p:tgtEl>
                                          <p:spTgt spid="2"/>
                                        </p:tgtEl>
                                        <p:attrNameLst>
                                          <p:attrName>ppt_w</p:attrName>
                                        </p:attrNameLst>
                                      </p:cBhvr>
                                      <p:tavLst>
                                        <p:tav tm="0">
                                          <p:val>
                                            <p:fltVal val="0"/>
                                          </p:val>
                                        </p:tav>
                                        <p:tav tm="100000">
                                          <p:val>
                                            <p:strVal val="#ppt_w"/>
                                          </p:val>
                                        </p:tav>
                                      </p:tavLst>
                                    </p:anim>
                                    <p:anim calcmode="lin" valueType="num">
                                      <p:cBhvr>
                                        <p:cTn id="84" dur="500" fill="hold"/>
                                        <p:tgtEl>
                                          <p:spTgt spid="2"/>
                                        </p:tgtEl>
                                        <p:attrNameLst>
                                          <p:attrName>ppt_h</p:attrName>
                                        </p:attrNameLst>
                                      </p:cBhvr>
                                      <p:tavLst>
                                        <p:tav tm="0">
                                          <p:val>
                                            <p:fltVal val="0"/>
                                          </p:val>
                                        </p:tav>
                                        <p:tav tm="100000">
                                          <p:val>
                                            <p:strVal val="#ppt_h"/>
                                          </p:val>
                                        </p:tav>
                                      </p:tavLst>
                                    </p:anim>
                                    <p:animEffect transition="in" filter="fade">
                                      <p:cBhvr>
                                        <p:cTn id="85" dur="500"/>
                                        <p:tgtEl>
                                          <p:spTgt spid="2"/>
                                        </p:tgtEl>
                                      </p:cBhvr>
                                    </p:animEffect>
                                  </p:childTnLst>
                                </p:cTn>
                              </p:par>
                            </p:childTnLst>
                          </p:cTn>
                        </p:par>
                      </p:childTnLst>
                    </p:cTn>
                  </p:par>
                  <p:par>
                    <p:cTn id="86" fill="hold">
                      <p:stCondLst>
                        <p:cond delay="indefinite"/>
                      </p:stCondLst>
                      <p:childTnLst>
                        <p:par>
                          <p:cTn id="87" fill="hold">
                            <p:stCondLst>
                              <p:cond delay="0"/>
                            </p:stCondLst>
                            <p:childTnLst>
                              <p:par>
                                <p:cTn id="88" presetID="53" presetClass="entr" presetSubtype="16" fill="hold" grpId="0" nodeType="clickEffect">
                                  <p:stCondLst>
                                    <p:cond delay="0"/>
                                  </p:stCondLst>
                                  <p:childTnLst>
                                    <p:set>
                                      <p:cBhvr>
                                        <p:cTn id="89" dur="1" fill="hold">
                                          <p:stCondLst>
                                            <p:cond delay="0"/>
                                          </p:stCondLst>
                                        </p:cTn>
                                        <p:tgtEl>
                                          <p:spTgt spid="5"/>
                                        </p:tgtEl>
                                        <p:attrNameLst>
                                          <p:attrName>style.visibility</p:attrName>
                                        </p:attrNameLst>
                                      </p:cBhvr>
                                      <p:to>
                                        <p:strVal val="visible"/>
                                      </p:to>
                                    </p:set>
                                    <p:anim calcmode="lin" valueType="num">
                                      <p:cBhvr>
                                        <p:cTn id="90" dur="500" fill="hold"/>
                                        <p:tgtEl>
                                          <p:spTgt spid="5"/>
                                        </p:tgtEl>
                                        <p:attrNameLst>
                                          <p:attrName>ppt_w</p:attrName>
                                        </p:attrNameLst>
                                      </p:cBhvr>
                                      <p:tavLst>
                                        <p:tav tm="0">
                                          <p:val>
                                            <p:fltVal val="0"/>
                                          </p:val>
                                        </p:tav>
                                        <p:tav tm="100000">
                                          <p:val>
                                            <p:strVal val="#ppt_w"/>
                                          </p:val>
                                        </p:tav>
                                      </p:tavLst>
                                    </p:anim>
                                    <p:anim calcmode="lin" valueType="num">
                                      <p:cBhvr>
                                        <p:cTn id="91" dur="500" fill="hold"/>
                                        <p:tgtEl>
                                          <p:spTgt spid="5"/>
                                        </p:tgtEl>
                                        <p:attrNameLst>
                                          <p:attrName>ppt_h</p:attrName>
                                        </p:attrNameLst>
                                      </p:cBhvr>
                                      <p:tavLst>
                                        <p:tav tm="0">
                                          <p:val>
                                            <p:fltVal val="0"/>
                                          </p:val>
                                        </p:tav>
                                        <p:tav tm="100000">
                                          <p:val>
                                            <p:strVal val="#ppt_h"/>
                                          </p:val>
                                        </p:tav>
                                      </p:tavLst>
                                    </p:anim>
                                    <p:animEffect transition="in" filter="fade">
                                      <p:cBhvr>
                                        <p:cTn id="9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13" grpId="0"/>
      <p:bldP spid="14" grpId="0"/>
      <p:bldP spid="15" grpId="0"/>
      <p:bldP spid="18" grpId="0"/>
      <p:bldP spid="19" grpId="0"/>
      <p:bldP spid="31" grpId="0"/>
      <p:bldP spid="2" grpId="0"/>
      <p:bldP spid="3" grpId="0"/>
      <p:bldP spid="4" grpId="0"/>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48689B50-C8D0-2C5E-E6A4-3C670BD72C4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3799" y="819464"/>
            <a:ext cx="11552675" cy="770178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A041FD06-AD05-247B-F218-F5FA2C5263F3}"/>
              </a:ext>
            </a:extLst>
          </p:cNvPr>
          <p:cNvSpPr txBox="1"/>
          <p:nvPr/>
        </p:nvSpPr>
        <p:spPr>
          <a:xfrm>
            <a:off x="1518979" y="819464"/>
            <a:ext cx="9154042" cy="707886"/>
          </a:xfrm>
          <a:prstGeom prst="rect">
            <a:avLst/>
          </a:prstGeom>
          <a:noFill/>
        </p:spPr>
        <p:txBody>
          <a:bodyPr wrap="square" rtlCol="0">
            <a:spAutoFit/>
          </a:bodyPr>
          <a:lstStyle/>
          <a:p>
            <a:pPr algn="ctr"/>
            <a:r>
              <a:rPr lang="en-US" sz="4000" dirty="0" err="1">
                <a:solidFill>
                  <a:schemeClr val="bg2">
                    <a:lumMod val="25000"/>
                  </a:schemeClr>
                </a:solidFill>
                <a:latin typeface="Roboto Black" panose="02000000000000000000" pitchFamily="2" charset="0"/>
                <a:ea typeface="Roboto" panose="02000000000000000000" pitchFamily="2" charset="0"/>
              </a:rPr>
              <a:t>Để</a:t>
            </a:r>
            <a:r>
              <a:rPr lang="en-US" sz="4000" dirty="0">
                <a:solidFill>
                  <a:schemeClr val="bg2">
                    <a:lumMod val="25000"/>
                  </a:schemeClr>
                </a:solidFill>
                <a:latin typeface="Roboto Black" panose="02000000000000000000" pitchFamily="2" charset="0"/>
                <a:ea typeface="Roboto" panose="02000000000000000000" pitchFamily="2" charset="0"/>
              </a:rPr>
              <a:t> </a:t>
            </a:r>
            <a:r>
              <a:rPr lang="en-US" sz="4000" dirty="0" err="1">
                <a:solidFill>
                  <a:schemeClr val="bg2">
                    <a:lumMod val="25000"/>
                  </a:schemeClr>
                </a:solidFill>
                <a:latin typeface="Roboto Black" panose="02000000000000000000" pitchFamily="2" charset="0"/>
                <a:ea typeface="Roboto" panose="02000000000000000000" pitchFamily="2" charset="0"/>
              </a:rPr>
              <a:t>đo</a:t>
            </a:r>
            <a:r>
              <a:rPr lang="en-US" sz="4000" dirty="0">
                <a:solidFill>
                  <a:schemeClr val="bg2">
                    <a:lumMod val="25000"/>
                  </a:schemeClr>
                </a:solidFill>
                <a:latin typeface="Roboto Black" panose="02000000000000000000" pitchFamily="2" charset="0"/>
                <a:ea typeface="Roboto" panose="02000000000000000000" pitchFamily="2" charset="0"/>
              </a:rPr>
              <a:t> </a:t>
            </a:r>
            <a:r>
              <a:rPr lang="en-US" sz="4000" dirty="0" err="1">
                <a:solidFill>
                  <a:schemeClr val="bg2">
                    <a:lumMod val="25000"/>
                  </a:schemeClr>
                </a:solidFill>
                <a:latin typeface="Roboto Black" panose="02000000000000000000" pitchFamily="2" charset="0"/>
                <a:ea typeface="Roboto" panose="02000000000000000000" pitchFamily="2" charset="0"/>
              </a:rPr>
              <a:t>áp</a:t>
            </a:r>
            <a:r>
              <a:rPr lang="en-US" sz="4000" dirty="0">
                <a:solidFill>
                  <a:schemeClr val="bg2">
                    <a:lumMod val="25000"/>
                  </a:schemeClr>
                </a:solidFill>
                <a:latin typeface="Roboto Black" panose="02000000000000000000" pitchFamily="2" charset="0"/>
                <a:ea typeface="Roboto" panose="02000000000000000000" pitchFamily="2" charset="0"/>
              </a:rPr>
              <a:t> </a:t>
            </a:r>
            <a:r>
              <a:rPr lang="en-US" sz="4000" dirty="0" err="1">
                <a:solidFill>
                  <a:schemeClr val="bg2">
                    <a:lumMod val="25000"/>
                  </a:schemeClr>
                </a:solidFill>
                <a:latin typeface="Roboto Black" panose="02000000000000000000" pitchFamily="2" charset="0"/>
                <a:ea typeface="Roboto" panose="02000000000000000000" pitchFamily="2" charset="0"/>
              </a:rPr>
              <a:t>suất</a:t>
            </a:r>
            <a:r>
              <a:rPr lang="en-US" sz="4000" dirty="0">
                <a:solidFill>
                  <a:schemeClr val="bg2">
                    <a:lumMod val="25000"/>
                  </a:schemeClr>
                </a:solidFill>
                <a:latin typeface="Roboto Black" panose="02000000000000000000" pitchFamily="2" charset="0"/>
                <a:ea typeface="Roboto" panose="02000000000000000000" pitchFamily="2" charset="0"/>
              </a:rPr>
              <a:t> </a:t>
            </a:r>
            <a:r>
              <a:rPr lang="en-US" sz="4000" dirty="0" err="1">
                <a:solidFill>
                  <a:schemeClr val="bg2">
                    <a:lumMod val="25000"/>
                  </a:schemeClr>
                </a:solidFill>
                <a:latin typeface="Roboto Black" panose="02000000000000000000" pitchFamily="2" charset="0"/>
                <a:ea typeface="Roboto" panose="02000000000000000000" pitchFamily="2" charset="0"/>
              </a:rPr>
              <a:t>người</a:t>
            </a:r>
            <a:r>
              <a:rPr lang="en-US" sz="4000" dirty="0">
                <a:solidFill>
                  <a:schemeClr val="bg2">
                    <a:lumMod val="25000"/>
                  </a:schemeClr>
                </a:solidFill>
                <a:latin typeface="Roboto Black" panose="02000000000000000000" pitchFamily="2" charset="0"/>
                <a:ea typeface="Roboto" panose="02000000000000000000" pitchFamily="2" charset="0"/>
              </a:rPr>
              <a:t> ta </a:t>
            </a:r>
            <a:r>
              <a:rPr lang="en-US" sz="4000" dirty="0" err="1">
                <a:solidFill>
                  <a:schemeClr val="bg2">
                    <a:lumMod val="25000"/>
                  </a:schemeClr>
                </a:solidFill>
                <a:latin typeface="Roboto Black" panose="02000000000000000000" pitchFamily="2" charset="0"/>
                <a:ea typeface="Roboto" panose="02000000000000000000" pitchFamily="2" charset="0"/>
              </a:rPr>
              <a:t>dùng</a:t>
            </a:r>
            <a:r>
              <a:rPr lang="en-US" sz="4000" dirty="0">
                <a:solidFill>
                  <a:schemeClr val="bg2">
                    <a:lumMod val="25000"/>
                  </a:schemeClr>
                </a:solidFill>
                <a:latin typeface="Roboto Black" panose="02000000000000000000" pitchFamily="2" charset="0"/>
                <a:ea typeface="Roboto" panose="02000000000000000000" pitchFamily="2" charset="0"/>
              </a:rPr>
              <a:t> </a:t>
            </a:r>
            <a:r>
              <a:rPr lang="en-US" sz="4000" dirty="0" err="1">
                <a:solidFill>
                  <a:schemeClr val="bg2">
                    <a:lumMod val="25000"/>
                  </a:schemeClr>
                </a:solidFill>
                <a:latin typeface="Roboto Black" panose="02000000000000000000" pitchFamily="2" charset="0"/>
                <a:ea typeface="Roboto" panose="02000000000000000000" pitchFamily="2" charset="0"/>
              </a:rPr>
              <a:t>áp</a:t>
            </a:r>
            <a:r>
              <a:rPr lang="en-US" sz="4000" dirty="0">
                <a:solidFill>
                  <a:schemeClr val="bg2">
                    <a:lumMod val="25000"/>
                  </a:schemeClr>
                </a:solidFill>
                <a:latin typeface="Roboto Black" panose="02000000000000000000" pitchFamily="2" charset="0"/>
                <a:ea typeface="Roboto" panose="02000000000000000000" pitchFamily="2" charset="0"/>
              </a:rPr>
              <a:t> </a:t>
            </a:r>
            <a:r>
              <a:rPr lang="en-US" sz="4000" dirty="0" err="1">
                <a:solidFill>
                  <a:schemeClr val="bg2">
                    <a:lumMod val="25000"/>
                  </a:schemeClr>
                </a:solidFill>
                <a:latin typeface="Roboto Black" panose="02000000000000000000" pitchFamily="2" charset="0"/>
                <a:ea typeface="Roboto" panose="02000000000000000000" pitchFamily="2" charset="0"/>
              </a:rPr>
              <a:t>kế</a:t>
            </a:r>
            <a:endParaRPr lang="en-US" sz="4000" dirty="0">
              <a:solidFill>
                <a:schemeClr val="bg2">
                  <a:lumMod val="25000"/>
                </a:schemeClr>
              </a:solidFill>
              <a:latin typeface="Roboto Black" panose="02000000000000000000" pitchFamily="2" charset="0"/>
              <a:ea typeface="Roboto" panose="02000000000000000000" pitchFamily="2" charset="0"/>
            </a:endParaRPr>
          </a:p>
        </p:txBody>
      </p:sp>
    </p:spTree>
    <p:extLst>
      <p:ext uri="{BB962C8B-B14F-4D97-AF65-F5344CB8AC3E}">
        <p14:creationId xmlns:p14="http://schemas.microsoft.com/office/powerpoint/2010/main" val="227866884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CF002A7-9440-42CD-BDA5-2E634F7AEF68}"/>
              </a:ext>
            </a:extLst>
          </p:cNvPr>
          <p:cNvSpPr txBox="1"/>
          <p:nvPr/>
        </p:nvSpPr>
        <p:spPr>
          <a:xfrm>
            <a:off x="471487" y="4168678"/>
            <a:ext cx="11249026" cy="2677656"/>
          </a:xfrm>
          <a:prstGeom prst="rect">
            <a:avLst/>
          </a:prstGeom>
          <a:noFill/>
        </p:spPr>
        <p:txBody>
          <a:bodyPr wrap="square">
            <a:spAutoFit/>
          </a:bodyPr>
          <a:lstStyle/>
          <a:p>
            <a:pPr algn="ctr"/>
            <a:r>
              <a:rPr lang="vi-VN" sz="2400" dirty="0">
                <a:latin typeface="Roboto" panose="02000000000000000000" pitchFamily="2" charset="0"/>
                <a:ea typeface="Roboto" panose="02000000000000000000" pitchFamily="2" charset="0"/>
              </a:rPr>
              <a:t>Trong 39 năm của cuộc đời, Blaise Pascal đã là một thần đồng về toán học ở tuổi mười một, người tiên phong trong ngành nghiên cứu về thủy tĩnh học (hydrostatics), người sáng lập ra khoa học về khí nén (pneumatics), người phát minh ra định luật về áp suất mang tên ông. Thêm vào tất cả những tính chất đó, Pascal còn là một triết gia, một người thầy về kiểu mẫu, một người được thế giới kính phục trong suốt ba thế kỷ về một tuyển tập những tư tưởng trong một tài liệu hoàn toàn đơn giản, gọi là Pensées (tư tưởng).</a:t>
            </a:r>
            <a:endParaRPr lang="en-US" sz="2400" dirty="0">
              <a:latin typeface="Roboto" panose="02000000000000000000" pitchFamily="2" charset="0"/>
              <a:ea typeface="Roboto" panose="02000000000000000000" pitchFamily="2" charset="0"/>
            </a:endParaRPr>
          </a:p>
        </p:txBody>
      </p:sp>
      <p:pic>
        <p:nvPicPr>
          <p:cNvPr id="5" name="Picture 4" descr="A person with curly hair&#10;&#10;Description automatically generated with low confidence">
            <a:extLst>
              <a:ext uri="{FF2B5EF4-FFF2-40B4-BE49-F238E27FC236}">
                <a16:creationId xmlns:a16="http://schemas.microsoft.com/office/drawing/2014/main" id="{9CC7F0E0-46B6-4EC6-89C1-6113C827AD8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02998" y="914400"/>
            <a:ext cx="5925480" cy="3098179"/>
          </a:xfrm>
          <a:prstGeom prst="rect">
            <a:avLst/>
          </a:prstGeom>
        </p:spPr>
      </p:pic>
      <p:sp>
        <p:nvSpPr>
          <p:cNvPr id="6" name="TextBox 5">
            <a:extLst>
              <a:ext uri="{FF2B5EF4-FFF2-40B4-BE49-F238E27FC236}">
                <a16:creationId xmlns:a16="http://schemas.microsoft.com/office/drawing/2014/main" id="{2DB8CA8F-4ED7-4F86-BA47-71C85E84411B}"/>
              </a:ext>
            </a:extLst>
          </p:cNvPr>
          <p:cNvSpPr txBox="1"/>
          <p:nvPr/>
        </p:nvSpPr>
        <p:spPr>
          <a:xfrm>
            <a:off x="1612837" y="205506"/>
            <a:ext cx="9154042" cy="646331"/>
          </a:xfrm>
          <a:prstGeom prst="rect">
            <a:avLst/>
          </a:prstGeom>
          <a:noFill/>
        </p:spPr>
        <p:txBody>
          <a:bodyPr wrap="square" rtlCol="0">
            <a:spAutoFit/>
          </a:bodyPr>
          <a:lstStyle/>
          <a:p>
            <a:r>
              <a:rPr lang="vi-VN" sz="3600" dirty="0">
                <a:solidFill>
                  <a:schemeClr val="bg2">
                    <a:lumMod val="25000"/>
                  </a:schemeClr>
                </a:solidFill>
                <a:latin typeface="Roboto Black" panose="02000000000000000000" pitchFamily="2" charset="0"/>
                <a:ea typeface="Roboto" panose="02000000000000000000" pitchFamily="2" charset="0"/>
              </a:rPr>
              <a:t>Đôi nét về nhà bác học vĩ đại Blaise Pascal</a:t>
            </a:r>
            <a:endParaRPr lang="en-US" sz="3600" dirty="0">
              <a:solidFill>
                <a:schemeClr val="bg2">
                  <a:lumMod val="25000"/>
                </a:schemeClr>
              </a:solidFill>
              <a:latin typeface="Roboto Black" panose="02000000000000000000" pitchFamily="2" charset="0"/>
              <a:ea typeface="Roboto" panose="02000000000000000000" pitchFamily="2" charset="0"/>
            </a:endParaRPr>
          </a:p>
        </p:txBody>
      </p:sp>
      <p:sp>
        <p:nvSpPr>
          <p:cNvPr id="7" name="Isosceles Triangle 6">
            <a:extLst>
              <a:ext uri="{FF2B5EF4-FFF2-40B4-BE49-F238E27FC236}">
                <a16:creationId xmlns:a16="http://schemas.microsoft.com/office/drawing/2014/main" id="{41C88AD6-4CC3-4BD5-9956-8716FBE00D73}"/>
              </a:ext>
            </a:extLst>
          </p:cNvPr>
          <p:cNvSpPr/>
          <p:nvPr/>
        </p:nvSpPr>
        <p:spPr>
          <a:xfrm rot="5400000">
            <a:off x="950166" y="390644"/>
            <a:ext cx="435006" cy="257452"/>
          </a:xfrm>
          <a:prstGeom prst="triangle">
            <a:avLst/>
          </a:prstGeom>
          <a:solidFill>
            <a:srgbClr val="FF3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Isosceles Triangle 7">
            <a:extLst>
              <a:ext uri="{FF2B5EF4-FFF2-40B4-BE49-F238E27FC236}">
                <a16:creationId xmlns:a16="http://schemas.microsoft.com/office/drawing/2014/main" id="{E10A760D-D83F-4002-B44B-FC8B43C1ECF1}"/>
              </a:ext>
            </a:extLst>
          </p:cNvPr>
          <p:cNvSpPr/>
          <p:nvPr/>
        </p:nvSpPr>
        <p:spPr>
          <a:xfrm rot="16200000" flipH="1">
            <a:off x="10678102" y="390644"/>
            <a:ext cx="435006" cy="257452"/>
          </a:xfrm>
          <a:prstGeom prst="triangle">
            <a:avLst/>
          </a:prstGeom>
          <a:solidFill>
            <a:srgbClr val="FF3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8445697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32"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strVal val="4*#ppt_w"/>
                                              </p:val>
                                            </p:tav>
                                            <p:tav tm="100000">
                                              <p:val>
                                                <p:strVal val="#ppt_w"/>
                                              </p:val>
                                            </p:tav>
                                          </p:tavLst>
                                        </p:anim>
                                        <p:anim calcmode="lin" valueType="num">
                                          <p:cBhvr>
                                            <p:cTn id="8" dur="500" fill="hold"/>
                                            <p:tgtEl>
                                              <p:spTgt spid="6"/>
                                            </p:tgtEl>
                                            <p:attrNameLst>
                                              <p:attrName>ppt_h</p:attrName>
                                            </p:attrNameLst>
                                          </p:cBhvr>
                                          <p:tavLst>
                                            <p:tav tm="0">
                                              <p:val>
                                                <p:strVal val="4*#ppt_h"/>
                                              </p:val>
                                            </p:tav>
                                            <p:tav tm="100000">
                                              <p:val>
                                                <p:strVal val="#ppt_h"/>
                                              </p:val>
                                            </p:tav>
                                          </p:tavLst>
                                        </p:anim>
                                      </p:childTnLst>
                                    </p:cTn>
                                  </p:par>
                                </p:childTnLst>
                              </p:cTn>
                            </p:par>
                            <p:par>
                              <p:cTn id="9" fill="hold">
                                <p:stCondLst>
                                  <p:cond delay="500"/>
                                </p:stCondLst>
                                <p:childTnLst>
                                  <p:par>
                                    <p:cTn id="10" presetID="2" presetClass="entr" presetSubtype="8" fill="hold" grpId="0" nodeType="afterEffect" p14:presetBounceEnd="68000">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14:bounceEnd="68000">
                                          <p:cBhvr additive="base">
                                            <p:cTn id="12" dur="1000" fill="hold"/>
                                            <p:tgtEl>
                                              <p:spTgt spid="7"/>
                                            </p:tgtEl>
                                            <p:attrNameLst>
                                              <p:attrName>ppt_x</p:attrName>
                                            </p:attrNameLst>
                                          </p:cBhvr>
                                          <p:tavLst>
                                            <p:tav tm="0">
                                              <p:val>
                                                <p:strVal val="0-#ppt_w/2"/>
                                              </p:val>
                                            </p:tav>
                                            <p:tav tm="100000">
                                              <p:val>
                                                <p:strVal val="#ppt_x"/>
                                              </p:val>
                                            </p:tav>
                                          </p:tavLst>
                                        </p:anim>
                                        <p:anim calcmode="lin" valueType="num" p14:bounceEnd="68000">
                                          <p:cBhvr additive="base">
                                            <p:cTn id="13" dur="1000" fill="hold"/>
                                            <p:tgtEl>
                                              <p:spTgt spid="7"/>
                                            </p:tgtEl>
                                            <p:attrNameLst>
                                              <p:attrName>ppt_y</p:attrName>
                                            </p:attrNameLst>
                                          </p:cBhvr>
                                          <p:tavLst>
                                            <p:tav tm="0">
                                              <p:val>
                                                <p:strVal val="#ppt_y"/>
                                              </p:val>
                                            </p:tav>
                                            <p:tav tm="100000">
                                              <p:val>
                                                <p:strVal val="#ppt_y"/>
                                              </p:val>
                                            </p:tav>
                                          </p:tavLst>
                                        </p:anim>
                                      </p:childTnLst>
                                    </p:cTn>
                                  </p:par>
                                  <p:par>
                                    <p:cTn id="14" presetID="2" presetClass="entr" presetSubtype="2" fill="hold" grpId="0" nodeType="withEffect" p14:presetBounceEnd="68000">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14:bounceEnd="68000">
                                          <p:cBhvr additive="base">
                                            <p:cTn id="16" dur="1000" fill="hold"/>
                                            <p:tgtEl>
                                              <p:spTgt spid="8"/>
                                            </p:tgtEl>
                                            <p:attrNameLst>
                                              <p:attrName>ppt_x</p:attrName>
                                            </p:attrNameLst>
                                          </p:cBhvr>
                                          <p:tavLst>
                                            <p:tav tm="0">
                                              <p:val>
                                                <p:strVal val="1+#ppt_w/2"/>
                                              </p:val>
                                            </p:tav>
                                            <p:tav tm="100000">
                                              <p:val>
                                                <p:strVal val="#ppt_x"/>
                                              </p:val>
                                            </p:tav>
                                          </p:tavLst>
                                        </p:anim>
                                        <p:anim calcmode="lin" valueType="num" p14:bounceEnd="68000">
                                          <p:cBhvr additive="base">
                                            <p:cTn id="17" dur="10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41" presetClass="entr" presetSubtype="0" fill="hold" grpId="0" nodeType="clickEffect">
                                      <p:stCondLst>
                                        <p:cond delay="0"/>
                                      </p:stCondLst>
                                      <p:iterate type="wd">
                                        <p:tmPct val="10000"/>
                                      </p:iterate>
                                      <p:childTnLst>
                                        <p:set>
                                          <p:cBhvr>
                                            <p:cTn id="26" dur="1" fill="hold">
                                              <p:stCondLst>
                                                <p:cond delay="0"/>
                                              </p:stCondLst>
                                            </p:cTn>
                                            <p:tgtEl>
                                              <p:spTgt spid="3"/>
                                            </p:tgtEl>
                                            <p:attrNameLst>
                                              <p:attrName>style.visibility</p:attrName>
                                            </p:attrNameLst>
                                          </p:cBhvr>
                                          <p:to>
                                            <p:strVal val="visible"/>
                                          </p:to>
                                        </p:set>
                                        <p:anim calcmode="lin" valueType="num">
                                          <p:cBhvr>
                                            <p:cTn id="27"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28" dur="500" fill="hold"/>
                                            <p:tgtEl>
                                              <p:spTgt spid="3"/>
                                            </p:tgtEl>
                                            <p:attrNameLst>
                                              <p:attrName>ppt_y</p:attrName>
                                            </p:attrNameLst>
                                          </p:cBhvr>
                                          <p:tavLst>
                                            <p:tav tm="0">
                                              <p:val>
                                                <p:strVal val="#ppt_y"/>
                                              </p:val>
                                            </p:tav>
                                            <p:tav tm="100000">
                                              <p:val>
                                                <p:strVal val="#ppt_y"/>
                                              </p:val>
                                            </p:tav>
                                          </p:tavLst>
                                        </p:anim>
                                        <p:anim calcmode="lin" valueType="num">
                                          <p:cBhvr>
                                            <p:cTn id="29"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30"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31" dur="500" tmFilter="0,0; .5, 1; 1, 1"/>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7" grpId="0" animBg="1"/>
          <p:bldP spid="8"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32"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strVal val="4*#ppt_w"/>
                                              </p:val>
                                            </p:tav>
                                            <p:tav tm="100000">
                                              <p:val>
                                                <p:strVal val="#ppt_w"/>
                                              </p:val>
                                            </p:tav>
                                          </p:tavLst>
                                        </p:anim>
                                        <p:anim calcmode="lin" valueType="num">
                                          <p:cBhvr>
                                            <p:cTn id="8" dur="500" fill="hold"/>
                                            <p:tgtEl>
                                              <p:spTgt spid="6"/>
                                            </p:tgtEl>
                                            <p:attrNameLst>
                                              <p:attrName>ppt_h</p:attrName>
                                            </p:attrNameLst>
                                          </p:cBhvr>
                                          <p:tavLst>
                                            <p:tav tm="0">
                                              <p:val>
                                                <p:strVal val="4*#ppt_h"/>
                                              </p:val>
                                            </p:tav>
                                            <p:tav tm="100000">
                                              <p:val>
                                                <p:strVal val="#ppt_h"/>
                                              </p:val>
                                            </p:tav>
                                          </p:tavLst>
                                        </p:anim>
                                      </p:childTnLst>
                                    </p:cTn>
                                  </p:par>
                                </p:childTnLst>
                              </p:cTn>
                            </p:par>
                            <p:par>
                              <p:cTn id="9" fill="hold">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1000" fill="hold"/>
                                            <p:tgtEl>
                                              <p:spTgt spid="7"/>
                                            </p:tgtEl>
                                            <p:attrNameLst>
                                              <p:attrName>ppt_x</p:attrName>
                                            </p:attrNameLst>
                                          </p:cBhvr>
                                          <p:tavLst>
                                            <p:tav tm="0">
                                              <p:val>
                                                <p:strVal val="0-#ppt_w/2"/>
                                              </p:val>
                                            </p:tav>
                                            <p:tav tm="100000">
                                              <p:val>
                                                <p:strVal val="#ppt_x"/>
                                              </p:val>
                                            </p:tav>
                                          </p:tavLst>
                                        </p:anim>
                                        <p:anim calcmode="lin" valueType="num">
                                          <p:cBhvr additive="base">
                                            <p:cTn id="13" dur="1000" fill="hold"/>
                                            <p:tgtEl>
                                              <p:spTgt spid="7"/>
                                            </p:tgtEl>
                                            <p:attrNameLst>
                                              <p:attrName>ppt_y</p:attrName>
                                            </p:attrNameLst>
                                          </p:cBhvr>
                                          <p:tavLst>
                                            <p:tav tm="0">
                                              <p:val>
                                                <p:strVal val="#ppt_y"/>
                                              </p:val>
                                            </p:tav>
                                            <p:tav tm="100000">
                                              <p:val>
                                                <p:strVal val="#ppt_y"/>
                                              </p:val>
                                            </p:tav>
                                          </p:tavLst>
                                        </p:anim>
                                      </p:childTnLst>
                                    </p:cTn>
                                  </p:par>
                                  <p:par>
                                    <p:cTn id="14" presetID="2" presetClass="entr" presetSubtype="2"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additive="base">
                                            <p:cTn id="16" dur="1000" fill="hold"/>
                                            <p:tgtEl>
                                              <p:spTgt spid="8"/>
                                            </p:tgtEl>
                                            <p:attrNameLst>
                                              <p:attrName>ppt_x</p:attrName>
                                            </p:attrNameLst>
                                          </p:cBhvr>
                                          <p:tavLst>
                                            <p:tav tm="0">
                                              <p:val>
                                                <p:strVal val="1+#ppt_w/2"/>
                                              </p:val>
                                            </p:tav>
                                            <p:tav tm="100000">
                                              <p:val>
                                                <p:strVal val="#ppt_x"/>
                                              </p:val>
                                            </p:tav>
                                          </p:tavLst>
                                        </p:anim>
                                        <p:anim calcmode="lin" valueType="num">
                                          <p:cBhvr additive="base">
                                            <p:cTn id="17" dur="10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41" presetClass="entr" presetSubtype="0" fill="hold" grpId="0" nodeType="clickEffect">
                                      <p:stCondLst>
                                        <p:cond delay="0"/>
                                      </p:stCondLst>
                                      <p:iterate type="wd">
                                        <p:tmPct val="10000"/>
                                      </p:iterate>
                                      <p:childTnLst>
                                        <p:set>
                                          <p:cBhvr>
                                            <p:cTn id="26" dur="1" fill="hold">
                                              <p:stCondLst>
                                                <p:cond delay="0"/>
                                              </p:stCondLst>
                                            </p:cTn>
                                            <p:tgtEl>
                                              <p:spTgt spid="3"/>
                                            </p:tgtEl>
                                            <p:attrNameLst>
                                              <p:attrName>style.visibility</p:attrName>
                                            </p:attrNameLst>
                                          </p:cBhvr>
                                          <p:to>
                                            <p:strVal val="visible"/>
                                          </p:to>
                                        </p:set>
                                        <p:anim calcmode="lin" valueType="num">
                                          <p:cBhvr>
                                            <p:cTn id="27"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28" dur="500" fill="hold"/>
                                            <p:tgtEl>
                                              <p:spTgt spid="3"/>
                                            </p:tgtEl>
                                            <p:attrNameLst>
                                              <p:attrName>ppt_y</p:attrName>
                                            </p:attrNameLst>
                                          </p:cBhvr>
                                          <p:tavLst>
                                            <p:tav tm="0">
                                              <p:val>
                                                <p:strVal val="#ppt_y"/>
                                              </p:val>
                                            </p:tav>
                                            <p:tav tm="100000">
                                              <p:val>
                                                <p:strVal val="#ppt_y"/>
                                              </p:val>
                                            </p:tav>
                                          </p:tavLst>
                                        </p:anim>
                                        <p:anim calcmode="lin" valueType="num">
                                          <p:cBhvr>
                                            <p:cTn id="29"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30"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31" dur="500" tmFilter="0,0; .5, 1; 1, 1"/>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7" grpId="0" animBg="1"/>
          <p:bldP spid="8" grpId="0" animBg="1"/>
        </p:bldLst>
      </p:timing>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Box 29">
            <a:extLst>
              <a:ext uri="{FF2B5EF4-FFF2-40B4-BE49-F238E27FC236}">
                <a16:creationId xmlns:a16="http://schemas.microsoft.com/office/drawing/2014/main" id="{EDAE3708-87CB-49E8-B4EE-014874B68B52}"/>
              </a:ext>
            </a:extLst>
          </p:cNvPr>
          <p:cNvSpPr txBox="1"/>
          <p:nvPr/>
        </p:nvSpPr>
        <p:spPr>
          <a:xfrm>
            <a:off x="257789" y="185760"/>
            <a:ext cx="735768" cy="769441"/>
          </a:xfrm>
          <a:prstGeom prst="rect">
            <a:avLst/>
          </a:prstGeom>
          <a:solidFill>
            <a:srgbClr val="FFC00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mn-cs"/>
              </a:rPr>
              <a:t>?</a:t>
            </a:r>
          </a:p>
        </p:txBody>
      </p:sp>
      <p:sp>
        <p:nvSpPr>
          <p:cNvPr id="31" name="TextBox 30">
            <a:extLst>
              <a:ext uri="{FF2B5EF4-FFF2-40B4-BE49-F238E27FC236}">
                <a16:creationId xmlns:a16="http://schemas.microsoft.com/office/drawing/2014/main" id="{F4C8DAC9-3C0A-42C7-AC12-300B217B7F7C}"/>
              </a:ext>
            </a:extLst>
          </p:cNvPr>
          <p:cNvSpPr txBox="1"/>
          <p:nvPr/>
        </p:nvSpPr>
        <p:spPr>
          <a:xfrm>
            <a:off x="363793" y="1084119"/>
            <a:ext cx="11690555" cy="2274469"/>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2400" b="0" i="0" u="none" strike="noStrike" cap="none" spc="0" normalizeH="0" baseline="0">
                <a:ln>
                  <a:noFill/>
                </a:ln>
                <a:solidFill>
                  <a:srgbClr val="E7E6E6">
                    <a:lumMod val="25000"/>
                  </a:srgbClr>
                </a:solidFill>
                <a:effectLst/>
                <a:uLnTx/>
                <a:uFillTx/>
                <a:latin typeface="Roboto" panose="02000000000000000000" pitchFamily="2" charset="0"/>
                <a:ea typeface="Roboto" panose="02000000000000000000" pitchFamily="2" charset="0"/>
              </a:defRPr>
            </a:lvl1pPr>
          </a:lstStyle>
          <a:p>
            <a:pPr>
              <a:lnSpc>
                <a:spcPct val="120000"/>
              </a:lnSpc>
            </a:pPr>
            <a:r>
              <a:rPr lang="vi-VN" dirty="0"/>
              <a:t>Một xe tăng có trọng lượng 350 000 N.</a:t>
            </a:r>
          </a:p>
          <a:p>
            <a:pPr>
              <a:lnSpc>
                <a:spcPct val="120000"/>
              </a:lnSpc>
            </a:pPr>
            <a:r>
              <a:rPr lang="vi-VN" dirty="0"/>
              <a:t>a. Tính áp suất của xe tăng lên mặt đường nằm ngang, biết rằng diện tích tiếp xúc của các bản xích với mặt đường là 1,5 m</a:t>
            </a:r>
            <a:r>
              <a:rPr lang="vi-VN" baseline="30000" dirty="0"/>
              <a:t>2</a:t>
            </a:r>
            <a:r>
              <a:rPr lang="vi-VN" dirty="0"/>
              <a:t>.</a:t>
            </a:r>
          </a:p>
          <a:p>
            <a:pPr>
              <a:lnSpc>
                <a:spcPct val="120000"/>
              </a:lnSpc>
            </a:pPr>
            <a:r>
              <a:rPr lang="vi-VN" dirty="0"/>
              <a:t>b. Hãy so sánh áp suất của xe tăng với áp suất của một ô tô có trọng lượng 25 000 N, diện tích các bánh xe tiếp xúc với mặt đường nằm ngang là 250 cm</a:t>
            </a:r>
            <a:r>
              <a:rPr lang="vi-VN" baseline="30000" dirty="0"/>
              <a:t>2</a:t>
            </a:r>
            <a:r>
              <a:rPr lang="vi-VN" dirty="0"/>
              <a:t>.</a:t>
            </a:r>
          </a:p>
        </p:txBody>
      </p:sp>
      <p:pic>
        <p:nvPicPr>
          <p:cNvPr id="2050" name="Picture 2">
            <a:extLst>
              <a:ext uri="{FF2B5EF4-FFF2-40B4-BE49-F238E27FC236}">
                <a16:creationId xmlns:a16="http://schemas.microsoft.com/office/drawing/2014/main" id="{10762EE1-D792-F6F1-B18A-2251FFA1090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60207" y="2795522"/>
            <a:ext cx="4472756" cy="4153273"/>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1732DE09-C4C1-6A2D-4574-70529B5B907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5023" b="23943"/>
          <a:stretch/>
        </p:blipFill>
        <p:spPr bwMode="auto">
          <a:xfrm flipH="1">
            <a:off x="5997678" y="3913239"/>
            <a:ext cx="5542782" cy="22744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910339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1"/>
                                        </p:tgtEl>
                                        <p:attrNameLst>
                                          <p:attrName>style.visibility</p:attrName>
                                        </p:attrNameLst>
                                      </p:cBhvr>
                                      <p:to>
                                        <p:strVal val="visible"/>
                                      </p:to>
                                    </p:set>
                                    <p:animEffect transition="in" filter="wipe(left)">
                                      <p:cBhvr>
                                        <p:cTn id="11" dur="500"/>
                                        <p:tgtEl>
                                          <p:spTgt spid="31"/>
                                        </p:tgtEl>
                                      </p:cBhvr>
                                    </p:animEffect>
                                  </p:childTnLst>
                                </p:cTn>
                              </p:par>
                              <p:par>
                                <p:cTn id="12" presetID="42" presetClass="entr" presetSubtype="0" fill="hold" nodeType="withEffect">
                                  <p:stCondLst>
                                    <p:cond delay="0"/>
                                  </p:stCondLst>
                                  <p:childTnLst>
                                    <p:set>
                                      <p:cBhvr>
                                        <p:cTn id="13" dur="1" fill="hold">
                                          <p:stCondLst>
                                            <p:cond delay="0"/>
                                          </p:stCondLst>
                                        </p:cTn>
                                        <p:tgtEl>
                                          <p:spTgt spid="2050"/>
                                        </p:tgtEl>
                                        <p:attrNameLst>
                                          <p:attrName>style.visibility</p:attrName>
                                        </p:attrNameLst>
                                      </p:cBhvr>
                                      <p:to>
                                        <p:strVal val="visible"/>
                                      </p:to>
                                    </p:set>
                                    <p:animEffect transition="in" filter="fade">
                                      <p:cBhvr>
                                        <p:cTn id="14" dur="1000"/>
                                        <p:tgtEl>
                                          <p:spTgt spid="2050"/>
                                        </p:tgtEl>
                                      </p:cBhvr>
                                    </p:animEffect>
                                    <p:anim calcmode="lin" valueType="num">
                                      <p:cBhvr>
                                        <p:cTn id="15" dur="1000" fill="hold"/>
                                        <p:tgtEl>
                                          <p:spTgt spid="2050"/>
                                        </p:tgtEl>
                                        <p:attrNameLst>
                                          <p:attrName>ppt_x</p:attrName>
                                        </p:attrNameLst>
                                      </p:cBhvr>
                                      <p:tavLst>
                                        <p:tav tm="0">
                                          <p:val>
                                            <p:strVal val="#ppt_x"/>
                                          </p:val>
                                        </p:tav>
                                        <p:tav tm="100000">
                                          <p:val>
                                            <p:strVal val="#ppt_x"/>
                                          </p:val>
                                        </p:tav>
                                      </p:tavLst>
                                    </p:anim>
                                    <p:anim calcmode="lin" valueType="num">
                                      <p:cBhvr>
                                        <p:cTn id="16" dur="1000" fill="hold"/>
                                        <p:tgtEl>
                                          <p:spTgt spid="2050"/>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2052"/>
                                        </p:tgtEl>
                                        <p:attrNameLst>
                                          <p:attrName>style.visibility</p:attrName>
                                        </p:attrNameLst>
                                      </p:cBhvr>
                                      <p:to>
                                        <p:strVal val="visible"/>
                                      </p:to>
                                    </p:set>
                                    <p:animEffect transition="in" filter="fade">
                                      <p:cBhvr>
                                        <p:cTn id="19" dur="1000"/>
                                        <p:tgtEl>
                                          <p:spTgt spid="2052"/>
                                        </p:tgtEl>
                                      </p:cBhvr>
                                    </p:animEffect>
                                    <p:anim calcmode="lin" valueType="num">
                                      <p:cBhvr>
                                        <p:cTn id="20" dur="1000" fill="hold"/>
                                        <p:tgtEl>
                                          <p:spTgt spid="2052"/>
                                        </p:tgtEl>
                                        <p:attrNameLst>
                                          <p:attrName>ppt_x</p:attrName>
                                        </p:attrNameLst>
                                      </p:cBhvr>
                                      <p:tavLst>
                                        <p:tav tm="0">
                                          <p:val>
                                            <p:strVal val="#ppt_x"/>
                                          </p:val>
                                        </p:tav>
                                        <p:tav tm="100000">
                                          <p:val>
                                            <p:strVal val="#ppt_x"/>
                                          </p:val>
                                        </p:tav>
                                      </p:tavLst>
                                    </p:anim>
                                    <p:anim calcmode="lin" valueType="num">
                                      <p:cBhvr>
                                        <p:cTn id="21" dur="1000" fill="hold"/>
                                        <p:tgtEl>
                                          <p:spTgt spid="205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24D5195D-29EA-4BEB-B316-19F56CD063CE}"/>
              </a:ext>
            </a:extLst>
          </p:cNvPr>
          <p:cNvSpPr txBox="1"/>
          <p:nvPr/>
        </p:nvSpPr>
        <p:spPr>
          <a:xfrm>
            <a:off x="1383833" y="455467"/>
            <a:ext cx="221063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noProof="0" dirty="0">
                <a:ln>
                  <a:noFill/>
                </a:ln>
                <a:solidFill>
                  <a:srgbClr val="E7E6E6">
                    <a:lumMod val="25000"/>
                  </a:srgbClr>
                </a:solidFill>
                <a:effectLst/>
                <a:uLnTx/>
                <a:uFillTx/>
                <a:latin typeface="Roboto" panose="02000000000000000000" pitchFamily="2" charset="0"/>
                <a:ea typeface="Roboto" panose="02000000000000000000" pitchFamily="2" charset="0"/>
                <a:cs typeface="+mn-cs"/>
              </a:rPr>
              <a:t>a</a:t>
            </a:r>
            <a:endParaRPr kumimoji="0" lang="en-US" sz="2800" b="0" i="0" u="none" strike="noStrike" kern="1200" cap="none" spc="0" normalizeH="0" baseline="0" noProof="0" dirty="0">
              <a:ln>
                <a:noFill/>
              </a:ln>
              <a:solidFill>
                <a:srgbClr val="FF3600"/>
              </a:solidFill>
              <a:effectLst/>
              <a:uLnTx/>
              <a:uFillTx/>
              <a:latin typeface="Magneto" panose="04030805050802020D02" pitchFamily="82" charset="0"/>
              <a:ea typeface="Roboto" panose="02000000000000000000" pitchFamily="2" charset="0"/>
              <a:cs typeface="+mn-cs"/>
            </a:endParaRPr>
          </a:p>
        </p:txBody>
      </p:sp>
      <p:grpSp>
        <p:nvGrpSpPr>
          <p:cNvPr id="6" name="Group 5">
            <a:extLst>
              <a:ext uri="{FF2B5EF4-FFF2-40B4-BE49-F238E27FC236}">
                <a16:creationId xmlns:a16="http://schemas.microsoft.com/office/drawing/2014/main" id="{03F04F4C-2149-FC01-61E3-170C458C8CB4}"/>
              </a:ext>
            </a:extLst>
          </p:cNvPr>
          <p:cNvGrpSpPr/>
          <p:nvPr/>
        </p:nvGrpSpPr>
        <p:grpSpPr>
          <a:xfrm>
            <a:off x="521427" y="251982"/>
            <a:ext cx="735768" cy="769441"/>
            <a:chOff x="444602" y="188068"/>
            <a:chExt cx="735768" cy="769441"/>
          </a:xfrm>
        </p:grpSpPr>
        <p:sp>
          <p:nvSpPr>
            <p:cNvPr id="30" name="TextBox 29">
              <a:extLst>
                <a:ext uri="{FF2B5EF4-FFF2-40B4-BE49-F238E27FC236}">
                  <a16:creationId xmlns:a16="http://schemas.microsoft.com/office/drawing/2014/main" id="{EDAE3708-87CB-49E8-B4EE-014874B68B52}"/>
                </a:ext>
              </a:extLst>
            </p:cNvPr>
            <p:cNvSpPr txBox="1"/>
            <p:nvPr/>
          </p:nvSpPr>
          <p:spPr>
            <a:xfrm>
              <a:off x="444602" y="188068"/>
              <a:ext cx="735768" cy="769441"/>
            </a:xfrm>
            <a:prstGeom prst="rect">
              <a:avLst/>
            </a:prstGeom>
            <a:solidFill>
              <a:srgbClr val="FFC00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400" b="1"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mn-cs"/>
              </a:endParaRPr>
            </a:p>
          </p:txBody>
        </p:sp>
        <p:pic>
          <p:nvPicPr>
            <p:cNvPr id="5" name="Graphic 4" descr="Lightbulb and gear">
              <a:extLst>
                <a:ext uri="{FF2B5EF4-FFF2-40B4-BE49-F238E27FC236}">
                  <a16:creationId xmlns:a16="http://schemas.microsoft.com/office/drawing/2014/main" id="{12E7F22D-BCE4-5D65-A19B-4F2D5149011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81731" y="239256"/>
              <a:ext cx="667063" cy="667063"/>
            </a:xfrm>
            <a:prstGeom prst="rect">
              <a:avLst/>
            </a:prstGeom>
          </p:spPr>
        </p:pic>
      </p:grpSp>
      <p:sp>
        <p:nvSpPr>
          <p:cNvPr id="13" name="TextBox 12">
            <a:extLst>
              <a:ext uri="{FF2B5EF4-FFF2-40B4-BE49-F238E27FC236}">
                <a16:creationId xmlns:a16="http://schemas.microsoft.com/office/drawing/2014/main" id="{A064D322-8119-BF53-6998-A9401A32C363}"/>
              </a:ext>
            </a:extLst>
          </p:cNvPr>
          <p:cNvSpPr txBox="1"/>
          <p:nvPr/>
        </p:nvSpPr>
        <p:spPr>
          <a:xfrm>
            <a:off x="773251" y="2837992"/>
            <a:ext cx="3948342"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600" dirty="0" err="1">
                <a:solidFill>
                  <a:srgbClr val="E7E6E6">
                    <a:lumMod val="25000"/>
                  </a:srgbClr>
                </a:solidFill>
                <a:latin typeface="Roboto" panose="02000000000000000000" pitchFamily="2" charset="0"/>
                <a:ea typeface="Roboto" panose="02000000000000000000" pitchFamily="2" charset="0"/>
              </a:rPr>
              <a:t>Áp</a:t>
            </a:r>
            <a:r>
              <a:rPr lang="en-US" sz="2600" dirty="0">
                <a:solidFill>
                  <a:srgbClr val="E7E6E6">
                    <a:lumMod val="25000"/>
                  </a:srgbClr>
                </a:solidFill>
                <a:latin typeface="Roboto" panose="02000000000000000000" pitchFamily="2" charset="0"/>
                <a:ea typeface="Roboto" panose="02000000000000000000" pitchFamily="2" charset="0"/>
              </a:rPr>
              <a:t> </a:t>
            </a:r>
            <a:r>
              <a:rPr lang="en-US" sz="2600" dirty="0" err="1">
                <a:solidFill>
                  <a:srgbClr val="E7E6E6">
                    <a:lumMod val="25000"/>
                  </a:srgbClr>
                </a:solidFill>
                <a:latin typeface="Roboto" panose="02000000000000000000" pitchFamily="2" charset="0"/>
                <a:ea typeface="Roboto" panose="02000000000000000000" pitchFamily="2" charset="0"/>
              </a:rPr>
              <a:t>lực</a:t>
            </a:r>
            <a:r>
              <a:rPr lang="en-US" sz="2600" dirty="0">
                <a:solidFill>
                  <a:srgbClr val="E7E6E6">
                    <a:lumMod val="25000"/>
                  </a:srgbClr>
                </a:solidFill>
                <a:latin typeface="Roboto" panose="02000000000000000000" pitchFamily="2" charset="0"/>
                <a:ea typeface="Roboto" panose="02000000000000000000" pitchFamily="2" charset="0"/>
              </a:rPr>
              <a:t> F = P = 350 000 N </a:t>
            </a:r>
            <a:endParaRPr kumimoji="0" lang="en-US" sz="2600" b="0" i="0" u="none" strike="noStrike" kern="1200" cap="none" spc="0" normalizeH="0" baseline="0" noProof="0" dirty="0">
              <a:ln>
                <a:noFill/>
              </a:ln>
              <a:solidFill>
                <a:srgbClr val="00B0F0"/>
              </a:solidFill>
              <a:effectLst/>
              <a:uLnTx/>
              <a:uFillTx/>
              <a:latin typeface="Magneto" panose="04030805050802020D02" pitchFamily="82" charset="0"/>
              <a:ea typeface="Roboto" panose="02000000000000000000" pitchFamily="2" charset="0"/>
            </a:endParaRPr>
          </a:p>
        </p:txBody>
      </p:sp>
      <p:sp>
        <p:nvSpPr>
          <p:cNvPr id="8" name="Freeform: Shape 7">
            <a:extLst>
              <a:ext uri="{FF2B5EF4-FFF2-40B4-BE49-F238E27FC236}">
                <a16:creationId xmlns:a16="http://schemas.microsoft.com/office/drawing/2014/main" id="{807CC381-0220-5A9E-0041-77B4C1BDFF73}"/>
              </a:ext>
            </a:extLst>
          </p:cNvPr>
          <p:cNvSpPr/>
          <p:nvPr/>
        </p:nvSpPr>
        <p:spPr>
          <a:xfrm rot="16200000">
            <a:off x="796597" y="2865991"/>
            <a:ext cx="8985380" cy="653203"/>
          </a:xfrm>
          <a:custGeom>
            <a:avLst/>
            <a:gdLst>
              <a:gd name="connsiteX0" fmla="*/ 0 w 8985380"/>
              <a:gd name="connsiteY0" fmla="*/ 559894 h 653203"/>
              <a:gd name="connsiteX1" fmla="*/ 979715 w 8985380"/>
              <a:gd name="connsiteY1" fmla="*/ 57 h 653203"/>
              <a:gd name="connsiteX2" fmla="*/ 2174033 w 8985380"/>
              <a:gd name="connsiteY2" fmla="*/ 587886 h 653203"/>
              <a:gd name="connsiteX3" fmla="*/ 3480319 w 8985380"/>
              <a:gd name="connsiteY3" fmla="*/ 74702 h 653203"/>
              <a:gd name="connsiteX4" fmla="*/ 4413380 w 8985380"/>
              <a:gd name="connsiteY4" fmla="*/ 606547 h 653203"/>
              <a:gd name="connsiteX5" fmla="*/ 5607698 w 8985380"/>
              <a:gd name="connsiteY5" fmla="*/ 102694 h 653203"/>
              <a:gd name="connsiteX6" fmla="*/ 6708710 w 8985380"/>
              <a:gd name="connsiteY6" fmla="*/ 653200 h 653203"/>
              <a:gd name="connsiteX7" fmla="*/ 8164286 w 8985380"/>
              <a:gd name="connsiteY7" fmla="*/ 112025 h 653203"/>
              <a:gd name="connsiteX8" fmla="*/ 8985380 w 8985380"/>
              <a:gd name="connsiteY8" fmla="*/ 391943 h 653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85380" h="653203">
                <a:moveTo>
                  <a:pt x="0" y="559894"/>
                </a:moveTo>
                <a:cubicBezTo>
                  <a:pt x="308688" y="277643"/>
                  <a:pt x="617376" y="-4608"/>
                  <a:pt x="979715" y="57"/>
                </a:cubicBezTo>
                <a:cubicBezTo>
                  <a:pt x="1342054" y="4722"/>
                  <a:pt x="1757266" y="575445"/>
                  <a:pt x="2174033" y="587886"/>
                </a:cubicBezTo>
                <a:cubicBezTo>
                  <a:pt x="2590800" y="600327"/>
                  <a:pt x="3107095" y="71592"/>
                  <a:pt x="3480319" y="74702"/>
                </a:cubicBezTo>
                <a:cubicBezTo>
                  <a:pt x="3853544" y="77812"/>
                  <a:pt x="4058817" y="601882"/>
                  <a:pt x="4413380" y="606547"/>
                </a:cubicBezTo>
                <a:cubicBezTo>
                  <a:pt x="4767943" y="611212"/>
                  <a:pt x="5225143" y="94918"/>
                  <a:pt x="5607698" y="102694"/>
                </a:cubicBezTo>
                <a:cubicBezTo>
                  <a:pt x="5990253" y="110469"/>
                  <a:pt x="6282612" y="651645"/>
                  <a:pt x="6708710" y="653200"/>
                </a:cubicBezTo>
                <a:cubicBezTo>
                  <a:pt x="7134808" y="654755"/>
                  <a:pt x="7784841" y="155568"/>
                  <a:pt x="8164286" y="112025"/>
                </a:cubicBezTo>
                <a:cubicBezTo>
                  <a:pt x="8543731" y="68482"/>
                  <a:pt x="8764555" y="230212"/>
                  <a:pt x="8985380" y="391943"/>
                </a:cubicBezTo>
              </a:path>
            </a:pathLst>
          </a:cu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43346C0A-28C5-63AA-2A25-EB7B6BA24DF2}"/>
                  </a:ext>
                </a:extLst>
              </p:cNvPr>
              <p:cNvSpPr txBox="1"/>
              <p:nvPr/>
            </p:nvSpPr>
            <p:spPr>
              <a:xfrm>
                <a:off x="758054" y="3636536"/>
                <a:ext cx="5141301" cy="2328201"/>
              </a:xfrm>
              <a:prstGeom prst="rect">
                <a:avLst/>
              </a:prstGeom>
              <a:noFill/>
            </p:spPr>
            <p:txBody>
              <a:bodyPr wrap="square" rtlCol="0">
                <a:spAutoFit/>
              </a:bodyPr>
              <a:lstStyle>
                <a:defPPr>
                  <a:defRPr lang="en-US"/>
                </a:defPPr>
                <a:lvl1pPr marR="0" lvl="0" indent="0" fontAlgn="auto">
                  <a:lnSpc>
                    <a:spcPct val="120000"/>
                  </a:lnSpc>
                  <a:spcBef>
                    <a:spcPts val="0"/>
                  </a:spcBef>
                  <a:spcAft>
                    <a:spcPts val="0"/>
                  </a:spcAft>
                  <a:buClrTx/>
                  <a:buSzTx/>
                  <a:buFontTx/>
                  <a:buNone/>
                  <a:tabLst/>
                  <a:defRPr kumimoji="0" sz="2800" b="0" i="0" u="none" strike="noStrike" cap="none" spc="0" normalizeH="0" baseline="0">
                    <a:ln>
                      <a:noFill/>
                    </a:ln>
                    <a:solidFill>
                      <a:srgbClr val="E7E6E6">
                        <a:lumMod val="25000"/>
                      </a:srgbClr>
                    </a:solidFill>
                    <a:effectLst/>
                    <a:uLnTx/>
                    <a:uFillTx/>
                    <a:latin typeface="Roboto" panose="02000000000000000000" pitchFamily="2" charset="0"/>
                    <a:ea typeface="Roboto" panose="02000000000000000000" pitchFamily="2" charset="0"/>
                  </a:defRPr>
                </a:lvl1pPr>
              </a:lstStyle>
              <a:p>
                <a:r>
                  <a:rPr lang="en-US" dirty="0"/>
                  <a:t>Áp </a:t>
                </a:r>
                <a:r>
                  <a:rPr lang="en-US" dirty="0" err="1"/>
                  <a:t>suất</a:t>
                </a:r>
                <a:r>
                  <a:rPr lang="en-US" dirty="0"/>
                  <a:t> </a:t>
                </a:r>
                <a:r>
                  <a:rPr lang="en-US" dirty="0" err="1"/>
                  <a:t>của</a:t>
                </a:r>
                <a:r>
                  <a:rPr lang="en-US" dirty="0"/>
                  <a:t> </a:t>
                </a:r>
                <a:r>
                  <a:rPr lang="en-US" dirty="0" err="1"/>
                  <a:t>xe</a:t>
                </a:r>
                <a:r>
                  <a:rPr lang="en-US" dirty="0"/>
                  <a:t> </a:t>
                </a:r>
                <a:r>
                  <a:rPr lang="en-US" dirty="0" err="1"/>
                  <a:t>tăng</a:t>
                </a:r>
                <a:r>
                  <a:rPr lang="en-US" dirty="0"/>
                  <a:t>:</a:t>
                </a:r>
              </a:p>
              <a:p>
                <a:pPr>
                  <a:lnSpc>
                    <a:spcPct val="150000"/>
                  </a:lnSpc>
                </a:pPr>
                <a:r>
                  <a:rPr lang="en-US" dirty="0"/>
                  <a:t>p</a:t>
                </a:r>
                <a:r>
                  <a:rPr lang="en-US" baseline="-25000" dirty="0"/>
                  <a:t>1</a:t>
                </a:r>
                <a:r>
                  <a:rPr lang="en-US" dirty="0"/>
                  <a:t> = </a:t>
                </a:r>
                <a14:m>
                  <m:oMath xmlns:m="http://schemas.openxmlformats.org/officeDocument/2006/math">
                    <m:f>
                      <m:fPr>
                        <m:ctrlPr>
                          <a:rPr lang="en-US" i="1" smtClean="0">
                            <a:latin typeface="Cambria Math" panose="02040503050406030204" pitchFamily="18" charset="0"/>
                          </a:rPr>
                        </m:ctrlPr>
                      </m:fPr>
                      <m:num>
                        <m:sSub>
                          <m:sSubPr>
                            <m:ctrlPr>
                              <a:rPr lang="en-US" i="1" smtClean="0">
                                <a:latin typeface="Cambria Math" panose="02040503050406030204" pitchFamily="18" charset="0"/>
                              </a:rPr>
                            </m:ctrlPr>
                          </m:sSubPr>
                          <m:e>
                            <m:r>
                              <m:rPr>
                                <m:nor/>
                              </m:rPr>
                              <a:rPr lang="en-US" dirty="0"/>
                              <m:t>F</m:t>
                            </m:r>
                          </m:e>
                          <m:sub>
                            <m:r>
                              <a:rPr lang="en-US" b="0" i="1" smtClean="0">
                                <a:latin typeface="Cambria Math" panose="02040503050406030204" pitchFamily="18" charset="0"/>
                              </a:rPr>
                              <m:t>1</m:t>
                            </m:r>
                          </m:sub>
                        </m:sSub>
                      </m:num>
                      <m:den>
                        <m:sSub>
                          <m:sSubPr>
                            <m:ctrlPr>
                              <a:rPr lang="en-US" i="1" dirty="0" smtClean="0">
                                <a:latin typeface="Cambria Math" panose="02040503050406030204" pitchFamily="18" charset="0"/>
                              </a:rPr>
                            </m:ctrlPr>
                          </m:sSubPr>
                          <m:e>
                            <m:r>
                              <m:rPr>
                                <m:nor/>
                              </m:rPr>
                              <a:rPr lang="en-US" dirty="0"/>
                              <m:t>S</m:t>
                            </m:r>
                          </m:e>
                          <m:sub>
                            <m:r>
                              <a:rPr lang="en-US" b="0" i="1" dirty="0" smtClean="0">
                                <a:latin typeface="Cambria Math" panose="02040503050406030204" pitchFamily="18" charset="0"/>
                              </a:rPr>
                              <m:t>1</m:t>
                            </m:r>
                          </m:sub>
                        </m:sSub>
                      </m:den>
                    </m:f>
                  </m:oMath>
                </a14:m>
                <a:r>
                  <a:rPr lang="en-US" dirty="0"/>
                  <a:t> =  </a:t>
                </a:r>
                <a14:m>
                  <m:oMath xmlns:m="http://schemas.openxmlformats.org/officeDocument/2006/math">
                    <m:f>
                      <m:fPr>
                        <m:ctrlPr>
                          <a:rPr lang="en-US" i="1">
                            <a:latin typeface="Cambria Math" panose="02040503050406030204" pitchFamily="18" charset="0"/>
                          </a:rPr>
                        </m:ctrlPr>
                      </m:fPr>
                      <m:num>
                        <m:r>
                          <m:rPr>
                            <m:nor/>
                          </m:rPr>
                          <a:rPr lang="en-US" b="0" i="0" dirty="0" smtClean="0"/>
                          <m:t>3500</m:t>
                        </m:r>
                        <m:r>
                          <m:rPr>
                            <m:nor/>
                          </m:rPr>
                          <a:rPr lang="en-US" dirty="0"/>
                          <m:t>00</m:t>
                        </m:r>
                      </m:num>
                      <m:den>
                        <m:r>
                          <m:rPr>
                            <m:nor/>
                          </m:rPr>
                          <a:rPr lang="en-US" dirty="0"/>
                          <m:t>1</m:t>
                        </m:r>
                        <m:r>
                          <m:rPr>
                            <m:nor/>
                          </m:rPr>
                          <a:rPr lang="en-US" b="0" i="0" dirty="0" smtClean="0"/>
                          <m:t>,5</m:t>
                        </m:r>
                      </m:den>
                    </m:f>
                  </m:oMath>
                </a14:m>
                <a:r>
                  <a:rPr lang="en-US" dirty="0"/>
                  <a:t> </a:t>
                </a:r>
              </a:p>
              <a:p>
                <a:pPr>
                  <a:lnSpc>
                    <a:spcPct val="150000"/>
                  </a:lnSpc>
                </a:pPr>
                <a:r>
                  <a:rPr lang="en-US" dirty="0"/>
                  <a:t>             = 233 333,33 N/m</a:t>
                </a:r>
                <a:r>
                  <a:rPr lang="en-US" baseline="30000" dirty="0"/>
                  <a:t>2</a:t>
                </a:r>
              </a:p>
            </p:txBody>
          </p:sp>
        </mc:Choice>
        <mc:Fallback xmlns="">
          <p:sp>
            <p:nvSpPr>
              <p:cNvPr id="21" name="TextBox 20">
                <a:extLst>
                  <a:ext uri="{FF2B5EF4-FFF2-40B4-BE49-F238E27FC236}">
                    <a16:creationId xmlns:a16="http://schemas.microsoft.com/office/drawing/2014/main" id="{43346C0A-28C5-63AA-2A25-EB7B6BA24DF2}"/>
                  </a:ext>
                </a:extLst>
              </p:cNvPr>
              <p:cNvSpPr txBox="1">
                <a:spLocks noRot="1" noChangeAspect="1" noMove="1" noResize="1" noEditPoints="1" noAdjustHandles="1" noChangeArrowheads="1" noChangeShapeType="1" noTextEdit="1"/>
              </p:cNvSpPr>
              <p:nvPr/>
            </p:nvSpPr>
            <p:spPr>
              <a:xfrm>
                <a:off x="758054" y="3636536"/>
                <a:ext cx="5141301" cy="2328201"/>
              </a:xfrm>
              <a:prstGeom prst="rect">
                <a:avLst/>
              </a:prstGeom>
              <a:blipFill>
                <a:blip r:embed="rId4"/>
                <a:stretch>
                  <a:fillRect l="-2370" t="-787" b="-6824"/>
                </a:stretch>
              </a:blipFill>
            </p:spPr>
            <p:txBody>
              <a:bodyPr/>
              <a:lstStyle/>
              <a:p>
                <a:r>
                  <a:rPr lang="en-US">
                    <a:noFill/>
                  </a:rPr>
                  <a:t> </a:t>
                </a:r>
              </a:p>
            </p:txBody>
          </p:sp>
        </mc:Fallback>
      </mc:AlternateContent>
      <p:sp>
        <p:nvSpPr>
          <p:cNvPr id="52" name="TextBox 51">
            <a:extLst>
              <a:ext uri="{FF2B5EF4-FFF2-40B4-BE49-F238E27FC236}">
                <a16:creationId xmlns:a16="http://schemas.microsoft.com/office/drawing/2014/main" id="{3AC30213-1960-EBB7-B96B-2922215C0E33}"/>
              </a:ext>
            </a:extLst>
          </p:cNvPr>
          <p:cNvSpPr txBox="1"/>
          <p:nvPr/>
        </p:nvSpPr>
        <p:spPr>
          <a:xfrm>
            <a:off x="6661791" y="506655"/>
            <a:ext cx="85535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E7E6E6">
                    <a:lumMod val="25000"/>
                  </a:srgbClr>
                </a:solidFill>
                <a:effectLst/>
                <a:uLnTx/>
                <a:uFillTx/>
                <a:latin typeface="Roboto" panose="02000000000000000000" pitchFamily="2" charset="0"/>
                <a:ea typeface="Roboto" panose="02000000000000000000" pitchFamily="2" charset="0"/>
                <a:cs typeface="+mn-cs"/>
              </a:rPr>
              <a:t>b</a:t>
            </a:r>
            <a:endParaRPr kumimoji="0" lang="en-US" sz="2800" b="0" i="0" u="none" strike="noStrike" kern="1200" cap="none" spc="0" normalizeH="0" baseline="0" noProof="0" dirty="0">
              <a:ln>
                <a:noFill/>
              </a:ln>
              <a:solidFill>
                <a:srgbClr val="FF3600"/>
              </a:solidFill>
              <a:effectLst/>
              <a:uLnTx/>
              <a:uFillTx/>
              <a:latin typeface="Magneto" panose="04030805050802020D02" pitchFamily="82" charset="0"/>
              <a:ea typeface="Roboto" panose="02000000000000000000" pitchFamily="2" charset="0"/>
              <a:cs typeface="+mn-cs"/>
            </a:endParaRPr>
          </a:p>
        </p:txBody>
      </p:sp>
      <p:grpSp>
        <p:nvGrpSpPr>
          <p:cNvPr id="53" name="Group 52">
            <a:extLst>
              <a:ext uri="{FF2B5EF4-FFF2-40B4-BE49-F238E27FC236}">
                <a16:creationId xmlns:a16="http://schemas.microsoft.com/office/drawing/2014/main" id="{ED5B0D37-7387-1357-FA49-F8C0FE31D39C}"/>
              </a:ext>
            </a:extLst>
          </p:cNvPr>
          <p:cNvGrpSpPr/>
          <p:nvPr/>
        </p:nvGrpSpPr>
        <p:grpSpPr>
          <a:xfrm>
            <a:off x="5795240" y="303170"/>
            <a:ext cx="735768" cy="769441"/>
            <a:chOff x="444602" y="188068"/>
            <a:chExt cx="735768" cy="769441"/>
          </a:xfrm>
        </p:grpSpPr>
        <p:sp>
          <p:nvSpPr>
            <p:cNvPr id="54" name="TextBox 53">
              <a:extLst>
                <a:ext uri="{FF2B5EF4-FFF2-40B4-BE49-F238E27FC236}">
                  <a16:creationId xmlns:a16="http://schemas.microsoft.com/office/drawing/2014/main" id="{578E82C7-3D68-9EE7-5B36-0CAE1431C5E5}"/>
                </a:ext>
              </a:extLst>
            </p:cNvPr>
            <p:cNvSpPr txBox="1"/>
            <p:nvPr/>
          </p:nvSpPr>
          <p:spPr>
            <a:xfrm>
              <a:off x="444602" y="188068"/>
              <a:ext cx="735768" cy="769441"/>
            </a:xfrm>
            <a:prstGeom prst="rect">
              <a:avLst/>
            </a:prstGeom>
            <a:solidFill>
              <a:srgbClr val="FFC00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400" b="1"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mn-cs"/>
              </a:endParaRPr>
            </a:p>
          </p:txBody>
        </p:sp>
        <p:pic>
          <p:nvPicPr>
            <p:cNvPr id="55" name="Graphic 54" descr="Lightbulb and gear">
              <a:extLst>
                <a:ext uri="{FF2B5EF4-FFF2-40B4-BE49-F238E27FC236}">
                  <a16:creationId xmlns:a16="http://schemas.microsoft.com/office/drawing/2014/main" id="{1B632CA1-D4A2-7EF6-0BBC-810455689E3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81731" y="239256"/>
              <a:ext cx="667063" cy="667063"/>
            </a:xfrm>
            <a:prstGeom prst="rect">
              <a:avLst/>
            </a:prstGeom>
          </p:spPr>
        </p:pic>
      </p:grpSp>
      <p:sp>
        <p:nvSpPr>
          <p:cNvPr id="56" name="TextBox 55">
            <a:extLst>
              <a:ext uri="{FF2B5EF4-FFF2-40B4-BE49-F238E27FC236}">
                <a16:creationId xmlns:a16="http://schemas.microsoft.com/office/drawing/2014/main" id="{84D68502-8D01-D0FE-5FAC-704805ECBCA6}"/>
              </a:ext>
            </a:extLst>
          </p:cNvPr>
          <p:cNvSpPr txBox="1"/>
          <p:nvPr/>
        </p:nvSpPr>
        <p:spPr>
          <a:xfrm>
            <a:off x="5832369" y="3694329"/>
            <a:ext cx="3719321"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600" dirty="0" err="1">
                <a:solidFill>
                  <a:srgbClr val="E7E6E6">
                    <a:lumMod val="25000"/>
                  </a:srgbClr>
                </a:solidFill>
                <a:latin typeface="Roboto" panose="02000000000000000000" pitchFamily="2" charset="0"/>
                <a:ea typeface="Roboto" panose="02000000000000000000" pitchFamily="2" charset="0"/>
              </a:rPr>
              <a:t>Áp</a:t>
            </a:r>
            <a:r>
              <a:rPr lang="en-US" sz="2600" dirty="0">
                <a:solidFill>
                  <a:srgbClr val="E7E6E6">
                    <a:lumMod val="25000"/>
                  </a:srgbClr>
                </a:solidFill>
                <a:latin typeface="Roboto" panose="02000000000000000000" pitchFamily="2" charset="0"/>
                <a:ea typeface="Roboto" panose="02000000000000000000" pitchFamily="2" charset="0"/>
              </a:rPr>
              <a:t> </a:t>
            </a:r>
            <a:r>
              <a:rPr lang="en-US" sz="2600" dirty="0" err="1">
                <a:solidFill>
                  <a:srgbClr val="E7E6E6">
                    <a:lumMod val="25000"/>
                  </a:srgbClr>
                </a:solidFill>
                <a:latin typeface="Roboto" panose="02000000000000000000" pitchFamily="2" charset="0"/>
                <a:ea typeface="Roboto" panose="02000000000000000000" pitchFamily="2" charset="0"/>
              </a:rPr>
              <a:t>lực</a:t>
            </a:r>
            <a:r>
              <a:rPr lang="en-US" sz="2600" dirty="0">
                <a:solidFill>
                  <a:srgbClr val="E7E6E6">
                    <a:lumMod val="25000"/>
                  </a:srgbClr>
                </a:solidFill>
                <a:latin typeface="Roboto" panose="02000000000000000000" pitchFamily="2" charset="0"/>
                <a:ea typeface="Roboto" panose="02000000000000000000" pitchFamily="2" charset="0"/>
              </a:rPr>
              <a:t> F = P = 25 000 N </a:t>
            </a:r>
            <a:endParaRPr kumimoji="0" lang="en-US" sz="2600" b="0" i="0" u="none" strike="noStrike" kern="1200" cap="none" spc="0" normalizeH="0" baseline="0" noProof="0" dirty="0">
              <a:ln>
                <a:noFill/>
              </a:ln>
              <a:solidFill>
                <a:srgbClr val="00B0F0"/>
              </a:solidFill>
              <a:effectLst/>
              <a:uLnTx/>
              <a:uFillTx/>
              <a:latin typeface="Magneto" panose="04030805050802020D02" pitchFamily="82" charset="0"/>
              <a:ea typeface="Roboto" panose="02000000000000000000" pitchFamily="2" charset="0"/>
            </a:endParaRPr>
          </a:p>
        </p:txBody>
      </p:sp>
      <p:pic>
        <p:nvPicPr>
          <p:cNvPr id="2" name="Picture 2">
            <a:extLst>
              <a:ext uri="{FF2B5EF4-FFF2-40B4-BE49-F238E27FC236}">
                <a16:creationId xmlns:a16="http://schemas.microsoft.com/office/drawing/2014/main" id="{22139A6C-1667-5117-8DB2-E1DE504E4D8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69199" y="109910"/>
            <a:ext cx="2862704" cy="265822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a:extLst>
              <a:ext uri="{FF2B5EF4-FFF2-40B4-BE49-F238E27FC236}">
                <a16:creationId xmlns:a16="http://schemas.microsoft.com/office/drawing/2014/main" id="{30DDB929-E8A0-1219-4718-F8E97582C4AF}"/>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35023" b="23943"/>
          <a:stretch/>
        </p:blipFill>
        <p:spPr bwMode="auto">
          <a:xfrm flipH="1">
            <a:off x="6661791" y="968320"/>
            <a:ext cx="4489638" cy="1842314"/>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330BF8EC-5AD7-3E7B-76A6-3659F47BB732}"/>
                  </a:ext>
                </a:extLst>
              </p:cNvPr>
              <p:cNvSpPr txBox="1"/>
              <p:nvPr/>
            </p:nvSpPr>
            <p:spPr>
              <a:xfrm>
                <a:off x="5795240" y="4384494"/>
                <a:ext cx="6396760" cy="1659621"/>
              </a:xfrm>
              <a:prstGeom prst="rect">
                <a:avLst/>
              </a:prstGeom>
              <a:noFill/>
            </p:spPr>
            <p:txBody>
              <a:bodyPr wrap="square" rtlCol="0">
                <a:spAutoFit/>
              </a:bodyPr>
              <a:lstStyle>
                <a:defPPr>
                  <a:defRPr lang="en-US"/>
                </a:defPPr>
                <a:lvl1pPr marR="0" lvl="0" indent="0" fontAlgn="auto">
                  <a:lnSpc>
                    <a:spcPct val="120000"/>
                  </a:lnSpc>
                  <a:spcBef>
                    <a:spcPts val="0"/>
                  </a:spcBef>
                  <a:spcAft>
                    <a:spcPts val="0"/>
                  </a:spcAft>
                  <a:buClrTx/>
                  <a:buSzTx/>
                  <a:buFontTx/>
                  <a:buNone/>
                  <a:tabLst/>
                  <a:defRPr kumimoji="0" sz="2800" b="0" i="0" u="none" strike="noStrike" cap="none" spc="0" normalizeH="0" baseline="0">
                    <a:ln>
                      <a:noFill/>
                    </a:ln>
                    <a:solidFill>
                      <a:srgbClr val="E7E6E6">
                        <a:lumMod val="25000"/>
                      </a:srgbClr>
                    </a:solidFill>
                    <a:effectLst/>
                    <a:uLnTx/>
                    <a:uFillTx/>
                    <a:latin typeface="Roboto" panose="02000000000000000000" pitchFamily="2" charset="0"/>
                    <a:ea typeface="Roboto" panose="02000000000000000000" pitchFamily="2" charset="0"/>
                  </a:defRPr>
                </a:lvl1pPr>
              </a:lstStyle>
              <a:p>
                <a:r>
                  <a:rPr lang="en-US" dirty="0"/>
                  <a:t>Áp </a:t>
                </a:r>
                <a:r>
                  <a:rPr lang="en-US" dirty="0" err="1"/>
                  <a:t>suất</a:t>
                </a:r>
                <a:r>
                  <a:rPr lang="en-US" dirty="0"/>
                  <a:t> </a:t>
                </a:r>
                <a:r>
                  <a:rPr lang="en-US" dirty="0" err="1"/>
                  <a:t>của</a:t>
                </a:r>
                <a:r>
                  <a:rPr lang="en-US" dirty="0"/>
                  <a:t> </a:t>
                </a:r>
                <a:r>
                  <a:rPr lang="en-US" dirty="0" err="1"/>
                  <a:t>xe</a:t>
                </a:r>
                <a:r>
                  <a:rPr lang="en-US" dirty="0"/>
                  <a:t> </a:t>
                </a:r>
                <a:r>
                  <a:rPr lang="en-US" dirty="0" err="1"/>
                  <a:t>tăng</a:t>
                </a:r>
                <a:r>
                  <a:rPr lang="en-US" dirty="0"/>
                  <a:t>:</a:t>
                </a:r>
              </a:p>
              <a:p>
                <a:pPr>
                  <a:lnSpc>
                    <a:spcPct val="150000"/>
                  </a:lnSpc>
                </a:pPr>
                <a:r>
                  <a:rPr lang="en-US" dirty="0"/>
                  <a:t>p</a:t>
                </a:r>
                <a:r>
                  <a:rPr lang="en-US" baseline="-25000" dirty="0"/>
                  <a:t>2</a:t>
                </a:r>
                <a:r>
                  <a:rPr lang="en-US" dirty="0"/>
                  <a:t> = </a:t>
                </a:r>
                <a14:m>
                  <m:oMath xmlns:m="http://schemas.openxmlformats.org/officeDocument/2006/math">
                    <m:f>
                      <m:fPr>
                        <m:ctrlPr>
                          <a:rPr lang="en-US" i="1" smtClean="0">
                            <a:latin typeface="Cambria Math" panose="02040503050406030204" pitchFamily="18" charset="0"/>
                          </a:rPr>
                        </m:ctrlPr>
                      </m:fPr>
                      <m:num>
                        <m:sSub>
                          <m:sSubPr>
                            <m:ctrlPr>
                              <a:rPr lang="en-US" i="1" smtClean="0">
                                <a:latin typeface="Cambria Math" panose="02040503050406030204" pitchFamily="18" charset="0"/>
                              </a:rPr>
                            </m:ctrlPr>
                          </m:sSubPr>
                          <m:e>
                            <m:r>
                              <m:rPr>
                                <m:nor/>
                              </m:rPr>
                              <a:rPr lang="en-US" dirty="0"/>
                              <m:t>F</m:t>
                            </m:r>
                          </m:e>
                          <m:sub>
                            <m:r>
                              <a:rPr lang="en-US" b="0" i="1" smtClean="0">
                                <a:latin typeface="Cambria Math" panose="02040503050406030204" pitchFamily="18" charset="0"/>
                              </a:rPr>
                              <m:t>2</m:t>
                            </m:r>
                          </m:sub>
                        </m:sSub>
                      </m:num>
                      <m:den>
                        <m:sSub>
                          <m:sSubPr>
                            <m:ctrlPr>
                              <a:rPr lang="en-US" i="1" dirty="0" smtClean="0">
                                <a:latin typeface="Cambria Math" panose="02040503050406030204" pitchFamily="18" charset="0"/>
                              </a:rPr>
                            </m:ctrlPr>
                          </m:sSubPr>
                          <m:e>
                            <m:r>
                              <m:rPr>
                                <m:nor/>
                              </m:rPr>
                              <a:rPr lang="en-US" dirty="0"/>
                              <m:t>S</m:t>
                            </m:r>
                          </m:e>
                          <m:sub>
                            <m:r>
                              <a:rPr lang="en-US" b="0" i="1" dirty="0" smtClean="0">
                                <a:latin typeface="Cambria Math" panose="02040503050406030204" pitchFamily="18" charset="0"/>
                              </a:rPr>
                              <m:t>2</m:t>
                            </m:r>
                          </m:sub>
                        </m:sSub>
                      </m:den>
                    </m:f>
                  </m:oMath>
                </a14:m>
                <a:r>
                  <a:rPr lang="en-US" dirty="0"/>
                  <a:t> =  </a:t>
                </a:r>
                <a14:m>
                  <m:oMath xmlns:m="http://schemas.openxmlformats.org/officeDocument/2006/math">
                    <m:f>
                      <m:fPr>
                        <m:ctrlPr>
                          <a:rPr lang="en-US" i="1">
                            <a:latin typeface="Cambria Math" panose="02040503050406030204" pitchFamily="18" charset="0"/>
                          </a:rPr>
                        </m:ctrlPr>
                      </m:fPr>
                      <m:num>
                        <m:r>
                          <m:rPr>
                            <m:nor/>
                          </m:rPr>
                          <a:rPr lang="en-US" b="0" i="0" dirty="0" smtClean="0"/>
                          <m:t>250</m:t>
                        </m:r>
                        <m:r>
                          <m:rPr>
                            <m:nor/>
                          </m:rPr>
                          <a:rPr lang="en-US" dirty="0"/>
                          <m:t>00</m:t>
                        </m:r>
                      </m:num>
                      <m:den>
                        <m:r>
                          <m:rPr>
                            <m:nor/>
                          </m:rPr>
                          <a:rPr lang="en-US" b="0" i="0" dirty="0" smtClean="0"/>
                          <m:t>0,025</m:t>
                        </m:r>
                      </m:den>
                    </m:f>
                  </m:oMath>
                </a14:m>
                <a:r>
                  <a:rPr lang="en-US" dirty="0"/>
                  <a:t> = 1000000 N/m</a:t>
                </a:r>
                <a:r>
                  <a:rPr lang="en-US" baseline="30000" dirty="0"/>
                  <a:t>2</a:t>
                </a:r>
              </a:p>
            </p:txBody>
          </p:sp>
        </mc:Choice>
        <mc:Fallback xmlns="">
          <p:sp>
            <p:nvSpPr>
              <p:cNvPr id="4" name="TextBox 3">
                <a:extLst>
                  <a:ext uri="{FF2B5EF4-FFF2-40B4-BE49-F238E27FC236}">
                    <a16:creationId xmlns:a16="http://schemas.microsoft.com/office/drawing/2014/main" id="{330BF8EC-5AD7-3E7B-76A6-3659F47BB732}"/>
                  </a:ext>
                </a:extLst>
              </p:cNvPr>
              <p:cNvSpPr txBox="1">
                <a:spLocks noRot="1" noChangeAspect="1" noMove="1" noResize="1" noEditPoints="1" noAdjustHandles="1" noChangeArrowheads="1" noChangeShapeType="1" noTextEdit="1"/>
              </p:cNvSpPr>
              <p:nvPr/>
            </p:nvSpPr>
            <p:spPr>
              <a:xfrm>
                <a:off x="5795240" y="4384494"/>
                <a:ext cx="6396760" cy="1659621"/>
              </a:xfrm>
              <a:prstGeom prst="rect">
                <a:avLst/>
              </a:prstGeom>
              <a:blipFill>
                <a:blip r:embed="rId7"/>
                <a:stretch>
                  <a:fillRect l="-2002" t="-735" b="-368"/>
                </a:stretch>
              </a:blipFill>
            </p:spPr>
            <p:txBody>
              <a:bodyPr/>
              <a:lstStyle/>
              <a:p>
                <a:r>
                  <a:rPr lang="en-US">
                    <a:noFill/>
                  </a:rPr>
                  <a:t> </a:t>
                </a:r>
              </a:p>
            </p:txBody>
          </p:sp>
        </mc:Fallback>
      </mc:AlternateContent>
      <p:sp>
        <p:nvSpPr>
          <p:cNvPr id="7" name="TextBox 6">
            <a:extLst>
              <a:ext uri="{FF2B5EF4-FFF2-40B4-BE49-F238E27FC236}">
                <a16:creationId xmlns:a16="http://schemas.microsoft.com/office/drawing/2014/main" id="{C10F3CAC-0F89-A1CF-789A-55C2CD5C2089}"/>
              </a:ext>
            </a:extLst>
          </p:cNvPr>
          <p:cNvSpPr txBox="1"/>
          <p:nvPr/>
        </p:nvSpPr>
        <p:spPr>
          <a:xfrm>
            <a:off x="5867540" y="3029504"/>
            <a:ext cx="4564084"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600" noProof="0" dirty="0" err="1">
                <a:solidFill>
                  <a:srgbClr val="E7E6E6">
                    <a:lumMod val="25000"/>
                  </a:srgbClr>
                </a:solidFill>
                <a:latin typeface="Roboto" panose="02000000000000000000" pitchFamily="2" charset="0"/>
                <a:ea typeface="Roboto" panose="02000000000000000000" pitchFamily="2" charset="0"/>
              </a:rPr>
              <a:t>Đổi</a:t>
            </a:r>
            <a:r>
              <a:rPr lang="en-US" sz="2600" noProof="0" dirty="0">
                <a:solidFill>
                  <a:srgbClr val="E7E6E6">
                    <a:lumMod val="25000"/>
                  </a:srgbClr>
                </a:solidFill>
                <a:latin typeface="Roboto" panose="02000000000000000000" pitchFamily="2" charset="0"/>
                <a:ea typeface="Roboto" panose="02000000000000000000" pitchFamily="2" charset="0"/>
              </a:rPr>
              <a:t>: 250 cm</a:t>
            </a:r>
            <a:r>
              <a:rPr lang="en-US" sz="2600" baseline="30000" noProof="0" dirty="0">
                <a:solidFill>
                  <a:srgbClr val="E7E6E6">
                    <a:lumMod val="25000"/>
                  </a:srgbClr>
                </a:solidFill>
                <a:latin typeface="Roboto" panose="02000000000000000000" pitchFamily="2" charset="0"/>
                <a:ea typeface="Roboto" panose="02000000000000000000" pitchFamily="2" charset="0"/>
              </a:rPr>
              <a:t>2</a:t>
            </a:r>
            <a:r>
              <a:rPr lang="en-US" sz="2600" noProof="0" dirty="0">
                <a:solidFill>
                  <a:srgbClr val="E7E6E6">
                    <a:lumMod val="25000"/>
                  </a:srgbClr>
                </a:solidFill>
                <a:latin typeface="Roboto" panose="02000000000000000000" pitchFamily="2" charset="0"/>
                <a:ea typeface="Roboto" panose="02000000000000000000" pitchFamily="2" charset="0"/>
              </a:rPr>
              <a:t> = 0,025 m</a:t>
            </a:r>
            <a:r>
              <a:rPr lang="en-US" sz="2600" baseline="30000" noProof="0" dirty="0">
                <a:solidFill>
                  <a:srgbClr val="E7E6E6">
                    <a:lumMod val="25000"/>
                  </a:srgbClr>
                </a:solidFill>
                <a:latin typeface="Roboto" panose="02000000000000000000" pitchFamily="2" charset="0"/>
                <a:ea typeface="Roboto" panose="02000000000000000000" pitchFamily="2" charset="0"/>
              </a:rPr>
              <a:t>2</a:t>
            </a:r>
            <a:r>
              <a:rPr lang="en-US" sz="2600" noProof="0" dirty="0">
                <a:solidFill>
                  <a:srgbClr val="E7E6E6">
                    <a:lumMod val="25000"/>
                  </a:srgbClr>
                </a:solidFill>
                <a:latin typeface="Roboto" panose="02000000000000000000" pitchFamily="2" charset="0"/>
                <a:ea typeface="Roboto" panose="02000000000000000000" pitchFamily="2" charset="0"/>
              </a:rPr>
              <a:t> </a:t>
            </a:r>
            <a:endParaRPr kumimoji="0" lang="en-US" sz="2600" b="0" i="0" u="none" strike="noStrike" kern="1200" cap="none" spc="0" normalizeH="0" baseline="0" noProof="0" dirty="0">
              <a:ln>
                <a:noFill/>
              </a:ln>
              <a:solidFill>
                <a:srgbClr val="00B0F0"/>
              </a:solidFill>
              <a:effectLst/>
              <a:uLnTx/>
              <a:uFillTx/>
              <a:latin typeface="Magneto" panose="04030805050802020D02" pitchFamily="82" charset="0"/>
              <a:ea typeface="Roboto" panose="02000000000000000000" pitchFamily="2" charset="0"/>
            </a:endParaRPr>
          </a:p>
        </p:txBody>
      </p:sp>
    </p:spTree>
    <p:extLst>
      <p:ext uri="{BB962C8B-B14F-4D97-AF65-F5344CB8AC3E}">
        <p14:creationId xmlns:p14="http://schemas.microsoft.com/office/powerpoint/2010/main" val="246899002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41" presetClass="entr" presetSubtype="0" fill="hold" grpId="0" nodeType="afterEffect">
                                  <p:stCondLst>
                                    <p:cond delay="0"/>
                                  </p:stCondLst>
                                  <p:iterate type="wd">
                                    <p:tmPct val="10000"/>
                                  </p:iterate>
                                  <p:childTnLst>
                                    <p:set>
                                      <p:cBhvr>
                                        <p:cTn id="10" dur="1" fill="hold">
                                          <p:stCondLst>
                                            <p:cond delay="0"/>
                                          </p:stCondLst>
                                        </p:cTn>
                                        <p:tgtEl>
                                          <p:spTgt spid="35"/>
                                        </p:tgtEl>
                                        <p:attrNameLst>
                                          <p:attrName>style.visibility</p:attrName>
                                        </p:attrNameLst>
                                      </p:cBhvr>
                                      <p:to>
                                        <p:strVal val="visible"/>
                                      </p:to>
                                    </p:set>
                                    <p:anim calcmode="lin" valueType="num">
                                      <p:cBhvr>
                                        <p:cTn id="11" dur="500" fill="hold"/>
                                        <p:tgtEl>
                                          <p:spTgt spid="35"/>
                                        </p:tgtEl>
                                        <p:attrNameLst>
                                          <p:attrName>ppt_x</p:attrName>
                                        </p:attrNameLst>
                                      </p:cBhvr>
                                      <p:tavLst>
                                        <p:tav tm="0">
                                          <p:val>
                                            <p:strVal val="#ppt_x"/>
                                          </p:val>
                                        </p:tav>
                                        <p:tav tm="50000">
                                          <p:val>
                                            <p:strVal val="#ppt_x+.1"/>
                                          </p:val>
                                        </p:tav>
                                        <p:tav tm="100000">
                                          <p:val>
                                            <p:strVal val="#ppt_x"/>
                                          </p:val>
                                        </p:tav>
                                      </p:tavLst>
                                    </p:anim>
                                    <p:anim calcmode="lin" valueType="num">
                                      <p:cBhvr>
                                        <p:cTn id="12" dur="500" fill="hold"/>
                                        <p:tgtEl>
                                          <p:spTgt spid="35"/>
                                        </p:tgtEl>
                                        <p:attrNameLst>
                                          <p:attrName>ppt_y</p:attrName>
                                        </p:attrNameLst>
                                      </p:cBhvr>
                                      <p:tavLst>
                                        <p:tav tm="0">
                                          <p:val>
                                            <p:strVal val="#ppt_y"/>
                                          </p:val>
                                        </p:tav>
                                        <p:tav tm="100000">
                                          <p:val>
                                            <p:strVal val="#ppt_y"/>
                                          </p:val>
                                        </p:tav>
                                      </p:tavLst>
                                    </p:anim>
                                    <p:anim calcmode="lin" valueType="num">
                                      <p:cBhvr>
                                        <p:cTn id="13" dur="500" fill="hold"/>
                                        <p:tgtEl>
                                          <p:spTgt spid="35"/>
                                        </p:tgtEl>
                                        <p:attrNameLst>
                                          <p:attrName>ppt_h</p:attrName>
                                        </p:attrNameLst>
                                      </p:cBhvr>
                                      <p:tavLst>
                                        <p:tav tm="0">
                                          <p:val>
                                            <p:strVal val="#ppt_h/10"/>
                                          </p:val>
                                        </p:tav>
                                        <p:tav tm="50000">
                                          <p:val>
                                            <p:strVal val="#ppt_h+.01"/>
                                          </p:val>
                                        </p:tav>
                                        <p:tav tm="100000">
                                          <p:val>
                                            <p:strVal val="#ppt_h"/>
                                          </p:val>
                                        </p:tav>
                                      </p:tavLst>
                                    </p:anim>
                                    <p:anim calcmode="lin" valueType="num">
                                      <p:cBhvr>
                                        <p:cTn id="14" dur="500" fill="hold"/>
                                        <p:tgtEl>
                                          <p:spTgt spid="35"/>
                                        </p:tgtEl>
                                        <p:attrNameLst>
                                          <p:attrName>ppt_w</p:attrName>
                                        </p:attrNameLst>
                                      </p:cBhvr>
                                      <p:tavLst>
                                        <p:tav tm="0">
                                          <p:val>
                                            <p:strVal val="#ppt_w/10"/>
                                          </p:val>
                                        </p:tav>
                                        <p:tav tm="50000">
                                          <p:val>
                                            <p:strVal val="#ppt_w+.01"/>
                                          </p:val>
                                        </p:tav>
                                        <p:tav tm="100000">
                                          <p:val>
                                            <p:strVal val="#ppt_w"/>
                                          </p:val>
                                        </p:tav>
                                      </p:tavLst>
                                    </p:anim>
                                    <p:animEffect transition="in" filter="fade">
                                      <p:cBhvr>
                                        <p:cTn id="15" dur="500" tmFilter="0,0; .5, 1; 1, 1"/>
                                        <p:tgtEl>
                                          <p:spTgt spid="35"/>
                                        </p:tgtEl>
                                      </p:cBhvr>
                                    </p:animEffect>
                                  </p:childTnLst>
                                </p:cTn>
                              </p:par>
                              <p:par>
                                <p:cTn id="16" presetID="42" presetClass="entr" presetSubtype="0" fill="hold"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500"/>
                                        <p:tgtEl>
                                          <p:spTgt spid="2"/>
                                        </p:tgtEl>
                                      </p:cBhvr>
                                    </p:animEffect>
                                    <p:anim calcmode="lin" valueType="num">
                                      <p:cBhvr>
                                        <p:cTn id="19" dur="500" fill="hold"/>
                                        <p:tgtEl>
                                          <p:spTgt spid="2"/>
                                        </p:tgtEl>
                                        <p:attrNameLst>
                                          <p:attrName>ppt_x</p:attrName>
                                        </p:attrNameLst>
                                      </p:cBhvr>
                                      <p:tavLst>
                                        <p:tav tm="0">
                                          <p:val>
                                            <p:strVal val="#ppt_x"/>
                                          </p:val>
                                        </p:tav>
                                        <p:tav tm="100000">
                                          <p:val>
                                            <p:strVal val="#ppt_x"/>
                                          </p:val>
                                        </p:tav>
                                      </p:tavLst>
                                    </p:anim>
                                    <p:anim calcmode="lin" valueType="num">
                                      <p:cBhvr>
                                        <p:cTn id="20" dur="5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randombar(horizontal)">
                                      <p:cBhvr>
                                        <p:cTn id="25" dur="500"/>
                                        <p:tgtEl>
                                          <p:spTgt spid="13"/>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grpId="0" nodeType="click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randombar(horizontal)">
                                      <p:cBhvr>
                                        <p:cTn id="30" dur="500"/>
                                        <p:tgtEl>
                                          <p:spTgt spid="21"/>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53"/>
                                        </p:tgtEl>
                                        <p:attrNameLst>
                                          <p:attrName>style.visibility</p:attrName>
                                        </p:attrNameLst>
                                      </p:cBhvr>
                                      <p:to>
                                        <p:strVal val="visible"/>
                                      </p:to>
                                    </p:set>
                                    <p:animEffect transition="in" filter="fade">
                                      <p:cBhvr>
                                        <p:cTn id="35" dur="500"/>
                                        <p:tgtEl>
                                          <p:spTgt spid="53"/>
                                        </p:tgtEl>
                                      </p:cBhvr>
                                    </p:animEffect>
                                  </p:childTnLst>
                                </p:cTn>
                              </p:par>
                            </p:childTnLst>
                          </p:cTn>
                        </p:par>
                        <p:par>
                          <p:cTn id="36" fill="hold">
                            <p:stCondLst>
                              <p:cond delay="500"/>
                            </p:stCondLst>
                            <p:childTnLst>
                              <p:par>
                                <p:cTn id="37" presetID="41" presetClass="entr" presetSubtype="0" fill="hold" grpId="0" nodeType="afterEffect">
                                  <p:stCondLst>
                                    <p:cond delay="0"/>
                                  </p:stCondLst>
                                  <p:iterate type="wd">
                                    <p:tmPct val="10000"/>
                                  </p:iterate>
                                  <p:childTnLst>
                                    <p:set>
                                      <p:cBhvr>
                                        <p:cTn id="38" dur="1" fill="hold">
                                          <p:stCondLst>
                                            <p:cond delay="0"/>
                                          </p:stCondLst>
                                        </p:cTn>
                                        <p:tgtEl>
                                          <p:spTgt spid="52"/>
                                        </p:tgtEl>
                                        <p:attrNameLst>
                                          <p:attrName>style.visibility</p:attrName>
                                        </p:attrNameLst>
                                      </p:cBhvr>
                                      <p:to>
                                        <p:strVal val="visible"/>
                                      </p:to>
                                    </p:set>
                                    <p:anim calcmode="lin" valueType="num">
                                      <p:cBhvr>
                                        <p:cTn id="39" dur="500" fill="hold"/>
                                        <p:tgtEl>
                                          <p:spTgt spid="52"/>
                                        </p:tgtEl>
                                        <p:attrNameLst>
                                          <p:attrName>ppt_x</p:attrName>
                                        </p:attrNameLst>
                                      </p:cBhvr>
                                      <p:tavLst>
                                        <p:tav tm="0">
                                          <p:val>
                                            <p:strVal val="#ppt_x"/>
                                          </p:val>
                                        </p:tav>
                                        <p:tav tm="50000">
                                          <p:val>
                                            <p:strVal val="#ppt_x+.1"/>
                                          </p:val>
                                        </p:tav>
                                        <p:tav tm="100000">
                                          <p:val>
                                            <p:strVal val="#ppt_x"/>
                                          </p:val>
                                        </p:tav>
                                      </p:tavLst>
                                    </p:anim>
                                    <p:anim calcmode="lin" valueType="num">
                                      <p:cBhvr>
                                        <p:cTn id="40" dur="500" fill="hold"/>
                                        <p:tgtEl>
                                          <p:spTgt spid="52"/>
                                        </p:tgtEl>
                                        <p:attrNameLst>
                                          <p:attrName>ppt_y</p:attrName>
                                        </p:attrNameLst>
                                      </p:cBhvr>
                                      <p:tavLst>
                                        <p:tav tm="0">
                                          <p:val>
                                            <p:strVal val="#ppt_y"/>
                                          </p:val>
                                        </p:tav>
                                        <p:tav tm="100000">
                                          <p:val>
                                            <p:strVal val="#ppt_y"/>
                                          </p:val>
                                        </p:tav>
                                      </p:tavLst>
                                    </p:anim>
                                    <p:anim calcmode="lin" valueType="num">
                                      <p:cBhvr>
                                        <p:cTn id="41" dur="500" fill="hold"/>
                                        <p:tgtEl>
                                          <p:spTgt spid="52"/>
                                        </p:tgtEl>
                                        <p:attrNameLst>
                                          <p:attrName>ppt_h</p:attrName>
                                        </p:attrNameLst>
                                      </p:cBhvr>
                                      <p:tavLst>
                                        <p:tav tm="0">
                                          <p:val>
                                            <p:strVal val="#ppt_h/10"/>
                                          </p:val>
                                        </p:tav>
                                        <p:tav tm="50000">
                                          <p:val>
                                            <p:strVal val="#ppt_h+.01"/>
                                          </p:val>
                                        </p:tav>
                                        <p:tav tm="100000">
                                          <p:val>
                                            <p:strVal val="#ppt_h"/>
                                          </p:val>
                                        </p:tav>
                                      </p:tavLst>
                                    </p:anim>
                                    <p:anim calcmode="lin" valueType="num">
                                      <p:cBhvr>
                                        <p:cTn id="42" dur="500" fill="hold"/>
                                        <p:tgtEl>
                                          <p:spTgt spid="52"/>
                                        </p:tgtEl>
                                        <p:attrNameLst>
                                          <p:attrName>ppt_w</p:attrName>
                                        </p:attrNameLst>
                                      </p:cBhvr>
                                      <p:tavLst>
                                        <p:tav tm="0">
                                          <p:val>
                                            <p:strVal val="#ppt_w/10"/>
                                          </p:val>
                                        </p:tav>
                                        <p:tav tm="50000">
                                          <p:val>
                                            <p:strVal val="#ppt_w+.01"/>
                                          </p:val>
                                        </p:tav>
                                        <p:tav tm="100000">
                                          <p:val>
                                            <p:strVal val="#ppt_w"/>
                                          </p:val>
                                        </p:tav>
                                      </p:tavLst>
                                    </p:anim>
                                    <p:animEffect transition="in" filter="fade">
                                      <p:cBhvr>
                                        <p:cTn id="43" dur="500" tmFilter="0,0; .5, 1; 1, 1"/>
                                        <p:tgtEl>
                                          <p:spTgt spid="52"/>
                                        </p:tgtEl>
                                      </p:cBhvr>
                                    </p:animEffect>
                                  </p:childTnLst>
                                </p:cTn>
                              </p:par>
                              <p:par>
                                <p:cTn id="44" presetID="42" presetClass="entr" presetSubtype="0" fill="hold" nodeType="withEffect">
                                  <p:stCondLst>
                                    <p:cond delay="0"/>
                                  </p:stCondLst>
                                  <p:childTnLst>
                                    <p:set>
                                      <p:cBhvr>
                                        <p:cTn id="45" dur="1" fill="hold">
                                          <p:stCondLst>
                                            <p:cond delay="0"/>
                                          </p:stCondLst>
                                        </p:cTn>
                                        <p:tgtEl>
                                          <p:spTgt spid="3"/>
                                        </p:tgtEl>
                                        <p:attrNameLst>
                                          <p:attrName>style.visibility</p:attrName>
                                        </p:attrNameLst>
                                      </p:cBhvr>
                                      <p:to>
                                        <p:strVal val="visible"/>
                                      </p:to>
                                    </p:set>
                                    <p:animEffect transition="in" filter="fade">
                                      <p:cBhvr>
                                        <p:cTn id="46" dur="500"/>
                                        <p:tgtEl>
                                          <p:spTgt spid="3"/>
                                        </p:tgtEl>
                                      </p:cBhvr>
                                    </p:animEffect>
                                    <p:anim calcmode="lin" valueType="num">
                                      <p:cBhvr>
                                        <p:cTn id="47" dur="500" fill="hold"/>
                                        <p:tgtEl>
                                          <p:spTgt spid="3"/>
                                        </p:tgtEl>
                                        <p:attrNameLst>
                                          <p:attrName>ppt_x</p:attrName>
                                        </p:attrNameLst>
                                      </p:cBhvr>
                                      <p:tavLst>
                                        <p:tav tm="0">
                                          <p:val>
                                            <p:strVal val="#ppt_x"/>
                                          </p:val>
                                        </p:tav>
                                        <p:tav tm="100000">
                                          <p:val>
                                            <p:strVal val="#ppt_x"/>
                                          </p:val>
                                        </p:tav>
                                      </p:tavLst>
                                    </p:anim>
                                    <p:anim calcmode="lin" valueType="num">
                                      <p:cBhvr>
                                        <p:cTn id="48" dur="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14" presetClass="entr" presetSubtype="10" fill="hold" grpId="0" nodeType="clickEffect">
                                  <p:stCondLst>
                                    <p:cond delay="0"/>
                                  </p:stCondLst>
                                  <p:childTnLst>
                                    <p:set>
                                      <p:cBhvr>
                                        <p:cTn id="52" dur="1" fill="hold">
                                          <p:stCondLst>
                                            <p:cond delay="0"/>
                                          </p:stCondLst>
                                        </p:cTn>
                                        <p:tgtEl>
                                          <p:spTgt spid="7"/>
                                        </p:tgtEl>
                                        <p:attrNameLst>
                                          <p:attrName>style.visibility</p:attrName>
                                        </p:attrNameLst>
                                      </p:cBhvr>
                                      <p:to>
                                        <p:strVal val="visible"/>
                                      </p:to>
                                    </p:set>
                                    <p:animEffect transition="in" filter="randombar(horizontal)">
                                      <p:cBhvr>
                                        <p:cTn id="53" dur="500"/>
                                        <p:tgtEl>
                                          <p:spTgt spid="7"/>
                                        </p:tgtEl>
                                      </p:cBhvr>
                                    </p:animEffect>
                                  </p:childTnLst>
                                </p:cTn>
                              </p:par>
                            </p:childTnLst>
                          </p:cTn>
                        </p:par>
                      </p:childTnLst>
                    </p:cTn>
                  </p:par>
                  <p:par>
                    <p:cTn id="54" fill="hold">
                      <p:stCondLst>
                        <p:cond delay="indefinite"/>
                      </p:stCondLst>
                      <p:childTnLst>
                        <p:par>
                          <p:cTn id="55" fill="hold">
                            <p:stCondLst>
                              <p:cond delay="0"/>
                            </p:stCondLst>
                            <p:childTnLst>
                              <p:par>
                                <p:cTn id="56" presetID="14" presetClass="entr" presetSubtype="10" fill="hold" grpId="0" nodeType="clickEffect">
                                  <p:stCondLst>
                                    <p:cond delay="0"/>
                                  </p:stCondLst>
                                  <p:childTnLst>
                                    <p:set>
                                      <p:cBhvr>
                                        <p:cTn id="57" dur="1" fill="hold">
                                          <p:stCondLst>
                                            <p:cond delay="0"/>
                                          </p:stCondLst>
                                        </p:cTn>
                                        <p:tgtEl>
                                          <p:spTgt spid="56"/>
                                        </p:tgtEl>
                                        <p:attrNameLst>
                                          <p:attrName>style.visibility</p:attrName>
                                        </p:attrNameLst>
                                      </p:cBhvr>
                                      <p:to>
                                        <p:strVal val="visible"/>
                                      </p:to>
                                    </p:set>
                                    <p:animEffect transition="in" filter="randombar(horizontal)">
                                      <p:cBhvr>
                                        <p:cTn id="58" dur="500"/>
                                        <p:tgtEl>
                                          <p:spTgt spid="56"/>
                                        </p:tgtEl>
                                      </p:cBhvr>
                                    </p:animEffect>
                                  </p:childTnLst>
                                </p:cTn>
                              </p:par>
                            </p:childTnLst>
                          </p:cTn>
                        </p:par>
                      </p:childTnLst>
                    </p:cTn>
                  </p:par>
                  <p:par>
                    <p:cTn id="59" fill="hold">
                      <p:stCondLst>
                        <p:cond delay="indefinite"/>
                      </p:stCondLst>
                      <p:childTnLst>
                        <p:par>
                          <p:cTn id="60" fill="hold">
                            <p:stCondLst>
                              <p:cond delay="0"/>
                            </p:stCondLst>
                            <p:childTnLst>
                              <p:par>
                                <p:cTn id="61" presetID="14" presetClass="entr" presetSubtype="10" fill="hold" grpId="0" nodeType="clickEffect">
                                  <p:stCondLst>
                                    <p:cond delay="0"/>
                                  </p:stCondLst>
                                  <p:childTnLst>
                                    <p:set>
                                      <p:cBhvr>
                                        <p:cTn id="62" dur="1" fill="hold">
                                          <p:stCondLst>
                                            <p:cond delay="0"/>
                                          </p:stCondLst>
                                        </p:cTn>
                                        <p:tgtEl>
                                          <p:spTgt spid="4"/>
                                        </p:tgtEl>
                                        <p:attrNameLst>
                                          <p:attrName>style.visibility</p:attrName>
                                        </p:attrNameLst>
                                      </p:cBhvr>
                                      <p:to>
                                        <p:strVal val="visible"/>
                                      </p:to>
                                    </p:set>
                                    <p:animEffect transition="in" filter="randombar(horizontal)">
                                      <p:cBhvr>
                                        <p:cTn id="6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13" grpId="0"/>
      <p:bldP spid="21" grpId="0"/>
      <p:bldP spid="52" grpId="0"/>
      <p:bldP spid="56" grpId="0"/>
      <p:bldP spid="4" grpId="0"/>
      <p:bldP spid="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Free vector top view person sleeping in bed">
            <a:extLst>
              <a:ext uri="{FF2B5EF4-FFF2-40B4-BE49-F238E27FC236}">
                <a16:creationId xmlns:a16="http://schemas.microsoft.com/office/drawing/2014/main" id="{8B0A120A-6D89-DB6F-3DC5-AE6AFFE1387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364" t="7280" r="7570" b="10410"/>
          <a:stretch/>
        </p:blipFill>
        <p:spPr bwMode="auto">
          <a:xfrm>
            <a:off x="6288834" y="369944"/>
            <a:ext cx="5131838" cy="4907903"/>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Full shot  girl standing on bed">
            <a:extLst>
              <a:ext uri="{FF2B5EF4-FFF2-40B4-BE49-F238E27FC236}">
                <a16:creationId xmlns:a16="http://schemas.microsoft.com/office/drawing/2014/main" id="{77EDA9BC-3C86-2FAB-EB61-636D00B632D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135"/>
          <a:stretch/>
        </p:blipFill>
        <p:spPr bwMode="auto">
          <a:xfrm>
            <a:off x="674914" y="369943"/>
            <a:ext cx="5131838" cy="490790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EA82FEFD-B6A4-C11B-8661-8DD488649FC5}"/>
              </a:ext>
            </a:extLst>
          </p:cNvPr>
          <p:cNvSpPr txBox="1"/>
          <p:nvPr/>
        </p:nvSpPr>
        <p:spPr>
          <a:xfrm>
            <a:off x="1403046" y="5485276"/>
            <a:ext cx="8807411" cy="95410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mn-cs"/>
              </a:rPr>
              <a:t>Tại sao khi một em bé đứng lên chiếc đệm (nệm) thì đệm lại bị lún sâu hơn khi người lớn nằm trên nó</a:t>
            </a:r>
            <a:r>
              <a:rPr kumimoji="0" lang="en-US" sz="28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mn-cs"/>
              </a:rPr>
              <a:t>?</a:t>
            </a:r>
            <a:r>
              <a:rPr kumimoji="0" lang="vi-VN" sz="28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mn-cs"/>
              </a:rPr>
              <a:t> </a:t>
            </a:r>
            <a:endParaRPr kumimoji="0" lang="en-US" sz="28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mn-cs"/>
            </a:endParaRPr>
          </a:p>
        </p:txBody>
      </p:sp>
      <p:sp>
        <p:nvSpPr>
          <p:cNvPr id="3" name="TextBox 2">
            <a:extLst>
              <a:ext uri="{FF2B5EF4-FFF2-40B4-BE49-F238E27FC236}">
                <a16:creationId xmlns:a16="http://schemas.microsoft.com/office/drawing/2014/main" id="{ADE188FA-70D2-555F-F8D3-A203AB092999}"/>
              </a:ext>
            </a:extLst>
          </p:cNvPr>
          <p:cNvSpPr txBox="1"/>
          <p:nvPr/>
        </p:nvSpPr>
        <p:spPr>
          <a:xfrm>
            <a:off x="1692294" y="5277846"/>
            <a:ext cx="8807411" cy="1384995"/>
          </a:xfrm>
          <a:prstGeom prst="rect">
            <a:avLst/>
          </a:prstGeom>
          <a:noFill/>
        </p:spPr>
        <p:txBody>
          <a:bodyPr wrap="square">
            <a:spAutoFit/>
          </a:bodyPr>
          <a:lstStyle>
            <a:defPPr>
              <a:defRPr lang="en-US"/>
            </a:defPPr>
            <a:lvl1pPr marR="0" lvl="0" indent="0" algn="ctr" fontAlgn="auto">
              <a:lnSpc>
                <a:spcPct val="100000"/>
              </a:lnSpc>
              <a:spcBef>
                <a:spcPts val="0"/>
              </a:spcBef>
              <a:spcAft>
                <a:spcPts val="0"/>
              </a:spcAft>
              <a:buClrTx/>
              <a:buSzTx/>
              <a:buFontTx/>
              <a:buNone/>
              <a:tabLst/>
              <a:defRPr kumimoji="0" sz="2800" b="0" i="0" u="none" strike="noStrike" cap="none" spc="0" normalizeH="0" baseline="0">
                <a:ln>
                  <a:noFill/>
                </a:ln>
                <a:solidFill>
                  <a:prstClr val="black"/>
                </a:solidFill>
                <a:effectLst/>
                <a:uLnTx/>
                <a:uFillTx/>
                <a:latin typeface="Roboto" panose="02000000000000000000" pitchFamily="2" charset="0"/>
                <a:ea typeface="Roboto" panose="02000000000000000000" pitchFamily="2" charset="0"/>
              </a:defRPr>
            </a:lvl1pPr>
          </a:lstStyle>
          <a:p>
            <a:r>
              <a:rPr lang="vi-VN" dirty="0"/>
              <a:t>Do áp suất em bé tạo ra trên diện tích bề mặt đệm (nệm) bị ép lớn hơn áp suất do người lớn tạo ra trên diện tích bề mặt đệm (nệm) bị ép.</a:t>
            </a:r>
            <a:endParaRPr lang="en-US" dirty="0"/>
          </a:p>
        </p:txBody>
      </p:sp>
    </p:spTree>
    <p:extLst>
      <p:ext uri="{BB962C8B-B14F-4D97-AF65-F5344CB8AC3E}">
        <p14:creationId xmlns:p14="http://schemas.microsoft.com/office/powerpoint/2010/main" val="4082252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2"/>
                                        </p:tgtEl>
                                      </p:cBhvr>
                                    </p:animEffect>
                                    <p:set>
                                      <p:cBhvr>
                                        <p:cTn id="12" dur="1" fill="hold">
                                          <p:stCondLst>
                                            <p:cond delay="499"/>
                                          </p:stCondLst>
                                        </p:cTn>
                                        <p:tgtEl>
                                          <p:spTgt spid="2"/>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randombar(horizontal)">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2799CA2-C049-5CA8-9458-EF828C789D5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1359" y="1002562"/>
            <a:ext cx="5683898" cy="5683898"/>
          </a:xfrm>
          <a:prstGeom prst="rect">
            <a:avLst/>
          </a:prstGeom>
        </p:spPr>
      </p:pic>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720613CC-98E3-8AB3-013B-0CA7483A42C9}"/>
                  </a:ext>
                </a:extLst>
              </p:cNvPr>
              <p:cNvSpPr txBox="1"/>
              <p:nvPr/>
            </p:nvSpPr>
            <p:spPr>
              <a:xfrm>
                <a:off x="6196745" y="913274"/>
                <a:ext cx="5223924" cy="5313442"/>
              </a:xfrm>
              <a:prstGeom prst="rect">
                <a:avLst/>
              </a:prstGeom>
              <a:noFill/>
            </p:spPr>
            <p:txBody>
              <a:bodyPr wrap="square" rtlCol="0">
                <a:spAutoFit/>
              </a:bodyPr>
              <a:lstStyle/>
              <a:p>
                <a:pPr lvl="0" algn="ctr">
                  <a:defRPr/>
                </a:pPr>
                <a:r>
                  <a:rPr kumimoji="0" lang="en-US" sz="6000" b="0" i="0" u="none" strike="noStrike" kern="1200" cap="none" spc="0" normalizeH="0" baseline="0" noProof="0" dirty="0" err="1">
                    <a:ln>
                      <a:noFill/>
                    </a:ln>
                    <a:solidFill>
                      <a:srgbClr val="E7E6E6">
                        <a:lumMod val="25000"/>
                      </a:srgbClr>
                    </a:solidFill>
                    <a:effectLst/>
                    <a:uLnTx/>
                    <a:uFillTx/>
                    <a:latin typeface="Roboto" panose="02000000000000000000" pitchFamily="2" charset="0"/>
                    <a:ea typeface="Roboto" panose="02000000000000000000" pitchFamily="2" charset="0"/>
                    <a:cs typeface="+mn-cs"/>
                  </a:rPr>
                  <a:t>Từ</a:t>
                </a:r>
                <a:r>
                  <a:rPr kumimoji="0" lang="en-US" sz="6000" b="0" i="0" u="none" strike="noStrike" kern="1200" cap="none" spc="0" normalizeH="0" baseline="0" noProof="0" dirty="0">
                    <a:ln>
                      <a:noFill/>
                    </a:ln>
                    <a:solidFill>
                      <a:srgbClr val="E7E6E6">
                        <a:lumMod val="25000"/>
                      </a:srgbClr>
                    </a:solidFill>
                    <a:effectLst/>
                    <a:uLnTx/>
                    <a:uFillTx/>
                    <a:latin typeface="Roboto" panose="02000000000000000000" pitchFamily="2" charset="0"/>
                    <a:ea typeface="Roboto" panose="02000000000000000000" pitchFamily="2" charset="0"/>
                    <a:cs typeface="+mn-cs"/>
                  </a:rPr>
                  <a:t> </a:t>
                </a:r>
                <a:r>
                  <a:rPr kumimoji="0" lang="en-US" sz="6000" b="0" i="0" u="none" strike="noStrike" kern="1200" cap="none" spc="0" normalizeH="0" baseline="0" noProof="0" dirty="0" err="1">
                    <a:ln>
                      <a:noFill/>
                    </a:ln>
                    <a:solidFill>
                      <a:srgbClr val="E7E6E6">
                        <a:lumMod val="25000"/>
                      </a:srgbClr>
                    </a:solidFill>
                    <a:effectLst/>
                    <a:uLnTx/>
                    <a:uFillTx/>
                    <a:latin typeface="Roboto" panose="02000000000000000000" pitchFamily="2" charset="0"/>
                    <a:ea typeface="Roboto" panose="02000000000000000000" pitchFamily="2" charset="0"/>
                    <a:cs typeface="+mn-cs"/>
                  </a:rPr>
                  <a:t>công</a:t>
                </a:r>
                <a:r>
                  <a:rPr kumimoji="0" lang="en-US" sz="6000" b="0" i="0" u="none" strike="noStrike" kern="1200" cap="none" spc="0" normalizeH="0" baseline="0" noProof="0" dirty="0">
                    <a:ln>
                      <a:noFill/>
                    </a:ln>
                    <a:solidFill>
                      <a:srgbClr val="E7E6E6">
                        <a:lumMod val="25000"/>
                      </a:srgbClr>
                    </a:solidFill>
                    <a:effectLst/>
                    <a:uLnTx/>
                    <a:uFillTx/>
                    <a:latin typeface="Roboto" panose="02000000000000000000" pitchFamily="2" charset="0"/>
                    <a:ea typeface="Roboto" panose="02000000000000000000" pitchFamily="2" charset="0"/>
                    <a:cs typeface="+mn-cs"/>
                  </a:rPr>
                  <a:t> </a:t>
                </a:r>
                <a:r>
                  <a:rPr kumimoji="0" lang="en-US" sz="6000" b="0" i="0" u="none" strike="noStrike" kern="1200" cap="none" spc="0" normalizeH="0" baseline="0" noProof="0" dirty="0" err="1">
                    <a:ln>
                      <a:noFill/>
                    </a:ln>
                    <a:solidFill>
                      <a:srgbClr val="E7E6E6">
                        <a:lumMod val="25000"/>
                      </a:srgbClr>
                    </a:solidFill>
                    <a:effectLst/>
                    <a:uLnTx/>
                    <a:uFillTx/>
                    <a:latin typeface="Roboto" panose="02000000000000000000" pitchFamily="2" charset="0"/>
                    <a:ea typeface="Roboto" panose="02000000000000000000" pitchFamily="2" charset="0"/>
                    <a:cs typeface="+mn-cs"/>
                  </a:rPr>
                  <a:t>thứ</a:t>
                </a:r>
                <a:r>
                  <a:rPr lang="en-US" sz="6000" dirty="0">
                    <a:solidFill>
                      <a:srgbClr val="E7E6E6">
                        <a:lumMod val="25000"/>
                      </a:srgbClr>
                    </a:solidFill>
                    <a:latin typeface="Roboto" panose="02000000000000000000" pitchFamily="2" charset="0"/>
                    <a:ea typeface="Roboto" panose="02000000000000000000" pitchFamily="2" charset="0"/>
                  </a:rPr>
                  <a:t>c p = </a:t>
                </a:r>
                <a14:m>
                  <m:oMath xmlns:m="http://schemas.openxmlformats.org/officeDocument/2006/math">
                    <m:f>
                      <m:fPr>
                        <m:ctrlPr>
                          <a:rPr lang="en-US" sz="6000" i="1" smtClean="0">
                            <a:solidFill>
                              <a:srgbClr val="E7E6E6">
                                <a:lumMod val="25000"/>
                              </a:srgbClr>
                            </a:solidFill>
                            <a:latin typeface="Cambria Math" panose="02040503050406030204" pitchFamily="18" charset="0"/>
                            <a:ea typeface="Roboto" panose="02000000000000000000" pitchFamily="2" charset="0"/>
                          </a:rPr>
                        </m:ctrlPr>
                      </m:fPr>
                      <m:num>
                        <m:r>
                          <m:rPr>
                            <m:nor/>
                          </m:rPr>
                          <a:rPr lang="en-US" sz="6000" dirty="0">
                            <a:solidFill>
                              <a:srgbClr val="E7E6E6">
                                <a:lumMod val="25000"/>
                              </a:srgbClr>
                            </a:solidFill>
                            <a:latin typeface="Roboto" panose="02000000000000000000" pitchFamily="2" charset="0"/>
                            <a:ea typeface="Roboto" panose="02000000000000000000" pitchFamily="2" charset="0"/>
                          </a:rPr>
                          <m:t>F</m:t>
                        </m:r>
                      </m:num>
                      <m:den>
                        <m:r>
                          <m:rPr>
                            <m:nor/>
                          </m:rPr>
                          <a:rPr lang="en-US" sz="6000" dirty="0">
                            <a:solidFill>
                              <a:srgbClr val="E7E6E6">
                                <a:lumMod val="25000"/>
                              </a:srgbClr>
                            </a:solidFill>
                            <a:latin typeface="Roboto" panose="02000000000000000000" pitchFamily="2" charset="0"/>
                            <a:ea typeface="Roboto" panose="02000000000000000000" pitchFamily="2" charset="0"/>
                          </a:rPr>
                          <m:t>S</m:t>
                        </m:r>
                      </m:den>
                    </m:f>
                  </m:oMath>
                </a14:m>
                <a:r>
                  <a:rPr lang="en-US" sz="6000" dirty="0">
                    <a:solidFill>
                      <a:srgbClr val="E7E6E6">
                        <a:lumMod val="25000"/>
                      </a:srgbClr>
                    </a:solidFill>
                    <a:latin typeface="Roboto" panose="02000000000000000000" pitchFamily="2" charset="0"/>
                    <a:ea typeface="Roboto" panose="02000000000000000000" pitchFamily="2" charset="0"/>
                  </a:rPr>
                  <a:t> , </a:t>
                </a:r>
                <a:r>
                  <a:rPr lang="vi-VN" sz="6000" dirty="0">
                    <a:solidFill>
                      <a:srgbClr val="E7E6E6">
                        <a:lumMod val="25000"/>
                      </a:srgbClr>
                    </a:solidFill>
                    <a:latin typeface="Roboto" panose="02000000000000000000" pitchFamily="2" charset="0"/>
                    <a:ea typeface="Roboto" panose="02000000000000000000" pitchFamily="2" charset="0"/>
                  </a:rPr>
                  <a:t>hãy đưa ra nguyên tắc</a:t>
                </a:r>
                <a:r>
                  <a:rPr lang="en-US" sz="6000" dirty="0">
                    <a:solidFill>
                      <a:srgbClr val="E7E6E6">
                        <a:lumMod val="25000"/>
                      </a:srgbClr>
                    </a:solidFill>
                    <a:latin typeface="Roboto" panose="02000000000000000000" pitchFamily="2" charset="0"/>
                    <a:ea typeface="Roboto" panose="02000000000000000000" pitchFamily="2" charset="0"/>
                  </a:rPr>
                  <a:t> </a:t>
                </a:r>
                <a:r>
                  <a:rPr kumimoji="0" lang="en-US" sz="6000" b="0" i="0" u="none" strike="noStrike" kern="1200" cap="none" spc="0" normalizeH="0" baseline="0" noProof="0" dirty="0" err="1">
                    <a:ln>
                      <a:noFill/>
                    </a:ln>
                    <a:solidFill>
                      <a:srgbClr val="E7E6E6">
                        <a:lumMod val="25000"/>
                      </a:srgbClr>
                    </a:solidFill>
                    <a:effectLst/>
                    <a:uLnTx/>
                    <a:uFillTx/>
                    <a:latin typeface="Roboto" panose="02000000000000000000" pitchFamily="2" charset="0"/>
                    <a:ea typeface="Roboto" panose="02000000000000000000" pitchFamily="2" charset="0"/>
                    <a:cs typeface="+mn-cs"/>
                  </a:rPr>
                  <a:t>để</a:t>
                </a:r>
                <a:r>
                  <a:rPr kumimoji="0" lang="en-US" sz="6000" b="0" i="0" u="none" strike="noStrike" kern="1200" cap="none" spc="0" normalizeH="0" baseline="0" noProof="0" dirty="0">
                    <a:ln>
                      <a:noFill/>
                    </a:ln>
                    <a:solidFill>
                      <a:srgbClr val="E7E6E6">
                        <a:lumMod val="25000"/>
                      </a:srgbClr>
                    </a:solidFill>
                    <a:effectLst/>
                    <a:uLnTx/>
                    <a:uFillTx/>
                    <a:latin typeface="Roboto" panose="02000000000000000000" pitchFamily="2" charset="0"/>
                    <a:ea typeface="Roboto" panose="02000000000000000000" pitchFamily="2" charset="0"/>
                    <a:cs typeface="+mn-cs"/>
                  </a:rPr>
                  <a:t> </a:t>
                </a:r>
                <a:r>
                  <a:rPr kumimoji="0" lang="en-US" sz="6000" b="0" i="0" u="none" strike="noStrike" kern="1200" cap="none" spc="0" normalizeH="0" baseline="0" noProof="0" dirty="0" err="1">
                    <a:ln>
                      <a:noFill/>
                    </a:ln>
                    <a:solidFill>
                      <a:srgbClr val="E7E6E6">
                        <a:lumMod val="25000"/>
                      </a:srgbClr>
                    </a:solidFill>
                    <a:effectLst/>
                    <a:uLnTx/>
                    <a:uFillTx/>
                    <a:latin typeface="Roboto" panose="02000000000000000000" pitchFamily="2" charset="0"/>
                    <a:ea typeface="Roboto" panose="02000000000000000000" pitchFamily="2" charset="0"/>
                    <a:cs typeface="+mn-cs"/>
                  </a:rPr>
                  <a:t>tăng</a:t>
                </a:r>
                <a:r>
                  <a:rPr kumimoji="0" lang="en-US" sz="6000" b="0" i="0" u="none" strike="noStrike" kern="1200" cap="none" spc="0" normalizeH="0" baseline="0" noProof="0" dirty="0">
                    <a:ln>
                      <a:noFill/>
                    </a:ln>
                    <a:solidFill>
                      <a:srgbClr val="E7E6E6">
                        <a:lumMod val="25000"/>
                      </a:srgbClr>
                    </a:solidFill>
                    <a:effectLst/>
                    <a:uLnTx/>
                    <a:uFillTx/>
                    <a:latin typeface="Roboto" panose="02000000000000000000" pitchFamily="2" charset="0"/>
                    <a:ea typeface="Roboto" panose="02000000000000000000" pitchFamily="2" charset="0"/>
                    <a:cs typeface="+mn-cs"/>
                  </a:rPr>
                  <a:t>, </a:t>
                </a:r>
                <a:r>
                  <a:rPr kumimoji="0" lang="en-US" sz="6000" b="0" i="0" u="none" strike="noStrike" kern="1200" cap="none" spc="0" normalizeH="0" baseline="0" noProof="0" dirty="0" err="1">
                    <a:ln>
                      <a:noFill/>
                    </a:ln>
                    <a:solidFill>
                      <a:srgbClr val="E7E6E6">
                        <a:lumMod val="25000"/>
                      </a:srgbClr>
                    </a:solidFill>
                    <a:effectLst/>
                    <a:uLnTx/>
                    <a:uFillTx/>
                    <a:latin typeface="Roboto" panose="02000000000000000000" pitchFamily="2" charset="0"/>
                    <a:ea typeface="Roboto" panose="02000000000000000000" pitchFamily="2" charset="0"/>
                    <a:cs typeface="+mn-cs"/>
                  </a:rPr>
                  <a:t>giảm</a:t>
                </a:r>
                <a:r>
                  <a:rPr kumimoji="0" lang="en-US" sz="6000" b="0" i="0" u="none" strike="noStrike" kern="1200" cap="none" spc="0" normalizeH="0" baseline="0" noProof="0" dirty="0">
                    <a:ln>
                      <a:noFill/>
                    </a:ln>
                    <a:solidFill>
                      <a:srgbClr val="E7E6E6">
                        <a:lumMod val="25000"/>
                      </a:srgbClr>
                    </a:solidFill>
                    <a:effectLst/>
                    <a:uLnTx/>
                    <a:uFillTx/>
                    <a:latin typeface="Roboto" panose="02000000000000000000" pitchFamily="2" charset="0"/>
                    <a:ea typeface="Roboto" panose="02000000000000000000" pitchFamily="2" charset="0"/>
                    <a:cs typeface="+mn-cs"/>
                  </a:rPr>
                  <a:t> </a:t>
                </a:r>
                <a:r>
                  <a:rPr kumimoji="0" lang="en-US" sz="6000" b="0" i="0" u="none" strike="noStrike" kern="1200" cap="none" spc="0" normalizeH="0" baseline="0" noProof="0" dirty="0" err="1">
                    <a:ln>
                      <a:noFill/>
                    </a:ln>
                    <a:solidFill>
                      <a:srgbClr val="E7E6E6">
                        <a:lumMod val="25000"/>
                      </a:srgbClr>
                    </a:solidFill>
                    <a:effectLst/>
                    <a:uLnTx/>
                    <a:uFillTx/>
                    <a:latin typeface="Roboto" panose="02000000000000000000" pitchFamily="2" charset="0"/>
                    <a:ea typeface="Roboto" panose="02000000000000000000" pitchFamily="2" charset="0"/>
                    <a:cs typeface="+mn-cs"/>
                  </a:rPr>
                  <a:t>áp</a:t>
                </a:r>
                <a:r>
                  <a:rPr kumimoji="0" lang="en-US" sz="6000" b="0" i="0" u="none" strike="noStrike" kern="1200" cap="none" spc="0" normalizeH="0" baseline="0" noProof="0" dirty="0">
                    <a:ln>
                      <a:noFill/>
                    </a:ln>
                    <a:solidFill>
                      <a:srgbClr val="E7E6E6">
                        <a:lumMod val="25000"/>
                      </a:srgbClr>
                    </a:solidFill>
                    <a:effectLst/>
                    <a:uLnTx/>
                    <a:uFillTx/>
                    <a:latin typeface="Roboto" panose="02000000000000000000" pitchFamily="2" charset="0"/>
                    <a:ea typeface="Roboto" panose="02000000000000000000" pitchFamily="2" charset="0"/>
                    <a:cs typeface="+mn-cs"/>
                  </a:rPr>
                  <a:t> </a:t>
                </a:r>
                <a:r>
                  <a:rPr kumimoji="0" lang="en-US" sz="6000" b="0" i="0" u="none" strike="noStrike" kern="1200" cap="none" spc="0" normalizeH="0" baseline="0" noProof="0" dirty="0" err="1">
                    <a:ln>
                      <a:noFill/>
                    </a:ln>
                    <a:solidFill>
                      <a:srgbClr val="E7E6E6">
                        <a:lumMod val="25000"/>
                      </a:srgbClr>
                    </a:solidFill>
                    <a:effectLst/>
                    <a:uLnTx/>
                    <a:uFillTx/>
                    <a:latin typeface="Roboto" panose="02000000000000000000" pitchFamily="2" charset="0"/>
                    <a:ea typeface="Roboto" panose="02000000000000000000" pitchFamily="2" charset="0"/>
                    <a:cs typeface="+mn-cs"/>
                  </a:rPr>
                  <a:t>suất</a:t>
                </a:r>
                <a:endParaRPr kumimoji="0" lang="en-US" sz="6000" b="0" i="0" u="none" strike="noStrike" kern="1200" cap="none" spc="0" normalizeH="0" baseline="0" noProof="0" dirty="0">
                  <a:ln>
                    <a:noFill/>
                  </a:ln>
                  <a:solidFill>
                    <a:srgbClr val="E7E6E6">
                      <a:lumMod val="25000"/>
                    </a:srgbClr>
                  </a:solidFill>
                  <a:effectLst/>
                  <a:uLnTx/>
                  <a:uFillTx/>
                  <a:latin typeface="Roboto" panose="02000000000000000000" pitchFamily="2" charset="0"/>
                  <a:ea typeface="Roboto" panose="02000000000000000000" pitchFamily="2" charset="0"/>
                  <a:cs typeface="+mn-cs"/>
                </a:endParaRPr>
              </a:p>
            </p:txBody>
          </p:sp>
        </mc:Choice>
        <mc:Fallback xmlns="">
          <p:sp>
            <p:nvSpPr>
              <p:cNvPr id="10" name="TextBox 9">
                <a:extLst>
                  <a:ext uri="{FF2B5EF4-FFF2-40B4-BE49-F238E27FC236}">
                    <a16:creationId xmlns:a16="http://schemas.microsoft.com/office/drawing/2014/main" id="{720613CC-98E3-8AB3-013B-0CA7483A42C9}"/>
                  </a:ext>
                </a:extLst>
              </p:cNvPr>
              <p:cNvSpPr txBox="1">
                <a:spLocks noRot="1" noChangeAspect="1" noMove="1" noResize="1" noEditPoints="1" noAdjustHandles="1" noChangeArrowheads="1" noChangeShapeType="1" noTextEdit="1"/>
              </p:cNvSpPr>
              <p:nvPr/>
            </p:nvSpPr>
            <p:spPr>
              <a:xfrm>
                <a:off x="6196745" y="913274"/>
                <a:ext cx="5223924" cy="5313442"/>
              </a:xfrm>
              <a:prstGeom prst="rect">
                <a:avLst/>
              </a:prstGeom>
              <a:blipFill>
                <a:blip r:embed="rId3"/>
                <a:stretch>
                  <a:fillRect l="-5958" t="-3559" r="-9579" b="-6889"/>
                </a:stretch>
              </a:blipFill>
            </p:spPr>
            <p:txBody>
              <a:bodyPr/>
              <a:lstStyle/>
              <a:p>
                <a:r>
                  <a:rPr lang="en-US">
                    <a:noFill/>
                  </a:rPr>
                  <a:t> </a:t>
                </a:r>
              </a:p>
            </p:txBody>
          </p:sp>
        </mc:Fallback>
      </mc:AlternateContent>
    </p:spTree>
    <p:extLst>
      <p:ext uri="{BB962C8B-B14F-4D97-AF65-F5344CB8AC3E}">
        <p14:creationId xmlns:p14="http://schemas.microsoft.com/office/powerpoint/2010/main" val="2343435856"/>
      </p:ext>
    </p:extLst>
  </p:cSld>
  <p:clrMapOvr>
    <a:masterClrMapping/>
  </p:clrMapOvr>
  <p:transition spd="slow">
    <p:push dir="u"/>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Arrow: Up 8">
            <a:extLst>
              <a:ext uri="{FF2B5EF4-FFF2-40B4-BE49-F238E27FC236}">
                <a16:creationId xmlns:a16="http://schemas.microsoft.com/office/drawing/2014/main" id="{35CD6747-3A51-408E-B561-D2E5666AA261}"/>
              </a:ext>
            </a:extLst>
          </p:cNvPr>
          <p:cNvSpPr/>
          <p:nvPr/>
        </p:nvSpPr>
        <p:spPr>
          <a:xfrm>
            <a:off x="4994031" y="2942991"/>
            <a:ext cx="370522" cy="591501"/>
          </a:xfrm>
          <a:prstGeom prst="upArrow">
            <a:avLst/>
          </a:prstGeom>
          <a:solidFill>
            <a:srgbClr val="00B0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A42A717F-7B5F-4D10-B2C1-2FD3986C2DB2}"/>
              </a:ext>
            </a:extLst>
          </p:cNvPr>
          <p:cNvSpPr txBox="1"/>
          <p:nvPr/>
        </p:nvSpPr>
        <p:spPr>
          <a:xfrm>
            <a:off x="1124336" y="2044820"/>
            <a:ext cx="5532488" cy="523220"/>
          </a:xfrm>
          <a:prstGeom prst="rect">
            <a:avLst/>
          </a:prstGeom>
          <a:noFill/>
        </p:spPr>
        <p:txBody>
          <a:bodyPr wrap="square" rtlCol="0">
            <a:spAutoFit/>
          </a:bodyPr>
          <a:lstStyle/>
          <a:p>
            <a:pPr algn="just"/>
            <a:r>
              <a:rPr lang="vi-VN" sz="2800" dirty="0">
                <a:solidFill>
                  <a:schemeClr val="bg2">
                    <a:lumMod val="25000"/>
                  </a:schemeClr>
                </a:solidFill>
                <a:latin typeface="Roboto" panose="02000000000000000000" pitchFamily="2" charset="0"/>
                <a:ea typeface="Roboto" panose="02000000000000000000" pitchFamily="2" charset="0"/>
              </a:rPr>
              <a:t>Nguyên tắc làm tăng áp suất:</a:t>
            </a:r>
            <a:endParaRPr lang="en-US" sz="2800" dirty="0">
              <a:solidFill>
                <a:schemeClr val="bg2">
                  <a:lumMod val="25000"/>
                </a:schemeClr>
              </a:solidFill>
              <a:latin typeface="Roboto" panose="02000000000000000000" pitchFamily="2" charset="0"/>
              <a:ea typeface="Roboto" panose="02000000000000000000" pitchFamily="2" charset="0"/>
            </a:endParaRPr>
          </a:p>
        </p:txBody>
      </p:sp>
      <p:sp>
        <p:nvSpPr>
          <p:cNvPr id="18" name="TextBox 17">
            <a:extLst>
              <a:ext uri="{FF2B5EF4-FFF2-40B4-BE49-F238E27FC236}">
                <a16:creationId xmlns:a16="http://schemas.microsoft.com/office/drawing/2014/main" id="{C5B20344-629B-4DAE-8C37-87C28C835F8D}"/>
              </a:ext>
            </a:extLst>
          </p:cNvPr>
          <p:cNvSpPr txBox="1"/>
          <p:nvPr/>
        </p:nvSpPr>
        <p:spPr>
          <a:xfrm>
            <a:off x="2727650" y="3011272"/>
            <a:ext cx="2266381" cy="523220"/>
          </a:xfrm>
          <a:prstGeom prst="rect">
            <a:avLst/>
          </a:prstGeom>
          <a:noFill/>
        </p:spPr>
        <p:txBody>
          <a:bodyPr wrap="square" rtlCol="0">
            <a:spAutoFit/>
          </a:bodyPr>
          <a:lstStyle/>
          <a:p>
            <a:pPr algn="just"/>
            <a:r>
              <a:rPr lang="vi-VN" sz="2800" dirty="0">
                <a:solidFill>
                  <a:schemeClr val="bg2">
                    <a:lumMod val="25000"/>
                  </a:schemeClr>
                </a:solidFill>
                <a:latin typeface="Roboto" panose="02000000000000000000" pitchFamily="2" charset="0"/>
                <a:ea typeface="Roboto" panose="02000000000000000000" pitchFamily="2" charset="0"/>
              </a:rPr>
              <a:t>Tăng áp lực</a:t>
            </a:r>
            <a:endParaRPr lang="en-US" sz="2800" dirty="0">
              <a:solidFill>
                <a:schemeClr val="bg2">
                  <a:lumMod val="25000"/>
                </a:schemeClr>
              </a:solidFill>
              <a:latin typeface="Roboto" panose="02000000000000000000" pitchFamily="2" charset="0"/>
              <a:ea typeface="Roboto" panose="02000000000000000000" pitchFamily="2" charset="0"/>
            </a:endParaRPr>
          </a:p>
        </p:txBody>
      </p:sp>
      <p:sp>
        <p:nvSpPr>
          <p:cNvPr id="19" name="TextBox 18">
            <a:extLst>
              <a:ext uri="{FF2B5EF4-FFF2-40B4-BE49-F238E27FC236}">
                <a16:creationId xmlns:a16="http://schemas.microsoft.com/office/drawing/2014/main" id="{46B4C37B-CC4D-4642-AFBC-4C70AC0DEE40}"/>
              </a:ext>
            </a:extLst>
          </p:cNvPr>
          <p:cNvSpPr txBox="1"/>
          <p:nvPr/>
        </p:nvSpPr>
        <p:spPr>
          <a:xfrm>
            <a:off x="6571622" y="2977132"/>
            <a:ext cx="3451124" cy="523220"/>
          </a:xfrm>
          <a:prstGeom prst="rect">
            <a:avLst/>
          </a:prstGeom>
          <a:noFill/>
        </p:spPr>
        <p:txBody>
          <a:bodyPr wrap="square" rtlCol="0">
            <a:spAutoFit/>
          </a:bodyPr>
          <a:lstStyle/>
          <a:p>
            <a:pPr algn="just"/>
            <a:r>
              <a:rPr lang="vi-VN" sz="2800" dirty="0">
                <a:solidFill>
                  <a:schemeClr val="bg2">
                    <a:lumMod val="25000"/>
                  </a:schemeClr>
                </a:solidFill>
                <a:latin typeface="Roboto" panose="02000000000000000000" pitchFamily="2" charset="0"/>
                <a:ea typeface="Roboto" panose="02000000000000000000" pitchFamily="2" charset="0"/>
              </a:rPr>
              <a:t>Giảm diện tích bị ép</a:t>
            </a:r>
            <a:endParaRPr lang="en-US" sz="2800" dirty="0">
              <a:solidFill>
                <a:schemeClr val="bg2">
                  <a:lumMod val="25000"/>
                </a:schemeClr>
              </a:solidFill>
              <a:latin typeface="Roboto" panose="02000000000000000000" pitchFamily="2" charset="0"/>
              <a:ea typeface="Roboto" panose="02000000000000000000" pitchFamily="2" charset="0"/>
            </a:endParaRPr>
          </a:p>
        </p:txBody>
      </p:sp>
      <p:sp>
        <p:nvSpPr>
          <p:cNvPr id="20" name="Arrow: Up 19">
            <a:extLst>
              <a:ext uri="{FF2B5EF4-FFF2-40B4-BE49-F238E27FC236}">
                <a16:creationId xmlns:a16="http://schemas.microsoft.com/office/drawing/2014/main" id="{620A1241-40F8-4C84-997C-7886BD7FC07E}"/>
              </a:ext>
            </a:extLst>
          </p:cNvPr>
          <p:cNvSpPr/>
          <p:nvPr/>
        </p:nvSpPr>
        <p:spPr>
          <a:xfrm flipV="1">
            <a:off x="10022746" y="2942991"/>
            <a:ext cx="370522" cy="591501"/>
          </a:xfrm>
          <a:prstGeom prst="upArrow">
            <a:avLst/>
          </a:prstGeom>
          <a:solidFill>
            <a:srgbClr val="FF000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AC9C7BA-F9A4-4226-8F8B-FE0B44F8862D}"/>
              </a:ext>
            </a:extLst>
          </p:cNvPr>
          <p:cNvSpPr txBox="1"/>
          <p:nvPr/>
        </p:nvSpPr>
        <p:spPr>
          <a:xfrm>
            <a:off x="1124336" y="3963082"/>
            <a:ext cx="4971664" cy="523220"/>
          </a:xfrm>
          <a:prstGeom prst="rect">
            <a:avLst/>
          </a:prstGeom>
          <a:noFill/>
        </p:spPr>
        <p:txBody>
          <a:bodyPr wrap="square" rtlCol="0">
            <a:spAutoFit/>
          </a:bodyPr>
          <a:lstStyle/>
          <a:p>
            <a:pPr algn="just"/>
            <a:r>
              <a:rPr lang="vi-VN" sz="2800" dirty="0">
                <a:solidFill>
                  <a:schemeClr val="bg2">
                    <a:lumMod val="25000"/>
                  </a:schemeClr>
                </a:solidFill>
                <a:latin typeface="Roboto" panose="02000000000000000000" pitchFamily="2" charset="0"/>
                <a:ea typeface="Roboto" panose="02000000000000000000" pitchFamily="2" charset="0"/>
              </a:rPr>
              <a:t>Nguyên tắc làm giảm áp suất:</a:t>
            </a:r>
            <a:endParaRPr lang="en-US" sz="2800" dirty="0">
              <a:solidFill>
                <a:schemeClr val="bg2">
                  <a:lumMod val="25000"/>
                </a:schemeClr>
              </a:solidFill>
              <a:latin typeface="Roboto" panose="02000000000000000000" pitchFamily="2" charset="0"/>
              <a:ea typeface="Roboto" panose="02000000000000000000" pitchFamily="2" charset="0"/>
            </a:endParaRPr>
          </a:p>
        </p:txBody>
      </p:sp>
      <p:sp>
        <p:nvSpPr>
          <p:cNvPr id="23" name="Arrow: Up 22">
            <a:extLst>
              <a:ext uri="{FF2B5EF4-FFF2-40B4-BE49-F238E27FC236}">
                <a16:creationId xmlns:a16="http://schemas.microsoft.com/office/drawing/2014/main" id="{92F18E0D-2A8E-4316-9B23-A71E919C03B8}"/>
              </a:ext>
            </a:extLst>
          </p:cNvPr>
          <p:cNvSpPr/>
          <p:nvPr/>
        </p:nvSpPr>
        <p:spPr>
          <a:xfrm>
            <a:off x="10191487" y="4961625"/>
            <a:ext cx="370522" cy="591501"/>
          </a:xfrm>
          <a:prstGeom prst="upArrow">
            <a:avLst/>
          </a:prstGeom>
          <a:solidFill>
            <a:srgbClr val="00B0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47959A90-3E88-44DC-A756-CEF2AAAE1E04}"/>
              </a:ext>
            </a:extLst>
          </p:cNvPr>
          <p:cNvSpPr txBox="1"/>
          <p:nvPr/>
        </p:nvSpPr>
        <p:spPr>
          <a:xfrm>
            <a:off x="2808038" y="5032203"/>
            <a:ext cx="2185994" cy="523220"/>
          </a:xfrm>
          <a:prstGeom prst="rect">
            <a:avLst/>
          </a:prstGeom>
          <a:noFill/>
        </p:spPr>
        <p:txBody>
          <a:bodyPr wrap="square" rtlCol="0">
            <a:spAutoFit/>
          </a:bodyPr>
          <a:lstStyle/>
          <a:p>
            <a:pPr algn="just"/>
            <a:r>
              <a:rPr lang="vi-VN" sz="2800" dirty="0">
                <a:solidFill>
                  <a:schemeClr val="bg2">
                    <a:lumMod val="25000"/>
                  </a:schemeClr>
                </a:solidFill>
                <a:latin typeface="Roboto" panose="02000000000000000000" pitchFamily="2" charset="0"/>
                <a:ea typeface="Roboto" panose="02000000000000000000" pitchFamily="2" charset="0"/>
              </a:rPr>
              <a:t>Giảm áp lực</a:t>
            </a:r>
            <a:endParaRPr lang="en-US" sz="2800" dirty="0">
              <a:solidFill>
                <a:schemeClr val="bg2">
                  <a:lumMod val="25000"/>
                </a:schemeClr>
              </a:solidFill>
              <a:latin typeface="Roboto" panose="02000000000000000000" pitchFamily="2" charset="0"/>
              <a:ea typeface="Roboto" panose="02000000000000000000" pitchFamily="2" charset="0"/>
            </a:endParaRPr>
          </a:p>
        </p:txBody>
      </p:sp>
      <p:sp>
        <p:nvSpPr>
          <p:cNvPr id="26" name="Arrow: Up 25">
            <a:extLst>
              <a:ext uri="{FF2B5EF4-FFF2-40B4-BE49-F238E27FC236}">
                <a16:creationId xmlns:a16="http://schemas.microsoft.com/office/drawing/2014/main" id="{E0A172C6-C240-49D7-8A8F-695F77107ED5}"/>
              </a:ext>
            </a:extLst>
          </p:cNvPr>
          <p:cNvSpPr/>
          <p:nvPr/>
        </p:nvSpPr>
        <p:spPr>
          <a:xfrm flipV="1">
            <a:off x="4994031" y="4961625"/>
            <a:ext cx="370522" cy="591501"/>
          </a:xfrm>
          <a:prstGeom prst="upArrow">
            <a:avLst/>
          </a:prstGeom>
          <a:solidFill>
            <a:srgbClr val="FF000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57FDDC00-9A0B-4A20-A4BB-0466F9BCD15F}"/>
              </a:ext>
            </a:extLst>
          </p:cNvPr>
          <p:cNvSpPr txBox="1"/>
          <p:nvPr/>
        </p:nvSpPr>
        <p:spPr>
          <a:xfrm>
            <a:off x="6827449" y="5027609"/>
            <a:ext cx="3364038" cy="523220"/>
          </a:xfrm>
          <a:prstGeom prst="rect">
            <a:avLst/>
          </a:prstGeom>
          <a:noFill/>
        </p:spPr>
        <p:txBody>
          <a:bodyPr wrap="square" rtlCol="0">
            <a:spAutoFit/>
          </a:bodyPr>
          <a:lstStyle/>
          <a:p>
            <a:pPr algn="just"/>
            <a:r>
              <a:rPr lang="vi-VN" sz="2800" dirty="0">
                <a:solidFill>
                  <a:schemeClr val="bg2">
                    <a:lumMod val="25000"/>
                  </a:schemeClr>
                </a:solidFill>
                <a:latin typeface="Roboto" panose="02000000000000000000" pitchFamily="2" charset="0"/>
                <a:ea typeface="Roboto" panose="02000000000000000000" pitchFamily="2" charset="0"/>
              </a:rPr>
              <a:t>Tăng diện tích bị ép</a:t>
            </a:r>
            <a:endParaRPr lang="en-US" sz="2800" dirty="0">
              <a:solidFill>
                <a:schemeClr val="bg2">
                  <a:lumMod val="25000"/>
                </a:schemeClr>
              </a:solidFill>
              <a:latin typeface="Roboto" panose="02000000000000000000" pitchFamily="2" charset="0"/>
              <a:ea typeface="Roboto" panose="02000000000000000000" pitchFamily="2" charset="0"/>
            </a:endParaRPr>
          </a:p>
        </p:txBody>
      </p:sp>
      <p:grpSp>
        <p:nvGrpSpPr>
          <p:cNvPr id="8" name="Group 7">
            <a:extLst>
              <a:ext uri="{FF2B5EF4-FFF2-40B4-BE49-F238E27FC236}">
                <a16:creationId xmlns:a16="http://schemas.microsoft.com/office/drawing/2014/main" id="{37421E99-834C-948E-DF3D-8B5ED676B6ED}"/>
              </a:ext>
            </a:extLst>
          </p:cNvPr>
          <p:cNvGrpSpPr/>
          <p:nvPr/>
        </p:nvGrpSpPr>
        <p:grpSpPr>
          <a:xfrm>
            <a:off x="4128573" y="847834"/>
            <a:ext cx="4380895" cy="650247"/>
            <a:chOff x="2657807" y="195309"/>
            <a:chExt cx="4380895" cy="650247"/>
          </a:xfrm>
        </p:grpSpPr>
        <p:sp>
          <p:nvSpPr>
            <p:cNvPr id="22" name="Rectangle: Rounded Corners 21">
              <a:extLst>
                <a:ext uri="{FF2B5EF4-FFF2-40B4-BE49-F238E27FC236}">
                  <a16:creationId xmlns:a16="http://schemas.microsoft.com/office/drawing/2014/main" id="{D7B26DF6-FD16-CFF5-994C-03638A69F12F}"/>
                </a:ext>
              </a:extLst>
            </p:cNvPr>
            <p:cNvSpPr/>
            <p:nvPr/>
          </p:nvSpPr>
          <p:spPr>
            <a:xfrm>
              <a:off x="2657807" y="195309"/>
              <a:ext cx="4174048" cy="650247"/>
            </a:xfrm>
            <a:prstGeom prst="roundRect">
              <a:avLst>
                <a:gd name="adj" fmla="val 50000"/>
              </a:avLst>
            </a:prstGeom>
            <a:gradFill>
              <a:gsLst>
                <a:gs pos="63000">
                  <a:srgbClr val="FF6A00"/>
                </a:gs>
                <a:gs pos="34000">
                  <a:srgbClr val="FF3900"/>
                </a:gs>
                <a:gs pos="0">
                  <a:srgbClr val="FF0000"/>
                </a:gs>
                <a:gs pos="100000">
                  <a:srgbClr val="FFC000"/>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TextBox 24">
              <a:extLst>
                <a:ext uri="{FF2B5EF4-FFF2-40B4-BE49-F238E27FC236}">
                  <a16:creationId xmlns:a16="http://schemas.microsoft.com/office/drawing/2014/main" id="{955E2F10-5CC2-3CC6-5FEE-352C70A4BEF6}"/>
                </a:ext>
              </a:extLst>
            </p:cNvPr>
            <p:cNvSpPr txBox="1"/>
            <p:nvPr/>
          </p:nvSpPr>
          <p:spPr>
            <a:xfrm>
              <a:off x="2994123" y="248202"/>
              <a:ext cx="404457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Roboto Black" panose="02000000000000000000" pitchFamily="2" charset="0"/>
                  <a:ea typeface="+mn-ea"/>
                  <a:cs typeface="+mn-cs"/>
                </a:rPr>
                <a:t>3. </a:t>
              </a:r>
              <a:r>
                <a:rPr kumimoji="0" lang="en-US" sz="2800" b="0" i="0" u="none" strike="noStrike" kern="1200" cap="none" spc="0" normalizeH="0" baseline="0" noProof="0" dirty="0" err="1">
                  <a:ln>
                    <a:noFill/>
                  </a:ln>
                  <a:solidFill>
                    <a:prstClr val="white"/>
                  </a:solidFill>
                  <a:effectLst/>
                  <a:uLnTx/>
                  <a:uFillTx/>
                  <a:latin typeface="Roboto Black" panose="02000000000000000000" pitchFamily="2" charset="0"/>
                  <a:ea typeface="+mn-ea"/>
                  <a:cs typeface="+mn-cs"/>
                </a:rPr>
                <a:t>Tăng</a:t>
              </a:r>
              <a:r>
                <a:rPr kumimoji="0" lang="en-US" sz="2800" b="0" i="0" u="none" strike="noStrike" kern="1200" cap="none" spc="0" normalizeH="0" baseline="0" noProof="0" dirty="0">
                  <a:ln>
                    <a:noFill/>
                  </a:ln>
                  <a:solidFill>
                    <a:prstClr val="white"/>
                  </a:solidFill>
                  <a:effectLst/>
                  <a:uLnTx/>
                  <a:uFillTx/>
                  <a:latin typeface="Roboto Black" panose="02000000000000000000" pitchFamily="2" charset="0"/>
                  <a:ea typeface="+mn-ea"/>
                  <a:cs typeface="+mn-cs"/>
                </a:rPr>
                <a:t> </a:t>
              </a:r>
              <a:r>
                <a:rPr kumimoji="0" lang="en-US" sz="2800" b="0" i="0" u="none" strike="noStrike" kern="1200" cap="none" spc="0" normalizeH="0" baseline="0" noProof="0" dirty="0" err="1">
                  <a:ln>
                    <a:noFill/>
                  </a:ln>
                  <a:solidFill>
                    <a:prstClr val="white"/>
                  </a:solidFill>
                  <a:effectLst/>
                  <a:uLnTx/>
                  <a:uFillTx/>
                  <a:latin typeface="Roboto Black" panose="02000000000000000000" pitchFamily="2" charset="0"/>
                  <a:ea typeface="+mn-ea"/>
                  <a:cs typeface="+mn-cs"/>
                </a:rPr>
                <a:t>giảm</a:t>
              </a:r>
              <a:r>
                <a:rPr kumimoji="0" lang="en-US" sz="2800" b="0" i="0" u="none" strike="noStrike" kern="1200" cap="none" spc="0" normalizeH="0" baseline="0" noProof="0" dirty="0">
                  <a:ln>
                    <a:noFill/>
                  </a:ln>
                  <a:solidFill>
                    <a:prstClr val="white"/>
                  </a:solidFill>
                  <a:effectLst/>
                  <a:uLnTx/>
                  <a:uFillTx/>
                  <a:latin typeface="Roboto Black" panose="02000000000000000000" pitchFamily="2" charset="0"/>
                  <a:ea typeface="+mn-ea"/>
                  <a:cs typeface="+mn-cs"/>
                </a:rPr>
                <a:t> </a:t>
              </a:r>
              <a:r>
                <a:rPr kumimoji="0" lang="en-US" sz="2800" b="0" i="0" u="none" strike="noStrike" kern="1200" cap="none" spc="0" normalizeH="0" baseline="0" noProof="0" dirty="0" err="1">
                  <a:ln>
                    <a:noFill/>
                  </a:ln>
                  <a:solidFill>
                    <a:prstClr val="white"/>
                  </a:solidFill>
                  <a:effectLst/>
                  <a:uLnTx/>
                  <a:uFillTx/>
                  <a:latin typeface="Roboto Black" panose="02000000000000000000" pitchFamily="2" charset="0"/>
                  <a:ea typeface="+mn-ea"/>
                  <a:cs typeface="+mn-cs"/>
                </a:rPr>
                <a:t>áp</a:t>
              </a:r>
              <a:r>
                <a:rPr kumimoji="0" lang="en-US" sz="2800" b="0" i="0" u="none" strike="noStrike" kern="1200" cap="none" spc="0" normalizeH="0" baseline="0" noProof="0" dirty="0">
                  <a:ln>
                    <a:noFill/>
                  </a:ln>
                  <a:solidFill>
                    <a:prstClr val="white"/>
                  </a:solidFill>
                  <a:effectLst/>
                  <a:uLnTx/>
                  <a:uFillTx/>
                  <a:latin typeface="Roboto Black" panose="02000000000000000000" pitchFamily="2" charset="0"/>
                  <a:ea typeface="+mn-ea"/>
                  <a:cs typeface="+mn-cs"/>
                </a:rPr>
                <a:t> </a:t>
              </a:r>
              <a:r>
                <a:rPr kumimoji="0" lang="en-US" sz="2800" b="0" i="0" u="none" strike="noStrike" kern="1200" cap="none" spc="0" normalizeH="0" baseline="0" noProof="0" dirty="0" err="1">
                  <a:ln>
                    <a:noFill/>
                  </a:ln>
                  <a:solidFill>
                    <a:prstClr val="white"/>
                  </a:solidFill>
                  <a:effectLst/>
                  <a:uLnTx/>
                  <a:uFillTx/>
                  <a:latin typeface="Roboto Black" panose="02000000000000000000" pitchFamily="2" charset="0"/>
                  <a:ea typeface="+mn-ea"/>
                  <a:cs typeface="+mn-cs"/>
                </a:rPr>
                <a:t>suất</a:t>
              </a:r>
              <a:endParaRPr kumimoji="0" lang="en-US" sz="2800" b="0" i="0" u="none" strike="noStrike" kern="1200" cap="none" spc="0" normalizeH="0" baseline="0" noProof="0" dirty="0">
                <a:ln>
                  <a:noFill/>
                </a:ln>
                <a:solidFill>
                  <a:prstClr val="white"/>
                </a:solidFill>
                <a:effectLst/>
                <a:uLnTx/>
                <a:uFillTx/>
                <a:latin typeface="Roboto Black" panose="02000000000000000000" pitchFamily="2" charset="0"/>
                <a:ea typeface="+mn-ea"/>
                <a:cs typeface="+mn-cs"/>
              </a:endParaRPr>
            </a:p>
          </p:txBody>
        </p:sp>
      </p:grpSp>
    </p:spTree>
    <p:extLst>
      <p:ext uri="{BB962C8B-B14F-4D97-AF65-F5344CB8AC3E}">
        <p14:creationId xmlns:p14="http://schemas.microsoft.com/office/powerpoint/2010/main" val="3578589486"/>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14:presetBounceEnd="78000">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14:bounceEnd="78000">
                                          <p:cBhvr additive="base">
                                            <p:cTn id="7" dur="1000" fill="hold"/>
                                            <p:tgtEl>
                                              <p:spTgt spid="17"/>
                                            </p:tgtEl>
                                            <p:attrNameLst>
                                              <p:attrName>ppt_x</p:attrName>
                                            </p:attrNameLst>
                                          </p:cBhvr>
                                          <p:tavLst>
                                            <p:tav tm="0">
                                              <p:val>
                                                <p:strVal val="0-#ppt_w/2"/>
                                              </p:val>
                                            </p:tav>
                                            <p:tav tm="100000">
                                              <p:val>
                                                <p:strVal val="#ppt_x"/>
                                              </p:val>
                                            </p:tav>
                                          </p:tavLst>
                                        </p:anim>
                                        <p:anim calcmode="lin" valueType="num" p14:bounceEnd="78000">
                                          <p:cBhvr additive="base">
                                            <p:cTn id="8" dur="10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500"/>
                                            <p:tgtEl>
                                              <p:spTgt spid="18"/>
                                            </p:tgtEl>
                                          </p:cBhvr>
                                        </p:animEffect>
                                      </p:childTnLst>
                                    </p:cTn>
                                  </p:par>
                                </p:childTnLst>
                              </p:cTn>
                            </p:par>
                            <p:par>
                              <p:cTn id="14" fill="hold">
                                <p:stCondLst>
                                  <p:cond delay="500"/>
                                </p:stCondLst>
                                <p:childTnLst>
                                  <p:par>
                                    <p:cTn id="15" presetID="22" presetClass="entr" presetSubtype="4" fill="hold" grpId="0" nodeType="after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3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500"/>
                                            <p:tgtEl>
                                              <p:spTgt spid="19"/>
                                            </p:tgtEl>
                                          </p:cBhvr>
                                        </p:animEffect>
                                      </p:childTnLst>
                                    </p:cTn>
                                  </p:par>
                                </p:childTnLst>
                              </p:cTn>
                            </p:par>
                            <p:par>
                              <p:cTn id="23" fill="hold">
                                <p:stCondLst>
                                  <p:cond delay="500"/>
                                </p:stCondLst>
                                <p:childTnLst>
                                  <p:par>
                                    <p:cTn id="24" presetID="22" presetClass="entr" presetSubtype="1" fill="hold" grpId="0" nodeType="after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wipe(up)">
                                          <p:cBhvr>
                                            <p:cTn id="26" dur="300"/>
                                            <p:tgtEl>
                                              <p:spTgt spid="20"/>
                                            </p:tgtEl>
                                          </p:cBhvr>
                                        </p:animEffect>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14:presetBounceEnd="78000">
                                      <p:stCondLst>
                                        <p:cond delay="0"/>
                                      </p:stCondLst>
                                      <p:childTnLst>
                                        <p:set>
                                          <p:cBhvr>
                                            <p:cTn id="30" dur="1" fill="hold">
                                              <p:stCondLst>
                                                <p:cond delay="0"/>
                                              </p:stCondLst>
                                            </p:cTn>
                                            <p:tgtEl>
                                              <p:spTgt spid="21"/>
                                            </p:tgtEl>
                                            <p:attrNameLst>
                                              <p:attrName>style.visibility</p:attrName>
                                            </p:attrNameLst>
                                          </p:cBhvr>
                                          <p:to>
                                            <p:strVal val="visible"/>
                                          </p:to>
                                        </p:set>
                                        <p:anim calcmode="lin" valueType="num" p14:bounceEnd="78000">
                                          <p:cBhvr additive="base">
                                            <p:cTn id="31" dur="1000" fill="hold"/>
                                            <p:tgtEl>
                                              <p:spTgt spid="21"/>
                                            </p:tgtEl>
                                            <p:attrNameLst>
                                              <p:attrName>ppt_x</p:attrName>
                                            </p:attrNameLst>
                                          </p:cBhvr>
                                          <p:tavLst>
                                            <p:tav tm="0">
                                              <p:val>
                                                <p:strVal val="0-#ppt_w/2"/>
                                              </p:val>
                                            </p:tav>
                                            <p:tav tm="100000">
                                              <p:val>
                                                <p:strVal val="#ppt_x"/>
                                              </p:val>
                                            </p:tav>
                                          </p:tavLst>
                                        </p:anim>
                                        <p:anim calcmode="lin" valueType="num" p14:bounceEnd="78000">
                                          <p:cBhvr additive="base">
                                            <p:cTn id="32" dur="10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fade">
                                          <p:cBhvr>
                                            <p:cTn id="37" dur="500"/>
                                            <p:tgtEl>
                                              <p:spTgt spid="24"/>
                                            </p:tgtEl>
                                          </p:cBhvr>
                                        </p:animEffect>
                                      </p:childTnLst>
                                    </p:cTn>
                                  </p:par>
                                </p:childTnLst>
                              </p:cTn>
                            </p:par>
                            <p:par>
                              <p:cTn id="38" fill="hold">
                                <p:stCondLst>
                                  <p:cond delay="500"/>
                                </p:stCondLst>
                                <p:childTnLst>
                                  <p:par>
                                    <p:cTn id="39" presetID="22" presetClass="entr" presetSubtype="1" fill="hold" grpId="0" nodeType="afterEffect">
                                      <p:stCondLst>
                                        <p:cond delay="0"/>
                                      </p:stCondLst>
                                      <p:childTnLst>
                                        <p:set>
                                          <p:cBhvr>
                                            <p:cTn id="40" dur="1" fill="hold">
                                              <p:stCondLst>
                                                <p:cond delay="0"/>
                                              </p:stCondLst>
                                            </p:cTn>
                                            <p:tgtEl>
                                              <p:spTgt spid="26"/>
                                            </p:tgtEl>
                                            <p:attrNameLst>
                                              <p:attrName>style.visibility</p:attrName>
                                            </p:attrNameLst>
                                          </p:cBhvr>
                                          <p:to>
                                            <p:strVal val="visible"/>
                                          </p:to>
                                        </p:set>
                                        <p:animEffect transition="in" filter="wipe(up)">
                                          <p:cBhvr>
                                            <p:cTn id="41" dur="300"/>
                                            <p:tgtEl>
                                              <p:spTgt spid="26"/>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27"/>
                                            </p:tgtEl>
                                            <p:attrNameLst>
                                              <p:attrName>style.visibility</p:attrName>
                                            </p:attrNameLst>
                                          </p:cBhvr>
                                          <p:to>
                                            <p:strVal val="visible"/>
                                          </p:to>
                                        </p:set>
                                        <p:animEffect transition="in" filter="fade">
                                          <p:cBhvr>
                                            <p:cTn id="46" dur="500"/>
                                            <p:tgtEl>
                                              <p:spTgt spid="27"/>
                                            </p:tgtEl>
                                          </p:cBhvr>
                                        </p:animEffect>
                                      </p:childTnLst>
                                    </p:cTn>
                                  </p:par>
                                </p:childTnLst>
                              </p:cTn>
                            </p:par>
                            <p:par>
                              <p:cTn id="47" fill="hold">
                                <p:stCondLst>
                                  <p:cond delay="500"/>
                                </p:stCondLst>
                                <p:childTnLst>
                                  <p:par>
                                    <p:cTn id="48" presetID="22" presetClass="entr" presetSubtype="4" fill="hold" grpId="0" nodeType="afterEffect">
                                      <p:stCondLst>
                                        <p:cond delay="0"/>
                                      </p:stCondLst>
                                      <p:childTnLst>
                                        <p:set>
                                          <p:cBhvr>
                                            <p:cTn id="49" dur="1" fill="hold">
                                              <p:stCondLst>
                                                <p:cond delay="0"/>
                                              </p:stCondLst>
                                            </p:cTn>
                                            <p:tgtEl>
                                              <p:spTgt spid="23"/>
                                            </p:tgtEl>
                                            <p:attrNameLst>
                                              <p:attrName>style.visibility</p:attrName>
                                            </p:attrNameLst>
                                          </p:cBhvr>
                                          <p:to>
                                            <p:strVal val="visible"/>
                                          </p:to>
                                        </p:set>
                                        <p:animEffect transition="in" filter="wipe(down)">
                                          <p:cBhvr>
                                            <p:cTn id="50" dur="3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7" grpId="0"/>
          <p:bldP spid="18" grpId="0"/>
          <p:bldP spid="19" grpId="0"/>
          <p:bldP spid="20" grpId="0" animBg="1"/>
          <p:bldP spid="21" grpId="0"/>
          <p:bldP spid="23" grpId="0" animBg="1"/>
          <p:bldP spid="24" grpId="0"/>
          <p:bldP spid="26" grpId="0" animBg="1"/>
          <p:bldP spid="27"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500"/>
                                            <p:tgtEl>
                                              <p:spTgt spid="15"/>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37"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barn(outVertical)">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8" fill="hold" grpId="0" nodeType="clickEffect">
                                      <p:stCondLst>
                                        <p:cond delay="0"/>
                                      </p:stCondLst>
                                      <p:childTnLst>
                                        <p:set>
                                          <p:cBhvr>
                                            <p:cTn id="25" dur="1" fill="hold">
                                              <p:stCondLst>
                                                <p:cond delay="0"/>
                                              </p:stCondLst>
                                            </p:cTn>
                                            <p:tgtEl>
                                              <p:spTgt spid="17"/>
                                            </p:tgtEl>
                                            <p:attrNameLst>
                                              <p:attrName>style.visibility</p:attrName>
                                            </p:attrNameLst>
                                          </p:cBhvr>
                                          <p:to>
                                            <p:strVal val="visible"/>
                                          </p:to>
                                        </p:set>
                                        <p:anim calcmode="lin" valueType="num">
                                          <p:cBhvr additive="base">
                                            <p:cTn id="26" dur="1000" fill="hold"/>
                                            <p:tgtEl>
                                              <p:spTgt spid="17"/>
                                            </p:tgtEl>
                                            <p:attrNameLst>
                                              <p:attrName>ppt_x</p:attrName>
                                            </p:attrNameLst>
                                          </p:cBhvr>
                                          <p:tavLst>
                                            <p:tav tm="0">
                                              <p:val>
                                                <p:strVal val="0-#ppt_w/2"/>
                                              </p:val>
                                            </p:tav>
                                            <p:tav tm="100000">
                                              <p:val>
                                                <p:strVal val="#ppt_x"/>
                                              </p:val>
                                            </p:tav>
                                          </p:tavLst>
                                        </p:anim>
                                        <p:anim calcmode="lin" valueType="num">
                                          <p:cBhvr additive="base">
                                            <p:cTn id="27" dur="10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par>
                              <p:cTn id="33" fill="hold">
                                <p:stCondLst>
                                  <p:cond delay="500"/>
                                </p:stCondLst>
                                <p:childTnLst>
                                  <p:par>
                                    <p:cTn id="34" presetID="22" presetClass="entr" presetSubtype="4" fill="hold" grpId="0" nodeType="after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wipe(down)">
                                          <p:cBhvr>
                                            <p:cTn id="36" dur="300"/>
                                            <p:tgtEl>
                                              <p:spTgt spid="9"/>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9"/>
                                            </p:tgtEl>
                                            <p:attrNameLst>
                                              <p:attrName>style.visibility</p:attrName>
                                            </p:attrNameLst>
                                          </p:cBhvr>
                                          <p:to>
                                            <p:strVal val="visible"/>
                                          </p:to>
                                        </p:set>
                                        <p:animEffect transition="in" filter="fade">
                                          <p:cBhvr>
                                            <p:cTn id="41" dur="500"/>
                                            <p:tgtEl>
                                              <p:spTgt spid="19"/>
                                            </p:tgtEl>
                                          </p:cBhvr>
                                        </p:animEffect>
                                      </p:childTnLst>
                                    </p:cTn>
                                  </p:par>
                                </p:childTnLst>
                              </p:cTn>
                            </p:par>
                            <p:par>
                              <p:cTn id="42" fill="hold">
                                <p:stCondLst>
                                  <p:cond delay="500"/>
                                </p:stCondLst>
                                <p:childTnLst>
                                  <p:par>
                                    <p:cTn id="43" presetID="22" presetClass="entr" presetSubtype="1" fill="hold" grpId="0" nodeType="afterEffect">
                                      <p:stCondLst>
                                        <p:cond delay="0"/>
                                      </p:stCondLst>
                                      <p:childTnLst>
                                        <p:set>
                                          <p:cBhvr>
                                            <p:cTn id="44" dur="1" fill="hold">
                                              <p:stCondLst>
                                                <p:cond delay="0"/>
                                              </p:stCondLst>
                                            </p:cTn>
                                            <p:tgtEl>
                                              <p:spTgt spid="20"/>
                                            </p:tgtEl>
                                            <p:attrNameLst>
                                              <p:attrName>style.visibility</p:attrName>
                                            </p:attrNameLst>
                                          </p:cBhvr>
                                          <p:to>
                                            <p:strVal val="visible"/>
                                          </p:to>
                                        </p:set>
                                        <p:animEffect transition="in" filter="wipe(up)">
                                          <p:cBhvr>
                                            <p:cTn id="45" dur="300"/>
                                            <p:tgtEl>
                                              <p:spTgt spid="20"/>
                                            </p:tgtEl>
                                          </p:cBhvr>
                                        </p:animEffect>
                                      </p:childTnLst>
                                    </p:cTn>
                                  </p:par>
                                </p:childTnLst>
                              </p:cTn>
                            </p:par>
                          </p:childTnLst>
                        </p:cTn>
                      </p:par>
                      <p:par>
                        <p:cTn id="46" fill="hold">
                          <p:stCondLst>
                            <p:cond delay="indefinite"/>
                          </p:stCondLst>
                          <p:childTnLst>
                            <p:par>
                              <p:cTn id="47" fill="hold">
                                <p:stCondLst>
                                  <p:cond delay="0"/>
                                </p:stCondLst>
                                <p:childTnLst>
                                  <p:par>
                                    <p:cTn id="48" presetID="2" presetClass="entr" presetSubtype="8" fill="hold" grpId="0" nodeType="clickEffect">
                                      <p:stCondLst>
                                        <p:cond delay="0"/>
                                      </p:stCondLst>
                                      <p:childTnLst>
                                        <p:set>
                                          <p:cBhvr>
                                            <p:cTn id="49" dur="1" fill="hold">
                                              <p:stCondLst>
                                                <p:cond delay="0"/>
                                              </p:stCondLst>
                                            </p:cTn>
                                            <p:tgtEl>
                                              <p:spTgt spid="21"/>
                                            </p:tgtEl>
                                            <p:attrNameLst>
                                              <p:attrName>style.visibility</p:attrName>
                                            </p:attrNameLst>
                                          </p:cBhvr>
                                          <p:to>
                                            <p:strVal val="visible"/>
                                          </p:to>
                                        </p:set>
                                        <p:anim calcmode="lin" valueType="num">
                                          <p:cBhvr additive="base">
                                            <p:cTn id="50" dur="1000" fill="hold"/>
                                            <p:tgtEl>
                                              <p:spTgt spid="21"/>
                                            </p:tgtEl>
                                            <p:attrNameLst>
                                              <p:attrName>ppt_x</p:attrName>
                                            </p:attrNameLst>
                                          </p:cBhvr>
                                          <p:tavLst>
                                            <p:tav tm="0">
                                              <p:val>
                                                <p:strVal val="0-#ppt_w/2"/>
                                              </p:val>
                                            </p:tav>
                                            <p:tav tm="100000">
                                              <p:val>
                                                <p:strVal val="#ppt_x"/>
                                              </p:val>
                                            </p:tav>
                                          </p:tavLst>
                                        </p:anim>
                                        <p:anim calcmode="lin" valueType="num">
                                          <p:cBhvr additive="base">
                                            <p:cTn id="51" dur="10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24"/>
                                            </p:tgtEl>
                                            <p:attrNameLst>
                                              <p:attrName>style.visibility</p:attrName>
                                            </p:attrNameLst>
                                          </p:cBhvr>
                                          <p:to>
                                            <p:strVal val="visible"/>
                                          </p:to>
                                        </p:set>
                                        <p:animEffect transition="in" filter="fade">
                                          <p:cBhvr>
                                            <p:cTn id="56" dur="500"/>
                                            <p:tgtEl>
                                              <p:spTgt spid="24"/>
                                            </p:tgtEl>
                                          </p:cBhvr>
                                        </p:animEffect>
                                      </p:childTnLst>
                                    </p:cTn>
                                  </p:par>
                                </p:childTnLst>
                              </p:cTn>
                            </p:par>
                            <p:par>
                              <p:cTn id="57" fill="hold">
                                <p:stCondLst>
                                  <p:cond delay="500"/>
                                </p:stCondLst>
                                <p:childTnLst>
                                  <p:par>
                                    <p:cTn id="58" presetID="22" presetClass="entr" presetSubtype="1" fill="hold" grpId="0" nodeType="afterEffect">
                                      <p:stCondLst>
                                        <p:cond delay="0"/>
                                      </p:stCondLst>
                                      <p:childTnLst>
                                        <p:set>
                                          <p:cBhvr>
                                            <p:cTn id="59" dur="1" fill="hold">
                                              <p:stCondLst>
                                                <p:cond delay="0"/>
                                              </p:stCondLst>
                                            </p:cTn>
                                            <p:tgtEl>
                                              <p:spTgt spid="26"/>
                                            </p:tgtEl>
                                            <p:attrNameLst>
                                              <p:attrName>style.visibility</p:attrName>
                                            </p:attrNameLst>
                                          </p:cBhvr>
                                          <p:to>
                                            <p:strVal val="visible"/>
                                          </p:to>
                                        </p:set>
                                        <p:animEffect transition="in" filter="wipe(up)">
                                          <p:cBhvr>
                                            <p:cTn id="60" dur="300"/>
                                            <p:tgtEl>
                                              <p:spTgt spid="26"/>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27"/>
                                            </p:tgtEl>
                                            <p:attrNameLst>
                                              <p:attrName>style.visibility</p:attrName>
                                            </p:attrNameLst>
                                          </p:cBhvr>
                                          <p:to>
                                            <p:strVal val="visible"/>
                                          </p:to>
                                        </p:set>
                                        <p:animEffect transition="in" filter="fade">
                                          <p:cBhvr>
                                            <p:cTn id="65" dur="500"/>
                                            <p:tgtEl>
                                              <p:spTgt spid="27"/>
                                            </p:tgtEl>
                                          </p:cBhvr>
                                        </p:animEffect>
                                      </p:childTnLst>
                                    </p:cTn>
                                  </p:par>
                                </p:childTnLst>
                              </p:cTn>
                            </p:par>
                            <p:par>
                              <p:cTn id="66" fill="hold">
                                <p:stCondLst>
                                  <p:cond delay="500"/>
                                </p:stCondLst>
                                <p:childTnLst>
                                  <p:par>
                                    <p:cTn id="67" presetID="22" presetClass="entr" presetSubtype="4" fill="hold" grpId="0" nodeType="afterEffect">
                                      <p:stCondLst>
                                        <p:cond delay="0"/>
                                      </p:stCondLst>
                                      <p:childTnLst>
                                        <p:set>
                                          <p:cBhvr>
                                            <p:cTn id="68" dur="1" fill="hold">
                                              <p:stCondLst>
                                                <p:cond delay="0"/>
                                              </p:stCondLst>
                                            </p:cTn>
                                            <p:tgtEl>
                                              <p:spTgt spid="23"/>
                                            </p:tgtEl>
                                            <p:attrNameLst>
                                              <p:attrName>style.visibility</p:attrName>
                                            </p:attrNameLst>
                                          </p:cBhvr>
                                          <p:to>
                                            <p:strVal val="visible"/>
                                          </p:to>
                                        </p:set>
                                        <p:animEffect transition="in" filter="wipe(down)">
                                          <p:cBhvr>
                                            <p:cTn id="69" dur="3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9" grpId="0" animBg="1"/>
          <p:bldP spid="15" grpId="0"/>
          <p:bldP spid="17" grpId="0"/>
          <p:bldP spid="18" grpId="0"/>
          <p:bldP spid="19" grpId="0"/>
          <p:bldP spid="20" grpId="0" animBg="1"/>
          <p:bldP spid="21" grpId="0"/>
          <p:bldP spid="23" grpId="0" animBg="1"/>
          <p:bldP spid="24" grpId="0"/>
          <p:bldP spid="26" grpId="0" animBg="1"/>
          <p:bldP spid="27" grpId="0"/>
        </p:bldLst>
      </p:timing>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Box 29">
            <a:extLst>
              <a:ext uri="{FF2B5EF4-FFF2-40B4-BE49-F238E27FC236}">
                <a16:creationId xmlns:a16="http://schemas.microsoft.com/office/drawing/2014/main" id="{EDAE3708-87CB-49E8-B4EE-014874B68B52}"/>
              </a:ext>
            </a:extLst>
          </p:cNvPr>
          <p:cNvSpPr txBox="1"/>
          <p:nvPr/>
        </p:nvSpPr>
        <p:spPr>
          <a:xfrm>
            <a:off x="727392" y="1531551"/>
            <a:ext cx="735768" cy="769441"/>
          </a:xfrm>
          <a:prstGeom prst="rect">
            <a:avLst/>
          </a:prstGeom>
          <a:solidFill>
            <a:srgbClr val="FFC00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mn-cs"/>
              </a:rPr>
              <a:t>?</a:t>
            </a:r>
          </a:p>
        </p:txBody>
      </p:sp>
      <p:sp>
        <p:nvSpPr>
          <p:cNvPr id="31" name="TextBox 30">
            <a:extLst>
              <a:ext uri="{FF2B5EF4-FFF2-40B4-BE49-F238E27FC236}">
                <a16:creationId xmlns:a16="http://schemas.microsoft.com/office/drawing/2014/main" id="{F4C8DAC9-3C0A-42C7-AC12-300B217B7F7C}"/>
              </a:ext>
            </a:extLst>
          </p:cNvPr>
          <p:cNvSpPr txBox="1"/>
          <p:nvPr/>
        </p:nvSpPr>
        <p:spPr>
          <a:xfrm>
            <a:off x="1676174" y="1114258"/>
            <a:ext cx="9931108" cy="1604029"/>
          </a:xfrm>
          <a:prstGeom prst="rect">
            <a:avLst/>
          </a:prstGeom>
          <a:noFill/>
        </p:spPr>
        <p:txBody>
          <a:bodyPr wrap="square" rtlCol="0">
            <a:spAutoFit/>
          </a:bodyPr>
          <a:lstStyle/>
          <a:p>
            <a:pPr lvl="0">
              <a:lnSpc>
                <a:spcPct val="120000"/>
              </a:lnSpc>
              <a:defRPr/>
            </a:pPr>
            <a:r>
              <a:rPr lang="vi-VN" sz="2800" dirty="0">
                <a:solidFill>
                  <a:srgbClr val="E7E6E6">
                    <a:lumMod val="25000"/>
                  </a:srgbClr>
                </a:solidFill>
                <a:latin typeface="Roboto" panose="02000000000000000000" pitchFamily="2" charset="0"/>
                <a:ea typeface="Roboto" panose="02000000000000000000" pitchFamily="2" charset="0"/>
              </a:rPr>
              <a:t>Một người làm vườn cần đóng một chiếc cọc xuống đất. Hãy đề xuất phương án để có thể đóng được chiếc cọc xuống đất một cách dễ dàng. Giải thích</a:t>
            </a:r>
            <a:endParaRPr lang="en-US" sz="2800" dirty="0">
              <a:solidFill>
                <a:srgbClr val="E7E6E6">
                  <a:lumMod val="25000"/>
                </a:srgbClr>
              </a:solidFill>
              <a:latin typeface="Roboto" panose="02000000000000000000" pitchFamily="2" charset="0"/>
              <a:ea typeface="Roboto" panose="02000000000000000000" pitchFamily="2" charset="0"/>
            </a:endParaRPr>
          </a:p>
        </p:txBody>
      </p:sp>
      <p:grpSp>
        <p:nvGrpSpPr>
          <p:cNvPr id="11" name="Group 10">
            <a:extLst>
              <a:ext uri="{FF2B5EF4-FFF2-40B4-BE49-F238E27FC236}">
                <a16:creationId xmlns:a16="http://schemas.microsoft.com/office/drawing/2014/main" id="{0552C1C7-8282-615F-867E-46DD2414A1CF}"/>
              </a:ext>
            </a:extLst>
          </p:cNvPr>
          <p:cNvGrpSpPr/>
          <p:nvPr/>
        </p:nvGrpSpPr>
        <p:grpSpPr>
          <a:xfrm>
            <a:off x="140313" y="188460"/>
            <a:ext cx="4511791" cy="650247"/>
            <a:chOff x="2657807" y="195309"/>
            <a:chExt cx="4511791" cy="650247"/>
          </a:xfrm>
        </p:grpSpPr>
        <p:sp>
          <p:nvSpPr>
            <p:cNvPr id="12" name="Rectangle: Rounded Corners 11">
              <a:extLst>
                <a:ext uri="{FF2B5EF4-FFF2-40B4-BE49-F238E27FC236}">
                  <a16:creationId xmlns:a16="http://schemas.microsoft.com/office/drawing/2014/main" id="{65BE4262-BFE6-9C5F-51D0-BE8ED9F522BE}"/>
                </a:ext>
              </a:extLst>
            </p:cNvPr>
            <p:cNvSpPr/>
            <p:nvPr/>
          </p:nvSpPr>
          <p:spPr>
            <a:xfrm>
              <a:off x="2657807" y="195309"/>
              <a:ext cx="4174048" cy="650247"/>
            </a:xfrm>
            <a:prstGeom prst="roundRect">
              <a:avLst>
                <a:gd name="adj" fmla="val 50000"/>
              </a:avLst>
            </a:prstGeom>
            <a:gradFill>
              <a:gsLst>
                <a:gs pos="63000">
                  <a:srgbClr val="FF6A00"/>
                </a:gs>
                <a:gs pos="34000">
                  <a:srgbClr val="FF3900"/>
                </a:gs>
                <a:gs pos="0">
                  <a:srgbClr val="FF0000"/>
                </a:gs>
                <a:gs pos="100000">
                  <a:srgbClr val="FFC000"/>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AD6CBDE9-B100-A3EB-FEB0-D64295519583}"/>
                </a:ext>
              </a:extLst>
            </p:cNvPr>
            <p:cNvSpPr txBox="1"/>
            <p:nvPr/>
          </p:nvSpPr>
          <p:spPr>
            <a:xfrm>
              <a:off x="3125019" y="250615"/>
              <a:ext cx="404457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Roboto Black" panose="02000000000000000000" pitchFamily="2" charset="0"/>
                  <a:ea typeface="+mn-ea"/>
                  <a:cs typeface="+mn-cs"/>
                </a:rPr>
                <a:t>3. </a:t>
              </a:r>
              <a:r>
                <a:rPr kumimoji="0" lang="en-US" sz="2800" b="0" i="0" u="none" strike="noStrike" kern="1200" cap="none" spc="0" normalizeH="0" baseline="0" noProof="0" dirty="0" err="1">
                  <a:ln>
                    <a:noFill/>
                  </a:ln>
                  <a:solidFill>
                    <a:prstClr val="white"/>
                  </a:solidFill>
                  <a:effectLst/>
                  <a:uLnTx/>
                  <a:uFillTx/>
                  <a:latin typeface="Roboto Black" panose="02000000000000000000" pitchFamily="2" charset="0"/>
                  <a:ea typeface="+mn-ea"/>
                  <a:cs typeface="+mn-cs"/>
                </a:rPr>
                <a:t>Tăng</a:t>
              </a:r>
              <a:r>
                <a:rPr kumimoji="0" lang="en-US" sz="2800" b="0" i="0" u="none" strike="noStrike" kern="1200" cap="none" spc="0" normalizeH="0" baseline="0" noProof="0" dirty="0">
                  <a:ln>
                    <a:noFill/>
                  </a:ln>
                  <a:solidFill>
                    <a:prstClr val="white"/>
                  </a:solidFill>
                  <a:effectLst/>
                  <a:uLnTx/>
                  <a:uFillTx/>
                  <a:latin typeface="Roboto Black" panose="02000000000000000000" pitchFamily="2" charset="0"/>
                  <a:ea typeface="+mn-ea"/>
                  <a:cs typeface="+mn-cs"/>
                </a:rPr>
                <a:t> </a:t>
              </a:r>
              <a:r>
                <a:rPr kumimoji="0" lang="en-US" sz="2800" b="0" i="0" u="none" strike="noStrike" kern="1200" cap="none" spc="0" normalizeH="0" baseline="0" noProof="0" dirty="0" err="1">
                  <a:ln>
                    <a:noFill/>
                  </a:ln>
                  <a:solidFill>
                    <a:prstClr val="white"/>
                  </a:solidFill>
                  <a:effectLst/>
                  <a:uLnTx/>
                  <a:uFillTx/>
                  <a:latin typeface="Roboto Black" panose="02000000000000000000" pitchFamily="2" charset="0"/>
                  <a:ea typeface="+mn-ea"/>
                  <a:cs typeface="+mn-cs"/>
                </a:rPr>
                <a:t>giảm</a:t>
              </a:r>
              <a:r>
                <a:rPr kumimoji="0" lang="en-US" sz="2800" b="0" i="0" u="none" strike="noStrike" kern="1200" cap="none" spc="0" normalizeH="0" baseline="0" noProof="0" dirty="0">
                  <a:ln>
                    <a:noFill/>
                  </a:ln>
                  <a:solidFill>
                    <a:prstClr val="white"/>
                  </a:solidFill>
                  <a:effectLst/>
                  <a:uLnTx/>
                  <a:uFillTx/>
                  <a:latin typeface="Roboto Black" panose="02000000000000000000" pitchFamily="2" charset="0"/>
                  <a:ea typeface="+mn-ea"/>
                  <a:cs typeface="+mn-cs"/>
                </a:rPr>
                <a:t> </a:t>
              </a:r>
              <a:r>
                <a:rPr kumimoji="0" lang="en-US" sz="2800" b="0" i="0" u="none" strike="noStrike" kern="1200" cap="none" spc="0" normalizeH="0" baseline="0" noProof="0" dirty="0" err="1">
                  <a:ln>
                    <a:noFill/>
                  </a:ln>
                  <a:solidFill>
                    <a:prstClr val="white"/>
                  </a:solidFill>
                  <a:effectLst/>
                  <a:uLnTx/>
                  <a:uFillTx/>
                  <a:latin typeface="Roboto Black" panose="02000000000000000000" pitchFamily="2" charset="0"/>
                  <a:ea typeface="+mn-ea"/>
                  <a:cs typeface="+mn-cs"/>
                </a:rPr>
                <a:t>áp</a:t>
              </a:r>
              <a:r>
                <a:rPr kumimoji="0" lang="en-US" sz="2800" b="0" i="0" u="none" strike="noStrike" kern="1200" cap="none" spc="0" normalizeH="0" baseline="0" noProof="0" dirty="0">
                  <a:ln>
                    <a:noFill/>
                  </a:ln>
                  <a:solidFill>
                    <a:prstClr val="white"/>
                  </a:solidFill>
                  <a:effectLst/>
                  <a:uLnTx/>
                  <a:uFillTx/>
                  <a:latin typeface="Roboto Black" panose="02000000000000000000" pitchFamily="2" charset="0"/>
                  <a:ea typeface="+mn-ea"/>
                  <a:cs typeface="+mn-cs"/>
                </a:rPr>
                <a:t> </a:t>
              </a:r>
              <a:r>
                <a:rPr kumimoji="0" lang="en-US" sz="2800" b="0" i="0" u="none" strike="noStrike" kern="1200" cap="none" spc="0" normalizeH="0" baseline="0" noProof="0" dirty="0" err="1">
                  <a:ln>
                    <a:noFill/>
                  </a:ln>
                  <a:solidFill>
                    <a:prstClr val="white"/>
                  </a:solidFill>
                  <a:effectLst/>
                  <a:uLnTx/>
                  <a:uFillTx/>
                  <a:latin typeface="Roboto Black" panose="02000000000000000000" pitchFamily="2" charset="0"/>
                  <a:ea typeface="+mn-ea"/>
                  <a:cs typeface="+mn-cs"/>
                </a:rPr>
                <a:t>suất</a:t>
              </a:r>
              <a:endParaRPr kumimoji="0" lang="en-US" sz="2800" b="0" i="0" u="none" strike="noStrike" kern="1200" cap="none" spc="0" normalizeH="0" baseline="0" noProof="0" dirty="0">
                <a:ln>
                  <a:noFill/>
                </a:ln>
                <a:solidFill>
                  <a:prstClr val="white"/>
                </a:solidFill>
                <a:effectLst/>
                <a:uLnTx/>
                <a:uFillTx/>
                <a:latin typeface="Roboto Black" panose="02000000000000000000" pitchFamily="2" charset="0"/>
                <a:ea typeface="+mn-ea"/>
                <a:cs typeface="+mn-cs"/>
              </a:endParaRPr>
            </a:p>
          </p:txBody>
        </p:sp>
      </p:grpSp>
      <p:pic>
        <p:nvPicPr>
          <p:cNvPr id="1026" name="Picture 2" descr="Tiêu chuẩn đóng cọc tre hiệu quả, an toàn và mới nhất 2019 | Kênh Sinh Viên">
            <a:extLst>
              <a:ext uri="{FF2B5EF4-FFF2-40B4-BE49-F238E27FC236}">
                <a16:creationId xmlns:a16="http://schemas.microsoft.com/office/drawing/2014/main" id="{8A9959A9-56FD-8A11-85CB-1344CEC59CB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58851" y="2718287"/>
            <a:ext cx="5074298" cy="38057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299850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1"/>
                                        </p:tgtEl>
                                        <p:attrNameLst>
                                          <p:attrName>style.visibility</p:attrName>
                                        </p:attrNameLst>
                                      </p:cBhvr>
                                      <p:to>
                                        <p:strVal val="visible"/>
                                      </p:to>
                                    </p:set>
                                    <p:animEffect transition="in" filter="wipe(left)">
                                      <p:cBhvr>
                                        <p:cTn id="11" dur="500"/>
                                        <p:tgtEl>
                                          <p:spTgt spid="31"/>
                                        </p:tgtEl>
                                      </p:cBhvr>
                                    </p:animEffect>
                                  </p:childTnLst>
                                </p:cTn>
                              </p:par>
                              <p:par>
                                <p:cTn id="12" presetID="42" presetClass="entr" presetSubtype="0" fill="hold" nodeType="withEffect">
                                  <p:stCondLst>
                                    <p:cond delay="0"/>
                                  </p:stCondLst>
                                  <p:childTnLst>
                                    <p:set>
                                      <p:cBhvr>
                                        <p:cTn id="13" dur="1" fill="hold">
                                          <p:stCondLst>
                                            <p:cond delay="0"/>
                                          </p:stCondLst>
                                        </p:cTn>
                                        <p:tgtEl>
                                          <p:spTgt spid="1026"/>
                                        </p:tgtEl>
                                        <p:attrNameLst>
                                          <p:attrName>style.visibility</p:attrName>
                                        </p:attrNameLst>
                                      </p:cBhvr>
                                      <p:to>
                                        <p:strVal val="visible"/>
                                      </p:to>
                                    </p:set>
                                    <p:animEffect transition="in" filter="fade">
                                      <p:cBhvr>
                                        <p:cTn id="14" dur="1000"/>
                                        <p:tgtEl>
                                          <p:spTgt spid="1026"/>
                                        </p:tgtEl>
                                      </p:cBhvr>
                                    </p:animEffect>
                                    <p:anim calcmode="lin" valueType="num">
                                      <p:cBhvr>
                                        <p:cTn id="15" dur="1000" fill="hold"/>
                                        <p:tgtEl>
                                          <p:spTgt spid="1026"/>
                                        </p:tgtEl>
                                        <p:attrNameLst>
                                          <p:attrName>ppt_x</p:attrName>
                                        </p:attrNameLst>
                                      </p:cBhvr>
                                      <p:tavLst>
                                        <p:tav tm="0">
                                          <p:val>
                                            <p:strVal val="#ppt_x"/>
                                          </p:val>
                                        </p:tav>
                                        <p:tav tm="100000">
                                          <p:val>
                                            <p:strVal val="#ppt_x"/>
                                          </p:val>
                                        </p:tav>
                                      </p:tavLst>
                                    </p:anim>
                                    <p:anim calcmode="lin" valueType="num">
                                      <p:cBhvr>
                                        <p:cTn id="16"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1"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B606ED4-342B-A815-D84D-48B4EBD12BA6}"/>
              </a:ext>
            </a:extLst>
          </p:cNvPr>
          <p:cNvSpPr txBox="1"/>
          <p:nvPr/>
        </p:nvSpPr>
        <p:spPr>
          <a:xfrm>
            <a:off x="1025621" y="2338569"/>
            <a:ext cx="3103536" cy="3672287"/>
          </a:xfrm>
          <a:prstGeom prst="rect">
            <a:avLst/>
          </a:prstGeom>
          <a:noFill/>
        </p:spPr>
        <p:txBody>
          <a:bodyPr wrap="square" rtlCol="0">
            <a:spAutoFit/>
          </a:bodyPr>
          <a:lstStyle>
            <a:defPPr>
              <a:defRPr lang="en-US"/>
            </a:defPPr>
            <a:lvl1pPr marR="0" lvl="0" indent="0" fontAlgn="auto">
              <a:lnSpc>
                <a:spcPct val="120000"/>
              </a:lnSpc>
              <a:spcBef>
                <a:spcPts val="0"/>
              </a:spcBef>
              <a:spcAft>
                <a:spcPts val="0"/>
              </a:spcAft>
              <a:buClrTx/>
              <a:buSzTx/>
              <a:buFontTx/>
              <a:buNone/>
              <a:tabLst/>
              <a:defRPr kumimoji="0" sz="2800" b="0" i="0" u="none" strike="noStrike" cap="none" spc="0" normalizeH="0" baseline="0">
                <a:ln>
                  <a:noFill/>
                </a:ln>
                <a:solidFill>
                  <a:srgbClr val="E7E6E6">
                    <a:lumMod val="25000"/>
                  </a:srgbClr>
                </a:solidFill>
                <a:effectLst/>
                <a:uLnTx/>
                <a:uFillTx/>
                <a:latin typeface="Roboto" panose="02000000000000000000" pitchFamily="2" charset="0"/>
                <a:ea typeface="Roboto" panose="02000000000000000000" pitchFamily="2" charset="0"/>
              </a:defRPr>
            </a:lvl1pPr>
          </a:lstStyle>
          <a:p>
            <a:r>
              <a:rPr lang="en-US" dirty="0"/>
              <a:t>Ta </a:t>
            </a:r>
            <a:r>
              <a:rPr lang="en-US" dirty="0" err="1"/>
              <a:t>vót</a:t>
            </a:r>
            <a:r>
              <a:rPr lang="en-US" dirty="0"/>
              <a:t> </a:t>
            </a:r>
            <a:r>
              <a:rPr lang="en-US" dirty="0" err="1"/>
              <a:t>nhọn</a:t>
            </a:r>
            <a:r>
              <a:rPr lang="en-US" dirty="0"/>
              <a:t> </a:t>
            </a:r>
            <a:r>
              <a:rPr lang="en-US" dirty="0" err="1"/>
              <a:t>đầu</a:t>
            </a:r>
            <a:r>
              <a:rPr lang="en-US" dirty="0"/>
              <a:t> </a:t>
            </a:r>
            <a:r>
              <a:rPr lang="en-US" dirty="0" err="1"/>
              <a:t>chiếc</a:t>
            </a:r>
            <a:r>
              <a:rPr lang="en-US" dirty="0"/>
              <a:t> </a:t>
            </a:r>
            <a:r>
              <a:rPr lang="en-US" dirty="0" err="1"/>
              <a:t>cọc</a:t>
            </a:r>
            <a:r>
              <a:rPr lang="en-US" dirty="0"/>
              <a:t> </a:t>
            </a:r>
            <a:r>
              <a:rPr lang="en-US" dirty="0" err="1"/>
              <a:t>cắm</a:t>
            </a:r>
            <a:r>
              <a:rPr lang="en-US" dirty="0"/>
              <a:t> </a:t>
            </a:r>
            <a:r>
              <a:rPr lang="en-US" dirty="0" err="1"/>
              <a:t>xuống</a:t>
            </a:r>
            <a:r>
              <a:rPr lang="en-US" dirty="0"/>
              <a:t> </a:t>
            </a:r>
            <a:r>
              <a:rPr lang="en-US" dirty="0" err="1"/>
              <a:t>đất</a:t>
            </a:r>
            <a:r>
              <a:rPr lang="en-US" dirty="0"/>
              <a:t> </a:t>
            </a:r>
            <a:r>
              <a:rPr lang="en-US" dirty="0" err="1"/>
              <a:t>và</a:t>
            </a:r>
            <a:r>
              <a:rPr lang="en-US" dirty="0"/>
              <a:t> </a:t>
            </a:r>
            <a:r>
              <a:rPr lang="en-US" dirty="0" err="1"/>
              <a:t>sử</a:t>
            </a:r>
            <a:r>
              <a:rPr lang="en-US" dirty="0"/>
              <a:t> </a:t>
            </a:r>
            <a:r>
              <a:rPr lang="en-US" dirty="0" err="1"/>
              <a:t>dụng</a:t>
            </a:r>
            <a:r>
              <a:rPr lang="en-US" dirty="0"/>
              <a:t> </a:t>
            </a:r>
            <a:r>
              <a:rPr lang="en-US" dirty="0" err="1"/>
              <a:t>búa</a:t>
            </a:r>
            <a:r>
              <a:rPr lang="en-US" dirty="0"/>
              <a:t> </a:t>
            </a:r>
            <a:r>
              <a:rPr lang="en-US" dirty="0" err="1"/>
              <a:t>lớn</a:t>
            </a:r>
            <a:r>
              <a:rPr lang="en-US" dirty="0"/>
              <a:t> </a:t>
            </a:r>
            <a:r>
              <a:rPr lang="en-US" dirty="0" err="1"/>
              <a:t>đập</a:t>
            </a:r>
            <a:r>
              <a:rPr lang="en-US" dirty="0"/>
              <a:t> </a:t>
            </a:r>
            <a:r>
              <a:rPr lang="en-US" dirty="0" err="1"/>
              <a:t>vuông</a:t>
            </a:r>
            <a:r>
              <a:rPr lang="en-US" dirty="0"/>
              <a:t> </a:t>
            </a:r>
            <a:r>
              <a:rPr lang="en-US" dirty="0" err="1"/>
              <a:t>góc</a:t>
            </a:r>
            <a:r>
              <a:rPr lang="en-US" dirty="0"/>
              <a:t> </a:t>
            </a:r>
            <a:r>
              <a:rPr lang="en-US" dirty="0" err="1"/>
              <a:t>vào</a:t>
            </a:r>
            <a:r>
              <a:rPr lang="en-US" dirty="0"/>
              <a:t> </a:t>
            </a:r>
            <a:r>
              <a:rPr lang="en-US" dirty="0" err="1"/>
              <a:t>đầu</a:t>
            </a:r>
            <a:r>
              <a:rPr lang="en-US" dirty="0"/>
              <a:t> </a:t>
            </a:r>
            <a:r>
              <a:rPr lang="en-US" dirty="0" err="1"/>
              <a:t>còn</a:t>
            </a:r>
            <a:r>
              <a:rPr lang="en-US" dirty="0"/>
              <a:t> </a:t>
            </a:r>
            <a:r>
              <a:rPr lang="en-US" dirty="0" err="1"/>
              <a:t>lại</a:t>
            </a:r>
            <a:r>
              <a:rPr lang="en-US" dirty="0"/>
              <a:t> </a:t>
            </a:r>
            <a:r>
              <a:rPr lang="en-US" dirty="0" err="1"/>
              <a:t>của</a:t>
            </a:r>
            <a:r>
              <a:rPr lang="en-US" dirty="0"/>
              <a:t> </a:t>
            </a:r>
            <a:r>
              <a:rPr lang="en-US" dirty="0" err="1"/>
              <a:t>chiếc</a:t>
            </a:r>
            <a:r>
              <a:rPr lang="en-US" dirty="0"/>
              <a:t> </a:t>
            </a:r>
            <a:r>
              <a:rPr lang="en-US" dirty="0" err="1"/>
              <a:t>cọc</a:t>
            </a:r>
            <a:r>
              <a:rPr lang="en-US" dirty="0"/>
              <a:t>.</a:t>
            </a:r>
          </a:p>
        </p:txBody>
      </p:sp>
      <p:grpSp>
        <p:nvGrpSpPr>
          <p:cNvPr id="6" name="Group 5">
            <a:extLst>
              <a:ext uri="{FF2B5EF4-FFF2-40B4-BE49-F238E27FC236}">
                <a16:creationId xmlns:a16="http://schemas.microsoft.com/office/drawing/2014/main" id="{1816F5CB-51F8-D3F6-9AF3-CC70B037ED76}"/>
              </a:ext>
            </a:extLst>
          </p:cNvPr>
          <p:cNvGrpSpPr/>
          <p:nvPr/>
        </p:nvGrpSpPr>
        <p:grpSpPr>
          <a:xfrm>
            <a:off x="657737" y="1339456"/>
            <a:ext cx="735768" cy="769441"/>
            <a:chOff x="444602" y="188068"/>
            <a:chExt cx="735768" cy="769441"/>
          </a:xfrm>
        </p:grpSpPr>
        <p:sp>
          <p:nvSpPr>
            <p:cNvPr id="7" name="TextBox 6">
              <a:extLst>
                <a:ext uri="{FF2B5EF4-FFF2-40B4-BE49-F238E27FC236}">
                  <a16:creationId xmlns:a16="http://schemas.microsoft.com/office/drawing/2014/main" id="{F9F16097-2FAE-2EFB-F9D4-BD4398AB8FD8}"/>
                </a:ext>
              </a:extLst>
            </p:cNvPr>
            <p:cNvSpPr txBox="1"/>
            <p:nvPr/>
          </p:nvSpPr>
          <p:spPr>
            <a:xfrm>
              <a:off x="444602" y="188068"/>
              <a:ext cx="735768" cy="769441"/>
            </a:xfrm>
            <a:prstGeom prst="rect">
              <a:avLst/>
            </a:prstGeom>
            <a:solidFill>
              <a:srgbClr val="FFC00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400" b="1"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mn-cs"/>
              </a:endParaRPr>
            </a:p>
          </p:txBody>
        </p:sp>
        <p:pic>
          <p:nvPicPr>
            <p:cNvPr id="8" name="Graphic 7" descr="Lightbulb and gear">
              <a:extLst>
                <a:ext uri="{FF2B5EF4-FFF2-40B4-BE49-F238E27FC236}">
                  <a16:creationId xmlns:a16="http://schemas.microsoft.com/office/drawing/2014/main" id="{F70213CB-AF75-CEC2-AE28-306B4285B44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81731" y="239256"/>
              <a:ext cx="667063" cy="667063"/>
            </a:xfrm>
            <a:prstGeom prst="rect">
              <a:avLst/>
            </a:prstGeom>
          </p:spPr>
        </p:pic>
      </p:grpSp>
      <p:grpSp>
        <p:nvGrpSpPr>
          <p:cNvPr id="11" name="Group 10">
            <a:extLst>
              <a:ext uri="{FF2B5EF4-FFF2-40B4-BE49-F238E27FC236}">
                <a16:creationId xmlns:a16="http://schemas.microsoft.com/office/drawing/2014/main" id="{0552C1C7-8282-615F-867E-46DD2414A1CF}"/>
              </a:ext>
            </a:extLst>
          </p:cNvPr>
          <p:cNvGrpSpPr/>
          <p:nvPr/>
        </p:nvGrpSpPr>
        <p:grpSpPr>
          <a:xfrm>
            <a:off x="657737" y="389680"/>
            <a:ext cx="4511791" cy="650247"/>
            <a:chOff x="2657807" y="195309"/>
            <a:chExt cx="4511791" cy="650247"/>
          </a:xfrm>
        </p:grpSpPr>
        <p:sp>
          <p:nvSpPr>
            <p:cNvPr id="12" name="Rectangle: Rounded Corners 11">
              <a:extLst>
                <a:ext uri="{FF2B5EF4-FFF2-40B4-BE49-F238E27FC236}">
                  <a16:creationId xmlns:a16="http://schemas.microsoft.com/office/drawing/2014/main" id="{65BE4262-BFE6-9C5F-51D0-BE8ED9F522BE}"/>
                </a:ext>
              </a:extLst>
            </p:cNvPr>
            <p:cNvSpPr/>
            <p:nvPr/>
          </p:nvSpPr>
          <p:spPr>
            <a:xfrm>
              <a:off x="2657807" y="195309"/>
              <a:ext cx="4174048" cy="650247"/>
            </a:xfrm>
            <a:prstGeom prst="roundRect">
              <a:avLst>
                <a:gd name="adj" fmla="val 50000"/>
              </a:avLst>
            </a:prstGeom>
            <a:gradFill>
              <a:gsLst>
                <a:gs pos="63000">
                  <a:srgbClr val="FF6A00"/>
                </a:gs>
                <a:gs pos="34000">
                  <a:srgbClr val="FF3900"/>
                </a:gs>
                <a:gs pos="0">
                  <a:srgbClr val="FF0000"/>
                </a:gs>
                <a:gs pos="100000">
                  <a:srgbClr val="FFC000"/>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AD6CBDE9-B100-A3EB-FEB0-D64295519583}"/>
                </a:ext>
              </a:extLst>
            </p:cNvPr>
            <p:cNvSpPr txBox="1"/>
            <p:nvPr/>
          </p:nvSpPr>
          <p:spPr>
            <a:xfrm>
              <a:off x="3125019" y="250615"/>
              <a:ext cx="404457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Roboto Black" panose="02000000000000000000" pitchFamily="2" charset="0"/>
                  <a:ea typeface="+mn-ea"/>
                  <a:cs typeface="+mn-cs"/>
                </a:rPr>
                <a:t>3. </a:t>
              </a:r>
              <a:r>
                <a:rPr kumimoji="0" lang="en-US" sz="2800" b="0" i="0" u="none" strike="noStrike" kern="1200" cap="none" spc="0" normalizeH="0" baseline="0" noProof="0" dirty="0" err="1">
                  <a:ln>
                    <a:noFill/>
                  </a:ln>
                  <a:solidFill>
                    <a:prstClr val="white"/>
                  </a:solidFill>
                  <a:effectLst/>
                  <a:uLnTx/>
                  <a:uFillTx/>
                  <a:latin typeface="Roboto Black" panose="02000000000000000000" pitchFamily="2" charset="0"/>
                  <a:ea typeface="+mn-ea"/>
                  <a:cs typeface="+mn-cs"/>
                </a:rPr>
                <a:t>Tăng</a:t>
              </a:r>
              <a:r>
                <a:rPr kumimoji="0" lang="en-US" sz="2800" b="0" i="0" u="none" strike="noStrike" kern="1200" cap="none" spc="0" normalizeH="0" baseline="0" noProof="0" dirty="0">
                  <a:ln>
                    <a:noFill/>
                  </a:ln>
                  <a:solidFill>
                    <a:prstClr val="white"/>
                  </a:solidFill>
                  <a:effectLst/>
                  <a:uLnTx/>
                  <a:uFillTx/>
                  <a:latin typeface="Roboto Black" panose="02000000000000000000" pitchFamily="2" charset="0"/>
                  <a:ea typeface="+mn-ea"/>
                  <a:cs typeface="+mn-cs"/>
                </a:rPr>
                <a:t> </a:t>
              </a:r>
              <a:r>
                <a:rPr kumimoji="0" lang="en-US" sz="2800" b="0" i="0" u="none" strike="noStrike" kern="1200" cap="none" spc="0" normalizeH="0" baseline="0" noProof="0" dirty="0" err="1">
                  <a:ln>
                    <a:noFill/>
                  </a:ln>
                  <a:solidFill>
                    <a:prstClr val="white"/>
                  </a:solidFill>
                  <a:effectLst/>
                  <a:uLnTx/>
                  <a:uFillTx/>
                  <a:latin typeface="Roboto Black" panose="02000000000000000000" pitchFamily="2" charset="0"/>
                  <a:ea typeface="+mn-ea"/>
                  <a:cs typeface="+mn-cs"/>
                </a:rPr>
                <a:t>giảm</a:t>
              </a:r>
              <a:r>
                <a:rPr kumimoji="0" lang="en-US" sz="2800" b="0" i="0" u="none" strike="noStrike" kern="1200" cap="none" spc="0" normalizeH="0" baseline="0" noProof="0" dirty="0">
                  <a:ln>
                    <a:noFill/>
                  </a:ln>
                  <a:solidFill>
                    <a:prstClr val="white"/>
                  </a:solidFill>
                  <a:effectLst/>
                  <a:uLnTx/>
                  <a:uFillTx/>
                  <a:latin typeface="Roboto Black" panose="02000000000000000000" pitchFamily="2" charset="0"/>
                  <a:ea typeface="+mn-ea"/>
                  <a:cs typeface="+mn-cs"/>
                </a:rPr>
                <a:t> </a:t>
              </a:r>
              <a:r>
                <a:rPr kumimoji="0" lang="en-US" sz="2800" b="0" i="0" u="none" strike="noStrike" kern="1200" cap="none" spc="0" normalizeH="0" baseline="0" noProof="0" dirty="0" err="1">
                  <a:ln>
                    <a:noFill/>
                  </a:ln>
                  <a:solidFill>
                    <a:prstClr val="white"/>
                  </a:solidFill>
                  <a:effectLst/>
                  <a:uLnTx/>
                  <a:uFillTx/>
                  <a:latin typeface="Roboto Black" panose="02000000000000000000" pitchFamily="2" charset="0"/>
                  <a:ea typeface="+mn-ea"/>
                  <a:cs typeface="+mn-cs"/>
                </a:rPr>
                <a:t>áp</a:t>
              </a:r>
              <a:r>
                <a:rPr kumimoji="0" lang="en-US" sz="2800" b="0" i="0" u="none" strike="noStrike" kern="1200" cap="none" spc="0" normalizeH="0" baseline="0" noProof="0" dirty="0">
                  <a:ln>
                    <a:noFill/>
                  </a:ln>
                  <a:solidFill>
                    <a:prstClr val="white"/>
                  </a:solidFill>
                  <a:effectLst/>
                  <a:uLnTx/>
                  <a:uFillTx/>
                  <a:latin typeface="Roboto Black" panose="02000000000000000000" pitchFamily="2" charset="0"/>
                  <a:ea typeface="+mn-ea"/>
                  <a:cs typeface="+mn-cs"/>
                </a:rPr>
                <a:t> </a:t>
              </a:r>
              <a:r>
                <a:rPr kumimoji="0" lang="en-US" sz="2800" b="0" i="0" u="none" strike="noStrike" kern="1200" cap="none" spc="0" normalizeH="0" baseline="0" noProof="0" dirty="0" err="1">
                  <a:ln>
                    <a:noFill/>
                  </a:ln>
                  <a:solidFill>
                    <a:prstClr val="white"/>
                  </a:solidFill>
                  <a:effectLst/>
                  <a:uLnTx/>
                  <a:uFillTx/>
                  <a:latin typeface="Roboto Black" panose="02000000000000000000" pitchFamily="2" charset="0"/>
                  <a:ea typeface="+mn-ea"/>
                  <a:cs typeface="+mn-cs"/>
                </a:rPr>
                <a:t>suất</a:t>
              </a:r>
              <a:endParaRPr kumimoji="0" lang="en-US" sz="2800" b="0" i="0" u="none" strike="noStrike" kern="1200" cap="none" spc="0" normalizeH="0" baseline="0" noProof="0" dirty="0">
                <a:ln>
                  <a:noFill/>
                </a:ln>
                <a:solidFill>
                  <a:prstClr val="white"/>
                </a:solidFill>
                <a:effectLst/>
                <a:uLnTx/>
                <a:uFillTx/>
                <a:latin typeface="Roboto Black" panose="02000000000000000000" pitchFamily="2" charset="0"/>
                <a:ea typeface="+mn-ea"/>
                <a:cs typeface="+mn-cs"/>
              </a:endParaRPr>
            </a:p>
          </p:txBody>
        </p:sp>
      </p:grpSp>
      <p:pic>
        <p:nvPicPr>
          <p:cNvPr id="1026" name="Picture 2" descr="Tiêu chuẩn đóng cọc tre hiệu quả, an toàn và mới nhất 2019 | Kênh Sinh Viên">
            <a:extLst>
              <a:ext uri="{FF2B5EF4-FFF2-40B4-BE49-F238E27FC236}">
                <a16:creationId xmlns:a16="http://schemas.microsoft.com/office/drawing/2014/main" id="{8A9959A9-56FD-8A11-85CB-1344CEC59CB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29157" y="2455153"/>
            <a:ext cx="4217438" cy="3163079"/>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71AFB731-7F6C-EC03-8167-2C96E5C3B523}"/>
              </a:ext>
            </a:extLst>
          </p:cNvPr>
          <p:cNvSpPr txBox="1"/>
          <p:nvPr/>
        </p:nvSpPr>
        <p:spPr>
          <a:xfrm>
            <a:off x="8858030" y="2338569"/>
            <a:ext cx="3103536" cy="4189352"/>
          </a:xfrm>
          <a:prstGeom prst="rect">
            <a:avLst/>
          </a:prstGeom>
          <a:noFill/>
        </p:spPr>
        <p:txBody>
          <a:bodyPr wrap="square" rtlCol="0">
            <a:spAutoFit/>
          </a:bodyPr>
          <a:lstStyle>
            <a:defPPr>
              <a:defRPr lang="en-US"/>
            </a:defPPr>
            <a:lvl1pPr marR="0" lvl="0" indent="0" fontAlgn="auto">
              <a:lnSpc>
                <a:spcPct val="120000"/>
              </a:lnSpc>
              <a:spcBef>
                <a:spcPts val="0"/>
              </a:spcBef>
              <a:spcAft>
                <a:spcPts val="0"/>
              </a:spcAft>
              <a:buClrTx/>
              <a:buSzTx/>
              <a:buFontTx/>
              <a:buNone/>
              <a:tabLst/>
              <a:defRPr kumimoji="0" sz="2800" b="0" i="0" u="none" strike="noStrike" cap="none" spc="0" normalizeH="0" baseline="0">
                <a:ln>
                  <a:noFill/>
                </a:ln>
                <a:solidFill>
                  <a:srgbClr val="E7E6E6">
                    <a:lumMod val="25000"/>
                  </a:srgbClr>
                </a:solidFill>
                <a:effectLst/>
                <a:uLnTx/>
                <a:uFillTx/>
                <a:latin typeface="Roboto" panose="02000000000000000000" pitchFamily="2" charset="0"/>
                <a:ea typeface="Roboto" panose="02000000000000000000" pitchFamily="2" charset="0"/>
              </a:defRPr>
            </a:lvl1pPr>
          </a:lstStyle>
          <a:p>
            <a:r>
              <a:rPr lang="vi-VN" dirty="0"/>
              <a:t> </a:t>
            </a:r>
            <a:r>
              <a:rPr lang="en-US" dirty="0"/>
              <a:t>D</a:t>
            </a:r>
            <a:r>
              <a:rPr lang="vi-VN" dirty="0"/>
              <a:t>o ta đã làm tăng áp lực và giảm diện tích bề mặt bị ép sẽ giúp áp suất của chiếc cọc tác dụng xuống đất được tăng lên nhiều lần</a:t>
            </a:r>
            <a:endParaRPr lang="en-US" dirty="0"/>
          </a:p>
        </p:txBody>
      </p:sp>
      <p:grpSp>
        <p:nvGrpSpPr>
          <p:cNvPr id="10" name="Group 9">
            <a:extLst>
              <a:ext uri="{FF2B5EF4-FFF2-40B4-BE49-F238E27FC236}">
                <a16:creationId xmlns:a16="http://schemas.microsoft.com/office/drawing/2014/main" id="{F746D3CD-1FB2-8A7E-74D3-FAEC1B4088A9}"/>
              </a:ext>
            </a:extLst>
          </p:cNvPr>
          <p:cNvGrpSpPr/>
          <p:nvPr/>
        </p:nvGrpSpPr>
        <p:grpSpPr>
          <a:xfrm>
            <a:off x="8499477" y="1391846"/>
            <a:ext cx="735768" cy="769441"/>
            <a:chOff x="444602" y="188068"/>
            <a:chExt cx="735768" cy="769441"/>
          </a:xfrm>
        </p:grpSpPr>
        <p:sp>
          <p:nvSpPr>
            <p:cNvPr id="13" name="TextBox 12">
              <a:extLst>
                <a:ext uri="{FF2B5EF4-FFF2-40B4-BE49-F238E27FC236}">
                  <a16:creationId xmlns:a16="http://schemas.microsoft.com/office/drawing/2014/main" id="{F539E559-74C3-8C25-B191-22F67B6EDEDA}"/>
                </a:ext>
              </a:extLst>
            </p:cNvPr>
            <p:cNvSpPr txBox="1"/>
            <p:nvPr/>
          </p:nvSpPr>
          <p:spPr>
            <a:xfrm>
              <a:off x="444602" y="188068"/>
              <a:ext cx="735768" cy="769441"/>
            </a:xfrm>
            <a:prstGeom prst="rect">
              <a:avLst/>
            </a:prstGeom>
            <a:solidFill>
              <a:srgbClr val="FFC00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400" b="1"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mn-cs"/>
              </a:endParaRPr>
            </a:p>
          </p:txBody>
        </p:sp>
        <p:pic>
          <p:nvPicPr>
            <p:cNvPr id="15" name="Graphic 14" descr="Lightbulb and gear">
              <a:extLst>
                <a:ext uri="{FF2B5EF4-FFF2-40B4-BE49-F238E27FC236}">
                  <a16:creationId xmlns:a16="http://schemas.microsoft.com/office/drawing/2014/main" id="{A112E5DF-7063-B701-73BA-362A8D7BF1C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81731" y="239256"/>
              <a:ext cx="667063" cy="667063"/>
            </a:xfrm>
            <a:prstGeom prst="rect">
              <a:avLst/>
            </a:prstGeom>
          </p:spPr>
        </p:pic>
      </p:grpSp>
    </p:spTree>
    <p:extLst>
      <p:ext uri="{BB962C8B-B14F-4D97-AF65-F5344CB8AC3E}">
        <p14:creationId xmlns:p14="http://schemas.microsoft.com/office/powerpoint/2010/main" val="22491646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41" presetClass="entr" presetSubtype="0" fill="hold" grpId="0" nodeType="afterEffect">
                                  <p:stCondLst>
                                    <p:cond delay="0"/>
                                  </p:stCondLst>
                                  <p:iterate type="wd">
                                    <p:tmPct val="10000"/>
                                  </p:iterate>
                                  <p:childTnLst>
                                    <p:set>
                                      <p:cBhvr>
                                        <p:cTn id="10" dur="1" fill="hold">
                                          <p:stCondLst>
                                            <p:cond delay="0"/>
                                          </p:stCondLst>
                                        </p:cTn>
                                        <p:tgtEl>
                                          <p:spTgt spid="4"/>
                                        </p:tgtEl>
                                        <p:attrNameLst>
                                          <p:attrName>style.visibility</p:attrName>
                                        </p:attrNameLst>
                                      </p:cBhvr>
                                      <p:to>
                                        <p:strVal val="visible"/>
                                      </p:to>
                                    </p:set>
                                    <p:anim calcmode="lin" valueType="num">
                                      <p:cBhvr>
                                        <p:cTn id="11" dur="5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12" dur="500" fill="hold"/>
                                        <p:tgtEl>
                                          <p:spTgt spid="4"/>
                                        </p:tgtEl>
                                        <p:attrNameLst>
                                          <p:attrName>ppt_y</p:attrName>
                                        </p:attrNameLst>
                                      </p:cBhvr>
                                      <p:tavLst>
                                        <p:tav tm="0">
                                          <p:val>
                                            <p:strVal val="#ppt_y"/>
                                          </p:val>
                                        </p:tav>
                                        <p:tav tm="100000">
                                          <p:val>
                                            <p:strVal val="#ppt_y"/>
                                          </p:val>
                                        </p:tav>
                                      </p:tavLst>
                                    </p:anim>
                                    <p:anim calcmode="lin" valueType="num">
                                      <p:cBhvr>
                                        <p:cTn id="13" dur="5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14" dur="5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15" dur="500" tmFilter="0,0; .5, 1; 1, 1"/>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childTnLst>
                          </p:cTn>
                        </p:par>
                        <p:par>
                          <p:cTn id="21" fill="hold">
                            <p:stCondLst>
                              <p:cond delay="500"/>
                            </p:stCondLst>
                            <p:childTnLst>
                              <p:par>
                                <p:cTn id="22" presetID="41" presetClass="entr" presetSubtype="0" fill="hold" grpId="0" nodeType="afterEffect">
                                  <p:stCondLst>
                                    <p:cond delay="0"/>
                                  </p:stCondLst>
                                  <p:iterate type="wd">
                                    <p:tmPct val="10000"/>
                                  </p:iterate>
                                  <p:childTnLst>
                                    <p:set>
                                      <p:cBhvr>
                                        <p:cTn id="23" dur="1" fill="hold">
                                          <p:stCondLst>
                                            <p:cond delay="0"/>
                                          </p:stCondLst>
                                        </p:cTn>
                                        <p:tgtEl>
                                          <p:spTgt spid="9"/>
                                        </p:tgtEl>
                                        <p:attrNameLst>
                                          <p:attrName>style.visibility</p:attrName>
                                        </p:attrNameLst>
                                      </p:cBhvr>
                                      <p:to>
                                        <p:strVal val="visible"/>
                                      </p:to>
                                    </p:set>
                                    <p:anim calcmode="lin" valueType="num">
                                      <p:cBhvr>
                                        <p:cTn id="24" dur="500" fill="hold"/>
                                        <p:tgtEl>
                                          <p:spTgt spid="9"/>
                                        </p:tgtEl>
                                        <p:attrNameLst>
                                          <p:attrName>ppt_x</p:attrName>
                                        </p:attrNameLst>
                                      </p:cBhvr>
                                      <p:tavLst>
                                        <p:tav tm="0">
                                          <p:val>
                                            <p:strVal val="#ppt_x"/>
                                          </p:val>
                                        </p:tav>
                                        <p:tav tm="50000">
                                          <p:val>
                                            <p:strVal val="#ppt_x+.1"/>
                                          </p:val>
                                        </p:tav>
                                        <p:tav tm="100000">
                                          <p:val>
                                            <p:strVal val="#ppt_x"/>
                                          </p:val>
                                        </p:tav>
                                      </p:tavLst>
                                    </p:anim>
                                    <p:anim calcmode="lin" valueType="num">
                                      <p:cBhvr>
                                        <p:cTn id="25" dur="500" fill="hold"/>
                                        <p:tgtEl>
                                          <p:spTgt spid="9"/>
                                        </p:tgtEl>
                                        <p:attrNameLst>
                                          <p:attrName>ppt_y</p:attrName>
                                        </p:attrNameLst>
                                      </p:cBhvr>
                                      <p:tavLst>
                                        <p:tav tm="0">
                                          <p:val>
                                            <p:strVal val="#ppt_y"/>
                                          </p:val>
                                        </p:tav>
                                        <p:tav tm="100000">
                                          <p:val>
                                            <p:strVal val="#ppt_y"/>
                                          </p:val>
                                        </p:tav>
                                      </p:tavLst>
                                    </p:anim>
                                    <p:anim calcmode="lin" valueType="num">
                                      <p:cBhvr>
                                        <p:cTn id="26" dur="500" fill="hold"/>
                                        <p:tgtEl>
                                          <p:spTgt spid="9"/>
                                        </p:tgtEl>
                                        <p:attrNameLst>
                                          <p:attrName>ppt_h</p:attrName>
                                        </p:attrNameLst>
                                      </p:cBhvr>
                                      <p:tavLst>
                                        <p:tav tm="0">
                                          <p:val>
                                            <p:strVal val="#ppt_h/10"/>
                                          </p:val>
                                        </p:tav>
                                        <p:tav tm="50000">
                                          <p:val>
                                            <p:strVal val="#ppt_h+.01"/>
                                          </p:val>
                                        </p:tav>
                                        <p:tav tm="100000">
                                          <p:val>
                                            <p:strVal val="#ppt_h"/>
                                          </p:val>
                                        </p:tav>
                                      </p:tavLst>
                                    </p:anim>
                                    <p:anim calcmode="lin" valueType="num">
                                      <p:cBhvr>
                                        <p:cTn id="27" dur="500" fill="hold"/>
                                        <p:tgtEl>
                                          <p:spTgt spid="9"/>
                                        </p:tgtEl>
                                        <p:attrNameLst>
                                          <p:attrName>ppt_w</p:attrName>
                                        </p:attrNameLst>
                                      </p:cBhvr>
                                      <p:tavLst>
                                        <p:tav tm="0">
                                          <p:val>
                                            <p:strVal val="#ppt_w/10"/>
                                          </p:val>
                                        </p:tav>
                                        <p:tav tm="50000">
                                          <p:val>
                                            <p:strVal val="#ppt_w+.01"/>
                                          </p:val>
                                        </p:tav>
                                        <p:tav tm="100000">
                                          <p:val>
                                            <p:strVal val="#ppt_w"/>
                                          </p:val>
                                        </p:tav>
                                      </p:tavLst>
                                    </p:anim>
                                    <p:animEffect transition="in" filter="fade">
                                      <p:cBhvr>
                                        <p:cTn id="28" dur="500" tmFilter="0,0; .5, 1; 1, 1"/>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AE32D10-7515-A2F6-DBA1-8DA7AF478B1E}"/>
              </a:ext>
            </a:extLst>
          </p:cNvPr>
          <p:cNvPicPr>
            <a:picLocks noChangeAspect="1"/>
          </p:cNvPicPr>
          <p:nvPr/>
        </p:nvPicPr>
        <p:blipFill rotWithShape="1">
          <a:blip r:embed="rId2"/>
          <a:srcRect l="31886" t="30920" r="24218" b="46421"/>
          <a:stretch/>
        </p:blipFill>
        <p:spPr>
          <a:xfrm>
            <a:off x="50488" y="897571"/>
            <a:ext cx="12021836" cy="4605658"/>
          </a:xfrm>
          <a:prstGeom prst="rect">
            <a:avLst/>
          </a:prstGeom>
        </p:spPr>
      </p:pic>
    </p:spTree>
    <p:extLst>
      <p:ext uri="{BB962C8B-B14F-4D97-AF65-F5344CB8AC3E}">
        <p14:creationId xmlns:p14="http://schemas.microsoft.com/office/powerpoint/2010/main" val="294450562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Box 29">
            <a:extLst>
              <a:ext uri="{FF2B5EF4-FFF2-40B4-BE49-F238E27FC236}">
                <a16:creationId xmlns:a16="http://schemas.microsoft.com/office/drawing/2014/main" id="{EDAE3708-87CB-49E8-B4EE-014874B68B52}"/>
              </a:ext>
            </a:extLst>
          </p:cNvPr>
          <p:cNvSpPr txBox="1"/>
          <p:nvPr/>
        </p:nvSpPr>
        <p:spPr>
          <a:xfrm>
            <a:off x="586238" y="2421770"/>
            <a:ext cx="735768" cy="769441"/>
          </a:xfrm>
          <a:prstGeom prst="rect">
            <a:avLst/>
          </a:prstGeom>
          <a:solidFill>
            <a:srgbClr val="FFC00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mn-cs"/>
              </a:rPr>
              <a:t>?</a:t>
            </a:r>
          </a:p>
        </p:txBody>
      </p:sp>
      <p:sp>
        <p:nvSpPr>
          <p:cNvPr id="31" name="TextBox 30">
            <a:extLst>
              <a:ext uri="{FF2B5EF4-FFF2-40B4-BE49-F238E27FC236}">
                <a16:creationId xmlns:a16="http://schemas.microsoft.com/office/drawing/2014/main" id="{F4C8DAC9-3C0A-42C7-AC12-300B217B7F7C}"/>
              </a:ext>
            </a:extLst>
          </p:cNvPr>
          <p:cNvSpPr txBox="1"/>
          <p:nvPr/>
        </p:nvSpPr>
        <p:spPr>
          <a:xfrm>
            <a:off x="1488367" y="2072338"/>
            <a:ext cx="6055554" cy="1604029"/>
          </a:xfrm>
          <a:prstGeom prst="rect">
            <a:avLst/>
          </a:prstGeom>
          <a:noFill/>
        </p:spPr>
        <p:txBody>
          <a:bodyPr wrap="square" rtlCol="0">
            <a:spAutoFit/>
          </a:bodyPr>
          <a:lstStyle>
            <a:defPPr>
              <a:defRPr lang="en-US"/>
            </a:defPPr>
            <a:lvl1pPr marR="0" lvl="0" indent="0" fontAlgn="auto">
              <a:lnSpc>
                <a:spcPct val="120000"/>
              </a:lnSpc>
              <a:spcBef>
                <a:spcPts val="0"/>
              </a:spcBef>
              <a:spcAft>
                <a:spcPts val="0"/>
              </a:spcAft>
              <a:buClrTx/>
              <a:buSzTx/>
              <a:buFontTx/>
              <a:buNone/>
              <a:tabLst/>
              <a:defRPr kumimoji="0" sz="2800" b="0" i="0" u="none" strike="noStrike" cap="none" spc="0" normalizeH="0" baseline="0">
                <a:ln>
                  <a:noFill/>
                </a:ln>
                <a:solidFill>
                  <a:srgbClr val="E7E6E6">
                    <a:lumMod val="25000"/>
                  </a:srgbClr>
                </a:solidFill>
                <a:effectLst/>
                <a:uLnTx/>
                <a:uFillTx/>
                <a:latin typeface="Roboto" panose="02000000000000000000" pitchFamily="2" charset="0"/>
                <a:ea typeface="Roboto" panose="02000000000000000000" pitchFamily="2" charset="0"/>
              </a:defRPr>
            </a:lvl1pPr>
          </a:lstStyle>
          <a:p>
            <a:r>
              <a:rPr lang="vi-VN" dirty="0"/>
              <a:t>Để xe ô tô có thể vượt qua vùng đất sụt lún người ta thường làm như thế nào? Mô tả cách làm và giải thích.</a:t>
            </a:r>
            <a:endParaRPr lang="en-US" dirty="0"/>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DB606ED4-342B-A815-D84D-48B4EBD12BA6}"/>
                  </a:ext>
                </a:extLst>
              </p:cNvPr>
              <p:cNvSpPr txBox="1"/>
              <p:nvPr/>
            </p:nvSpPr>
            <p:spPr>
              <a:xfrm>
                <a:off x="1451238" y="4765429"/>
                <a:ext cx="10191653" cy="1604029"/>
              </a:xfrm>
              <a:prstGeom prst="rect">
                <a:avLst/>
              </a:prstGeom>
              <a:noFill/>
            </p:spPr>
            <p:txBody>
              <a:bodyPr wrap="square" rtlCol="0">
                <a:spAutoFit/>
              </a:bodyPr>
              <a:lstStyle>
                <a:defPPr>
                  <a:defRPr lang="en-US"/>
                </a:defPPr>
                <a:lvl1pPr marR="0" lvl="0" indent="0" fontAlgn="auto">
                  <a:lnSpc>
                    <a:spcPct val="120000"/>
                  </a:lnSpc>
                  <a:spcBef>
                    <a:spcPts val="0"/>
                  </a:spcBef>
                  <a:spcAft>
                    <a:spcPts val="0"/>
                  </a:spcAft>
                  <a:buClrTx/>
                  <a:buSzTx/>
                  <a:buFontTx/>
                  <a:buNone/>
                  <a:tabLst/>
                  <a:defRPr kumimoji="0" sz="2800" b="0" i="0" u="none" strike="noStrike" cap="none" spc="0" normalizeH="0" baseline="0">
                    <a:ln>
                      <a:noFill/>
                    </a:ln>
                    <a:solidFill>
                      <a:srgbClr val="E7E6E6">
                        <a:lumMod val="25000"/>
                      </a:srgbClr>
                    </a:solidFill>
                    <a:effectLst/>
                    <a:uLnTx/>
                    <a:uFillTx/>
                    <a:latin typeface="Roboto" panose="02000000000000000000" pitchFamily="2" charset="0"/>
                    <a:ea typeface="Roboto" panose="02000000000000000000" pitchFamily="2" charset="0"/>
                  </a:defRPr>
                </a:lvl1pPr>
              </a:lstStyle>
              <a:p>
                <a:r>
                  <a:rPr lang="en-US" dirty="0" err="1"/>
                  <a:t>Đặt</a:t>
                </a:r>
                <a:r>
                  <a:rPr lang="en-US" dirty="0"/>
                  <a:t> </a:t>
                </a:r>
                <a:r>
                  <a:rPr lang="en-US" dirty="0" err="1"/>
                  <a:t>tấm</a:t>
                </a:r>
                <a:r>
                  <a:rPr lang="en-US" dirty="0"/>
                  <a:t> </a:t>
                </a:r>
                <a:r>
                  <a:rPr lang="en-US" dirty="0" err="1"/>
                  <a:t>ván</a:t>
                </a:r>
                <a:r>
                  <a:rPr lang="en-US" dirty="0"/>
                  <a:t>, </a:t>
                </a:r>
                <a:r>
                  <a:rPr lang="en-US" dirty="0" err="1"/>
                  <a:t>thanh</a:t>
                </a:r>
                <a:r>
                  <a:rPr lang="en-US" dirty="0"/>
                  <a:t> </a:t>
                </a:r>
                <a:r>
                  <a:rPr lang="en-US" dirty="0" err="1"/>
                  <a:t>gỗ</a:t>
                </a:r>
                <a:r>
                  <a:rPr lang="en-US" dirty="0"/>
                  <a:t> </a:t>
                </a:r>
                <a:r>
                  <a:rPr lang="en-US" dirty="0" err="1"/>
                  <a:t>lên</a:t>
                </a:r>
                <a:r>
                  <a:rPr lang="en-US" dirty="0"/>
                  <a:t> </a:t>
                </a:r>
                <a:r>
                  <a:rPr lang="en-US" dirty="0" err="1"/>
                  <a:t>vùng</a:t>
                </a:r>
                <a:r>
                  <a:rPr lang="en-US" dirty="0"/>
                  <a:t> </a:t>
                </a:r>
                <a:r>
                  <a:rPr lang="en-US" dirty="0" err="1"/>
                  <a:t>đất</a:t>
                </a:r>
                <a:r>
                  <a:rPr lang="en-US" dirty="0"/>
                  <a:t> </a:t>
                </a:r>
                <a:r>
                  <a:rPr lang="en-US" dirty="0" err="1"/>
                  <a:t>đó</a:t>
                </a:r>
                <a:r>
                  <a:rPr lang="en-US" dirty="0"/>
                  <a:t> </a:t>
                </a:r>
                <a:r>
                  <a:rPr lang="en-US" dirty="0" err="1"/>
                  <a:t>để</a:t>
                </a:r>
                <a:r>
                  <a:rPr lang="en-US" dirty="0"/>
                  <a:t> </a:t>
                </a:r>
                <a:r>
                  <a:rPr lang="en-US" dirty="0" err="1"/>
                  <a:t>làm</a:t>
                </a:r>
                <a:r>
                  <a:rPr lang="en-US" altLang="en-US" dirty="0">
                    <a:solidFill>
                      <a:srgbClr val="FF3600"/>
                    </a:solidFill>
                    <a:latin typeface="#9Slide05 Lobster" panose="020B0604020202020204" charset="-93"/>
                  </a:rPr>
                  <a:t> </a:t>
                </a:r>
                <a:r>
                  <a:rPr lang="en-US" altLang="en-US" dirty="0" err="1">
                    <a:solidFill>
                      <a:srgbClr val="FF3600"/>
                    </a:solidFill>
                    <a:latin typeface="#9Slide05 Lobster" panose="020B0604020202020204" charset="-93"/>
                  </a:rPr>
                  <a:t>tăng</a:t>
                </a:r>
                <a:r>
                  <a:rPr lang="en-US" altLang="en-US" dirty="0">
                    <a:solidFill>
                      <a:srgbClr val="FF3600"/>
                    </a:solidFill>
                    <a:latin typeface="#9Slide05 Lobster" panose="020B0604020202020204" charset="-93"/>
                  </a:rPr>
                  <a:t> </a:t>
                </a:r>
                <a:r>
                  <a:rPr lang="en-US" altLang="en-US" dirty="0" err="1">
                    <a:solidFill>
                      <a:srgbClr val="FF3600"/>
                    </a:solidFill>
                    <a:latin typeface="#9Slide05 Lobster" panose="020B0604020202020204" charset="-93"/>
                  </a:rPr>
                  <a:t>diện</a:t>
                </a:r>
                <a:r>
                  <a:rPr lang="en-US" altLang="en-US" dirty="0">
                    <a:solidFill>
                      <a:srgbClr val="FF3600"/>
                    </a:solidFill>
                    <a:latin typeface="#9Slide05 Lobster" panose="020B0604020202020204" charset="-93"/>
                  </a:rPr>
                  <a:t> </a:t>
                </a:r>
                <a:r>
                  <a:rPr lang="en-US" altLang="en-US" dirty="0" err="1">
                    <a:solidFill>
                      <a:srgbClr val="FF3600"/>
                    </a:solidFill>
                    <a:latin typeface="#9Slide05 Lobster" panose="020B0604020202020204" charset="-93"/>
                  </a:rPr>
                  <a:t>tích</a:t>
                </a:r>
                <a:r>
                  <a:rPr lang="en-US" altLang="en-US" dirty="0">
                    <a:solidFill>
                      <a:srgbClr val="FF3600"/>
                    </a:solidFill>
                    <a:latin typeface="#9Slide05 Lobster" panose="020B0604020202020204" charset="-93"/>
                  </a:rPr>
                  <a:t> </a:t>
                </a:r>
                <a:r>
                  <a:rPr lang="en-US" altLang="en-US" dirty="0" err="1">
                    <a:solidFill>
                      <a:srgbClr val="FF3600"/>
                    </a:solidFill>
                    <a:latin typeface="#9Slide05 Lobster" panose="020B0604020202020204" charset="-93"/>
                  </a:rPr>
                  <a:t>bề</a:t>
                </a:r>
                <a:r>
                  <a:rPr lang="en-US" altLang="en-US" dirty="0">
                    <a:solidFill>
                      <a:srgbClr val="FF3600"/>
                    </a:solidFill>
                    <a:latin typeface="#9Slide05 Lobster" panose="020B0604020202020204" charset="-93"/>
                  </a:rPr>
                  <a:t> </a:t>
                </a:r>
                <a:r>
                  <a:rPr lang="en-US" altLang="en-US" dirty="0" err="1">
                    <a:solidFill>
                      <a:srgbClr val="FF3600"/>
                    </a:solidFill>
                    <a:latin typeface="#9Slide05 Lobster" panose="020B0604020202020204" charset="-93"/>
                  </a:rPr>
                  <a:t>mặt</a:t>
                </a:r>
                <a:r>
                  <a:rPr lang="en-US" altLang="en-US" dirty="0">
                    <a:solidFill>
                      <a:srgbClr val="FF3600"/>
                    </a:solidFill>
                    <a:latin typeface="#9Slide05 Lobster" panose="020B0604020202020204" charset="-93"/>
                  </a:rPr>
                  <a:t> </a:t>
                </a:r>
                <a:r>
                  <a:rPr lang="en-US" altLang="en-US" dirty="0" err="1">
                    <a:solidFill>
                      <a:srgbClr val="FF3600"/>
                    </a:solidFill>
                    <a:latin typeface="#9Slide05 Lobster" panose="020B0604020202020204" charset="-93"/>
                  </a:rPr>
                  <a:t>bị</a:t>
                </a:r>
                <a:r>
                  <a:rPr lang="en-US" altLang="en-US" dirty="0">
                    <a:solidFill>
                      <a:srgbClr val="FF3600"/>
                    </a:solidFill>
                    <a:latin typeface="#9Slide05 Lobster" panose="020B0604020202020204" charset="-93"/>
                  </a:rPr>
                  <a:t> </a:t>
                </a:r>
                <a:r>
                  <a:rPr lang="en-US" altLang="en-US" dirty="0" err="1">
                    <a:solidFill>
                      <a:srgbClr val="FF3600"/>
                    </a:solidFill>
                    <a:latin typeface="#9Slide05 Lobster" panose="020B0604020202020204" charset="-93"/>
                  </a:rPr>
                  <a:t>ép</a:t>
                </a:r>
                <a:r>
                  <a:rPr lang="en-US" altLang="en-US" dirty="0">
                    <a:solidFill>
                      <a:srgbClr val="FF3600"/>
                    </a:solidFill>
                    <a:latin typeface="#9Slide05 Lobster" panose="020B0604020202020204" charset="-93"/>
                  </a:rPr>
                  <a:t> </a:t>
                </a:r>
                <a14:m>
                  <m:oMath xmlns:m="http://schemas.openxmlformats.org/officeDocument/2006/math">
                    <m:groupChr>
                      <m:groupChrPr>
                        <m:chr m:val="→"/>
                        <m:vertJc m:val="bot"/>
                        <m:ctrlPr>
                          <a:rPr lang="en-US" i="1" dirty="0">
                            <a:latin typeface="Cambria Math" panose="02040503050406030204" pitchFamily="18" charset="0"/>
                          </a:rPr>
                        </m:ctrlPr>
                      </m:groupChrPr>
                      <m:e>
                        <m:r>
                          <m:rPr>
                            <m:brk m:alnAt="2"/>
                          </m:rPr>
                          <a:rPr lang="en-US" i="1" dirty="0">
                            <a:latin typeface="Cambria Math" panose="02040503050406030204" pitchFamily="18" charset="0"/>
                          </a:rPr>
                          <m:t> </m:t>
                        </m:r>
                        <m:r>
                          <a:rPr lang="en-US" i="1" dirty="0">
                            <a:latin typeface="Cambria Math" panose="02040503050406030204" pitchFamily="18" charset="0"/>
                          </a:rPr>
                          <m:t>        </m:t>
                        </m:r>
                      </m:e>
                    </m:groupChr>
                  </m:oMath>
                </a14:m>
                <a:r>
                  <a:rPr lang="en-US" dirty="0"/>
                  <a:t> </a:t>
                </a:r>
                <a:r>
                  <a:rPr lang="en-US" altLang="en-US" dirty="0" err="1">
                    <a:solidFill>
                      <a:srgbClr val="00B0F0"/>
                    </a:solidFill>
                    <a:latin typeface="#9Slide05 Lobster" panose="02000506000000020003" pitchFamily="2" charset="0"/>
                  </a:rPr>
                  <a:t>giảm</a:t>
                </a:r>
                <a:r>
                  <a:rPr lang="en-US" altLang="en-US" dirty="0">
                    <a:solidFill>
                      <a:srgbClr val="00B0F0"/>
                    </a:solidFill>
                    <a:latin typeface="#9Slide05 Lobster" panose="02000506000000020003" pitchFamily="2" charset="0"/>
                  </a:rPr>
                  <a:t> á</a:t>
                </a:r>
                <a:r>
                  <a:rPr lang="vi-VN" altLang="en-US" dirty="0">
                    <a:solidFill>
                      <a:srgbClr val="00B0F0"/>
                    </a:solidFill>
                    <a:latin typeface="#9Slide05 Lobster" panose="02000506000000020003" pitchFamily="2" charset="0"/>
                  </a:rPr>
                  <a:t>p suất</a:t>
                </a:r>
                <a:r>
                  <a:rPr lang="en-US" dirty="0"/>
                  <a:t> </a:t>
                </a:r>
                <a:r>
                  <a:rPr lang="en-US" dirty="0" err="1"/>
                  <a:t>của</a:t>
                </a:r>
                <a:r>
                  <a:rPr lang="en-US" dirty="0"/>
                  <a:t> </a:t>
                </a:r>
                <a:r>
                  <a:rPr lang="en-US" dirty="0" err="1"/>
                  <a:t>xe</a:t>
                </a:r>
                <a:r>
                  <a:rPr lang="en-US" dirty="0"/>
                  <a:t> </a:t>
                </a:r>
                <a:r>
                  <a:rPr lang="en-US" dirty="0" err="1"/>
                  <a:t>tác</a:t>
                </a:r>
                <a:r>
                  <a:rPr lang="en-US" dirty="0"/>
                  <a:t> </a:t>
                </a:r>
                <a:r>
                  <a:rPr lang="en-US" dirty="0" err="1"/>
                  <a:t>dụng</a:t>
                </a:r>
                <a:r>
                  <a:rPr lang="en-US" dirty="0"/>
                  <a:t> </a:t>
                </a:r>
                <a:r>
                  <a:rPr lang="en-US" dirty="0" err="1"/>
                  <a:t>lên</a:t>
                </a:r>
                <a:r>
                  <a:rPr lang="en-US" dirty="0"/>
                  <a:t> </a:t>
                </a:r>
                <a:r>
                  <a:rPr lang="en-US" dirty="0" err="1"/>
                  <a:t>vùng</a:t>
                </a:r>
                <a:r>
                  <a:rPr lang="en-US" dirty="0"/>
                  <a:t> </a:t>
                </a:r>
                <a:r>
                  <a:rPr lang="en-US" dirty="0" err="1"/>
                  <a:t>đất</a:t>
                </a:r>
                <a:r>
                  <a:rPr lang="en-US" dirty="0"/>
                  <a:t> </a:t>
                </a:r>
                <a:r>
                  <a:rPr lang="en-US" dirty="0" err="1"/>
                  <a:t>đó</a:t>
                </a:r>
                <a:r>
                  <a:rPr lang="en-US" dirty="0"/>
                  <a:t> </a:t>
                </a:r>
                <a:r>
                  <a:rPr lang="en-US" dirty="0" err="1"/>
                  <a:t>giúp</a:t>
                </a:r>
                <a:r>
                  <a:rPr lang="en-US" dirty="0"/>
                  <a:t> </a:t>
                </a:r>
                <a:r>
                  <a:rPr lang="en-US" dirty="0" err="1"/>
                  <a:t>xe</a:t>
                </a:r>
                <a:r>
                  <a:rPr lang="en-US" dirty="0"/>
                  <a:t> </a:t>
                </a:r>
                <a:r>
                  <a:rPr lang="en-US" dirty="0" err="1"/>
                  <a:t>có</a:t>
                </a:r>
                <a:r>
                  <a:rPr lang="en-US" dirty="0"/>
                  <a:t> </a:t>
                </a:r>
                <a:r>
                  <a:rPr lang="en-US" dirty="0" err="1"/>
                  <a:t>thể</a:t>
                </a:r>
                <a:r>
                  <a:rPr lang="en-US" dirty="0"/>
                  <a:t> </a:t>
                </a:r>
                <a:r>
                  <a:rPr lang="en-US" dirty="0" err="1"/>
                  <a:t>đi</a:t>
                </a:r>
                <a:r>
                  <a:rPr lang="en-US" dirty="0"/>
                  <a:t> qua </a:t>
                </a:r>
                <a:r>
                  <a:rPr lang="en-US" dirty="0" err="1"/>
                  <a:t>vùng</a:t>
                </a:r>
                <a:r>
                  <a:rPr lang="en-US" dirty="0"/>
                  <a:t> </a:t>
                </a:r>
                <a:r>
                  <a:rPr lang="en-US" dirty="0" err="1"/>
                  <a:t>đất</a:t>
                </a:r>
                <a:r>
                  <a:rPr lang="en-US" dirty="0"/>
                  <a:t> </a:t>
                </a:r>
                <a:r>
                  <a:rPr lang="en-US" dirty="0" err="1"/>
                  <a:t>sụt</a:t>
                </a:r>
                <a:r>
                  <a:rPr lang="en-US" dirty="0"/>
                  <a:t> </a:t>
                </a:r>
                <a:r>
                  <a:rPr lang="en-US" dirty="0" err="1"/>
                  <a:t>lún</a:t>
                </a:r>
                <a:r>
                  <a:rPr lang="en-US" dirty="0"/>
                  <a:t>.</a:t>
                </a:r>
              </a:p>
            </p:txBody>
          </p:sp>
        </mc:Choice>
        <mc:Fallback xmlns="">
          <p:sp>
            <p:nvSpPr>
              <p:cNvPr id="4" name="TextBox 3">
                <a:extLst>
                  <a:ext uri="{FF2B5EF4-FFF2-40B4-BE49-F238E27FC236}">
                    <a16:creationId xmlns:a16="http://schemas.microsoft.com/office/drawing/2014/main" id="{DB606ED4-342B-A815-D84D-48B4EBD12BA6}"/>
                  </a:ext>
                </a:extLst>
              </p:cNvPr>
              <p:cNvSpPr txBox="1">
                <a:spLocks noRot="1" noChangeAspect="1" noMove="1" noResize="1" noEditPoints="1" noAdjustHandles="1" noChangeArrowheads="1" noChangeShapeType="1" noTextEdit="1"/>
              </p:cNvSpPr>
              <p:nvPr/>
            </p:nvSpPr>
            <p:spPr>
              <a:xfrm>
                <a:off x="1451238" y="4765429"/>
                <a:ext cx="10191653" cy="1604029"/>
              </a:xfrm>
              <a:prstGeom prst="rect">
                <a:avLst/>
              </a:prstGeom>
              <a:blipFill>
                <a:blip r:embed="rId2"/>
                <a:stretch>
                  <a:fillRect l="-1196" t="-1521" b="-9886"/>
                </a:stretch>
              </a:blipFill>
            </p:spPr>
            <p:txBody>
              <a:bodyPr/>
              <a:lstStyle/>
              <a:p>
                <a:r>
                  <a:rPr lang="en-US">
                    <a:noFill/>
                  </a:rPr>
                  <a:t> </a:t>
                </a:r>
              </a:p>
            </p:txBody>
          </p:sp>
        </mc:Fallback>
      </mc:AlternateContent>
      <p:grpSp>
        <p:nvGrpSpPr>
          <p:cNvPr id="6" name="Group 5">
            <a:extLst>
              <a:ext uri="{FF2B5EF4-FFF2-40B4-BE49-F238E27FC236}">
                <a16:creationId xmlns:a16="http://schemas.microsoft.com/office/drawing/2014/main" id="{1816F5CB-51F8-D3F6-9AF3-CC70B037ED76}"/>
              </a:ext>
            </a:extLst>
          </p:cNvPr>
          <p:cNvGrpSpPr/>
          <p:nvPr/>
        </p:nvGrpSpPr>
        <p:grpSpPr>
          <a:xfrm>
            <a:off x="549109" y="4869988"/>
            <a:ext cx="735768" cy="769441"/>
            <a:chOff x="444602" y="188068"/>
            <a:chExt cx="735768" cy="769441"/>
          </a:xfrm>
        </p:grpSpPr>
        <p:sp>
          <p:nvSpPr>
            <p:cNvPr id="7" name="TextBox 6">
              <a:extLst>
                <a:ext uri="{FF2B5EF4-FFF2-40B4-BE49-F238E27FC236}">
                  <a16:creationId xmlns:a16="http://schemas.microsoft.com/office/drawing/2014/main" id="{F9F16097-2FAE-2EFB-F9D4-BD4398AB8FD8}"/>
                </a:ext>
              </a:extLst>
            </p:cNvPr>
            <p:cNvSpPr txBox="1"/>
            <p:nvPr/>
          </p:nvSpPr>
          <p:spPr>
            <a:xfrm>
              <a:off x="444602" y="188068"/>
              <a:ext cx="735768" cy="769441"/>
            </a:xfrm>
            <a:prstGeom prst="rect">
              <a:avLst/>
            </a:prstGeom>
            <a:solidFill>
              <a:srgbClr val="FFC00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400" b="1"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mn-cs"/>
              </a:endParaRPr>
            </a:p>
          </p:txBody>
        </p:sp>
        <p:pic>
          <p:nvPicPr>
            <p:cNvPr id="8" name="Graphic 7" descr="Lightbulb and gear">
              <a:extLst>
                <a:ext uri="{FF2B5EF4-FFF2-40B4-BE49-F238E27FC236}">
                  <a16:creationId xmlns:a16="http://schemas.microsoft.com/office/drawing/2014/main" id="{F70213CB-AF75-CEC2-AE28-306B4285B44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81731" y="239256"/>
              <a:ext cx="667063" cy="667063"/>
            </a:xfrm>
            <a:prstGeom prst="rect">
              <a:avLst/>
            </a:prstGeom>
          </p:spPr>
        </p:pic>
      </p:grpSp>
      <p:grpSp>
        <p:nvGrpSpPr>
          <p:cNvPr id="11" name="Group 10">
            <a:extLst>
              <a:ext uri="{FF2B5EF4-FFF2-40B4-BE49-F238E27FC236}">
                <a16:creationId xmlns:a16="http://schemas.microsoft.com/office/drawing/2014/main" id="{0552C1C7-8282-615F-867E-46DD2414A1CF}"/>
              </a:ext>
            </a:extLst>
          </p:cNvPr>
          <p:cNvGrpSpPr/>
          <p:nvPr/>
        </p:nvGrpSpPr>
        <p:grpSpPr>
          <a:xfrm>
            <a:off x="4199130" y="433236"/>
            <a:ext cx="4511791" cy="650247"/>
            <a:chOff x="2657807" y="195309"/>
            <a:chExt cx="4511791" cy="650247"/>
          </a:xfrm>
        </p:grpSpPr>
        <p:sp>
          <p:nvSpPr>
            <p:cNvPr id="12" name="Rectangle: Rounded Corners 11">
              <a:extLst>
                <a:ext uri="{FF2B5EF4-FFF2-40B4-BE49-F238E27FC236}">
                  <a16:creationId xmlns:a16="http://schemas.microsoft.com/office/drawing/2014/main" id="{65BE4262-BFE6-9C5F-51D0-BE8ED9F522BE}"/>
                </a:ext>
              </a:extLst>
            </p:cNvPr>
            <p:cNvSpPr/>
            <p:nvPr/>
          </p:nvSpPr>
          <p:spPr>
            <a:xfrm>
              <a:off x="2657807" y="195309"/>
              <a:ext cx="4174048" cy="650247"/>
            </a:xfrm>
            <a:prstGeom prst="roundRect">
              <a:avLst>
                <a:gd name="adj" fmla="val 50000"/>
              </a:avLst>
            </a:prstGeom>
            <a:gradFill>
              <a:gsLst>
                <a:gs pos="63000">
                  <a:srgbClr val="FF6A00"/>
                </a:gs>
                <a:gs pos="34000">
                  <a:srgbClr val="FF3900"/>
                </a:gs>
                <a:gs pos="0">
                  <a:srgbClr val="FF0000"/>
                </a:gs>
                <a:gs pos="100000">
                  <a:srgbClr val="FFC000"/>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AD6CBDE9-B100-A3EB-FEB0-D64295519583}"/>
                </a:ext>
              </a:extLst>
            </p:cNvPr>
            <p:cNvSpPr txBox="1"/>
            <p:nvPr/>
          </p:nvSpPr>
          <p:spPr>
            <a:xfrm>
              <a:off x="3125019" y="250615"/>
              <a:ext cx="404457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Roboto Black" panose="02000000000000000000" pitchFamily="2" charset="0"/>
                  <a:ea typeface="+mn-ea"/>
                  <a:cs typeface="+mn-cs"/>
                </a:rPr>
                <a:t>3. </a:t>
              </a:r>
              <a:r>
                <a:rPr kumimoji="0" lang="en-US" sz="2800" b="0" i="0" u="none" strike="noStrike" kern="1200" cap="none" spc="0" normalizeH="0" baseline="0" noProof="0" dirty="0" err="1">
                  <a:ln>
                    <a:noFill/>
                  </a:ln>
                  <a:solidFill>
                    <a:prstClr val="white"/>
                  </a:solidFill>
                  <a:effectLst/>
                  <a:uLnTx/>
                  <a:uFillTx/>
                  <a:latin typeface="Roboto Black" panose="02000000000000000000" pitchFamily="2" charset="0"/>
                  <a:ea typeface="+mn-ea"/>
                  <a:cs typeface="+mn-cs"/>
                </a:rPr>
                <a:t>Tăng</a:t>
              </a:r>
              <a:r>
                <a:rPr kumimoji="0" lang="en-US" sz="2800" b="0" i="0" u="none" strike="noStrike" kern="1200" cap="none" spc="0" normalizeH="0" baseline="0" noProof="0" dirty="0">
                  <a:ln>
                    <a:noFill/>
                  </a:ln>
                  <a:solidFill>
                    <a:prstClr val="white"/>
                  </a:solidFill>
                  <a:effectLst/>
                  <a:uLnTx/>
                  <a:uFillTx/>
                  <a:latin typeface="Roboto Black" panose="02000000000000000000" pitchFamily="2" charset="0"/>
                  <a:ea typeface="+mn-ea"/>
                  <a:cs typeface="+mn-cs"/>
                </a:rPr>
                <a:t> </a:t>
              </a:r>
              <a:r>
                <a:rPr kumimoji="0" lang="en-US" sz="2800" b="0" i="0" u="none" strike="noStrike" kern="1200" cap="none" spc="0" normalizeH="0" baseline="0" noProof="0" dirty="0" err="1">
                  <a:ln>
                    <a:noFill/>
                  </a:ln>
                  <a:solidFill>
                    <a:prstClr val="white"/>
                  </a:solidFill>
                  <a:effectLst/>
                  <a:uLnTx/>
                  <a:uFillTx/>
                  <a:latin typeface="Roboto Black" panose="02000000000000000000" pitchFamily="2" charset="0"/>
                  <a:ea typeface="+mn-ea"/>
                  <a:cs typeface="+mn-cs"/>
                </a:rPr>
                <a:t>giảm</a:t>
              </a:r>
              <a:r>
                <a:rPr kumimoji="0" lang="en-US" sz="2800" b="0" i="0" u="none" strike="noStrike" kern="1200" cap="none" spc="0" normalizeH="0" baseline="0" noProof="0" dirty="0">
                  <a:ln>
                    <a:noFill/>
                  </a:ln>
                  <a:solidFill>
                    <a:prstClr val="white"/>
                  </a:solidFill>
                  <a:effectLst/>
                  <a:uLnTx/>
                  <a:uFillTx/>
                  <a:latin typeface="Roboto Black" panose="02000000000000000000" pitchFamily="2" charset="0"/>
                  <a:ea typeface="+mn-ea"/>
                  <a:cs typeface="+mn-cs"/>
                </a:rPr>
                <a:t> </a:t>
              </a:r>
              <a:r>
                <a:rPr kumimoji="0" lang="en-US" sz="2800" b="0" i="0" u="none" strike="noStrike" kern="1200" cap="none" spc="0" normalizeH="0" baseline="0" noProof="0" dirty="0" err="1">
                  <a:ln>
                    <a:noFill/>
                  </a:ln>
                  <a:solidFill>
                    <a:prstClr val="white"/>
                  </a:solidFill>
                  <a:effectLst/>
                  <a:uLnTx/>
                  <a:uFillTx/>
                  <a:latin typeface="Roboto Black" panose="02000000000000000000" pitchFamily="2" charset="0"/>
                  <a:ea typeface="+mn-ea"/>
                  <a:cs typeface="+mn-cs"/>
                </a:rPr>
                <a:t>áp</a:t>
              </a:r>
              <a:r>
                <a:rPr kumimoji="0" lang="en-US" sz="2800" b="0" i="0" u="none" strike="noStrike" kern="1200" cap="none" spc="0" normalizeH="0" baseline="0" noProof="0" dirty="0">
                  <a:ln>
                    <a:noFill/>
                  </a:ln>
                  <a:solidFill>
                    <a:prstClr val="white"/>
                  </a:solidFill>
                  <a:effectLst/>
                  <a:uLnTx/>
                  <a:uFillTx/>
                  <a:latin typeface="Roboto Black" panose="02000000000000000000" pitchFamily="2" charset="0"/>
                  <a:ea typeface="+mn-ea"/>
                  <a:cs typeface="+mn-cs"/>
                </a:rPr>
                <a:t> </a:t>
              </a:r>
              <a:r>
                <a:rPr kumimoji="0" lang="en-US" sz="2800" b="0" i="0" u="none" strike="noStrike" kern="1200" cap="none" spc="0" normalizeH="0" baseline="0" noProof="0" dirty="0" err="1">
                  <a:ln>
                    <a:noFill/>
                  </a:ln>
                  <a:solidFill>
                    <a:prstClr val="white"/>
                  </a:solidFill>
                  <a:effectLst/>
                  <a:uLnTx/>
                  <a:uFillTx/>
                  <a:latin typeface="Roboto Black" panose="02000000000000000000" pitchFamily="2" charset="0"/>
                  <a:ea typeface="+mn-ea"/>
                  <a:cs typeface="+mn-cs"/>
                </a:rPr>
                <a:t>suất</a:t>
              </a:r>
              <a:endParaRPr kumimoji="0" lang="en-US" sz="2800" b="0" i="0" u="none" strike="noStrike" kern="1200" cap="none" spc="0" normalizeH="0" baseline="0" noProof="0" dirty="0">
                <a:ln>
                  <a:noFill/>
                </a:ln>
                <a:solidFill>
                  <a:prstClr val="white"/>
                </a:solidFill>
                <a:effectLst/>
                <a:uLnTx/>
                <a:uFillTx/>
                <a:latin typeface="Roboto Black" panose="02000000000000000000" pitchFamily="2" charset="0"/>
                <a:ea typeface="+mn-ea"/>
                <a:cs typeface="+mn-cs"/>
              </a:endParaRPr>
            </a:p>
          </p:txBody>
        </p:sp>
      </p:grpSp>
      <p:pic>
        <p:nvPicPr>
          <p:cNvPr id="2050" name="Picture 2" descr="5 mẹo 'cứu' ô tô bị thụt bánh xuống hố">
            <a:extLst>
              <a:ext uri="{FF2B5EF4-FFF2-40B4-BE49-F238E27FC236}">
                <a16:creationId xmlns:a16="http://schemas.microsoft.com/office/drawing/2014/main" id="{EF53FAD7-F74F-BD0A-FF3B-01EEA13E015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19429" y="1585926"/>
            <a:ext cx="4497332" cy="27487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683947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1"/>
                                        </p:tgtEl>
                                        <p:attrNameLst>
                                          <p:attrName>style.visibility</p:attrName>
                                        </p:attrNameLst>
                                      </p:cBhvr>
                                      <p:to>
                                        <p:strVal val="visible"/>
                                      </p:to>
                                    </p:set>
                                    <p:animEffect transition="in" filter="wipe(left)">
                                      <p:cBhvr>
                                        <p:cTn id="11" dur="500"/>
                                        <p:tgtEl>
                                          <p:spTgt spid="31"/>
                                        </p:tgtEl>
                                      </p:cBhvr>
                                    </p:animEffect>
                                  </p:childTnLst>
                                </p:cTn>
                              </p:par>
                              <p:par>
                                <p:cTn id="12" presetID="42" presetClass="entr" presetSubtype="0" fill="hold" nodeType="withEffect">
                                  <p:stCondLst>
                                    <p:cond delay="0"/>
                                  </p:stCondLst>
                                  <p:childTnLst>
                                    <p:set>
                                      <p:cBhvr>
                                        <p:cTn id="13" dur="1" fill="hold">
                                          <p:stCondLst>
                                            <p:cond delay="0"/>
                                          </p:stCondLst>
                                        </p:cTn>
                                        <p:tgtEl>
                                          <p:spTgt spid="2050"/>
                                        </p:tgtEl>
                                        <p:attrNameLst>
                                          <p:attrName>style.visibility</p:attrName>
                                        </p:attrNameLst>
                                      </p:cBhvr>
                                      <p:to>
                                        <p:strVal val="visible"/>
                                      </p:to>
                                    </p:set>
                                    <p:animEffect transition="in" filter="fade">
                                      <p:cBhvr>
                                        <p:cTn id="14" dur="1000"/>
                                        <p:tgtEl>
                                          <p:spTgt spid="2050"/>
                                        </p:tgtEl>
                                      </p:cBhvr>
                                    </p:animEffect>
                                    <p:anim calcmode="lin" valueType="num">
                                      <p:cBhvr>
                                        <p:cTn id="15" dur="1000" fill="hold"/>
                                        <p:tgtEl>
                                          <p:spTgt spid="2050"/>
                                        </p:tgtEl>
                                        <p:attrNameLst>
                                          <p:attrName>ppt_x</p:attrName>
                                        </p:attrNameLst>
                                      </p:cBhvr>
                                      <p:tavLst>
                                        <p:tav tm="0">
                                          <p:val>
                                            <p:strVal val="#ppt_x"/>
                                          </p:val>
                                        </p:tav>
                                        <p:tav tm="100000">
                                          <p:val>
                                            <p:strVal val="#ppt_x"/>
                                          </p:val>
                                        </p:tav>
                                      </p:tavLst>
                                    </p:anim>
                                    <p:anim calcmode="lin" valueType="num">
                                      <p:cBhvr>
                                        <p:cTn id="16"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childTnLst>
                                </p:cTn>
                              </p:par>
                            </p:childTnLst>
                          </p:cTn>
                        </p:par>
                        <p:par>
                          <p:cTn id="22" fill="hold">
                            <p:stCondLst>
                              <p:cond delay="500"/>
                            </p:stCondLst>
                            <p:childTnLst>
                              <p:par>
                                <p:cTn id="23" presetID="41" presetClass="entr" presetSubtype="0" fill="hold" grpId="0" nodeType="afterEffect">
                                  <p:stCondLst>
                                    <p:cond delay="0"/>
                                  </p:stCondLst>
                                  <p:iterate type="wd">
                                    <p:tmPct val="10000"/>
                                  </p:iterate>
                                  <p:childTnLst>
                                    <p:set>
                                      <p:cBhvr>
                                        <p:cTn id="24" dur="1" fill="hold">
                                          <p:stCondLst>
                                            <p:cond delay="0"/>
                                          </p:stCondLst>
                                        </p:cTn>
                                        <p:tgtEl>
                                          <p:spTgt spid="4"/>
                                        </p:tgtEl>
                                        <p:attrNameLst>
                                          <p:attrName>style.visibility</p:attrName>
                                        </p:attrNameLst>
                                      </p:cBhvr>
                                      <p:to>
                                        <p:strVal val="visible"/>
                                      </p:to>
                                    </p:set>
                                    <p:anim calcmode="lin" valueType="num">
                                      <p:cBhvr>
                                        <p:cTn id="25" dur="5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26" dur="500" fill="hold"/>
                                        <p:tgtEl>
                                          <p:spTgt spid="4"/>
                                        </p:tgtEl>
                                        <p:attrNameLst>
                                          <p:attrName>ppt_y</p:attrName>
                                        </p:attrNameLst>
                                      </p:cBhvr>
                                      <p:tavLst>
                                        <p:tav tm="0">
                                          <p:val>
                                            <p:strVal val="#ppt_y"/>
                                          </p:val>
                                        </p:tav>
                                        <p:tav tm="100000">
                                          <p:val>
                                            <p:strVal val="#ppt_y"/>
                                          </p:val>
                                        </p:tav>
                                      </p:tavLst>
                                    </p:anim>
                                    <p:anim calcmode="lin" valueType="num">
                                      <p:cBhvr>
                                        <p:cTn id="27" dur="5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28" dur="5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29" dur="500" tmFilter="0,0; .5, 1; 1, 1"/>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1" grpId="0"/>
      <p:bldP spid="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Box 29">
            <a:extLst>
              <a:ext uri="{FF2B5EF4-FFF2-40B4-BE49-F238E27FC236}">
                <a16:creationId xmlns:a16="http://schemas.microsoft.com/office/drawing/2014/main" id="{EDAE3708-87CB-49E8-B4EE-014874B68B52}"/>
              </a:ext>
            </a:extLst>
          </p:cNvPr>
          <p:cNvSpPr txBox="1"/>
          <p:nvPr/>
        </p:nvSpPr>
        <p:spPr>
          <a:xfrm>
            <a:off x="426208" y="1145961"/>
            <a:ext cx="735768" cy="769441"/>
          </a:xfrm>
          <a:prstGeom prst="rect">
            <a:avLst/>
          </a:prstGeom>
          <a:solidFill>
            <a:srgbClr val="FFC00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mn-cs"/>
              </a:rPr>
              <a:t>?</a:t>
            </a:r>
          </a:p>
        </p:txBody>
      </p:sp>
      <p:sp>
        <p:nvSpPr>
          <p:cNvPr id="31" name="TextBox 30">
            <a:extLst>
              <a:ext uri="{FF2B5EF4-FFF2-40B4-BE49-F238E27FC236}">
                <a16:creationId xmlns:a16="http://schemas.microsoft.com/office/drawing/2014/main" id="{F4C8DAC9-3C0A-42C7-AC12-300B217B7F7C}"/>
              </a:ext>
            </a:extLst>
          </p:cNvPr>
          <p:cNvSpPr txBox="1"/>
          <p:nvPr/>
        </p:nvSpPr>
        <p:spPr>
          <a:xfrm>
            <a:off x="1263982" y="1174010"/>
            <a:ext cx="9334198" cy="569900"/>
          </a:xfrm>
          <a:prstGeom prst="rect">
            <a:avLst/>
          </a:prstGeom>
          <a:noFill/>
        </p:spPr>
        <p:txBody>
          <a:bodyPr wrap="square" rtlCol="0">
            <a:spAutoFit/>
          </a:bodyPr>
          <a:lstStyle>
            <a:defPPr>
              <a:defRPr lang="en-US"/>
            </a:defPPr>
            <a:lvl1pPr marR="0" lvl="0" indent="0" fontAlgn="auto">
              <a:lnSpc>
                <a:spcPct val="120000"/>
              </a:lnSpc>
              <a:spcBef>
                <a:spcPts val="0"/>
              </a:spcBef>
              <a:spcAft>
                <a:spcPts val="0"/>
              </a:spcAft>
              <a:buClrTx/>
              <a:buSzTx/>
              <a:buFontTx/>
              <a:buNone/>
              <a:tabLst/>
              <a:defRPr kumimoji="0" sz="2800" b="0" i="0" u="none" strike="noStrike" cap="none" spc="0" normalizeH="0" baseline="0">
                <a:ln>
                  <a:noFill/>
                </a:ln>
                <a:solidFill>
                  <a:srgbClr val="E7E6E6">
                    <a:lumMod val="25000"/>
                  </a:srgbClr>
                </a:solidFill>
                <a:effectLst/>
                <a:uLnTx/>
                <a:uFillTx/>
                <a:latin typeface="Roboto" panose="02000000000000000000" pitchFamily="2" charset="0"/>
                <a:ea typeface="Roboto" panose="02000000000000000000" pitchFamily="2" charset="0"/>
              </a:defRPr>
            </a:lvl1pPr>
          </a:lstStyle>
          <a:p>
            <a:r>
              <a:rPr lang="en-US" dirty="0" err="1"/>
              <a:t>Hãy</a:t>
            </a:r>
            <a:r>
              <a:rPr lang="en-US" dirty="0"/>
              <a:t> </a:t>
            </a:r>
            <a:r>
              <a:rPr lang="en-US" dirty="0" err="1"/>
              <a:t>giải</a:t>
            </a:r>
            <a:r>
              <a:rPr lang="en-US" dirty="0"/>
              <a:t> </a:t>
            </a:r>
            <a:r>
              <a:rPr lang="en-US" dirty="0" err="1"/>
              <a:t>thích</a:t>
            </a:r>
            <a:r>
              <a:rPr lang="en-US" dirty="0"/>
              <a:t> </a:t>
            </a:r>
            <a:r>
              <a:rPr lang="en-US" dirty="0" err="1"/>
              <a:t>tại</a:t>
            </a:r>
            <a:r>
              <a:rPr lang="en-US" dirty="0"/>
              <a:t> </a:t>
            </a:r>
            <a:r>
              <a:rPr lang="en-US" dirty="0" err="1"/>
              <a:t>sao</a:t>
            </a:r>
            <a:r>
              <a:rPr lang="en-US" dirty="0"/>
              <a:t> </a:t>
            </a:r>
            <a:r>
              <a:rPr lang="en-US" dirty="0" err="1"/>
              <a:t>cá</a:t>
            </a:r>
            <a:r>
              <a:rPr lang="en-US" dirty="0"/>
              <a:t> </a:t>
            </a:r>
            <a:r>
              <a:rPr lang="en-US" dirty="0" err="1"/>
              <a:t>sấu</a:t>
            </a:r>
            <a:r>
              <a:rPr lang="en-US" dirty="0"/>
              <a:t> </a:t>
            </a:r>
            <a:r>
              <a:rPr lang="en-US" dirty="0" err="1"/>
              <a:t>có</a:t>
            </a:r>
            <a:r>
              <a:rPr lang="en-US" dirty="0"/>
              <a:t> </a:t>
            </a:r>
            <a:r>
              <a:rPr lang="en-US" dirty="0" err="1"/>
              <a:t>hàm</a:t>
            </a:r>
            <a:r>
              <a:rPr lang="en-US" dirty="0"/>
              <a:t> </a:t>
            </a:r>
            <a:r>
              <a:rPr lang="en-US" dirty="0" err="1"/>
              <a:t>răng</a:t>
            </a:r>
            <a:r>
              <a:rPr lang="en-US" dirty="0"/>
              <a:t> </a:t>
            </a:r>
            <a:r>
              <a:rPr lang="en-US" dirty="0" err="1"/>
              <a:t>rất</a:t>
            </a:r>
            <a:r>
              <a:rPr lang="en-US" dirty="0"/>
              <a:t> </a:t>
            </a:r>
            <a:r>
              <a:rPr lang="en-US" dirty="0" err="1"/>
              <a:t>nhọn</a:t>
            </a:r>
            <a:r>
              <a:rPr lang="en-US" dirty="0"/>
              <a:t>.</a:t>
            </a: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DB606ED4-342B-A815-D84D-48B4EBD12BA6}"/>
                  </a:ext>
                </a:extLst>
              </p:cNvPr>
              <p:cNvSpPr txBox="1"/>
              <p:nvPr/>
            </p:nvSpPr>
            <p:spPr>
              <a:xfrm>
                <a:off x="1399872" y="5037651"/>
                <a:ext cx="10792128" cy="1604029"/>
              </a:xfrm>
              <a:prstGeom prst="rect">
                <a:avLst/>
              </a:prstGeom>
              <a:noFill/>
            </p:spPr>
            <p:txBody>
              <a:bodyPr wrap="square" rtlCol="0">
                <a:spAutoFit/>
              </a:bodyPr>
              <a:lstStyle>
                <a:defPPr>
                  <a:defRPr lang="en-US"/>
                </a:defPPr>
                <a:lvl1pPr marR="0" lvl="0" indent="0" fontAlgn="auto">
                  <a:lnSpc>
                    <a:spcPct val="120000"/>
                  </a:lnSpc>
                  <a:spcBef>
                    <a:spcPts val="0"/>
                  </a:spcBef>
                  <a:spcAft>
                    <a:spcPts val="0"/>
                  </a:spcAft>
                  <a:buClrTx/>
                  <a:buSzTx/>
                  <a:buFontTx/>
                  <a:buNone/>
                  <a:tabLst/>
                  <a:defRPr kumimoji="0" sz="2800" b="0" i="0" u="none" strike="noStrike" cap="none" spc="0" normalizeH="0" baseline="0">
                    <a:ln>
                      <a:noFill/>
                    </a:ln>
                    <a:solidFill>
                      <a:srgbClr val="E7E6E6">
                        <a:lumMod val="25000"/>
                      </a:srgbClr>
                    </a:solidFill>
                    <a:effectLst/>
                    <a:uLnTx/>
                    <a:uFillTx/>
                    <a:latin typeface="Roboto" panose="02000000000000000000" pitchFamily="2" charset="0"/>
                    <a:ea typeface="Roboto" panose="02000000000000000000" pitchFamily="2" charset="0"/>
                  </a:defRPr>
                </a:lvl1pPr>
              </a:lstStyle>
              <a:p>
                <a:r>
                  <a:rPr lang="en-US" dirty="0" err="1"/>
                  <a:t>Cá</a:t>
                </a:r>
                <a:r>
                  <a:rPr lang="en-US" dirty="0"/>
                  <a:t> </a:t>
                </a:r>
                <a:r>
                  <a:rPr lang="en-US" dirty="0" err="1"/>
                  <a:t>sấu</a:t>
                </a:r>
                <a:r>
                  <a:rPr lang="en-US" dirty="0"/>
                  <a:t> </a:t>
                </a:r>
                <a:r>
                  <a:rPr lang="en-US" dirty="0" err="1"/>
                  <a:t>có</a:t>
                </a:r>
                <a:r>
                  <a:rPr lang="en-US" dirty="0"/>
                  <a:t> </a:t>
                </a:r>
                <a:r>
                  <a:rPr lang="en-US" dirty="0" err="1"/>
                  <a:t>hàm</a:t>
                </a:r>
                <a:r>
                  <a:rPr lang="en-US" dirty="0"/>
                  <a:t> </a:t>
                </a:r>
                <a:r>
                  <a:rPr lang="en-US" dirty="0" err="1"/>
                  <a:t>răng</a:t>
                </a:r>
                <a:r>
                  <a:rPr lang="en-US" dirty="0"/>
                  <a:t> </a:t>
                </a:r>
                <a:r>
                  <a:rPr lang="en-US" dirty="0" err="1"/>
                  <a:t>rất</a:t>
                </a:r>
                <a:r>
                  <a:rPr lang="en-US" dirty="0"/>
                  <a:t> </a:t>
                </a:r>
                <a:r>
                  <a:rPr lang="en-US" dirty="0" err="1"/>
                  <a:t>nhọn</a:t>
                </a:r>
                <a:r>
                  <a:rPr lang="en-US" dirty="0"/>
                  <a:t> </a:t>
                </a:r>
                <a:r>
                  <a:rPr lang="en-US" dirty="0" err="1"/>
                  <a:t>dùng</a:t>
                </a:r>
                <a:r>
                  <a:rPr lang="en-US" dirty="0"/>
                  <a:t> </a:t>
                </a:r>
                <a:r>
                  <a:rPr lang="en-US" dirty="0" err="1"/>
                  <a:t>để</a:t>
                </a:r>
                <a:r>
                  <a:rPr lang="en-US" dirty="0"/>
                  <a:t> </a:t>
                </a:r>
                <a:r>
                  <a:rPr lang="en-US" dirty="0" err="1"/>
                  <a:t>tấn</a:t>
                </a:r>
                <a:r>
                  <a:rPr lang="en-US" dirty="0"/>
                  <a:t> </a:t>
                </a:r>
                <a:r>
                  <a:rPr lang="en-US" dirty="0" err="1"/>
                  <a:t>công</a:t>
                </a:r>
                <a:r>
                  <a:rPr lang="en-US" dirty="0"/>
                  <a:t> con </a:t>
                </a:r>
                <a:r>
                  <a:rPr lang="en-US" dirty="0" err="1"/>
                  <a:t>mồi</a:t>
                </a:r>
                <a:r>
                  <a:rPr lang="en-US" dirty="0"/>
                  <a:t>, </a:t>
                </a:r>
                <a:r>
                  <a:rPr lang="en-US" dirty="0" err="1"/>
                  <a:t>nhờ</a:t>
                </a:r>
                <a:r>
                  <a:rPr lang="en-US" dirty="0"/>
                  <a:t> </a:t>
                </a:r>
                <a:r>
                  <a:rPr lang="en-US" dirty="0" err="1"/>
                  <a:t>có</a:t>
                </a:r>
                <a:r>
                  <a:rPr lang="en-US" dirty="0"/>
                  <a:t> </a:t>
                </a:r>
                <a:r>
                  <a:rPr lang="en-US" dirty="0" err="1"/>
                  <a:t>răng</a:t>
                </a:r>
                <a:r>
                  <a:rPr lang="en-US" dirty="0"/>
                  <a:t> </a:t>
                </a:r>
                <a:r>
                  <a:rPr lang="en-US" dirty="0" err="1"/>
                  <a:t>nhọn</a:t>
                </a:r>
                <a:r>
                  <a:rPr lang="en-US" dirty="0"/>
                  <a:t> </a:t>
                </a:r>
                <a:r>
                  <a:rPr lang="en-US" dirty="0" err="1"/>
                  <a:t>để</a:t>
                </a:r>
                <a:r>
                  <a:rPr lang="en-US" dirty="0"/>
                  <a:t> </a:t>
                </a:r>
                <a:r>
                  <a:rPr lang="en-US" altLang="en-US" dirty="0" err="1">
                    <a:solidFill>
                      <a:srgbClr val="FF3600"/>
                    </a:solidFill>
                    <a:latin typeface="#9Slide05 Lobster" panose="020B0604020202020204" charset="-93"/>
                  </a:rPr>
                  <a:t>giảm</a:t>
                </a:r>
                <a:r>
                  <a:rPr lang="en-US" altLang="en-US" dirty="0">
                    <a:solidFill>
                      <a:srgbClr val="FF3600"/>
                    </a:solidFill>
                    <a:latin typeface="#9Slide05 Lobster" panose="020B0604020202020204" charset="-93"/>
                  </a:rPr>
                  <a:t> </a:t>
                </a:r>
                <a:r>
                  <a:rPr lang="en-US" altLang="en-US" dirty="0" err="1">
                    <a:solidFill>
                      <a:srgbClr val="FF3600"/>
                    </a:solidFill>
                    <a:latin typeface="#9Slide05 Lobster" panose="020B0604020202020204" charset="-93"/>
                  </a:rPr>
                  <a:t>diện</a:t>
                </a:r>
                <a:r>
                  <a:rPr lang="en-US" altLang="en-US" dirty="0">
                    <a:solidFill>
                      <a:srgbClr val="FF3600"/>
                    </a:solidFill>
                    <a:latin typeface="#9Slide05 Lobster" panose="020B0604020202020204" charset="-93"/>
                  </a:rPr>
                  <a:t> </a:t>
                </a:r>
                <a:r>
                  <a:rPr lang="en-US" altLang="en-US" dirty="0" err="1">
                    <a:solidFill>
                      <a:srgbClr val="FF3600"/>
                    </a:solidFill>
                    <a:latin typeface="#9Slide05 Lobster" panose="020B0604020202020204" charset="-93"/>
                  </a:rPr>
                  <a:t>tích</a:t>
                </a:r>
                <a:r>
                  <a:rPr lang="en-US" altLang="en-US" dirty="0">
                    <a:solidFill>
                      <a:srgbClr val="FF3600"/>
                    </a:solidFill>
                    <a:latin typeface="#9Slide05 Lobster" panose="020B0604020202020204" charset="-93"/>
                  </a:rPr>
                  <a:t> </a:t>
                </a:r>
                <a:r>
                  <a:rPr lang="en-US" altLang="en-US" dirty="0" err="1">
                    <a:solidFill>
                      <a:srgbClr val="FF3600"/>
                    </a:solidFill>
                    <a:latin typeface="#9Slide05 Lobster" panose="020B0604020202020204" charset="-93"/>
                  </a:rPr>
                  <a:t>bị</a:t>
                </a:r>
                <a:r>
                  <a:rPr lang="en-US" altLang="en-US" dirty="0">
                    <a:solidFill>
                      <a:srgbClr val="FF3600"/>
                    </a:solidFill>
                    <a:latin typeface="#9Slide05 Lobster" panose="020B0604020202020204" charset="-93"/>
                  </a:rPr>
                  <a:t> </a:t>
                </a:r>
                <a:r>
                  <a:rPr lang="en-US" altLang="en-US" dirty="0" err="1">
                    <a:solidFill>
                      <a:srgbClr val="FF3600"/>
                    </a:solidFill>
                    <a:latin typeface="#9Slide05 Lobster" panose="020B0604020202020204" charset="-93"/>
                  </a:rPr>
                  <a:t>ép</a:t>
                </a:r>
                <a:r>
                  <a:rPr lang="en-US" altLang="en-US" dirty="0">
                    <a:solidFill>
                      <a:srgbClr val="FF3600"/>
                    </a:solidFill>
                    <a:latin typeface="#9Slide05 Lobster" panose="020B0604020202020204" charset="-93"/>
                  </a:rPr>
                  <a:t> </a:t>
                </a:r>
                <a14:m>
                  <m:oMath xmlns:m="http://schemas.openxmlformats.org/officeDocument/2006/math">
                    <m:groupChr>
                      <m:groupChrPr>
                        <m:chr m:val="→"/>
                        <m:vertJc m:val="bot"/>
                        <m:ctrlPr>
                          <a:rPr lang="en-US" i="1" dirty="0" smtClean="0">
                            <a:latin typeface="Cambria Math" panose="02040503050406030204" pitchFamily="18" charset="0"/>
                          </a:rPr>
                        </m:ctrlPr>
                      </m:groupChrPr>
                      <m:e>
                        <m:r>
                          <m:rPr>
                            <m:brk m:alnAt="2"/>
                          </m:rPr>
                          <a:rPr lang="en-US" b="0" i="1" dirty="0" smtClean="0">
                            <a:latin typeface="Cambria Math" panose="02040503050406030204" pitchFamily="18" charset="0"/>
                          </a:rPr>
                          <m:t> </m:t>
                        </m:r>
                        <m:r>
                          <a:rPr lang="en-US" b="0" i="1" dirty="0" smtClean="0">
                            <a:latin typeface="Cambria Math" panose="02040503050406030204" pitchFamily="18" charset="0"/>
                          </a:rPr>
                          <m:t>        </m:t>
                        </m:r>
                      </m:e>
                    </m:groupChr>
                  </m:oMath>
                </a14:m>
                <a:r>
                  <a:rPr lang="en-US" dirty="0"/>
                  <a:t> </a:t>
                </a:r>
                <a:r>
                  <a:rPr lang="en-US" altLang="en-US" dirty="0">
                    <a:solidFill>
                      <a:srgbClr val="00B0F0"/>
                    </a:solidFill>
                    <a:latin typeface="#9Slide05 Lobster" panose="02000506000000020003" pitchFamily="2" charset="0"/>
                  </a:rPr>
                  <a:t>tăng á</a:t>
                </a:r>
                <a:r>
                  <a:rPr lang="vi-VN" altLang="en-US" dirty="0">
                    <a:solidFill>
                      <a:srgbClr val="00B0F0"/>
                    </a:solidFill>
                    <a:latin typeface="#9Slide05 Lobster" panose="02000506000000020003" pitchFamily="2" charset="0"/>
                  </a:rPr>
                  <a:t>p suất </a:t>
                </a:r>
                <a:r>
                  <a:rPr lang="en-US" dirty="0" err="1"/>
                  <a:t>tác</a:t>
                </a:r>
                <a:r>
                  <a:rPr lang="en-US" dirty="0"/>
                  <a:t> </a:t>
                </a:r>
                <a:r>
                  <a:rPr lang="en-US" dirty="0" err="1"/>
                  <a:t>dụng</a:t>
                </a:r>
                <a:r>
                  <a:rPr lang="en-US" dirty="0"/>
                  <a:t> </a:t>
                </a:r>
                <a:r>
                  <a:rPr lang="en-US" dirty="0" err="1"/>
                  <a:t>lên</a:t>
                </a:r>
                <a:r>
                  <a:rPr lang="en-US" dirty="0"/>
                  <a:t> con </a:t>
                </a:r>
                <a:r>
                  <a:rPr lang="en-US" dirty="0" err="1"/>
                  <a:t>mồi</a:t>
                </a:r>
                <a:r>
                  <a:rPr lang="en-US" dirty="0"/>
                  <a:t>, </a:t>
                </a:r>
                <a:r>
                  <a:rPr lang="en-US" dirty="0" err="1"/>
                  <a:t>làm</a:t>
                </a:r>
                <a:r>
                  <a:rPr lang="en-US" dirty="0"/>
                  <a:t> con </a:t>
                </a:r>
                <a:r>
                  <a:rPr lang="en-US" dirty="0" err="1"/>
                  <a:t>mồi</a:t>
                </a:r>
                <a:r>
                  <a:rPr lang="en-US" dirty="0"/>
                  <a:t> </a:t>
                </a:r>
                <a:r>
                  <a:rPr lang="en-US" dirty="0" err="1"/>
                  <a:t>bị</a:t>
                </a:r>
                <a:r>
                  <a:rPr lang="en-US" dirty="0"/>
                  <a:t> </a:t>
                </a:r>
                <a:r>
                  <a:rPr lang="en-US" dirty="0" err="1"/>
                  <a:t>ngoạm</a:t>
                </a:r>
                <a:r>
                  <a:rPr lang="en-US" dirty="0"/>
                  <a:t> </a:t>
                </a:r>
                <a:r>
                  <a:rPr lang="en-US" dirty="0" err="1"/>
                  <a:t>chặt</a:t>
                </a:r>
                <a:r>
                  <a:rPr lang="en-US" dirty="0"/>
                  <a:t> </a:t>
                </a:r>
                <a:r>
                  <a:rPr lang="en-US" dirty="0" err="1"/>
                  <a:t>và</a:t>
                </a:r>
                <a:r>
                  <a:rPr lang="en-US" dirty="0"/>
                  <a:t> </a:t>
                </a:r>
                <a:r>
                  <a:rPr lang="en-US" dirty="0" err="1"/>
                  <a:t>khó</a:t>
                </a:r>
                <a:r>
                  <a:rPr lang="en-US" dirty="0"/>
                  <a:t> </a:t>
                </a:r>
                <a:r>
                  <a:rPr lang="en-US" dirty="0" err="1"/>
                  <a:t>thoát</a:t>
                </a:r>
                <a:r>
                  <a:rPr lang="en-US" dirty="0"/>
                  <a:t> </a:t>
                </a:r>
                <a:r>
                  <a:rPr lang="en-US" dirty="0" err="1"/>
                  <a:t>khỏi</a:t>
                </a:r>
                <a:r>
                  <a:rPr lang="en-US" dirty="0"/>
                  <a:t> </a:t>
                </a:r>
                <a:r>
                  <a:rPr lang="en-US" dirty="0" err="1"/>
                  <a:t>nó</a:t>
                </a:r>
                <a:endParaRPr lang="en-US" dirty="0"/>
              </a:p>
            </p:txBody>
          </p:sp>
        </mc:Choice>
        <mc:Fallback xmlns="">
          <p:sp>
            <p:nvSpPr>
              <p:cNvPr id="4" name="TextBox 3">
                <a:extLst>
                  <a:ext uri="{FF2B5EF4-FFF2-40B4-BE49-F238E27FC236}">
                    <a16:creationId xmlns:a16="http://schemas.microsoft.com/office/drawing/2014/main" id="{DB606ED4-342B-A815-D84D-48B4EBD12BA6}"/>
                  </a:ext>
                </a:extLst>
              </p:cNvPr>
              <p:cNvSpPr txBox="1">
                <a:spLocks noRot="1" noChangeAspect="1" noMove="1" noResize="1" noEditPoints="1" noAdjustHandles="1" noChangeArrowheads="1" noChangeShapeType="1" noTextEdit="1"/>
              </p:cNvSpPr>
              <p:nvPr/>
            </p:nvSpPr>
            <p:spPr>
              <a:xfrm>
                <a:off x="1399872" y="5037651"/>
                <a:ext cx="10792128" cy="1604029"/>
              </a:xfrm>
              <a:prstGeom prst="rect">
                <a:avLst/>
              </a:prstGeom>
              <a:blipFill>
                <a:blip r:embed="rId2"/>
                <a:stretch>
                  <a:fillRect l="-1186" t="-758" b="-9470"/>
                </a:stretch>
              </a:blipFill>
            </p:spPr>
            <p:txBody>
              <a:bodyPr/>
              <a:lstStyle/>
              <a:p>
                <a:r>
                  <a:rPr lang="en-US">
                    <a:noFill/>
                  </a:rPr>
                  <a:t> </a:t>
                </a:r>
              </a:p>
            </p:txBody>
          </p:sp>
        </mc:Fallback>
      </mc:AlternateContent>
      <p:grpSp>
        <p:nvGrpSpPr>
          <p:cNvPr id="6" name="Group 5">
            <a:extLst>
              <a:ext uri="{FF2B5EF4-FFF2-40B4-BE49-F238E27FC236}">
                <a16:creationId xmlns:a16="http://schemas.microsoft.com/office/drawing/2014/main" id="{1816F5CB-51F8-D3F6-9AF3-CC70B037ED76}"/>
              </a:ext>
            </a:extLst>
          </p:cNvPr>
          <p:cNvGrpSpPr/>
          <p:nvPr/>
        </p:nvGrpSpPr>
        <p:grpSpPr>
          <a:xfrm>
            <a:off x="497743" y="5454944"/>
            <a:ext cx="735768" cy="769441"/>
            <a:chOff x="444602" y="188068"/>
            <a:chExt cx="735768" cy="769441"/>
          </a:xfrm>
        </p:grpSpPr>
        <p:sp>
          <p:nvSpPr>
            <p:cNvPr id="7" name="TextBox 6">
              <a:extLst>
                <a:ext uri="{FF2B5EF4-FFF2-40B4-BE49-F238E27FC236}">
                  <a16:creationId xmlns:a16="http://schemas.microsoft.com/office/drawing/2014/main" id="{F9F16097-2FAE-2EFB-F9D4-BD4398AB8FD8}"/>
                </a:ext>
              </a:extLst>
            </p:cNvPr>
            <p:cNvSpPr txBox="1"/>
            <p:nvPr/>
          </p:nvSpPr>
          <p:spPr>
            <a:xfrm>
              <a:off x="444602" y="188068"/>
              <a:ext cx="735768" cy="769441"/>
            </a:xfrm>
            <a:prstGeom prst="rect">
              <a:avLst/>
            </a:prstGeom>
            <a:solidFill>
              <a:srgbClr val="FFC00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400" b="1"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mn-cs"/>
              </a:endParaRPr>
            </a:p>
          </p:txBody>
        </p:sp>
        <p:pic>
          <p:nvPicPr>
            <p:cNvPr id="8" name="Graphic 7" descr="Lightbulb and gear">
              <a:extLst>
                <a:ext uri="{FF2B5EF4-FFF2-40B4-BE49-F238E27FC236}">
                  <a16:creationId xmlns:a16="http://schemas.microsoft.com/office/drawing/2014/main" id="{F70213CB-AF75-CEC2-AE28-306B4285B44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81731" y="239256"/>
              <a:ext cx="667063" cy="667063"/>
            </a:xfrm>
            <a:prstGeom prst="rect">
              <a:avLst/>
            </a:prstGeom>
          </p:spPr>
        </p:pic>
      </p:grpSp>
      <p:grpSp>
        <p:nvGrpSpPr>
          <p:cNvPr id="11" name="Group 10">
            <a:extLst>
              <a:ext uri="{FF2B5EF4-FFF2-40B4-BE49-F238E27FC236}">
                <a16:creationId xmlns:a16="http://schemas.microsoft.com/office/drawing/2014/main" id="{0552C1C7-8282-615F-867E-46DD2414A1CF}"/>
              </a:ext>
            </a:extLst>
          </p:cNvPr>
          <p:cNvGrpSpPr/>
          <p:nvPr/>
        </p:nvGrpSpPr>
        <p:grpSpPr>
          <a:xfrm>
            <a:off x="4087163" y="398252"/>
            <a:ext cx="4511791" cy="650247"/>
            <a:chOff x="2657807" y="195309"/>
            <a:chExt cx="4511791" cy="650247"/>
          </a:xfrm>
        </p:grpSpPr>
        <p:sp>
          <p:nvSpPr>
            <p:cNvPr id="12" name="Rectangle: Rounded Corners 11">
              <a:extLst>
                <a:ext uri="{FF2B5EF4-FFF2-40B4-BE49-F238E27FC236}">
                  <a16:creationId xmlns:a16="http://schemas.microsoft.com/office/drawing/2014/main" id="{65BE4262-BFE6-9C5F-51D0-BE8ED9F522BE}"/>
                </a:ext>
              </a:extLst>
            </p:cNvPr>
            <p:cNvSpPr/>
            <p:nvPr/>
          </p:nvSpPr>
          <p:spPr>
            <a:xfrm>
              <a:off x="2657807" y="195309"/>
              <a:ext cx="4174048" cy="650247"/>
            </a:xfrm>
            <a:prstGeom prst="roundRect">
              <a:avLst>
                <a:gd name="adj" fmla="val 50000"/>
              </a:avLst>
            </a:prstGeom>
            <a:gradFill>
              <a:gsLst>
                <a:gs pos="63000">
                  <a:srgbClr val="FF6A00"/>
                </a:gs>
                <a:gs pos="34000">
                  <a:srgbClr val="FF3900"/>
                </a:gs>
                <a:gs pos="0">
                  <a:srgbClr val="FF0000"/>
                </a:gs>
                <a:gs pos="100000">
                  <a:srgbClr val="FFC000"/>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AD6CBDE9-B100-A3EB-FEB0-D64295519583}"/>
                </a:ext>
              </a:extLst>
            </p:cNvPr>
            <p:cNvSpPr txBox="1"/>
            <p:nvPr/>
          </p:nvSpPr>
          <p:spPr>
            <a:xfrm>
              <a:off x="3125019" y="250615"/>
              <a:ext cx="404457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Roboto Black" panose="02000000000000000000" pitchFamily="2" charset="0"/>
                  <a:ea typeface="+mn-ea"/>
                  <a:cs typeface="+mn-cs"/>
                </a:rPr>
                <a:t>3. </a:t>
              </a:r>
              <a:r>
                <a:rPr kumimoji="0" lang="en-US" sz="2800" b="0" i="0" u="none" strike="noStrike" kern="1200" cap="none" spc="0" normalizeH="0" baseline="0" noProof="0" dirty="0" err="1">
                  <a:ln>
                    <a:noFill/>
                  </a:ln>
                  <a:solidFill>
                    <a:prstClr val="white"/>
                  </a:solidFill>
                  <a:effectLst/>
                  <a:uLnTx/>
                  <a:uFillTx/>
                  <a:latin typeface="Roboto Black" panose="02000000000000000000" pitchFamily="2" charset="0"/>
                  <a:ea typeface="+mn-ea"/>
                  <a:cs typeface="+mn-cs"/>
                </a:rPr>
                <a:t>Tăng</a:t>
              </a:r>
              <a:r>
                <a:rPr kumimoji="0" lang="en-US" sz="2800" b="0" i="0" u="none" strike="noStrike" kern="1200" cap="none" spc="0" normalizeH="0" baseline="0" noProof="0" dirty="0">
                  <a:ln>
                    <a:noFill/>
                  </a:ln>
                  <a:solidFill>
                    <a:prstClr val="white"/>
                  </a:solidFill>
                  <a:effectLst/>
                  <a:uLnTx/>
                  <a:uFillTx/>
                  <a:latin typeface="Roboto Black" panose="02000000000000000000" pitchFamily="2" charset="0"/>
                  <a:ea typeface="+mn-ea"/>
                  <a:cs typeface="+mn-cs"/>
                </a:rPr>
                <a:t> </a:t>
              </a:r>
              <a:r>
                <a:rPr kumimoji="0" lang="en-US" sz="2800" b="0" i="0" u="none" strike="noStrike" kern="1200" cap="none" spc="0" normalizeH="0" baseline="0" noProof="0" dirty="0" err="1">
                  <a:ln>
                    <a:noFill/>
                  </a:ln>
                  <a:solidFill>
                    <a:prstClr val="white"/>
                  </a:solidFill>
                  <a:effectLst/>
                  <a:uLnTx/>
                  <a:uFillTx/>
                  <a:latin typeface="Roboto Black" panose="02000000000000000000" pitchFamily="2" charset="0"/>
                  <a:ea typeface="+mn-ea"/>
                  <a:cs typeface="+mn-cs"/>
                </a:rPr>
                <a:t>giảm</a:t>
              </a:r>
              <a:r>
                <a:rPr kumimoji="0" lang="en-US" sz="2800" b="0" i="0" u="none" strike="noStrike" kern="1200" cap="none" spc="0" normalizeH="0" baseline="0" noProof="0" dirty="0">
                  <a:ln>
                    <a:noFill/>
                  </a:ln>
                  <a:solidFill>
                    <a:prstClr val="white"/>
                  </a:solidFill>
                  <a:effectLst/>
                  <a:uLnTx/>
                  <a:uFillTx/>
                  <a:latin typeface="Roboto Black" panose="02000000000000000000" pitchFamily="2" charset="0"/>
                  <a:ea typeface="+mn-ea"/>
                  <a:cs typeface="+mn-cs"/>
                </a:rPr>
                <a:t> </a:t>
              </a:r>
              <a:r>
                <a:rPr kumimoji="0" lang="en-US" sz="2800" b="0" i="0" u="none" strike="noStrike" kern="1200" cap="none" spc="0" normalizeH="0" baseline="0" noProof="0" dirty="0" err="1">
                  <a:ln>
                    <a:noFill/>
                  </a:ln>
                  <a:solidFill>
                    <a:prstClr val="white"/>
                  </a:solidFill>
                  <a:effectLst/>
                  <a:uLnTx/>
                  <a:uFillTx/>
                  <a:latin typeface="Roboto Black" panose="02000000000000000000" pitchFamily="2" charset="0"/>
                  <a:ea typeface="+mn-ea"/>
                  <a:cs typeface="+mn-cs"/>
                </a:rPr>
                <a:t>áp</a:t>
              </a:r>
              <a:r>
                <a:rPr kumimoji="0" lang="en-US" sz="2800" b="0" i="0" u="none" strike="noStrike" kern="1200" cap="none" spc="0" normalizeH="0" baseline="0" noProof="0" dirty="0">
                  <a:ln>
                    <a:noFill/>
                  </a:ln>
                  <a:solidFill>
                    <a:prstClr val="white"/>
                  </a:solidFill>
                  <a:effectLst/>
                  <a:uLnTx/>
                  <a:uFillTx/>
                  <a:latin typeface="Roboto Black" panose="02000000000000000000" pitchFamily="2" charset="0"/>
                  <a:ea typeface="+mn-ea"/>
                  <a:cs typeface="+mn-cs"/>
                </a:rPr>
                <a:t> </a:t>
              </a:r>
              <a:r>
                <a:rPr kumimoji="0" lang="en-US" sz="2800" b="0" i="0" u="none" strike="noStrike" kern="1200" cap="none" spc="0" normalizeH="0" baseline="0" noProof="0" dirty="0" err="1">
                  <a:ln>
                    <a:noFill/>
                  </a:ln>
                  <a:solidFill>
                    <a:prstClr val="white"/>
                  </a:solidFill>
                  <a:effectLst/>
                  <a:uLnTx/>
                  <a:uFillTx/>
                  <a:latin typeface="Roboto Black" panose="02000000000000000000" pitchFamily="2" charset="0"/>
                  <a:ea typeface="+mn-ea"/>
                  <a:cs typeface="+mn-cs"/>
                </a:rPr>
                <a:t>suất</a:t>
              </a:r>
              <a:endParaRPr kumimoji="0" lang="en-US" sz="2800" b="0" i="0" u="none" strike="noStrike" kern="1200" cap="none" spc="0" normalizeH="0" baseline="0" noProof="0" dirty="0">
                <a:ln>
                  <a:noFill/>
                </a:ln>
                <a:solidFill>
                  <a:prstClr val="white"/>
                </a:solidFill>
                <a:effectLst/>
                <a:uLnTx/>
                <a:uFillTx/>
                <a:latin typeface="Roboto Black" panose="02000000000000000000" pitchFamily="2" charset="0"/>
                <a:ea typeface="+mn-ea"/>
                <a:cs typeface="+mn-cs"/>
              </a:endParaRPr>
            </a:p>
          </p:txBody>
        </p:sp>
      </p:grpSp>
      <p:pic>
        <p:nvPicPr>
          <p:cNvPr id="3074" name="Picture 2" descr="Cá sấu nước mặn nguy hiểm như thế nào? - Khoa Học">
            <a:extLst>
              <a:ext uri="{FF2B5EF4-FFF2-40B4-BE49-F238E27FC236}">
                <a16:creationId xmlns:a16="http://schemas.microsoft.com/office/drawing/2014/main" id="{4752DBD7-FA02-CE45-5648-18A16A90F18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38735" y="1820986"/>
            <a:ext cx="4832548" cy="32166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484963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1"/>
                                        </p:tgtEl>
                                        <p:attrNameLst>
                                          <p:attrName>style.visibility</p:attrName>
                                        </p:attrNameLst>
                                      </p:cBhvr>
                                      <p:to>
                                        <p:strVal val="visible"/>
                                      </p:to>
                                    </p:set>
                                    <p:animEffect transition="in" filter="wipe(left)">
                                      <p:cBhvr>
                                        <p:cTn id="11" dur="500"/>
                                        <p:tgtEl>
                                          <p:spTgt spid="31"/>
                                        </p:tgtEl>
                                      </p:cBhvr>
                                    </p:animEffect>
                                  </p:childTnLst>
                                </p:cTn>
                              </p:par>
                              <p:par>
                                <p:cTn id="12" presetID="42" presetClass="entr" presetSubtype="0" fill="hold" nodeType="withEffect">
                                  <p:stCondLst>
                                    <p:cond delay="0"/>
                                  </p:stCondLst>
                                  <p:childTnLst>
                                    <p:set>
                                      <p:cBhvr>
                                        <p:cTn id="13" dur="1" fill="hold">
                                          <p:stCondLst>
                                            <p:cond delay="0"/>
                                          </p:stCondLst>
                                        </p:cTn>
                                        <p:tgtEl>
                                          <p:spTgt spid="3074"/>
                                        </p:tgtEl>
                                        <p:attrNameLst>
                                          <p:attrName>style.visibility</p:attrName>
                                        </p:attrNameLst>
                                      </p:cBhvr>
                                      <p:to>
                                        <p:strVal val="visible"/>
                                      </p:to>
                                    </p:set>
                                    <p:animEffect transition="in" filter="fade">
                                      <p:cBhvr>
                                        <p:cTn id="14" dur="1000"/>
                                        <p:tgtEl>
                                          <p:spTgt spid="3074"/>
                                        </p:tgtEl>
                                      </p:cBhvr>
                                    </p:animEffect>
                                    <p:anim calcmode="lin" valueType="num">
                                      <p:cBhvr>
                                        <p:cTn id="15" dur="1000" fill="hold"/>
                                        <p:tgtEl>
                                          <p:spTgt spid="3074"/>
                                        </p:tgtEl>
                                        <p:attrNameLst>
                                          <p:attrName>ppt_x</p:attrName>
                                        </p:attrNameLst>
                                      </p:cBhvr>
                                      <p:tavLst>
                                        <p:tav tm="0">
                                          <p:val>
                                            <p:strVal val="#ppt_x"/>
                                          </p:val>
                                        </p:tav>
                                        <p:tav tm="100000">
                                          <p:val>
                                            <p:strVal val="#ppt_x"/>
                                          </p:val>
                                        </p:tav>
                                      </p:tavLst>
                                    </p:anim>
                                    <p:anim calcmode="lin" valueType="num">
                                      <p:cBhvr>
                                        <p:cTn id="16" dur="1000" fill="hold"/>
                                        <p:tgtEl>
                                          <p:spTgt spid="307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childTnLst>
                                </p:cTn>
                              </p:par>
                            </p:childTnLst>
                          </p:cTn>
                        </p:par>
                        <p:par>
                          <p:cTn id="22" fill="hold">
                            <p:stCondLst>
                              <p:cond delay="500"/>
                            </p:stCondLst>
                            <p:childTnLst>
                              <p:par>
                                <p:cTn id="23" presetID="41" presetClass="entr" presetSubtype="0" fill="hold" grpId="0" nodeType="afterEffect">
                                  <p:stCondLst>
                                    <p:cond delay="0"/>
                                  </p:stCondLst>
                                  <p:iterate type="wd">
                                    <p:tmPct val="10000"/>
                                  </p:iterate>
                                  <p:childTnLst>
                                    <p:set>
                                      <p:cBhvr>
                                        <p:cTn id="24" dur="1" fill="hold">
                                          <p:stCondLst>
                                            <p:cond delay="0"/>
                                          </p:stCondLst>
                                        </p:cTn>
                                        <p:tgtEl>
                                          <p:spTgt spid="4"/>
                                        </p:tgtEl>
                                        <p:attrNameLst>
                                          <p:attrName>style.visibility</p:attrName>
                                        </p:attrNameLst>
                                      </p:cBhvr>
                                      <p:to>
                                        <p:strVal val="visible"/>
                                      </p:to>
                                    </p:set>
                                    <p:anim calcmode="lin" valueType="num">
                                      <p:cBhvr>
                                        <p:cTn id="25" dur="5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26" dur="500" fill="hold"/>
                                        <p:tgtEl>
                                          <p:spTgt spid="4"/>
                                        </p:tgtEl>
                                        <p:attrNameLst>
                                          <p:attrName>ppt_y</p:attrName>
                                        </p:attrNameLst>
                                      </p:cBhvr>
                                      <p:tavLst>
                                        <p:tav tm="0">
                                          <p:val>
                                            <p:strVal val="#ppt_y"/>
                                          </p:val>
                                        </p:tav>
                                        <p:tav tm="100000">
                                          <p:val>
                                            <p:strVal val="#ppt_y"/>
                                          </p:val>
                                        </p:tav>
                                      </p:tavLst>
                                    </p:anim>
                                    <p:anim calcmode="lin" valueType="num">
                                      <p:cBhvr>
                                        <p:cTn id="27" dur="5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28" dur="5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29" dur="500" tmFilter="0,0; .5, 1; 1, 1"/>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1" grpId="0"/>
      <p:bldP spid="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2799CA2-C049-5CA8-9458-EF828C789D5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1359" y="1002562"/>
            <a:ext cx="5683898" cy="5683898"/>
          </a:xfrm>
          <a:prstGeom prst="rect">
            <a:avLst/>
          </a:prstGeom>
        </p:spPr>
      </p:pic>
      <p:sp>
        <p:nvSpPr>
          <p:cNvPr id="10" name="TextBox 9">
            <a:extLst>
              <a:ext uri="{FF2B5EF4-FFF2-40B4-BE49-F238E27FC236}">
                <a16:creationId xmlns:a16="http://schemas.microsoft.com/office/drawing/2014/main" id="{720613CC-98E3-8AB3-013B-0CA7483A42C9}"/>
              </a:ext>
            </a:extLst>
          </p:cNvPr>
          <p:cNvSpPr txBox="1"/>
          <p:nvPr/>
        </p:nvSpPr>
        <p:spPr>
          <a:xfrm>
            <a:off x="5995257" y="612844"/>
            <a:ext cx="5683896" cy="5632311"/>
          </a:xfrm>
          <a:prstGeom prst="rect">
            <a:avLst/>
          </a:prstGeom>
          <a:noFill/>
        </p:spPr>
        <p:txBody>
          <a:bodyPr wrap="square" rtlCol="0">
            <a:spAutoFit/>
          </a:bodyPr>
          <a:lstStyle/>
          <a:p>
            <a:pPr lvl="0" algn="ctr">
              <a:defRPr/>
            </a:pPr>
            <a:r>
              <a:rPr lang="en-US" sz="6000" dirty="0" err="1">
                <a:solidFill>
                  <a:srgbClr val="E7E6E6">
                    <a:lumMod val="25000"/>
                  </a:srgbClr>
                </a:solidFill>
                <a:latin typeface="Roboto" panose="02000000000000000000" pitchFamily="2" charset="0"/>
                <a:ea typeface="Roboto" panose="02000000000000000000" pitchFamily="2" charset="0"/>
              </a:rPr>
              <a:t>Nêu</a:t>
            </a:r>
            <a:r>
              <a:rPr lang="en-US" sz="6000" dirty="0">
                <a:solidFill>
                  <a:srgbClr val="E7E6E6">
                    <a:lumMod val="25000"/>
                  </a:srgbClr>
                </a:solidFill>
                <a:latin typeface="Roboto" panose="02000000000000000000" pitchFamily="2" charset="0"/>
                <a:ea typeface="Roboto" panose="02000000000000000000" pitchFamily="2" charset="0"/>
              </a:rPr>
              <a:t> </a:t>
            </a:r>
            <a:r>
              <a:rPr lang="en-US" sz="6000" dirty="0" err="1">
                <a:solidFill>
                  <a:srgbClr val="E7E6E6">
                    <a:lumMod val="25000"/>
                  </a:srgbClr>
                </a:solidFill>
                <a:latin typeface="Roboto" panose="02000000000000000000" pitchFamily="2" charset="0"/>
                <a:ea typeface="Roboto" panose="02000000000000000000" pitchFamily="2" charset="0"/>
              </a:rPr>
              <a:t>thêm</a:t>
            </a:r>
            <a:r>
              <a:rPr lang="en-US" sz="6000" dirty="0">
                <a:solidFill>
                  <a:srgbClr val="E7E6E6">
                    <a:lumMod val="25000"/>
                  </a:srgbClr>
                </a:solidFill>
                <a:latin typeface="Roboto" panose="02000000000000000000" pitchFamily="2" charset="0"/>
                <a:ea typeface="Roboto" panose="02000000000000000000" pitchFamily="2" charset="0"/>
              </a:rPr>
              <a:t> </a:t>
            </a:r>
            <a:r>
              <a:rPr lang="en-US" sz="6000" dirty="0" err="1">
                <a:solidFill>
                  <a:srgbClr val="E7E6E6">
                    <a:lumMod val="25000"/>
                  </a:srgbClr>
                </a:solidFill>
                <a:latin typeface="Roboto" panose="02000000000000000000" pitchFamily="2" charset="0"/>
                <a:ea typeface="Roboto" panose="02000000000000000000" pitchFamily="2" charset="0"/>
              </a:rPr>
              <a:t>những</a:t>
            </a:r>
            <a:r>
              <a:rPr lang="en-US" sz="6000" dirty="0">
                <a:solidFill>
                  <a:srgbClr val="E7E6E6">
                    <a:lumMod val="25000"/>
                  </a:srgbClr>
                </a:solidFill>
                <a:latin typeface="Roboto" panose="02000000000000000000" pitchFamily="2" charset="0"/>
                <a:ea typeface="Roboto" panose="02000000000000000000" pitchFamily="2" charset="0"/>
              </a:rPr>
              <a:t> </a:t>
            </a:r>
            <a:r>
              <a:rPr lang="en-US" sz="6000" dirty="0" err="1">
                <a:solidFill>
                  <a:srgbClr val="E7E6E6">
                    <a:lumMod val="25000"/>
                  </a:srgbClr>
                </a:solidFill>
                <a:latin typeface="Roboto" panose="02000000000000000000" pitchFamily="2" charset="0"/>
                <a:ea typeface="Roboto" panose="02000000000000000000" pitchFamily="2" charset="0"/>
              </a:rPr>
              <a:t>ví</a:t>
            </a:r>
            <a:r>
              <a:rPr lang="en-US" sz="6000" dirty="0">
                <a:solidFill>
                  <a:srgbClr val="E7E6E6">
                    <a:lumMod val="25000"/>
                  </a:srgbClr>
                </a:solidFill>
                <a:latin typeface="Roboto" panose="02000000000000000000" pitchFamily="2" charset="0"/>
                <a:ea typeface="Roboto" panose="02000000000000000000" pitchFamily="2" charset="0"/>
              </a:rPr>
              <a:t> </a:t>
            </a:r>
            <a:r>
              <a:rPr lang="en-US" sz="6000" dirty="0" err="1">
                <a:solidFill>
                  <a:srgbClr val="E7E6E6">
                    <a:lumMod val="25000"/>
                  </a:srgbClr>
                </a:solidFill>
                <a:latin typeface="Roboto" panose="02000000000000000000" pitchFamily="2" charset="0"/>
                <a:ea typeface="Roboto" panose="02000000000000000000" pitchFamily="2" charset="0"/>
              </a:rPr>
              <a:t>dụ</a:t>
            </a:r>
            <a:r>
              <a:rPr lang="en-US" sz="6000" dirty="0">
                <a:solidFill>
                  <a:srgbClr val="E7E6E6">
                    <a:lumMod val="25000"/>
                  </a:srgbClr>
                </a:solidFill>
                <a:latin typeface="Roboto" panose="02000000000000000000" pitchFamily="2" charset="0"/>
                <a:ea typeface="Roboto" panose="02000000000000000000" pitchFamily="2" charset="0"/>
              </a:rPr>
              <a:t> </a:t>
            </a:r>
            <a:r>
              <a:rPr lang="en-US" sz="6000" dirty="0" err="1">
                <a:solidFill>
                  <a:srgbClr val="E7E6E6">
                    <a:lumMod val="25000"/>
                  </a:srgbClr>
                </a:solidFill>
                <a:latin typeface="Roboto" panose="02000000000000000000" pitchFamily="2" charset="0"/>
                <a:ea typeface="Roboto" panose="02000000000000000000" pitchFamily="2" charset="0"/>
              </a:rPr>
              <a:t>trong</a:t>
            </a:r>
            <a:r>
              <a:rPr lang="en-US" sz="6000" dirty="0">
                <a:solidFill>
                  <a:srgbClr val="E7E6E6">
                    <a:lumMod val="25000"/>
                  </a:srgbClr>
                </a:solidFill>
                <a:latin typeface="Roboto" panose="02000000000000000000" pitchFamily="2" charset="0"/>
                <a:ea typeface="Roboto" panose="02000000000000000000" pitchFamily="2" charset="0"/>
              </a:rPr>
              <a:t> </a:t>
            </a:r>
            <a:r>
              <a:rPr lang="en-US" sz="6000" dirty="0" err="1">
                <a:solidFill>
                  <a:srgbClr val="E7E6E6">
                    <a:lumMod val="25000"/>
                  </a:srgbClr>
                </a:solidFill>
                <a:latin typeface="Roboto" panose="02000000000000000000" pitchFamily="2" charset="0"/>
                <a:ea typeface="Roboto" panose="02000000000000000000" pitchFamily="2" charset="0"/>
              </a:rPr>
              <a:t>thực</a:t>
            </a:r>
            <a:r>
              <a:rPr lang="en-US" sz="6000" dirty="0">
                <a:solidFill>
                  <a:srgbClr val="E7E6E6">
                    <a:lumMod val="25000"/>
                  </a:srgbClr>
                </a:solidFill>
                <a:latin typeface="Roboto" panose="02000000000000000000" pitchFamily="2" charset="0"/>
                <a:ea typeface="Roboto" panose="02000000000000000000" pitchFamily="2" charset="0"/>
              </a:rPr>
              <a:t> </a:t>
            </a:r>
            <a:r>
              <a:rPr lang="en-US" sz="6000" dirty="0" err="1">
                <a:solidFill>
                  <a:srgbClr val="E7E6E6">
                    <a:lumMod val="25000"/>
                  </a:srgbClr>
                </a:solidFill>
                <a:latin typeface="Roboto" panose="02000000000000000000" pitchFamily="2" charset="0"/>
                <a:ea typeface="Roboto" panose="02000000000000000000" pitchFamily="2" charset="0"/>
              </a:rPr>
              <a:t>tế</a:t>
            </a:r>
            <a:r>
              <a:rPr lang="en-US" sz="6000" dirty="0">
                <a:solidFill>
                  <a:srgbClr val="E7E6E6">
                    <a:lumMod val="25000"/>
                  </a:srgbClr>
                </a:solidFill>
                <a:latin typeface="Roboto" panose="02000000000000000000" pitchFamily="2" charset="0"/>
                <a:ea typeface="Roboto" panose="02000000000000000000" pitchFamily="2" charset="0"/>
              </a:rPr>
              <a:t> </a:t>
            </a:r>
            <a:r>
              <a:rPr lang="en-US" sz="6000" dirty="0" err="1">
                <a:solidFill>
                  <a:srgbClr val="E7E6E6">
                    <a:lumMod val="25000"/>
                  </a:srgbClr>
                </a:solidFill>
                <a:latin typeface="Roboto" panose="02000000000000000000" pitchFamily="2" charset="0"/>
                <a:ea typeface="Roboto" panose="02000000000000000000" pitchFamily="2" charset="0"/>
              </a:rPr>
              <a:t>về</a:t>
            </a:r>
            <a:r>
              <a:rPr lang="en-US" sz="6000" dirty="0">
                <a:solidFill>
                  <a:srgbClr val="E7E6E6">
                    <a:lumMod val="25000"/>
                  </a:srgbClr>
                </a:solidFill>
                <a:latin typeface="Roboto" panose="02000000000000000000" pitchFamily="2" charset="0"/>
                <a:ea typeface="Roboto" panose="02000000000000000000" pitchFamily="2" charset="0"/>
              </a:rPr>
              <a:t> </a:t>
            </a:r>
            <a:r>
              <a:rPr lang="en-US" sz="6000" dirty="0" err="1">
                <a:solidFill>
                  <a:srgbClr val="E7E6E6">
                    <a:lumMod val="25000"/>
                  </a:srgbClr>
                </a:solidFill>
                <a:latin typeface="Roboto" panose="02000000000000000000" pitchFamily="2" charset="0"/>
                <a:ea typeface="Roboto" panose="02000000000000000000" pitchFamily="2" charset="0"/>
              </a:rPr>
              <a:t>công</a:t>
            </a:r>
            <a:r>
              <a:rPr lang="en-US" sz="6000" dirty="0">
                <a:solidFill>
                  <a:srgbClr val="E7E6E6">
                    <a:lumMod val="25000"/>
                  </a:srgbClr>
                </a:solidFill>
                <a:latin typeface="Roboto" panose="02000000000000000000" pitchFamily="2" charset="0"/>
                <a:ea typeface="Roboto" panose="02000000000000000000" pitchFamily="2" charset="0"/>
              </a:rPr>
              <a:t> </a:t>
            </a:r>
            <a:r>
              <a:rPr lang="en-US" sz="6000" dirty="0" err="1">
                <a:solidFill>
                  <a:srgbClr val="E7E6E6">
                    <a:lumMod val="25000"/>
                  </a:srgbClr>
                </a:solidFill>
                <a:latin typeface="Roboto" panose="02000000000000000000" pitchFamily="2" charset="0"/>
                <a:ea typeface="Roboto" panose="02000000000000000000" pitchFamily="2" charset="0"/>
              </a:rPr>
              <a:t>dụng</a:t>
            </a:r>
            <a:r>
              <a:rPr lang="en-US" sz="6000" dirty="0">
                <a:solidFill>
                  <a:srgbClr val="E7E6E6">
                    <a:lumMod val="25000"/>
                  </a:srgbClr>
                </a:solidFill>
                <a:latin typeface="Roboto" panose="02000000000000000000" pitchFamily="2" charset="0"/>
                <a:ea typeface="Roboto" panose="02000000000000000000" pitchFamily="2" charset="0"/>
              </a:rPr>
              <a:t> </a:t>
            </a:r>
            <a:r>
              <a:rPr lang="en-US" sz="6000" dirty="0" err="1">
                <a:solidFill>
                  <a:srgbClr val="E7E6E6">
                    <a:lumMod val="25000"/>
                  </a:srgbClr>
                </a:solidFill>
                <a:latin typeface="Roboto" panose="02000000000000000000" pitchFamily="2" charset="0"/>
                <a:ea typeface="Roboto" panose="02000000000000000000" pitchFamily="2" charset="0"/>
              </a:rPr>
              <a:t>của</a:t>
            </a:r>
            <a:r>
              <a:rPr lang="en-US" sz="6000" dirty="0">
                <a:solidFill>
                  <a:srgbClr val="E7E6E6">
                    <a:lumMod val="25000"/>
                  </a:srgbClr>
                </a:solidFill>
                <a:latin typeface="Roboto" panose="02000000000000000000" pitchFamily="2" charset="0"/>
                <a:ea typeface="Roboto" panose="02000000000000000000" pitchFamily="2" charset="0"/>
              </a:rPr>
              <a:t> </a:t>
            </a:r>
            <a:r>
              <a:rPr lang="en-US" sz="6000" dirty="0" err="1">
                <a:solidFill>
                  <a:srgbClr val="E7E6E6">
                    <a:lumMod val="25000"/>
                  </a:srgbClr>
                </a:solidFill>
                <a:latin typeface="Roboto" panose="02000000000000000000" pitchFamily="2" charset="0"/>
                <a:ea typeface="Roboto" panose="02000000000000000000" pitchFamily="2" charset="0"/>
              </a:rPr>
              <a:t>việc</a:t>
            </a:r>
            <a:r>
              <a:rPr lang="en-US" sz="6000" dirty="0">
                <a:solidFill>
                  <a:srgbClr val="E7E6E6">
                    <a:lumMod val="25000"/>
                  </a:srgbClr>
                </a:solidFill>
                <a:latin typeface="Roboto" panose="02000000000000000000" pitchFamily="2" charset="0"/>
                <a:ea typeface="Roboto" panose="02000000000000000000" pitchFamily="2" charset="0"/>
              </a:rPr>
              <a:t> </a:t>
            </a:r>
            <a:r>
              <a:rPr lang="en-US" sz="6000" dirty="0" err="1">
                <a:solidFill>
                  <a:srgbClr val="E7E6E6">
                    <a:lumMod val="25000"/>
                  </a:srgbClr>
                </a:solidFill>
                <a:latin typeface="Roboto" panose="02000000000000000000" pitchFamily="2" charset="0"/>
                <a:ea typeface="Roboto" panose="02000000000000000000" pitchFamily="2" charset="0"/>
              </a:rPr>
              <a:t>làm</a:t>
            </a:r>
            <a:r>
              <a:rPr lang="en-US" sz="6000" dirty="0">
                <a:solidFill>
                  <a:srgbClr val="E7E6E6">
                    <a:lumMod val="25000"/>
                  </a:srgbClr>
                </a:solidFill>
                <a:latin typeface="Roboto" panose="02000000000000000000" pitchFamily="2" charset="0"/>
                <a:ea typeface="Roboto" panose="02000000000000000000" pitchFamily="2" charset="0"/>
              </a:rPr>
              <a:t> </a:t>
            </a:r>
            <a:r>
              <a:rPr lang="en-US" sz="6000" dirty="0" err="1">
                <a:solidFill>
                  <a:srgbClr val="E7E6E6">
                    <a:lumMod val="25000"/>
                  </a:srgbClr>
                </a:solidFill>
                <a:latin typeface="Roboto" panose="02000000000000000000" pitchFamily="2" charset="0"/>
                <a:ea typeface="Roboto" panose="02000000000000000000" pitchFamily="2" charset="0"/>
              </a:rPr>
              <a:t>tăng</a:t>
            </a:r>
            <a:r>
              <a:rPr lang="en-US" sz="6000" dirty="0">
                <a:solidFill>
                  <a:srgbClr val="E7E6E6">
                    <a:lumMod val="25000"/>
                  </a:srgbClr>
                </a:solidFill>
                <a:latin typeface="Roboto" panose="02000000000000000000" pitchFamily="2" charset="0"/>
                <a:ea typeface="Roboto" panose="02000000000000000000" pitchFamily="2" charset="0"/>
              </a:rPr>
              <a:t>, </a:t>
            </a:r>
            <a:r>
              <a:rPr lang="en-US" sz="6000" dirty="0" err="1">
                <a:solidFill>
                  <a:srgbClr val="E7E6E6">
                    <a:lumMod val="25000"/>
                  </a:srgbClr>
                </a:solidFill>
                <a:latin typeface="Roboto" panose="02000000000000000000" pitchFamily="2" charset="0"/>
                <a:ea typeface="Roboto" panose="02000000000000000000" pitchFamily="2" charset="0"/>
              </a:rPr>
              <a:t>giảm</a:t>
            </a:r>
            <a:r>
              <a:rPr lang="en-US" sz="6000" dirty="0">
                <a:solidFill>
                  <a:srgbClr val="E7E6E6">
                    <a:lumMod val="25000"/>
                  </a:srgbClr>
                </a:solidFill>
                <a:latin typeface="Roboto" panose="02000000000000000000" pitchFamily="2" charset="0"/>
                <a:ea typeface="Roboto" panose="02000000000000000000" pitchFamily="2" charset="0"/>
              </a:rPr>
              <a:t> </a:t>
            </a:r>
            <a:r>
              <a:rPr lang="en-US" sz="6000" dirty="0" err="1">
                <a:solidFill>
                  <a:srgbClr val="E7E6E6">
                    <a:lumMod val="25000"/>
                  </a:srgbClr>
                </a:solidFill>
                <a:latin typeface="Roboto" panose="02000000000000000000" pitchFamily="2" charset="0"/>
                <a:ea typeface="Roboto" panose="02000000000000000000" pitchFamily="2" charset="0"/>
              </a:rPr>
              <a:t>áp</a:t>
            </a:r>
            <a:r>
              <a:rPr lang="en-US" sz="6000" dirty="0">
                <a:solidFill>
                  <a:srgbClr val="E7E6E6">
                    <a:lumMod val="25000"/>
                  </a:srgbClr>
                </a:solidFill>
                <a:latin typeface="Roboto" panose="02000000000000000000" pitchFamily="2" charset="0"/>
                <a:ea typeface="Roboto" panose="02000000000000000000" pitchFamily="2" charset="0"/>
              </a:rPr>
              <a:t> </a:t>
            </a:r>
            <a:r>
              <a:rPr lang="en-US" sz="6000" dirty="0" err="1">
                <a:solidFill>
                  <a:srgbClr val="E7E6E6">
                    <a:lumMod val="25000"/>
                  </a:srgbClr>
                </a:solidFill>
                <a:latin typeface="Roboto" panose="02000000000000000000" pitchFamily="2" charset="0"/>
                <a:ea typeface="Roboto" panose="02000000000000000000" pitchFamily="2" charset="0"/>
              </a:rPr>
              <a:t>suất</a:t>
            </a:r>
            <a:r>
              <a:rPr lang="en-US" sz="6000" dirty="0">
                <a:solidFill>
                  <a:srgbClr val="E7E6E6">
                    <a:lumMod val="25000"/>
                  </a:srgbClr>
                </a:solidFill>
                <a:latin typeface="Roboto" panose="02000000000000000000" pitchFamily="2" charset="0"/>
                <a:ea typeface="Roboto" panose="02000000000000000000" pitchFamily="2" charset="0"/>
              </a:rPr>
              <a:t>.</a:t>
            </a:r>
          </a:p>
        </p:txBody>
      </p:sp>
    </p:spTree>
    <p:extLst>
      <p:ext uri="{BB962C8B-B14F-4D97-AF65-F5344CB8AC3E}">
        <p14:creationId xmlns:p14="http://schemas.microsoft.com/office/powerpoint/2010/main" val="4018508140"/>
      </p:ext>
    </p:extLst>
  </p:cSld>
  <p:clrMapOvr>
    <a:masterClrMapping/>
  </p:clrMapOvr>
  <p:transition spd="slow">
    <p:push dir="u"/>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6DA2914-F307-4D6E-8F24-D0A1C8FFC173}"/>
              </a:ext>
            </a:extLst>
          </p:cNvPr>
          <p:cNvGrpSpPr/>
          <p:nvPr/>
        </p:nvGrpSpPr>
        <p:grpSpPr>
          <a:xfrm>
            <a:off x="528737" y="429141"/>
            <a:ext cx="2595092" cy="674703"/>
            <a:chOff x="4474347" y="195309"/>
            <a:chExt cx="2457792" cy="674703"/>
          </a:xfrm>
        </p:grpSpPr>
        <p:sp>
          <p:nvSpPr>
            <p:cNvPr id="3" name="Rectangle: Rounded Corners 2">
              <a:extLst>
                <a:ext uri="{FF2B5EF4-FFF2-40B4-BE49-F238E27FC236}">
                  <a16:creationId xmlns:a16="http://schemas.microsoft.com/office/drawing/2014/main" id="{A2D09185-5267-4126-B066-D9E21693A877}"/>
                </a:ext>
              </a:extLst>
            </p:cNvPr>
            <p:cNvSpPr/>
            <p:nvPr/>
          </p:nvSpPr>
          <p:spPr>
            <a:xfrm>
              <a:off x="4474347" y="195309"/>
              <a:ext cx="2457792" cy="674703"/>
            </a:xfrm>
            <a:prstGeom prst="roundRect">
              <a:avLst>
                <a:gd name="adj" fmla="val 50000"/>
              </a:avLst>
            </a:prstGeom>
            <a:gradFill>
              <a:gsLst>
                <a:gs pos="63000">
                  <a:srgbClr val="FF6A00"/>
                </a:gs>
                <a:gs pos="34000">
                  <a:srgbClr val="FF3900"/>
                </a:gs>
                <a:gs pos="0">
                  <a:srgbClr val="FF0000"/>
                </a:gs>
                <a:gs pos="100000">
                  <a:srgbClr val="FFC000"/>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 name="TextBox 3">
              <a:extLst>
                <a:ext uri="{FF2B5EF4-FFF2-40B4-BE49-F238E27FC236}">
                  <a16:creationId xmlns:a16="http://schemas.microsoft.com/office/drawing/2014/main" id="{B7D465F3-C5B7-4E46-8830-32872C7A6453}"/>
                </a:ext>
              </a:extLst>
            </p:cNvPr>
            <p:cNvSpPr txBox="1"/>
            <p:nvPr/>
          </p:nvSpPr>
          <p:spPr>
            <a:xfrm>
              <a:off x="4565070" y="271050"/>
              <a:ext cx="2203251" cy="523220"/>
            </a:xfrm>
            <a:prstGeom prst="rect">
              <a:avLst/>
            </a:prstGeom>
            <a:noFill/>
          </p:spPr>
          <p:txBody>
            <a:bodyPr wrap="square" rtlCol="0">
              <a:spAutoFit/>
            </a:bodyPr>
            <a:lstStyle/>
            <a:p>
              <a:r>
                <a:rPr lang="vi-VN" sz="2800" dirty="0">
                  <a:solidFill>
                    <a:schemeClr val="bg1"/>
                  </a:solidFill>
                  <a:latin typeface="Roboto Black" panose="02000000000000000000" pitchFamily="2" charset="0"/>
                </a:rPr>
                <a:t>Ví dụ thực tế</a:t>
              </a:r>
              <a:endParaRPr lang="en-US" sz="2800" dirty="0">
                <a:solidFill>
                  <a:schemeClr val="bg1"/>
                </a:solidFill>
                <a:latin typeface="Roboto Black" panose="02000000000000000000" pitchFamily="2" charset="0"/>
              </a:endParaRPr>
            </a:p>
          </p:txBody>
        </p:sp>
      </p:grpSp>
      <p:pic>
        <p:nvPicPr>
          <p:cNvPr id="6" name="Picture 5" descr="A close-up of a knife&#10;&#10;Description automatically generated with low confidence">
            <a:extLst>
              <a:ext uri="{FF2B5EF4-FFF2-40B4-BE49-F238E27FC236}">
                <a16:creationId xmlns:a16="http://schemas.microsoft.com/office/drawing/2014/main" id="{96AD9ED5-53AE-4C07-B955-BE684B9203B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57147" y="1442251"/>
            <a:ext cx="3263284" cy="3263284"/>
          </a:xfrm>
          <a:prstGeom prst="rect">
            <a:avLst/>
          </a:prstGeom>
        </p:spPr>
      </p:pic>
      <p:grpSp>
        <p:nvGrpSpPr>
          <p:cNvPr id="11" name="Group 10">
            <a:extLst>
              <a:ext uri="{FF2B5EF4-FFF2-40B4-BE49-F238E27FC236}">
                <a16:creationId xmlns:a16="http://schemas.microsoft.com/office/drawing/2014/main" id="{3D0BC460-A952-4943-9239-236D74B6A323}"/>
              </a:ext>
            </a:extLst>
          </p:cNvPr>
          <p:cNvGrpSpPr/>
          <p:nvPr/>
        </p:nvGrpSpPr>
        <p:grpSpPr>
          <a:xfrm>
            <a:off x="6671569" y="1103844"/>
            <a:ext cx="3263284" cy="3673768"/>
            <a:chOff x="6215847" y="1405685"/>
            <a:chExt cx="3263284" cy="3673768"/>
          </a:xfrm>
        </p:grpSpPr>
        <p:sp>
          <p:nvSpPr>
            <p:cNvPr id="10" name="Rectangle 9">
              <a:extLst>
                <a:ext uri="{FF2B5EF4-FFF2-40B4-BE49-F238E27FC236}">
                  <a16:creationId xmlns:a16="http://schemas.microsoft.com/office/drawing/2014/main" id="{BF04D2A1-6D95-4B9D-8845-7C3E167D2ADF}"/>
                </a:ext>
              </a:extLst>
            </p:cNvPr>
            <p:cNvSpPr/>
            <p:nvPr/>
          </p:nvSpPr>
          <p:spPr>
            <a:xfrm>
              <a:off x="6215847" y="1726229"/>
              <a:ext cx="3263284" cy="3263284"/>
            </a:xfrm>
            <a:prstGeom prst="rect">
              <a:avLst/>
            </a:prstGeom>
            <a:solidFill>
              <a:srgbClr val="DAE0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picture containing text, shovel, tool, trowel&#10;&#10;Description automatically generated">
              <a:extLst>
                <a:ext uri="{FF2B5EF4-FFF2-40B4-BE49-F238E27FC236}">
                  <a16:creationId xmlns:a16="http://schemas.microsoft.com/office/drawing/2014/main" id="{8921D746-CF7E-415D-B965-08734940826C}"/>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3218" b="90358" l="25139" r="71996"/>
                      </a14:imgEffect>
                    </a14:imgLayer>
                  </a14:imgProps>
                </a:ext>
                <a:ext uri="{28A0092B-C50C-407E-A947-70E740481C1C}">
                  <a14:useLocalDpi xmlns:a14="http://schemas.microsoft.com/office/drawing/2010/main" val="0"/>
                </a:ext>
              </a:extLst>
            </a:blip>
            <a:srcRect l="19282" t="3575" r="22147"/>
            <a:stretch/>
          </p:blipFill>
          <p:spPr>
            <a:xfrm>
              <a:off x="6285389" y="1405685"/>
              <a:ext cx="3124201" cy="3673768"/>
            </a:xfrm>
            <a:prstGeom prst="rect">
              <a:avLst/>
            </a:prstGeom>
          </p:spPr>
        </p:pic>
      </p:grpSp>
      <p:sp>
        <p:nvSpPr>
          <p:cNvPr id="9" name="Text Box 8">
            <a:extLst>
              <a:ext uri="{FF2B5EF4-FFF2-40B4-BE49-F238E27FC236}">
                <a16:creationId xmlns:a16="http://schemas.microsoft.com/office/drawing/2014/main" id="{7A16E8C1-69FF-4B10-A060-B3069D44507D}"/>
              </a:ext>
            </a:extLst>
          </p:cNvPr>
          <p:cNvSpPr txBox="1">
            <a:spLocks noChangeArrowheads="1"/>
          </p:cNvSpPr>
          <p:nvPr/>
        </p:nvSpPr>
        <p:spPr bwMode="auto">
          <a:xfrm>
            <a:off x="3911010" y="504729"/>
            <a:ext cx="531426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spcBef>
                <a:spcPct val="20000"/>
              </a:spcBef>
            </a:pPr>
            <a:r>
              <a:rPr lang="en-US" altLang="en-US" sz="3600" b="1" dirty="0" err="1">
                <a:solidFill>
                  <a:schemeClr val="bg2">
                    <a:lumMod val="25000"/>
                  </a:schemeClr>
                </a:solidFill>
                <a:latin typeface="Roboto" panose="02000000000000000000" pitchFamily="2" charset="0"/>
                <a:ea typeface="Roboto" panose="02000000000000000000" pitchFamily="2" charset="0"/>
              </a:rPr>
              <a:t>Trong</a:t>
            </a:r>
            <a:r>
              <a:rPr lang="en-US" altLang="en-US" sz="3600" b="1" dirty="0">
                <a:solidFill>
                  <a:schemeClr val="bg2">
                    <a:lumMod val="25000"/>
                  </a:schemeClr>
                </a:solidFill>
                <a:latin typeface="Roboto" panose="02000000000000000000" pitchFamily="2" charset="0"/>
                <a:ea typeface="Roboto" panose="02000000000000000000" pitchFamily="2" charset="0"/>
              </a:rPr>
              <a:t> </a:t>
            </a:r>
            <a:r>
              <a:rPr lang="en-US" altLang="en-US" sz="3600" b="1" dirty="0" err="1">
                <a:solidFill>
                  <a:schemeClr val="bg2">
                    <a:lumMod val="25000"/>
                  </a:schemeClr>
                </a:solidFill>
                <a:latin typeface="Roboto" panose="02000000000000000000" pitchFamily="2" charset="0"/>
                <a:ea typeface="Roboto" panose="02000000000000000000" pitchFamily="2" charset="0"/>
              </a:rPr>
              <a:t>lao</a:t>
            </a:r>
            <a:r>
              <a:rPr lang="en-US" altLang="en-US" sz="3600" b="1" dirty="0">
                <a:solidFill>
                  <a:schemeClr val="bg2">
                    <a:lumMod val="25000"/>
                  </a:schemeClr>
                </a:solidFill>
                <a:latin typeface="Roboto" panose="02000000000000000000" pitchFamily="2" charset="0"/>
                <a:ea typeface="Roboto" panose="02000000000000000000" pitchFamily="2" charset="0"/>
              </a:rPr>
              <a:t> </a:t>
            </a:r>
            <a:r>
              <a:rPr lang="en-US" altLang="en-US" sz="3600" b="1" dirty="0" err="1">
                <a:solidFill>
                  <a:schemeClr val="bg2">
                    <a:lumMod val="25000"/>
                  </a:schemeClr>
                </a:solidFill>
                <a:latin typeface="Roboto" panose="02000000000000000000" pitchFamily="2" charset="0"/>
                <a:ea typeface="Roboto" panose="02000000000000000000" pitchFamily="2" charset="0"/>
              </a:rPr>
              <a:t>động</a:t>
            </a:r>
            <a:r>
              <a:rPr lang="en-US" altLang="en-US" sz="3600" b="1" dirty="0">
                <a:solidFill>
                  <a:schemeClr val="bg2">
                    <a:lumMod val="25000"/>
                  </a:schemeClr>
                </a:solidFill>
                <a:latin typeface="Roboto" panose="02000000000000000000" pitchFamily="2" charset="0"/>
                <a:ea typeface="Roboto" panose="02000000000000000000" pitchFamily="2" charset="0"/>
              </a:rPr>
              <a:t> </a:t>
            </a:r>
            <a:r>
              <a:rPr lang="en-US" altLang="en-US" sz="3600" b="1" dirty="0" err="1">
                <a:solidFill>
                  <a:schemeClr val="bg2">
                    <a:lumMod val="25000"/>
                  </a:schemeClr>
                </a:solidFill>
                <a:latin typeface="Roboto" panose="02000000000000000000" pitchFamily="2" charset="0"/>
                <a:ea typeface="Roboto" panose="02000000000000000000" pitchFamily="2" charset="0"/>
              </a:rPr>
              <a:t>sản</a:t>
            </a:r>
            <a:r>
              <a:rPr lang="en-US" altLang="en-US" sz="3600" b="1" dirty="0">
                <a:solidFill>
                  <a:schemeClr val="bg2">
                    <a:lumMod val="25000"/>
                  </a:schemeClr>
                </a:solidFill>
                <a:latin typeface="Roboto" panose="02000000000000000000" pitchFamily="2" charset="0"/>
                <a:ea typeface="Roboto" panose="02000000000000000000" pitchFamily="2" charset="0"/>
              </a:rPr>
              <a:t> </a:t>
            </a:r>
            <a:r>
              <a:rPr lang="en-US" altLang="en-US" sz="3600" b="1" dirty="0" err="1">
                <a:solidFill>
                  <a:schemeClr val="bg2">
                    <a:lumMod val="25000"/>
                  </a:schemeClr>
                </a:solidFill>
                <a:latin typeface="Roboto" panose="02000000000000000000" pitchFamily="2" charset="0"/>
                <a:ea typeface="Roboto" panose="02000000000000000000" pitchFamily="2" charset="0"/>
              </a:rPr>
              <a:t>xuất</a:t>
            </a:r>
            <a:r>
              <a:rPr lang="en-US" altLang="en-US" sz="3600" b="1" dirty="0">
                <a:solidFill>
                  <a:schemeClr val="bg2">
                    <a:lumMod val="25000"/>
                  </a:schemeClr>
                </a:solidFill>
                <a:latin typeface="Roboto" panose="02000000000000000000" pitchFamily="2" charset="0"/>
                <a:ea typeface="Roboto" panose="02000000000000000000" pitchFamily="2" charset="0"/>
              </a:rPr>
              <a:t> </a:t>
            </a:r>
            <a:endParaRPr lang="en-US" altLang="en-US" sz="3600" dirty="0">
              <a:solidFill>
                <a:schemeClr val="bg2">
                  <a:lumMod val="25000"/>
                </a:schemeClr>
              </a:solidFill>
              <a:latin typeface="Roboto" panose="02000000000000000000" pitchFamily="2" charset="0"/>
              <a:ea typeface="Roboto" panose="02000000000000000000" pitchFamily="2" charset="0"/>
            </a:endParaRPr>
          </a:p>
        </p:txBody>
      </p:sp>
      <p:sp>
        <p:nvSpPr>
          <p:cNvPr id="13" name="TextBox 12">
            <a:extLst>
              <a:ext uri="{FF2B5EF4-FFF2-40B4-BE49-F238E27FC236}">
                <a16:creationId xmlns:a16="http://schemas.microsoft.com/office/drawing/2014/main" id="{4520BA1E-B254-479E-9345-29ED6315DE17}"/>
              </a:ext>
            </a:extLst>
          </p:cNvPr>
          <p:cNvSpPr txBox="1"/>
          <p:nvPr/>
        </p:nvSpPr>
        <p:spPr>
          <a:xfrm>
            <a:off x="834309" y="5008216"/>
            <a:ext cx="10662274" cy="1569660"/>
          </a:xfrm>
          <a:prstGeom prst="rect">
            <a:avLst/>
          </a:prstGeom>
          <a:noFill/>
        </p:spPr>
        <p:txBody>
          <a:bodyPr wrap="square">
            <a:spAutoFit/>
          </a:bodyPr>
          <a:lstStyle/>
          <a:p>
            <a:pPr algn="just" eaLnBrk="1" hangingPunct="1">
              <a:spcBef>
                <a:spcPct val="50000"/>
              </a:spcBef>
            </a:pPr>
            <a:r>
              <a:rPr lang="vi-VN" altLang="en-US" sz="2800" dirty="0">
                <a:solidFill>
                  <a:schemeClr val="bg2">
                    <a:lumMod val="25000"/>
                  </a:schemeClr>
                </a:solidFill>
                <a:latin typeface="Roboto" panose="02000000000000000000" pitchFamily="2" charset="0"/>
                <a:ea typeface="Roboto" panose="02000000000000000000" pitchFamily="2" charset="0"/>
              </a:rPr>
              <a:t>Cần</a:t>
            </a:r>
            <a:r>
              <a:rPr lang="en-US" altLang="en-US" sz="2800" dirty="0">
                <a:solidFill>
                  <a:schemeClr val="bg2">
                    <a:lumMod val="25000"/>
                  </a:schemeClr>
                </a:solidFill>
                <a:latin typeface="Roboto" panose="02000000000000000000" pitchFamily="2" charset="0"/>
                <a:ea typeface="Roboto" panose="02000000000000000000" pitchFamily="2" charset="0"/>
              </a:rPr>
              <a:t> </a:t>
            </a:r>
            <a:r>
              <a:rPr lang="en-US" altLang="en-US" sz="2800" dirty="0" err="1">
                <a:solidFill>
                  <a:schemeClr val="bg2">
                    <a:lumMod val="25000"/>
                  </a:schemeClr>
                </a:solidFill>
                <a:latin typeface="Roboto" panose="02000000000000000000" pitchFamily="2" charset="0"/>
                <a:ea typeface="Roboto" panose="02000000000000000000" pitchFamily="2" charset="0"/>
              </a:rPr>
              <a:t>chọn</a:t>
            </a:r>
            <a:r>
              <a:rPr lang="en-US" altLang="en-US" sz="2800" dirty="0">
                <a:solidFill>
                  <a:schemeClr val="bg2">
                    <a:lumMod val="25000"/>
                  </a:schemeClr>
                </a:solidFill>
                <a:latin typeface="Roboto" panose="02000000000000000000" pitchFamily="2" charset="0"/>
                <a:ea typeface="Roboto" panose="02000000000000000000" pitchFamily="2" charset="0"/>
              </a:rPr>
              <a:t> </a:t>
            </a:r>
            <a:r>
              <a:rPr lang="en-US" altLang="en-US" sz="2800" dirty="0" err="1">
                <a:solidFill>
                  <a:schemeClr val="bg2">
                    <a:lumMod val="25000"/>
                  </a:schemeClr>
                </a:solidFill>
                <a:latin typeface="Roboto" panose="02000000000000000000" pitchFamily="2" charset="0"/>
                <a:ea typeface="Roboto" panose="02000000000000000000" pitchFamily="2" charset="0"/>
              </a:rPr>
              <a:t>xẻng</a:t>
            </a:r>
            <a:r>
              <a:rPr lang="en-US" altLang="en-US" sz="2800" dirty="0">
                <a:solidFill>
                  <a:schemeClr val="bg2">
                    <a:lumMod val="25000"/>
                  </a:schemeClr>
                </a:solidFill>
                <a:latin typeface="Roboto" panose="02000000000000000000" pitchFamily="2" charset="0"/>
                <a:ea typeface="Roboto" panose="02000000000000000000" pitchFamily="2" charset="0"/>
              </a:rPr>
              <a:t> </a:t>
            </a:r>
            <a:r>
              <a:rPr lang="en-US" altLang="en-US" sz="2800" dirty="0" err="1">
                <a:solidFill>
                  <a:schemeClr val="bg2">
                    <a:lumMod val="25000"/>
                  </a:schemeClr>
                </a:solidFill>
                <a:latin typeface="Roboto" panose="02000000000000000000" pitchFamily="2" charset="0"/>
                <a:ea typeface="Roboto" panose="02000000000000000000" pitchFamily="2" charset="0"/>
              </a:rPr>
              <a:t>có</a:t>
            </a:r>
            <a:r>
              <a:rPr lang="en-US" altLang="en-US" sz="2800" dirty="0">
                <a:solidFill>
                  <a:schemeClr val="bg2">
                    <a:lumMod val="25000"/>
                  </a:schemeClr>
                </a:solidFill>
                <a:latin typeface="Roboto" panose="02000000000000000000" pitchFamily="2" charset="0"/>
                <a:ea typeface="Roboto" panose="02000000000000000000" pitchFamily="2" charset="0"/>
              </a:rPr>
              <a:t> </a:t>
            </a:r>
            <a:r>
              <a:rPr lang="en-US" altLang="en-US" sz="2800" dirty="0" err="1">
                <a:solidFill>
                  <a:schemeClr val="bg2">
                    <a:lumMod val="25000"/>
                  </a:schemeClr>
                </a:solidFill>
                <a:latin typeface="Roboto" panose="02000000000000000000" pitchFamily="2" charset="0"/>
                <a:ea typeface="Roboto" panose="02000000000000000000" pitchFamily="2" charset="0"/>
              </a:rPr>
              <a:t>đầu</a:t>
            </a:r>
            <a:r>
              <a:rPr lang="en-US" altLang="en-US" sz="2800" dirty="0">
                <a:solidFill>
                  <a:schemeClr val="bg2">
                    <a:lumMod val="25000"/>
                  </a:schemeClr>
                </a:solidFill>
                <a:latin typeface="Roboto" panose="02000000000000000000" pitchFamily="2" charset="0"/>
                <a:ea typeface="Roboto" panose="02000000000000000000" pitchFamily="2" charset="0"/>
              </a:rPr>
              <a:t> </a:t>
            </a:r>
            <a:r>
              <a:rPr lang="en-US" altLang="en-US" sz="2800" dirty="0" err="1">
                <a:solidFill>
                  <a:schemeClr val="bg2">
                    <a:lumMod val="25000"/>
                  </a:schemeClr>
                </a:solidFill>
                <a:latin typeface="Roboto" panose="02000000000000000000" pitchFamily="2" charset="0"/>
                <a:ea typeface="Roboto" panose="02000000000000000000" pitchFamily="2" charset="0"/>
              </a:rPr>
              <a:t>nhọn</a:t>
            </a:r>
            <a:r>
              <a:rPr lang="vi-VN" altLang="en-US" sz="2800" dirty="0">
                <a:solidFill>
                  <a:schemeClr val="bg2">
                    <a:lumMod val="25000"/>
                  </a:schemeClr>
                </a:solidFill>
                <a:latin typeface="Roboto" panose="02000000000000000000" pitchFamily="2" charset="0"/>
                <a:ea typeface="Roboto" panose="02000000000000000000" pitchFamily="2" charset="0"/>
              </a:rPr>
              <a:t> thay vì đầu vuông</a:t>
            </a:r>
            <a:r>
              <a:rPr lang="en-US" altLang="en-US" sz="2800" dirty="0">
                <a:solidFill>
                  <a:schemeClr val="bg2">
                    <a:lumMod val="25000"/>
                  </a:schemeClr>
                </a:solidFill>
                <a:latin typeface="Roboto" panose="02000000000000000000" pitchFamily="2" charset="0"/>
                <a:ea typeface="Roboto" panose="02000000000000000000" pitchFamily="2" charset="0"/>
              </a:rPr>
              <a:t>, </a:t>
            </a:r>
            <a:r>
              <a:rPr lang="vi-VN" altLang="en-US" sz="2800" dirty="0">
                <a:solidFill>
                  <a:schemeClr val="bg2">
                    <a:lumMod val="25000"/>
                  </a:schemeClr>
                </a:solidFill>
                <a:latin typeface="Roboto" panose="02000000000000000000" pitchFamily="2" charset="0"/>
                <a:ea typeface="Roboto" panose="02000000000000000000" pitchFamily="2" charset="0"/>
              </a:rPr>
              <a:t>do</a:t>
            </a:r>
            <a:r>
              <a:rPr lang="en-US" altLang="en-US" sz="2800" dirty="0">
                <a:solidFill>
                  <a:schemeClr val="bg2">
                    <a:lumMod val="25000"/>
                  </a:schemeClr>
                </a:solidFill>
                <a:latin typeface="#9Slide05 Lobster" panose="020B0604020202020204" charset="-93"/>
                <a:ea typeface="Roboto" panose="02000000000000000000" pitchFamily="2" charset="0"/>
              </a:rPr>
              <a:t> </a:t>
            </a:r>
            <a:r>
              <a:rPr lang="en-US" altLang="en-US" sz="3200" dirty="0" err="1">
                <a:solidFill>
                  <a:srgbClr val="FF3600"/>
                </a:solidFill>
                <a:latin typeface="#9Slide05 Lobster" panose="020B0604020202020204" charset="-93"/>
                <a:ea typeface="Roboto" panose="02000000000000000000" pitchFamily="2" charset="0"/>
              </a:rPr>
              <a:t>diện</a:t>
            </a:r>
            <a:r>
              <a:rPr lang="en-US" altLang="en-US" sz="3200" dirty="0">
                <a:solidFill>
                  <a:srgbClr val="FF3600"/>
                </a:solidFill>
                <a:latin typeface="#9Slide05 Lobster" panose="020B0604020202020204" charset="-93"/>
                <a:ea typeface="Roboto" panose="02000000000000000000" pitchFamily="2" charset="0"/>
              </a:rPr>
              <a:t> </a:t>
            </a:r>
            <a:r>
              <a:rPr lang="en-US" altLang="en-US" sz="3200" dirty="0" err="1">
                <a:solidFill>
                  <a:srgbClr val="FF3600"/>
                </a:solidFill>
                <a:latin typeface="#9Slide05 Lobster" panose="020B0604020202020204" charset="-93"/>
                <a:ea typeface="Roboto" panose="02000000000000000000" pitchFamily="2" charset="0"/>
              </a:rPr>
              <a:t>tích</a:t>
            </a:r>
            <a:r>
              <a:rPr lang="en-US" altLang="en-US" sz="3200" dirty="0">
                <a:solidFill>
                  <a:srgbClr val="FF3600"/>
                </a:solidFill>
                <a:latin typeface="#9Slide05 Lobster" panose="020B0604020202020204" charset="-93"/>
                <a:ea typeface="Roboto" panose="02000000000000000000" pitchFamily="2" charset="0"/>
              </a:rPr>
              <a:t> </a:t>
            </a:r>
            <a:r>
              <a:rPr lang="en-US" altLang="en-US" sz="3200" dirty="0" err="1">
                <a:solidFill>
                  <a:srgbClr val="FF3600"/>
                </a:solidFill>
                <a:latin typeface="#9Slide05 Lobster" panose="020B0604020202020204" charset="-93"/>
                <a:ea typeface="Roboto" panose="02000000000000000000" pitchFamily="2" charset="0"/>
              </a:rPr>
              <a:t>bị</a:t>
            </a:r>
            <a:r>
              <a:rPr lang="en-US" altLang="en-US" sz="3200" dirty="0">
                <a:solidFill>
                  <a:srgbClr val="FF3600"/>
                </a:solidFill>
                <a:latin typeface="#9Slide05 Lobster" panose="020B0604020202020204" charset="-93"/>
                <a:ea typeface="Roboto" panose="02000000000000000000" pitchFamily="2" charset="0"/>
              </a:rPr>
              <a:t> </a:t>
            </a:r>
            <a:r>
              <a:rPr lang="en-US" altLang="en-US" sz="3200" dirty="0" err="1">
                <a:solidFill>
                  <a:srgbClr val="FF3600"/>
                </a:solidFill>
                <a:latin typeface="#9Slide05 Lobster" panose="020B0604020202020204" charset="-93"/>
                <a:ea typeface="Roboto" panose="02000000000000000000" pitchFamily="2" charset="0"/>
              </a:rPr>
              <a:t>ép</a:t>
            </a:r>
            <a:r>
              <a:rPr lang="en-US" altLang="en-US" sz="3200" dirty="0">
                <a:solidFill>
                  <a:srgbClr val="FF3600"/>
                </a:solidFill>
                <a:latin typeface="#9Slide05 Lobster" panose="020B0604020202020204" charset="-93"/>
                <a:ea typeface="Roboto" panose="02000000000000000000" pitchFamily="2" charset="0"/>
              </a:rPr>
              <a:t> </a:t>
            </a:r>
            <a:r>
              <a:rPr lang="en-US" altLang="en-US" sz="3200" dirty="0" err="1">
                <a:solidFill>
                  <a:srgbClr val="FF3600"/>
                </a:solidFill>
                <a:latin typeface="#9Slide05 Lobster" panose="020B0604020202020204" charset="-93"/>
                <a:ea typeface="Roboto" panose="02000000000000000000" pitchFamily="2" charset="0"/>
              </a:rPr>
              <a:t>càng</a:t>
            </a:r>
            <a:r>
              <a:rPr lang="en-US" altLang="en-US" sz="3200" dirty="0">
                <a:solidFill>
                  <a:srgbClr val="FF3600"/>
                </a:solidFill>
                <a:latin typeface="#9Slide05 Lobster" panose="020B0604020202020204" charset="-93"/>
                <a:ea typeface="Roboto" panose="02000000000000000000" pitchFamily="2" charset="0"/>
              </a:rPr>
              <a:t> </a:t>
            </a:r>
            <a:r>
              <a:rPr lang="en-US" altLang="en-US" sz="3200" dirty="0" err="1">
                <a:solidFill>
                  <a:srgbClr val="FF3600"/>
                </a:solidFill>
                <a:latin typeface="#9Slide05 Lobster" panose="020B0604020202020204" charset="-93"/>
                <a:ea typeface="Roboto" panose="02000000000000000000" pitchFamily="2" charset="0"/>
              </a:rPr>
              <a:t>nhỏ</a:t>
            </a:r>
            <a:r>
              <a:rPr lang="en-US" altLang="en-US" sz="2800" dirty="0">
                <a:solidFill>
                  <a:schemeClr val="bg2">
                    <a:lumMod val="25000"/>
                  </a:schemeClr>
                </a:solidFill>
                <a:latin typeface="#9Slide05 Lobster" panose="020B0604020202020204" charset="-93"/>
                <a:ea typeface="Roboto" panose="02000000000000000000" pitchFamily="2" charset="0"/>
              </a:rPr>
              <a:t> </a:t>
            </a:r>
            <a:r>
              <a:rPr lang="en-US" altLang="en-US" sz="2800" dirty="0" err="1">
                <a:solidFill>
                  <a:schemeClr val="bg2">
                    <a:lumMod val="25000"/>
                  </a:schemeClr>
                </a:solidFill>
                <a:latin typeface="Roboto" panose="02000000000000000000" pitchFamily="2" charset="0"/>
                <a:ea typeface="Roboto" panose="02000000000000000000" pitchFamily="2" charset="0"/>
              </a:rPr>
              <a:t>khi</a:t>
            </a:r>
            <a:r>
              <a:rPr lang="en-US" altLang="en-US" sz="2800" dirty="0">
                <a:solidFill>
                  <a:schemeClr val="bg2">
                    <a:lumMod val="25000"/>
                  </a:schemeClr>
                </a:solidFill>
                <a:latin typeface="Roboto" panose="02000000000000000000" pitchFamily="2" charset="0"/>
                <a:ea typeface="Roboto" panose="02000000000000000000" pitchFamily="2" charset="0"/>
              </a:rPr>
              <a:t> </a:t>
            </a:r>
            <a:r>
              <a:rPr lang="en-US" altLang="en-US" sz="2800" dirty="0" err="1">
                <a:solidFill>
                  <a:schemeClr val="bg2">
                    <a:lumMod val="25000"/>
                  </a:schemeClr>
                </a:solidFill>
                <a:latin typeface="Roboto" panose="02000000000000000000" pitchFamily="2" charset="0"/>
                <a:ea typeface="Roboto" panose="02000000000000000000" pitchFamily="2" charset="0"/>
              </a:rPr>
              <a:t>tác</a:t>
            </a:r>
            <a:r>
              <a:rPr lang="en-US" altLang="en-US" sz="2800" dirty="0">
                <a:solidFill>
                  <a:schemeClr val="bg2">
                    <a:lumMod val="25000"/>
                  </a:schemeClr>
                </a:solidFill>
                <a:latin typeface="Roboto" panose="02000000000000000000" pitchFamily="2" charset="0"/>
                <a:ea typeface="Roboto" panose="02000000000000000000" pitchFamily="2" charset="0"/>
              </a:rPr>
              <a:t> </a:t>
            </a:r>
            <a:r>
              <a:rPr lang="en-US" altLang="en-US" sz="2800" dirty="0" err="1">
                <a:solidFill>
                  <a:schemeClr val="bg2">
                    <a:lumMod val="25000"/>
                  </a:schemeClr>
                </a:solidFill>
                <a:latin typeface="Roboto" panose="02000000000000000000" pitchFamily="2" charset="0"/>
                <a:ea typeface="Roboto" panose="02000000000000000000" pitchFamily="2" charset="0"/>
              </a:rPr>
              <a:t>dụng</a:t>
            </a:r>
            <a:r>
              <a:rPr lang="en-US" altLang="en-US" sz="2800" dirty="0">
                <a:solidFill>
                  <a:schemeClr val="bg2">
                    <a:lumMod val="25000"/>
                  </a:schemeClr>
                </a:solidFill>
                <a:latin typeface="Roboto" panose="02000000000000000000" pitchFamily="2" charset="0"/>
                <a:ea typeface="Roboto" panose="02000000000000000000" pitchFamily="2" charset="0"/>
              </a:rPr>
              <a:t> </a:t>
            </a:r>
            <a:r>
              <a:rPr lang="en-US" altLang="en-US" sz="2800" dirty="0" err="1">
                <a:solidFill>
                  <a:schemeClr val="bg2">
                    <a:lumMod val="25000"/>
                  </a:schemeClr>
                </a:solidFill>
                <a:latin typeface="Roboto" panose="02000000000000000000" pitchFamily="2" charset="0"/>
                <a:ea typeface="Roboto" panose="02000000000000000000" pitchFamily="2" charset="0"/>
              </a:rPr>
              <a:t>cùng</a:t>
            </a:r>
            <a:r>
              <a:rPr lang="en-US" altLang="en-US" sz="2800" dirty="0">
                <a:solidFill>
                  <a:schemeClr val="bg2">
                    <a:lumMod val="25000"/>
                  </a:schemeClr>
                </a:solidFill>
                <a:latin typeface="Roboto" panose="02000000000000000000" pitchFamily="2" charset="0"/>
                <a:ea typeface="Roboto" panose="02000000000000000000" pitchFamily="2" charset="0"/>
              </a:rPr>
              <a:t> </a:t>
            </a:r>
            <a:r>
              <a:rPr lang="en-US" altLang="en-US" sz="2800" dirty="0" err="1">
                <a:solidFill>
                  <a:schemeClr val="bg2">
                    <a:lumMod val="25000"/>
                  </a:schemeClr>
                </a:solidFill>
                <a:latin typeface="Roboto" panose="02000000000000000000" pitchFamily="2" charset="0"/>
                <a:ea typeface="Roboto" panose="02000000000000000000" pitchFamily="2" charset="0"/>
              </a:rPr>
              <a:t>một</a:t>
            </a:r>
            <a:r>
              <a:rPr lang="en-US" altLang="en-US" sz="2800" dirty="0">
                <a:solidFill>
                  <a:schemeClr val="bg2">
                    <a:lumMod val="25000"/>
                  </a:schemeClr>
                </a:solidFill>
                <a:latin typeface="Roboto" panose="02000000000000000000" pitchFamily="2" charset="0"/>
                <a:ea typeface="Roboto" panose="02000000000000000000" pitchFamily="2" charset="0"/>
              </a:rPr>
              <a:t> </a:t>
            </a:r>
            <a:r>
              <a:rPr lang="en-US" altLang="en-US" sz="2800" dirty="0" err="1">
                <a:solidFill>
                  <a:schemeClr val="bg2">
                    <a:lumMod val="25000"/>
                  </a:schemeClr>
                </a:solidFill>
                <a:latin typeface="Roboto" panose="02000000000000000000" pitchFamily="2" charset="0"/>
                <a:ea typeface="Roboto" panose="02000000000000000000" pitchFamily="2" charset="0"/>
              </a:rPr>
              <a:t>áp</a:t>
            </a:r>
            <a:r>
              <a:rPr lang="en-US" altLang="en-US" sz="2800" dirty="0">
                <a:solidFill>
                  <a:schemeClr val="bg2">
                    <a:lumMod val="25000"/>
                  </a:schemeClr>
                </a:solidFill>
                <a:latin typeface="Roboto" panose="02000000000000000000" pitchFamily="2" charset="0"/>
                <a:ea typeface="Roboto" panose="02000000000000000000" pitchFamily="2" charset="0"/>
              </a:rPr>
              <a:t> </a:t>
            </a:r>
            <a:r>
              <a:rPr lang="en-US" altLang="en-US" sz="2800" dirty="0" err="1">
                <a:solidFill>
                  <a:schemeClr val="bg2">
                    <a:lumMod val="25000"/>
                  </a:schemeClr>
                </a:solidFill>
                <a:latin typeface="Roboto" panose="02000000000000000000" pitchFamily="2" charset="0"/>
                <a:ea typeface="Roboto" panose="02000000000000000000" pitchFamily="2" charset="0"/>
              </a:rPr>
              <a:t>lực</a:t>
            </a:r>
            <a:r>
              <a:rPr lang="en-US" altLang="en-US" sz="2800" dirty="0">
                <a:solidFill>
                  <a:schemeClr val="bg2">
                    <a:lumMod val="25000"/>
                  </a:schemeClr>
                </a:solidFill>
                <a:latin typeface="Roboto" panose="02000000000000000000" pitchFamily="2" charset="0"/>
                <a:ea typeface="Roboto" panose="02000000000000000000" pitchFamily="2" charset="0"/>
              </a:rPr>
              <a:t> </a:t>
            </a:r>
            <a:r>
              <a:rPr lang="en-US" altLang="en-US" sz="2800" dirty="0" err="1">
                <a:solidFill>
                  <a:schemeClr val="bg2">
                    <a:lumMod val="25000"/>
                  </a:schemeClr>
                </a:solidFill>
                <a:latin typeface="Roboto" panose="02000000000000000000" pitchFamily="2" charset="0"/>
                <a:ea typeface="Roboto" panose="02000000000000000000" pitchFamily="2" charset="0"/>
              </a:rPr>
              <a:t>thì</a:t>
            </a:r>
            <a:r>
              <a:rPr lang="en-US" altLang="en-US" sz="2800" dirty="0">
                <a:solidFill>
                  <a:schemeClr val="bg2">
                    <a:lumMod val="25000"/>
                  </a:schemeClr>
                </a:solidFill>
                <a:latin typeface="Roboto" panose="02000000000000000000" pitchFamily="2" charset="0"/>
                <a:ea typeface="Roboto" panose="02000000000000000000" pitchFamily="2" charset="0"/>
              </a:rPr>
              <a:t> </a:t>
            </a:r>
            <a:r>
              <a:rPr lang="en-US" altLang="en-US" sz="2800" dirty="0" err="1">
                <a:solidFill>
                  <a:schemeClr val="bg2">
                    <a:lumMod val="25000"/>
                  </a:schemeClr>
                </a:solidFill>
                <a:latin typeface="Roboto" panose="02000000000000000000" pitchFamily="2" charset="0"/>
                <a:ea typeface="Roboto" panose="02000000000000000000" pitchFamily="2" charset="0"/>
              </a:rPr>
              <a:t>áp</a:t>
            </a:r>
            <a:r>
              <a:rPr lang="en-US" altLang="en-US" sz="2800" dirty="0">
                <a:solidFill>
                  <a:schemeClr val="bg2">
                    <a:lumMod val="25000"/>
                  </a:schemeClr>
                </a:solidFill>
                <a:latin typeface="Roboto" panose="02000000000000000000" pitchFamily="2" charset="0"/>
                <a:ea typeface="Roboto" panose="02000000000000000000" pitchFamily="2" charset="0"/>
              </a:rPr>
              <a:t> </a:t>
            </a:r>
            <a:r>
              <a:rPr lang="en-US" altLang="en-US" sz="2800" dirty="0" err="1">
                <a:solidFill>
                  <a:schemeClr val="bg2">
                    <a:lumMod val="25000"/>
                  </a:schemeClr>
                </a:solidFill>
                <a:latin typeface="Roboto" panose="02000000000000000000" pitchFamily="2" charset="0"/>
                <a:ea typeface="Roboto" panose="02000000000000000000" pitchFamily="2" charset="0"/>
              </a:rPr>
              <a:t>suất</a:t>
            </a:r>
            <a:r>
              <a:rPr lang="en-US" altLang="en-US" sz="2800" dirty="0">
                <a:solidFill>
                  <a:schemeClr val="bg2">
                    <a:lumMod val="25000"/>
                  </a:schemeClr>
                </a:solidFill>
                <a:latin typeface="Roboto" panose="02000000000000000000" pitchFamily="2" charset="0"/>
                <a:ea typeface="Roboto" panose="02000000000000000000" pitchFamily="2" charset="0"/>
              </a:rPr>
              <a:t> </a:t>
            </a:r>
            <a:r>
              <a:rPr lang="en-US" altLang="en-US" sz="2800" dirty="0" err="1">
                <a:solidFill>
                  <a:schemeClr val="bg2">
                    <a:lumMod val="25000"/>
                  </a:schemeClr>
                </a:solidFill>
                <a:latin typeface="Roboto" panose="02000000000000000000" pitchFamily="2" charset="0"/>
                <a:ea typeface="Roboto" panose="02000000000000000000" pitchFamily="2" charset="0"/>
              </a:rPr>
              <a:t>của</a:t>
            </a:r>
            <a:r>
              <a:rPr lang="en-US" altLang="en-US" sz="2800" dirty="0">
                <a:solidFill>
                  <a:schemeClr val="bg2">
                    <a:lumMod val="25000"/>
                  </a:schemeClr>
                </a:solidFill>
                <a:latin typeface="Roboto" panose="02000000000000000000" pitchFamily="2" charset="0"/>
                <a:ea typeface="Roboto" panose="02000000000000000000" pitchFamily="2" charset="0"/>
              </a:rPr>
              <a:t> </a:t>
            </a:r>
            <a:r>
              <a:rPr lang="en-US" altLang="en-US" sz="2800" dirty="0" err="1">
                <a:solidFill>
                  <a:schemeClr val="bg2">
                    <a:lumMod val="25000"/>
                  </a:schemeClr>
                </a:solidFill>
                <a:latin typeface="Roboto" panose="02000000000000000000" pitchFamily="2" charset="0"/>
                <a:ea typeface="Roboto" panose="02000000000000000000" pitchFamily="2" charset="0"/>
              </a:rPr>
              <a:t>xẻng</a:t>
            </a:r>
            <a:r>
              <a:rPr lang="en-US" altLang="en-US" sz="2800" dirty="0">
                <a:solidFill>
                  <a:schemeClr val="bg2">
                    <a:lumMod val="25000"/>
                  </a:schemeClr>
                </a:solidFill>
                <a:latin typeface="Roboto" panose="02000000000000000000" pitchFamily="2" charset="0"/>
                <a:ea typeface="Roboto" panose="02000000000000000000" pitchFamily="2" charset="0"/>
              </a:rPr>
              <a:t> </a:t>
            </a:r>
            <a:r>
              <a:rPr lang="en-US" altLang="en-US" sz="2800" dirty="0" err="1">
                <a:solidFill>
                  <a:schemeClr val="bg2">
                    <a:lumMod val="25000"/>
                  </a:schemeClr>
                </a:solidFill>
                <a:latin typeface="Roboto" panose="02000000000000000000" pitchFamily="2" charset="0"/>
                <a:ea typeface="Roboto" panose="02000000000000000000" pitchFamily="2" charset="0"/>
              </a:rPr>
              <a:t>có</a:t>
            </a:r>
            <a:r>
              <a:rPr lang="en-US" altLang="en-US" sz="2800" dirty="0">
                <a:solidFill>
                  <a:schemeClr val="bg2">
                    <a:lumMod val="25000"/>
                  </a:schemeClr>
                </a:solidFill>
                <a:latin typeface="Roboto" panose="02000000000000000000" pitchFamily="2" charset="0"/>
                <a:ea typeface="Roboto" panose="02000000000000000000" pitchFamily="2" charset="0"/>
              </a:rPr>
              <a:t> </a:t>
            </a:r>
            <a:r>
              <a:rPr lang="en-US" altLang="en-US" sz="2800" dirty="0" err="1">
                <a:solidFill>
                  <a:schemeClr val="bg2">
                    <a:lumMod val="25000"/>
                  </a:schemeClr>
                </a:solidFill>
                <a:latin typeface="Roboto" panose="02000000000000000000" pitchFamily="2" charset="0"/>
                <a:ea typeface="Roboto" panose="02000000000000000000" pitchFamily="2" charset="0"/>
              </a:rPr>
              <a:t>đầu</a:t>
            </a:r>
            <a:r>
              <a:rPr lang="en-US" altLang="en-US" sz="2800" dirty="0">
                <a:solidFill>
                  <a:schemeClr val="bg2">
                    <a:lumMod val="25000"/>
                  </a:schemeClr>
                </a:solidFill>
                <a:latin typeface="Roboto" panose="02000000000000000000" pitchFamily="2" charset="0"/>
                <a:ea typeface="Roboto" panose="02000000000000000000" pitchFamily="2" charset="0"/>
              </a:rPr>
              <a:t> </a:t>
            </a:r>
            <a:r>
              <a:rPr lang="en-US" altLang="en-US" sz="2800" dirty="0" err="1">
                <a:solidFill>
                  <a:schemeClr val="bg2">
                    <a:lumMod val="25000"/>
                  </a:schemeClr>
                </a:solidFill>
                <a:latin typeface="Roboto" panose="02000000000000000000" pitchFamily="2" charset="0"/>
                <a:ea typeface="Roboto" panose="02000000000000000000" pitchFamily="2" charset="0"/>
              </a:rPr>
              <a:t>nhọn</a:t>
            </a:r>
            <a:r>
              <a:rPr lang="en-US" altLang="en-US" sz="2800" dirty="0">
                <a:solidFill>
                  <a:schemeClr val="bg2">
                    <a:lumMod val="25000"/>
                  </a:schemeClr>
                </a:solidFill>
                <a:latin typeface="Roboto" panose="02000000000000000000" pitchFamily="2" charset="0"/>
                <a:ea typeface="Roboto" panose="02000000000000000000" pitchFamily="2" charset="0"/>
              </a:rPr>
              <a:t> </a:t>
            </a:r>
            <a:r>
              <a:rPr lang="en-US" altLang="en-US" sz="3200" dirty="0" err="1">
                <a:solidFill>
                  <a:srgbClr val="00B0F0"/>
                </a:solidFill>
                <a:latin typeface="#9Slide05 Lobster" panose="020B0604020202020204" charset="-93"/>
                <a:ea typeface="Roboto" panose="02000000000000000000" pitchFamily="2" charset="0"/>
              </a:rPr>
              <a:t>lớn</a:t>
            </a:r>
            <a:r>
              <a:rPr lang="en-US" altLang="en-US" sz="3200" dirty="0">
                <a:solidFill>
                  <a:srgbClr val="00B0F0"/>
                </a:solidFill>
                <a:latin typeface="#9Slide05 Lobster" panose="020B0604020202020204" charset="-93"/>
                <a:ea typeface="Roboto" panose="02000000000000000000" pitchFamily="2" charset="0"/>
              </a:rPr>
              <a:t> </a:t>
            </a:r>
            <a:r>
              <a:rPr lang="en-US" altLang="en-US" sz="3200" dirty="0" err="1">
                <a:solidFill>
                  <a:srgbClr val="00B0F0"/>
                </a:solidFill>
                <a:latin typeface="#9Slide05 Lobster" panose="020B0604020202020204" charset="-93"/>
                <a:ea typeface="Roboto" panose="02000000000000000000" pitchFamily="2" charset="0"/>
              </a:rPr>
              <a:t>hơn</a:t>
            </a:r>
            <a:r>
              <a:rPr lang="en-US" altLang="en-US" sz="2800" dirty="0">
                <a:solidFill>
                  <a:schemeClr val="bg2">
                    <a:lumMod val="25000"/>
                  </a:schemeClr>
                </a:solidFill>
                <a:latin typeface="#9Slide05 Lobster" panose="020B0604020202020204" charset="-93"/>
                <a:ea typeface="Roboto" panose="02000000000000000000" pitchFamily="2" charset="0"/>
              </a:rPr>
              <a:t> </a:t>
            </a:r>
            <a:r>
              <a:rPr lang="en-US" altLang="en-US" sz="2800" dirty="0" err="1">
                <a:solidFill>
                  <a:schemeClr val="bg2">
                    <a:lumMod val="25000"/>
                  </a:schemeClr>
                </a:solidFill>
                <a:latin typeface="Roboto" panose="02000000000000000000" pitchFamily="2" charset="0"/>
                <a:ea typeface="Roboto" panose="02000000000000000000" pitchFamily="2" charset="0"/>
              </a:rPr>
              <a:t>sẽ</a:t>
            </a:r>
            <a:r>
              <a:rPr lang="en-US" altLang="en-US" sz="2800" dirty="0">
                <a:solidFill>
                  <a:schemeClr val="bg2">
                    <a:lumMod val="25000"/>
                  </a:schemeClr>
                </a:solidFill>
                <a:latin typeface="Roboto" panose="02000000000000000000" pitchFamily="2" charset="0"/>
                <a:ea typeface="Roboto" panose="02000000000000000000" pitchFamily="2" charset="0"/>
              </a:rPr>
              <a:t> </a:t>
            </a:r>
            <a:r>
              <a:rPr lang="en-US" altLang="en-US" sz="2800" dirty="0" err="1">
                <a:solidFill>
                  <a:schemeClr val="bg2">
                    <a:lumMod val="25000"/>
                  </a:schemeClr>
                </a:solidFill>
                <a:latin typeface="Roboto" panose="02000000000000000000" pitchFamily="2" charset="0"/>
                <a:ea typeface="Roboto" panose="02000000000000000000" pitchFamily="2" charset="0"/>
              </a:rPr>
              <a:t>lún</a:t>
            </a:r>
            <a:r>
              <a:rPr lang="en-US" altLang="en-US" sz="2800" dirty="0">
                <a:solidFill>
                  <a:schemeClr val="bg2">
                    <a:lumMod val="25000"/>
                  </a:schemeClr>
                </a:solidFill>
                <a:latin typeface="Roboto" panose="02000000000000000000" pitchFamily="2" charset="0"/>
                <a:ea typeface="Roboto" panose="02000000000000000000" pitchFamily="2" charset="0"/>
              </a:rPr>
              <a:t> </a:t>
            </a:r>
            <a:r>
              <a:rPr lang="en-US" altLang="en-US" sz="2800" dirty="0" err="1">
                <a:solidFill>
                  <a:schemeClr val="bg2">
                    <a:lumMod val="25000"/>
                  </a:schemeClr>
                </a:solidFill>
                <a:latin typeface="Roboto" panose="02000000000000000000" pitchFamily="2" charset="0"/>
                <a:ea typeface="Roboto" panose="02000000000000000000" pitchFamily="2" charset="0"/>
              </a:rPr>
              <a:t>sâu</a:t>
            </a:r>
            <a:r>
              <a:rPr lang="en-US" altLang="en-US" sz="2800" dirty="0">
                <a:solidFill>
                  <a:schemeClr val="bg2">
                    <a:lumMod val="25000"/>
                  </a:schemeClr>
                </a:solidFill>
                <a:latin typeface="Roboto" panose="02000000000000000000" pitchFamily="2" charset="0"/>
                <a:ea typeface="Roboto" panose="02000000000000000000" pitchFamily="2" charset="0"/>
              </a:rPr>
              <a:t> </a:t>
            </a:r>
            <a:r>
              <a:rPr lang="en-US" altLang="en-US" sz="2800" dirty="0" err="1">
                <a:solidFill>
                  <a:schemeClr val="bg2">
                    <a:lumMod val="25000"/>
                  </a:schemeClr>
                </a:solidFill>
                <a:latin typeface="Roboto" panose="02000000000000000000" pitchFamily="2" charset="0"/>
                <a:ea typeface="Roboto" panose="02000000000000000000" pitchFamily="2" charset="0"/>
              </a:rPr>
              <a:t>vào</a:t>
            </a:r>
            <a:r>
              <a:rPr lang="en-US" altLang="en-US" sz="2800" dirty="0">
                <a:solidFill>
                  <a:schemeClr val="bg2">
                    <a:lumMod val="25000"/>
                  </a:schemeClr>
                </a:solidFill>
                <a:latin typeface="Roboto" panose="02000000000000000000" pitchFamily="2" charset="0"/>
                <a:ea typeface="Roboto" panose="02000000000000000000" pitchFamily="2" charset="0"/>
              </a:rPr>
              <a:t> </a:t>
            </a:r>
            <a:r>
              <a:rPr lang="en-US" altLang="en-US" sz="2800" dirty="0" err="1">
                <a:solidFill>
                  <a:schemeClr val="bg2">
                    <a:lumMod val="25000"/>
                  </a:schemeClr>
                </a:solidFill>
                <a:latin typeface="Roboto" panose="02000000000000000000" pitchFamily="2" charset="0"/>
                <a:ea typeface="Roboto" panose="02000000000000000000" pitchFamily="2" charset="0"/>
              </a:rPr>
              <a:t>đất</a:t>
            </a:r>
            <a:r>
              <a:rPr lang="en-US" altLang="en-US" sz="2800" dirty="0">
                <a:solidFill>
                  <a:schemeClr val="bg2">
                    <a:lumMod val="25000"/>
                  </a:schemeClr>
                </a:solidFill>
                <a:latin typeface="Roboto" panose="02000000000000000000" pitchFamily="2" charset="0"/>
                <a:ea typeface="Roboto" panose="02000000000000000000" pitchFamily="2" charset="0"/>
              </a:rPr>
              <a:t> </a:t>
            </a:r>
            <a:r>
              <a:rPr lang="en-US" altLang="en-US" sz="2800" dirty="0" err="1">
                <a:solidFill>
                  <a:schemeClr val="bg2">
                    <a:lumMod val="25000"/>
                  </a:schemeClr>
                </a:solidFill>
                <a:latin typeface="Roboto" panose="02000000000000000000" pitchFamily="2" charset="0"/>
                <a:ea typeface="Roboto" panose="02000000000000000000" pitchFamily="2" charset="0"/>
              </a:rPr>
              <a:t>hơn</a:t>
            </a:r>
            <a:r>
              <a:rPr lang="en-US" altLang="en-US" sz="2800" dirty="0">
                <a:solidFill>
                  <a:schemeClr val="bg2">
                    <a:lumMod val="25000"/>
                  </a:schemeClr>
                </a:solidFill>
                <a:latin typeface="Roboto" panose="02000000000000000000" pitchFamily="2" charset="0"/>
                <a:ea typeface="Roboto" panose="02000000000000000000" pitchFamily="2" charset="0"/>
              </a:rPr>
              <a:t>.</a:t>
            </a:r>
          </a:p>
        </p:txBody>
      </p:sp>
    </p:spTree>
    <p:extLst>
      <p:ext uri="{BB962C8B-B14F-4D97-AF65-F5344CB8AC3E}">
        <p14:creationId xmlns:p14="http://schemas.microsoft.com/office/powerpoint/2010/main" val="2547137955"/>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entr" presetSubtype="0" fill="hold" grpId="0" nodeType="clickEffect">
                                  <p:stCondLst>
                                    <p:cond delay="0"/>
                                  </p:stCondLst>
                                  <p:iterate type="wd">
                                    <p:tmPct val="5000"/>
                                  </p:iterate>
                                  <p:childTnLst>
                                    <p:set>
                                      <p:cBhvr>
                                        <p:cTn id="6" dur="1" fill="hold">
                                          <p:stCondLst>
                                            <p:cond delay="0"/>
                                          </p:stCondLst>
                                        </p:cTn>
                                        <p:tgtEl>
                                          <p:spTgt spid="13"/>
                                        </p:tgtEl>
                                        <p:attrNameLst>
                                          <p:attrName>style.visibility</p:attrName>
                                        </p:attrNameLst>
                                      </p:cBhvr>
                                      <p:to>
                                        <p:strVal val="visible"/>
                                      </p:to>
                                    </p:set>
                                    <p:anim by="(-#ppt_w*2)" calcmode="lin" valueType="num">
                                      <p:cBhvr rctx="PPT">
                                        <p:cTn id="7" dur="500" autoRev="1" fill="hold">
                                          <p:stCondLst>
                                            <p:cond delay="0"/>
                                          </p:stCondLst>
                                        </p:cTn>
                                        <p:tgtEl>
                                          <p:spTgt spid="13"/>
                                        </p:tgtEl>
                                        <p:attrNameLst>
                                          <p:attrName>ppt_w</p:attrName>
                                        </p:attrNameLst>
                                      </p:cBhvr>
                                    </p:anim>
                                    <p:anim by="(#ppt_w*0.50)" calcmode="lin" valueType="num">
                                      <p:cBhvr>
                                        <p:cTn id="8" dur="500" decel="50000" autoRev="1" fill="hold">
                                          <p:stCondLst>
                                            <p:cond delay="0"/>
                                          </p:stCondLst>
                                        </p:cTn>
                                        <p:tgtEl>
                                          <p:spTgt spid="13"/>
                                        </p:tgtEl>
                                        <p:attrNameLst>
                                          <p:attrName>ppt_x</p:attrName>
                                        </p:attrNameLst>
                                      </p:cBhvr>
                                    </p:anim>
                                    <p:anim from="(-#ppt_h/2)" to="(#ppt_y)" calcmode="lin" valueType="num">
                                      <p:cBhvr>
                                        <p:cTn id="9" dur="1000" fill="hold">
                                          <p:stCondLst>
                                            <p:cond delay="0"/>
                                          </p:stCondLst>
                                        </p:cTn>
                                        <p:tgtEl>
                                          <p:spTgt spid="13"/>
                                        </p:tgtEl>
                                        <p:attrNameLst>
                                          <p:attrName>ppt_y</p:attrName>
                                        </p:attrNameLst>
                                      </p:cBhvr>
                                    </p:anim>
                                    <p:animRot by="21600000">
                                      <p:cBhvr>
                                        <p:cTn id="10" dur="1000" fill="hold">
                                          <p:stCondLst>
                                            <p:cond delay="0"/>
                                          </p:stCondLst>
                                        </p:cTn>
                                        <p:tgtEl>
                                          <p:spTgt spid="1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Box 8">
            <a:extLst>
              <a:ext uri="{FF2B5EF4-FFF2-40B4-BE49-F238E27FC236}">
                <a16:creationId xmlns:a16="http://schemas.microsoft.com/office/drawing/2014/main" id="{7A16E8C1-69FF-4B10-A060-B3069D44507D}"/>
              </a:ext>
            </a:extLst>
          </p:cNvPr>
          <p:cNvSpPr txBox="1">
            <a:spLocks noChangeArrowheads="1"/>
          </p:cNvSpPr>
          <p:nvPr/>
        </p:nvSpPr>
        <p:spPr bwMode="auto">
          <a:xfrm>
            <a:off x="4376691" y="306172"/>
            <a:ext cx="458975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spcBef>
                <a:spcPct val="20000"/>
              </a:spcBef>
            </a:pPr>
            <a:r>
              <a:rPr lang="en-US" altLang="en-US" sz="3600" b="1" dirty="0" err="1">
                <a:solidFill>
                  <a:schemeClr val="bg2">
                    <a:lumMod val="25000"/>
                  </a:schemeClr>
                </a:solidFill>
                <a:latin typeface="Roboto" panose="02000000000000000000" pitchFamily="2" charset="0"/>
                <a:ea typeface="Roboto" panose="02000000000000000000" pitchFamily="2" charset="0"/>
              </a:rPr>
              <a:t>Trong</a:t>
            </a:r>
            <a:r>
              <a:rPr lang="en-US" altLang="en-US" sz="3600" b="1" dirty="0">
                <a:solidFill>
                  <a:schemeClr val="bg2">
                    <a:lumMod val="25000"/>
                  </a:schemeClr>
                </a:solidFill>
                <a:latin typeface="Roboto" panose="02000000000000000000" pitchFamily="2" charset="0"/>
                <a:ea typeface="Roboto" panose="02000000000000000000" pitchFamily="2" charset="0"/>
              </a:rPr>
              <a:t> </a:t>
            </a:r>
            <a:r>
              <a:rPr lang="vi-VN" altLang="en-US" sz="3600" b="1" dirty="0">
                <a:solidFill>
                  <a:schemeClr val="bg2">
                    <a:lumMod val="25000"/>
                  </a:schemeClr>
                </a:solidFill>
                <a:latin typeface="Roboto" panose="02000000000000000000" pitchFamily="2" charset="0"/>
                <a:ea typeface="Roboto" panose="02000000000000000000" pitchFamily="2" charset="0"/>
              </a:rPr>
              <a:t>giao thông</a:t>
            </a:r>
            <a:endParaRPr lang="en-US" altLang="en-US" sz="3600" dirty="0">
              <a:solidFill>
                <a:schemeClr val="bg2">
                  <a:lumMod val="25000"/>
                </a:schemeClr>
              </a:solidFill>
              <a:latin typeface="Roboto" panose="02000000000000000000" pitchFamily="2" charset="0"/>
              <a:ea typeface="Roboto" panose="02000000000000000000" pitchFamily="2" charset="0"/>
            </a:endParaRPr>
          </a:p>
        </p:txBody>
      </p:sp>
      <p:sp>
        <p:nvSpPr>
          <p:cNvPr id="13" name="TextBox 12">
            <a:extLst>
              <a:ext uri="{FF2B5EF4-FFF2-40B4-BE49-F238E27FC236}">
                <a16:creationId xmlns:a16="http://schemas.microsoft.com/office/drawing/2014/main" id="{4520BA1E-B254-479E-9345-29ED6315DE17}"/>
              </a:ext>
            </a:extLst>
          </p:cNvPr>
          <p:cNvSpPr txBox="1"/>
          <p:nvPr/>
        </p:nvSpPr>
        <p:spPr>
          <a:xfrm>
            <a:off x="764863" y="5474610"/>
            <a:ext cx="10981660" cy="1077218"/>
          </a:xfrm>
          <a:prstGeom prst="rect">
            <a:avLst/>
          </a:prstGeom>
          <a:noFill/>
        </p:spPr>
        <p:txBody>
          <a:bodyPr wrap="square">
            <a:spAutoFit/>
          </a:bodyPr>
          <a:lstStyle/>
          <a:p>
            <a:pPr algn="just" eaLnBrk="1" hangingPunct="1">
              <a:spcBef>
                <a:spcPct val="50000"/>
              </a:spcBef>
            </a:pPr>
            <a:r>
              <a:rPr lang="vi-VN" altLang="en-US" sz="2800" dirty="0">
                <a:solidFill>
                  <a:schemeClr val="bg2">
                    <a:lumMod val="25000"/>
                  </a:schemeClr>
                </a:solidFill>
                <a:latin typeface="Roboto" panose="02000000000000000000" pitchFamily="2" charset="0"/>
                <a:ea typeface="Roboto" panose="02000000000000000000" pitchFamily="2" charset="0"/>
              </a:rPr>
              <a:t>Do </a:t>
            </a:r>
            <a:r>
              <a:rPr lang="vi-VN" altLang="en-US" sz="3200" dirty="0">
                <a:solidFill>
                  <a:srgbClr val="00B0F0"/>
                </a:solidFill>
                <a:latin typeface="#9Slide05 Lobster" panose="02000506000000020003" pitchFamily="2" charset="0"/>
                <a:ea typeface="Roboto" panose="02000000000000000000" pitchFamily="2" charset="0"/>
              </a:rPr>
              <a:t>áp lực </a:t>
            </a:r>
            <a:r>
              <a:rPr lang="vi-VN" altLang="en-US" sz="2800" dirty="0">
                <a:solidFill>
                  <a:schemeClr val="bg2">
                    <a:lumMod val="25000"/>
                  </a:schemeClr>
                </a:solidFill>
                <a:latin typeface="Roboto" panose="02000000000000000000" pitchFamily="2" charset="0"/>
                <a:ea typeface="Roboto" panose="02000000000000000000" pitchFamily="2" charset="0"/>
              </a:rPr>
              <a:t>của các loại xe có </a:t>
            </a:r>
            <a:r>
              <a:rPr lang="vi-VN" altLang="en-US" sz="3200" dirty="0">
                <a:solidFill>
                  <a:srgbClr val="FF3600"/>
                </a:solidFill>
                <a:latin typeface="#9Slide05 Lobster" panose="02000506000000020003" pitchFamily="2" charset="0"/>
                <a:ea typeface="Roboto" panose="02000000000000000000" pitchFamily="2" charset="0"/>
              </a:rPr>
              <a:t>tải trọng quá lớn</a:t>
            </a:r>
            <a:r>
              <a:rPr lang="vi-VN" altLang="en-US" sz="2800" dirty="0">
                <a:solidFill>
                  <a:schemeClr val="bg2">
                    <a:lumMod val="25000"/>
                  </a:schemeClr>
                </a:solidFill>
                <a:latin typeface="Roboto" panose="02000000000000000000" pitchFamily="2" charset="0"/>
                <a:ea typeface="Roboto" panose="02000000000000000000" pitchFamily="2" charset="0"/>
              </a:rPr>
              <a:t> đã gây ra </a:t>
            </a:r>
            <a:r>
              <a:rPr lang="vi-VN" altLang="en-US" sz="3200" dirty="0">
                <a:solidFill>
                  <a:srgbClr val="00B0F0"/>
                </a:solidFill>
                <a:latin typeface="#9Slide05 Lobster" panose="02000506000000020003" pitchFamily="2" charset="0"/>
                <a:ea typeface="Roboto" panose="02000000000000000000" pitchFamily="2" charset="0"/>
              </a:rPr>
              <a:t>áp suất rất lớn</a:t>
            </a:r>
            <a:r>
              <a:rPr lang="vi-VN" altLang="en-US" sz="3200" dirty="0">
                <a:solidFill>
                  <a:srgbClr val="FFC000"/>
                </a:solidFill>
                <a:latin typeface="#9Slide05 Lobster" panose="02000506000000020003" pitchFamily="2" charset="0"/>
                <a:ea typeface="Roboto" panose="02000000000000000000" pitchFamily="2" charset="0"/>
              </a:rPr>
              <a:t> </a:t>
            </a:r>
            <a:r>
              <a:rPr lang="vi-VN" altLang="en-US" sz="2800" dirty="0">
                <a:solidFill>
                  <a:schemeClr val="bg2">
                    <a:lumMod val="25000"/>
                  </a:schemeClr>
                </a:solidFill>
                <a:latin typeface="Roboto" panose="02000000000000000000" pitchFamily="2" charset="0"/>
                <a:ea typeface="Roboto" panose="02000000000000000000" pitchFamily="2" charset="0"/>
              </a:rPr>
              <a:t>trên mặt đường đã làm mặt đường bị lún thành các rãnh sâu.</a:t>
            </a:r>
            <a:endParaRPr lang="en-US" altLang="en-US" sz="2800" dirty="0">
              <a:solidFill>
                <a:schemeClr val="bg2">
                  <a:lumMod val="25000"/>
                </a:schemeClr>
              </a:solidFill>
              <a:latin typeface="Roboto" panose="02000000000000000000" pitchFamily="2" charset="0"/>
              <a:ea typeface="Roboto" panose="02000000000000000000" pitchFamily="2" charset="0"/>
            </a:endParaRPr>
          </a:p>
        </p:txBody>
      </p:sp>
      <p:pic>
        <p:nvPicPr>
          <p:cNvPr id="7" name="Picture 6" descr="A picture containing sky, road, outdoor, scene&#10;&#10;Description automatically generated">
            <a:extLst>
              <a:ext uri="{FF2B5EF4-FFF2-40B4-BE49-F238E27FC236}">
                <a16:creationId xmlns:a16="http://schemas.microsoft.com/office/drawing/2014/main" id="{0575A6FF-F076-4573-9F28-BB0C1B9D29A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85134" y="1080328"/>
            <a:ext cx="7797553" cy="4236868"/>
          </a:xfrm>
          <a:prstGeom prst="rect">
            <a:avLst/>
          </a:prstGeom>
        </p:spPr>
      </p:pic>
      <p:grpSp>
        <p:nvGrpSpPr>
          <p:cNvPr id="5" name="Group 4">
            <a:extLst>
              <a:ext uri="{FF2B5EF4-FFF2-40B4-BE49-F238E27FC236}">
                <a16:creationId xmlns:a16="http://schemas.microsoft.com/office/drawing/2014/main" id="{516CDFE5-E34B-D676-BE25-CAF589197AAF}"/>
              </a:ext>
            </a:extLst>
          </p:cNvPr>
          <p:cNvGrpSpPr/>
          <p:nvPr/>
        </p:nvGrpSpPr>
        <p:grpSpPr>
          <a:xfrm>
            <a:off x="478496" y="340008"/>
            <a:ext cx="2595092" cy="674703"/>
            <a:chOff x="4474347" y="195309"/>
            <a:chExt cx="2457792" cy="674703"/>
          </a:xfrm>
        </p:grpSpPr>
        <p:sp>
          <p:nvSpPr>
            <p:cNvPr id="6" name="Rectangle: Rounded Corners 5">
              <a:extLst>
                <a:ext uri="{FF2B5EF4-FFF2-40B4-BE49-F238E27FC236}">
                  <a16:creationId xmlns:a16="http://schemas.microsoft.com/office/drawing/2014/main" id="{06C7831C-3D3D-A94F-858C-DFF95808711F}"/>
                </a:ext>
              </a:extLst>
            </p:cNvPr>
            <p:cNvSpPr/>
            <p:nvPr/>
          </p:nvSpPr>
          <p:spPr>
            <a:xfrm>
              <a:off x="4474347" y="195309"/>
              <a:ext cx="2457792" cy="674703"/>
            </a:xfrm>
            <a:prstGeom prst="roundRect">
              <a:avLst>
                <a:gd name="adj" fmla="val 50000"/>
              </a:avLst>
            </a:prstGeom>
            <a:gradFill>
              <a:gsLst>
                <a:gs pos="63000">
                  <a:srgbClr val="FF6A00"/>
                </a:gs>
                <a:gs pos="34000">
                  <a:srgbClr val="FF3900"/>
                </a:gs>
                <a:gs pos="0">
                  <a:srgbClr val="FF0000"/>
                </a:gs>
                <a:gs pos="100000">
                  <a:srgbClr val="FFC000"/>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8" name="TextBox 7">
              <a:extLst>
                <a:ext uri="{FF2B5EF4-FFF2-40B4-BE49-F238E27FC236}">
                  <a16:creationId xmlns:a16="http://schemas.microsoft.com/office/drawing/2014/main" id="{9A772C9A-00C1-6BCA-9F43-F8375D67F438}"/>
                </a:ext>
              </a:extLst>
            </p:cNvPr>
            <p:cNvSpPr txBox="1"/>
            <p:nvPr/>
          </p:nvSpPr>
          <p:spPr>
            <a:xfrm>
              <a:off x="4565070" y="271050"/>
              <a:ext cx="2203251" cy="523220"/>
            </a:xfrm>
            <a:prstGeom prst="rect">
              <a:avLst/>
            </a:prstGeom>
            <a:noFill/>
          </p:spPr>
          <p:txBody>
            <a:bodyPr wrap="square" rtlCol="0">
              <a:spAutoFit/>
            </a:bodyPr>
            <a:lstStyle/>
            <a:p>
              <a:r>
                <a:rPr lang="vi-VN" sz="2800" dirty="0">
                  <a:solidFill>
                    <a:schemeClr val="bg1"/>
                  </a:solidFill>
                  <a:latin typeface="Roboto Black" panose="02000000000000000000" pitchFamily="2" charset="0"/>
                </a:rPr>
                <a:t>Ví dụ thực tế</a:t>
              </a:r>
              <a:endParaRPr lang="en-US" sz="2800" dirty="0">
                <a:solidFill>
                  <a:schemeClr val="bg1"/>
                </a:solidFill>
                <a:latin typeface="Roboto Black" panose="02000000000000000000" pitchFamily="2" charset="0"/>
              </a:endParaRPr>
            </a:p>
          </p:txBody>
        </p:sp>
      </p:grpSp>
    </p:spTree>
    <p:extLst>
      <p:ext uri="{BB962C8B-B14F-4D97-AF65-F5344CB8AC3E}">
        <p14:creationId xmlns:p14="http://schemas.microsoft.com/office/powerpoint/2010/main" val="2302397987"/>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wd">
                                    <p:tmPct val="10000"/>
                                  </p:iterate>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Box 8">
            <a:extLst>
              <a:ext uri="{FF2B5EF4-FFF2-40B4-BE49-F238E27FC236}">
                <a16:creationId xmlns:a16="http://schemas.microsoft.com/office/drawing/2014/main" id="{7A16E8C1-69FF-4B10-A060-B3069D44507D}"/>
              </a:ext>
            </a:extLst>
          </p:cNvPr>
          <p:cNvSpPr txBox="1">
            <a:spLocks noChangeArrowheads="1"/>
          </p:cNvSpPr>
          <p:nvPr/>
        </p:nvSpPr>
        <p:spPr bwMode="auto">
          <a:xfrm>
            <a:off x="4275398" y="678430"/>
            <a:ext cx="364120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spcBef>
                <a:spcPct val="20000"/>
              </a:spcBef>
            </a:pPr>
            <a:r>
              <a:rPr lang="en-US" altLang="en-US" sz="3600" b="1" dirty="0" err="1">
                <a:solidFill>
                  <a:schemeClr val="bg2">
                    <a:lumMod val="25000"/>
                  </a:schemeClr>
                </a:solidFill>
                <a:latin typeface="Roboto" panose="02000000000000000000" pitchFamily="2" charset="0"/>
                <a:ea typeface="Roboto" panose="02000000000000000000" pitchFamily="2" charset="0"/>
              </a:rPr>
              <a:t>Trong</a:t>
            </a:r>
            <a:r>
              <a:rPr lang="en-US" altLang="en-US" sz="3600" b="1" dirty="0">
                <a:solidFill>
                  <a:schemeClr val="bg2">
                    <a:lumMod val="25000"/>
                  </a:schemeClr>
                </a:solidFill>
                <a:latin typeface="Roboto" panose="02000000000000000000" pitchFamily="2" charset="0"/>
                <a:ea typeface="Roboto" panose="02000000000000000000" pitchFamily="2" charset="0"/>
              </a:rPr>
              <a:t> </a:t>
            </a:r>
            <a:r>
              <a:rPr lang="vi-VN" altLang="en-US" sz="3600" b="1" dirty="0">
                <a:solidFill>
                  <a:schemeClr val="bg2">
                    <a:lumMod val="25000"/>
                  </a:schemeClr>
                </a:solidFill>
                <a:latin typeface="Roboto" panose="02000000000000000000" pitchFamily="2" charset="0"/>
                <a:ea typeface="Roboto" panose="02000000000000000000" pitchFamily="2" charset="0"/>
              </a:rPr>
              <a:t>xây dựng</a:t>
            </a:r>
            <a:endParaRPr lang="en-US" altLang="en-US" sz="3600" dirty="0">
              <a:solidFill>
                <a:schemeClr val="bg2">
                  <a:lumMod val="25000"/>
                </a:schemeClr>
              </a:solidFill>
              <a:latin typeface="Roboto" panose="02000000000000000000" pitchFamily="2" charset="0"/>
              <a:ea typeface="Roboto" panose="02000000000000000000" pitchFamily="2" charset="0"/>
            </a:endParaRPr>
          </a:p>
        </p:txBody>
      </p:sp>
      <p:sp>
        <p:nvSpPr>
          <p:cNvPr id="13" name="TextBox 12">
            <a:extLst>
              <a:ext uri="{FF2B5EF4-FFF2-40B4-BE49-F238E27FC236}">
                <a16:creationId xmlns:a16="http://schemas.microsoft.com/office/drawing/2014/main" id="{4520BA1E-B254-479E-9345-29ED6315DE17}"/>
              </a:ext>
            </a:extLst>
          </p:cNvPr>
          <p:cNvSpPr txBox="1"/>
          <p:nvPr/>
        </p:nvSpPr>
        <p:spPr>
          <a:xfrm>
            <a:off x="764863" y="5037730"/>
            <a:ext cx="10662274" cy="1077218"/>
          </a:xfrm>
          <a:prstGeom prst="rect">
            <a:avLst/>
          </a:prstGeom>
          <a:noFill/>
        </p:spPr>
        <p:txBody>
          <a:bodyPr wrap="square">
            <a:spAutoFit/>
          </a:bodyPr>
          <a:lstStyle/>
          <a:p>
            <a:pPr algn="just" eaLnBrk="1" hangingPunct="1">
              <a:spcBef>
                <a:spcPct val="50000"/>
              </a:spcBef>
            </a:pPr>
            <a:r>
              <a:rPr lang="vi-VN" altLang="en-US" sz="2800" dirty="0">
                <a:solidFill>
                  <a:schemeClr val="bg2">
                    <a:lumMod val="25000"/>
                  </a:schemeClr>
                </a:solidFill>
                <a:latin typeface="Roboto" panose="02000000000000000000" pitchFamily="2" charset="0"/>
                <a:ea typeface="Roboto" panose="02000000000000000000" pitchFamily="2" charset="0"/>
              </a:rPr>
              <a:t>Khi xây nhà ta cần xây </a:t>
            </a:r>
            <a:r>
              <a:rPr lang="vi-VN" altLang="en-US" sz="3200" dirty="0">
                <a:solidFill>
                  <a:srgbClr val="00B0F0"/>
                </a:solidFill>
                <a:latin typeface="#9Slide05 Lobster" panose="02000506000000020003" pitchFamily="2" charset="0"/>
                <a:ea typeface="Roboto" panose="02000000000000000000" pitchFamily="2" charset="0"/>
              </a:rPr>
              <a:t>móng to rộng </a:t>
            </a:r>
            <a:r>
              <a:rPr lang="vi-VN" altLang="en-US" sz="2800" dirty="0">
                <a:solidFill>
                  <a:schemeClr val="bg2">
                    <a:lumMod val="25000"/>
                  </a:schemeClr>
                </a:solidFill>
                <a:latin typeface="Roboto" panose="02000000000000000000" pitchFamily="2" charset="0"/>
                <a:ea typeface="Roboto" panose="02000000000000000000" pitchFamily="2" charset="0"/>
              </a:rPr>
              <a:t>(3). Vì </a:t>
            </a:r>
            <a:r>
              <a:rPr lang="vi-VN" altLang="en-US" sz="3200" dirty="0">
                <a:solidFill>
                  <a:srgbClr val="FF3600"/>
                </a:solidFill>
                <a:latin typeface="#9Slide05 Lobster" panose="02000506000000020003" pitchFamily="2" charset="0"/>
                <a:ea typeface="Roboto" panose="02000000000000000000" pitchFamily="2" charset="0"/>
              </a:rPr>
              <a:t>tăng diện tích bị ép</a:t>
            </a:r>
            <a:r>
              <a:rPr lang="vi-VN" altLang="en-US" sz="2800" dirty="0">
                <a:solidFill>
                  <a:schemeClr val="bg2">
                    <a:lumMod val="25000"/>
                  </a:schemeClr>
                </a:solidFill>
                <a:latin typeface="Roboto" panose="02000000000000000000" pitchFamily="2" charset="0"/>
                <a:ea typeface="Roboto" panose="02000000000000000000" pitchFamily="2" charset="0"/>
              </a:rPr>
              <a:t> thì </a:t>
            </a:r>
            <a:r>
              <a:rPr lang="vi-VN" altLang="en-US" sz="3200" dirty="0">
                <a:solidFill>
                  <a:srgbClr val="FF3600"/>
                </a:solidFill>
                <a:latin typeface="#9Slide05 Lobster" panose="02000506000000020003" pitchFamily="2" charset="0"/>
                <a:ea typeface="Roboto" panose="02000000000000000000" pitchFamily="2" charset="0"/>
              </a:rPr>
              <a:t>áp suất</a:t>
            </a:r>
            <a:r>
              <a:rPr lang="vi-VN" altLang="en-US" sz="2800" dirty="0">
                <a:solidFill>
                  <a:schemeClr val="bg2">
                    <a:lumMod val="25000"/>
                  </a:schemeClr>
                </a:solidFill>
                <a:latin typeface="Roboto" panose="02000000000000000000" pitchFamily="2" charset="0"/>
                <a:ea typeface="Roboto" panose="02000000000000000000" pitchFamily="2" charset="0"/>
              </a:rPr>
              <a:t> tác dụng xuống mặt đất </a:t>
            </a:r>
            <a:r>
              <a:rPr lang="vi-VN" altLang="en-US" sz="3200" dirty="0">
                <a:solidFill>
                  <a:srgbClr val="00B0F0"/>
                </a:solidFill>
                <a:latin typeface="#9Slide05 Lobster" panose="02000506000000020003" pitchFamily="2" charset="0"/>
                <a:ea typeface="Roboto" panose="02000000000000000000" pitchFamily="2" charset="0"/>
              </a:rPr>
              <a:t>giảm</a:t>
            </a:r>
            <a:r>
              <a:rPr lang="vi-VN" altLang="en-US" sz="2800" dirty="0">
                <a:solidFill>
                  <a:schemeClr val="bg2">
                    <a:lumMod val="25000"/>
                  </a:schemeClr>
                </a:solidFill>
                <a:latin typeface="Roboto" panose="02000000000000000000" pitchFamily="2" charset="0"/>
                <a:ea typeface="Roboto" panose="02000000000000000000" pitchFamily="2" charset="0"/>
              </a:rPr>
              <a:t>, giúp nhà không bị lún.</a:t>
            </a:r>
          </a:p>
        </p:txBody>
      </p:sp>
      <p:sp>
        <p:nvSpPr>
          <p:cNvPr id="8" name="Rectangle 2">
            <a:extLst>
              <a:ext uri="{FF2B5EF4-FFF2-40B4-BE49-F238E27FC236}">
                <a16:creationId xmlns:a16="http://schemas.microsoft.com/office/drawing/2014/main" id="{28471C0C-E9CE-49B7-AC48-F4581ED425C9}"/>
              </a:ext>
            </a:extLst>
          </p:cNvPr>
          <p:cNvSpPr>
            <a:spLocks noChangeArrowheads="1"/>
          </p:cNvSpPr>
          <p:nvPr/>
        </p:nvSpPr>
        <p:spPr bwMode="auto">
          <a:xfrm>
            <a:off x="1696735" y="1789053"/>
            <a:ext cx="1217195" cy="1946440"/>
          </a:xfrm>
          <a:prstGeom prst="rect">
            <a:avLst/>
          </a:prstGeom>
          <a:solidFill>
            <a:srgbClr val="FFC000"/>
          </a:solidFill>
          <a:ln w="9525">
            <a:noFill/>
            <a:miter lim="800000"/>
            <a:headEnd/>
            <a:tailEnd/>
          </a:ln>
        </p:spPr>
        <p:txBody>
          <a:bodyPr wrap="none" anchor="ctr"/>
          <a:lstStyle/>
          <a:p>
            <a:pPr eaLnBrk="1" hangingPunct="1"/>
            <a:endParaRPr lang="en-US" altLang="en-US">
              <a:solidFill>
                <a:srgbClr val="00B0F0"/>
              </a:solidFill>
              <a:latin typeface="Times New Roman" pitchFamily="18" charset="0"/>
            </a:endParaRPr>
          </a:p>
        </p:txBody>
      </p:sp>
      <p:sp>
        <p:nvSpPr>
          <p:cNvPr id="5" name="Rectangle: Top Corners Snipped 4">
            <a:extLst>
              <a:ext uri="{FF2B5EF4-FFF2-40B4-BE49-F238E27FC236}">
                <a16:creationId xmlns:a16="http://schemas.microsoft.com/office/drawing/2014/main" id="{494F97E4-53D8-472F-A5AB-889AE2C1A4B5}"/>
              </a:ext>
            </a:extLst>
          </p:cNvPr>
          <p:cNvSpPr/>
          <p:nvPr/>
        </p:nvSpPr>
        <p:spPr>
          <a:xfrm>
            <a:off x="8557354" y="1789053"/>
            <a:ext cx="1946440" cy="1946440"/>
          </a:xfrm>
          <a:custGeom>
            <a:avLst/>
            <a:gdLst>
              <a:gd name="connsiteX0" fmla="*/ 527602 w 1946440"/>
              <a:gd name="connsiteY0" fmla="*/ 0 h 1946440"/>
              <a:gd name="connsiteX1" fmla="*/ 1418838 w 1946440"/>
              <a:gd name="connsiteY1" fmla="*/ 0 h 1946440"/>
              <a:gd name="connsiteX2" fmla="*/ 1946440 w 1946440"/>
              <a:gd name="connsiteY2" fmla="*/ 527602 h 1946440"/>
              <a:gd name="connsiteX3" fmla="*/ 1946440 w 1946440"/>
              <a:gd name="connsiteY3" fmla="*/ 1946440 h 1946440"/>
              <a:gd name="connsiteX4" fmla="*/ 1946440 w 1946440"/>
              <a:gd name="connsiteY4" fmla="*/ 1946440 h 1946440"/>
              <a:gd name="connsiteX5" fmla="*/ 0 w 1946440"/>
              <a:gd name="connsiteY5" fmla="*/ 1946440 h 1946440"/>
              <a:gd name="connsiteX6" fmla="*/ 0 w 1946440"/>
              <a:gd name="connsiteY6" fmla="*/ 1946440 h 1946440"/>
              <a:gd name="connsiteX7" fmla="*/ 0 w 1946440"/>
              <a:gd name="connsiteY7" fmla="*/ 527602 h 1946440"/>
              <a:gd name="connsiteX8" fmla="*/ 527602 w 1946440"/>
              <a:gd name="connsiteY8" fmla="*/ 0 h 1946440"/>
              <a:gd name="connsiteX0" fmla="*/ 527602 w 1946440"/>
              <a:gd name="connsiteY0" fmla="*/ 0 h 1946440"/>
              <a:gd name="connsiteX1" fmla="*/ 1418838 w 1946440"/>
              <a:gd name="connsiteY1" fmla="*/ 0 h 1946440"/>
              <a:gd name="connsiteX2" fmla="*/ 1946440 w 1946440"/>
              <a:gd name="connsiteY2" fmla="*/ 527602 h 1946440"/>
              <a:gd name="connsiteX3" fmla="*/ 1946440 w 1946440"/>
              <a:gd name="connsiteY3" fmla="*/ 1946440 h 1946440"/>
              <a:gd name="connsiteX4" fmla="*/ 1946440 w 1946440"/>
              <a:gd name="connsiteY4" fmla="*/ 1946440 h 1946440"/>
              <a:gd name="connsiteX5" fmla="*/ 0 w 1946440"/>
              <a:gd name="connsiteY5" fmla="*/ 1946440 h 1946440"/>
              <a:gd name="connsiteX6" fmla="*/ 0 w 1946440"/>
              <a:gd name="connsiteY6" fmla="*/ 1946440 h 1946440"/>
              <a:gd name="connsiteX7" fmla="*/ 0 w 1946440"/>
              <a:gd name="connsiteY7" fmla="*/ 1155490 h 1946440"/>
              <a:gd name="connsiteX8" fmla="*/ 527602 w 1946440"/>
              <a:gd name="connsiteY8" fmla="*/ 0 h 1946440"/>
              <a:gd name="connsiteX0" fmla="*/ 527602 w 1946440"/>
              <a:gd name="connsiteY0" fmla="*/ 0 h 1946440"/>
              <a:gd name="connsiteX1" fmla="*/ 1418838 w 1946440"/>
              <a:gd name="connsiteY1" fmla="*/ 0 h 1946440"/>
              <a:gd name="connsiteX2" fmla="*/ 1946440 w 1946440"/>
              <a:gd name="connsiteY2" fmla="*/ 1155490 h 1946440"/>
              <a:gd name="connsiteX3" fmla="*/ 1946440 w 1946440"/>
              <a:gd name="connsiteY3" fmla="*/ 1946440 h 1946440"/>
              <a:gd name="connsiteX4" fmla="*/ 1946440 w 1946440"/>
              <a:gd name="connsiteY4" fmla="*/ 1946440 h 1946440"/>
              <a:gd name="connsiteX5" fmla="*/ 0 w 1946440"/>
              <a:gd name="connsiteY5" fmla="*/ 1946440 h 1946440"/>
              <a:gd name="connsiteX6" fmla="*/ 0 w 1946440"/>
              <a:gd name="connsiteY6" fmla="*/ 1946440 h 1946440"/>
              <a:gd name="connsiteX7" fmla="*/ 0 w 1946440"/>
              <a:gd name="connsiteY7" fmla="*/ 1155490 h 1946440"/>
              <a:gd name="connsiteX8" fmla="*/ 527602 w 1946440"/>
              <a:gd name="connsiteY8" fmla="*/ 0 h 1946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46440" h="1946440">
                <a:moveTo>
                  <a:pt x="527602" y="0"/>
                </a:moveTo>
                <a:lnTo>
                  <a:pt x="1418838" y="0"/>
                </a:lnTo>
                <a:lnTo>
                  <a:pt x="1946440" y="1155490"/>
                </a:lnTo>
                <a:lnTo>
                  <a:pt x="1946440" y="1946440"/>
                </a:lnTo>
                <a:lnTo>
                  <a:pt x="1946440" y="1946440"/>
                </a:lnTo>
                <a:lnTo>
                  <a:pt x="0" y="1946440"/>
                </a:lnTo>
                <a:lnTo>
                  <a:pt x="0" y="1946440"/>
                </a:lnTo>
                <a:lnTo>
                  <a:pt x="0" y="1155490"/>
                </a:lnTo>
                <a:lnTo>
                  <a:pt x="527602"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Top Corners Snipped 4">
            <a:extLst>
              <a:ext uri="{FF2B5EF4-FFF2-40B4-BE49-F238E27FC236}">
                <a16:creationId xmlns:a16="http://schemas.microsoft.com/office/drawing/2014/main" id="{1253688F-6EB1-4A56-AAEA-A66DF5EDC4E4}"/>
              </a:ext>
            </a:extLst>
          </p:cNvPr>
          <p:cNvSpPr/>
          <p:nvPr/>
        </p:nvSpPr>
        <p:spPr>
          <a:xfrm flipH="1" flipV="1">
            <a:off x="4889099" y="1789053"/>
            <a:ext cx="1946440" cy="1946440"/>
          </a:xfrm>
          <a:custGeom>
            <a:avLst/>
            <a:gdLst>
              <a:gd name="connsiteX0" fmla="*/ 527602 w 1946440"/>
              <a:gd name="connsiteY0" fmla="*/ 0 h 1946440"/>
              <a:gd name="connsiteX1" fmla="*/ 1418838 w 1946440"/>
              <a:gd name="connsiteY1" fmla="*/ 0 h 1946440"/>
              <a:gd name="connsiteX2" fmla="*/ 1946440 w 1946440"/>
              <a:gd name="connsiteY2" fmla="*/ 527602 h 1946440"/>
              <a:gd name="connsiteX3" fmla="*/ 1946440 w 1946440"/>
              <a:gd name="connsiteY3" fmla="*/ 1946440 h 1946440"/>
              <a:gd name="connsiteX4" fmla="*/ 1946440 w 1946440"/>
              <a:gd name="connsiteY4" fmla="*/ 1946440 h 1946440"/>
              <a:gd name="connsiteX5" fmla="*/ 0 w 1946440"/>
              <a:gd name="connsiteY5" fmla="*/ 1946440 h 1946440"/>
              <a:gd name="connsiteX6" fmla="*/ 0 w 1946440"/>
              <a:gd name="connsiteY6" fmla="*/ 1946440 h 1946440"/>
              <a:gd name="connsiteX7" fmla="*/ 0 w 1946440"/>
              <a:gd name="connsiteY7" fmla="*/ 527602 h 1946440"/>
              <a:gd name="connsiteX8" fmla="*/ 527602 w 1946440"/>
              <a:gd name="connsiteY8" fmla="*/ 0 h 1946440"/>
              <a:gd name="connsiteX0" fmla="*/ 527602 w 1946440"/>
              <a:gd name="connsiteY0" fmla="*/ 0 h 1946440"/>
              <a:gd name="connsiteX1" fmla="*/ 1418838 w 1946440"/>
              <a:gd name="connsiteY1" fmla="*/ 0 h 1946440"/>
              <a:gd name="connsiteX2" fmla="*/ 1946440 w 1946440"/>
              <a:gd name="connsiteY2" fmla="*/ 527602 h 1946440"/>
              <a:gd name="connsiteX3" fmla="*/ 1946440 w 1946440"/>
              <a:gd name="connsiteY3" fmla="*/ 1946440 h 1946440"/>
              <a:gd name="connsiteX4" fmla="*/ 1946440 w 1946440"/>
              <a:gd name="connsiteY4" fmla="*/ 1946440 h 1946440"/>
              <a:gd name="connsiteX5" fmla="*/ 0 w 1946440"/>
              <a:gd name="connsiteY5" fmla="*/ 1946440 h 1946440"/>
              <a:gd name="connsiteX6" fmla="*/ 0 w 1946440"/>
              <a:gd name="connsiteY6" fmla="*/ 1946440 h 1946440"/>
              <a:gd name="connsiteX7" fmla="*/ 0 w 1946440"/>
              <a:gd name="connsiteY7" fmla="*/ 1155490 h 1946440"/>
              <a:gd name="connsiteX8" fmla="*/ 527602 w 1946440"/>
              <a:gd name="connsiteY8" fmla="*/ 0 h 1946440"/>
              <a:gd name="connsiteX0" fmla="*/ 527602 w 1946440"/>
              <a:gd name="connsiteY0" fmla="*/ 0 h 1946440"/>
              <a:gd name="connsiteX1" fmla="*/ 1418838 w 1946440"/>
              <a:gd name="connsiteY1" fmla="*/ 0 h 1946440"/>
              <a:gd name="connsiteX2" fmla="*/ 1946440 w 1946440"/>
              <a:gd name="connsiteY2" fmla="*/ 1155490 h 1946440"/>
              <a:gd name="connsiteX3" fmla="*/ 1946440 w 1946440"/>
              <a:gd name="connsiteY3" fmla="*/ 1946440 h 1946440"/>
              <a:gd name="connsiteX4" fmla="*/ 1946440 w 1946440"/>
              <a:gd name="connsiteY4" fmla="*/ 1946440 h 1946440"/>
              <a:gd name="connsiteX5" fmla="*/ 0 w 1946440"/>
              <a:gd name="connsiteY5" fmla="*/ 1946440 h 1946440"/>
              <a:gd name="connsiteX6" fmla="*/ 0 w 1946440"/>
              <a:gd name="connsiteY6" fmla="*/ 1946440 h 1946440"/>
              <a:gd name="connsiteX7" fmla="*/ 0 w 1946440"/>
              <a:gd name="connsiteY7" fmla="*/ 1155490 h 1946440"/>
              <a:gd name="connsiteX8" fmla="*/ 527602 w 1946440"/>
              <a:gd name="connsiteY8" fmla="*/ 0 h 1946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46440" h="1946440">
                <a:moveTo>
                  <a:pt x="527602" y="0"/>
                </a:moveTo>
                <a:lnTo>
                  <a:pt x="1418838" y="0"/>
                </a:lnTo>
                <a:lnTo>
                  <a:pt x="1946440" y="1155490"/>
                </a:lnTo>
                <a:lnTo>
                  <a:pt x="1946440" y="1946440"/>
                </a:lnTo>
                <a:lnTo>
                  <a:pt x="1946440" y="1946440"/>
                </a:lnTo>
                <a:lnTo>
                  <a:pt x="0" y="1946440"/>
                </a:lnTo>
                <a:lnTo>
                  <a:pt x="0" y="1946440"/>
                </a:lnTo>
                <a:lnTo>
                  <a:pt x="0" y="1155490"/>
                </a:lnTo>
                <a:lnTo>
                  <a:pt x="527602"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3551E8F6-A378-42B7-8A79-8F44D5046681}"/>
              </a:ext>
            </a:extLst>
          </p:cNvPr>
          <p:cNvSpPr/>
          <p:nvPr/>
        </p:nvSpPr>
        <p:spPr>
          <a:xfrm>
            <a:off x="2036092" y="4013200"/>
            <a:ext cx="538480" cy="538480"/>
          </a:xfrm>
          <a:prstGeom prst="ellipse">
            <a:avLst/>
          </a:prstGeom>
          <a:solidFill>
            <a:srgbClr val="FF3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a:t>1</a:t>
            </a:r>
            <a:endParaRPr lang="en-US" sz="2000"/>
          </a:p>
        </p:txBody>
      </p:sp>
      <p:sp>
        <p:nvSpPr>
          <p:cNvPr id="37" name="Oval 36">
            <a:extLst>
              <a:ext uri="{FF2B5EF4-FFF2-40B4-BE49-F238E27FC236}">
                <a16:creationId xmlns:a16="http://schemas.microsoft.com/office/drawing/2014/main" id="{86576BED-1294-492B-AB70-2DA71AD67A81}"/>
              </a:ext>
            </a:extLst>
          </p:cNvPr>
          <p:cNvSpPr/>
          <p:nvPr/>
        </p:nvSpPr>
        <p:spPr>
          <a:xfrm>
            <a:off x="5593079" y="4017746"/>
            <a:ext cx="538480" cy="538480"/>
          </a:xfrm>
          <a:prstGeom prst="ellipse">
            <a:avLst/>
          </a:prstGeom>
          <a:solidFill>
            <a:srgbClr val="FF3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a:t>2</a:t>
            </a:r>
            <a:endParaRPr lang="en-US" sz="2000"/>
          </a:p>
        </p:txBody>
      </p:sp>
      <p:sp>
        <p:nvSpPr>
          <p:cNvPr id="38" name="Oval 37">
            <a:extLst>
              <a:ext uri="{FF2B5EF4-FFF2-40B4-BE49-F238E27FC236}">
                <a16:creationId xmlns:a16="http://schemas.microsoft.com/office/drawing/2014/main" id="{9DCEC7DB-F43B-456D-924D-9C39ECBFE4B9}"/>
              </a:ext>
            </a:extLst>
          </p:cNvPr>
          <p:cNvSpPr/>
          <p:nvPr/>
        </p:nvSpPr>
        <p:spPr>
          <a:xfrm>
            <a:off x="9261334" y="4013200"/>
            <a:ext cx="538480" cy="538480"/>
          </a:xfrm>
          <a:prstGeom prst="ellipse">
            <a:avLst/>
          </a:prstGeom>
          <a:solidFill>
            <a:srgbClr val="FF3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a:t>3</a:t>
            </a:r>
            <a:endParaRPr lang="en-US" sz="2000"/>
          </a:p>
        </p:txBody>
      </p:sp>
      <p:grpSp>
        <p:nvGrpSpPr>
          <p:cNvPr id="7" name="Group 6">
            <a:extLst>
              <a:ext uri="{FF2B5EF4-FFF2-40B4-BE49-F238E27FC236}">
                <a16:creationId xmlns:a16="http://schemas.microsoft.com/office/drawing/2014/main" id="{AC96D6AC-DE55-94F2-F2BD-279B3B85AA1E}"/>
              </a:ext>
            </a:extLst>
          </p:cNvPr>
          <p:cNvGrpSpPr/>
          <p:nvPr/>
        </p:nvGrpSpPr>
        <p:grpSpPr>
          <a:xfrm>
            <a:off x="528737" y="429141"/>
            <a:ext cx="2595092" cy="674703"/>
            <a:chOff x="4474347" y="195309"/>
            <a:chExt cx="2457792" cy="674703"/>
          </a:xfrm>
        </p:grpSpPr>
        <p:sp>
          <p:nvSpPr>
            <p:cNvPr id="10" name="Rectangle: Rounded Corners 9">
              <a:extLst>
                <a:ext uri="{FF2B5EF4-FFF2-40B4-BE49-F238E27FC236}">
                  <a16:creationId xmlns:a16="http://schemas.microsoft.com/office/drawing/2014/main" id="{A3FAFB96-E0CC-121D-20EB-1EDB36911017}"/>
                </a:ext>
              </a:extLst>
            </p:cNvPr>
            <p:cNvSpPr/>
            <p:nvPr/>
          </p:nvSpPr>
          <p:spPr>
            <a:xfrm>
              <a:off x="4474347" y="195309"/>
              <a:ext cx="2457792" cy="674703"/>
            </a:xfrm>
            <a:prstGeom prst="roundRect">
              <a:avLst>
                <a:gd name="adj" fmla="val 50000"/>
              </a:avLst>
            </a:prstGeom>
            <a:gradFill>
              <a:gsLst>
                <a:gs pos="63000">
                  <a:srgbClr val="FF6A00"/>
                </a:gs>
                <a:gs pos="34000">
                  <a:srgbClr val="FF3900"/>
                </a:gs>
                <a:gs pos="0">
                  <a:srgbClr val="FF0000"/>
                </a:gs>
                <a:gs pos="100000">
                  <a:srgbClr val="FFC000"/>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1" name="TextBox 10">
              <a:extLst>
                <a:ext uri="{FF2B5EF4-FFF2-40B4-BE49-F238E27FC236}">
                  <a16:creationId xmlns:a16="http://schemas.microsoft.com/office/drawing/2014/main" id="{4D7833EC-3BB9-E54C-F6D9-86BA1991DE76}"/>
                </a:ext>
              </a:extLst>
            </p:cNvPr>
            <p:cNvSpPr txBox="1"/>
            <p:nvPr/>
          </p:nvSpPr>
          <p:spPr>
            <a:xfrm>
              <a:off x="4565070" y="271050"/>
              <a:ext cx="2203251" cy="523220"/>
            </a:xfrm>
            <a:prstGeom prst="rect">
              <a:avLst/>
            </a:prstGeom>
            <a:noFill/>
          </p:spPr>
          <p:txBody>
            <a:bodyPr wrap="square" rtlCol="0">
              <a:spAutoFit/>
            </a:bodyPr>
            <a:lstStyle/>
            <a:p>
              <a:r>
                <a:rPr lang="vi-VN" sz="2800" dirty="0">
                  <a:solidFill>
                    <a:schemeClr val="bg1"/>
                  </a:solidFill>
                  <a:latin typeface="Roboto Black" panose="02000000000000000000" pitchFamily="2" charset="0"/>
                </a:rPr>
                <a:t>Ví dụ thực tế</a:t>
              </a:r>
              <a:endParaRPr lang="en-US" sz="2800" dirty="0">
                <a:solidFill>
                  <a:schemeClr val="bg1"/>
                </a:solidFill>
                <a:latin typeface="Roboto Black" panose="02000000000000000000" pitchFamily="2" charset="0"/>
              </a:endParaRPr>
            </a:p>
          </p:txBody>
        </p:sp>
      </p:grpSp>
    </p:spTree>
    <p:extLst>
      <p:ext uri="{BB962C8B-B14F-4D97-AF65-F5344CB8AC3E}">
        <p14:creationId xmlns:p14="http://schemas.microsoft.com/office/powerpoint/2010/main" val="191103159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outVertic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A3570E5B-C3C2-4D62-A5A7-787139B1BAA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5086">
            <a:off x="3891614" y="1915510"/>
            <a:ext cx="3436883" cy="2577662"/>
          </a:xfrm>
          <a:prstGeom prst="rect">
            <a:avLst/>
          </a:prstGeom>
        </p:spPr>
      </p:pic>
      <p:pic>
        <p:nvPicPr>
          <p:cNvPr id="5" name="Picture 4" descr="A group of colored pencils&#10;&#10;Description automatically generated with medium confidence">
            <a:extLst>
              <a:ext uri="{FF2B5EF4-FFF2-40B4-BE49-F238E27FC236}">
                <a16:creationId xmlns:a16="http://schemas.microsoft.com/office/drawing/2014/main" id="{37887D82-14D2-4B04-91F3-5BB8A37FD3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83214" y="1462567"/>
            <a:ext cx="4276344" cy="3310128"/>
          </a:xfrm>
          <a:prstGeom prst="rect">
            <a:avLst/>
          </a:prstGeom>
        </p:spPr>
      </p:pic>
      <p:pic>
        <p:nvPicPr>
          <p:cNvPr id="7" name="Picture 6" descr="A picture containing indoor, knife, weapon, tool&#10;&#10;Description automatically generated">
            <a:extLst>
              <a:ext uri="{FF2B5EF4-FFF2-40B4-BE49-F238E27FC236}">
                <a16:creationId xmlns:a16="http://schemas.microsoft.com/office/drawing/2014/main" id="{EB6ECC7C-1257-4BAC-92D5-21EC779B39D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2442" y="1543987"/>
            <a:ext cx="3559172" cy="3320708"/>
          </a:xfrm>
          <a:prstGeom prst="rect">
            <a:avLst/>
          </a:prstGeom>
        </p:spPr>
      </p:pic>
      <p:sp>
        <p:nvSpPr>
          <p:cNvPr id="11" name="TextBox 10">
            <a:extLst>
              <a:ext uri="{FF2B5EF4-FFF2-40B4-BE49-F238E27FC236}">
                <a16:creationId xmlns:a16="http://schemas.microsoft.com/office/drawing/2014/main" id="{51D45E10-3DF7-4E96-B64B-46B5C9739B98}"/>
              </a:ext>
            </a:extLst>
          </p:cNvPr>
          <p:cNvSpPr txBox="1"/>
          <p:nvPr/>
        </p:nvSpPr>
        <p:spPr>
          <a:xfrm>
            <a:off x="624528" y="5155213"/>
            <a:ext cx="11303207" cy="1015663"/>
          </a:xfrm>
          <a:prstGeom prst="rect">
            <a:avLst/>
          </a:prstGeom>
          <a:noFill/>
        </p:spPr>
        <p:txBody>
          <a:bodyPr wrap="square">
            <a:spAutoFit/>
          </a:bodyPr>
          <a:lstStyle/>
          <a:p>
            <a:pPr algn="just" eaLnBrk="1" hangingPunct="1">
              <a:spcBef>
                <a:spcPct val="50000"/>
              </a:spcBef>
            </a:pPr>
            <a:r>
              <a:rPr lang="vi-VN" altLang="en-US" sz="2800" dirty="0">
                <a:solidFill>
                  <a:schemeClr val="bg2">
                    <a:lumMod val="25000"/>
                  </a:schemeClr>
                </a:solidFill>
                <a:latin typeface="Roboto" panose="02000000000000000000" pitchFamily="2" charset="0"/>
                <a:ea typeface="Roboto" panose="02000000000000000000" pitchFamily="2" charset="0"/>
              </a:rPr>
              <a:t>Lưỡi dao thường được mài mỏng, đinh và ống hút được mài nhọn đầu để </a:t>
            </a:r>
            <a:r>
              <a:rPr lang="vi-VN" altLang="en-US" sz="3200" dirty="0">
                <a:solidFill>
                  <a:srgbClr val="FF3600"/>
                </a:solidFill>
                <a:latin typeface="#9Slide05 Lobster" panose="02000506000000020003" pitchFamily="2" charset="0"/>
                <a:ea typeface="Roboto" panose="02000000000000000000" pitchFamily="2" charset="0"/>
              </a:rPr>
              <a:t>giảm diện tích bị ép</a:t>
            </a:r>
            <a:r>
              <a:rPr lang="vi-VN" altLang="en-US" sz="2800" dirty="0">
                <a:solidFill>
                  <a:schemeClr val="bg2">
                    <a:lumMod val="25000"/>
                  </a:schemeClr>
                </a:solidFill>
                <a:latin typeface="Roboto" panose="02000000000000000000" pitchFamily="2" charset="0"/>
                <a:ea typeface="Roboto" panose="02000000000000000000" pitchFamily="2" charset="0"/>
              </a:rPr>
              <a:t>, khi đó </a:t>
            </a:r>
            <a:r>
              <a:rPr lang="vi-VN" altLang="en-US" sz="3200" dirty="0">
                <a:solidFill>
                  <a:srgbClr val="00B0F0"/>
                </a:solidFill>
                <a:latin typeface="#9Slide05 Lobster" panose="02000506000000020003" pitchFamily="2" charset="0"/>
                <a:ea typeface="Roboto" panose="02000000000000000000" pitchFamily="2" charset="0"/>
              </a:rPr>
              <a:t>áp </a:t>
            </a:r>
            <a:r>
              <a:rPr lang="en-US" altLang="en-US" sz="3200" dirty="0" err="1">
                <a:solidFill>
                  <a:srgbClr val="00B0F0"/>
                </a:solidFill>
                <a:latin typeface="#9Slide05 Lobster" panose="02000506000000020003" pitchFamily="2" charset="0"/>
                <a:ea typeface="Roboto" panose="02000000000000000000" pitchFamily="2" charset="0"/>
              </a:rPr>
              <a:t>suất</a:t>
            </a:r>
            <a:r>
              <a:rPr lang="vi-VN" altLang="en-US" sz="2800" dirty="0">
                <a:solidFill>
                  <a:schemeClr val="bg2">
                    <a:lumMod val="25000"/>
                  </a:schemeClr>
                </a:solidFill>
                <a:latin typeface="Roboto" panose="02000000000000000000" pitchFamily="2" charset="0"/>
                <a:ea typeface="Roboto" panose="02000000000000000000" pitchFamily="2" charset="0"/>
              </a:rPr>
              <a:t> tác dụng lên vật sẽ </a:t>
            </a:r>
            <a:r>
              <a:rPr lang="vi-VN" altLang="en-US" sz="3200" dirty="0">
                <a:solidFill>
                  <a:srgbClr val="00B0F0"/>
                </a:solidFill>
                <a:latin typeface="#9Slide05 Lobster" panose="02000506000000020003" pitchFamily="2" charset="0"/>
                <a:ea typeface="Roboto" panose="02000000000000000000" pitchFamily="2" charset="0"/>
              </a:rPr>
              <a:t>càng lớn</a:t>
            </a:r>
            <a:endParaRPr lang="vi-VN" altLang="en-US" sz="2800" dirty="0">
              <a:solidFill>
                <a:srgbClr val="00B0F0"/>
              </a:solidFill>
              <a:latin typeface="#9Slide05 Lobster" panose="02000506000000020003" pitchFamily="2" charset="0"/>
              <a:ea typeface="Roboto" panose="02000000000000000000" pitchFamily="2" charset="0"/>
            </a:endParaRPr>
          </a:p>
        </p:txBody>
      </p:sp>
      <p:grpSp>
        <p:nvGrpSpPr>
          <p:cNvPr id="2" name="Group 1">
            <a:extLst>
              <a:ext uri="{FF2B5EF4-FFF2-40B4-BE49-F238E27FC236}">
                <a16:creationId xmlns:a16="http://schemas.microsoft.com/office/drawing/2014/main" id="{E2DEC9AE-3288-08FE-A2A3-16F1B6E1CCE9}"/>
              </a:ext>
            </a:extLst>
          </p:cNvPr>
          <p:cNvGrpSpPr/>
          <p:nvPr/>
        </p:nvGrpSpPr>
        <p:grpSpPr>
          <a:xfrm>
            <a:off x="528737" y="429141"/>
            <a:ext cx="2595092" cy="674703"/>
            <a:chOff x="4474347" y="195309"/>
            <a:chExt cx="2457792" cy="674703"/>
          </a:xfrm>
        </p:grpSpPr>
        <p:sp>
          <p:nvSpPr>
            <p:cNvPr id="4" name="Rectangle: Rounded Corners 3">
              <a:extLst>
                <a:ext uri="{FF2B5EF4-FFF2-40B4-BE49-F238E27FC236}">
                  <a16:creationId xmlns:a16="http://schemas.microsoft.com/office/drawing/2014/main" id="{A6FE287D-784A-1708-65AB-DFBFE1AE9E1F}"/>
                </a:ext>
              </a:extLst>
            </p:cNvPr>
            <p:cNvSpPr/>
            <p:nvPr/>
          </p:nvSpPr>
          <p:spPr>
            <a:xfrm>
              <a:off x="4474347" y="195309"/>
              <a:ext cx="2457792" cy="674703"/>
            </a:xfrm>
            <a:prstGeom prst="roundRect">
              <a:avLst>
                <a:gd name="adj" fmla="val 50000"/>
              </a:avLst>
            </a:prstGeom>
            <a:gradFill>
              <a:gsLst>
                <a:gs pos="63000">
                  <a:srgbClr val="FF6A00"/>
                </a:gs>
                <a:gs pos="34000">
                  <a:srgbClr val="FF3900"/>
                </a:gs>
                <a:gs pos="0">
                  <a:srgbClr val="FF0000"/>
                </a:gs>
                <a:gs pos="100000">
                  <a:srgbClr val="FFC000"/>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6" name="TextBox 5">
              <a:extLst>
                <a:ext uri="{FF2B5EF4-FFF2-40B4-BE49-F238E27FC236}">
                  <a16:creationId xmlns:a16="http://schemas.microsoft.com/office/drawing/2014/main" id="{EA256CB2-3282-20A1-64A1-4EB75F23774F}"/>
                </a:ext>
              </a:extLst>
            </p:cNvPr>
            <p:cNvSpPr txBox="1"/>
            <p:nvPr/>
          </p:nvSpPr>
          <p:spPr>
            <a:xfrm>
              <a:off x="4565070" y="271050"/>
              <a:ext cx="2203251" cy="523220"/>
            </a:xfrm>
            <a:prstGeom prst="rect">
              <a:avLst/>
            </a:prstGeom>
            <a:noFill/>
          </p:spPr>
          <p:txBody>
            <a:bodyPr wrap="square" rtlCol="0">
              <a:spAutoFit/>
            </a:bodyPr>
            <a:lstStyle/>
            <a:p>
              <a:r>
                <a:rPr lang="vi-VN" sz="2800" dirty="0">
                  <a:solidFill>
                    <a:schemeClr val="bg1"/>
                  </a:solidFill>
                  <a:latin typeface="Roboto Black" panose="02000000000000000000" pitchFamily="2" charset="0"/>
                </a:rPr>
                <a:t>Ví dụ thực tế</a:t>
              </a:r>
              <a:endParaRPr lang="en-US" sz="2800" dirty="0">
                <a:solidFill>
                  <a:schemeClr val="bg1"/>
                </a:solidFill>
                <a:latin typeface="Roboto Black" panose="02000000000000000000" pitchFamily="2" charset="0"/>
              </a:endParaRPr>
            </a:p>
          </p:txBody>
        </p:sp>
      </p:grpSp>
    </p:spTree>
    <p:extLst>
      <p:ext uri="{BB962C8B-B14F-4D97-AF65-F5344CB8AC3E}">
        <p14:creationId xmlns:p14="http://schemas.microsoft.com/office/powerpoint/2010/main" val="140260904"/>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iterate type="wd">
                                    <p:tmPct val="10000"/>
                                  </p:iterate>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Freeform: Shape 43">
            <a:extLst>
              <a:ext uri="{FF2B5EF4-FFF2-40B4-BE49-F238E27FC236}">
                <a16:creationId xmlns:a16="http://schemas.microsoft.com/office/drawing/2014/main" id="{7D67AC7D-58DA-4421-862E-45DEF8334BDE}"/>
              </a:ext>
            </a:extLst>
          </p:cNvPr>
          <p:cNvSpPr/>
          <p:nvPr/>
        </p:nvSpPr>
        <p:spPr>
          <a:xfrm flipV="1">
            <a:off x="2016018" y="3127378"/>
            <a:ext cx="1101897" cy="656949"/>
          </a:xfrm>
          <a:custGeom>
            <a:avLst/>
            <a:gdLst>
              <a:gd name="connsiteX0" fmla="*/ 0 w 950976"/>
              <a:gd name="connsiteY0" fmla="*/ 2696 h 1136552"/>
              <a:gd name="connsiteX1" fmla="*/ 408432 w 950976"/>
              <a:gd name="connsiteY1" fmla="*/ 81944 h 1136552"/>
              <a:gd name="connsiteX2" fmla="*/ 676656 w 950976"/>
              <a:gd name="connsiteY2" fmla="*/ 545240 h 1136552"/>
              <a:gd name="connsiteX3" fmla="*/ 810768 w 950976"/>
              <a:gd name="connsiteY3" fmla="*/ 1014632 h 1136552"/>
              <a:gd name="connsiteX4" fmla="*/ 950976 w 950976"/>
              <a:gd name="connsiteY4" fmla="*/ 1136552 h 11365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0976" h="1136552">
                <a:moveTo>
                  <a:pt x="0" y="2696"/>
                </a:moveTo>
                <a:cubicBezTo>
                  <a:pt x="147828" y="-2892"/>
                  <a:pt x="295656" y="-8480"/>
                  <a:pt x="408432" y="81944"/>
                </a:cubicBezTo>
                <a:cubicBezTo>
                  <a:pt x="521208" y="172368"/>
                  <a:pt x="609600" y="389792"/>
                  <a:pt x="676656" y="545240"/>
                </a:cubicBezTo>
                <a:cubicBezTo>
                  <a:pt x="743712" y="700688"/>
                  <a:pt x="765048" y="916080"/>
                  <a:pt x="810768" y="1014632"/>
                </a:cubicBezTo>
                <a:cubicBezTo>
                  <a:pt x="856488" y="1113184"/>
                  <a:pt x="903732" y="1124868"/>
                  <a:pt x="950976" y="1136552"/>
                </a:cubicBezTo>
              </a:path>
            </a:pathLst>
          </a:custGeom>
          <a:noFill/>
          <a:ln w="38100">
            <a:gradFill flip="none" rotWithShape="1">
              <a:gsLst>
                <a:gs pos="0">
                  <a:srgbClr val="00B0F0"/>
                </a:gs>
                <a:gs pos="100000">
                  <a:srgbClr val="7030A0"/>
                </a:gs>
              </a:gsLst>
              <a:lin ang="108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57" name="Freeform: Shape 56">
            <a:extLst>
              <a:ext uri="{FF2B5EF4-FFF2-40B4-BE49-F238E27FC236}">
                <a16:creationId xmlns:a16="http://schemas.microsoft.com/office/drawing/2014/main" id="{962156E6-7C92-4477-AB6B-A2B26230E892}"/>
              </a:ext>
            </a:extLst>
          </p:cNvPr>
          <p:cNvSpPr/>
          <p:nvPr/>
        </p:nvSpPr>
        <p:spPr>
          <a:xfrm flipV="1">
            <a:off x="4981344" y="3037144"/>
            <a:ext cx="817823" cy="54774"/>
          </a:xfrm>
          <a:custGeom>
            <a:avLst/>
            <a:gdLst>
              <a:gd name="connsiteX0" fmla="*/ 0 w 1026160"/>
              <a:gd name="connsiteY0" fmla="*/ 40083 h 741123"/>
              <a:gd name="connsiteX1" fmla="*/ 619760 w 1026160"/>
              <a:gd name="connsiteY1" fmla="*/ 40083 h 741123"/>
              <a:gd name="connsiteX2" fmla="*/ 934720 w 1026160"/>
              <a:gd name="connsiteY2" fmla="*/ 456643 h 741123"/>
              <a:gd name="connsiteX3" fmla="*/ 1026160 w 1026160"/>
              <a:gd name="connsiteY3" fmla="*/ 741123 h 741123"/>
            </a:gdLst>
            <a:ahLst/>
            <a:cxnLst>
              <a:cxn ang="0">
                <a:pos x="connsiteX0" y="connsiteY0"/>
              </a:cxn>
              <a:cxn ang="0">
                <a:pos x="connsiteX1" y="connsiteY1"/>
              </a:cxn>
              <a:cxn ang="0">
                <a:pos x="connsiteX2" y="connsiteY2"/>
              </a:cxn>
              <a:cxn ang="0">
                <a:pos x="connsiteX3" y="connsiteY3"/>
              </a:cxn>
            </a:cxnLst>
            <a:rect l="l" t="t" r="r" b="b"/>
            <a:pathLst>
              <a:path w="1026160" h="741123">
                <a:moveTo>
                  <a:pt x="0" y="40083"/>
                </a:moveTo>
                <a:cubicBezTo>
                  <a:pt x="231986" y="5369"/>
                  <a:pt x="463973" y="-29344"/>
                  <a:pt x="619760" y="40083"/>
                </a:cubicBezTo>
                <a:cubicBezTo>
                  <a:pt x="775547" y="109510"/>
                  <a:pt x="866987" y="339803"/>
                  <a:pt x="934720" y="456643"/>
                </a:cubicBezTo>
                <a:cubicBezTo>
                  <a:pt x="1002453" y="573483"/>
                  <a:pt x="1014306" y="657303"/>
                  <a:pt x="1026160" y="741123"/>
                </a:cubicBezTo>
              </a:path>
            </a:pathLst>
          </a:custGeom>
          <a:noFill/>
          <a:ln w="38100">
            <a:gradFill>
              <a:gsLst>
                <a:gs pos="0">
                  <a:srgbClr val="7030A0"/>
                </a:gs>
                <a:gs pos="100000">
                  <a:srgbClr val="00B0F0"/>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grpSp>
        <p:nvGrpSpPr>
          <p:cNvPr id="32" name="Group 31">
            <a:extLst>
              <a:ext uri="{FF2B5EF4-FFF2-40B4-BE49-F238E27FC236}">
                <a16:creationId xmlns:a16="http://schemas.microsoft.com/office/drawing/2014/main" id="{F80E7E87-9F0F-401A-8C8D-0A69A693FF71}"/>
              </a:ext>
            </a:extLst>
          </p:cNvPr>
          <p:cNvGrpSpPr/>
          <p:nvPr/>
        </p:nvGrpSpPr>
        <p:grpSpPr>
          <a:xfrm>
            <a:off x="3082281" y="1151721"/>
            <a:ext cx="2131524" cy="656948"/>
            <a:chOff x="3178205" y="1626093"/>
            <a:chExt cx="2131524" cy="656948"/>
          </a:xfrm>
        </p:grpSpPr>
        <p:sp>
          <p:nvSpPr>
            <p:cNvPr id="3" name="Rectangle: Rounded Corners 2">
              <a:extLst>
                <a:ext uri="{FF2B5EF4-FFF2-40B4-BE49-F238E27FC236}">
                  <a16:creationId xmlns:a16="http://schemas.microsoft.com/office/drawing/2014/main" id="{557C596B-A285-45E8-9525-E6CA50DF5937}"/>
                </a:ext>
              </a:extLst>
            </p:cNvPr>
            <p:cNvSpPr/>
            <p:nvPr/>
          </p:nvSpPr>
          <p:spPr>
            <a:xfrm>
              <a:off x="3178205" y="1626093"/>
              <a:ext cx="2095130" cy="656948"/>
            </a:xfrm>
            <a:prstGeom prst="roundRect">
              <a:avLst>
                <a:gd name="adj" fmla="val 50000"/>
              </a:avLst>
            </a:prstGeom>
            <a:gradFill>
              <a:gsLst>
                <a:gs pos="0">
                  <a:srgbClr val="FF0000"/>
                </a:gs>
                <a:gs pos="38076">
                  <a:srgbClr val="FF4D00"/>
                </a:gs>
                <a:gs pos="67000">
                  <a:srgbClr val="FF7300"/>
                </a:gs>
                <a:gs pos="100000">
                  <a:srgbClr val="FFC000"/>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solidFill>
                  <a:schemeClr val="bg1"/>
                </a:solidFill>
              </a:endParaRPr>
            </a:p>
          </p:txBody>
        </p:sp>
        <p:sp>
          <p:nvSpPr>
            <p:cNvPr id="13" name="TextBox 12">
              <a:extLst>
                <a:ext uri="{FF2B5EF4-FFF2-40B4-BE49-F238E27FC236}">
                  <a16:creationId xmlns:a16="http://schemas.microsoft.com/office/drawing/2014/main" id="{88F828B9-BAF3-40D9-B368-6683553C3D87}"/>
                </a:ext>
              </a:extLst>
            </p:cNvPr>
            <p:cNvSpPr txBox="1"/>
            <p:nvPr/>
          </p:nvSpPr>
          <p:spPr>
            <a:xfrm>
              <a:off x="3487406" y="1755964"/>
              <a:ext cx="1822323" cy="400110"/>
            </a:xfrm>
            <a:prstGeom prst="rect">
              <a:avLst/>
            </a:prstGeom>
            <a:noFill/>
          </p:spPr>
          <p:txBody>
            <a:bodyPr wrap="square" rtlCol="0">
              <a:spAutoFit/>
            </a:bodyPr>
            <a:lstStyle/>
            <a:p>
              <a:r>
                <a:rPr lang="vi-VN" sz="2000" b="1" dirty="0">
                  <a:solidFill>
                    <a:schemeClr val="bg1"/>
                  </a:solidFill>
                  <a:latin typeface="Roboto" panose="02000000000000000000" pitchFamily="2" charset="0"/>
                  <a:ea typeface="Roboto" panose="02000000000000000000" pitchFamily="2" charset="0"/>
                </a:rPr>
                <a:t>Áp lực là gì ?</a:t>
              </a:r>
              <a:endParaRPr lang="en-US" sz="2000" b="1" dirty="0">
                <a:solidFill>
                  <a:schemeClr val="bg1"/>
                </a:solidFill>
                <a:latin typeface="Roboto" panose="02000000000000000000" pitchFamily="2" charset="0"/>
                <a:ea typeface="Roboto" panose="02000000000000000000" pitchFamily="2" charset="0"/>
              </a:endParaRPr>
            </a:p>
          </p:txBody>
        </p:sp>
      </p:grpSp>
      <p:grpSp>
        <p:nvGrpSpPr>
          <p:cNvPr id="33" name="Group 32">
            <a:extLst>
              <a:ext uri="{FF2B5EF4-FFF2-40B4-BE49-F238E27FC236}">
                <a16:creationId xmlns:a16="http://schemas.microsoft.com/office/drawing/2014/main" id="{72B9AF26-8738-416C-84CF-1D8257768FFB}"/>
              </a:ext>
            </a:extLst>
          </p:cNvPr>
          <p:cNvGrpSpPr/>
          <p:nvPr/>
        </p:nvGrpSpPr>
        <p:grpSpPr>
          <a:xfrm>
            <a:off x="6232148" y="369892"/>
            <a:ext cx="4290319" cy="752382"/>
            <a:chOff x="6338016" y="560038"/>
            <a:chExt cx="4290319" cy="752382"/>
          </a:xfrm>
        </p:grpSpPr>
        <p:sp>
          <p:nvSpPr>
            <p:cNvPr id="7" name="Rectangle: Rounded Corners 6">
              <a:extLst>
                <a:ext uri="{FF2B5EF4-FFF2-40B4-BE49-F238E27FC236}">
                  <a16:creationId xmlns:a16="http://schemas.microsoft.com/office/drawing/2014/main" id="{BA56E600-1375-4C06-9DD6-518B488423B8}"/>
                </a:ext>
              </a:extLst>
            </p:cNvPr>
            <p:cNvSpPr/>
            <p:nvPr/>
          </p:nvSpPr>
          <p:spPr>
            <a:xfrm>
              <a:off x="6338016" y="560038"/>
              <a:ext cx="4210045" cy="752382"/>
            </a:xfrm>
            <a:prstGeom prst="roundRect">
              <a:avLst>
                <a:gd name="adj" fmla="val 50000"/>
              </a:avLst>
            </a:prstGeom>
            <a:gradFill>
              <a:gsLst>
                <a:gs pos="0">
                  <a:srgbClr val="FF0000"/>
                </a:gs>
                <a:gs pos="38076">
                  <a:srgbClr val="FF4D00"/>
                </a:gs>
                <a:gs pos="67000">
                  <a:srgbClr val="FF7300"/>
                </a:gs>
                <a:gs pos="100000">
                  <a:srgbClr val="FFC000"/>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solidFill>
                  <a:schemeClr val="bg1"/>
                </a:solidFill>
              </a:endParaRPr>
            </a:p>
          </p:txBody>
        </p:sp>
        <p:sp>
          <p:nvSpPr>
            <p:cNvPr id="14" name="TextBox 13">
              <a:extLst>
                <a:ext uri="{FF2B5EF4-FFF2-40B4-BE49-F238E27FC236}">
                  <a16:creationId xmlns:a16="http://schemas.microsoft.com/office/drawing/2014/main" id="{05DB0F1C-9CD2-427A-B5D8-BF2962EC5971}"/>
                </a:ext>
              </a:extLst>
            </p:cNvPr>
            <p:cNvSpPr txBox="1"/>
            <p:nvPr/>
          </p:nvSpPr>
          <p:spPr>
            <a:xfrm>
              <a:off x="6588620" y="582286"/>
              <a:ext cx="4039715" cy="707886"/>
            </a:xfrm>
            <a:prstGeom prst="rect">
              <a:avLst/>
            </a:prstGeom>
            <a:noFill/>
          </p:spPr>
          <p:txBody>
            <a:bodyPr wrap="square" rtlCol="0">
              <a:spAutoFit/>
            </a:bodyPr>
            <a:lstStyle/>
            <a:p>
              <a:r>
                <a:rPr lang="vi-VN" sz="2000" b="1" dirty="0">
                  <a:solidFill>
                    <a:schemeClr val="bg1"/>
                  </a:solidFill>
                  <a:latin typeface="Roboto" panose="02000000000000000000" pitchFamily="2" charset="0"/>
                  <a:ea typeface="Roboto" panose="02000000000000000000" pitchFamily="2" charset="0"/>
                </a:rPr>
                <a:t>Là lực ép có phương vuông góc với mặt bị ép</a:t>
              </a:r>
              <a:endParaRPr lang="en-US" sz="2000" b="1" dirty="0">
                <a:solidFill>
                  <a:schemeClr val="bg1"/>
                </a:solidFill>
                <a:latin typeface="Roboto" panose="02000000000000000000" pitchFamily="2" charset="0"/>
                <a:ea typeface="Roboto" panose="02000000000000000000" pitchFamily="2" charset="0"/>
              </a:endParaRPr>
            </a:p>
          </p:txBody>
        </p:sp>
      </p:grpSp>
      <p:grpSp>
        <p:nvGrpSpPr>
          <p:cNvPr id="35" name="Group 34">
            <a:extLst>
              <a:ext uri="{FF2B5EF4-FFF2-40B4-BE49-F238E27FC236}">
                <a16:creationId xmlns:a16="http://schemas.microsoft.com/office/drawing/2014/main" id="{809416A2-8ED3-4E9C-B360-2E9FA95586F7}"/>
              </a:ext>
            </a:extLst>
          </p:cNvPr>
          <p:cNvGrpSpPr/>
          <p:nvPr/>
        </p:nvGrpSpPr>
        <p:grpSpPr>
          <a:xfrm>
            <a:off x="2976938" y="2819209"/>
            <a:ext cx="2095130" cy="656948"/>
            <a:chOff x="3027285" y="4076329"/>
            <a:chExt cx="2095130" cy="656948"/>
          </a:xfrm>
        </p:grpSpPr>
        <p:sp>
          <p:nvSpPr>
            <p:cNvPr id="5" name="Rectangle: Rounded Corners 4">
              <a:extLst>
                <a:ext uri="{FF2B5EF4-FFF2-40B4-BE49-F238E27FC236}">
                  <a16:creationId xmlns:a16="http://schemas.microsoft.com/office/drawing/2014/main" id="{257D87E1-DD59-4A8D-B79A-777116B65AB1}"/>
                </a:ext>
              </a:extLst>
            </p:cNvPr>
            <p:cNvSpPr/>
            <p:nvPr/>
          </p:nvSpPr>
          <p:spPr>
            <a:xfrm>
              <a:off x="3027285" y="4076329"/>
              <a:ext cx="2095130" cy="656948"/>
            </a:xfrm>
            <a:prstGeom prst="roundRect">
              <a:avLst>
                <a:gd name="adj" fmla="val 50000"/>
              </a:avLst>
            </a:prstGeom>
            <a:gradFill>
              <a:gsLst>
                <a:gs pos="53000">
                  <a:srgbClr val="565AD0"/>
                </a:gs>
                <a:gs pos="0">
                  <a:srgbClr val="00B0F0"/>
                </a:gs>
                <a:gs pos="25000">
                  <a:srgbClr val="427BF6"/>
                </a:gs>
                <a:gs pos="100000">
                  <a:srgbClr val="7030A0"/>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solidFill>
                  <a:schemeClr val="bg1"/>
                </a:solidFill>
              </a:endParaRPr>
            </a:p>
          </p:txBody>
        </p:sp>
        <p:sp>
          <p:nvSpPr>
            <p:cNvPr id="15" name="TextBox 14">
              <a:extLst>
                <a:ext uri="{FF2B5EF4-FFF2-40B4-BE49-F238E27FC236}">
                  <a16:creationId xmlns:a16="http://schemas.microsoft.com/office/drawing/2014/main" id="{6352D782-183F-40BF-9080-FAF01F886F5B}"/>
                </a:ext>
              </a:extLst>
            </p:cNvPr>
            <p:cNvSpPr txBox="1"/>
            <p:nvPr/>
          </p:nvSpPr>
          <p:spPr>
            <a:xfrm>
              <a:off x="3572061" y="4204748"/>
              <a:ext cx="1165376" cy="400110"/>
            </a:xfrm>
            <a:prstGeom prst="rect">
              <a:avLst/>
            </a:prstGeom>
            <a:noFill/>
          </p:spPr>
          <p:txBody>
            <a:bodyPr wrap="square" rtlCol="0">
              <a:spAutoFit/>
            </a:bodyPr>
            <a:lstStyle/>
            <a:p>
              <a:r>
                <a:rPr lang="vi-VN" sz="2000" b="1" dirty="0">
                  <a:solidFill>
                    <a:schemeClr val="bg1"/>
                  </a:solidFill>
                  <a:latin typeface="Roboto" panose="02000000000000000000" pitchFamily="2" charset="0"/>
                  <a:ea typeface="Roboto" panose="02000000000000000000" pitchFamily="2" charset="0"/>
                </a:rPr>
                <a:t>Áp suất</a:t>
              </a:r>
              <a:endParaRPr lang="en-US" sz="2000" b="1" dirty="0">
                <a:solidFill>
                  <a:schemeClr val="bg1"/>
                </a:solidFill>
                <a:latin typeface="Roboto" panose="02000000000000000000" pitchFamily="2" charset="0"/>
                <a:ea typeface="Roboto" panose="02000000000000000000" pitchFamily="2" charset="0"/>
              </a:endParaRPr>
            </a:p>
          </p:txBody>
        </p:sp>
      </p:grpSp>
      <p:grpSp>
        <p:nvGrpSpPr>
          <p:cNvPr id="36" name="Group 35">
            <a:extLst>
              <a:ext uri="{FF2B5EF4-FFF2-40B4-BE49-F238E27FC236}">
                <a16:creationId xmlns:a16="http://schemas.microsoft.com/office/drawing/2014/main" id="{EB684E66-FCDB-4D05-A0A1-D32A27670E9D}"/>
              </a:ext>
            </a:extLst>
          </p:cNvPr>
          <p:cNvGrpSpPr/>
          <p:nvPr/>
        </p:nvGrpSpPr>
        <p:grpSpPr>
          <a:xfrm>
            <a:off x="5523720" y="2429568"/>
            <a:ext cx="2367613" cy="1324700"/>
            <a:chOff x="5332334" y="5080435"/>
            <a:chExt cx="2367613" cy="1324700"/>
          </a:xfrm>
        </p:grpSpPr>
        <p:sp>
          <p:nvSpPr>
            <p:cNvPr id="6" name="Rectangle: Rounded Corners 5">
              <a:extLst>
                <a:ext uri="{FF2B5EF4-FFF2-40B4-BE49-F238E27FC236}">
                  <a16:creationId xmlns:a16="http://schemas.microsoft.com/office/drawing/2014/main" id="{66C530C7-8C41-4AA4-A904-D0C1CCCC821D}"/>
                </a:ext>
              </a:extLst>
            </p:cNvPr>
            <p:cNvSpPr/>
            <p:nvPr/>
          </p:nvSpPr>
          <p:spPr>
            <a:xfrm>
              <a:off x="5406020" y="5080435"/>
              <a:ext cx="2268212" cy="1324700"/>
            </a:xfrm>
            <a:prstGeom prst="roundRect">
              <a:avLst>
                <a:gd name="adj" fmla="val 19231"/>
              </a:avLst>
            </a:prstGeom>
            <a:gradFill>
              <a:gsLst>
                <a:gs pos="0">
                  <a:srgbClr val="00B0F0"/>
                </a:gs>
                <a:gs pos="27000">
                  <a:srgbClr val="129CE3"/>
                </a:gs>
                <a:gs pos="54400">
                  <a:srgbClr val="3D6AC4"/>
                </a:gs>
                <a:gs pos="100000">
                  <a:srgbClr val="7030A0"/>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solidFill>
                  <a:schemeClr val="bg1"/>
                </a:solidFill>
              </a:endParaRPr>
            </a:p>
          </p:txBody>
        </p:sp>
        <p:grpSp>
          <p:nvGrpSpPr>
            <p:cNvPr id="23" name="Group 22">
              <a:extLst>
                <a:ext uri="{FF2B5EF4-FFF2-40B4-BE49-F238E27FC236}">
                  <a16:creationId xmlns:a16="http://schemas.microsoft.com/office/drawing/2014/main" id="{33FFB779-B91B-47FA-A4B5-BBB6C6D1863B}"/>
                </a:ext>
              </a:extLst>
            </p:cNvPr>
            <p:cNvGrpSpPr/>
            <p:nvPr/>
          </p:nvGrpSpPr>
          <p:grpSpPr>
            <a:xfrm>
              <a:off x="5332334" y="5143863"/>
              <a:ext cx="2367613" cy="1261272"/>
              <a:chOff x="5332334" y="5143863"/>
              <a:chExt cx="2367613" cy="1261272"/>
            </a:xfrm>
          </p:grpSpPr>
          <p:sp>
            <p:nvSpPr>
              <p:cNvPr id="17" name="TextBox 16">
                <a:extLst>
                  <a:ext uri="{FF2B5EF4-FFF2-40B4-BE49-F238E27FC236}">
                    <a16:creationId xmlns:a16="http://schemas.microsoft.com/office/drawing/2014/main" id="{5A991304-6EDC-43A8-AB47-C256598E0EDB}"/>
                  </a:ext>
                </a:extLst>
              </p:cNvPr>
              <p:cNvSpPr txBox="1"/>
              <p:nvPr/>
            </p:nvSpPr>
            <p:spPr>
              <a:xfrm>
                <a:off x="5332334" y="5143863"/>
                <a:ext cx="2367613" cy="400110"/>
              </a:xfrm>
              <a:prstGeom prst="rect">
                <a:avLst/>
              </a:prstGeom>
              <a:noFill/>
            </p:spPr>
            <p:txBody>
              <a:bodyPr wrap="square" rtlCol="0">
                <a:spAutoFit/>
              </a:bodyPr>
              <a:lstStyle/>
              <a:p>
                <a:r>
                  <a:rPr lang="vi-VN" sz="2000" b="1" dirty="0">
                    <a:solidFill>
                      <a:schemeClr val="bg1"/>
                    </a:solidFill>
                    <a:latin typeface="Roboto" panose="02000000000000000000" pitchFamily="2" charset="0"/>
                    <a:ea typeface="Roboto" panose="02000000000000000000" pitchFamily="2" charset="0"/>
                  </a:rPr>
                  <a:t>Công thức áp suất</a:t>
                </a:r>
                <a:endParaRPr lang="en-US" sz="2000" b="1" dirty="0">
                  <a:solidFill>
                    <a:schemeClr val="bg1"/>
                  </a:solidFill>
                  <a:latin typeface="Roboto" panose="02000000000000000000" pitchFamily="2" charset="0"/>
                  <a:ea typeface="Roboto" panose="02000000000000000000" pitchFamily="2" charset="0"/>
                </a:endParaRPr>
              </a:p>
            </p:txBody>
          </p:sp>
          <p:grpSp>
            <p:nvGrpSpPr>
              <p:cNvPr id="18" name="Group 17">
                <a:extLst>
                  <a:ext uri="{FF2B5EF4-FFF2-40B4-BE49-F238E27FC236}">
                    <a16:creationId xmlns:a16="http://schemas.microsoft.com/office/drawing/2014/main" id="{EA41C261-E920-4461-85CA-3EE65DEDE18A}"/>
                  </a:ext>
                </a:extLst>
              </p:cNvPr>
              <p:cNvGrpSpPr/>
              <p:nvPr/>
            </p:nvGrpSpPr>
            <p:grpSpPr>
              <a:xfrm>
                <a:off x="5937603" y="5477345"/>
                <a:ext cx="943902" cy="927790"/>
                <a:chOff x="2949576" y="4142060"/>
                <a:chExt cx="943902" cy="927790"/>
              </a:xfrm>
            </p:grpSpPr>
            <p:sp>
              <p:nvSpPr>
                <p:cNvPr id="19" name="TextBox 18">
                  <a:extLst>
                    <a:ext uri="{FF2B5EF4-FFF2-40B4-BE49-F238E27FC236}">
                      <a16:creationId xmlns:a16="http://schemas.microsoft.com/office/drawing/2014/main" id="{1C6B024E-9F41-49FE-B177-E9AB170E74E4}"/>
                    </a:ext>
                  </a:extLst>
                </p:cNvPr>
                <p:cNvSpPr txBox="1"/>
                <p:nvPr/>
              </p:nvSpPr>
              <p:spPr>
                <a:xfrm>
                  <a:off x="2949576" y="4371975"/>
                  <a:ext cx="647700" cy="461665"/>
                </a:xfrm>
                <a:prstGeom prst="rect">
                  <a:avLst/>
                </a:prstGeom>
                <a:noFill/>
              </p:spPr>
              <p:txBody>
                <a:bodyPr wrap="square" rtlCol="0">
                  <a:spAutoFit/>
                </a:bodyPr>
                <a:lstStyle/>
                <a:p>
                  <a:r>
                    <a:rPr lang="en-US" sz="2400" b="1" dirty="0">
                      <a:solidFill>
                        <a:schemeClr val="bg1"/>
                      </a:solidFill>
                      <a:latin typeface="Roboto" panose="02000000000000000000" pitchFamily="2" charset="0"/>
                      <a:ea typeface="Roboto" panose="02000000000000000000" pitchFamily="2" charset="0"/>
                    </a:rPr>
                    <a:t>p</a:t>
                  </a:r>
                  <a:r>
                    <a:rPr lang="vi-VN" sz="2400" b="1" dirty="0">
                      <a:solidFill>
                        <a:schemeClr val="bg1"/>
                      </a:solidFill>
                      <a:latin typeface="Roboto" panose="02000000000000000000" pitchFamily="2" charset="0"/>
                      <a:ea typeface="Roboto" panose="02000000000000000000" pitchFamily="2" charset="0"/>
                    </a:rPr>
                    <a:t> =</a:t>
                  </a:r>
                  <a:endParaRPr lang="en-US" sz="2400" b="1" dirty="0">
                    <a:solidFill>
                      <a:schemeClr val="bg1"/>
                    </a:solidFill>
                    <a:latin typeface="Roboto" panose="02000000000000000000" pitchFamily="2" charset="0"/>
                    <a:ea typeface="Roboto" panose="02000000000000000000" pitchFamily="2" charset="0"/>
                  </a:endParaRPr>
                </a:p>
              </p:txBody>
            </p:sp>
            <p:sp>
              <p:nvSpPr>
                <p:cNvPr id="20" name="TextBox 19">
                  <a:extLst>
                    <a:ext uri="{FF2B5EF4-FFF2-40B4-BE49-F238E27FC236}">
                      <a16:creationId xmlns:a16="http://schemas.microsoft.com/office/drawing/2014/main" id="{713E258E-024A-44B8-94D4-F57069B67FAA}"/>
                    </a:ext>
                  </a:extLst>
                </p:cNvPr>
                <p:cNvSpPr txBox="1"/>
                <p:nvPr/>
              </p:nvSpPr>
              <p:spPr>
                <a:xfrm>
                  <a:off x="3521076" y="4142060"/>
                  <a:ext cx="372402" cy="461665"/>
                </a:xfrm>
                <a:prstGeom prst="rect">
                  <a:avLst/>
                </a:prstGeom>
                <a:noFill/>
              </p:spPr>
              <p:txBody>
                <a:bodyPr wrap="square" rtlCol="0">
                  <a:spAutoFit/>
                </a:bodyPr>
                <a:lstStyle/>
                <a:p>
                  <a:r>
                    <a:rPr lang="vi-VN" sz="2400" b="1" dirty="0">
                      <a:solidFill>
                        <a:schemeClr val="bg1"/>
                      </a:solidFill>
                      <a:latin typeface="Roboto" panose="02000000000000000000" pitchFamily="2" charset="0"/>
                      <a:ea typeface="Roboto" panose="02000000000000000000" pitchFamily="2" charset="0"/>
                    </a:rPr>
                    <a:t>F</a:t>
                  </a:r>
                  <a:endParaRPr lang="en-US" sz="2400" b="1" dirty="0">
                    <a:solidFill>
                      <a:schemeClr val="bg1"/>
                    </a:solidFill>
                    <a:latin typeface="Roboto" panose="02000000000000000000" pitchFamily="2" charset="0"/>
                    <a:ea typeface="Roboto" panose="02000000000000000000" pitchFamily="2" charset="0"/>
                  </a:endParaRPr>
                </a:p>
              </p:txBody>
            </p:sp>
            <p:sp>
              <p:nvSpPr>
                <p:cNvPr id="21" name="TextBox 20">
                  <a:extLst>
                    <a:ext uri="{FF2B5EF4-FFF2-40B4-BE49-F238E27FC236}">
                      <a16:creationId xmlns:a16="http://schemas.microsoft.com/office/drawing/2014/main" id="{60914D01-31F0-4A11-84E8-751C0B8607E5}"/>
                    </a:ext>
                  </a:extLst>
                </p:cNvPr>
                <p:cNvSpPr txBox="1"/>
                <p:nvPr/>
              </p:nvSpPr>
              <p:spPr>
                <a:xfrm>
                  <a:off x="3521076" y="4608185"/>
                  <a:ext cx="372402" cy="461665"/>
                </a:xfrm>
                <a:prstGeom prst="rect">
                  <a:avLst/>
                </a:prstGeom>
                <a:noFill/>
              </p:spPr>
              <p:txBody>
                <a:bodyPr wrap="square" rtlCol="0">
                  <a:spAutoFit/>
                </a:bodyPr>
                <a:lstStyle/>
                <a:p>
                  <a:r>
                    <a:rPr lang="vi-VN" sz="2400" b="1" dirty="0">
                      <a:solidFill>
                        <a:schemeClr val="bg1"/>
                      </a:solidFill>
                      <a:latin typeface="Roboto" panose="02000000000000000000" pitchFamily="2" charset="0"/>
                      <a:ea typeface="Roboto" panose="02000000000000000000" pitchFamily="2" charset="0"/>
                    </a:rPr>
                    <a:t>S</a:t>
                  </a:r>
                  <a:endParaRPr lang="en-US" sz="2400" b="1" dirty="0">
                    <a:solidFill>
                      <a:schemeClr val="bg1"/>
                    </a:solidFill>
                    <a:latin typeface="Roboto" panose="02000000000000000000" pitchFamily="2" charset="0"/>
                    <a:ea typeface="Roboto" panose="02000000000000000000" pitchFamily="2" charset="0"/>
                  </a:endParaRPr>
                </a:p>
              </p:txBody>
            </p:sp>
            <p:cxnSp>
              <p:nvCxnSpPr>
                <p:cNvPr id="22" name="Straight Connector 21">
                  <a:extLst>
                    <a:ext uri="{FF2B5EF4-FFF2-40B4-BE49-F238E27FC236}">
                      <a16:creationId xmlns:a16="http://schemas.microsoft.com/office/drawing/2014/main" id="{DDF02F70-C871-4294-A6EF-7194D8C19463}"/>
                    </a:ext>
                  </a:extLst>
                </p:cNvPr>
                <p:cNvCxnSpPr>
                  <a:cxnSpLocks/>
                </p:cNvCxnSpPr>
                <p:nvPr/>
              </p:nvCxnSpPr>
              <p:spPr>
                <a:xfrm>
                  <a:off x="3511240" y="4598025"/>
                  <a:ext cx="372402"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grpSp>
      </p:grpSp>
      <p:grpSp>
        <p:nvGrpSpPr>
          <p:cNvPr id="39" name="Group 38">
            <a:extLst>
              <a:ext uri="{FF2B5EF4-FFF2-40B4-BE49-F238E27FC236}">
                <a16:creationId xmlns:a16="http://schemas.microsoft.com/office/drawing/2014/main" id="{82591B20-86FD-4855-A667-085A96AA5597}"/>
              </a:ext>
            </a:extLst>
          </p:cNvPr>
          <p:cNvGrpSpPr/>
          <p:nvPr/>
        </p:nvGrpSpPr>
        <p:grpSpPr>
          <a:xfrm>
            <a:off x="8975736" y="1411495"/>
            <a:ext cx="2823303" cy="656948"/>
            <a:chOff x="8792592" y="4133115"/>
            <a:chExt cx="2823303" cy="656948"/>
          </a:xfrm>
        </p:grpSpPr>
        <p:sp>
          <p:nvSpPr>
            <p:cNvPr id="10" name="Rectangle: Rounded Corners 9">
              <a:extLst>
                <a:ext uri="{FF2B5EF4-FFF2-40B4-BE49-F238E27FC236}">
                  <a16:creationId xmlns:a16="http://schemas.microsoft.com/office/drawing/2014/main" id="{E3FA2F74-D9C6-47CE-B6C5-4CEF217B1423}"/>
                </a:ext>
              </a:extLst>
            </p:cNvPr>
            <p:cNvSpPr/>
            <p:nvPr/>
          </p:nvSpPr>
          <p:spPr>
            <a:xfrm>
              <a:off x="8792592" y="4133115"/>
              <a:ext cx="2652992" cy="656948"/>
            </a:xfrm>
            <a:prstGeom prst="roundRect">
              <a:avLst>
                <a:gd name="adj" fmla="val 50000"/>
              </a:avLst>
            </a:prstGeom>
            <a:gradFill>
              <a:gsLst>
                <a:gs pos="29000">
                  <a:srgbClr val="1E8EDB"/>
                </a:gs>
                <a:gs pos="53000">
                  <a:srgbClr val="4562BF"/>
                </a:gs>
                <a:gs pos="0">
                  <a:srgbClr val="00B0F0"/>
                </a:gs>
                <a:gs pos="100000">
                  <a:srgbClr val="7030A0"/>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solidFill>
                  <a:schemeClr val="bg1"/>
                </a:solidFill>
              </a:endParaRPr>
            </a:p>
          </p:txBody>
        </p:sp>
        <p:sp>
          <p:nvSpPr>
            <p:cNvPr id="27" name="TextBox 26">
              <a:extLst>
                <a:ext uri="{FF2B5EF4-FFF2-40B4-BE49-F238E27FC236}">
                  <a16:creationId xmlns:a16="http://schemas.microsoft.com/office/drawing/2014/main" id="{45D92332-BDBE-45FD-9876-F9368A4CEECD}"/>
                </a:ext>
              </a:extLst>
            </p:cNvPr>
            <p:cNvSpPr txBox="1"/>
            <p:nvPr/>
          </p:nvSpPr>
          <p:spPr>
            <a:xfrm>
              <a:off x="8962902" y="4275885"/>
              <a:ext cx="2652993" cy="400110"/>
            </a:xfrm>
            <a:prstGeom prst="rect">
              <a:avLst/>
            </a:prstGeom>
            <a:noFill/>
          </p:spPr>
          <p:txBody>
            <a:bodyPr wrap="square" rtlCol="0">
              <a:spAutoFit/>
            </a:bodyPr>
            <a:lstStyle/>
            <a:p>
              <a:r>
                <a:rPr lang="en-US" sz="2000" b="1" dirty="0">
                  <a:solidFill>
                    <a:schemeClr val="bg1"/>
                  </a:solidFill>
                  <a:latin typeface="Roboto" panose="02000000000000000000" pitchFamily="2" charset="0"/>
                  <a:ea typeface="Roboto" panose="02000000000000000000" pitchFamily="2" charset="0"/>
                </a:rPr>
                <a:t>p</a:t>
              </a:r>
              <a:r>
                <a:rPr lang="vi-VN" sz="2000" b="1" dirty="0">
                  <a:solidFill>
                    <a:schemeClr val="bg1"/>
                  </a:solidFill>
                  <a:latin typeface="Roboto" panose="02000000000000000000" pitchFamily="2" charset="0"/>
                  <a:ea typeface="Roboto" panose="02000000000000000000" pitchFamily="2" charset="0"/>
                </a:rPr>
                <a:t>: là áp suất (N/m</a:t>
              </a:r>
              <a:r>
                <a:rPr lang="vi-VN" sz="2000" b="1" baseline="30000" dirty="0">
                  <a:solidFill>
                    <a:schemeClr val="bg1"/>
                  </a:solidFill>
                  <a:latin typeface="Roboto" panose="02000000000000000000" pitchFamily="2" charset="0"/>
                  <a:ea typeface="Roboto" panose="02000000000000000000" pitchFamily="2" charset="0"/>
                </a:rPr>
                <a:t>2</a:t>
              </a:r>
              <a:r>
                <a:rPr lang="vi-VN" sz="2000" b="1" dirty="0">
                  <a:solidFill>
                    <a:schemeClr val="bg1"/>
                  </a:solidFill>
                  <a:latin typeface="Roboto" panose="02000000000000000000" pitchFamily="2" charset="0"/>
                  <a:ea typeface="Roboto" panose="02000000000000000000" pitchFamily="2" charset="0"/>
                </a:rPr>
                <a:t>)</a:t>
              </a:r>
              <a:endParaRPr lang="en-US" sz="2000" b="1" dirty="0">
                <a:solidFill>
                  <a:schemeClr val="bg1"/>
                </a:solidFill>
                <a:latin typeface="Roboto" panose="02000000000000000000" pitchFamily="2" charset="0"/>
                <a:ea typeface="Roboto" panose="02000000000000000000" pitchFamily="2" charset="0"/>
              </a:endParaRPr>
            </a:p>
          </p:txBody>
        </p:sp>
      </p:grpSp>
      <p:grpSp>
        <p:nvGrpSpPr>
          <p:cNvPr id="40" name="Group 39">
            <a:extLst>
              <a:ext uri="{FF2B5EF4-FFF2-40B4-BE49-F238E27FC236}">
                <a16:creationId xmlns:a16="http://schemas.microsoft.com/office/drawing/2014/main" id="{A4E9599B-3BFA-4303-AE4B-A2698F9EA1EB}"/>
              </a:ext>
            </a:extLst>
          </p:cNvPr>
          <p:cNvGrpSpPr/>
          <p:nvPr/>
        </p:nvGrpSpPr>
        <p:grpSpPr>
          <a:xfrm>
            <a:off x="9523063" y="2350062"/>
            <a:ext cx="2095130" cy="656948"/>
            <a:chOff x="9928934" y="4969455"/>
            <a:chExt cx="2095130" cy="656948"/>
          </a:xfrm>
        </p:grpSpPr>
        <p:sp>
          <p:nvSpPr>
            <p:cNvPr id="11" name="Rectangle: Rounded Corners 10">
              <a:extLst>
                <a:ext uri="{FF2B5EF4-FFF2-40B4-BE49-F238E27FC236}">
                  <a16:creationId xmlns:a16="http://schemas.microsoft.com/office/drawing/2014/main" id="{CB5A26E4-D221-4B3C-BB26-BB88FFD6C3ED}"/>
                </a:ext>
              </a:extLst>
            </p:cNvPr>
            <p:cNvSpPr/>
            <p:nvPr/>
          </p:nvSpPr>
          <p:spPr>
            <a:xfrm>
              <a:off x="9928934" y="4969455"/>
              <a:ext cx="2095130" cy="656948"/>
            </a:xfrm>
            <a:prstGeom prst="roundRect">
              <a:avLst>
                <a:gd name="adj" fmla="val 50000"/>
              </a:avLst>
            </a:prstGeom>
            <a:gradFill>
              <a:gsLst>
                <a:gs pos="0">
                  <a:srgbClr val="00B0F0"/>
                </a:gs>
                <a:gs pos="23000">
                  <a:srgbClr val="1B91DD"/>
                </a:gs>
                <a:gs pos="54000">
                  <a:srgbClr val="3870C8"/>
                </a:gs>
                <a:gs pos="100000">
                  <a:srgbClr val="7030A0"/>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solidFill>
                  <a:schemeClr val="bg1"/>
                </a:solidFill>
              </a:endParaRPr>
            </a:p>
          </p:txBody>
        </p:sp>
        <p:sp>
          <p:nvSpPr>
            <p:cNvPr id="28" name="TextBox 27">
              <a:extLst>
                <a:ext uri="{FF2B5EF4-FFF2-40B4-BE49-F238E27FC236}">
                  <a16:creationId xmlns:a16="http://schemas.microsoft.com/office/drawing/2014/main" id="{445FD5E4-F5FA-45CF-8EA4-435564F789FB}"/>
                </a:ext>
              </a:extLst>
            </p:cNvPr>
            <p:cNvSpPr txBox="1"/>
            <p:nvPr/>
          </p:nvSpPr>
          <p:spPr>
            <a:xfrm>
              <a:off x="9961602" y="5069253"/>
              <a:ext cx="2017358" cy="400110"/>
            </a:xfrm>
            <a:prstGeom prst="rect">
              <a:avLst/>
            </a:prstGeom>
            <a:noFill/>
          </p:spPr>
          <p:txBody>
            <a:bodyPr wrap="square" rtlCol="0">
              <a:spAutoFit/>
            </a:bodyPr>
            <a:lstStyle/>
            <a:p>
              <a:r>
                <a:rPr lang="vi-VN" sz="2000" b="1" dirty="0">
                  <a:solidFill>
                    <a:schemeClr val="bg1"/>
                  </a:solidFill>
                  <a:latin typeface="Roboto" panose="02000000000000000000" pitchFamily="2" charset="0"/>
                  <a:ea typeface="Roboto" panose="02000000000000000000" pitchFamily="2" charset="0"/>
                </a:rPr>
                <a:t>F: là áp lực (N)</a:t>
              </a:r>
              <a:endParaRPr lang="en-US" sz="2000" b="1" dirty="0">
                <a:solidFill>
                  <a:schemeClr val="bg1"/>
                </a:solidFill>
                <a:latin typeface="Roboto" panose="02000000000000000000" pitchFamily="2" charset="0"/>
                <a:ea typeface="Roboto" panose="02000000000000000000" pitchFamily="2" charset="0"/>
              </a:endParaRPr>
            </a:p>
          </p:txBody>
        </p:sp>
      </p:grpSp>
      <p:grpSp>
        <p:nvGrpSpPr>
          <p:cNvPr id="41" name="Group 40">
            <a:extLst>
              <a:ext uri="{FF2B5EF4-FFF2-40B4-BE49-F238E27FC236}">
                <a16:creationId xmlns:a16="http://schemas.microsoft.com/office/drawing/2014/main" id="{A0D0BD71-9879-41CA-9BAB-BCE10F006698}"/>
              </a:ext>
            </a:extLst>
          </p:cNvPr>
          <p:cNvGrpSpPr/>
          <p:nvPr/>
        </p:nvGrpSpPr>
        <p:grpSpPr>
          <a:xfrm>
            <a:off x="8939576" y="3271274"/>
            <a:ext cx="2969995" cy="656948"/>
            <a:chOff x="8585609" y="5933310"/>
            <a:chExt cx="2969995" cy="656948"/>
          </a:xfrm>
        </p:grpSpPr>
        <p:sp>
          <p:nvSpPr>
            <p:cNvPr id="12" name="Rectangle: Rounded Corners 11">
              <a:extLst>
                <a:ext uri="{FF2B5EF4-FFF2-40B4-BE49-F238E27FC236}">
                  <a16:creationId xmlns:a16="http://schemas.microsoft.com/office/drawing/2014/main" id="{E4352E69-9D02-4FB2-B624-55F30FD9D52F}"/>
                </a:ext>
              </a:extLst>
            </p:cNvPr>
            <p:cNvSpPr/>
            <p:nvPr/>
          </p:nvSpPr>
          <p:spPr>
            <a:xfrm>
              <a:off x="8585609" y="5933310"/>
              <a:ext cx="2969995" cy="656948"/>
            </a:xfrm>
            <a:prstGeom prst="roundRect">
              <a:avLst>
                <a:gd name="adj" fmla="val 50000"/>
              </a:avLst>
            </a:prstGeom>
            <a:gradFill>
              <a:gsLst>
                <a:gs pos="26000">
                  <a:srgbClr val="307ACE"/>
                </a:gs>
                <a:gs pos="55000">
                  <a:srgbClr val="4463C0"/>
                </a:gs>
                <a:gs pos="0">
                  <a:srgbClr val="00B0F0"/>
                </a:gs>
                <a:gs pos="100000">
                  <a:srgbClr val="7030A0"/>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solidFill>
                  <a:schemeClr val="bg1"/>
                </a:solidFill>
              </a:endParaRPr>
            </a:p>
          </p:txBody>
        </p:sp>
        <p:sp>
          <p:nvSpPr>
            <p:cNvPr id="29" name="TextBox 28">
              <a:extLst>
                <a:ext uri="{FF2B5EF4-FFF2-40B4-BE49-F238E27FC236}">
                  <a16:creationId xmlns:a16="http://schemas.microsoft.com/office/drawing/2014/main" id="{4CEAE7BF-CE2A-4000-94F1-185849C69DF5}"/>
                </a:ext>
              </a:extLst>
            </p:cNvPr>
            <p:cNvSpPr txBox="1"/>
            <p:nvPr/>
          </p:nvSpPr>
          <p:spPr>
            <a:xfrm>
              <a:off x="8786359" y="6061729"/>
              <a:ext cx="2641177" cy="400110"/>
            </a:xfrm>
            <a:prstGeom prst="rect">
              <a:avLst/>
            </a:prstGeom>
            <a:noFill/>
          </p:spPr>
          <p:txBody>
            <a:bodyPr wrap="square" rtlCol="0">
              <a:spAutoFit/>
            </a:bodyPr>
            <a:lstStyle/>
            <a:p>
              <a:r>
                <a:rPr lang="vi-VN" sz="2000" b="1" dirty="0">
                  <a:solidFill>
                    <a:schemeClr val="bg1"/>
                  </a:solidFill>
                  <a:latin typeface="Roboto" panose="02000000000000000000" pitchFamily="2" charset="0"/>
                  <a:ea typeface="Roboto" panose="02000000000000000000" pitchFamily="2" charset="0"/>
                </a:rPr>
                <a:t>S: diện tích bị ép (m</a:t>
              </a:r>
              <a:r>
                <a:rPr lang="vi-VN" sz="2000" b="1" baseline="30000" dirty="0">
                  <a:solidFill>
                    <a:schemeClr val="bg1"/>
                  </a:solidFill>
                  <a:latin typeface="Roboto" panose="02000000000000000000" pitchFamily="2" charset="0"/>
                  <a:ea typeface="Roboto" panose="02000000000000000000" pitchFamily="2" charset="0"/>
                </a:rPr>
                <a:t>2</a:t>
              </a:r>
              <a:r>
                <a:rPr lang="vi-VN" sz="2000" b="1" dirty="0">
                  <a:solidFill>
                    <a:schemeClr val="bg1"/>
                  </a:solidFill>
                  <a:latin typeface="Roboto" panose="02000000000000000000" pitchFamily="2" charset="0"/>
                  <a:ea typeface="Roboto" panose="02000000000000000000" pitchFamily="2" charset="0"/>
                </a:rPr>
                <a:t>)</a:t>
              </a:r>
              <a:endParaRPr lang="en-US" sz="2000" b="1" dirty="0">
                <a:solidFill>
                  <a:schemeClr val="bg1"/>
                </a:solidFill>
                <a:latin typeface="Roboto" panose="02000000000000000000" pitchFamily="2" charset="0"/>
                <a:ea typeface="Roboto" panose="02000000000000000000" pitchFamily="2" charset="0"/>
              </a:endParaRPr>
            </a:p>
          </p:txBody>
        </p:sp>
      </p:grpSp>
      <p:sp>
        <p:nvSpPr>
          <p:cNvPr id="42" name="Freeform: Shape 41">
            <a:extLst>
              <a:ext uri="{FF2B5EF4-FFF2-40B4-BE49-F238E27FC236}">
                <a16:creationId xmlns:a16="http://schemas.microsoft.com/office/drawing/2014/main" id="{C7AFF37B-A5B3-4714-9F00-B2A22285E490}"/>
              </a:ext>
            </a:extLst>
          </p:cNvPr>
          <p:cNvSpPr/>
          <p:nvPr/>
        </p:nvSpPr>
        <p:spPr>
          <a:xfrm>
            <a:off x="2025962" y="1537398"/>
            <a:ext cx="1091954" cy="2208738"/>
          </a:xfrm>
          <a:custGeom>
            <a:avLst/>
            <a:gdLst>
              <a:gd name="connsiteX0" fmla="*/ 0 w 1091954"/>
              <a:gd name="connsiteY0" fmla="*/ 1331650 h 1354180"/>
              <a:gd name="connsiteX1" fmla="*/ 417251 w 1091954"/>
              <a:gd name="connsiteY1" fmla="*/ 1216240 h 1354180"/>
              <a:gd name="connsiteX2" fmla="*/ 648070 w 1091954"/>
              <a:gd name="connsiteY2" fmla="*/ 284085 h 1354180"/>
              <a:gd name="connsiteX3" fmla="*/ 1091954 w 1091954"/>
              <a:gd name="connsiteY3" fmla="*/ 0 h 1354180"/>
            </a:gdLst>
            <a:ahLst/>
            <a:cxnLst>
              <a:cxn ang="0">
                <a:pos x="connsiteX0" y="connsiteY0"/>
              </a:cxn>
              <a:cxn ang="0">
                <a:pos x="connsiteX1" y="connsiteY1"/>
              </a:cxn>
              <a:cxn ang="0">
                <a:pos x="connsiteX2" y="connsiteY2"/>
              </a:cxn>
              <a:cxn ang="0">
                <a:pos x="connsiteX3" y="connsiteY3"/>
              </a:cxn>
            </a:cxnLst>
            <a:rect l="l" t="t" r="r" b="b"/>
            <a:pathLst>
              <a:path w="1091954" h="1354180">
                <a:moveTo>
                  <a:pt x="0" y="1331650"/>
                </a:moveTo>
                <a:cubicBezTo>
                  <a:pt x="154619" y="1361242"/>
                  <a:pt x="309239" y="1390834"/>
                  <a:pt x="417251" y="1216240"/>
                </a:cubicBezTo>
                <a:cubicBezTo>
                  <a:pt x="525263" y="1041646"/>
                  <a:pt x="535620" y="486792"/>
                  <a:pt x="648070" y="284085"/>
                </a:cubicBezTo>
                <a:cubicBezTo>
                  <a:pt x="760521" y="81378"/>
                  <a:pt x="926237" y="40689"/>
                  <a:pt x="1091954" y="0"/>
                </a:cubicBezTo>
              </a:path>
            </a:pathLst>
          </a:custGeom>
          <a:noFill/>
          <a:ln w="38100">
            <a:gradFill>
              <a:gsLst>
                <a:gs pos="0">
                  <a:srgbClr val="FF0000"/>
                </a:gs>
                <a:gs pos="100000">
                  <a:srgbClr val="FFC000"/>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45" name="Freeform: Shape 44">
            <a:extLst>
              <a:ext uri="{FF2B5EF4-FFF2-40B4-BE49-F238E27FC236}">
                <a16:creationId xmlns:a16="http://schemas.microsoft.com/office/drawing/2014/main" id="{511BBAF7-395C-4DA5-9310-D130C6038DA5}"/>
              </a:ext>
            </a:extLst>
          </p:cNvPr>
          <p:cNvSpPr/>
          <p:nvPr/>
        </p:nvSpPr>
        <p:spPr>
          <a:xfrm>
            <a:off x="5157012" y="709698"/>
            <a:ext cx="1107440" cy="752382"/>
          </a:xfrm>
          <a:custGeom>
            <a:avLst/>
            <a:gdLst>
              <a:gd name="connsiteX0" fmla="*/ 0 w 1107440"/>
              <a:gd name="connsiteY0" fmla="*/ 1140201 h 1140201"/>
              <a:gd name="connsiteX1" fmla="*/ 579120 w 1107440"/>
              <a:gd name="connsiteY1" fmla="*/ 926841 h 1140201"/>
              <a:gd name="connsiteX2" fmla="*/ 833120 w 1107440"/>
              <a:gd name="connsiteY2" fmla="*/ 144521 h 1140201"/>
              <a:gd name="connsiteX3" fmla="*/ 1107440 w 1107440"/>
              <a:gd name="connsiteY3" fmla="*/ 2281 h 1140201"/>
            </a:gdLst>
            <a:ahLst/>
            <a:cxnLst>
              <a:cxn ang="0">
                <a:pos x="connsiteX0" y="connsiteY0"/>
              </a:cxn>
              <a:cxn ang="0">
                <a:pos x="connsiteX1" y="connsiteY1"/>
              </a:cxn>
              <a:cxn ang="0">
                <a:pos x="connsiteX2" y="connsiteY2"/>
              </a:cxn>
              <a:cxn ang="0">
                <a:pos x="connsiteX3" y="connsiteY3"/>
              </a:cxn>
            </a:cxnLst>
            <a:rect l="l" t="t" r="r" b="b"/>
            <a:pathLst>
              <a:path w="1107440" h="1140201">
                <a:moveTo>
                  <a:pt x="0" y="1140201"/>
                </a:moveTo>
                <a:cubicBezTo>
                  <a:pt x="220133" y="1116494"/>
                  <a:pt x="440267" y="1092788"/>
                  <a:pt x="579120" y="926841"/>
                </a:cubicBezTo>
                <a:cubicBezTo>
                  <a:pt x="717973" y="760894"/>
                  <a:pt x="745067" y="298614"/>
                  <a:pt x="833120" y="144521"/>
                </a:cubicBezTo>
                <a:cubicBezTo>
                  <a:pt x="921173" y="-9572"/>
                  <a:pt x="1014306" y="-3646"/>
                  <a:pt x="1107440" y="2281"/>
                </a:cubicBezTo>
              </a:path>
            </a:pathLst>
          </a:custGeom>
          <a:noFill/>
          <a:ln w="38100">
            <a:gradFill flip="none" rotWithShape="1">
              <a:gsLst>
                <a:gs pos="0">
                  <a:srgbClr val="FFC000"/>
                </a:gs>
                <a:gs pos="100000">
                  <a:srgbClr val="FF0000"/>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53" name="Freeform: Shape 52">
            <a:extLst>
              <a:ext uri="{FF2B5EF4-FFF2-40B4-BE49-F238E27FC236}">
                <a16:creationId xmlns:a16="http://schemas.microsoft.com/office/drawing/2014/main" id="{B9F84B41-2533-49A4-887C-7908C77FABAD}"/>
              </a:ext>
            </a:extLst>
          </p:cNvPr>
          <p:cNvSpPr/>
          <p:nvPr/>
        </p:nvSpPr>
        <p:spPr>
          <a:xfrm>
            <a:off x="7900063" y="1788966"/>
            <a:ext cx="1075673" cy="1267546"/>
          </a:xfrm>
          <a:custGeom>
            <a:avLst/>
            <a:gdLst>
              <a:gd name="connsiteX0" fmla="*/ 0 w 1280160"/>
              <a:gd name="connsiteY0" fmla="*/ 1267546 h 1267546"/>
              <a:gd name="connsiteX1" fmla="*/ 579120 w 1280160"/>
              <a:gd name="connsiteY1" fmla="*/ 939886 h 1267546"/>
              <a:gd name="connsiteX2" fmla="*/ 868680 w 1280160"/>
              <a:gd name="connsiteY2" fmla="*/ 132166 h 1267546"/>
              <a:gd name="connsiteX3" fmla="*/ 1280160 w 1280160"/>
              <a:gd name="connsiteY3" fmla="*/ 10246 h 1267546"/>
            </a:gdLst>
            <a:ahLst/>
            <a:cxnLst>
              <a:cxn ang="0">
                <a:pos x="connsiteX0" y="connsiteY0"/>
              </a:cxn>
              <a:cxn ang="0">
                <a:pos x="connsiteX1" y="connsiteY1"/>
              </a:cxn>
              <a:cxn ang="0">
                <a:pos x="connsiteX2" y="connsiteY2"/>
              </a:cxn>
              <a:cxn ang="0">
                <a:pos x="connsiteX3" y="connsiteY3"/>
              </a:cxn>
            </a:cxnLst>
            <a:rect l="l" t="t" r="r" b="b"/>
            <a:pathLst>
              <a:path w="1280160" h="1267546">
                <a:moveTo>
                  <a:pt x="0" y="1267546"/>
                </a:moveTo>
                <a:cubicBezTo>
                  <a:pt x="217170" y="1198331"/>
                  <a:pt x="434340" y="1129116"/>
                  <a:pt x="579120" y="939886"/>
                </a:cubicBezTo>
                <a:cubicBezTo>
                  <a:pt x="723900" y="750656"/>
                  <a:pt x="751840" y="287106"/>
                  <a:pt x="868680" y="132166"/>
                </a:cubicBezTo>
                <a:cubicBezTo>
                  <a:pt x="985520" y="-22774"/>
                  <a:pt x="1132840" y="-6264"/>
                  <a:pt x="1280160" y="10246"/>
                </a:cubicBezTo>
              </a:path>
            </a:pathLst>
          </a:custGeom>
          <a:noFill/>
          <a:ln w="38100">
            <a:gradFill flip="none" rotWithShape="1">
              <a:gsLst>
                <a:gs pos="0">
                  <a:srgbClr val="7030A0"/>
                </a:gs>
                <a:gs pos="100000">
                  <a:srgbClr val="00B0F0"/>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54" name="Freeform: Shape 53">
            <a:extLst>
              <a:ext uri="{FF2B5EF4-FFF2-40B4-BE49-F238E27FC236}">
                <a16:creationId xmlns:a16="http://schemas.microsoft.com/office/drawing/2014/main" id="{91EA4861-55A9-4982-867E-8A987FA6F82B}"/>
              </a:ext>
            </a:extLst>
          </p:cNvPr>
          <p:cNvSpPr/>
          <p:nvPr/>
        </p:nvSpPr>
        <p:spPr>
          <a:xfrm>
            <a:off x="7917523" y="2683132"/>
            <a:ext cx="1618258" cy="365760"/>
          </a:xfrm>
          <a:custGeom>
            <a:avLst/>
            <a:gdLst>
              <a:gd name="connsiteX0" fmla="*/ 0 w 2148840"/>
              <a:gd name="connsiteY0" fmla="*/ 365760 h 365760"/>
              <a:gd name="connsiteX1" fmla="*/ 1173480 w 2148840"/>
              <a:gd name="connsiteY1" fmla="*/ 213360 h 365760"/>
              <a:gd name="connsiteX2" fmla="*/ 2148840 w 2148840"/>
              <a:gd name="connsiteY2" fmla="*/ 0 h 365760"/>
            </a:gdLst>
            <a:ahLst/>
            <a:cxnLst>
              <a:cxn ang="0">
                <a:pos x="connsiteX0" y="connsiteY0"/>
              </a:cxn>
              <a:cxn ang="0">
                <a:pos x="connsiteX1" y="connsiteY1"/>
              </a:cxn>
              <a:cxn ang="0">
                <a:pos x="connsiteX2" y="connsiteY2"/>
              </a:cxn>
            </a:cxnLst>
            <a:rect l="l" t="t" r="r" b="b"/>
            <a:pathLst>
              <a:path w="2148840" h="365760">
                <a:moveTo>
                  <a:pt x="0" y="365760"/>
                </a:moveTo>
                <a:cubicBezTo>
                  <a:pt x="407670" y="320040"/>
                  <a:pt x="815340" y="274320"/>
                  <a:pt x="1173480" y="213360"/>
                </a:cubicBezTo>
                <a:cubicBezTo>
                  <a:pt x="1531620" y="152400"/>
                  <a:pt x="1948180" y="39370"/>
                  <a:pt x="2148840" y="0"/>
                </a:cubicBezTo>
              </a:path>
            </a:pathLst>
          </a:custGeom>
          <a:noFill/>
          <a:ln w="38100">
            <a:gradFill flip="none" rotWithShape="1">
              <a:gsLst>
                <a:gs pos="0">
                  <a:srgbClr val="7030A0"/>
                </a:gs>
                <a:gs pos="100000">
                  <a:srgbClr val="00B0F0"/>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55" name="Freeform: Shape 54">
            <a:extLst>
              <a:ext uri="{FF2B5EF4-FFF2-40B4-BE49-F238E27FC236}">
                <a16:creationId xmlns:a16="http://schemas.microsoft.com/office/drawing/2014/main" id="{304F3FEA-D220-4C68-8848-1C70B22B5859}"/>
              </a:ext>
            </a:extLst>
          </p:cNvPr>
          <p:cNvSpPr/>
          <p:nvPr/>
        </p:nvSpPr>
        <p:spPr>
          <a:xfrm>
            <a:off x="7907683" y="3048892"/>
            <a:ext cx="1059180" cy="602422"/>
          </a:xfrm>
          <a:custGeom>
            <a:avLst/>
            <a:gdLst>
              <a:gd name="connsiteX0" fmla="*/ 0 w 1059180"/>
              <a:gd name="connsiteY0" fmla="*/ 0 h 602422"/>
              <a:gd name="connsiteX1" fmla="*/ 518160 w 1059180"/>
              <a:gd name="connsiteY1" fmla="*/ 83820 h 602422"/>
              <a:gd name="connsiteX2" fmla="*/ 800100 w 1059180"/>
              <a:gd name="connsiteY2" fmla="*/ 358140 h 602422"/>
              <a:gd name="connsiteX3" fmla="*/ 891540 w 1059180"/>
              <a:gd name="connsiteY3" fmla="*/ 563880 h 602422"/>
              <a:gd name="connsiteX4" fmla="*/ 1059180 w 1059180"/>
              <a:gd name="connsiteY4" fmla="*/ 601980 h 6024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9180" h="602422">
                <a:moveTo>
                  <a:pt x="0" y="0"/>
                </a:moveTo>
                <a:cubicBezTo>
                  <a:pt x="192405" y="12065"/>
                  <a:pt x="384810" y="24130"/>
                  <a:pt x="518160" y="83820"/>
                </a:cubicBezTo>
                <a:cubicBezTo>
                  <a:pt x="651510" y="143510"/>
                  <a:pt x="737870" y="278130"/>
                  <a:pt x="800100" y="358140"/>
                </a:cubicBezTo>
                <a:cubicBezTo>
                  <a:pt x="862330" y="438150"/>
                  <a:pt x="848360" y="523240"/>
                  <a:pt x="891540" y="563880"/>
                </a:cubicBezTo>
                <a:cubicBezTo>
                  <a:pt x="934720" y="604520"/>
                  <a:pt x="996950" y="603250"/>
                  <a:pt x="1059180" y="601980"/>
                </a:cubicBezTo>
              </a:path>
            </a:pathLst>
          </a:custGeom>
          <a:noFill/>
          <a:ln w="38100">
            <a:gradFill flip="none" rotWithShape="1">
              <a:gsLst>
                <a:gs pos="0">
                  <a:srgbClr val="7030A0"/>
                </a:gs>
                <a:gs pos="100000">
                  <a:srgbClr val="00B0F0"/>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grpSp>
        <p:nvGrpSpPr>
          <p:cNvPr id="26" name="Group 25">
            <a:extLst>
              <a:ext uri="{FF2B5EF4-FFF2-40B4-BE49-F238E27FC236}">
                <a16:creationId xmlns:a16="http://schemas.microsoft.com/office/drawing/2014/main" id="{FF896C5E-2F18-2DE0-151D-A6AE74403180}"/>
              </a:ext>
            </a:extLst>
          </p:cNvPr>
          <p:cNvGrpSpPr/>
          <p:nvPr/>
        </p:nvGrpSpPr>
        <p:grpSpPr>
          <a:xfrm>
            <a:off x="3139586" y="5076463"/>
            <a:ext cx="2654551" cy="656948"/>
            <a:chOff x="3178204" y="1626093"/>
            <a:chExt cx="2654551" cy="656948"/>
          </a:xfrm>
        </p:grpSpPr>
        <p:sp>
          <p:nvSpPr>
            <p:cNvPr id="43" name="Rectangle: Rounded Corners 42">
              <a:extLst>
                <a:ext uri="{FF2B5EF4-FFF2-40B4-BE49-F238E27FC236}">
                  <a16:creationId xmlns:a16="http://schemas.microsoft.com/office/drawing/2014/main" id="{30BDFA7D-0B53-91B6-D25D-AB88D76730BD}"/>
                </a:ext>
              </a:extLst>
            </p:cNvPr>
            <p:cNvSpPr/>
            <p:nvPr/>
          </p:nvSpPr>
          <p:spPr>
            <a:xfrm>
              <a:off x="3178204" y="1626093"/>
              <a:ext cx="2654551" cy="656948"/>
            </a:xfrm>
            <a:prstGeom prst="roundRect">
              <a:avLst>
                <a:gd name="adj" fmla="val 50000"/>
              </a:avLst>
            </a:prstGeom>
            <a:gradFill>
              <a:gsLst>
                <a:gs pos="0">
                  <a:srgbClr val="FF0000"/>
                </a:gs>
                <a:gs pos="38076">
                  <a:srgbClr val="FF4D00"/>
                </a:gs>
                <a:gs pos="67000">
                  <a:srgbClr val="FF7300"/>
                </a:gs>
                <a:gs pos="100000">
                  <a:srgbClr val="FFC000"/>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solidFill>
                  <a:schemeClr val="bg1"/>
                </a:solidFill>
              </a:endParaRPr>
            </a:p>
          </p:txBody>
        </p:sp>
        <p:sp>
          <p:nvSpPr>
            <p:cNvPr id="46" name="TextBox 45">
              <a:extLst>
                <a:ext uri="{FF2B5EF4-FFF2-40B4-BE49-F238E27FC236}">
                  <a16:creationId xmlns:a16="http://schemas.microsoft.com/office/drawing/2014/main" id="{4E7CB2D5-492B-87C7-D40B-AB3F73C0A804}"/>
                </a:ext>
              </a:extLst>
            </p:cNvPr>
            <p:cNvSpPr txBox="1"/>
            <p:nvPr/>
          </p:nvSpPr>
          <p:spPr>
            <a:xfrm>
              <a:off x="3387503" y="1775917"/>
              <a:ext cx="2243492" cy="400110"/>
            </a:xfrm>
            <a:prstGeom prst="rect">
              <a:avLst/>
            </a:prstGeom>
            <a:noFill/>
          </p:spPr>
          <p:txBody>
            <a:bodyPr wrap="square" rtlCol="0">
              <a:spAutoFit/>
            </a:bodyPr>
            <a:lstStyle/>
            <a:p>
              <a:r>
                <a:rPr lang="en-US" sz="2000" b="1" dirty="0" err="1">
                  <a:solidFill>
                    <a:schemeClr val="bg1"/>
                  </a:solidFill>
                  <a:latin typeface="Roboto" panose="02000000000000000000" pitchFamily="2" charset="0"/>
                  <a:ea typeface="Roboto" panose="02000000000000000000" pitchFamily="2" charset="0"/>
                </a:rPr>
                <a:t>Cách</a:t>
              </a:r>
              <a:r>
                <a:rPr lang="en-US" sz="2000" b="1" dirty="0">
                  <a:solidFill>
                    <a:schemeClr val="bg1"/>
                  </a:solidFill>
                  <a:latin typeface="Roboto" panose="02000000000000000000" pitchFamily="2" charset="0"/>
                  <a:ea typeface="Roboto" panose="02000000000000000000" pitchFamily="2" charset="0"/>
                </a:rPr>
                <a:t> </a:t>
              </a:r>
              <a:r>
                <a:rPr lang="en-US" sz="2000" b="1" dirty="0" err="1">
                  <a:solidFill>
                    <a:schemeClr val="bg1"/>
                  </a:solidFill>
                  <a:latin typeface="Roboto" panose="02000000000000000000" pitchFamily="2" charset="0"/>
                  <a:ea typeface="Roboto" panose="02000000000000000000" pitchFamily="2" charset="0"/>
                </a:rPr>
                <a:t>tăng</a:t>
              </a:r>
              <a:r>
                <a:rPr lang="en-US" sz="2000" b="1" dirty="0">
                  <a:solidFill>
                    <a:schemeClr val="bg1"/>
                  </a:solidFill>
                  <a:latin typeface="Roboto" panose="02000000000000000000" pitchFamily="2" charset="0"/>
                  <a:ea typeface="Roboto" panose="02000000000000000000" pitchFamily="2" charset="0"/>
                </a:rPr>
                <a:t> </a:t>
              </a:r>
              <a:r>
                <a:rPr lang="en-US" sz="2000" b="1" dirty="0" err="1">
                  <a:solidFill>
                    <a:schemeClr val="bg1"/>
                  </a:solidFill>
                  <a:latin typeface="Roboto" panose="02000000000000000000" pitchFamily="2" charset="0"/>
                  <a:ea typeface="Roboto" panose="02000000000000000000" pitchFamily="2" charset="0"/>
                </a:rPr>
                <a:t>áp</a:t>
              </a:r>
              <a:r>
                <a:rPr lang="en-US" sz="2000" b="1" dirty="0">
                  <a:solidFill>
                    <a:schemeClr val="bg1"/>
                  </a:solidFill>
                  <a:latin typeface="Roboto" panose="02000000000000000000" pitchFamily="2" charset="0"/>
                  <a:ea typeface="Roboto" panose="02000000000000000000" pitchFamily="2" charset="0"/>
                </a:rPr>
                <a:t> </a:t>
              </a:r>
              <a:r>
                <a:rPr lang="en-US" sz="2000" b="1" dirty="0" err="1">
                  <a:solidFill>
                    <a:schemeClr val="bg1"/>
                  </a:solidFill>
                  <a:latin typeface="Roboto" panose="02000000000000000000" pitchFamily="2" charset="0"/>
                  <a:ea typeface="Roboto" panose="02000000000000000000" pitchFamily="2" charset="0"/>
                </a:rPr>
                <a:t>suất</a:t>
              </a:r>
              <a:endParaRPr lang="en-US" sz="2000" b="1" dirty="0">
                <a:solidFill>
                  <a:schemeClr val="bg1"/>
                </a:solidFill>
                <a:latin typeface="Roboto" panose="02000000000000000000" pitchFamily="2" charset="0"/>
                <a:ea typeface="Roboto" panose="02000000000000000000" pitchFamily="2" charset="0"/>
              </a:endParaRPr>
            </a:p>
          </p:txBody>
        </p:sp>
      </p:grpSp>
      <p:grpSp>
        <p:nvGrpSpPr>
          <p:cNvPr id="47" name="Group 46">
            <a:extLst>
              <a:ext uri="{FF2B5EF4-FFF2-40B4-BE49-F238E27FC236}">
                <a16:creationId xmlns:a16="http://schemas.microsoft.com/office/drawing/2014/main" id="{19978A6C-0CA4-671D-5B09-C3D040283CE3}"/>
              </a:ext>
            </a:extLst>
          </p:cNvPr>
          <p:cNvGrpSpPr/>
          <p:nvPr/>
        </p:nvGrpSpPr>
        <p:grpSpPr>
          <a:xfrm>
            <a:off x="6804770" y="4197433"/>
            <a:ext cx="2969205" cy="602422"/>
            <a:chOff x="6338017" y="637443"/>
            <a:chExt cx="2969205" cy="602422"/>
          </a:xfrm>
        </p:grpSpPr>
        <p:sp>
          <p:nvSpPr>
            <p:cNvPr id="50" name="Rectangle: Rounded Corners 49">
              <a:extLst>
                <a:ext uri="{FF2B5EF4-FFF2-40B4-BE49-F238E27FC236}">
                  <a16:creationId xmlns:a16="http://schemas.microsoft.com/office/drawing/2014/main" id="{477CE0FF-B65E-B181-D809-BD45C5CA0C4E}"/>
                </a:ext>
              </a:extLst>
            </p:cNvPr>
            <p:cNvSpPr/>
            <p:nvPr/>
          </p:nvSpPr>
          <p:spPr>
            <a:xfrm>
              <a:off x="6338017" y="637443"/>
              <a:ext cx="2750961" cy="602422"/>
            </a:xfrm>
            <a:prstGeom prst="roundRect">
              <a:avLst>
                <a:gd name="adj" fmla="val 50000"/>
              </a:avLst>
            </a:prstGeom>
            <a:gradFill>
              <a:gsLst>
                <a:gs pos="0">
                  <a:srgbClr val="FF0000"/>
                </a:gs>
                <a:gs pos="38076">
                  <a:srgbClr val="FF4D00"/>
                </a:gs>
                <a:gs pos="67000">
                  <a:srgbClr val="FF7300"/>
                </a:gs>
                <a:gs pos="100000">
                  <a:srgbClr val="FFC000"/>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solidFill>
                  <a:schemeClr val="bg1"/>
                </a:solidFill>
              </a:endParaRPr>
            </a:p>
          </p:txBody>
        </p:sp>
        <p:sp>
          <p:nvSpPr>
            <p:cNvPr id="51" name="TextBox 50">
              <a:extLst>
                <a:ext uri="{FF2B5EF4-FFF2-40B4-BE49-F238E27FC236}">
                  <a16:creationId xmlns:a16="http://schemas.microsoft.com/office/drawing/2014/main" id="{E48E23B8-6555-1039-5F2C-00A18FF8AD3F}"/>
                </a:ext>
              </a:extLst>
            </p:cNvPr>
            <p:cNvSpPr txBox="1"/>
            <p:nvPr/>
          </p:nvSpPr>
          <p:spPr>
            <a:xfrm>
              <a:off x="6434824" y="733681"/>
              <a:ext cx="2872398" cy="400110"/>
            </a:xfrm>
            <a:prstGeom prst="rect">
              <a:avLst/>
            </a:prstGeom>
            <a:noFill/>
          </p:spPr>
          <p:txBody>
            <a:bodyPr wrap="square" rtlCol="0">
              <a:spAutoFit/>
            </a:bodyPr>
            <a:lstStyle/>
            <a:p>
              <a:r>
                <a:rPr lang="en-US" sz="2000" b="1" dirty="0" err="1">
                  <a:solidFill>
                    <a:schemeClr val="bg1"/>
                  </a:solidFill>
                  <a:latin typeface="Roboto" panose="02000000000000000000" pitchFamily="2" charset="0"/>
                  <a:ea typeface="Roboto" panose="02000000000000000000" pitchFamily="2" charset="0"/>
                </a:rPr>
                <a:t>Giữ</a:t>
              </a:r>
              <a:r>
                <a:rPr lang="en-US" sz="2000" b="1" dirty="0">
                  <a:solidFill>
                    <a:schemeClr val="bg1"/>
                  </a:solidFill>
                  <a:latin typeface="Roboto" panose="02000000000000000000" pitchFamily="2" charset="0"/>
                  <a:ea typeface="Roboto" panose="02000000000000000000" pitchFamily="2" charset="0"/>
                </a:rPr>
                <a:t> </a:t>
              </a:r>
              <a:r>
                <a:rPr lang="en-US" sz="2000" b="1" dirty="0" err="1">
                  <a:solidFill>
                    <a:schemeClr val="bg1"/>
                  </a:solidFill>
                  <a:latin typeface="Roboto" panose="02000000000000000000" pitchFamily="2" charset="0"/>
                  <a:ea typeface="Roboto" panose="02000000000000000000" pitchFamily="2" charset="0"/>
                </a:rPr>
                <a:t>nguyên</a:t>
              </a:r>
              <a:r>
                <a:rPr lang="en-US" sz="2000" b="1" dirty="0">
                  <a:solidFill>
                    <a:schemeClr val="bg1"/>
                  </a:solidFill>
                  <a:latin typeface="Roboto" panose="02000000000000000000" pitchFamily="2" charset="0"/>
                  <a:ea typeface="Roboto" panose="02000000000000000000" pitchFamily="2" charset="0"/>
                </a:rPr>
                <a:t> F, </a:t>
              </a:r>
              <a:r>
                <a:rPr lang="en-US" sz="2000" b="1" dirty="0" err="1">
                  <a:solidFill>
                    <a:schemeClr val="bg1"/>
                  </a:solidFill>
                  <a:latin typeface="Roboto" panose="02000000000000000000" pitchFamily="2" charset="0"/>
                  <a:ea typeface="Roboto" panose="02000000000000000000" pitchFamily="2" charset="0"/>
                </a:rPr>
                <a:t>giảm</a:t>
              </a:r>
              <a:r>
                <a:rPr lang="en-US" sz="2000" b="1" dirty="0">
                  <a:solidFill>
                    <a:schemeClr val="bg1"/>
                  </a:solidFill>
                  <a:latin typeface="Roboto" panose="02000000000000000000" pitchFamily="2" charset="0"/>
                  <a:ea typeface="Roboto" panose="02000000000000000000" pitchFamily="2" charset="0"/>
                </a:rPr>
                <a:t> S</a:t>
              </a:r>
            </a:p>
          </p:txBody>
        </p:sp>
      </p:grpSp>
      <p:sp>
        <p:nvSpPr>
          <p:cNvPr id="52" name="Freeform: Shape 51">
            <a:extLst>
              <a:ext uri="{FF2B5EF4-FFF2-40B4-BE49-F238E27FC236}">
                <a16:creationId xmlns:a16="http://schemas.microsoft.com/office/drawing/2014/main" id="{878B8770-6E6D-9514-1314-73B3C19B89E8}"/>
              </a:ext>
            </a:extLst>
          </p:cNvPr>
          <p:cNvSpPr/>
          <p:nvPr/>
        </p:nvSpPr>
        <p:spPr>
          <a:xfrm flipH="1">
            <a:off x="2047632" y="3766686"/>
            <a:ext cx="1091954" cy="1729762"/>
          </a:xfrm>
          <a:custGeom>
            <a:avLst/>
            <a:gdLst>
              <a:gd name="connsiteX0" fmla="*/ 0 w 1091954"/>
              <a:gd name="connsiteY0" fmla="*/ 1331650 h 1354180"/>
              <a:gd name="connsiteX1" fmla="*/ 417251 w 1091954"/>
              <a:gd name="connsiteY1" fmla="*/ 1216240 h 1354180"/>
              <a:gd name="connsiteX2" fmla="*/ 648070 w 1091954"/>
              <a:gd name="connsiteY2" fmla="*/ 284085 h 1354180"/>
              <a:gd name="connsiteX3" fmla="*/ 1091954 w 1091954"/>
              <a:gd name="connsiteY3" fmla="*/ 0 h 1354180"/>
            </a:gdLst>
            <a:ahLst/>
            <a:cxnLst>
              <a:cxn ang="0">
                <a:pos x="connsiteX0" y="connsiteY0"/>
              </a:cxn>
              <a:cxn ang="0">
                <a:pos x="connsiteX1" y="connsiteY1"/>
              </a:cxn>
              <a:cxn ang="0">
                <a:pos x="connsiteX2" y="connsiteY2"/>
              </a:cxn>
              <a:cxn ang="0">
                <a:pos x="connsiteX3" y="connsiteY3"/>
              </a:cxn>
            </a:cxnLst>
            <a:rect l="l" t="t" r="r" b="b"/>
            <a:pathLst>
              <a:path w="1091954" h="1354180">
                <a:moveTo>
                  <a:pt x="0" y="1331650"/>
                </a:moveTo>
                <a:cubicBezTo>
                  <a:pt x="154619" y="1361242"/>
                  <a:pt x="309239" y="1390834"/>
                  <a:pt x="417251" y="1216240"/>
                </a:cubicBezTo>
                <a:cubicBezTo>
                  <a:pt x="525263" y="1041646"/>
                  <a:pt x="535620" y="486792"/>
                  <a:pt x="648070" y="284085"/>
                </a:cubicBezTo>
                <a:cubicBezTo>
                  <a:pt x="760521" y="81378"/>
                  <a:pt x="926237" y="40689"/>
                  <a:pt x="1091954" y="0"/>
                </a:cubicBezTo>
              </a:path>
            </a:pathLst>
          </a:custGeom>
          <a:noFill/>
          <a:ln w="38100">
            <a:gradFill>
              <a:gsLst>
                <a:gs pos="0">
                  <a:srgbClr val="FF0000"/>
                </a:gs>
                <a:gs pos="100000">
                  <a:srgbClr val="FFC000"/>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58" name="Freeform: Shape 57">
            <a:extLst>
              <a:ext uri="{FF2B5EF4-FFF2-40B4-BE49-F238E27FC236}">
                <a16:creationId xmlns:a16="http://schemas.microsoft.com/office/drawing/2014/main" id="{5EBCCC9D-DAB6-14D2-CECF-2F4705A31204}"/>
              </a:ext>
            </a:extLst>
          </p:cNvPr>
          <p:cNvSpPr/>
          <p:nvPr/>
        </p:nvSpPr>
        <p:spPr>
          <a:xfrm>
            <a:off x="5794137" y="4570607"/>
            <a:ext cx="1107440" cy="752382"/>
          </a:xfrm>
          <a:custGeom>
            <a:avLst/>
            <a:gdLst>
              <a:gd name="connsiteX0" fmla="*/ 0 w 1107440"/>
              <a:gd name="connsiteY0" fmla="*/ 1140201 h 1140201"/>
              <a:gd name="connsiteX1" fmla="*/ 579120 w 1107440"/>
              <a:gd name="connsiteY1" fmla="*/ 926841 h 1140201"/>
              <a:gd name="connsiteX2" fmla="*/ 833120 w 1107440"/>
              <a:gd name="connsiteY2" fmla="*/ 144521 h 1140201"/>
              <a:gd name="connsiteX3" fmla="*/ 1107440 w 1107440"/>
              <a:gd name="connsiteY3" fmla="*/ 2281 h 1140201"/>
            </a:gdLst>
            <a:ahLst/>
            <a:cxnLst>
              <a:cxn ang="0">
                <a:pos x="connsiteX0" y="connsiteY0"/>
              </a:cxn>
              <a:cxn ang="0">
                <a:pos x="connsiteX1" y="connsiteY1"/>
              </a:cxn>
              <a:cxn ang="0">
                <a:pos x="connsiteX2" y="connsiteY2"/>
              </a:cxn>
              <a:cxn ang="0">
                <a:pos x="connsiteX3" y="connsiteY3"/>
              </a:cxn>
            </a:cxnLst>
            <a:rect l="l" t="t" r="r" b="b"/>
            <a:pathLst>
              <a:path w="1107440" h="1140201">
                <a:moveTo>
                  <a:pt x="0" y="1140201"/>
                </a:moveTo>
                <a:cubicBezTo>
                  <a:pt x="220133" y="1116494"/>
                  <a:pt x="440267" y="1092788"/>
                  <a:pt x="579120" y="926841"/>
                </a:cubicBezTo>
                <a:cubicBezTo>
                  <a:pt x="717973" y="760894"/>
                  <a:pt x="745067" y="298614"/>
                  <a:pt x="833120" y="144521"/>
                </a:cubicBezTo>
                <a:cubicBezTo>
                  <a:pt x="921173" y="-9572"/>
                  <a:pt x="1014306" y="-3646"/>
                  <a:pt x="1107440" y="2281"/>
                </a:cubicBezTo>
              </a:path>
            </a:pathLst>
          </a:custGeom>
          <a:noFill/>
          <a:ln w="38100">
            <a:gradFill flip="none" rotWithShape="1">
              <a:gsLst>
                <a:gs pos="0">
                  <a:srgbClr val="FFC000"/>
                </a:gs>
                <a:gs pos="100000">
                  <a:srgbClr val="FF0000"/>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grpSp>
        <p:nvGrpSpPr>
          <p:cNvPr id="31" name="Group 30">
            <a:extLst>
              <a:ext uri="{FF2B5EF4-FFF2-40B4-BE49-F238E27FC236}">
                <a16:creationId xmlns:a16="http://schemas.microsoft.com/office/drawing/2014/main" id="{0FE03113-38C8-4D74-BF3C-5335D30C7A2F}"/>
              </a:ext>
            </a:extLst>
          </p:cNvPr>
          <p:cNvGrpSpPr/>
          <p:nvPr/>
        </p:nvGrpSpPr>
        <p:grpSpPr>
          <a:xfrm>
            <a:off x="349701" y="2956023"/>
            <a:ext cx="1873189" cy="1580224"/>
            <a:chOff x="219168" y="2496105"/>
            <a:chExt cx="1873189" cy="1580224"/>
          </a:xfrm>
        </p:grpSpPr>
        <p:sp>
          <p:nvSpPr>
            <p:cNvPr id="2" name="Hexagon 1">
              <a:extLst>
                <a:ext uri="{FF2B5EF4-FFF2-40B4-BE49-F238E27FC236}">
                  <a16:creationId xmlns:a16="http://schemas.microsoft.com/office/drawing/2014/main" id="{92245C5A-CABE-4992-A868-0F12102369CD}"/>
                </a:ext>
              </a:extLst>
            </p:cNvPr>
            <p:cNvSpPr/>
            <p:nvPr/>
          </p:nvSpPr>
          <p:spPr>
            <a:xfrm>
              <a:off x="219168" y="2496105"/>
              <a:ext cx="1873189" cy="1580224"/>
            </a:xfrm>
            <a:prstGeom prst="hexagon">
              <a:avLst/>
            </a:prstGeom>
            <a:solidFill>
              <a:schemeClr val="bg1"/>
            </a:solidFill>
            <a:ln>
              <a:noFill/>
            </a:ln>
            <a:effectLst>
              <a:outerShdw blurRad="254000" dist="50800" dir="8100000" sx="102000" sy="102000" algn="tr" rotWithShape="0">
                <a:prstClr val="black">
                  <a:alpha val="4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a:solidFill>
                  <a:schemeClr val="bg1"/>
                </a:solidFill>
              </a:endParaRPr>
            </a:p>
          </p:txBody>
        </p:sp>
        <p:sp>
          <p:nvSpPr>
            <p:cNvPr id="30" name="TextBox 29">
              <a:extLst>
                <a:ext uri="{FF2B5EF4-FFF2-40B4-BE49-F238E27FC236}">
                  <a16:creationId xmlns:a16="http://schemas.microsoft.com/office/drawing/2014/main" id="{0F239E52-DFF1-4C9B-8979-4CA5AD961CF7}"/>
                </a:ext>
              </a:extLst>
            </p:cNvPr>
            <p:cNvSpPr txBox="1"/>
            <p:nvPr/>
          </p:nvSpPr>
          <p:spPr>
            <a:xfrm>
              <a:off x="573074" y="2673020"/>
              <a:ext cx="1165376" cy="1200329"/>
            </a:xfrm>
            <a:prstGeom prst="rect">
              <a:avLst/>
            </a:prstGeom>
            <a:noFill/>
          </p:spPr>
          <p:txBody>
            <a:bodyPr wrap="square" rtlCol="0">
              <a:spAutoFit/>
            </a:bodyPr>
            <a:lstStyle/>
            <a:p>
              <a:pPr algn="ctr"/>
              <a:r>
                <a:rPr lang="vi-VN" sz="3600" b="1" dirty="0">
                  <a:solidFill>
                    <a:schemeClr val="bg2">
                      <a:lumMod val="25000"/>
                    </a:schemeClr>
                  </a:solidFill>
                  <a:latin typeface="Roboto" panose="02000000000000000000" pitchFamily="2" charset="0"/>
                  <a:ea typeface="Roboto" panose="02000000000000000000" pitchFamily="2" charset="0"/>
                </a:rPr>
                <a:t>Áp suất</a:t>
              </a:r>
              <a:endParaRPr lang="en-US" sz="3600" b="1" dirty="0">
                <a:solidFill>
                  <a:schemeClr val="bg2">
                    <a:lumMod val="25000"/>
                  </a:schemeClr>
                </a:solidFill>
                <a:latin typeface="Roboto" panose="02000000000000000000" pitchFamily="2" charset="0"/>
                <a:ea typeface="Roboto" panose="02000000000000000000" pitchFamily="2" charset="0"/>
              </a:endParaRPr>
            </a:p>
          </p:txBody>
        </p:sp>
      </p:grpSp>
      <p:grpSp>
        <p:nvGrpSpPr>
          <p:cNvPr id="59" name="Group 58">
            <a:extLst>
              <a:ext uri="{FF2B5EF4-FFF2-40B4-BE49-F238E27FC236}">
                <a16:creationId xmlns:a16="http://schemas.microsoft.com/office/drawing/2014/main" id="{F37A8D48-1177-9D73-2C9D-A2EBEE2EE136}"/>
              </a:ext>
            </a:extLst>
          </p:cNvPr>
          <p:cNvGrpSpPr/>
          <p:nvPr/>
        </p:nvGrpSpPr>
        <p:grpSpPr>
          <a:xfrm>
            <a:off x="6804770" y="5023975"/>
            <a:ext cx="3464645" cy="602422"/>
            <a:chOff x="6338017" y="637443"/>
            <a:chExt cx="2969205" cy="602422"/>
          </a:xfrm>
        </p:grpSpPr>
        <p:sp>
          <p:nvSpPr>
            <p:cNvPr id="60" name="Rectangle: Rounded Corners 59">
              <a:extLst>
                <a:ext uri="{FF2B5EF4-FFF2-40B4-BE49-F238E27FC236}">
                  <a16:creationId xmlns:a16="http://schemas.microsoft.com/office/drawing/2014/main" id="{56A1A9F9-FB39-6A62-E1E5-752C8E3F5265}"/>
                </a:ext>
              </a:extLst>
            </p:cNvPr>
            <p:cNvSpPr/>
            <p:nvPr/>
          </p:nvSpPr>
          <p:spPr>
            <a:xfrm>
              <a:off x="6338017" y="637443"/>
              <a:ext cx="2750961" cy="602422"/>
            </a:xfrm>
            <a:prstGeom prst="roundRect">
              <a:avLst>
                <a:gd name="adj" fmla="val 50000"/>
              </a:avLst>
            </a:prstGeom>
            <a:gradFill>
              <a:gsLst>
                <a:gs pos="0">
                  <a:srgbClr val="FF0000"/>
                </a:gs>
                <a:gs pos="38076">
                  <a:srgbClr val="FF4D00"/>
                </a:gs>
                <a:gs pos="67000">
                  <a:srgbClr val="FF7300"/>
                </a:gs>
                <a:gs pos="100000">
                  <a:srgbClr val="FFC000"/>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solidFill>
                  <a:schemeClr val="bg1"/>
                </a:solidFill>
              </a:endParaRPr>
            </a:p>
          </p:txBody>
        </p:sp>
        <p:sp>
          <p:nvSpPr>
            <p:cNvPr id="61" name="TextBox 60">
              <a:extLst>
                <a:ext uri="{FF2B5EF4-FFF2-40B4-BE49-F238E27FC236}">
                  <a16:creationId xmlns:a16="http://schemas.microsoft.com/office/drawing/2014/main" id="{81C56F70-BD98-7F9D-81FB-66847D7F5CD2}"/>
                </a:ext>
              </a:extLst>
            </p:cNvPr>
            <p:cNvSpPr txBox="1"/>
            <p:nvPr/>
          </p:nvSpPr>
          <p:spPr>
            <a:xfrm>
              <a:off x="6434824" y="733681"/>
              <a:ext cx="2872398" cy="400110"/>
            </a:xfrm>
            <a:prstGeom prst="rect">
              <a:avLst/>
            </a:prstGeom>
            <a:noFill/>
          </p:spPr>
          <p:txBody>
            <a:bodyPr wrap="square" rtlCol="0">
              <a:spAutoFit/>
            </a:bodyPr>
            <a:lstStyle/>
            <a:p>
              <a:r>
                <a:rPr lang="en-US" sz="2000" b="1" dirty="0" err="1">
                  <a:solidFill>
                    <a:schemeClr val="bg1"/>
                  </a:solidFill>
                  <a:latin typeface="Roboto" panose="02000000000000000000" pitchFamily="2" charset="0"/>
                  <a:ea typeface="Roboto" panose="02000000000000000000" pitchFamily="2" charset="0"/>
                </a:rPr>
                <a:t>Giữ</a:t>
              </a:r>
              <a:r>
                <a:rPr lang="en-US" sz="2000" b="1" dirty="0">
                  <a:solidFill>
                    <a:schemeClr val="bg1"/>
                  </a:solidFill>
                  <a:latin typeface="Roboto" panose="02000000000000000000" pitchFamily="2" charset="0"/>
                  <a:ea typeface="Roboto" panose="02000000000000000000" pitchFamily="2" charset="0"/>
                </a:rPr>
                <a:t> </a:t>
              </a:r>
              <a:r>
                <a:rPr lang="en-US" sz="2000" b="1" dirty="0" err="1">
                  <a:solidFill>
                    <a:schemeClr val="bg1"/>
                  </a:solidFill>
                  <a:latin typeface="Roboto" panose="02000000000000000000" pitchFamily="2" charset="0"/>
                  <a:ea typeface="Roboto" panose="02000000000000000000" pitchFamily="2" charset="0"/>
                </a:rPr>
                <a:t>nguyên</a:t>
              </a:r>
              <a:r>
                <a:rPr lang="en-US" sz="2000" b="1" dirty="0">
                  <a:solidFill>
                    <a:schemeClr val="bg1"/>
                  </a:solidFill>
                  <a:latin typeface="Roboto" panose="02000000000000000000" pitchFamily="2" charset="0"/>
                  <a:ea typeface="Roboto" panose="02000000000000000000" pitchFamily="2" charset="0"/>
                </a:rPr>
                <a:t> S, </a:t>
              </a:r>
              <a:r>
                <a:rPr lang="en-US" sz="2000" b="1" dirty="0" err="1">
                  <a:solidFill>
                    <a:schemeClr val="bg1"/>
                  </a:solidFill>
                  <a:latin typeface="Roboto" panose="02000000000000000000" pitchFamily="2" charset="0"/>
                  <a:ea typeface="Roboto" panose="02000000000000000000" pitchFamily="2" charset="0"/>
                </a:rPr>
                <a:t>tăng</a:t>
              </a:r>
              <a:r>
                <a:rPr lang="en-US" sz="2000" b="1" dirty="0">
                  <a:solidFill>
                    <a:schemeClr val="bg1"/>
                  </a:solidFill>
                  <a:latin typeface="Roboto" panose="02000000000000000000" pitchFamily="2" charset="0"/>
                  <a:ea typeface="Roboto" panose="02000000000000000000" pitchFamily="2" charset="0"/>
                </a:rPr>
                <a:t> F</a:t>
              </a:r>
            </a:p>
          </p:txBody>
        </p:sp>
      </p:grpSp>
      <p:sp>
        <p:nvSpPr>
          <p:cNvPr id="62" name="Freeform: Shape 61">
            <a:extLst>
              <a:ext uri="{FF2B5EF4-FFF2-40B4-BE49-F238E27FC236}">
                <a16:creationId xmlns:a16="http://schemas.microsoft.com/office/drawing/2014/main" id="{9326F8D6-3D2E-808E-8220-1F5487318568}"/>
              </a:ext>
            </a:extLst>
          </p:cNvPr>
          <p:cNvSpPr/>
          <p:nvPr/>
        </p:nvSpPr>
        <p:spPr>
          <a:xfrm flipV="1">
            <a:off x="5794137" y="5345974"/>
            <a:ext cx="1107440" cy="51175"/>
          </a:xfrm>
          <a:custGeom>
            <a:avLst/>
            <a:gdLst>
              <a:gd name="connsiteX0" fmla="*/ 0 w 1107440"/>
              <a:gd name="connsiteY0" fmla="*/ 1140201 h 1140201"/>
              <a:gd name="connsiteX1" fmla="*/ 579120 w 1107440"/>
              <a:gd name="connsiteY1" fmla="*/ 926841 h 1140201"/>
              <a:gd name="connsiteX2" fmla="*/ 833120 w 1107440"/>
              <a:gd name="connsiteY2" fmla="*/ 144521 h 1140201"/>
              <a:gd name="connsiteX3" fmla="*/ 1107440 w 1107440"/>
              <a:gd name="connsiteY3" fmla="*/ 2281 h 1140201"/>
            </a:gdLst>
            <a:ahLst/>
            <a:cxnLst>
              <a:cxn ang="0">
                <a:pos x="connsiteX0" y="connsiteY0"/>
              </a:cxn>
              <a:cxn ang="0">
                <a:pos x="connsiteX1" y="connsiteY1"/>
              </a:cxn>
              <a:cxn ang="0">
                <a:pos x="connsiteX2" y="connsiteY2"/>
              </a:cxn>
              <a:cxn ang="0">
                <a:pos x="connsiteX3" y="connsiteY3"/>
              </a:cxn>
            </a:cxnLst>
            <a:rect l="l" t="t" r="r" b="b"/>
            <a:pathLst>
              <a:path w="1107440" h="1140201">
                <a:moveTo>
                  <a:pt x="0" y="1140201"/>
                </a:moveTo>
                <a:cubicBezTo>
                  <a:pt x="220133" y="1116494"/>
                  <a:pt x="440267" y="1092788"/>
                  <a:pt x="579120" y="926841"/>
                </a:cubicBezTo>
                <a:cubicBezTo>
                  <a:pt x="717973" y="760894"/>
                  <a:pt x="745067" y="298614"/>
                  <a:pt x="833120" y="144521"/>
                </a:cubicBezTo>
                <a:cubicBezTo>
                  <a:pt x="921173" y="-9572"/>
                  <a:pt x="1014306" y="-3646"/>
                  <a:pt x="1107440" y="2281"/>
                </a:cubicBezTo>
              </a:path>
            </a:pathLst>
          </a:custGeom>
          <a:noFill/>
          <a:ln w="38100">
            <a:gradFill flip="none" rotWithShape="1">
              <a:gsLst>
                <a:gs pos="0">
                  <a:srgbClr val="FFC000"/>
                </a:gs>
                <a:gs pos="100000">
                  <a:srgbClr val="FF0000"/>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grpSp>
        <p:nvGrpSpPr>
          <p:cNvPr id="63" name="Group 62">
            <a:extLst>
              <a:ext uri="{FF2B5EF4-FFF2-40B4-BE49-F238E27FC236}">
                <a16:creationId xmlns:a16="http://schemas.microsoft.com/office/drawing/2014/main" id="{1032E014-6203-93E1-DE5D-794385494A19}"/>
              </a:ext>
            </a:extLst>
          </p:cNvPr>
          <p:cNvGrpSpPr/>
          <p:nvPr/>
        </p:nvGrpSpPr>
        <p:grpSpPr>
          <a:xfrm>
            <a:off x="6804770" y="5850517"/>
            <a:ext cx="3464645" cy="602422"/>
            <a:chOff x="6338017" y="637443"/>
            <a:chExt cx="2969205" cy="602422"/>
          </a:xfrm>
        </p:grpSpPr>
        <p:sp>
          <p:nvSpPr>
            <p:cNvPr id="64" name="Rectangle: Rounded Corners 63">
              <a:extLst>
                <a:ext uri="{FF2B5EF4-FFF2-40B4-BE49-F238E27FC236}">
                  <a16:creationId xmlns:a16="http://schemas.microsoft.com/office/drawing/2014/main" id="{9D889AE6-30C3-F58B-1D1A-9E829EBBEE32}"/>
                </a:ext>
              </a:extLst>
            </p:cNvPr>
            <p:cNvSpPr/>
            <p:nvPr/>
          </p:nvSpPr>
          <p:spPr>
            <a:xfrm>
              <a:off x="6338017" y="637443"/>
              <a:ext cx="2750961" cy="602422"/>
            </a:xfrm>
            <a:prstGeom prst="roundRect">
              <a:avLst>
                <a:gd name="adj" fmla="val 50000"/>
              </a:avLst>
            </a:prstGeom>
            <a:gradFill>
              <a:gsLst>
                <a:gs pos="0">
                  <a:srgbClr val="FF0000"/>
                </a:gs>
                <a:gs pos="38076">
                  <a:srgbClr val="FF4D00"/>
                </a:gs>
                <a:gs pos="67000">
                  <a:srgbClr val="FF7300"/>
                </a:gs>
                <a:gs pos="100000">
                  <a:srgbClr val="FFC000"/>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solidFill>
                  <a:schemeClr val="bg1"/>
                </a:solidFill>
              </a:endParaRPr>
            </a:p>
          </p:txBody>
        </p:sp>
        <p:sp>
          <p:nvSpPr>
            <p:cNvPr id="65" name="TextBox 64">
              <a:extLst>
                <a:ext uri="{FF2B5EF4-FFF2-40B4-BE49-F238E27FC236}">
                  <a16:creationId xmlns:a16="http://schemas.microsoft.com/office/drawing/2014/main" id="{2C2FB6D2-CFF8-DE4A-9973-433E7D134376}"/>
                </a:ext>
              </a:extLst>
            </p:cNvPr>
            <p:cNvSpPr txBox="1"/>
            <p:nvPr/>
          </p:nvSpPr>
          <p:spPr>
            <a:xfrm>
              <a:off x="6434824" y="733681"/>
              <a:ext cx="2872398" cy="400110"/>
            </a:xfrm>
            <a:prstGeom prst="rect">
              <a:avLst/>
            </a:prstGeom>
            <a:noFill/>
          </p:spPr>
          <p:txBody>
            <a:bodyPr wrap="square" rtlCol="0">
              <a:spAutoFit/>
            </a:bodyPr>
            <a:lstStyle/>
            <a:p>
              <a:r>
                <a:rPr lang="en-US" sz="2000" b="1" dirty="0" err="1">
                  <a:solidFill>
                    <a:schemeClr val="bg1"/>
                  </a:solidFill>
                  <a:latin typeface="Roboto" panose="02000000000000000000" pitchFamily="2" charset="0"/>
                  <a:ea typeface="Roboto" panose="02000000000000000000" pitchFamily="2" charset="0"/>
                </a:rPr>
                <a:t>Đồng</a:t>
              </a:r>
              <a:r>
                <a:rPr lang="en-US" sz="2000" b="1" dirty="0">
                  <a:solidFill>
                    <a:schemeClr val="bg1"/>
                  </a:solidFill>
                  <a:latin typeface="Roboto" panose="02000000000000000000" pitchFamily="2" charset="0"/>
                  <a:ea typeface="Roboto" panose="02000000000000000000" pitchFamily="2" charset="0"/>
                </a:rPr>
                <a:t> </a:t>
              </a:r>
              <a:r>
                <a:rPr lang="en-US" sz="2000" b="1" dirty="0" err="1">
                  <a:solidFill>
                    <a:schemeClr val="bg1"/>
                  </a:solidFill>
                  <a:latin typeface="Roboto" panose="02000000000000000000" pitchFamily="2" charset="0"/>
                  <a:ea typeface="Roboto" panose="02000000000000000000" pitchFamily="2" charset="0"/>
                </a:rPr>
                <a:t>thời</a:t>
              </a:r>
              <a:r>
                <a:rPr lang="en-US" sz="2000" b="1" dirty="0">
                  <a:solidFill>
                    <a:schemeClr val="bg1"/>
                  </a:solidFill>
                  <a:latin typeface="Roboto" panose="02000000000000000000" pitchFamily="2" charset="0"/>
                  <a:ea typeface="Roboto" panose="02000000000000000000" pitchFamily="2" charset="0"/>
                </a:rPr>
                <a:t> </a:t>
              </a:r>
              <a:r>
                <a:rPr lang="en-US" sz="2000" b="1" dirty="0" err="1">
                  <a:solidFill>
                    <a:schemeClr val="bg1"/>
                  </a:solidFill>
                  <a:latin typeface="Roboto" panose="02000000000000000000" pitchFamily="2" charset="0"/>
                  <a:ea typeface="Roboto" panose="02000000000000000000" pitchFamily="2" charset="0"/>
                </a:rPr>
                <a:t>tăng</a:t>
              </a:r>
              <a:r>
                <a:rPr lang="en-US" sz="2000" b="1" dirty="0">
                  <a:solidFill>
                    <a:schemeClr val="bg1"/>
                  </a:solidFill>
                  <a:latin typeface="Roboto" panose="02000000000000000000" pitchFamily="2" charset="0"/>
                  <a:ea typeface="Roboto" panose="02000000000000000000" pitchFamily="2" charset="0"/>
                </a:rPr>
                <a:t> F, </a:t>
              </a:r>
              <a:r>
                <a:rPr lang="en-US" sz="2000" b="1" dirty="0" err="1">
                  <a:solidFill>
                    <a:schemeClr val="bg1"/>
                  </a:solidFill>
                  <a:latin typeface="Roboto" panose="02000000000000000000" pitchFamily="2" charset="0"/>
                  <a:ea typeface="Roboto" panose="02000000000000000000" pitchFamily="2" charset="0"/>
                </a:rPr>
                <a:t>giảm</a:t>
              </a:r>
              <a:r>
                <a:rPr lang="en-US" sz="2000" b="1" dirty="0">
                  <a:solidFill>
                    <a:schemeClr val="bg1"/>
                  </a:solidFill>
                  <a:latin typeface="Roboto" panose="02000000000000000000" pitchFamily="2" charset="0"/>
                  <a:ea typeface="Roboto" panose="02000000000000000000" pitchFamily="2" charset="0"/>
                </a:rPr>
                <a:t> S</a:t>
              </a:r>
            </a:p>
          </p:txBody>
        </p:sp>
      </p:grpSp>
      <p:sp>
        <p:nvSpPr>
          <p:cNvPr id="66" name="Freeform: Shape 65">
            <a:extLst>
              <a:ext uri="{FF2B5EF4-FFF2-40B4-BE49-F238E27FC236}">
                <a16:creationId xmlns:a16="http://schemas.microsoft.com/office/drawing/2014/main" id="{625B5C20-DFAA-A7E7-E76A-DD8B1EB45B1B}"/>
              </a:ext>
            </a:extLst>
          </p:cNvPr>
          <p:cNvSpPr/>
          <p:nvPr/>
        </p:nvSpPr>
        <p:spPr>
          <a:xfrm flipV="1">
            <a:off x="5794137" y="5345974"/>
            <a:ext cx="1107440" cy="877717"/>
          </a:xfrm>
          <a:custGeom>
            <a:avLst/>
            <a:gdLst>
              <a:gd name="connsiteX0" fmla="*/ 0 w 1107440"/>
              <a:gd name="connsiteY0" fmla="*/ 1140201 h 1140201"/>
              <a:gd name="connsiteX1" fmla="*/ 579120 w 1107440"/>
              <a:gd name="connsiteY1" fmla="*/ 926841 h 1140201"/>
              <a:gd name="connsiteX2" fmla="*/ 833120 w 1107440"/>
              <a:gd name="connsiteY2" fmla="*/ 144521 h 1140201"/>
              <a:gd name="connsiteX3" fmla="*/ 1107440 w 1107440"/>
              <a:gd name="connsiteY3" fmla="*/ 2281 h 1140201"/>
            </a:gdLst>
            <a:ahLst/>
            <a:cxnLst>
              <a:cxn ang="0">
                <a:pos x="connsiteX0" y="connsiteY0"/>
              </a:cxn>
              <a:cxn ang="0">
                <a:pos x="connsiteX1" y="connsiteY1"/>
              </a:cxn>
              <a:cxn ang="0">
                <a:pos x="connsiteX2" y="connsiteY2"/>
              </a:cxn>
              <a:cxn ang="0">
                <a:pos x="connsiteX3" y="connsiteY3"/>
              </a:cxn>
            </a:cxnLst>
            <a:rect l="l" t="t" r="r" b="b"/>
            <a:pathLst>
              <a:path w="1107440" h="1140201">
                <a:moveTo>
                  <a:pt x="0" y="1140201"/>
                </a:moveTo>
                <a:cubicBezTo>
                  <a:pt x="220133" y="1116494"/>
                  <a:pt x="440267" y="1092788"/>
                  <a:pt x="579120" y="926841"/>
                </a:cubicBezTo>
                <a:cubicBezTo>
                  <a:pt x="717973" y="760894"/>
                  <a:pt x="745067" y="298614"/>
                  <a:pt x="833120" y="144521"/>
                </a:cubicBezTo>
                <a:cubicBezTo>
                  <a:pt x="921173" y="-9572"/>
                  <a:pt x="1014306" y="-3646"/>
                  <a:pt x="1107440" y="2281"/>
                </a:cubicBezTo>
              </a:path>
            </a:pathLst>
          </a:custGeom>
          <a:noFill/>
          <a:ln w="38100">
            <a:gradFill flip="none" rotWithShape="1">
              <a:gsLst>
                <a:gs pos="0">
                  <a:srgbClr val="FFC000"/>
                </a:gs>
                <a:gs pos="100000">
                  <a:srgbClr val="FF0000"/>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Tree>
    <p:extLst>
      <p:ext uri="{BB962C8B-B14F-4D97-AF65-F5344CB8AC3E}">
        <p14:creationId xmlns:p14="http://schemas.microsoft.com/office/powerpoint/2010/main" val="4760664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1000"/>
                                        <p:tgtEl>
                                          <p:spTgt spid="31"/>
                                        </p:tgtEl>
                                      </p:cBhvr>
                                    </p:animEffect>
                                    <p:anim calcmode="lin" valueType="num">
                                      <p:cBhvr>
                                        <p:cTn id="8" dur="1000" fill="hold"/>
                                        <p:tgtEl>
                                          <p:spTgt spid="31"/>
                                        </p:tgtEl>
                                        <p:attrNameLst>
                                          <p:attrName>ppt_x</p:attrName>
                                        </p:attrNameLst>
                                      </p:cBhvr>
                                      <p:tavLst>
                                        <p:tav tm="0">
                                          <p:val>
                                            <p:strVal val="#ppt_x"/>
                                          </p:val>
                                        </p:tav>
                                        <p:tav tm="100000">
                                          <p:val>
                                            <p:strVal val="#ppt_x"/>
                                          </p:val>
                                        </p:tav>
                                      </p:tavLst>
                                    </p:anim>
                                    <p:anim calcmode="lin" valueType="num">
                                      <p:cBhvr>
                                        <p:cTn id="9"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42"/>
                                        </p:tgtEl>
                                        <p:attrNameLst>
                                          <p:attrName>style.visibility</p:attrName>
                                        </p:attrNameLst>
                                      </p:cBhvr>
                                      <p:to>
                                        <p:strVal val="visible"/>
                                      </p:to>
                                    </p:set>
                                    <p:animEffect transition="in" filter="wipe(left)">
                                      <p:cBhvr>
                                        <p:cTn id="14" dur="500"/>
                                        <p:tgtEl>
                                          <p:spTgt spid="42"/>
                                        </p:tgtEl>
                                      </p:cBhvr>
                                    </p:animEffect>
                                  </p:childTnLst>
                                </p:cTn>
                              </p:par>
                            </p:childTnLst>
                          </p:cTn>
                        </p:par>
                        <p:par>
                          <p:cTn id="15" fill="hold">
                            <p:stCondLst>
                              <p:cond delay="500"/>
                            </p:stCondLst>
                            <p:childTnLst>
                              <p:par>
                                <p:cTn id="16" presetID="22" presetClass="entr" presetSubtype="8" fill="hold" nodeType="afterEffect">
                                  <p:stCondLst>
                                    <p:cond delay="0"/>
                                  </p:stCondLst>
                                  <p:childTnLst>
                                    <p:set>
                                      <p:cBhvr>
                                        <p:cTn id="17" dur="1" fill="hold">
                                          <p:stCondLst>
                                            <p:cond delay="0"/>
                                          </p:stCondLst>
                                        </p:cTn>
                                        <p:tgtEl>
                                          <p:spTgt spid="32"/>
                                        </p:tgtEl>
                                        <p:attrNameLst>
                                          <p:attrName>style.visibility</p:attrName>
                                        </p:attrNameLst>
                                      </p:cBhvr>
                                      <p:to>
                                        <p:strVal val="visible"/>
                                      </p:to>
                                    </p:set>
                                    <p:animEffect transition="in" filter="wipe(left)">
                                      <p:cBhvr>
                                        <p:cTn id="18" dur="500"/>
                                        <p:tgtEl>
                                          <p:spTgt spid="32"/>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45"/>
                                        </p:tgtEl>
                                        <p:attrNameLst>
                                          <p:attrName>style.visibility</p:attrName>
                                        </p:attrNameLst>
                                      </p:cBhvr>
                                      <p:to>
                                        <p:strVal val="visible"/>
                                      </p:to>
                                    </p:set>
                                    <p:animEffect transition="in" filter="wipe(left)">
                                      <p:cBhvr>
                                        <p:cTn id="23" dur="500"/>
                                        <p:tgtEl>
                                          <p:spTgt spid="45"/>
                                        </p:tgtEl>
                                      </p:cBhvr>
                                    </p:animEffect>
                                  </p:childTnLst>
                                </p:cTn>
                              </p:par>
                            </p:childTnLst>
                          </p:cTn>
                        </p:par>
                        <p:par>
                          <p:cTn id="24" fill="hold">
                            <p:stCondLst>
                              <p:cond delay="500"/>
                            </p:stCondLst>
                            <p:childTnLst>
                              <p:par>
                                <p:cTn id="25" presetID="22" presetClass="entr" presetSubtype="8" fill="hold" nodeType="afterEffect">
                                  <p:stCondLst>
                                    <p:cond delay="0"/>
                                  </p:stCondLst>
                                  <p:childTnLst>
                                    <p:set>
                                      <p:cBhvr>
                                        <p:cTn id="26" dur="1" fill="hold">
                                          <p:stCondLst>
                                            <p:cond delay="0"/>
                                          </p:stCondLst>
                                        </p:cTn>
                                        <p:tgtEl>
                                          <p:spTgt spid="33"/>
                                        </p:tgtEl>
                                        <p:attrNameLst>
                                          <p:attrName>style.visibility</p:attrName>
                                        </p:attrNameLst>
                                      </p:cBhvr>
                                      <p:to>
                                        <p:strVal val="visible"/>
                                      </p:to>
                                    </p:set>
                                    <p:animEffect transition="in" filter="wipe(left)">
                                      <p:cBhvr>
                                        <p:cTn id="27" dur="500"/>
                                        <p:tgtEl>
                                          <p:spTgt spid="33"/>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44"/>
                                        </p:tgtEl>
                                        <p:attrNameLst>
                                          <p:attrName>style.visibility</p:attrName>
                                        </p:attrNameLst>
                                      </p:cBhvr>
                                      <p:to>
                                        <p:strVal val="visible"/>
                                      </p:to>
                                    </p:set>
                                    <p:animEffect transition="in" filter="wipe(left)">
                                      <p:cBhvr>
                                        <p:cTn id="32" dur="500"/>
                                        <p:tgtEl>
                                          <p:spTgt spid="44"/>
                                        </p:tgtEl>
                                      </p:cBhvr>
                                    </p:animEffect>
                                  </p:childTnLst>
                                </p:cTn>
                              </p:par>
                            </p:childTnLst>
                          </p:cTn>
                        </p:par>
                        <p:par>
                          <p:cTn id="33" fill="hold">
                            <p:stCondLst>
                              <p:cond delay="500"/>
                            </p:stCondLst>
                            <p:childTnLst>
                              <p:par>
                                <p:cTn id="34" presetID="22" presetClass="entr" presetSubtype="8" fill="hold" nodeType="afterEffect">
                                  <p:stCondLst>
                                    <p:cond delay="0"/>
                                  </p:stCondLst>
                                  <p:childTnLst>
                                    <p:set>
                                      <p:cBhvr>
                                        <p:cTn id="35" dur="1" fill="hold">
                                          <p:stCondLst>
                                            <p:cond delay="0"/>
                                          </p:stCondLst>
                                        </p:cTn>
                                        <p:tgtEl>
                                          <p:spTgt spid="35"/>
                                        </p:tgtEl>
                                        <p:attrNameLst>
                                          <p:attrName>style.visibility</p:attrName>
                                        </p:attrNameLst>
                                      </p:cBhvr>
                                      <p:to>
                                        <p:strVal val="visible"/>
                                      </p:to>
                                    </p:set>
                                    <p:animEffect transition="in" filter="wipe(left)">
                                      <p:cBhvr>
                                        <p:cTn id="36" dur="500"/>
                                        <p:tgtEl>
                                          <p:spTgt spid="35"/>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57"/>
                                        </p:tgtEl>
                                        <p:attrNameLst>
                                          <p:attrName>style.visibility</p:attrName>
                                        </p:attrNameLst>
                                      </p:cBhvr>
                                      <p:to>
                                        <p:strVal val="visible"/>
                                      </p:to>
                                    </p:set>
                                    <p:animEffect transition="in" filter="wipe(left)">
                                      <p:cBhvr>
                                        <p:cTn id="41" dur="500"/>
                                        <p:tgtEl>
                                          <p:spTgt spid="57"/>
                                        </p:tgtEl>
                                      </p:cBhvr>
                                    </p:animEffect>
                                  </p:childTnLst>
                                </p:cTn>
                              </p:par>
                            </p:childTnLst>
                          </p:cTn>
                        </p:par>
                        <p:par>
                          <p:cTn id="42" fill="hold">
                            <p:stCondLst>
                              <p:cond delay="500"/>
                            </p:stCondLst>
                            <p:childTnLst>
                              <p:par>
                                <p:cTn id="43" presetID="22" presetClass="entr" presetSubtype="1" fill="hold" nodeType="afterEffect">
                                  <p:stCondLst>
                                    <p:cond delay="0"/>
                                  </p:stCondLst>
                                  <p:childTnLst>
                                    <p:set>
                                      <p:cBhvr>
                                        <p:cTn id="44" dur="1" fill="hold">
                                          <p:stCondLst>
                                            <p:cond delay="0"/>
                                          </p:stCondLst>
                                        </p:cTn>
                                        <p:tgtEl>
                                          <p:spTgt spid="36"/>
                                        </p:tgtEl>
                                        <p:attrNameLst>
                                          <p:attrName>style.visibility</p:attrName>
                                        </p:attrNameLst>
                                      </p:cBhvr>
                                      <p:to>
                                        <p:strVal val="visible"/>
                                      </p:to>
                                    </p:set>
                                    <p:animEffect transition="in" filter="wipe(up)">
                                      <p:cBhvr>
                                        <p:cTn id="45" dur="500"/>
                                        <p:tgtEl>
                                          <p:spTgt spid="36"/>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53"/>
                                        </p:tgtEl>
                                        <p:attrNameLst>
                                          <p:attrName>style.visibility</p:attrName>
                                        </p:attrNameLst>
                                      </p:cBhvr>
                                      <p:to>
                                        <p:strVal val="visible"/>
                                      </p:to>
                                    </p:set>
                                    <p:animEffect transition="in" filter="wipe(left)">
                                      <p:cBhvr>
                                        <p:cTn id="50" dur="500"/>
                                        <p:tgtEl>
                                          <p:spTgt spid="53"/>
                                        </p:tgtEl>
                                      </p:cBhvr>
                                    </p:animEffect>
                                  </p:childTnLst>
                                </p:cTn>
                              </p:par>
                            </p:childTnLst>
                          </p:cTn>
                        </p:par>
                        <p:par>
                          <p:cTn id="51" fill="hold">
                            <p:stCondLst>
                              <p:cond delay="500"/>
                            </p:stCondLst>
                            <p:childTnLst>
                              <p:par>
                                <p:cTn id="52" presetID="22" presetClass="entr" presetSubtype="8" fill="hold" nodeType="afterEffect">
                                  <p:stCondLst>
                                    <p:cond delay="0"/>
                                  </p:stCondLst>
                                  <p:childTnLst>
                                    <p:set>
                                      <p:cBhvr>
                                        <p:cTn id="53" dur="1" fill="hold">
                                          <p:stCondLst>
                                            <p:cond delay="0"/>
                                          </p:stCondLst>
                                        </p:cTn>
                                        <p:tgtEl>
                                          <p:spTgt spid="39"/>
                                        </p:tgtEl>
                                        <p:attrNameLst>
                                          <p:attrName>style.visibility</p:attrName>
                                        </p:attrNameLst>
                                      </p:cBhvr>
                                      <p:to>
                                        <p:strVal val="visible"/>
                                      </p:to>
                                    </p:set>
                                    <p:animEffect transition="in" filter="wipe(left)">
                                      <p:cBhvr>
                                        <p:cTn id="54" dur="500"/>
                                        <p:tgtEl>
                                          <p:spTgt spid="39"/>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8" fill="hold" grpId="0" nodeType="clickEffect">
                                  <p:stCondLst>
                                    <p:cond delay="0"/>
                                  </p:stCondLst>
                                  <p:childTnLst>
                                    <p:set>
                                      <p:cBhvr>
                                        <p:cTn id="58" dur="1" fill="hold">
                                          <p:stCondLst>
                                            <p:cond delay="0"/>
                                          </p:stCondLst>
                                        </p:cTn>
                                        <p:tgtEl>
                                          <p:spTgt spid="54"/>
                                        </p:tgtEl>
                                        <p:attrNameLst>
                                          <p:attrName>style.visibility</p:attrName>
                                        </p:attrNameLst>
                                      </p:cBhvr>
                                      <p:to>
                                        <p:strVal val="visible"/>
                                      </p:to>
                                    </p:set>
                                    <p:animEffect transition="in" filter="wipe(left)">
                                      <p:cBhvr>
                                        <p:cTn id="59" dur="500"/>
                                        <p:tgtEl>
                                          <p:spTgt spid="54"/>
                                        </p:tgtEl>
                                      </p:cBhvr>
                                    </p:animEffect>
                                  </p:childTnLst>
                                </p:cTn>
                              </p:par>
                            </p:childTnLst>
                          </p:cTn>
                        </p:par>
                        <p:par>
                          <p:cTn id="60" fill="hold">
                            <p:stCondLst>
                              <p:cond delay="500"/>
                            </p:stCondLst>
                            <p:childTnLst>
                              <p:par>
                                <p:cTn id="61" presetID="22" presetClass="entr" presetSubtype="8" fill="hold" nodeType="afterEffect">
                                  <p:stCondLst>
                                    <p:cond delay="0"/>
                                  </p:stCondLst>
                                  <p:childTnLst>
                                    <p:set>
                                      <p:cBhvr>
                                        <p:cTn id="62" dur="1" fill="hold">
                                          <p:stCondLst>
                                            <p:cond delay="0"/>
                                          </p:stCondLst>
                                        </p:cTn>
                                        <p:tgtEl>
                                          <p:spTgt spid="40"/>
                                        </p:tgtEl>
                                        <p:attrNameLst>
                                          <p:attrName>style.visibility</p:attrName>
                                        </p:attrNameLst>
                                      </p:cBhvr>
                                      <p:to>
                                        <p:strVal val="visible"/>
                                      </p:to>
                                    </p:set>
                                    <p:animEffect transition="in" filter="wipe(left)">
                                      <p:cBhvr>
                                        <p:cTn id="63" dur="500"/>
                                        <p:tgtEl>
                                          <p:spTgt spid="40"/>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8" fill="hold" grpId="0" nodeType="clickEffect">
                                  <p:stCondLst>
                                    <p:cond delay="0"/>
                                  </p:stCondLst>
                                  <p:childTnLst>
                                    <p:set>
                                      <p:cBhvr>
                                        <p:cTn id="67" dur="1" fill="hold">
                                          <p:stCondLst>
                                            <p:cond delay="0"/>
                                          </p:stCondLst>
                                        </p:cTn>
                                        <p:tgtEl>
                                          <p:spTgt spid="55"/>
                                        </p:tgtEl>
                                        <p:attrNameLst>
                                          <p:attrName>style.visibility</p:attrName>
                                        </p:attrNameLst>
                                      </p:cBhvr>
                                      <p:to>
                                        <p:strVal val="visible"/>
                                      </p:to>
                                    </p:set>
                                    <p:animEffect transition="in" filter="wipe(left)">
                                      <p:cBhvr>
                                        <p:cTn id="68" dur="500"/>
                                        <p:tgtEl>
                                          <p:spTgt spid="55"/>
                                        </p:tgtEl>
                                      </p:cBhvr>
                                    </p:animEffect>
                                  </p:childTnLst>
                                </p:cTn>
                              </p:par>
                            </p:childTnLst>
                          </p:cTn>
                        </p:par>
                        <p:par>
                          <p:cTn id="69" fill="hold">
                            <p:stCondLst>
                              <p:cond delay="500"/>
                            </p:stCondLst>
                            <p:childTnLst>
                              <p:par>
                                <p:cTn id="70" presetID="22" presetClass="entr" presetSubtype="8" fill="hold" nodeType="afterEffect">
                                  <p:stCondLst>
                                    <p:cond delay="0"/>
                                  </p:stCondLst>
                                  <p:childTnLst>
                                    <p:set>
                                      <p:cBhvr>
                                        <p:cTn id="71" dur="1" fill="hold">
                                          <p:stCondLst>
                                            <p:cond delay="0"/>
                                          </p:stCondLst>
                                        </p:cTn>
                                        <p:tgtEl>
                                          <p:spTgt spid="41"/>
                                        </p:tgtEl>
                                        <p:attrNameLst>
                                          <p:attrName>style.visibility</p:attrName>
                                        </p:attrNameLst>
                                      </p:cBhvr>
                                      <p:to>
                                        <p:strVal val="visible"/>
                                      </p:to>
                                    </p:set>
                                    <p:animEffect transition="in" filter="wipe(left)">
                                      <p:cBhvr>
                                        <p:cTn id="72" dur="500"/>
                                        <p:tgtEl>
                                          <p:spTgt spid="41"/>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8" fill="hold" grpId="0" nodeType="clickEffect">
                                  <p:stCondLst>
                                    <p:cond delay="0"/>
                                  </p:stCondLst>
                                  <p:childTnLst>
                                    <p:set>
                                      <p:cBhvr>
                                        <p:cTn id="76" dur="1" fill="hold">
                                          <p:stCondLst>
                                            <p:cond delay="0"/>
                                          </p:stCondLst>
                                        </p:cTn>
                                        <p:tgtEl>
                                          <p:spTgt spid="52"/>
                                        </p:tgtEl>
                                        <p:attrNameLst>
                                          <p:attrName>style.visibility</p:attrName>
                                        </p:attrNameLst>
                                      </p:cBhvr>
                                      <p:to>
                                        <p:strVal val="visible"/>
                                      </p:to>
                                    </p:set>
                                    <p:animEffect transition="in" filter="wipe(left)">
                                      <p:cBhvr>
                                        <p:cTn id="77" dur="500"/>
                                        <p:tgtEl>
                                          <p:spTgt spid="52"/>
                                        </p:tgtEl>
                                      </p:cBhvr>
                                    </p:animEffect>
                                  </p:childTnLst>
                                </p:cTn>
                              </p:par>
                            </p:childTnLst>
                          </p:cTn>
                        </p:par>
                        <p:par>
                          <p:cTn id="78" fill="hold">
                            <p:stCondLst>
                              <p:cond delay="500"/>
                            </p:stCondLst>
                            <p:childTnLst>
                              <p:par>
                                <p:cTn id="79" presetID="22" presetClass="entr" presetSubtype="8" fill="hold" nodeType="afterEffect">
                                  <p:stCondLst>
                                    <p:cond delay="0"/>
                                  </p:stCondLst>
                                  <p:childTnLst>
                                    <p:set>
                                      <p:cBhvr>
                                        <p:cTn id="80" dur="1" fill="hold">
                                          <p:stCondLst>
                                            <p:cond delay="0"/>
                                          </p:stCondLst>
                                        </p:cTn>
                                        <p:tgtEl>
                                          <p:spTgt spid="26"/>
                                        </p:tgtEl>
                                        <p:attrNameLst>
                                          <p:attrName>style.visibility</p:attrName>
                                        </p:attrNameLst>
                                      </p:cBhvr>
                                      <p:to>
                                        <p:strVal val="visible"/>
                                      </p:to>
                                    </p:set>
                                    <p:animEffect transition="in" filter="wipe(left)">
                                      <p:cBhvr>
                                        <p:cTn id="81" dur="500"/>
                                        <p:tgtEl>
                                          <p:spTgt spid="26"/>
                                        </p:tgtEl>
                                      </p:cBhvr>
                                    </p:animEffect>
                                  </p:childTnLst>
                                </p:cTn>
                              </p:par>
                            </p:childTnLst>
                          </p:cTn>
                        </p:par>
                      </p:childTnLst>
                    </p:cTn>
                  </p:par>
                  <p:par>
                    <p:cTn id="82" fill="hold">
                      <p:stCondLst>
                        <p:cond delay="indefinite"/>
                      </p:stCondLst>
                      <p:childTnLst>
                        <p:par>
                          <p:cTn id="83" fill="hold">
                            <p:stCondLst>
                              <p:cond delay="0"/>
                            </p:stCondLst>
                            <p:childTnLst>
                              <p:par>
                                <p:cTn id="84" presetID="22" presetClass="entr" presetSubtype="8" fill="hold" grpId="0" nodeType="clickEffect">
                                  <p:stCondLst>
                                    <p:cond delay="0"/>
                                  </p:stCondLst>
                                  <p:childTnLst>
                                    <p:set>
                                      <p:cBhvr>
                                        <p:cTn id="85" dur="1" fill="hold">
                                          <p:stCondLst>
                                            <p:cond delay="0"/>
                                          </p:stCondLst>
                                        </p:cTn>
                                        <p:tgtEl>
                                          <p:spTgt spid="58"/>
                                        </p:tgtEl>
                                        <p:attrNameLst>
                                          <p:attrName>style.visibility</p:attrName>
                                        </p:attrNameLst>
                                      </p:cBhvr>
                                      <p:to>
                                        <p:strVal val="visible"/>
                                      </p:to>
                                    </p:set>
                                    <p:animEffect transition="in" filter="wipe(left)">
                                      <p:cBhvr>
                                        <p:cTn id="86" dur="500"/>
                                        <p:tgtEl>
                                          <p:spTgt spid="58"/>
                                        </p:tgtEl>
                                      </p:cBhvr>
                                    </p:animEffect>
                                  </p:childTnLst>
                                </p:cTn>
                              </p:par>
                            </p:childTnLst>
                          </p:cTn>
                        </p:par>
                        <p:par>
                          <p:cTn id="87" fill="hold">
                            <p:stCondLst>
                              <p:cond delay="500"/>
                            </p:stCondLst>
                            <p:childTnLst>
                              <p:par>
                                <p:cTn id="88" presetID="22" presetClass="entr" presetSubtype="8" fill="hold" nodeType="afterEffect">
                                  <p:stCondLst>
                                    <p:cond delay="0"/>
                                  </p:stCondLst>
                                  <p:childTnLst>
                                    <p:set>
                                      <p:cBhvr>
                                        <p:cTn id="89" dur="1" fill="hold">
                                          <p:stCondLst>
                                            <p:cond delay="0"/>
                                          </p:stCondLst>
                                        </p:cTn>
                                        <p:tgtEl>
                                          <p:spTgt spid="47"/>
                                        </p:tgtEl>
                                        <p:attrNameLst>
                                          <p:attrName>style.visibility</p:attrName>
                                        </p:attrNameLst>
                                      </p:cBhvr>
                                      <p:to>
                                        <p:strVal val="visible"/>
                                      </p:to>
                                    </p:set>
                                    <p:animEffect transition="in" filter="wipe(left)">
                                      <p:cBhvr>
                                        <p:cTn id="90" dur="500"/>
                                        <p:tgtEl>
                                          <p:spTgt spid="47"/>
                                        </p:tgtEl>
                                      </p:cBhvr>
                                    </p:animEffect>
                                  </p:childTnLst>
                                </p:cTn>
                              </p:par>
                            </p:childTnLst>
                          </p:cTn>
                        </p:par>
                      </p:childTnLst>
                    </p:cTn>
                  </p:par>
                  <p:par>
                    <p:cTn id="91" fill="hold">
                      <p:stCondLst>
                        <p:cond delay="indefinite"/>
                      </p:stCondLst>
                      <p:childTnLst>
                        <p:par>
                          <p:cTn id="92" fill="hold">
                            <p:stCondLst>
                              <p:cond delay="0"/>
                            </p:stCondLst>
                            <p:childTnLst>
                              <p:par>
                                <p:cTn id="93" presetID="22" presetClass="entr" presetSubtype="8" fill="hold" grpId="0" nodeType="clickEffect">
                                  <p:stCondLst>
                                    <p:cond delay="0"/>
                                  </p:stCondLst>
                                  <p:childTnLst>
                                    <p:set>
                                      <p:cBhvr>
                                        <p:cTn id="94" dur="1" fill="hold">
                                          <p:stCondLst>
                                            <p:cond delay="0"/>
                                          </p:stCondLst>
                                        </p:cTn>
                                        <p:tgtEl>
                                          <p:spTgt spid="62"/>
                                        </p:tgtEl>
                                        <p:attrNameLst>
                                          <p:attrName>style.visibility</p:attrName>
                                        </p:attrNameLst>
                                      </p:cBhvr>
                                      <p:to>
                                        <p:strVal val="visible"/>
                                      </p:to>
                                    </p:set>
                                    <p:animEffect transition="in" filter="wipe(left)">
                                      <p:cBhvr>
                                        <p:cTn id="95" dur="500"/>
                                        <p:tgtEl>
                                          <p:spTgt spid="62"/>
                                        </p:tgtEl>
                                      </p:cBhvr>
                                    </p:animEffect>
                                  </p:childTnLst>
                                </p:cTn>
                              </p:par>
                            </p:childTnLst>
                          </p:cTn>
                        </p:par>
                        <p:par>
                          <p:cTn id="96" fill="hold">
                            <p:stCondLst>
                              <p:cond delay="500"/>
                            </p:stCondLst>
                            <p:childTnLst>
                              <p:par>
                                <p:cTn id="97" presetID="22" presetClass="entr" presetSubtype="8" fill="hold" nodeType="afterEffect">
                                  <p:stCondLst>
                                    <p:cond delay="0"/>
                                  </p:stCondLst>
                                  <p:childTnLst>
                                    <p:set>
                                      <p:cBhvr>
                                        <p:cTn id="98" dur="1" fill="hold">
                                          <p:stCondLst>
                                            <p:cond delay="0"/>
                                          </p:stCondLst>
                                        </p:cTn>
                                        <p:tgtEl>
                                          <p:spTgt spid="59"/>
                                        </p:tgtEl>
                                        <p:attrNameLst>
                                          <p:attrName>style.visibility</p:attrName>
                                        </p:attrNameLst>
                                      </p:cBhvr>
                                      <p:to>
                                        <p:strVal val="visible"/>
                                      </p:to>
                                    </p:set>
                                    <p:animEffect transition="in" filter="wipe(left)">
                                      <p:cBhvr>
                                        <p:cTn id="99" dur="500"/>
                                        <p:tgtEl>
                                          <p:spTgt spid="59"/>
                                        </p:tgtEl>
                                      </p:cBhvr>
                                    </p:animEffect>
                                  </p:childTnLst>
                                </p:cTn>
                              </p:par>
                            </p:childTnLst>
                          </p:cTn>
                        </p:par>
                      </p:childTnLst>
                    </p:cTn>
                  </p:par>
                  <p:par>
                    <p:cTn id="100" fill="hold">
                      <p:stCondLst>
                        <p:cond delay="indefinite"/>
                      </p:stCondLst>
                      <p:childTnLst>
                        <p:par>
                          <p:cTn id="101" fill="hold">
                            <p:stCondLst>
                              <p:cond delay="0"/>
                            </p:stCondLst>
                            <p:childTnLst>
                              <p:par>
                                <p:cTn id="102" presetID="22" presetClass="entr" presetSubtype="8" fill="hold" grpId="0" nodeType="clickEffect">
                                  <p:stCondLst>
                                    <p:cond delay="0"/>
                                  </p:stCondLst>
                                  <p:childTnLst>
                                    <p:set>
                                      <p:cBhvr>
                                        <p:cTn id="103" dur="1" fill="hold">
                                          <p:stCondLst>
                                            <p:cond delay="0"/>
                                          </p:stCondLst>
                                        </p:cTn>
                                        <p:tgtEl>
                                          <p:spTgt spid="66"/>
                                        </p:tgtEl>
                                        <p:attrNameLst>
                                          <p:attrName>style.visibility</p:attrName>
                                        </p:attrNameLst>
                                      </p:cBhvr>
                                      <p:to>
                                        <p:strVal val="visible"/>
                                      </p:to>
                                    </p:set>
                                    <p:animEffect transition="in" filter="wipe(left)">
                                      <p:cBhvr>
                                        <p:cTn id="104" dur="500"/>
                                        <p:tgtEl>
                                          <p:spTgt spid="66"/>
                                        </p:tgtEl>
                                      </p:cBhvr>
                                    </p:animEffect>
                                  </p:childTnLst>
                                </p:cTn>
                              </p:par>
                            </p:childTnLst>
                          </p:cTn>
                        </p:par>
                        <p:par>
                          <p:cTn id="105" fill="hold">
                            <p:stCondLst>
                              <p:cond delay="500"/>
                            </p:stCondLst>
                            <p:childTnLst>
                              <p:par>
                                <p:cTn id="106" presetID="22" presetClass="entr" presetSubtype="8" fill="hold" nodeType="afterEffect">
                                  <p:stCondLst>
                                    <p:cond delay="0"/>
                                  </p:stCondLst>
                                  <p:childTnLst>
                                    <p:set>
                                      <p:cBhvr>
                                        <p:cTn id="107" dur="1" fill="hold">
                                          <p:stCondLst>
                                            <p:cond delay="0"/>
                                          </p:stCondLst>
                                        </p:cTn>
                                        <p:tgtEl>
                                          <p:spTgt spid="63"/>
                                        </p:tgtEl>
                                        <p:attrNameLst>
                                          <p:attrName>style.visibility</p:attrName>
                                        </p:attrNameLst>
                                      </p:cBhvr>
                                      <p:to>
                                        <p:strVal val="visible"/>
                                      </p:to>
                                    </p:set>
                                    <p:animEffect transition="in" filter="wipe(left)">
                                      <p:cBhvr>
                                        <p:cTn id="108" dur="5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57" grpId="0" animBg="1"/>
      <p:bldP spid="42" grpId="0" animBg="1"/>
      <p:bldP spid="45" grpId="0" animBg="1"/>
      <p:bldP spid="53" grpId="0" animBg="1"/>
      <p:bldP spid="54" grpId="0" animBg="1"/>
      <p:bldP spid="55" grpId="0" animBg="1"/>
      <p:bldP spid="52" grpId="0" animBg="1"/>
      <p:bldP spid="58" grpId="0" animBg="1"/>
      <p:bldP spid="62" grpId="0" animBg="1"/>
      <p:bldP spid="66"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outdoor object, nature, night sky&#10;&#10;Description automatically generated">
            <a:extLst>
              <a:ext uri="{FF2B5EF4-FFF2-40B4-BE49-F238E27FC236}">
                <a16:creationId xmlns:a16="http://schemas.microsoft.com/office/drawing/2014/main" id="{5D9BF223-74E7-47C6-8C97-0270EAACFBC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583ADC24-C2D6-4722-90B8-59E95D469DB8}"/>
              </a:ext>
            </a:extLst>
          </p:cNvPr>
          <p:cNvSpPr/>
          <p:nvPr/>
        </p:nvSpPr>
        <p:spPr>
          <a:xfrm>
            <a:off x="0" y="0"/>
            <a:ext cx="12192000" cy="6858000"/>
          </a:xfrm>
          <a:prstGeom prst="rect">
            <a:avLst/>
          </a:prstGeom>
          <a:solidFill>
            <a:schemeClr val="tx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nature, comet, night sky&#10;&#10;Description automatically generated">
            <a:extLst>
              <a:ext uri="{FF2B5EF4-FFF2-40B4-BE49-F238E27FC236}">
                <a16:creationId xmlns:a16="http://schemas.microsoft.com/office/drawing/2014/main" id="{55806A87-F88A-44A1-B277-4D84C50E79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6452" y="1517371"/>
            <a:ext cx="4867386" cy="4734139"/>
          </a:xfrm>
          <a:prstGeom prst="rect">
            <a:avLst/>
          </a:prstGeom>
        </p:spPr>
      </p:pic>
      <p:sp>
        <p:nvSpPr>
          <p:cNvPr id="7" name="TextBox 6">
            <a:extLst>
              <a:ext uri="{FF2B5EF4-FFF2-40B4-BE49-F238E27FC236}">
                <a16:creationId xmlns:a16="http://schemas.microsoft.com/office/drawing/2014/main" id="{810A663B-AC37-4393-996B-6C393C2D57EC}"/>
              </a:ext>
            </a:extLst>
          </p:cNvPr>
          <p:cNvSpPr txBox="1"/>
          <p:nvPr/>
        </p:nvSpPr>
        <p:spPr>
          <a:xfrm>
            <a:off x="4205428" y="419087"/>
            <a:ext cx="4154800" cy="707886"/>
          </a:xfrm>
          <a:prstGeom prst="rect">
            <a:avLst/>
          </a:prstGeom>
          <a:noFill/>
        </p:spPr>
        <p:txBody>
          <a:bodyPr wrap="square" rtlCol="0">
            <a:spAutoFit/>
          </a:bodyPr>
          <a:lstStyle/>
          <a:p>
            <a:r>
              <a:rPr lang="vi-VN" sz="4000" dirty="0">
                <a:solidFill>
                  <a:schemeClr val="bg1"/>
                </a:solidFill>
                <a:latin typeface="#9Slide05 Lobster" panose="02000506000000020003" pitchFamily="2" charset="0"/>
              </a:rPr>
              <a:t>Có thể em chưa biết</a:t>
            </a:r>
            <a:endParaRPr lang="en-US" sz="4000" dirty="0">
              <a:solidFill>
                <a:schemeClr val="bg1"/>
              </a:solidFill>
              <a:latin typeface="Magneto" panose="04030805050802020D02" pitchFamily="82" charset="0"/>
            </a:endParaRPr>
          </a:p>
        </p:txBody>
      </p:sp>
      <p:sp>
        <p:nvSpPr>
          <p:cNvPr id="9" name="TextBox 8">
            <a:extLst>
              <a:ext uri="{FF2B5EF4-FFF2-40B4-BE49-F238E27FC236}">
                <a16:creationId xmlns:a16="http://schemas.microsoft.com/office/drawing/2014/main" id="{654AAF55-5D18-464D-8407-E46FEF2CB516}"/>
              </a:ext>
            </a:extLst>
          </p:cNvPr>
          <p:cNvSpPr txBox="1"/>
          <p:nvPr/>
        </p:nvSpPr>
        <p:spPr>
          <a:xfrm>
            <a:off x="5586714" y="1504522"/>
            <a:ext cx="6018834" cy="5693866"/>
          </a:xfrm>
          <a:prstGeom prst="rect">
            <a:avLst/>
          </a:prstGeom>
          <a:noFill/>
        </p:spPr>
        <p:txBody>
          <a:bodyPr wrap="square">
            <a:spAutoFit/>
          </a:bodyPr>
          <a:lstStyle/>
          <a:p>
            <a:pPr algn="just"/>
            <a:r>
              <a:rPr lang="vi-VN" sz="2800" dirty="0">
                <a:solidFill>
                  <a:schemeClr val="bg1"/>
                </a:solidFill>
                <a:latin typeface="Roboto" panose="02000000000000000000" pitchFamily="2" charset="0"/>
                <a:ea typeface="Roboto" panose="02000000000000000000" pitchFamily="2" charset="0"/>
              </a:rPr>
              <a:t>Áp suất ánh sáng là áp suất mà ánh sáng tác dụng lên vật được rọi sáng. Áp suất này rất bé, cỡ một phần triệu Pa. Năm 1899, nhà vật lý Lê-bê-đép (người nga) lần đầu tiên đã đo được áp suất bằng thí nghiệm rất tinh vi. Chính áp suất của ánh sáng mặt trời đã làm cho đuôi sao chổi bao giờ cũng hướng từ phía Mặt trời ra. Ảnh chụp sao chổi Ha-lơ Bốp ngày 06 tháng 4 năm 1997 trên bầu trời Pa-ri. Trong ảnh này, mặt trời nằm ở phía nào ?</a:t>
            </a:r>
          </a:p>
        </p:txBody>
      </p:sp>
      <p:pic>
        <p:nvPicPr>
          <p:cNvPr id="13" name="Picture 12" descr="A close up of the moon&#10;&#10;Description automatically generated with medium confidence">
            <a:extLst>
              <a:ext uri="{FF2B5EF4-FFF2-40B4-BE49-F238E27FC236}">
                <a16:creationId xmlns:a16="http://schemas.microsoft.com/office/drawing/2014/main" id="{2B221AEE-1A12-41AA-928C-BB4BCCEFE510}"/>
              </a:ext>
            </a:extLst>
          </p:cNvPr>
          <p:cNvPicPr>
            <a:picLocks noChangeAspect="1"/>
          </p:cNvPicPr>
          <p:nvPr/>
        </p:nvPicPr>
        <p:blipFill rotWithShape="1">
          <a:blip r:embed="rId4">
            <a:extLst>
              <a:ext uri="{28A0092B-C50C-407E-A947-70E740481C1C}">
                <a14:useLocalDpi xmlns:a14="http://schemas.microsoft.com/office/drawing/2010/main" val="0"/>
              </a:ext>
            </a:extLst>
          </a:blip>
          <a:srcRect l="25829" t="10686" r="26810" b="8335"/>
          <a:stretch/>
        </p:blipFill>
        <p:spPr>
          <a:xfrm>
            <a:off x="4443892" y="4659260"/>
            <a:ext cx="1076384" cy="1036270"/>
          </a:xfrm>
          <a:prstGeom prst="rect">
            <a:avLst/>
          </a:prstGeom>
        </p:spPr>
      </p:pic>
    </p:spTree>
    <p:extLst>
      <p:ext uri="{BB962C8B-B14F-4D97-AF65-F5344CB8AC3E}">
        <p14:creationId xmlns:p14="http://schemas.microsoft.com/office/powerpoint/2010/main" val="8742047"/>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32"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strVal val="4*#ppt_w"/>
                                          </p:val>
                                        </p:tav>
                                        <p:tav tm="100000">
                                          <p:val>
                                            <p:strVal val="#ppt_w"/>
                                          </p:val>
                                        </p:tav>
                                      </p:tavLst>
                                    </p:anim>
                                    <p:anim calcmode="lin" valueType="num">
                                      <p:cBhvr>
                                        <p:cTn id="8" dur="500" fill="hold"/>
                                        <p:tgtEl>
                                          <p:spTgt spid="13"/>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FD8CDE22-024B-3275-C451-04958A9B981A}"/>
              </a:ext>
            </a:extLst>
          </p:cNvPr>
          <p:cNvSpPr txBox="1"/>
          <p:nvPr/>
        </p:nvSpPr>
        <p:spPr>
          <a:xfrm>
            <a:off x="2169518" y="562914"/>
            <a:ext cx="7609216"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a:ln>
                  <a:noFill/>
                </a:ln>
                <a:solidFill>
                  <a:srgbClr val="455A64"/>
                </a:solidFill>
                <a:effectLst/>
                <a:uLnTx/>
                <a:uFillTx/>
                <a:latin typeface="Roboto Black" panose="02000000000000000000" pitchFamily="2" charset="0"/>
                <a:ea typeface="+mn-ea"/>
                <a:cs typeface="+mn-cs"/>
              </a:rPr>
              <a:t>LUYỆN TẬP</a:t>
            </a:r>
          </a:p>
        </p:txBody>
      </p:sp>
      <p:pic>
        <p:nvPicPr>
          <p:cNvPr id="3" name="Picture 2">
            <a:extLst>
              <a:ext uri="{FF2B5EF4-FFF2-40B4-BE49-F238E27FC236}">
                <a16:creationId xmlns:a16="http://schemas.microsoft.com/office/drawing/2014/main" id="{107B1E06-EA26-A6CF-E3CF-6A102ED53BB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90481" y="1567543"/>
            <a:ext cx="5411038" cy="5411038"/>
          </a:xfrm>
          <a:prstGeom prst="rect">
            <a:avLst/>
          </a:prstGeom>
        </p:spPr>
      </p:pic>
    </p:spTree>
    <p:extLst>
      <p:ext uri="{BB962C8B-B14F-4D97-AF65-F5344CB8AC3E}">
        <p14:creationId xmlns:p14="http://schemas.microsoft.com/office/powerpoint/2010/main" val="405187204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C3845112-B62F-F2E2-BF9B-4B57458B3CAF}"/>
              </a:ext>
            </a:extLst>
          </p:cNvPr>
          <p:cNvGrpSpPr/>
          <p:nvPr/>
        </p:nvGrpSpPr>
        <p:grpSpPr>
          <a:xfrm>
            <a:off x="2619081" y="2763803"/>
            <a:ext cx="1986642" cy="1986642"/>
            <a:chOff x="1776705" y="2482721"/>
            <a:chExt cx="1017036" cy="1017036"/>
          </a:xfrm>
        </p:grpSpPr>
        <p:sp>
          <p:nvSpPr>
            <p:cNvPr id="2" name="Oval 1">
              <a:extLst>
                <a:ext uri="{FF2B5EF4-FFF2-40B4-BE49-F238E27FC236}">
                  <a16:creationId xmlns:a16="http://schemas.microsoft.com/office/drawing/2014/main" id="{6CDD38C4-DE48-D59C-69EB-9C02D3FB2E34}"/>
                </a:ext>
              </a:extLst>
            </p:cNvPr>
            <p:cNvSpPr/>
            <p:nvPr/>
          </p:nvSpPr>
          <p:spPr>
            <a:xfrm>
              <a:off x="1776705" y="2482721"/>
              <a:ext cx="1017036" cy="1017036"/>
            </a:xfrm>
            <a:prstGeom prst="ellipse">
              <a:avLst/>
            </a:prstGeom>
            <a:solidFill>
              <a:schemeClr val="bg1"/>
            </a:solidFill>
            <a:ln>
              <a:solidFill>
                <a:schemeClr val="bg1">
                  <a:lumMod val="95000"/>
                </a:schemeClr>
              </a:solidFill>
            </a:ln>
            <a:effectLst>
              <a:glow rad="1397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4" name="Picture 10">
              <a:extLst>
                <a:ext uri="{FF2B5EF4-FFF2-40B4-BE49-F238E27FC236}">
                  <a16:creationId xmlns:a16="http://schemas.microsoft.com/office/drawing/2014/main" id="{838196B2-0F37-0824-CBA2-515AFEA1DF2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47462" y="2553478"/>
              <a:ext cx="875522" cy="87552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 name="Group 4">
            <a:extLst>
              <a:ext uri="{FF2B5EF4-FFF2-40B4-BE49-F238E27FC236}">
                <a16:creationId xmlns:a16="http://schemas.microsoft.com/office/drawing/2014/main" id="{23B270C1-4B95-8EE3-62A8-52CB46BE2FC6}"/>
              </a:ext>
            </a:extLst>
          </p:cNvPr>
          <p:cNvGrpSpPr/>
          <p:nvPr/>
        </p:nvGrpSpPr>
        <p:grpSpPr>
          <a:xfrm>
            <a:off x="7614606" y="2763803"/>
            <a:ext cx="1986642" cy="1986642"/>
            <a:chOff x="4467808" y="2893267"/>
            <a:chExt cx="1017036" cy="1017036"/>
          </a:xfrm>
        </p:grpSpPr>
        <p:sp>
          <p:nvSpPr>
            <p:cNvPr id="4" name="Oval 3">
              <a:extLst>
                <a:ext uri="{FF2B5EF4-FFF2-40B4-BE49-F238E27FC236}">
                  <a16:creationId xmlns:a16="http://schemas.microsoft.com/office/drawing/2014/main" id="{958ED883-8E72-31F8-4BA9-3C09B98B416C}"/>
                </a:ext>
              </a:extLst>
            </p:cNvPr>
            <p:cNvSpPr/>
            <p:nvPr/>
          </p:nvSpPr>
          <p:spPr>
            <a:xfrm>
              <a:off x="4467808" y="2893267"/>
              <a:ext cx="1017036" cy="1017036"/>
            </a:xfrm>
            <a:prstGeom prst="ellipse">
              <a:avLst/>
            </a:prstGeom>
            <a:solidFill>
              <a:schemeClr val="bg1"/>
            </a:solidFill>
            <a:ln>
              <a:solidFill>
                <a:schemeClr val="bg1">
                  <a:lumMod val="95000"/>
                </a:schemeClr>
              </a:solidFill>
            </a:ln>
            <a:effectLst>
              <a:glow rad="1397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6" name="Picture 12">
              <a:extLst>
                <a:ext uri="{FF2B5EF4-FFF2-40B4-BE49-F238E27FC236}">
                  <a16:creationId xmlns:a16="http://schemas.microsoft.com/office/drawing/2014/main" id="{F7AC498B-BD5D-AA71-6A08-D67F07BE395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09322" y="2964024"/>
              <a:ext cx="875522" cy="875522"/>
            </a:xfrm>
            <a:prstGeom prst="rect">
              <a:avLst/>
            </a:prstGeom>
            <a:noFill/>
            <a:extLst>
              <a:ext uri="{909E8E84-426E-40DD-AFC4-6F175D3DCCD1}">
                <a14:hiddenFill xmlns:a14="http://schemas.microsoft.com/office/drawing/2010/main">
                  <a:solidFill>
                    <a:srgbClr val="FFFFFF"/>
                  </a:solidFill>
                </a14:hiddenFill>
              </a:ext>
            </a:extLst>
          </p:spPr>
        </p:pic>
      </p:grpSp>
      <p:sp>
        <p:nvSpPr>
          <p:cNvPr id="8" name="TextBox 7">
            <a:extLst>
              <a:ext uri="{FF2B5EF4-FFF2-40B4-BE49-F238E27FC236}">
                <a16:creationId xmlns:a16="http://schemas.microsoft.com/office/drawing/2014/main" id="{D3F1FACB-C10C-16A4-3230-7D5A684ADBA7}"/>
              </a:ext>
            </a:extLst>
          </p:cNvPr>
          <p:cNvSpPr txBox="1"/>
          <p:nvPr/>
        </p:nvSpPr>
        <p:spPr>
          <a:xfrm>
            <a:off x="1782075" y="1091893"/>
            <a:ext cx="8627849" cy="1015663"/>
          </a:xfrm>
          <a:prstGeom prst="rect">
            <a:avLst/>
          </a:prstGeom>
          <a:noFill/>
        </p:spPr>
        <p:txBody>
          <a:bodyPr wrap="square" rtlCol="0">
            <a:spAutoFit/>
          </a:bodyPr>
          <a:lstStyle/>
          <a:p>
            <a:pPr algn="ctr"/>
            <a:r>
              <a:rPr lang="en-US" sz="6000" dirty="0">
                <a:solidFill>
                  <a:schemeClr val="bg2">
                    <a:lumMod val="25000"/>
                  </a:schemeClr>
                </a:solidFill>
                <a:latin typeface="Roboto Black" panose="02000000000000000000" pitchFamily="2" charset="0"/>
              </a:rPr>
              <a:t>NỘI DUNG BÀI HỌC</a:t>
            </a:r>
          </a:p>
        </p:txBody>
      </p:sp>
      <p:sp>
        <p:nvSpPr>
          <p:cNvPr id="9" name="TextBox 8">
            <a:extLst>
              <a:ext uri="{FF2B5EF4-FFF2-40B4-BE49-F238E27FC236}">
                <a16:creationId xmlns:a16="http://schemas.microsoft.com/office/drawing/2014/main" id="{468CDE92-CEA9-F106-70BB-B62834B14CC8}"/>
              </a:ext>
            </a:extLst>
          </p:cNvPr>
          <p:cNvSpPr txBox="1"/>
          <p:nvPr/>
        </p:nvSpPr>
        <p:spPr>
          <a:xfrm>
            <a:off x="2619081" y="5063432"/>
            <a:ext cx="1986642" cy="646331"/>
          </a:xfrm>
          <a:prstGeom prst="rect">
            <a:avLst/>
          </a:prstGeom>
          <a:noFill/>
        </p:spPr>
        <p:txBody>
          <a:bodyPr wrap="square" rtlCol="0">
            <a:spAutoFit/>
          </a:bodyPr>
          <a:lstStyle/>
          <a:p>
            <a:pPr algn="ctr"/>
            <a:r>
              <a:rPr lang="en-US" sz="3600" dirty="0" err="1">
                <a:solidFill>
                  <a:schemeClr val="bg2">
                    <a:lumMod val="25000"/>
                  </a:schemeClr>
                </a:solidFill>
                <a:latin typeface="Roboto Black" panose="02000000000000000000" pitchFamily="2" charset="0"/>
              </a:rPr>
              <a:t>Áp</a:t>
            </a:r>
            <a:r>
              <a:rPr lang="en-US" sz="3600" dirty="0">
                <a:solidFill>
                  <a:schemeClr val="bg2">
                    <a:lumMod val="25000"/>
                  </a:schemeClr>
                </a:solidFill>
                <a:latin typeface="Roboto Black" panose="02000000000000000000" pitchFamily="2" charset="0"/>
              </a:rPr>
              <a:t> </a:t>
            </a:r>
            <a:r>
              <a:rPr lang="en-US" sz="3600" dirty="0" err="1">
                <a:solidFill>
                  <a:schemeClr val="bg2">
                    <a:lumMod val="25000"/>
                  </a:schemeClr>
                </a:solidFill>
                <a:latin typeface="Roboto Black" panose="02000000000000000000" pitchFamily="2" charset="0"/>
              </a:rPr>
              <a:t>Lực</a:t>
            </a:r>
            <a:endParaRPr lang="en-US" sz="3600" dirty="0">
              <a:solidFill>
                <a:schemeClr val="bg2">
                  <a:lumMod val="25000"/>
                </a:schemeClr>
              </a:solidFill>
              <a:latin typeface="Roboto Black" panose="02000000000000000000" pitchFamily="2" charset="0"/>
            </a:endParaRPr>
          </a:p>
        </p:txBody>
      </p:sp>
      <p:sp>
        <p:nvSpPr>
          <p:cNvPr id="10" name="TextBox 9">
            <a:extLst>
              <a:ext uri="{FF2B5EF4-FFF2-40B4-BE49-F238E27FC236}">
                <a16:creationId xmlns:a16="http://schemas.microsoft.com/office/drawing/2014/main" id="{59E995BE-08E5-BD0B-358B-6084CC93C8E0}"/>
              </a:ext>
            </a:extLst>
          </p:cNvPr>
          <p:cNvSpPr txBox="1"/>
          <p:nvPr/>
        </p:nvSpPr>
        <p:spPr>
          <a:xfrm>
            <a:off x="7406615" y="5063432"/>
            <a:ext cx="2679052" cy="646331"/>
          </a:xfrm>
          <a:prstGeom prst="rect">
            <a:avLst/>
          </a:prstGeom>
          <a:noFill/>
        </p:spPr>
        <p:txBody>
          <a:bodyPr wrap="square" rtlCol="0">
            <a:spAutoFit/>
          </a:bodyPr>
          <a:lstStyle/>
          <a:p>
            <a:pPr algn="ctr"/>
            <a:r>
              <a:rPr lang="en-US" sz="3600" dirty="0" err="1">
                <a:solidFill>
                  <a:schemeClr val="bg2">
                    <a:lumMod val="25000"/>
                  </a:schemeClr>
                </a:solidFill>
                <a:latin typeface="Roboto Black" panose="02000000000000000000" pitchFamily="2" charset="0"/>
              </a:rPr>
              <a:t>Áp</a:t>
            </a:r>
            <a:r>
              <a:rPr lang="en-US" sz="3600" dirty="0">
                <a:solidFill>
                  <a:schemeClr val="bg2">
                    <a:lumMod val="25000"/>
                  </a:schemeClr>
                </a:solidFill>
                <a:latin typeface="Roboto Black" panose="02000000000000000000" pitchFamily="2" charset="0"/>
              </a:rPr>
              <a:t> </a:t>
            </a:r>
            <a:r>
              <a:rPr lang="en-US" sz="3600" dirty="0" err="1">
                <a:solidFill>
                  <a:schemeClr val="bg2">
                    <a:lumMod val="25000"/>
                  </a:schemeClr>
                </a:solidFill>
                <a:latin typeface="Roboto Black" panose="02000000000000000000" pitchFamily="2" charset="0"/>
              </a:rPr>
              <a:t>Suất</a:t>
            </a:r>
            <a:endParaRPr lang="en-US" sz="3600" dirty="0">
              <a:solidFill>
                <a:schemeClr val="bg2">
                  <a:lumMod val="25000"/>
                </a:schemeClr>
              </a:solidFill>
              <a:latin typeface="Roboto Black" panose="02000000000000000000" pitchFamily="2" charset="0"/>
            </a:endParaRPr>
          </a:p>
        </p:txBody>
      </p:sp>
    </p:spTree>
    <p:extLst>
      <p:ext uri="{BB962C8B-B14F-4D97-AF65-F5344CB8AC3E}">
        <p14:creationId xmlns:p14="http://schemas.microsoft.com/office/powerpoint/2010/main" val="700723659"/>
      </p:ext>
    </p:extLst>
  </p:cSld>
  <p:clrMapOvr>
    <a:masterClrMapping/>
  </p:clrMapOvr>
  <p:transition spd="slow">
    <p:push dir="u"/>
  </p:transition>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1000" r="-11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A009F1F-B4D4-4E93-9E44-757B3D87774E}"/>
              </a:ext>
            </a:extLst>
          </p:cNvPr>
          <p:cNvSpPr txBox="1"/>
          <p:nvPr/>
        </p:nvSpPr>
        <p:spPr>
          <a:xfrm>
            <a:off x="3870960" y="447040"/>
            <a:ext cx="5049520" cy="1015663"/>
          </a:xfrm>
          <a:prstGeom prst="rect">
            <a:avLst/>
          </a:prstGeom>
          <a:noFill/>
        </p:spPr>
        <p:txBody>
          <a:bodyPr wrap="square" rtlCol="0">
            <a:spAutoFit/>
          </a:bodyPr>
          <a:lstStyle/>
          <a:p>
            <a:r>
              <a:rPr lang="vi-VN" sz="6000">
                <a:solidFill>
                  <a:schemeClr val="bg1"/>
                </a:solidFill>
                <a:effectLst>
                  <a:glow rad="215900">
                    <a:schemeClr val="accent5">
                      <a:satMod val="175000"/>
                      <a:alpha val="62000"/>
                    </a:schemeClr>
                  </a:glow>
                </a:effectLst>
                <a:latin typeface="#9Slide07 SVNTransformer" pitchFamily="2" charset="0"/>
              </a:rPr>
              <a:t>Trắc nghiệm</a:t>
            </a:r>
            <a:endParaRPr lang="en-US" sz="6000">
              <a:solidFill>
                <a:schemeClr val="bg1"/>
              </a:solidFill>
              <a:effectLst>
                <a:glow rad="215900">
                  <a:schemeClr val="accent5">
                    <a:satMod val="175000"/>
                    <a:alpha val="62000"/>
                  </a:schemeClr>
                </a:glow>
              </a:effectLst>
              <a:latin typeface="#9Slide07 SVNTransformer" pitchFamily="2" charset="0"/>
            </a:endParaRPr>
          </a:p>
        </p:txBody>
      </p:sp>
      <p:grpSp>
        <p:nvGrpSpPr>
          <p:cNvPr id="26" name="câu hỏi">
            <a:extLst>
              <a:ext uri="{FF2B5EF4-FFF2-40B4-BE49-F238E27FC236}">
                <a16:creationId xmlns:a16="http://schemas.microsoft.com/office/drawing/2014/main" id="{BA66710E-6B16-49F6-80BE-3F3032CA40E3}"/>
              </a:ext>
            </a:extLst>
          </p:cNvPr>
          <p:cNvGrpSpPr/>
          <p:nvPr/>
        </p:nvGrpSpPr>
        <p:grpSpPr>
          <a:xfrm>
            <a:off x="899160" y="1562666"/>
            <a:ext cx="10393680" cy="1964530"/>
            <a:chOff x="899160" y="1713391"/>
            <a:chExt cx="10393680" cy="1964530"/>
          </a:xfrm>
        </p:grpSpPr>
        <p:sp>
          <p:nvSpPr>
            <p:cNvPr id="3" name="Rectangle: Rounded Corners 2">
              <a:extLst>
                <a:ext uri="{FF2B5EF4-FFF2-40B4-BE49-F238E27FC236}">
                  <a16:creationId xmlns:a16="http://schemas.microsoft.com/office/drawing/2014/main" id="{F4FF1961-1E3A-41F0-AAE0-0C4FD3EF215B}"/>
                </a:ext>
              </a:extLst>
            </p:cNvPr>
            <p:cNvSpPr/>
            <p:nvPr/>
          </p:nvSpPr>
          <p:spPr>
            <a:xfrm>
              <a:off x="899160" y="1713391"/>
              <a:ext cx="10393680" cy="1964530"/>
            </a:xfrm>
            <a:prstGeom prst="roundRect">
              <a:avLst>
                <a:gd name="adj" fmla="val 14958"/>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92D9BA9D-227F-436D-A944-BA7AA38795C7}"/>
                </a:ext>
              </a:extLst>
            </p:cNvPr>
            <p:cNvSpPr txBox="1"/>
            <p:nvPr/>
          </p:nvSpPr>
          <p:spPr>
            <a:xfrm>
              <a:off x="1345867" y="2212654"/>
              <a:ext cx="9500265" cy="954107"/>
            </a:xfrm>
            <a:prstGeom prst="rect">
              <a:avLst/>
            </a:prstGeom>
            <a:noFill/>
          </p:spPr>
          <p:txBody>
            <a:bodyPr wrap="square">
              <a:spAutoFit/>
            </a:bodyPr>
            <a:lstStyle/>
            <a:p>
              <a:r>
                <a:rPr lang="vi-VN" sz="2800" dirty="0">
                  <a:solidFill>
                    <a:schemeClr val="bg1"/>
                  </a:solidFill>
                  <a:latin typeface="Roboto" panose="02000000000000000000" pitchFamily="2" charset="0"/>
                  <a:ea typeface="Roboto" panose="02000000000000000000" pitchFamily="2" charset="0"/>
                </a:rPr>
                <a:t>Câu 1: Khi đoàn tàu đang chuyển động trên đường nằm ngang thì áp lực có độ lớn bằng lực nào?</a:t>
              </a:r>
              <a:endParaRPr lang="en-US" sz="2800" dirty="0">
                <a:solidFill>
                  <a:schemeClr val="bg1"/>
                </a:solidFill>
                <a:latin typeface="Roboto" panose="02000000000000000000" pitchFamily="2" charset="0"/>
                <a:ea typeface="Roboto" panose="02000000000000000000" pitchFamily="2" charset="0"/>
              </a:endParaRPr>
            </a:p>
          </p:txBody>
        </p:sp>
        <p:sp>
          <p:nvSpPr>
            <p:cNvPr id="10" name="Rectangle: Rounded Corners 9">
              <a:extLst>
                <a:ext uri="{FF2B5EF4-FFF2-40B4-BE49-F238E27FC236}">
                  <a16:creationId xmlns:a16="http://schemas.microsoft.com/office/drawing/2014/main" id="{92E107CE-FF6E-4AED-9F3C-00B655CFDE24}"/>
                </a:ext>
              </a:extLst>
            </p:cNvPr>
            <p:cNvSpPr/>
            <p:nvPr/>
          </p:nvSpPr>
          <p:spPr>
            <a:xfrm>
              <a:off x="1026368" y="1852446"/>
              <a:ext cx="10095722" cy="1674525"/>
            </a:xfrm>
            <a:prstGeom prst="roundRect">
              <a:avLst>
                <a:gd name="adj" fmla="val 14958"/>
              </a:avLst>
            </a:prstGeom>
            <a:noFill/>
            <a:ln w="28575">
              <a:solidFill>
                <a:srgbClr val="00B0F0"/>
              </a:solidFill>
            </a:ln>
            <a:effectLst>
              <a:glow rad="101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2" name="a">
            <a:extLst>
              <a:ext uri="{FF2B5EF4-FFF2-40B4-BE49-F238E27FC236}">
                <a16:creationId xmlns:a16="http://schemas.microsoft.com/office/drawing/2014/main" id="{27603333-8F18-4DD1-993F-B6A9814A1CD3}"/>
              </a:ext>
            </a:extLst>
          </p:cNvPr>
          <p:cNvGrpSpPr/>
          <p:nvPr/>
        </p:nvGrpSpPr>
        <p:grpSpPr>
          <a:xfrm>
            <a:off x="899160" y="3669595"/>
            <a:ext cx="4344644" cy="1135201"/>
            <a:chOff x="899160" y="4124959"/>
            <a:chExt cx="4344644" cy="1135201"/>
          </a:xfrm>
        </p:grpSpPr>
        <p:sp>
          <p:nvSpPr>
            <p:cNvPr id="4" name="Rectangle: Rounded Corners 3">
              <a:extLst>
                <a:ext uri="{FF2B5EF4-FFF2-40B4-BE49-F238E27FC236}">
                  <a16:creationId xmlns:a16="http://schemas.microsoft.com/office/drawing/2014/main" id="{07DE8715-D61A-462F-A769-12DE50BCC4EE}"/>
                </a:ext>
              </a:extLst>
            </p:cNvPr>
            <p:cNvSpPr/>
            <p:nvPr/>
          </p:nvSpPr>
          <p:spPr>
            <a:xfrm>
              <a:off x="899160" y="4124959"/>
              <a:ext cx="4344644" cy="1135201"/>
            </a:xfrm>
            <a:prstGeom prst="roundRect">
              <a:avLst>
                <a:gd name="adj" fmla="val 18737"/>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F08DE434-526C-47D7-97BC-302DD895FE09}"/>
                </a:ext>
              </a:extLst>
            </p:cNvPr>
            <p:cNvSpPr txBox="1"/>
            <p:nvPr/>
          </p:nvSpPr>
          <p:spPr>
            <a:xfrm>
              <a:off x="1123095" y="4215505"/>
              <a:ext cx="4036734" cy="954107"/>
            </a:xfrm>
            <a:prstGeom prst="rect">
              <a:avLst/>
            </a:prstGeom>
            <a:noFill/>
          </p:spPr>
          <p:txBody>
            <a:bodyPr wrap="square">
              <a:spAutoFit/>
            </a:bodyPr>
            <a:lstStyle/>
            <a:p>
              <a:r>
                <a:rPr lang="en-US" sz="2800" dirty="0">
                  <a:solidFill>
                    <a:schemeClr val="bg1"/>
                  </a:solidFill>
                  <a:latin typeface="Roboto" panose="02000000000000000000" pitchFamily="2" charset="0"/>
                  <a:ea typeface="Roboto" panose="02000000000000000000" pitchFamily="2" charset="0"/>
                </a:rPr>
                <a:t>A. </a:t>
              </a:r>
              <a:r>
                <a:rPr lang="en-US" sz="2800" dirty="0" err="1">
                  <a:solidFill>
                    <a:schemeClr val="bg1"/>
                  </a:solidFill>
                  <a:latin typeface="Roboto" panose="02000000000000000000" pitchFamily="2" charset="0"/>
                  <a:ea typeface="Roboto" panose="02000000000000000000" pitchFamily="2" charset="0"/>
                </a:rPr>
                <a:t>Lực</a:t>
              </a:r>
              <a:r>
                <a:rPr lang="en-US" sz="2800" dirty="0">
                  <a:solidFill>
                    <a:schemeClr val="bg1"/>
                  </a:solidFill>
                  <a:latin typeface="Roboto" panose="02000000000000000000" pitchFamily="2" charset="0"/>
                  <a:ea typeface="Roboto" panose="02000000000000000000" pitchFamily="2" charset="0"/>
                </a:rPr>
                <a:t> </a:t>
              </a:r>
              <a:r>
                <a:rPr lang="en-US" sz="2800" dirty="0" err="1">
                  <a:solidFill>
                    <a:schemeClr val="bg1"/>
                  </a:solidFill>
                  <a:latin typeface="Roboto" panose="02000000000000000000" pitchFamily="2" charset="0"/>
                  <a:ea typeface="Roboto" panose="02000000000000000000" pitchFamily="2" charset="0"/>
                </a:rPr>
                <a:t>kéo</a:t>
              </a:r>
              <a:r>
                <a:rPr lang="en-US" sz="2800" dirty="0">
                  <a:solidFill>
                    <a:schemeClr val="bg1"/>
                  </a:solidFill>
                  <a:latin typeface="Roboto" panose="02000000000000000000" pitchFamily="2" charset="0"/>
                  <a:ea typeface="Roboto" panose="02000000000000000000" pitchFamily="2" charset="0"/>
                </a:rPr>
                <a:t> do </a:t>
              </a:r>
              <a:r>
                <a:rPr lang="en-US" sz="2800" dirty="0" err="1">
                  <a:solidFill>
                    <a:schemeClr val="bg1"/>
                  </a:solidFill>
                  <a:latin typeface="Roboto" panose="02000000000000000000" pitchFamily="2" charset="0"/>
                  <a:ea typeface="Roboto" panose="02000000000000000000" pitchFamily="2" charset="0"/>
                </a:rPr>
                <a:t>đầu</a:t>
              </a:r>
              <a:r>
                <a:rPr lang="en-US" sz="2800" dirty="0">
                  <a:solidFill>
                    <a:schemeClr val="bg1"/>
                  </a:solidFill>
                  <a:latin typeface="Roboto" panose="02000000000000000000" pitchFamily="2" charset="0"/>
                  <a:ea typeface="Roboto" panose="02000000000000000000" pitchFamily="2" charset="0"/>
                </a:rPr>
                <a:t> </a:t>
              </a:r>
              <a:r>
                <a:rPr lang="en-US" sz="2800" dirty="0" err="1">
                  <a:solidFill>
                    <a:schemeClr val="bg1"/>
                  </a:solidFill>
                  <a:latin typeface="Roboto" panose="02000000000000000000" pitchFamily="2" charset="0"/>
                  <a:ea typeface="Roboto" panose="02000000000000000000" pitchFamily="2" charset="0"/>
                </a:rPr>
                <a:t>tàu</a:t>
              </a:r>
              <a:r>
                <a:rPr lang="en-US" sz="2800" dirty="0">
                  <a:solidFill>
                    <a:schemeClr val="bg1"/>
                  </a:solidFill>
                  <a:latin typeface="Roboto" panose="02000000000000000000" pitchFamily="2" charset="0"/>
                  <a:ea typeface="Roboto" panose="02000000000000000000" pitchFamily="2" charset="0"/>
                </a:rPr>
                <a:t> </a:t>
              </a:r>
              <a:r>
                <a:rPr lang="en-US" sz="2800" dirty="0" err="1">
                  <a:solidFill>
                    <a:schemeClr val="bg1"/>
                  </a:solidFill>
                  <a:latin typeface="Roboto" panose="02000000000000000000" pitchFamily="2" charset="0"/>
                  <a:ea typeface="Roboto" panose="02000000000000000000" pitchFamily="2" charset="0"/>
                </a:rPr>
                <a:t>tác</a:t>
              </a:r>
              <a:r>
                <a:rPr lang="en-US" sz="2800" dirty="0">
                  <a:solidFill>
                    <a:schemeClr val="bg1"/>
                  </a:solidFill>
                  <a:latin typeface="Roboto" panose="02000000000000000000" pitchFamily="2" charset="0"/>
                  <a:ea typeface="Roboto" panose="02000000000000000000" pitchFamily="2" charset="0"/>
                </a:rPr>
                <a:t> </a:t>
              </a:r>
              <a:r>
                <a:rPr lang="en-US" sz="2800" dirty="0" err="1">
                  <a:solidFill>
                    <a:schemeClr val="bg1"/>
                  </a:solidFill>
                  <a:latin typeface="Roboto" panose="02000000000000000000" pitchFamily="2" charset="0"/>
                  <a:ea typeface="Roboto" panose="02000000000000000000" pitchFamily="2" charset="0"/>
                </a:rPr>
                <a:t>dụng</a:t>
              </a:r>
              <a:r>
                <a:rPr lang="en-US" sz="2800" dirty="0">
                  <a:solidFill>
                    <a:schemeClr val="bg1"/>
                  </a:solidFill>
                  <a:latin typeface="Roboto" panose="02000000000000000000" pitchFamily="2" charset="0"/>
                  <a:ea typeface="Roboto" panose="02000000000000000000" pitchFamily="2" charset="0"/>
                </a:rPr>
                <a:t> </a:t>
              </a:r>
              <a:r>
                <a:rPr lang="en-US" sz="2800" dirty="0" err="1">
                  <a:solidFill>
                    <a:schemeClr val="bg1"/>
                  </a:solidFill>
                  <a:latin typeface="Roboto" panose="02000000000000000000" pitchFamily="2" charset="0"/>
                  <a:ea typeface="Roboto" panose="02000000000000000000" pitchFamily="2" charset="0"/>
                </a:rPr>
                <a:t>lên</a:t>
              </a:r>
              <a:r>
                <a:rPr lang="en-US" sz="2800" dirty="0">
                  <a:solidFill>
                    <a:schemeClr val="bg1"/>
                  </a:solidFill>
                  <a:latin typeface="Roboto" panose="02000000000000000000" pitchFamily="2" charset="0"/>
                  <a:ea typeface="Roboto" panose="02000000000000000000" pitchFamily="2" charset="0"/>
                </a:rPr>
                <a:t> toa </a:t>
              </a:r>
              <a:r>
                <a:rPr lang="en-US" sz="2800" dirty="0" err="1">
                  <a:solidFill>
                    <a:schemeClr val="bg1"/>
                  </a:solidFill>
                  <a:latin typeface="Roboto" panose="02000000000000000000" pitchFamily="2" charset="0"/>
                  <a:ea typeface="Roboto" panose="02000000000000000000" pitchFamily="2" charset="0"/>
                </a:rPr>
                <a:t>tàu</a:t>
              </a:r>
              <a:r>
                <a:rPr lang="en-US" sz="2800" dirty="0">
                  <a:solidFill>
                    <a:schemeClr val="bg1"/>
                  </a:solidFill>
                  <a:latin typeface="Roboto" panose="02000000000000000000" pitchFamily="2" charset="0"/>
                  <a:ea typeface="Roboto" panose="02000000000000000000" pitchFamily="2" charset="0"/>
                </a:rPr>
                <a:t>.</a:t>
              </a:r>
            </a:p>
          </p:txBody>
        </p:sp>
        <p:sp>
          <p:nvSpPr>
            <p:cNvPr id="27" name="Rectangle: Rounded Corners 26">
              <a:extLst>
                <a:ext uri="{FF2B5EF4-FFF2-40B4-BE49-F238E27FC236}">
                  <a16:creationId xmlns:a16="http://schemas.microsoft.com/office/drawing/2014/main" id="{CF48F35B-ABC5-430D-9724-7B9DC4B399BF}"/>
                </a:ext>
              </a:extLst>
            </p:cNvPr>
            <p:cNvSpPr/>
            <p:nvPr/>
          </p:nvSpPr>
          <p:spPr>
            <a:xfrm>
              <a:off x="994436" y="4215505"/>
              <a:ext cx="4165393" cy="954108"/>
            </a:xfrm>
            <a:prstGeom prst="roundRect">
              <a:avLst>
                <a:gd name="adj" fmla="val 18737"/>
              </a:avLst>
            </a:prstGeom>
            <a:noFill/>
            <a:ln w="19050">
              <a:solidFill>
                <a:srgbClr val="00FFCC"/>
              </a:solidFill>
            </a:ln>
            <a:effectLst>
              <a:glow rad="101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3" name="c">
            <a:extLst>
              <a:ext uri="{FF2B5EF4-FFF2-40B4-BE49-F238E27FC236}">
                <a16:creationId xmlns:a16="http://schemas.microsoft.com/office/drawing/2014/main" id="{26586FB3-6104-40AC-9D49-C35B95833D7A}"/>
              </a:ext>
            </a:extLst>
          </p:cNvPr>
          <p:cNvGrpSpPr/>
          <p:nvPr/>
        </p:nvGrpSpPr>
        <p:grpSpPr>
          <a:xfrm>
            <a:off x="899159" y="5012076"/>
            <a:ext cx="4344643" cy="1135200"/>
            <a:chOff x="899159" y="5467440"/>
            <a:chExt cx="4344643" cy="1135200"/>
          </a:xfrm>
        </p:grpSpPr>
        <p:sp>
          <p:nvSpPr>
            <p:cNvPr id="5" name="Rectangle: Rounded Corners 4">
              <a:extLst>
                <a:ext uri="{FF2B5EF4-FFF2-40B4-BE49-F238E27FC236}">
                  <a16:creationId xmlns:a16="http://schemas.microsoft.com/office/drawing/2014/main" id="{F738A3FA-C79F-48E5-824F-5022D6237D46}"/>
                </a:ext>
              </a:extLst>
            </p:cNvPr>
            <p:cNvSpPr/>
            <p:nvPr/>
          </p:nvSpPr>
          <p:spPr>
            <a:xfrm>
              <a:off x="899159" y="5467440"/>
              <a:ext cx="4344643" cy="1135200"/>
            </a:xfrm>
            <a:prstGeom prst="roundRect">
              <a:avLst>
                <a:gd name="adj" fmla="val 20125"/>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2F989D1C-DB96-4566-BED1-DA4F0366FF20}"/>
                </a:ext>
              </a:extLst>
            </p:cNvPr>
            <p:cNvSpPr txBox="1"/>
            <p:nvPr/>
          </p:nvSpPr>
          <p:spPr>
            <a:xfrm>
              <a:off x="1123095" y="5581869"/>
              <a:ext cx="4036734" cy="954107"/>
            </a:xfrm>
            <a:prstGeom prst="rect">
              <a:avLst/>
            </a:prstGeom>
            <a:noFill/>
          </p:spPr>
          <p:txBody>
            <a:bodyPr wrap="square">
              <a:spAutoFit/>
            </a:bodyPr>
            <a:lstStyle/>
            <a:p>
              <a:r>
                <a:rPr lang="vi-VN" sz="2800" dirty="0">
                  <a:solidFill>
                    <a:schemeClr val="bg1"/>
                  </a:solidFill>
                  <a:latin typeface="Roboto" panose="02000000000000000000" pitchFamily="2" charset="0"/>
                  <a:ea typeface="Roboto" panose="02000000000000000000" pitchFamily="2" charset="0"/>
                </a:rPr>
                <a:t>C. Lực ma sát giữa tàu và đường ray.</a:t>
              </a:r>
            </a:p>
          </p:txBody>
        </p:sp>
        <p:sp>
          <p:nvSpPr>
            <p:cNvPr id="29" name="Rectangle: Rounded Corners 28">
              <a:extLst>
                <a:ext uri="{FF2B5EF4-FFF2-40B4-BE49-F238E27FC236}">
                  <a16:creationId xmlns:a16="http://schemas.microsoft.com/office/drawing/2014/main" id="{12908AD4-B005-4CB3-B2D2-847CDBC0084B}"/>
                </a:ext>
              </a:extLst>
            </p:cNvPr>
            <p:cNvSpPr/>
            <p:nvPr/>
          </p:nvSpPr>
          <p:spPr>
            <a:xfrm>
              <a:off x="988783" y="5557986"/>
              <a:ext cx="4165393" cy="954108"/>
            </a:xfrm>
            <a:prstGeom prst="roundRect">
              <a:avLst>
                <a:gd name="adj" fmla="val 18737"/>
              </a:avLst>
            </a:prstGeom>
            <a:noFill/>
            <a:ln w="19050">
              <a:solidFill>
                <a:srgbClr val="00FFCC"/>
              </a:solidFill>
            </a:ln>
            <a:effectLst>
              <a:glow rad="101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5" name="d">
            <a:extLst>
              <a:ext uri="{FF2B5EF4-FFF2-40B4-BE49-F238E27FC236}">
                <a16:creationId xmlns:a16="http://schemas.microsoft.com/office/drawing/2014/main" id="{7DFB87A2-11F8-44DB-9CA7-E35B3071FD29}"/>
              </a:ext>
            </a:extLst>
          </p:cNvPr>
          <p:cNvGrpSpPr/>
          <p:nvPr/>
        </p:nvGrpSpPr>
        <p:grpSpPr>
          <a:xfrm>
            <a:off x="6852920" y="5012076"/>
            <a:ext cx="4344642" cy="1135200"/>
            <a:chOff x="6852920" y="5467440"/>
            <a:chExt cx="4344642" cy="1135200"/>
          </a:xfrm>
        </p:grpSpPr>
        <p:sp>
          <p:nvSpPr>
            <p:cNvPr id="7" name="Rectangle: Rounded Corners 6">
              <a:extLst>
                <a:ext uri="{FF2B5EF4-FFF2-40B4-BE49-F238E27FC236}">
                  <a16:creationId xmlns:a16="http://schemas.microsoft.com/office/drawing/2014/main" id="{0957B459-DE09-4FE7-BD28-DC901E042FAD}"/>
                </a:ext>
              </a:extLst>
            </p:cNvPr>
            <p:cNvSpPr/>
            <p:nvPr/>
          </p:nvSpPr>
          <p:spPr>
            <a:xfrm>
              <a:off x="6852920" y="5467440"/>
              <a:ext cx="4344642" cy="1135200"/>
            </a:xfrm>
            <a:prstGeom prst="roundRect">
              <a:avLst>
                <a:gd name="adj" fmla="val 1885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03CA3D7B-01D8-4121-8AC5-A56EB4C5777E}"/>
                </a:ext>
              </a:extLst>
            </p:cNvPr>
            <p:cNvSpPr txBox="1"/>
            <p:nvPr/>
          </p:nvSpPr>
          <p:spPr>
            <a:xfrm>
              <a:off x="7480352" y="5797312"/>
              <a:ext cx="3091232" cy="523220"/>
            </a:xfrm>
            <a:prstGeom prst="rect">
              <a:avLst/>
            </a:prstGeom>
            <a:noFill/>
          </p:spPr>
          <p:txBody>
            <a:bodyPr wrap="square">
              <a:spAutoFit/>
            </a:bodyPr>
            <a:lstStyle/>
            <a:p>
              <a:r>
                <a:rPr lang="pt-BR" sz="2800" dirty="0">
                  <a:solidFill>
                    <a:schemeClr val="bg1"/>
                  </a:solidFill>
                  <a:latin typeface="Roboto" panose="02000000000000000000" pitchFamily="2" charset="0"/>
                  <a:ea typeface="Roboto" panose="02000000000000000000" pitchFamily="2" charset="0"/>
                </a:rPr>
                <a:t>D. Cả 3 lực trên.</a:t>
              </a:r>
              <a:endParaRPr lang="en-US" sz="2800" dirty="0">
                <a:solidFill>
                  <a:schemeClr val="bg1"/>
                </a:solidFill>
                <a:latin typeface="Roboto" panose="02000000000000000000" pitchFamily="2" charset="0"/>
                <a:ea typeface="Roboto" panose="02000000000000000000" pitchFamily="2" charset="0"/>
              </a:endParaRPr>
            </a:p>
          </p:txBody>
        </p:sp>
        <p:sp>
          <p:nvSpPr>
            <p:cNvPr id="30" name="Rectangle: Rounded Corners 29">
              <a:extLst>
                <a:ext uri="{FF2B5EF4-FFF2-40B4-BE49-F238E27FC236}">
                  <a16:creationId xmlns:a16="http://schemas.microsoft.com/office/drawing/2014/main" id="{E5E2D842-CD22-43E7-86B8-E0FED59F7A16}"/>
                </a:ext>
              </a:extLst>
            </p:cNvPr>
            <p:cNvSpPr/>
            <p:nvPr/>
          </p:nvSpPr>
          <p:spPr>
            <a:xfrm>
              <a:off x="6942544" y="5557986"/>
              <a:ext cx="4165393" cy="954108"/>
            </a:xfrm>
            <a:prstGeom prst="roundRect">
              <a:avLst>
                <a:gd name="adj" fmla="val 18737"/>
              </a:avLst>
            </a:prstGeom>
            <a:noFill/>
            <a:ln w="19050">
              <a:solidFill>
                <a:srgbClr val="00FFCC"/>
              </a:solidFill>
            </a:ln>
            <a:effectLst>
              <a:glow rad="101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4" name="b">
            <a:extLst>
              <a:ext uri="{FF2B5EF4-FFF2-40B4-BE49-F238E27FC236}">
                <a16:creationId xmlns:a16="http://schemas.microsoft.com/office/drawing/2014/main" id="{8B953467-3D1A-4BB8-84F2-3E7DD438AB15}"/>
              </a:ext>
            </a:extLst>
          </p:cNvPr>
          <p:cNvGrpSpPr/>
          <p:nvPr/>
        </p:nvGrpSpPr>
        <p:grpSpPr>
          <a:xfrm>
            <a:off x="6852920" y="3669596"/>
            <a:ext cx="4344644" cy="1260095"/>
            <a:chOff x="6852920" y="4124960"/>
            <a:chExt cx="4344644" cy="1260095"/>
          </a:xfrm>
        </p:grpSpPr>
        <p:sp>
          <p:nvSpPr>
            <p:cNvPr id="6" name="Rectangle: Rounded Corners 5">
              <a:extLst>
                <a:ext uri="{FF2B5EF4-FFF2-40B4-BE49-F238E27FC236}">
                  <a16:creationId xmlns:a16="http://schemas.microsoft.com/office/drawing/2014/main" id="{461C2942-8810-48ED-BD44-3492BA4C418A}"/>
                </a:ext>
              </a:extLst>
            </p:cNvPr>
            <p:cNvSpPr/>
            <p:nvPr/>
          </p:nvSpPr>
          <p:spPr>
            <a:xfrm>
              <a:off x="6852920" y="4124960"/>
              <a:ext cx="4344644" cy="1135200"/>
            </a:xfrm>
            <a:prstGeom prst="roundRect">
              <a:avLst>
                <a:gd name="adj" fmla="val 1885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8880B1A3-4018-422F-95A4-317705F17DAC}"/>
                </a:ext>
              </a:extLst>
            </p:cNvPr>
            <p:cNvSpPr txBox="1"/>
            <p:nvPr/>
          </p:nvSpPr>
          <p:spPr>
            <a:xfrm>
              <a:off x="7480352" y="4430948"/>
              <a:ext cx="3365780" cy="954107"/>
            </a:xfrm>
            <a:prstGeom prst="rect">
              <a:avLst/>
            </a:prstGeom>
            <a:noFill/>
          </p:spPr>
          <p:txBody>
            <a:bodyPr wrap="square">
              <a:spAutoFit/>
            </a:bodyPr>
            <a:lstStyle/>
            <a:p>
              <a:r>
                <a:rPr lang="vi-VN" sz="2800" dirty="0">
                  <a:solidFill>
                    <a:schemeClr val="bg1"/>
                  </a:solidFill>
                  <a:latin typeface="Roboto" panose="02000000000000000000" pitchFamily="2" charset="0"/>
                  <a:ea typeface="Roboto" panose="02000000000000000000" pitchFamily="2" charset="0"/>
                </a:rPr>
                <a:t>B. </a:t>
              </a:r>
              <a:r>
                <a:rPr lang="en-US" sz="2800" dirty="0" err="1">
                  <a:solidFill>
                    <a:schemeClr val="bg1"/>
                  </a:solidFill>
                  <a:latin typeface="Roboto" panose="02000000000000000000" pitchFamily="2" charset="0"/>
                  <a:ea typeface="Roboto" panose="02000000000000000000" pitchFamily="2" charset="0"/>
                </a:rPr>
                <a:t>Trọng</a:t>
              </a:r>
              <a:r>
                <a:rPr lang="en-US" sz="2800" dirty="0">
                  <a:solidFill>
                    <a:schemeClr val="bg1"/>
                  </a:solidFill>
                  <a:latin typeface="Roboto" panose="02000000000000000000" pitchFamily="2" charset="0"/>
                  <a:ea typeface="Roboto" panose="02000000000000000000" pitchFamily="2" charset="0"/>
                </a:rPr>
                <a:t> </a:t>
              </a:r>
              <a:r>
                <a:rPr lang="en-US" sz="2800" dirty="0" err="1">
                  <a:solidFill>
                    <a:schemeClr val="bg1"/>
                  </a:solidFill>
                  <a:latin typeface="Roboto" panose="02000000000000000000" pitchFamily="2" charset="0"/>
                  <a:ea typeface="Roboto" panose="02000000000000000000" pitchFamily="2" charset="0"/>
                </a:rPr>
                <a:t>lực</a:t>
              </a:r>
              <a:r>
                <a:rPr lang="en-US" sz="2800" dirty="0">
                  <a:solidFill>
                    <a:schemeClr val="bg1"/>
                  </a:solidFill>
                  <a:latin typeface="Roboto" panose="02000000000000000000" pitchFamily="2" charset="0"/>
                  <a:ea typeface="Roboto" panose="02000000000000000000" pitchFamily="2" charset="0"/>
                </a:rPr>
                <a:t> </a:t>
              </a:r>
              <a:r>
                <a:rPr lang="en-US" sz="2800" dirty="0" err="1">
                  <a:solidFill>
                    <a:schemeClr val="bg1"/>
                  </a:solidFill>
                  <a:latin typeface="Roboto" panose="02000000000000000000" pitchFamily="2" charset="0"/>
                  <a:ea typeface="Roboto" panose="02000000000000000000" pitchFamily="2" charset="0"/>
                </a:rPr>
                <a:t>của</a:t>
              </a:r>
              <a:r>
                <a:rPr lang="en-US" sz="2800" dirty="0">
                  <a:solidFill>
                    <a:schemeClr val="bg1"/>
                  </a:solidFill>
                  <a:latin typeface="Roboto" panose="02000000000000000000" pitchFamily="2" charset="0"/>
                  <a:ea typeface="Roboto" panose="02000000000000000000" pitchFamily="2" charset="0"/>
                </a:rPr>
                <a:t> </a:t>
              </a:r>
              <a:r>
                <a:rPr lang="en-US" sz="2800" dirty="0" err="1">
                  <a:solidFill>
                    <a:schemeClr val="bg1"/>
                  </a:solidFill>
                  <a:latin typeface="Roboto" panose="02000000000000000000" pitchFamily="2" charset="0"/>
                  <a:ea typeface="Roboto" panose="02000000000000000000" pitchFamily="2" charset="0"/>
                </a:rPr>
                <a:t>tàu</a:t>
              </a:r>
              <a:r>
                <a:rPr lang="en-US" sz="2800" dirty="0">
                  <a:solidFill>
                    <a:schemeClr val="bg1"/>
                  </a:solidFill>
                  <a:latin typeface="Roboto" panose="02000000000000000000" pitchFamily="2" charset="0"/>
                  <a:ea typeface="Roboto" panose="02000000000000000000" pitchFamily="2" charset="0"/>
                </a:rPr>
                <a:t>.</a:t>
              </a:r>
            </a:p>
          </p:txBody>
        </p:sp>
        <p:sp>
          <p:nvSpPr>
            <p:cNvPr id="31" name="Rectangle: Rounded Corners 30">
              <a:extLst>
                <a:ext uri="{FF2B5EF4-FFF2-40B4-BE49-F238E27FC236}">
                  <a16:creationId xmlns:a16="http://schemas.microsoft.com/office/drawing/2014/main" id="{345CE50A-9500-4963-8AAE-C2E504A40CC8}"/>
                </a:ext>
              </a:extLst>
            </p:cNvPr>
            <p:cNvSpPr/>
            <p:nvPr/>
          </p:nvSpPr>
          <p:spPr>
            <a:xfrm>
              <a:off x="6942543" y="4215505"/>
              <a:ext cx="4165393" cy="954108"/>
            </a:xfrm>
            <a:prstGeom prst="roundRect">
              <a:avLst>
                <a:gd name="adj" fmla="val 18737"/>
              </a:avLst>
            </a:prstGeom>
            <a:noFill/>
            <a:ln w="19050">
              <a:solidFill>
                <a:srgbClr val="00FFCC"/>
              </a:solidFill>
            </a:ln>
            <a:effectLst>
              <a:glow rad="101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 name="a: sai">
            <a:extLst>
              <a:ext uri="{FF2B5EF4-FFF2-40B4-BE49-F238E27FC236}">
                <a16:creationId xmlns:a16="http://schemas.microsoft.com/office/drawing/2014/main" id="{89BBE7B9-FAF6-455D-9DD2-14711AD8753B}"/>
              </a:ext>
            </a:extLst>
          </p:cNvPr>
          <p:cNvGrpSpPr/>
          <p:nvPr/>
        </p:nvGrpSpPr>
        <p:grpSpPr>
          <a:xfrm>
            <a:off x="899157" y="3671112"/>
            <a:ext cx="4344644" cy="1135201"/>
            <a:chOff x="-223935" y="-480770"/>
            <a:chExt cx="4344644" cy="1135201"/>
          </a:xfrm>
        </p:grpSpPr>
        <p:sp>
          <p:nvSpPr>
            <p:cNvPr id="18" name="Rectangle: Rounded Corners 17">
              <a:extLst>
                <a:ext uri="{FF2B5EF4-FFF2-40B4-BE49-F238E27FC236}">
                  <a16:creationId xmlns:a16="http://schemas.microsoft.com/office/drawing/2014/main" id="{C04C698F-4269-49D0-9AEB-B7F04B4F3596}"/>
                </a:ext>
              </a:extLst>
            </p:cNvPr>
            <p:cNvSpPr/>
            <p:nvPr/>
          </p:nvSpPr>
          <p:spPr>
            <a:xfrm>
              <a:off x="-223935" y="-480770"/>
              <a:ext cx="4344644" cy="1135201"/>
            </a:xfrm>
            <a:prstGeom prst="roundRect">
              <a:avLst>
                <a:gd name="adj" fmla="val 18737"/>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Rounded Corners 19">
              <a:extLst>
                <a:ext uri="{FF2B5EF4-FFF2-40B4-BE49-F238E27FC236}">
                  <a16:creationId xmlns:a16="http://schemas.microsoft.com/office/drawing/2014/main" id="{EC1155B7-3515-43D6-8B38-07E4BD66B287}"/>
                </a:ext>
              </a:extLst>
            </p:cNvPr>
            <p:cNvSpPr/>
            <p:nvPr/>
          </p:nvSpPr>
          <p:spPr>
            <a:xfrm>
              <a:off x="-146304" y="-390224"/>
              <a:ext cx="4183038" cy="954107"/>
            </a:xfrm>
            <a:prstGeom prst="roundRect">
              <a:avLst>
                <a:gd name="adj" fmla="val 18737"/>
              </a:avLst>
            </a:prstGeom>
            <a:solidFill>
              <a:schemeClr val="accent1">
                <a:lumMod val="50000"/>
              </a:schemeClr>
            </a:solidFill>
            <a:ln w="19050">
              <a:solidFill>
                <a:srgbClr val="FF3600"/>
              </a:solidFill>
            </a:ln>
            <a:effectLst>
              <a:glow rad="101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6C5FE970-4B70-44BE-9270-B0BBF18966C6}"/>
                </a:ext>
              </a:extLst>
            </p:cNvPr>
            <p:cNvSpPr txBox="1"/>
            <p:nvPr/>
          </p:nvSpPr>
          <p:spPr>
            <a:xfrm>
              <a:off x="0" y="-390224"/>
              <a:ext cx="4036734" cy="954107"/>
            </a:xfrm>
            <a:prstGeom prst="rect">
              <a:avLst/>
            </a:prstGeom>
            <a:noFill/>
            <a:effectLst>
              <a:glow rad="228600">
                <a:schemeClr val="accent5">
                  <a:satMod val="175000"/>
                  <a:alpha val="40000"/>
                </a:schemeClr>
              </a:glow>
            </a:effectLst>
          </p:spPr>
          <p:txBody>
            <a:bodyPr wrap="square">
              <a:spAutoFit/>
            </a:bodyPr>
            <a:lstStyle/>
            <a:p>
              <a:r>
                <a:rPr lang="en-US" sz="2800" dirty="0">
                  <a:solidFill>
                    <a:srgbClr val="FF0000"/>
                  </a:solidFill>
                  <a:effectLst>
                    <a:glow rad="63500">
                      <a:schemeClr val="accent2">
                        <a:satMod val="175000"/>
                        <a:alpha val="40000"/>
                      </a:schemeClr>
                    </a:glow>
                  </a:effectLst>
                  <a:latin typeface="Roboto" panose="02000000000000000000" pitchFamily="2" charset="0"/>
                  <a:ea typeface="Roboto" panose="02000000000000000000" pitchFamily="2" charset="0"/>
                </a:rPr>
                <a:t>A. </a:t>
              </a:r>
              <a:r>
                <a:rPr lang="en-US" sz="2800" dirty="0" err="1">
                  <a:solidFill>
                    <a:srgbClr val="FF0000"/>
                  </a:solidFill>
                  <a:effectLst>
                    <a:glow rad="63500">
                      <a:schemeClr val="accent2">
                        <a:satMod val="175000"/>
                        <a:alpha val="40000"/>
                      </a:schemeClr>
                    </a:glow>
                  </a:effectLst>
                  <a:latin typeface="Roboto" panose="02000000000000000000" pitchFamily="2" charset="0"/>
                  <a:ea typeface="Roboto" panose="02000000000000000000" pitchFamily="2" charset="0"/>
                </a:rPr>
                <a:t>Lực</a:t>
              </a:r>
              <a:r>
                <a:rPr lang="en-US" sz="2800" dirty="0">
                  <a:solidFill>
                    <a:srgbClr val="FF0000"/>
                  </a:solidFill>
                  <a:effectLst>
                    <a:glow rad="63500">
                      <a:schemeClr val="accent2">
                        <a:satMod val="175000"/>
                        <a:alpha val="40000"/>
                      </a:schemeClr>
                    </a:glow>
                  </a:effectLst>
                  <a:latin typeface="Roboto" panose="02000000000000000000" pitchFamily="2" charset="0"/>
                  <a:ea typeface="Roboto" panose="02000000000000000000" pitchFamily="2" charset="0"/>
                </a:rPr>
                <a:t> </a:t>
              </a:r>
              <a:r>
                <a:rPr lang="en-US" sz="2800" dirty="0" err="1">
                  <a:solidFill>
                    <a:srgbClr val="FF0000"/>
                  </a:solidFill>
                  <a:effectLst>
                    <a:glow rad="63500">
                      <a:schemeClr val="accent2">
                        <a:satMod val="175000"/>
                        <a:alpha val="40000"/>
                      </a:schemeClr>
                    </a:glow>
                  </a:effectLst>
                  <a:latin typeface="Roboto" panose="02000000000000000000" pitchFamily="2" charset="0"/>
                  <a:ea typeface="Roboto" panose="02000000000000000000" pitchFamily="2" charset="0"/>
                </a:rPr>
                <a:t>kéo</a:t>
              </a:r>
              <a:r>
                <a:rPr lang="en-US" sz="2800" dirty="0">
                  <a:solidFill>
                    <a:srgbClr val="FF0000"/>
                  </a:solidFill>
                  <a:effectLst>
                    <a:glow rad="63500">
                      <a:schemeClr val="accent2">
                        <a:satMod val="175000"/>
                        <a:alpha val="40000"/>
                      </a:schemeClr>
                    </a:glow>
                  </a:effectLst>
                  <a:latin typeface="Roboto" panose="02000000000000000000" pitchFamily="2" charset="0"/>
                  <a:ea typeface="Roboto" panose="02000000000000000000" pitchFamily="2" charset="0"/>
                </a:rPr>
                <a:t> do </a:t>
              </a:r>
              <a:r>
                <a:rPr lang="en-US" sz="2800" dirty="0" err="1">
                  <a:solidFill>
                    <a:srgbClr val="FF0000"/>
                  </a:solidFill>
                  <a:effectLst>
                    <a:glow rad="63500">
                      <a:schemeClr val="accent2">
                        <a:satMod val="175000"/>
                        <a:alpha val="40000"/>
                      </a:schemeClr>
                    </a:glow>
                  </a:effectLst>
                  <a:latin typeface="Roboto" panose="02000000000000000000" pitchFamily="2" charset="0"/>
                  <a:ea typeface="Roboto" panose="02000000000000000000" pitchFamily="2" charset="0"/>
                </a:rPr>
                <a:t>đầu</a:t>
              </a:r>
              <a:r>
                <a:rPr lang="en-US" sz="2800" dirty="0">
                  <a:solidFill>
                    <a:srgbClr val="FF0000"/>
                  </a:solidFill>
                  <a:effectLst>
                    <a:glow rad="63500">
                      <a:schemeClr val="accent2">
                        <a:satMod val="175000"/>
                        <a:alpha val="40000"/>
                      </a:schemeClr>
                    </a:glow>
                  </a:effectLst>
                  <a:latin typeface="Roboto" panose="02000000000000000000" pitchFamily="2" charset="0"/>
                  <a:ea typeface="Roboto" panose="02000000000000000000" pitchFamily="2" charset="0"/>
                </a:rPr>
                <a:t> </a:t>
              </a:r>
              <a:r>
                <a:rPr lang="en-US" sz="2800" dirty="0" err="1">
                  <a:solidFill>
                    <a:srgbClr val="FF0000"/>
                  </a:solidFill>
                  <a:effectLst>
                    <a:glow rad="63500">
                      <a:schemeClr val="accent2">
                        <a:satMod val="175000"/>
                        <a:alpha val="40000"/>
                      </a:schemeClr>
                    </a:glow>
                  </a:effectLst>
                  <a:latin typeface="Roboto" panose="02000000000000000000" pitchFamily="2" charset="0"/>
                  <a:ea typeface="Roboto" panose="02000000000000000000" pitchFamily="2" charset="0"/>
                </a:rPr>
                <a:t>tàu</a:t>
              </a:r>
              <a:r>
                <a:rPr lang="en-US" sz="2800" dirty="0">
                  <a:solidFill>
                    <a:srgbClr val="FF0000"/>
                  </a:solidFill>
                  <a:effectLst>
                    <a:glow rad="63500">
                      <a:schemeClr val="accent2">
                        <a:satMod val="175000"/>
                        <a:alpha val="40000"/>
                      </a:schemeClr>
                    </a:glow>
                  </a:effectLst>
                  <a:latin typeface="Roboto" panose="02000000000000000000" pitchFamily="2" charset="0"/>
                  <a:ea typeface="Roboto" panose="02000000000000000000" pitchFamily="2" charset="0"/>
                </a:rPr>
                <a:t> </a:t>
              </a:r>
              <a:r>
                <a:rPr lang="en-US" sz="2800" dirty="0" err="1">
                  <a:solidFill>
                    <a:srgbClr val="FF0000"/>
                  </a:solidFill>
                  <a:effectLst>
                    <a:glow rad="63500">
                      <a:schemeClr val="accent2">
                        <a:satMod val="175000"/>
                        <a:alpha val="40000"/>
                      </a:schemeClr>
                    </a:glow>
                  </a:effectLst>
                  <a:latin typeface="Roboto" panose="02000000000000000000" pitchFamily="2" charset="0"/>
                  <a:ea typeface="Roboto" panose="02000000000000000000" pitchFamily="2" charset="0"/>
                </a:rPr>
                <a:t>tác</a:t>
              </a:r>
              <a:r>
                <a:rPr lang="en-US" sz="2800" dirty="0">
                  <a:solidFill>
                    <a:srgbClr val="FF0000"/>
                  </a:solidFill>
                  <a:effectLst>
                    <a:glow rad="63500">
                      <a:schemeClr val="accent2">
                        <a:satMod val="175000"/>
                        <a:alpha val="40000"/>
                      </a:schemeClr>
                    </a:glow>
                  </a:effectLst>
                  <a:latin typeface="Roboto" panose="02000000000000000000" pitchFamily="2" charset="0"/>
                  <a:ea typeface="Roboto" panose="02000000000000000000" pitchFamily="2" charset="0"/>
                </a:rPr>
                <a:t> </a:t>
              </a:r>
              <a:r>
                <a:rPr lang="en-US" sz="2800" dirty="0" err="1">
                  <a:solidFill>
                    <a:srgbClr val="FF0000"/>
                  </a:solidFill>
                  <a:effectLst>
                    <a:glow rad="63500">
                      <a:schemeClr val="accent2">
                        <a:satMod val="175000"/>
                        <a:alpha val="40000"/>
                      </a:schemeClr>
                    </a:glow>
                  </a:effectLst>
                  <a:latin typeface="Roboto" panose="02000000000000000000" pitchFamily="2" charset="0"/>
                  <a:ea typeface="Roboto" panose="02000000000000000000" pitchFamily="2" charset="0"/>
                </a:rPr>
                <a:t>dụng</a:t>
              </a:r>
              <a:r>
                <a:rPr lang="en-US" sz="2800" dirty="0">
                  <a:solidFill>
                    <a:srgbClr val="FF0000"/>
                  </a:solidFill>
                  <a:effectLst>
                    <a:glow rad="63500">
                      <a:schemeClr val="accent2">
                        <a:satMod val="175000"/>
                        <a:alpha val="40000"/>
                      </a:schemeClr>
                    </a:glow>
                  </a:effectLst>
                  <a:latin typeface="Roboto" panose="02000000000000000000" pitchFamily="2" charset="0"/>
                  <a:ea typeface="Roboto" panose="02000000000000000000" pitchFamily="2" charset="0"/>
                </a:rPr>
                <a:t> </a:t>
              </a:r>
              <a:r>
                <a:rPr lang="en-US" sz="2800" dirty="0" err="1">
                  <a:solidFill>
                    <a:srgbClr val="FF0000"/>
                  </a:solidFill>
                  <a:effectLst>
                    <a:glow rad="63500">
                      <a:schemeClr val="accent2">
                        <a:satMod val="175000"/>
                        <a:alpha val="40000"/>
                      </a:schemeClr>
                    </a:glow>
                  </a:effectLst>
                  <a:latin typeface="Roboto" panose="02000000000000000000" pitchFamily="2" charset="0"/>
                  <a:ea typeface="Roboto" panose="02000000000000000000" pitchFamily="2" charset="0"/>
                </a:rPr>
                <a:t>lên</a:t>
              </a:r>
              <a:r>
                <a:rPr lang="en-US" sz="2800" dirty="0">
                  <a:solidFill>
                    <a:srgbClr val="FF0000"/>
                  </a:solidFill>
                  <a:effectLst>
                    <a:glow rad="63500">
                      <a:schemeClr val="accent2">
                        <a:satMod val="175000"/>
                        <a:alpha val="40000"/>
                      </a:schemeClr>
                    </a:glow>
                  </a:effectLst>
                  <a:latin typeface="Roboto" panose="02000000000000000000" pitchFamily="2" charset="0"/>
                  <a:ea typeface="Roboto" panose="02000000000000000000" pitchFamily="2" charset="0"/>
                </a:rPr>
                <a:t> toa </a:t>
              </a:r>
              <a:r>
                <a:rPr lang="en-US" sz="2800" dirty="0" err="1">
                  <a:solidFill>
                    <a:srgbClr val="FF0000"/>
                  </a:solidFill>
                  <a:effectLst>
                    <a:glow rad="63500">
                      <a:schemeClr val="accent2">
                        <a:satMod val="175000"/>
                        <a:alpha val="40000"/>
                      </a:schemeClr>
                    </a:glow>
                  </a:effectLst>
                  <a:latin typeface="Roboto" panose="02000000000000000000" pitchFamily="2" charset="0"/>
                  <a:ea typeface="Roboto" panose="02000000000000000000" pitchFamily="2" charset="0"/>
                </a:rPr>
                <a:t>tàu</a:t>
              </a:r>
              <a:r>
                <a:rPr lang="en-US" sz="2800" dirty="0">
                  <a:solidFill>
                    <a:srgbClr val="FF0000"/>
                  </a:solidFill>
                  <a:effectLst>
                    <a:glow rad="63500">
                      <a:schemeClr val="accent2">
                        <a:satMod val="175000"/>
                        <a:alpha val="40000"/>
                      </a:schemeClr>
                    </a:glow>
                  </a:effectLst>
                  <a:latin typeface="Roboto" panose="02000000000000000000" pitchFamily="2" charset="0"/>
                  <a:ea typeface="Roboto" panose="02000000000000000000" pitchFamily="2" charset="0"/>
                </a:rPr>
                <a:t>.</a:t>
              </a:r>
            </a:p>
          </p:txBody>
        </p:sp>
      </p:grpSp>
      <p:grpSp>
        <p:nvGrpSpPr>
          <p:cNvPr id="36" name="b: đúng">
            <a:extLst>
              <a:ext uri="{FF2B5EF4-FFF2-40B4-BE49-F238E27FC236}">
                <a16:creationId xmlns:a16="http://schemas.microsoft.com/office/drawing/2014/main" id="{58F975F1-EB16-45CF-9178-B9976A2C2774}"/>
              </a:ext>
            </a:extLst>
          </p:cNvPr>
          <p:cNvGrpSpPr/>
          <p:nvPr/>
        </p:nvGrpSpPr>
        <p:grpSpPr>
          <a:xfrm>
            <a:off x="6850906" y="3666251"/>
            <a:ext cx="4344644" cy="1135200"/>
            <a:chOff x="6852920" y="4124960"/>
            <a:chExt cx="4344644" cy="1135200"/>
          </a:xfrm>
        </p:grpSpPr>
        <p:sp>
          <p:nvSpPr>
            <p:cNvPr id="37" name="Rectangle: Rounded Corners 36">
              <a:extLst>
                <a:ext uri="{FF2B5EF4-FFF2-40B4-BE49-F238E27FC236}">
                  <a16:creationId xmlns:a16="http://schemas.microsoft.com/office/drawing/2014/main" id="{1DBC7783-99D0-4995-A8C0-E67A93C0D99A}"/>
                </a:ext>
              </a:extLst>
            </p:cNvPr>
            <p:cNvSpPr/>
            <p:nvPr/>
          </p:nvSpPr>
          <p:spPr>
            <a:xfrm>
              <a:off x="6852920" y="4124960"/>
              <a:ext cx="4344644" cy="1135200"/>
            </a:xfrm>
            <a:prstGeom prst="roundRect">
              <a:avLst>
                <a:gd name="adj" fmla="val 1885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a:extLst>
                <a:ext uri="{FF2B5EF4-FFF2-40B4-BE49-F238E27FC236}">
                  <a16:creationId xmlns:a16="http://schemas.microsoft.com/office/drawing/2014/main" id="{4B59E498-611E-4C98-8CF0-A4FCEF744C35}"/>
                </a:ext>
              </a:extLst>
            </p:cNvPr>
            <p:cNvSpPr txBox="1"/>
            <p:nvPr/>
          </p:nvSpPr>
          <p:spPr>
            <a:xfrm>
              <a:off x="7352374" y="4386456"/>
              <a:ext cx="3625764" cy="523220"/>
            </a:xfrm>
            <a:prstGeom prst="rect">
              <a:avLst/>
            </a:prstGeom>
            <a:noFill/>
          </p:spPr>
          <p:txBody>
            <a:bodyPr wrap="square">
              <a:spAutoFit/>
            </a:bodyPr>
            <a:lstStyle/>
            <a:p>
              <a:r>
                <a:rPr lang="vi-VN" sz="2800" dirty="0">
                  <a:solidFill>
                    <a:srgbClr val="00FF00"/>
                  </a:solidFill>
                  <a:effectLst>
                    <a:glow rad="63500">
                      <a:schemeClr val="accent6">
                        <a:satMod val="175000"/>
                        <a:alpha val="40000"/>
                      </a:schemeClr>
                    </a:glow>
                  </a:effectLst>
                  <a:latin typeface="Roboto" panose="02000000000000000000" pitchFamily="2" charset="0"/>
                  <a:ea typeface="Roboto" panose="02000000000000000000" pitchFamily="2" charset="0"/>
                </a:rPr>
                <a:t>B. </a:t>
              </a:r>
              <a:r>
                <a:rPr lang="en-US" sz="2800" dirty="0" err="1">
                  <a:solidFill>
                    <a:srgbClr val="00FF00"/>
                  </a:solidFill>
                  <a:effectLst>
                    <a:glow rad="63500">
                      <a:schemeClr val="accent6">
                        <a:satMod val="175000"/>
                        <a:alpha val="40000"/>
                      </a:schemeClr>
                    </a:glow>
                  </a:effectLst>
                  <a:latin typeface="Roboto" panose="02000000000000000000" pitchFamily="2" charset="0"/>
                  <a:ea typeface="Roboto" panose="02000000000000000000" pitchFamily="2" charset="0"/>
                </a:rPr>
                <a:t>Trọng</a:t>
              </a:r>
              <a:r>
                <a:rPr lang="en-US" sz="2800" dirty="0">
                  <a:solidFill>
                    <a:srgbClr val="00FF00"/>
                  </a:solidFill>
                  <a:effectLst>
                    <a:glow rad="63500">
                      <a:schemeClr val="accent6">
                        <a:satMod val="175000"/>
                        <a:alpha val="40000"/>
                      </a:schemeClr>
                    </a:glow>
                  </a:effectLst>
                  <a:latin typeface="Roboto" panose="02000000000000000000" pitchFamily="2" charset="0"/>
                  <a:ea typeface="Roboto" panose="02000000000000000000" pitchFamily="2" charset="0"/>
                </a:rPr>
                <a:t> </a:t>
              </a:r>
              <a:r>
                <a:rPr lang="en-US" sz="2800" dirty="0" err="1">
                  <a:solidFill>
                    <a:srgbClr val="00FF00"/>
                  </a:solidFill>
                  <a:effectLst>
                    <a:glow rad="63500">
                      <a:schemeClr val="accent6">
                        <a:satMod val="175000"/>
                        <a:alpha val="40000"/>
                      </a:schemeClr>
                    </a:glow>
                  </a:effectLst>
                  <a:latin typeface="Roboto" panose="02000000000000000000" pitchFamily="2" charset="0"/>
                  <a:ea typeface="Roboto" panose="02000000000000000000" pitchFamily="2" charset="0"/>
                </a:rPr>
                <a:t>lực</a:t>
              </a:r>
              <a:r>
                <a:rPr lang="en-US" sz="2800" dirty="0">
                  <a:solidFill>
                    <a:srgbClr val="00FF00"/>
                  </a:solidFill>
                  <a:effectLst>
                    <a:glow rad="63500">
                      <a:schemeClr val="accent6">
                        <a:satMod val="175000"/>
                        <a:alpha val="40000"/>
                      </a:schemeClr>
                    </a:glow>
                  </a:effectLst>
                  <a:latin typeface="Roboto" panose="02000000000000000000" pitchFamily="2" charset="0"/>
                  <a:ea typeface="Roboto" panose="02000000000000000000" pitchFamily="2" charset="0"/>
                </a:rPr>
                <a:t> </a:t>
              </a:r>
              <a:r>
                <a:rPr lang="en-US" sz="2800" dirty="0" err="1">
                  <a:solidFill>
                    <a:srgbClr val="00FF00"/>
                  </a:solidFill>
                  <a:effectLst>
                    <a:glow rad="63500">
                      <a:schemeClr val="accent6">
                        <a:satMod val="175000"/>
                        <a:alpha val="40000"/>
                      </a:schemeClr>
                    </a:glow>
                  </a:effectLst>
                  <a:latin typeface="Roboto" panose="02000000000000000000" pitchFamily="2" charset="0"/>
                  <a:ea typeface="Roboto" panose="02000000000000000000" pitchFamily="2" charset="0"/>
                </a:rPr>
                <a:t>của</a:t>
              </a:r>
              <a:r>
                <a:rPr lang="en-US" sz="2800" dirty="0">
                  <a:solidFill>
                    <a:srgbClr val="00FF00"/>
                  </a:solidFill>
                  <a:effectLst>
                    <a:glow rad="63500">
                      <a:schemeClr val="accent6">
                        <a:satMod val="175000"/>
                        <a:alpha val="40000"/>
                      </a:schemeClr>
                    </a:glow>
                  </a:effectLst>
                  <a:latin typeface="Roboto" panose="02000000000000000000" pitchFamily="2" charset="0"/>
                  <a:ea typeface="Roboto" panose="02000000000000000000" pitchFamily="2" charset="0"/>
                </a:rPr>
                <a:t> </a:t>
              </a:r>
              <a:r>
                <a:rPr lang="en-US" sz="2800" dirty="0" err="1">
                  <a:solidFill>
                    <a:srgbClr val="00FF00"/>
                  </a:solidFill>
                  <a:effectLst>
                    <a:glow rad="63500">
                      <a:schemeClr val="accent6">
                        <a:satMod val="175000"/>
                        <a:alpha val="40000"/>
                      </a:schemeClr>
                    </a:glow>
                  </a:effectLst>
                  <a:latin typeface="Roboto" panose="02000000000000000000" pitchFamily="2" charset="0"/>
                  <a:ea typeface="Roboto" panose="02000000000000000000" pitchFamily="2" charset="0"/>
                </a:rPr>
                <a:t>tàu</a:t>
              </a:r>
              <a:r>
                <a:rPr lang="en-US" sz="2800" dirty="0">
                  <a:solidFill>
                    <a:srgbClr val="00FF00"/>
                  </a:solidFill>
                  <a:effectLst>
                    <a:glow rad="63500">
                      <a:schemeClr val="accent6">
                        <a:satMod val="175000"/>
                        <a:alpha val="40000"/>
                      </a:schemeClr>
                    </a:glow>
                  </a:effectLst>
                  <a:latin typeface="Roboto" panose="02000000000000000000" pitchFamily="2" charset="0"/>
                  <a:ea typeface="Roboto" panose="02000000000000000000" pitchFamily="2" charset="0"/>
                </a:rPr>
                <a:t>.</a:t>
              </a:r>
            </a:p>
          </p:txBody>
        </p:sp>
        <p:sp>
          <p:nvSpPr>
            <p:cNvPr id="39" name="Rectangle: Rounded Corners 38">
              <a:extLst>
                <a:ext uri="{FF2B5EF4-FFF2-40B4-BE49-F238E27FC236}">
                  <a16:creationId xmlns:a16="http://schemas.microsoft.com/office/drawing/2014/main" id="{2487C054-6CC7-4883-B771-D8089343EB86}"/>
                </a:ext>
              </a:extLst>
            </p:cNvPr>
            <p:cNvSpPr/>
            <p:nvPr/>
          </p:nvSpPr>
          <p:spPr>
            <a:xfrm>
              <a:off x="6942543" y="4215505"/>
              <a:ext cx="4165393" cy="954108"/>
            </a:xfrm>
            <a:prstGeom prst="roundRect">
              <a:avLst>
                <a:gd name="adj" fmla="val 18737"/>
              </a:avLst>
            </a:prstGeom>
            <a:noFill/>
            <a:ln w="19050">
              <a:solidFill>
                <a:srgbClr val="00FF00"/>
              </a:solidFill>
            </a:ln>
            <a:effectLst>
              <a:glow rad="1016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0" name="c: sai">
            <a:extLst>
              <a:ext uri="{FF2B5EF4-FFF2-40B4-BE49-F238E27FC236}">
                <a16:creationId xmlns:a16="http://schemas.microsoft.com/office/drawing/2014/main" id="{DFFA2CF3-47C6-4319-B7A8-ED6E5BD11806}"/>
              </a:ext>
            </a:extLst>
          </p:cNvPr>
          <p:cNvGrpSpPr/>
          <p:nvPr/>
        </p:nvGrpSpPr>
        <p:grpSpPr>
          <a:xfrm>
            <a:off x="904810" y="5010559"/>
            <a:ext cx="4344643" cy="1135200"/>
            <a:chOff x="899159" y="5467440"/>
            <a:chExt cx="4344643" cy="1135200"/>
          </a:xfrm>
        </p:grpSpPr>
        <p:sp>
          <p:nvSpPr>
            <p:cNvPr id="41" name="Rectangle: Rounded Corners 40">
              <a:extLst>
                <a:ext uri="{FF2B5EF4-FFF2-40B4-BE49-F238E27FC236}">
                  <a16:creationId xmlns:a16="http://schemas.microsoft.com/office/drawing/2014/main" id="{0BA4C682-2B95-4039-BE01-7876313938B8}"/>
                </a:ext>
              </a:extLst>
            </p:cNvPr>
            <p:cNvSpPr/>
            <p:nvPr/>
          </p:nvSpPr>
          <p:spPr>
            <a:xfrm>
              <a:off x="899159" y="5467440"/>
              <a:ext cx="4344643" cy="1135200"/>
            </a:xfrm>
            <a:prstGeom prst="roundRect">
              <a:avLst>
                <a:gd name="adj" fmla="val 20125"/>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Box 41">
              <a:extLst>
                <a:ext uri="{FF2B5EF4-FFF2-40B4-BE49-F238E27FC236}">
                  <a16:creationId xmlns:a16="http://schemas.microsoft.com/office/drawing/2014/main" id="{735CA608-5027-4BB7-A9CD-EDE8009F9550}"/>
                </a:ext>
              </a:extLst>
            </p:cNvPr>
            <p:cNvSpPr txBox="1"/>
            <p:nvPr/>
          </p:nvSpPr>
          <p:spPr>
            <a:xfrm>
              <a:off x="1123095" y="5581869"/>
              <a:ext cx="4036734" cy="954107"/>
            </a:xfrm>
            <a:prstGeom prst="rect">
              <a:avLst/>
            </a:prstGeom>
            <a:noFill/>
          </p:spPr>
          <p:txBody>
            <a:bodyPr wrap="square">
              <a:spAutoFit/>
            </a:bodyPr>
            <a:lstStyle/>
            <a:p>
              <a:r>
                <a:rPr lang="vi-VN" sz="2800" dirty="0">
                  <a:solidFill>
                    <a:srgbClr val="FF0000"/>
                  </a:solidFill>
                  <a:effectLst>
                    <a:glow rad="63500">
                      <a:schemeClr val="accent2">
                        <a:satMod val="175000"/>
                        <a:alpha val="40000"/>
                      </a:schemeClr>
                    </a:glow>
                  </a:effectLst>
                  <a:latin typeface="Roboto" panose="02000000000000000000" pitchFamily="2" charset="0"/>
                  <a:ea typeface="Roboto" panose="02000000000000000000" pitchFamily="2" charset="0"/>
                </a:rPr>
                <a:t>C. Lực ma sát giữa tàu và đường ray.</a:t>
              </a:r>
            </a:p>
          </p:txBody>
        </p:sp>
        <p:sp>
          <p:nvSpPr>
            <p:cNvPr id="43" name="Rectangle: Rounded Corners 42">
              <a:extLst>
                <a:ext uri="{FF2B5EF4-FFF2-40B4-BE49-F238E27FC236}">
                  <a16:creationId xmlns:a16="http://schemas.microsoft.com/office/drawing/2014/main" id="{8BCD3F53-B53A-4CA6-AB3F-45ED47CD1BA1}"/>
                </a:ext>
              </a:extLst>
            </p:cNvPr>
            <p:cNvSpPr/>
            <p:nvPr/>
          </p:nvSpPr>
          <p:spPr>
            <a:xfrm>
              <a:off x="988783" y="5557986"/>
              <a:ext cx="4165393" cy="954108"/>
            </a:xfrm>
            <a:prstGeom prst="roundRect">
              <a:avLst>
                <a:gd name="adj" fmla="val 18737"/>
              </a:avLst>
            </a:prstGeom>
            <a:noFill/>
            <a:ln w="19050">
              <a:solidFill>
                <a:srgbClr val="FF0000"/>
              </a:solidFill>
            </a:ln>
            <a:effectLst>
              <a:glow rad="101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4" name="d: sai">
            <a:extLst>
              <a:ext uri="{FF2B5EF4-FFF2-40B4-BE49-F238E27FC236}">
                <a16:creationId xmlns:a16="http://schemas.microsoft.com/office/drawing/2014/main" id="{4A96B223-0BBE-47B9-9AF9-E17AF269B486}"/>
              </a:ext>
            </a:extLst>
          </p:cNvPr>
          <p:cNvGrpSpPr/>
          <p:nvPr/>
        </p:nvGrpSpPr>
        <p:grpSpPr>
          <a:xfrm>
            <a:off x="6849085" y="5008731"/>
            <a:ext cx="4344642" cy="1135200"/>
            <a:chOff x="6852920" y="5467440"/>
            <a:chExt cx="4344642" cy="1135200"/>
          </a:xfrm>
        </p:grpSpPr>
        <p:sp>
          <p:nvSpPr>
            <p:cNvPr id="45" name="Rectangle: Rounded Corners 44">
              <a:extLst>
                <a:ext uri="{FF2B5EF4-FFF2-40B4-BE49-F238E27FC236}">
                  <a16:creationId xmlns:a16="http://schemas.microsoft.com/office/drawing/2014/main" id="{30B3C264-FC0D-4667-843B-38659B311781}"/>
                </a:ext>
              </a:extLst>
            </p:cNvPr>
            <p:cNvSpPr/>
            <p:nvPr/>
          </p:nvSpPr>
          <p:spPr>
            <a:xfrm>
              <a:off x="6852920" y="5467440"/>
              <a:ext cx="4344642" cy="1135200"/>
            </a:xfrm>
            <a:prstGeom prst="roundRect">
              <a:avLst>
                <a:gd name="adj" fmla="val 1885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TextBox 45">
              <a:extLst>
                <a:ext uri="{FF2B5EF4-FFF2-40B4-BE49-F238E27FC236}">
                  <a16:creationId xmlns:a16="http://schemas.microsoft.com/office/drawing/2014/main" id="{50D6B442-ADEB-4C60-806A-BF58C80FEC72}"/>
                </a:ext>
              </a:extLst>
            </p:cNvPr>
            <p:cNvSpPr txBox="1"/>
            <p:nvPr/>
          </p:nvSpPr>
          <p:spPr>
            <a:xfrm>
              <a:off x="7480352" y="5797312"/>
              <a:ext cx="3091232" cy="523220"/>
            </a:xfrm>
            <a:prstGeom prst="rect">
              <a:avLst/>
            </a:prstGeom>
            <a:noFill/>
          </p:spPr>
          <p:txBody>
            <a:bodyPr wrap="square">
              <a:spAutoFit/>
            </a:bodyPr>
            <a:lstStyle/>
            <a:p>
              <a:r>
                <a:rPr lang="pt-BR" sz="2800" dirty="0">
                  <a:solidFill>
                    <a:srgbClr val="FF0000"/>
                  </a:solidFill>
                  <a:effectLst>
                    <a:glow rad="63500">
                      <a:schemeClr val="accent2">
                        <a:satMod val="175000"/>
                        <a:alpha val="40000"/>
                      </a:schemeClr>
                    </a:glow>
                  </a:effectLst>
                  <a:latin typeface="Roboto" panose="02000000000000000000" pitchFamily="2" charset="0"/>
                  <a:ea typeface="Roboto" panose="02000000000000000000" pitchFamily="2" charset="0"/>
                </a:rPr>
                <a:t>D. Cả 3 lực trên.</a:t>
              </a:r>
              <a:endParaRPr lang="en-US" sz="2800" dirty="0">
                <a:solidFill>
                  <a:srgbClr val="FF0000"/>
                </a:solidFill>
                <a:effectLst>
                  <a:glow rad="63500">
                    <a:schemeClr val="accent2">
                      <a:satMod val="175000"/>
                      <a:alpha val="40000"/>
                    </a:schemeClr>
                  </a:glow>
                </a:effectLst>
                <a:latin typeface="Roboto" panose="02000000000000000000" pitchFamily="2" charset="0"/>
                <a:ea typeface="Roboto" panose="02000000000000000000" pitchFamily="2" charset="0"/>
              </a:endParaRPr>
            </a:p>
          </p:txBody>
        </p:sp>
        <p:sp>
          <p:nvSpPr>
            <p:cNvPr id="47" name="Rectangle: Rounded Corners 46">
              <a:extLst>
                <a:ext uri="{FF2B5EF4-FFF2-40B4-BE49-F238E27FC236}">
                  <a16:creationId xmlns:a16="http://schemas.microsoft.com/office/drawing/2014/main" id="{E682DA53-BD23-4A9D-AFBE-5F7A43B8D2DE}"/>
                </a:ext>
              </a:extLst>
            </p:cNvPr>
            <p:cNvSpPr/>
            <p:nvPr/>
          </p:nvSpPr>
          <p:spPr>
            <a:xfrm>
              <a:off x="6942544" y="5557986"/>
              <a:ext cx="4165393" cy="954108"/>
            </a:xfrm>
            <a:prstGeom prst="roundRect">
              <a:avLst>
                <a:gd name="adj" fmla="val 18737"/>
              </a:avLst>
            </a:prstGeom>
            <a:noFill/>
            <a:ln w="19050">
              <a:solidFill>
                <a:srgbClr val="FF0000"/>
              </a:solidFill>
            </a:ln>
            <a:effectLst>
              <a:glow rad="101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592906294"/>
      </p:ext>
    </p:extLst>
  </p:cSld>
  <p:clrMapOvr>
    <a:masterClrMapping/>
  </p:clrMapOvr>
  <mc:AlternateContent xmlns:mc="http://schemas.openxmlformats.org/markup-compatibility/2006" xmlns:p14="http://schemas.microsoft.com/office/powerpoint/2010/main">
    <mc:Choice Requires="p14">
      <p:transition spd="slow" p14:dur="1400">
        <p:blinds/>
      </p:transition>
    </mc:Choice>
    <mc:Fallback xmlns="">
      <p:transition spd="slow">
        <p:blind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Effect transition="in" filter="fade">
                                      <p:cBhvr>
                                        <p:cTn id="9" dur="500"/>
                                        <p:tgtEl>
                                          <p:spTgt spid="26"/>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32"/>
                                        </p:tgtEl>
                                        <p:attrNameLst>
                                          <p:attrName>style.visibility</p:attrName>
                                        </p:attrNameLst>
                                      </p:cBhvr>
                                      <p:to>
                                        <p:strVal val="visible"/>
                                      </p:to>
                                    </p:set>
                                    <p:animEffect transition="in" filter="fade">
                                      <p:cBhvr>
                                        <p:cTn id="14" dur="500"/>
                                        <p:tgtEl>
                                          <p:spTgt spid="32"/>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34"/>
                                        </p:tgtEl>
                                        <p:attrNameLst>
                                          <p:attrName>style.visibility</p:attrName>
                                        </p:attrNameLst>
                                      </p:cBhvr>
                                      <p:to>
                                        <p:strVal val="visible"/>
                                      </p:to>
                                    </p:set>
                                    <p:animEffect transition="in" filter="fade">
                                      <p:cBhvr>
                                        <p:cTn id="19" dur="500"/>
                                        <p:tgtEl>
                                          <p:spTgt spid="34"/>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33"/>
                                        </p:tgtEl>
                                        <p:attrNameLst>
                                          <p:attrName>style.visibility</p:attrName>
                                        </p:attrNameLst>
                                      </p:cBhvr>
                                      <p:to>
                                        <p:strVal val="visible"/>
                                      </p:to>
                                    </p:set>
                                    <p:animEffect transition="in" filter="fade">
                                      <p:cBhvr>
                                        <p:cTn id="24" dur="500"/>
                                        <p:tgtEl>
                                          <p:spTgt spid="33"/>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35"/>
                                        </p:tgtEl>
                                        <p:attrNameLst>
                                          <p:attrName>style.visibility</p:attrName>
                                        </p:attrNameLst>
                                      </p:cBhvr>
                                      <p:to>
                                        <p:strVal val="visible"/>
                                      </p:to>
                                    </p:set>
                                    <p:animEffect transition="in" filter="fade">
                                      <p:cBhvr>
                                        <p:cTn id="29"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32"/>
                    </p:tgtEl>
                  </p:cond>
                </p:stCondLst>
                <p:endSync evt="end" delay="0">
                  <p:rtn val="all"/>
                </p:endSync>
                <p:childTnLst>
                  <p:par>
                    <p:cTn id="31" fill="hold">
                      <p:stCondLst>
                        <p:cond delay="0"/>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fade">
                                      <p:cBhvr>
                                        <p:cTn id="35" dur="500"/>
                                        <p:tgtEl>
                                          <p:spTgt spid="22"/>
                                        </p:tgtEl>
                                      </p:cBhvr>
                                    </p:animEffect>
                                  </p:childTnLst>
                                </p:cTn>
                              </p:par>
                            </p:childTnLst>
                          </p:cTn>
                        </p:par>
                      </p:childTnLst>
                    </p:cTn>
                  </p:par>
                </p:childTnLst>
              </p:cTn>
              <p:nextCondLst>
                <p:cond evt="onClick" delay="0">
                  <p:tgtEl>
                    <p:spTgt spid="32"/>
                  </p:tgtEl>
                </p:cond>
              </p:nextCondLst>
            </p:seq>
            <p:seq concurrent="1" nextAc="seek">
              <p:cTn id="36" restart="whenNotActive" fill="hold" evtFilter="cancelBubble" nodeType="interactiveSeq">
                <p:stCondLst>
                  <p:cond evt="onClick" delay="0">
                    <p:tgtEl>
                      <p:spTgt spid="33"/>
                    </p:tgtEl>
                  </p:cond>
                </p:stCondLst>
                <p:endSync evt="end" delay="0">
                  <p:rtn val="all"/>
                </p:endSync>
                <p:childTnLst>
                  <p:par>
                    <p:cTn id="37" fill="hold">
                      <p:stCondLst>
                        <p:cond delay="0"/>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40"/>
                                        </p:tgtEl>
                                        <p:attrNameLst>
                                          <p:attrName>style.visibility</p:attrName>
                                        </p:attrNameLst>
                                      </p:cBhvr>
                                      <p:to>
                                        <p:strVal val="visible"/>
                                      </p:to>
                                    </p:set>
                                    <p:animEffect transition="in" filter="fade">
                                      <p:cBhvr>
                                        <p:cTn id="41" dur="500"/>
                                        <p:tgtEl>
                                          <p:spTgt spid="40"/>
                                        </p:tgtEl>
                                      </p:cBhvr>
                                    </p:animEffect>
                                  </p:childTnLst>
                                </p:cTn>
                              </p:par>
                            </p:childTnLst>
                          </p:cTn>
                        </p:par>
                      </p:childTnLst>
                    </p:cTn>
                  </p:par>
                </p:childTnLst>
              </p:cTn>
              <p:nextCondLst>
                <p:cond evt="onClick" delay="0">
                  <p:tgtEl>
                    <p:spTgt spid="33"/>
                  </p:tgtEl>
                </p:cond>
              </p:nextCondLst>
            </p:seq>
            <p:seq concurrent="1" nextAc="seek">
              <p:cTn id="42" restart="whenNotActive" fill="hold" evtFilter="cancelBubble" nodeType="interactiveSeq">
                <p:stCondLst>
                  <p:cond evt="onClick" delay="0">
                    <p:tgtEl>
                      <p:spTgt spid="35"/>
                    </p:tgtEl>
                  </p:cond>
                </p:stCondLst>
                <p:endSync evt="end" delay="0">
                  <p:rtn val="all"/>
                </p:endSync>
                <p:childTnLst>
                  <p:par>
                    <p:cTn id="43" fill="hold">
                      <p:stCondLst>
                        <p:cond delay="0"/>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44"/>
                                        </p:tgtEl>
                                        <p:attrNameLst>
                                          <p:attrName>style.visibility</p:attrName>
                                        </p:attrNameLst>
                                      </p:cBhvr>
                                      <p:to>
                                        <p:strVal val="visible"/>
                                      </p:to>
                                    </p:set>
                                    <p:animEffect transition="in" filter="fade">
                                      <p:cBhvr>
                                        <p:cTn id="47" dur="500"/>
                                        <p:tgtEl>
                                          <p:spTgt spid="44"/>
                                        </p:tgtEl>
                                      </p:cBhvr>
                                    </p:animEffect>
                                  </p:childTnLst>
                                </p:cTn>
                              </p:par>
                            </p:childTnLst>
                          </p:cTn>
                        </p:par>
                      </p:childTnLst>
                    </p:cTn>
                  </p:par>
                </p:childTnLst>
              </p:cTn>
              <p:nextCondLst>
                <p:cond evt="onClick" delay="0">
                  <p:tgtEl>
                    <p:spTgt spid="35"/>
                  </p:tgtEl>
                </p:cond>
              </p:nextCondLst>
            </p:seq>
            <p:seq concurrent="1" nextAc="seek">
              <p:cTn id="48" restart="whenNotActive" fill="hold" evtFilter="cancelBubble" nodeType="interactiveSeq">
                <p:stCondLst>
                  <p:cond evt="onClick" delay="0">
                    <p:tgtEl>
                      <p:spTgt spid="34"/>
                    </p:tgtEl>
                  </p:cond>
                </p:stCondLst>
                <p:endSync evt="end" delay="0">
                  <p:rtn val="all"/>
                </p:endSync>
                <p:childTnLst>
                  <p:par>
                    <p:cTn id="49" fill="hold">
                      <p:stCondLst>
                        <p:cond delay="0"/>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36"/>
                                        </p:tgtEl>
                                        <p:attrNameLst>
                                          <p:attrName>style.visibility</p:attrName>
                                        </p:attrNameLst>
                                      </p:cBhvr>
                                      <p:to>
                                        <p:strVal val="visible"/>
                                      </p:to>
                                    </p:set>
                                    <p:animEffect transition="in" filter="fade">
                                      <p:cBhvr>
                                        <p:cTn id="53" dur="500"/>
                                        <p:tgtEl>
                                          <p:spTgt spid="36"/>
                                        </p:tgtEl>
                                      </p:cBhvr>
                                    </p:animEffect>
                                  </p:childTnLst>
                                </p:cTn>
                              </p:par>
                            </p:childTnLst>
                          </p:cTn>
                        </p:par>
                      </p:childTnLst>
                    </p:cTn>
                  </p:par>
                </p:childTnLst>
              </p:cTn>
              <p:nextCondLst>
                <p:cond evt="onClick" delay="0">
                  <p:tgtEl>
                    <p:spTgt spid="34"/>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1000" r="-11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A009F1F-B4D4-4E93-9E44-757B3D87774E}"/>
              </a:ext>
            </a:extLst>
          </p:cNvPr>
          <p:cNvSpPr txBox="1"/>
          <p:nvPr/>
        </p:nvSpPr>
        <p:spPr>
          <a:xfrm>
            <a:off x="3870960" y="447040"/>
            <a:ext cx="5049520" cy="1015663"/>
          </a:xfrm>
          <a:prstGeom prst="rect">
            <a:avLst/>
          </a:prstGeom>
          <a:noFill/>
        </p:spPr>
        <p:txBody>
          <a:bodyPr wrap="square" rtlCol="0">
            <a:spAutoFit/>
          </a:bodyPr>
          <a:lstStyle/>
          <a:p>
            <a:r>
              <a:rPr lang="vi-VN" sz="6000">
                <a:solidFill>
                  <a:schemeClr val="bg1"/>
                </a:solidFill>
                <a:effectLst>
                  <a:glow rad="215900">
                    <a:schemeClr val="accent5">
                      <a:satMod val="175000"/>
                      <a:alpha val="62000"/>
                    </a:schemeClr>
                  </a:glow>
                </a:effectLst>
                <a:latin typeface="#9Slide07 SVNTransformer" pitchFamily="2" charset="0"/>
              </a:rPr>
              <a:t>Trắc nghiệm</a:t>
            </a:r>
            <a:endParaRPr lang="en-US" sz="6000">
              <a:solidFill>
                <a:schemeClr val="bg1"/>
              </a:solidFill>
              <a:effectLst>
                <a:glow rad="215900">
                  <a:schemeClr val="accent5">
                    <a:satMod val="175000"/>
                    <a:alpha val="62000"/>
                  </a:schemeClr>
                </a:glow>
              </a:effectLst>
              <a:latin typeface="#9Slide07 SVNTransformer" pitchFamily="2" charset="0"/>
            </a:endParaRPr>
          </a:p>
        </p:txBody>
      </p:sp>
      <p:grpSp>
        <p:nvGrpSpPr>
          <p:cNvPr id="26" name="câu hỏi">
            <a:extLst>
              <a:ext uri="{FF2B5EF4-FFF2-40B4-BE49-F238E27FC236}">
                <a16:creationId xmlns:a16="http://schemas.microsoft.com/office/drawing/2014/main" id="{BA66710E-6B16-49F6-80BE-3F3032CA40E3}"/>
              </a:ext>
            </a:extLst>
          </p:cNvPr>
          <p:cNvGrpSpPr/>
          <p:nvPr/>
        </p:nvGrpSpPr>
        <p:grpSpPr>
          <a:xfrm>
            <a:off x="899160" y="1462703"/>
            <a:ext cx="10393680" cy="1916779"/>
            <a:chOff x="899160" y="1713391"/>
            <a:chExt cx="10393680" cy="1964530"/>
          </a:xfrm>
        </p:grpSpPr>
        <p:sp>
          <p:nvSpPr>
            <p:cNvPr id="3" name="Rectangle: Rounded Corners 2">
              <a:extLst>
                <a:ext uri="{FF2B5EF4-FFF2-40B4-BE49-F238E27FC236}">
                  <a16:creationId xmlns:a16="http://schemas.microsoft.com/office/drawing/2014/main" id="{F4FF1961-1E3A-41F0-AAE0-0C4FD3EF215B}"/>
                </a:ext>
              </a:extLst>
            </p:cNvPr>
            <p:cNvSpPr/>
            <p:nvPr/>
          </p:nvSpPr>
          <p:spPr>
            <a:xfrm>
              <a:off x="899160" y="1713391"/>
              <a:ext cx="10393680" cy="1964530"/>
            </a:xfrm>
            <a:prstGeom prst="roundRect">
              <a:avLst>
                <a:gd name="adj" fmla="val 14958"/>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92D9BA9D-227F-436D-A944-BA7AA38795C7}"/>
                </a:ext>
              </a:extLst>
            </p:cNvPr>
            <p:cNvSpPr txBox="1"/>
            <p:nvPr/>
          </p:nvSpPr>
          <p:spPr>
            <a:xfrm>
              <a:off x="1345867" y="2328268"/>
              <a:ext cx="9500265" cy="523220"/>
            </a:xfrm>
            <a:prstGeom prst="rect">
              <a:avLst/>
            </a:prstGeom>
            <a:noFill/>
          </p:spPr>
          <p:txBody>
            <a:bodyPr wrap="square">
              <a:spAutoFit/>
            </a:bodyPr>
            <a:lstStyle/>
            <a:p>
              <a:r>
                <a:rPr lang="vi-VN" sz="2800" dirty="0">
                  <a:solidFill>
                    <a:schemeClr val="bg1"/>
                  </a:solidFill>
                  <a:latin typeface="Roboto" panose="02000000000000000000" pitchFamily="2" charset="0"/>
                  <a:ea typeface="Roboto" panose="02000000000000000000" pitchFamily="2" charset="0"/>
                </a:rPr>
                <a:t>Câu 2: Tác dụng của áp lực phụ thuộc vào:</a:t>
              </a:r>
              <a:endParaRPr lang="en-US" sz="2800" dirty="0">
                <a:solidFill>
                  <a:schemeClr val="bg1"/>
                </a:solidFill>
                <a:latin typeface="Roboto" panose="02000000000000000000" pitchFamily="2" charset="0"/>
                <a:ea typeface="Roboto" panose="02000000000000000000" pitchFamily="2" charset="0"/>
              </a:endParaRPr>
            </a:p>
          </p:txBody>
        </p:sp>
        <p:sp>
          <p:nvSpPr>
            <p:cNvPr id="10" name="Rectangle: Rounded Corners 9">
              <a:extLst>
                <a:ext uri="{FF2B5EF4-FFF2-40B4-BE49-F238E27FC236}">
                  <a16:creationId xmlns:a16="http://schemas.microsoft.com/office/drawing/2014/main" id="{92E107CE-FF6E-4AED-9F3C-00B655CFDE24}"/>
                </a:ext>
              </a:extLst>
            </p:cNvPr>
            <p:cNvSpPr/>
            <p:nvPr/>
          </p:nvSpPr>
          <p:spPr>
            <a:xfrm>
              <a:off x="1026368" y="1852446"/>
              <a:ext cx="10095722" cy="1674525"/>
            </a:xfrm>
            <a:prstGeom prst="roundRect">
              <a:avLst>
                <a:gd name="adj" fmla="val 14958"/>
              </a:avLst>
            </a:prstGeom>
            <a:noFill/>
            <a:ln w="28575">
              <a:solidFill>
                <a:srgbClr val="00B0F0"/>
              </a:solidFill>
            </a:ln>
            <a:effectLst>
              <a:glow rad="101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2" name="a">
            <a:extLst>
              <a:ext uri="{FF2B5EF4-FFF2-40B4-BE49-F238E27FC236}">
                <a16:creationId xmlns:a16="http://schemas.microsoft.com/office/drawing/2014/main" id="{27603333-8F18-4DD1-993F-B6A9814A1CD3}"/>
              </a:ext>
            </a:extLst>
          </p:cNvPr>
          <p:cNvGrpSpPr/>
          <p:nvPr/>
        </p:nvGrpSpPr>
        <p:grpSpPr>
          <a:xfrm>
            <a:off x="899160" y="3570645"/>
            <a:ext cx="4386632" cy="1135201"/>
            <a:chOff x="899160" y="4124959"/>
            <a:chExt cx="4386632" cy="1135201"/>
          </a:xfrm>
        </p:grpSpPr>
        <p:sp>
          <p:nvSpPr>
            <p:cNvPr id="4" name="Rectangle: Rounded Corners 3">
              <a:extLst>
                <a:ext uri="{FF2B5EF4-FFF2-40B4-BE49-F238E27FC236}">
                  <a16:creationId xmlns:a16="http://schemas.microsoft.com/office/drawing/2014/main" id="{07DE8715-D61A-462F-A769-12DE50BCC4EE}"/>
                </a:ext>
              </a:extLst>
            </p:cNvPr>
            <p:cNvSpPr/>
            <p:nvPr/>
          </p:nvSpPr>
          <p:spPr>
            <a:xfrm>
              <a:off x="899160" y="4124959"/>
              <a:ext cx="4344644" cy="1135201"/>
            </a:xfrm>
            <a:prstGeom prst="roundRect">
              <a:avLst>
                <a:gd name="adj" fmla="val 18737"/>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F08DE434-526C-47D7-97BC-302DD895FE09}"/>
                </a:ext>
              </a:extLst>
            </p:cNvPr>
            <p:cNvSpPr txBox="1"/>
            <p:nvPr/>
          </p:nvSpPr>
          <p:spPr>
            <a:xfrm>
              <a:off x="1249058" y="4418356"/>
              <a:ext cx="4036734" cy="523220"/>
            </a:xfrm>
            <a:prstGeom prst="rect">
              <a:avLst/>
            </a:prstGeom>
            <a:noFill/>
          </p:spPr>
          <p:txBody>
            <a:bodyPr wrap="square">
              <a:spAutoFit/>
            </a:bodyPr>
            <a:lstStyle/>
            <a:p>
              <a:r>
                <a:rPr lang="en-US" sz="2800" dirty="0">
                  <a:solidFill>
                    <a:schemeClr val="bg1"/>
                  </a:solidFill>
                  <a:latin typeface="Roboto" panose="02000000000000000000" pitchFamily="2" charset="0"/>
                  <a:ea typeface="Roboto" panose="02000000000000000000" pitchFamily="2" charset="0"/>
                </a:rPr>
                <a:t>A. </a:t>
              </a:r>
              <a:r>
                <a:rPr lang="vi-VN" sz="2800" dirty="0">
                  <a:solidFill>
                    <a:schemeClr val="bg1"/>
                  </a:solidFill>
                  <a:latin typeface="Roboto" panose="02000000000000000000" pitchFamily="2" charset="0"/>
                  <a:ea typeface="Roboto" panose="02000000000000000000" pitchFamily="2" charset="0"/>
                </a:rPr>
                <a:t>Phương của lực</a:t>
              </a:r>
              <a:endParaRPr lang="en-US" sz="2800" dirty="0">
                <a:solidFill>
                  <a:schemeClr val="bg1"/>
                </a:solidFill>
                <a:latin typeface="Roboto" panose="02000000000000000000" pitchFamily="2" charset="0"/>
                <a:ea typeface="Roboto" panose="02000000000000000000" pitchFamily="2" charset="0"/>
              </a:endParaRPr>
            </a:p>
          </p:txBody>
        </p:sp>
        <p:sp>
          <p:nvSpPr>
            <p:cNvPr id="27" name="Rectangle: Rounded Corners 26">
              <a:extLst>
                <a:ext uri="{FF2B5EF4-FFF2-40B4-BE49-F238E27FC236}">
                  <a16:creationId xmlns:a16="http://schemas.microsoft.com/office/drawing/2014/main" id="{CF48F35B-ABC5-430D-9724-7B9DC4B399BF}"/>
                </a:ext>
              </a:extLst>
            </p:cNvPr>
            <p:cNvSpPr/>
            <p:nvPr/>
          </p:nvSpPr>
          <p:spPr>
            <a:xfrm>
              <a:off x="994436" y="4215505"/>
              <a:ext cx="4165393" cy="954108"/>
            </a:xfrm>
            <a:prstGeom prst="roundRect">
              <a:avLst>
                <a:gd name="adj" fmla="val 18737"/>
              </a:avLst>
            </a:prstGeom>
            <a:noFill/>
            <a:ln w="19050">
              <a:solidFill>
                <a:srgbClr val="00FFCC"/>
              </a:solidFill>
            </a:ln>
            <a:effectLst>
              <a:glow rad="101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3" name="c">
            <a:extLst>
              <a:ext uri="{FF2B5EF4-FFF2-40B4-BE49-F238E27FC236}">
                <a16:creationId xmlns:a16="http://schemas.microsoft.com/office/drawing/2014/main" id="{26586FB3-6104-40AC-9D49-C35B95833D7A}"/>
              </a:ext>
            </a:extLst>
          </p:cNvPr>
          <p:cNvGrpSpPr/>
          <p:nvPr/>
        </p:nvGrpSpPr>
        <p:grpSpPr>
          <a:xfrm>
            <a:off x="899159" y="4996004"/>
            <a:ext cx="4389456" cy="1135200"/>
            <a:chOff x="899159" y="5467440"/>
            <a:chExt cx="4389456" cy="1135200"/>
          </a:xfrm>
        </p:grpSpPr>
        <p:sp>
          <p:nvSpPr>
            <p:cNvPr id="5" name="Rectangle: Rounded Corners 4">
              <a:extLst>
                <a:ext uri="{FF2B5EF4-FFF2-40B4-BE49-F238E27FC236}">
                  <a16:creationId xmlns:a16="http://schemas.microsoft.com/office/drawing/2014/main" id="{F738A3FA-C79F-48E5-824F-5022D6237D46}"/>
                </a:ext>
              </a:extLst>
            </p:cNvPr>
            <p:cNvSpPr/>
            <p:nvPr/>
          </p:nvSpPr>
          <p:spPr>
            <a:xfrm>
              <a:off x="899159" y="5467440"/>
              <a:ext cx="4344643" cy="1135200"/>
            </a:xfrm>
            <a:prstGeom prst="roundRect">
              <a:avLst>
                <a:gd name="adj" fmla="val 20125"/>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2F989D1C-DB96-4566-BED1-DA4F0366FF20}"/>
                </a:ext>
              </a:extLst>
            </p:cNvPr>
            <p:cNvSpPr txBox="1"/>
            <p:nvPr/>
          </p:nvSpPr>
          <p:spPr>
            <a:xfrm>
              <a:off x="1251881" y="5785917"/>
              <a:ext cx="4036734" cy="523220"/>
            </a:xfrm>
            <a:prstGeom prst="rect">
              <a:avLst/>
            </a:prstGeom>
            <a:noFill/>
          </p:spPr>
          <p:txBody>
            <a:bodyPr wrap="square">
              <a:spAutoFit/>
            </a:bodyPr>
            <a:lstStyle/>
            <a:p>
              <a:r>
                <a:rPr lang="vi-VN" sz="2800" dirty="0">
                  <a:solidFill>
                    <a:schemeClr val="bg1"/>
                  </a:solidFill>
                  <a:latin typeface="Roboto" panose="02000000000000000000" pitchFamily="2" charset="0"/>
                  <a:ea typeface="Roboto" panose="02000000000000000000" pitchFamily="2" charset="0"/>
                </a:rPr>
                <a:t>C. Điểm đặt của lực</a:t>
              </a:r>
            </a:p>
          </p:txBody>
        </p:sp>
        <p:sp>
          <p:nvSpPr>
            <p:cNvPr id="29" name="Rectangle: Rounded Corners 28">
              <a:extLst>
                <a:ext uri="{FF2B5EF4-FFF2-40B4-BE49-F238E27FC236}">
                  <a16:creationId xmlns:a16="http://schemas.microsoft.com/office/drawing/2014/main" id="{12908AD4-B005-4CB3-B2D2-847CDBC0084B}"/>
                </a:ext>
              </a:extLst>
            </p:cNvPr>
            <p:cNvSpPr/>
            <p:nvPr/>
          </p:nvSpPr>
          <p:spPr>
            <a:xfrm>
              <a:off x="988783" y="5557986"/>
              <a:ext cx="4165393" cy="954108"/>
            </a:xfrm>
            <a:prstGeom prst="roundRect">
              <a:avLst>
                <a:gd name="adj" fmla="val 18737"/>
              </a:avLst>
            </a:prstGeom>
            <a:noFill/>
            <a:ln w="19050">
              <a:solidFill>
                <a:srgbClr val="00FFCC"/>
              </a:solidFill>
            </a:ln>
            <a:effectLst>
              <a:glow rad="101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5" name="d">
            <a:extLst>
              <a:ext uri="{FF2B5EF4-FFF2-40B4-BE49-F238E27FC236}">
                <a16:creationId xmlns:a16="http://schemas.microsoft.com/office/drawing/2014/main" id="{7DFB87A2-11F8-44DB-9CA7-E35B3071FD29}"/>
              </a:ext>
            </a:extLst>
          </p:cNvPr>
          <p:cNvGrpSpPr/>
          <p:nvPr/>
        </p:nvGrpSpPr>
        <p:grpSpPr>
          <a:xfrm>
            <a:off x="6852920" y="4996004"/>
            <a:ext cx="4344642" cy="1135200"/>
            <a:chOff x="6852920" y="5467440"/>
            <a:chExt cx="4344642" cy="1135200"/>
          </a:xfrm>
        </p:grpSpPr>
        <p:sp>
          <p:nvSpPr>
            <p:cNvPr id="7" name="Rectangle: Rounded Corners 6">
              <a:extLst>
                <a:ext uri="{FF2B5EF4-FFF2-40B4-BE49-F238E27FC236}">
                  <a16:creationId xmlns:a16="http://schemas.microsoft.com/office/drawing/2014/main" id="{0957B459-DE09-4FE7-BD28-DC901E042FAD}"/>
                </a:ext>
              </a:extLst>
            </p:cNvPr>
            <p:cNvSpPr/>
            <p:nvPr/>
          </p:nvSpPr>
          <p:spPr>
            <a:xfrm>
              <a:off x="6852920" y="5467440"/>
              <a:ext cx="4344642" cy="1135200"/>
            </a:xfrm>
            <a:prstGeom prst="roundRect">
              <a:avLst>
                <a:gd name="adj" fmla="val 1885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03CA3D7B-01D8-4121-8AC5-A56EB4C5777E}"/>
                </a:ext>
              </a:extLst>
            </p:cNvPr>
            <p:cNvSpPr txBox="1"/>
            <p:nvPr/>
          </p:nvSpPr>
          <p:spPr>
            <a:xfrm>
              <a:off x="7291518" y="5565893"/>
              <a:ext cx="3639697" cy="954107"/>
            </a:xfrm>
            <a:prstGeom prst="rect">
              <a:avLst/>
            </a:prstGeom>
            <a:noFill/>
          </p:spPr>
          <p:txBody>
            <a:bodyPr wrap="square">
              <a:spAutoFit/>
            </a:bodyPr>
            <a:lstStyle/>
            <a:p>
              <a:r>
                <a:rPr lang="pt-BR" sz="2800" dirty="0">
                  <a:solidFill>
                    <a:schemeClr val="bg1"/>
                  </a:solidFill>
                  <a:latin typeface="Roboto" panose="02000000000000000000" pitchFamily="2" charset="0"/>
                  <a:ea typeface="Roboto" panose="02000000000000000000" pitchFamily="2" charset="0"/>
                </a:rPr>
                <a:t>D. </a:t>
              </a:r>
              <a:r>
                <a:rPr lang="vi-VN" sz="2800" dirty="0">
                  <a:solidFill>
                    <a:schemeClr val="bg1"/>
                  </a:solidFill>
                  <a:latin typeface="Roboto" panose="02000000000000000000" pitchFamily="2" charset="0"/>
                  <a:ea typeface="Roboto" panose="02000000000000000000" pitchFamily="2" charset="0"/>
                </a:rPr>
                <a:t>Đ</a:t>
              </a:r>
              <a:r>
                <a:rPr lang="pt-BR" sz="2800" dirty="0">
                  <a:solidFill>
                    <a:schemeClr val="bg1"/>
                  </a:solidFill>
                  <a:latin typeface="Roboto" panose="02000000000000000000" pitchFamily="2" charset="0"/>
                  <a:ea typeface="Roboto" panose="02000000000000000000" pitchFamily="2" charset="0"/>
                </a:rPr>
                <a:t>ộ lớn của áp lực và diện tích mặt bị ép</a:t>
              </a:r>
              <a:endParaRPr lang="en-US" sz="2800" dirty="0">
                <a:solidFill>
                  <a:schemeClr val="bg1"/>
                </a:solidFill>
                <a:latin typeface="Roboto" panose="02000000000000000000" pitchFamily="2" charset="0"/>
                <a:ea typeface="Roboto" panose="02000000000000000000" pitchFamily="2" charset="0"/>
              </a:endParaRPr>
            </a:p>
          </p:txBody>
        </p:sp>
        <p:sp>
          <p:nvSpPr>
            <p:cNvPr id="30" name="Rectangle: Rounded Corners 29">
              <a:extLst>
                <a:ext uri="{FF2B5EF4-FFF2-40B4-BE49-F238E27FC236}">
                  <a16:creationId xmlns:a16="http://schemas.microsoft.com/office/drawing/2014/main" id="{E5E2D842-CD22-43E7-86B8-E0FED59F7A16}"/>
                </a:ext>
              </a:extLst>
            </p:cNvPr>
            <p:cNvSpPr/>
            <p:nvPr/>
          </p:nvSpPr>
          <p:spPr>
            <a:xfrm>
              <a:off x="6942544" y="5557986"/>
              <a:ext cx="4165393" cy="954108"/>
            </a:xfrm>
            <a:prstGeom prst="roundRect">
              <a:avLst>
                <a:gd name="adj" fmla="val 18737"/>
              </a:avLst>
            </a:prstGeom>
            <a:noFill/>
            <a:ln w="19050">
              <a:solidFill>
                <a:srgbClr val="00FFCC"/>
              </a:solidFill>
            </a:ln>
            <a:effectLst>
              <a:glow rad="101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4" name="b">
            <a:extLst>
              <a:ext uri="{FF2B5EF4-FFF2-40B4-BE49-F238E27FC236}">
                <a16:creationId xmlns:a16="http://schemas.microsoft.com/office/drawing/2014/main" id="{8B953467-3D1A-4BB8-84F2-3E7DD438AB15}"/>
              </a:ext>
            </a:extLst>
          </p:cNvPr>
          <p:cNvGrpSpPr/>
          <p:nvPr/>
        </p:nvGrpSpPr>
        <p:grpSpPr>
          <a:xfrm>
            <a:off x="6852920" y="3570646"/>
            <a:ext cx="4344644" cy="1135200"/>
            <a:chOff x="6852920" y="4124960"/>
            <a:chExt cx="4344644" cy="1135200"/>
          </a:xfrm>
        </p:grpSpPr>
        <p:sp>
          <p:nvSpPr>
            <p:cNvPr id="6" name="Rectangle: Rounded Corners 5">
              <a:extLst>
                <a:ext uri="{FF2B5EF4-FFF2-40B4-BE49-F238E27FC236}">
                  <a16:creationId xmlns:a16="http://schemas.microsoft.com/office/drawing/2014/main" id="{461C2942-8810-48ED-BD44-3492BA4C418A}"/>
                </a:ext>
              </a:extLst>
            </p:cNvPr>
            <p:cNvSpPr/>
            <p:nvPr/>
          </p:nvSpPr>
          <p:spPr>
            <a:xfrm>
              <a:off x="6852920" y="4124960"/>
              <a:ext cx="4344644" cy="1135200"/>
            </a:xfrm>
            <a:prstGeom prst="roundRect">
              <a:avLst>
                <a:gd name="adj" fmla="val 1885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8880B1A3-4018-422F-95A4-317705F17DAC}"/>
                </a:ext>
              </a:extLst>
            </p:cNvPr>
            <p:cNvSpPr txBox="1"/>
            <p:nvPr/>
          </p:nvSpPr>
          <p:spPr>
            <a:xfrm>
              <a:off x="7480352" y="4430948"/>
              <a:ext cx="3365780" cy="523220"/>
            </a:xfrm>
            <a:prstGeom prst="rect">
              <a:avLst/>
            </a:prstGeom>
            <a:noFill/>
          </p:spPr>
          <p:txBody>
            <a:bodyPr wrap="square">
              <a:spAutoFit/>
            </a:bodyPr>
            <a:lstStyle/>
            <a:p>
              <a:r>
                <a:rPr lang="vi-VN" sz="2800" dirty="0">
                  <a:solidFill>
                    <a:schemeClr val="bg1"/>
                  </a:solidFill>
                  <a:latin typeface="Roboto" panose="02000000000000000000" pitchFamily="2" charset="0"/>
                  <a:ea typeface="Roboto" panose="02000000000000000000" pitchFamily="2" charset="0"/>
                </a:rPr>
                <a:t>B. Chiều của lực</a:t>
              </a:r>
              <a:endParaRPr lang="en-US" sz="2800" dirty="0">
                <a:solidFill>
                  <a:schemeClr val="bg1"/>
                </a:solidFill>
                <a:latin typeface="Roboto" panose="02000000000000000000" pitchFamily="2" charset="0"/>
                <a:ea typeface="Roboto" panose="02000000000000000000" pitchFamily="2" charset="0"/>
              </a:endParaRPr>
            </a:p>
          </p:txBody>
        </p:sp>
        <p:sp>
          <p:nvSpPr>
            <p:cNvPr id="31" name="Rectangle: Rounded Corners 30">
              <a:extLst>
                <a:ext uri="{FF2B5EF4-FFF2-40B4-BE49-F238E27FC236}">
                  <a16:creationId xmlns:a16="http://schemas.microsoft.com/office/drawing/2014/main" id="{345CE50A-9500-4963-8AAE-C2E504A40CC8}"/>
                </a:ext>
              </a:extLst>
            </p:cNvPr>
            <p:cNvSpPr/>
            <p:nvPr/>
          </p:nvSpPr>
          <p:spPr>
            <a:xfrm>
              <a:off x="6942543" y="4215505"/>
              <a:ext cx="4165393" cy="954108"/>
            </a:xfrm>
            <a:prstGeom prst="roundRect">
              <a:avLst>
                <a:gd name="adj" fmla="val 18737"/>
              </a:avLst>
            </a:prstGeom>
            <a:noFill/>
            <a:ln w="19050">
              <a:solidFill>
                <a:srgbClr val="00FFCC"/>
              </a:solidFill>
            </a:ln>
            <a:effectLst>
              <a:glow rad="101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 name="a: sai">
            <a:extLst>
              <a:ext uri="{FF2B5EF4-FFF2-40B4-BE49-F238E27FC236}">
                <a16:creationId xmlns:a16="http://schemas.microsoft.com/office/drawing/2014/main" id="{89BBE7B9-FAF6-455D-9DD2-14711AD8753B}"/>
              </a:ext>
            </a:extLst>
          </p:cNvPr>
          <p:cNvGrpSpPr/>
          <p:nvPr/>
        </p:nvGrpSpPr>
        <p:grpSpPr>
          <a:xfrm>
            <a:off x="894629" y="3570643"/>
            <a:ext cx="4383198" cy="1135201"/>
            <a:chOff x="-223935" y="-480770"/>
            <a:chExt cx="4383198" cy="1135201"/>
          </a:xfrm>
        </p:grpSpPr>
        <p:sp>
          <p:nvSpPr>
            <p:cNvPr id="18" name="Rectangle: Rounded Corners 17">
              <a:extLst>
                <a:ext uri="{FF2B5EF4-FFF2-40B4-BE49-F238E27FC236}">
                  <a16:creationId xmlns:a16="http://schemas.microsoft.com/office/drawing/2014/main" id="{C04C698F-4269-49D0-9AEB-B7F04B4F3596}"/>
                </a:ext>
              </a:extLst>
            </p:cNvPr>
            <p:cNvSpPr/>
            <p:nvPr/>
          </p:nvSpPr>
          <p:spPr>
            <a:xfrm>
              <a:off x="-223935" y="-480770"/>
              <a:ext cx="4344644" cy="1135201"/>
            </a:xfrm>
            <a:prstGeom prst="roundRect">
              <a:avLst>
                <a:gd name="adj" fmla="val 18737"/>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Rounded Corners 19">
              <a:extLst>
                <a:ext uri="{FF2B5EF4-FFF2-40B4-BE49-F238E27FC236}">
                  <a16:creationId xmlns:a16="http://schemas.microsoft.com/office/drawing/2014/main" id="{EC1155B7-3515-43D6-8B38-07E4BD66B287}"/>
                </a:ext>
              </a:extLst>
            </p:cNvPr>
            <p:cNvSpPr/>
            <p:nvPr/>
          </p:nvSpPr>
          <p:spPr>
            <a:xfrm>
              <a:off x="-146304" y="-390224"/>
              <a:ext cx="4183038" cy="954107"/>
            </a:xfrm>
            <a:prstGeom prst="roundRect">
              <a:avLst>
                <a:gd name="adj" fmla="val 18737"/>
              </a:avLst>
            </a:prstGeom>
            <a:solidFill>
              <a:schemeClr val="accent1">
                <a:lumMod val="50000"/>
              </a:schemeClr>
            </a:solidFill>
            <a:ln w="19050">
              <a:solidFill>
                <a:srgbClr val="FF3600"/>
              </a:solidFill>
            </a:ln>
            <a:effectLst>
              <a:glow rad="101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6C5FE970-4B70-44BE-9270-B0BBF18966C6}"/>
                </a:ext>
              </a:extLst>
            </p:cNvPr>
            <p:cNvSpPr txBox="1"/>
            <p:nvPr/>
          </p:nvSpPr>
          <p:spPr>
            <a:xfrm>
              <a:off x="122529" y="-205134"/>
              <a:ext cx="4036734" cy="523220"/>
            </a:xfrm>
            <a:prstGeom prst="rect">
              <a:avLst/>
            </a:prstGeom>
            <a:noFill/>
            <a:effectLst>
              <a:glow rad="228600">
                <a:schemeClr val="accent5">
                  <a:satMod val="175000"/>
                  <a:alpha val="40000"/>
                </a:schemeClr>
              </a:glow>
            </a:effectLst>
          </p:spPr>
          <p:txBody>
            <a:bodyPr wrap="square">
              <a:spAutoFit/>
            </a:bodyPr>
            <a:lstStyle/>
            <a:p>
              <a:r>
                <a:rPr lang="vi-VN" sz="2800" dirty="0">
                  <a:solidFill>
                    <a:srgbClr val="FF0000"/>
                  </a:solidFill>
                  <a:effectLst>
                    <a:glow rad="63500">
                      <a:schemeClr val="accent2">
                        <a:satMod val="175000"/>
                        <a:alpha val="40000"/>
                      </a:schemeClr>
                    </a:glow>
                  </a:effectLst>
                  <a:latin typeface="Roboto" panose="02000000000000000000" pitchFamily="2" charset="0"/>
                  <a:ea typeface="Roboto" panose="02000000000000000000" pitchFamily="2" charset="0"/>
                </a:rPr>
                <a:t>A. phương của lực</a:t>
              </a:r>
              <a:endParaRPr lang="en-US" sz="2800" dirty="0">
                <a:solidFill>
                  <a:srgbClr val="FF0000"/>
                </a:solidFill>
                <a:effectLst>
                  <a:glow rad="63500">
                    <a:schemeClr val="accent2">
                      <a:satMod val="175000"/>
                      <a:alpha val="40000"/>
                    </a:schemeClr>
                  </a:glow>
                </a:effectLst>
                <a:latin typeface="Roboto" panose="02000000000000000000" pitchFamily="2" charset="0"/>
                <a:ea typeface="Roboto" panose="02000000000000000000" pitchFamily="2" charset="0"/>
              </a:endParaRPr>
            </a:p>
          </p:txBody>
        </p:sp>
      </p:grpSp>
      <p:grpSp>
        <p:nvGrpSpPr>
          <p:cNvPr id="36" name="b: đúng">
            <a:extLst>
              <a:ext uri="{FF2B5EF4-FFF2-40B4-BE49-F238E27FC236}">
                <a16:creationId xmlns:a16="http://schemas.microsoft.com/office/drawing/2014/main" id="{58F975F1-EB16-45CF-9178-B9976A2C2774}"/>
              </a:ext>
            </a:extLst>
          </p:cNvPr>
          <p:cNvGrpSpPr/>
          <p:nvPr/>
        </p:nvGrpSpPr>
        <p:grpSpPr>
          <a:xfrm>
            <a:off x="6849083" y="3568073"/>
            <a:ext cx="4344644" cy="1135200"/>
            <a:chOff x="6852920" y="4124960"/>
            <a:chExt cx="4344644" cy="1135200"/>
          </a:xfrm>
        </p:grpSpPr>
        <p:sp>
          <p:nvSpPr>
            <p:cNvPr id="37" name="Rectangle: Rounded Corners 36">
              <a:extLst>
                <a:ext uri="{FF2B5EF4-FFF2-40B4-BE49-F238E27FC236}">
                  <a16:creationId xmlns:a16="http://schemas.microsoft.com/office/drawing/2014/main" id="{1DBC7783-99D0-4995-A8C0-E67A93C0D99A}"/>
                </a:ext>
              </a:extLst>
            </p:cNvPr>
            <p:cNvSpPr/>
            <p:nvPr/>
          </p:nvSpPr>
          <p:spPr>
            <a:xfrm>
              <a:off x="6852920" y="4124960"/>
              <a:ext cx="4344644" cy="1135200"/>
            </a:xfrm>
            <a:prstGeom prst="roundRect">
              <a:avLst>
                <a:gd name="adj" fmla="val 1885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a:extLst>
                <a:ext uri="{FF2B5EF4-FFF2-40B4-BE49-F238E27FC236}">
                  <a16:creationId xmlns:a16="http://schemas.microsoft.com/office/drawing/2014/main" id="{4B59E498-611E-4C98-8CF0-A4FCEF744C35}"/>
                </a:ext>
              </a:extLst>
            </p:cNvPr>
            <p:cNvSpPr txBox="1"/>
            <p:nvPr/>
          </p:nvSpPr>
          <p:spPr>
            <a:xfrm>
              <a:off x="7480352" y="4430948"/>
              <a:ext cx="3365780" cy="523220"/>
            </a:xfrm>
            <a:prstGeom prst="rect">
              <a:avLst/>
            </a:prstGeom>
            <a:noFill/>
          </p:spPr>
          <p:txBody>
            <a:bodyPr wrap="square">
              <a:spAutoFit/>
            </a:bodyPr>
            <a:lstStyle/>
            <a:p>
              <a:r>
                <a:rPr lang="vi-VN" sz="2800" dirty="0">
                  <a:solidFill>
                    <a:srgbClr val="FF0000"/>
                  </a:solidFill>
                  <a:effectLst>
                    <a:glow rad="63500">
                      <a:schemeClr val="accent2">
                        <a:satMod val="175000"/>
                        <a:alpha val="40000"/>
                      </a:schemeClr>
                    </a:glow>
                  </a:effectLst>
                  <a:latin typeface="Roboto" panose="02000000000000000000" pitchFamily="2" charset="0"/>
                  <a:ea typeface="Roboto" panose="02000000000000000000" pitchFamily="2" charset="0"/>
                </a:rPr>
                <a:t>B. Chiều của lực</a:t>
              </a:r>
              <a:endParaRPr lang="en-US" sz="2800" dirty="0">
                <a:solidFill>
                  <a:srgbClr val="FF0000"/>
                </a:solidFill>
                <a:effectLst>
                  <a:glow rad="63500">
                    <a:schemeClr val="accent2">
                      <a:satMod val="175000"/>
                      <a:alpha val="40000"/>
                    </a:schemeClr>
                  </a:glow>
                </a:effectLst>
                <a:latin typeface="Roboto" panose="02000000000000000000" pitchFamily="2" charset="0"/>
                <a:ea typeface="Roboto" panose="02000000000000000000" pitchFamily="2" charset="0"/>
              </a:endParaRPr>
            </a:p>
          </p:txBody>
        </p:sp>
        <p:sp>
          <p:nvSpPr>
            <p:cNvPr id="39" name="Rectangle: Rounded Corners 38">
              <a:extLst>
                <a:ext uri="{FF2B5EF4-FFF2-40B4-BE49-F238E27FC236}">
                  <a16:creationId xmlns:a16="http://schemas.microsoft.com/office/drawing/2014/main" id="{2487C054-6CC7-4883-B771-D8089343EB86}"/>
                </a:ext>
              </a:extLst>
            </p:cNvPr>
            <p:cNvSpPr/>
            <p:nvPr/>
          </p:nvSpPr>
          <p:spPr>
            <a:xfrm>
              <a:off x="6942543" y="4215505"/>
              <a:ext cx="4165393" cy="954108"/>
            </a:xfrm>
            <a:prstGeom prst="roundRect">
              <a:avLst>
                <a:gd name="adj" fmla="val 18737"/>
              </a:avLst>
            </a:prstGeom>
            <a:noFill/>
            <a:ln w="19050">
              <a:solidFill>
                <a:srgbClr val="FF0000"/>
              </a:solidFill>
            </a:ln>
            <a:effectLst>
              <a:glow rad="101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0" name="c: sai">
            <a:extLst>
              <a:ext uri="{FF2B5EF4-FFF2-40B4-BE49-F238E27FC236}">
                <a16:creationId xmlns:a16="http://schemas.microsoft.com/office/drawing/2014/main" id="{DFFA2CF3-47C6-4319-B7A8-ED6E5BD11806}"/>
              </a:ext>
            </a:extLst>
          </p:cNvPr>
          <p:cNvGrpSpPr/>
          <p:nvPr/>
        </p:nvGrpSpPr>
        <p:grpSpPr>
          <a:xfrm>
            <a:off x="894629" y="4992659"/>
            <a:ext cx="4402890" cy="1135200"/>
            <a:chOff x="899159" y="5467440"/>
            <a:chExt cx="4402890" cy="1135200"/>
          </a:xfrm>
        </p:grpSpPr>
        <p:sp>
          <p:nvSpPr>
            <p:cNvPr id="41" name="Rectangle: Rounded Corners 40">
              <a:extLst>
                <a:ext uri="{FF2B5EF4-FFF2-40B4-BE49-F238E27FC236}">
                  <a16:creationId xmlns:a16="http://schemas.microsoft.com/office/drawing/2014/main" id="{0BA4C682-2B95-4039-BE01-7876313938B8}"/>
                </a:ext>
              </a:extLst>
            </p:cNvPr>
            <p:cNvSpPr/>
            <p:nvPr/>
          </p:nvSpPr>
          <p:spPr>
            <a:xfrm>
              <a:off x="899159" y="5467440"/>
              <a:ext cx="4344643" cy="1135200"/>
            </a:xfrm>
            <a:prstGeom prst="roundRect">
              <a:avLst>
                <a:gd name="adj" fmla="val 20125"/>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Box 41">
              <a:extLst>
                <a:ext uri="{FF2B5EF4-FFF2-40B4-BE49-F238E27FC236}">
                  <a16:creationId xmlns:a16="http://schemas.microsoft.com/office/drawing/2014/main" id="{735CA608-5027-4BB7-A9CD-EDE8009F9550}"/>
                </a:ext>
              </a:extLst>
            </p:cNvPr>
            <p:cNvSpPr txBox="1"/>
            <p:nvPr/>
          </p:nvSpPr>
          <p:spPr>
            <a:xfrm>
              <a:off x="1265315" y="5787820"/>
              <a:ext cx="4036734" cy="523220"/>
            </a:xfrm>
            <a:prstGeom prst="rect">
              <a:avLst/>
            </a:prstGeom>
            <a:noFill/>
          </p:spPr>
          <p:txBody>
            <a:bodyPr wrap="square">
              <a:spAutoFit/>
            </a:bodyPr>
            <a:lstStyle/>
            <a:p>
              <a:r>
                <a:rPr lang="vi-VN" sz="2800" dirty="0">
                  <a:solidFill>
                    <a:srgbClr val="FF0000"/>
                  </a:solidFill>
                  <a:effectLst>
                    <a:glow rad="63500">
                      <a:schemeClr val="accent2">
                        <a:satMod val="175000"/>
                        <a:alpha val="40000"/>
                      </a:schemeClr>
                    </a:glow>
                  </a:effectLst>
                  <a:latin typeface="Roboto" panose="02000000000000000000" pitchFamily="2" charset="0"/>
                  <a:ea typeface="Roboto" panose="02000000000000000000" pitchFamily="2" charset="0"/>
                </a:rPr>
                <a:t>C. Điểm đặt của lực</a:t>
              </a:r>
            </a:p>
          </p:txBody>
        </p:sp>
        <p:sp>
          <p:nvSpPr>
            <p:cNvPr id="43" name="Rectangle: Rounded Corners 42">
              <a:extLst>
                <a:ext uri="{FF2B5EF4-FFF2-40B4-BE49-F238E27FC236}">
                  <a16:creationId xmlns:a16="http://schemas.microsoft.com/office/drawing/2014/main" id="{8BCD3F53-B53A-4CA6-AB3F-45ED47CD1BA1}"/>
                </a:ext>
              </a:extLst>
            </p:cNvPr>
            <p:cNvSpPr/>
            <p:nvPr/>
          </p:nvSpPr>
          <p:spPr>
            <a:xfrm>
              <a:off x="988783" y="5557986"/>
              <a:ext cx="4165393" cy="954108"/>
            </a:xfrm>
            <a:prstGeom prst="roundRect">
              <a:avLst>
                <a:gd name="adj" fmla="val 18737"/>
              </a:avLst>
            </a:prstGeom>
            <a:noFill/>
            <a:ln w="19050">
              <a:solidFill>
                <a:srgbClr val="FF0000"/>
              </a:solidFill>
            </a:ln>
            <a:effectLst>
              <a:glow rad="101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4" name="d: sai">
            <a:extLst>
              <a:ext uri="{FF2B5EF4-FFF2-40B4-BE49-F238E27FC236}">
                <a16:creationId xmlns:a16="http://schemas.microsoft.com/office/drawing/2014/main" id="{4A96B223-0BBE-47B9-9AF9-E17AF269B486}"/>
              </a:ext>
            </a:extLst>
          </p:cNvPr>
          <p:cNvGrpSpPr/>
          <p:nvPr/>
        </p:nvGrpSpPr>
        <p:grpSpPr>
          <a:xfrm>
            <a:off x="6858575" y="5003910"/>
            <a:ext cx="4344642" cy="1135200"/>
            <a:chOff x="6852920" y="5467440"/>
            <a:chExt cx="4344642" cy="1135200"/>
          </a:xfrm>
        </p:grpSpPr>
        <p:sp>
          <p:nvSpPr>
            <p:cNvPr id="45" name="Rectangle: Rounded Corners 44">
              <a:extLst>
                <a:ext uri="{FF2B5EF4-FFF2-40B4-BE49-F238E27FC236}">
                  <a16:creationId xmlns:a16="http://schemas.microsoft.com/office/drawing/2014/main" id="{30B3C264-FC0D-4667-843B-38659B311781}"/>
                </a:ext>
              </a:extLst>
            </p:cNvPr>
            <p:cNvSpPr/>
            <p:nvPr/>
          </p:nvSpPr>
          <p:spPr>
            <a:xfrm>
              <a:off x="6852920" y="5467440"/>
              <a:ext cx="4344642" cy="1135200"/>
            </a:xfrm>
            <a:prstGeom prst="roundRect">
              <a:avLst>
                <a:gd name="adj" fmla="val 1885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TextBox 45">
              <a:extLst>
                <a:ext uri="{FF2B5EF4-FFF2-40B4-BE49-F238E27FC236}">
                  <a16:creationId xmlns:a16="http://schemas.microsoft.com/office/drawing/2014/main" id="{50D6B442-ADEB-4C60-806A-BF58C80FEC72}"/>
                </a:ext>
              </a:extLst>
            </p:cNvPr>
            <p:cNvSpPr txBox="1"/>
            <p:nvPr/>
          </p:nvSpPr>
          <p:spPr>
            <a:xfrm>
              <a:off x="7295352" y="5557987"/>
              <a:ext cx="3883221" cy="954107"/>
            </a:xfrm>
            <a:prstGeom prst="rect">
              <a:avLst/>
            </a:prstGeom>
            <a:noFill/>
          </p:spPr>
          <p:txBody>
            <a:bodyPr wrap="square">
              <a:spAutoFit/>
            </a:bodyPr>
            <a:lstStyle/>
            <a:p>
              <a:r>
                <a:rPr lang="pt-BR" sz="2800" dirty="0">
                  <a:solidFill>
                    <a:srgbClr val="00FF00"/>
                  </a:solidFill>
                  <a:effectLst>
                    <a:glow rad="63500">
                      <a:schemeClr val="accent6">
                        <a:satMod val="175000"/>
                        <a:alpha val="40000"/>
                      </a:schemeClr>
                    </a:glow>
                  </a:effectLst>
                  <a:latin typeface="Roboto" panose="02000000000000000000" pitchFamily="2" charset="0"/>
                  <a:ea typeface="Roboto" panose="02000000000000000000" pitchFamily="2" charset="0"/>
                </a:rPr>
                <a:t>D. </a:t>
              </a:r>
              <a:r>
                <a:rPr lang="vi-VN" sz="2800" dirty="0">
                  <a:solidFill>
                    <a:srgbClr val="00FF00"/>
                  </a:solidFill>
                  <a:effectLst>
                    <a:glow rad="63500">
                      <a:schemeClr val="accent6">
                        <a:satMod val="175000"/>
                        <a:alpha val="40000"/>
                      </a:schemeClr>
                    </a:glow>
                  </a:effectLst>
                  <a:latin typeface="Roboto" panose="02000000000000000000" pitchFamily="2" charset="0"/>
                  <a:ea typeface="Roboto" panose="02000000000000000000" pitchFamily="2" charset="0"/>
                </a:rPr>
                <a:t>Đ</a:t>
              </a:r>
              <a:r>
                <a:rPr lang="pt-BR" sz="2800" dirty="0">
                  <a:solidFill>
                    <a:srgbClr val="00FF00"/>
                  </a:solidFill>
                  <a:effectLst>
                    <a:glow rad="63500">
                      <a:schemeClr val="accent6">
                        <a:satMod val="175000"/>
                        <a:alpha val="40000"/>
                      </a:schemeClr>
                    </a:glow>
                  </a:effectLst>
                  <a:latin typeface="Roboto" panose="02000000000000000000" pitchFamily="2" charset="0"/>
                  <a:ea typeface="Roboto" panose="02000000000000000000" pitchFamily="2" charset="0"/>
                </a:rPr>
                <a:t>ộ lớn của áp lực và diện tích mặt bị ép</a:t>
              </a:r>
              <a:endParaRPr lang="en-US" sz="2800" dirty="0">
                <a:solidFill>
                  <a:srgbClr val="00FF00"/>
                </a:solidFill>
                <a:effectLst>
                  <a:glow rad="63500">
                    <a:schemeClr val="accent6">
                      <a:satMod val="175000"/>
                      <a:alpha val="40000"/>
                    </a:schemeClr>
                  </a:glow>
                </a:effectLst>
                <a:latin typeface="Roboto" panose="02000000000000000000" pitchFamily="2" charset="0"/>
                <a:ea typeface="Roboto" panose="02000000000000000000" pitchFamily="2" charset="0"/>
              </a:endParaRPr>
            </a:p>
          </p:txBody>
        </p:sp>
        <p:sp>
          <p:nvSpPr>
            <p:cNvPr id="47" name="Rectangle: Rounded Corners 46">
              <a:extLst>
                <a:ext uri="{FF2B5EF4-FFF2-40B4-BE49-F238E27FC236}">
                  <a16:creationId xmlns:a16="http://schemas.microsoft.com/office/drawing/2014/main" id="{E682DA53-BD23-4A9D-AFBE-5F7A43B8D2DE}"/>
                </a:ext>
              </a:extLst>
            </p:cNvPr>
            <p:cNvSpPr/>
            <p:nvPr/>
          </p:nvSpPr>
          <p:spPr>
            <a:xfrm>
              <a:off x="6942544" y="5557986"/>
              <a:ext cx="4165393" cy="954108"/>
            </a:xfrm>
            <a:prstGeom prst="roundRect">
              <a:avLst>
                <a:gd name="adj" fmla="val 18737"/>
              </a:avLst>
            </a:prstGeom>
            <a:noFill/>
            <a:ln w="19050">
              <a:solidFill>
                <a:srgbClr val="00FF00"/>
              </a:solidFill>
            </a:ln>
            <a:effectLst>
              <a:glow rad="1016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52517811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Effect transition="in" filter="fade">
                                      <p:cBhvr>
                                        <p:cTn id="9" dur="500"/>
                                        <p:tgtEl>
                                          <p:spTgt spid="26"/>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32"/>
                                        </p:tgtEl>
                                        <p:attrNameLst>
                                          <p:attrName>style.visibility</p:attrName>
                                        </p:attrNameLst>
                                      </p:cBhvr>
                                      <p:to>
                                        <p:strVal val="visible"/>
                                      </p:to>
                                    </p:set>
                                    <p:animEffect transition="in" filter="fade">
                                      <p:cBhvr>
                                        <p:cTn id="14" dur="500"/>
                                        <p:tgtEl>
                                          <p:spTgt spid="32"/>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34"/>
                                        </p:tgtEl>
                                        <p:attrNameLst>
                                          <p:attrName>style.visibility</p:attrName>
                                        </p:attrNameLst>
                                      </p:cBhvr>
                                      <p:to>
                                        <p:strVal val="visible"/>
                                      </p:to>
                                    </p:set>
                                    <p:animEffect transition="in" filter="fade">
                                      <p:cBhvr>
                                        <p:cTn id="19" dur="500"/>
                                        <p:tgtEl>
                                          <p:spTgt spid="34"/>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33"/>
                                        </p:tgtEl>
                                        <p:attrNameLst>
                                          <p:attrName>style.visibility</p:attrName>
                                        </p:attrNameLst>
                                      </p:cBhvr>
                                      <p:to>
                                        <p:strVal val="visible"/>
                                      </p:to>
                                    </p:set>
                                    <p:animEffect transition="in" filter="fade">
                                      <p:cBhvr>
                                        <p:cTn id="24" dur="500"/>
                                        <p:tgtEl>
                                          <p:spTgt spid="33"/>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35"/>
                                        </p:tgtEl>
                                        <p:attrNameLst>
                                          <p:attrName>style.visibility</p:attrName>
                                        </p:attrNameLst>
                                      </p:cBhvr>
                                      <p:to>
                                        <p:strVal val="visible"/>
                                      </p:to>
                                    </p:set>
                                    <p:animEffect transition="in" filter="fade">
                                      <p:cBhvr>
                                        <p:cTn id="29"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32"/>
                    </p:tgtEl>
                  </p:cond>
                </p:stCondLst>
                <p:endSync evt="end" delay="0">
                  <p:rtn val="all"/>
                </p:endSync>
                <p:childTnLst>
                  <p:par>
                    <p:cTn id="31" fill="hold">
                      <p:stCondLst>
                        <p:cond delay="0"/>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fade">
                                      <p:cBhvr>
                                        <p:cTn id="35" dur="500"/>
                                        <p:tgtEl>
                                          <p:spTgt spid="22"/>
                                        </p:tgtEl>
                                      </p:cBhvr>
                                    </p:animEffect>
                                  </p:childTnLst>
                                </p:cTn>
                              </p:par>
                            </p:childTnLst>
                          </p:cTn>
                        </p:par>
                      </p:childTnLst>
                    </p:cTn>
                  </p:par>
                </p:childTnLst>
              </p:cTn>
              <p:nextCondLst>
                <p:cond evt="onClick" delay="0">
                  <p:tgtEl>
                    <p:spTgt spid="32"/>
                  </p:tgtEl>
                </p:cond>
              </p:nextCondLst>
            </p:seq>
            <p:seq concurrent="1" nextAc="seek">
              <p:cTn id="36" restart="whenNotActive" fill="hold" evtFilter="cancelBubble" nodeType="interactiveSeq">
                <p:stCondLst>
                  <p:cond evt="onClick" delay="0">
                    <p:tgtEl>
                      <p:spTgt spid="33"/>
                    </p:tgtEl>
                  </p:cond>
                </p:stCondLst>
                <p:endSync evt="end" delay="0">
                  <p:rtn val="all"/>
                </p:endSync>
                <p:childTnLst>
                  <p:par>
                    <p:cTn id="37" fill="hold">
                      <p:stCondLst>
                        <p:cond delay="0"/>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40"/>
                                        </p:tgtEl>
                                        <p:attrNameLst>
                                          <p:attrName>style.visibility</p:attrName>
                                        </p:attrNameLst>
                                      </p:cBhvr>
                                      <p:to>
                                        <p:strVal val="visible"/>
                                      </p:to>
                                    </p:set>
                                    <p:animEffect transition="in" filter="fade">
                                      <p:cBhvr>
                                        <p:cTn id="41" dur="500"/>
                                        <p:tgtEl>
                                          <p:spTgt spid="40"/>
                                        </p:tgtEl>
                                      </p:cBhvr>
                                    </p:animEffect>
                                  </p:childTnLst>
                                </p:cTn>
                              </p:par>
                            </p:childTnLst>
                          </p:cTn>
                        </p:par>
                      </p:childTnLst>
                    </p:cTn>
                  </p:par>
                </p:childTnLst>
              </p:cTn>
              <p:nextCondLst>
                <p:cond evt="onClick" delay="0">
                  <p:tgtEl>
                    <p:spTgt spid="33"/>
                  </p:tgtEl>
                </p:cond>
              </p:nextCondLst>
            </p:seq>
            <p:seq concurrent="1" nextAc="seek">
              <p:cTn id="42" restart="whenNotActive" fill="hold" evtFilter="cancelBubble" nodeType="interactiveSeq">
                <p:stCondLst>
                  <p:cond evt="onClick" delay="0">
                    <p:tgtEl>
                      <p:spTgt spid="35"/>
                    </p:tgtEl>
                  </p:cond>
                </p:stCondLst>
                <p:endSync evt="end" delay="0">
                  <p:rtn val="all"/>
                </p:endSync>
                <p:childTnLst>
                  <p:par>
                    <p:cTn id="43" fill="hold">
                      <p:stCondLst>
                        <p:cond delay="0"/>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44"/>
                                        </p:tgtEl>
                                        <p:attrNameLst>
                                          <p:attrName>style.visibility</p:attrName>
                                        </p:attrNameLst>
                                      </p:cBhvr>
                                      <p:to>
                                        <p:strVal val="visible"/>
                                      </p:to>
                                    </p:set>
                                    <p:animEffect transition="in" filter="fade">
                                      <p:cBhvr>
                                        <p:cTn id="47" dur="500"/>
                                        <p:tgtEl>
                                          <p:spTgt spid="44"/>
                                        </p:tgtEl>
                                      </p:cBhvr>
                                    </p:animEffect>
                                  </p:childTnLst>
                                </p:cTn>
                              </p:par>
                            </p:childTnLst>
                          </p:cTn>
                        </p:par>
                      </p:childTnLst>
                    </p:cTn>
                  </p:par>
                </p:childTnLst>
              </p:cTn>
              <p:nextCondLst>
                <p:cond evt="onClick" delay="0">
                  <p:tgtEl>
                    <p:spTgt spid="35"/>
                  </p:tgtEl>
                </p:cond>
              </p:nextCondLst>
            </p:seq>
            <p:seq concurrent="1" nextAc="seek">
              <p:cTn id="48" restart="whenNotActive" fill="hold" evtFilter="cancelBubble" nodeType="interactiveSeq">
                <p:stCondLst>
                  <p:cond evt="onClick" delay="0">
                    <p:tgtEl>
                      <p:spTgt spid="34"/>
                    </p:tgtEl>
                  </p:cond>
                </p:stCondLst>
                <p:endSync evt="end" delay="0">
                  <p:rtn val="all"/>
                </p:endSync>
                <p:childTnLst>
                  <p:par>
                    <p:cTn id="49" fill="hold">
                      <p:stCondLst>
                        <p:cond delay="0"/>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36"/>
                                        </p:tgtEl>
                                        <p:attrNameLst>
                                          <p:attrName>style.visibility</p:attrName>
                                        </p:attrNameLst>
                                      </p:cBhvr>
                                      <p:to>
                                        <p:strVal val="visible"/>
                                      </p:to>
                                    </p:set>
                                    <p:animEffect transition="in" filter="fade">
                                      <p:cBhvr>
                                        <p:cTn id="53" dur="500"/>
                                        <p:tgtEl>
                                          <p:spTgt spid="36"/>
                                        </p:tgtEl>
                                      </p:cBhvr>
                                    </p:animEffect>
                                  </p:childTnLst>
                                </p:cTn>
                              </p:par>
                            </p:childTnLst>
                          </p:cTn>
                        </p:par>
                      </p:childTnLst>
                    </p:cTn>
                  </p:par>
                </p:childTnLst>
              </p:cTn>
              <p:nextCondLst>
                <p:cond evt="onClick" delay="0">
                  <p:tgtEl>
                    <p:spTgt spid="34"/>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1000" r="-11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A009F1F-B4D4-4E93-9E44-757B3D87774E}"/>
              </a:ext>
            </a:extLst>
          </p:cNvPr>
          <p:cNvSpPr txBox="1"/>
          <p:nvPr/>
        </p:nvSpPr>
        <p:spPr>
          <a:xfrm>
            <a:off x="3870960" y="447040"/>
            <a:ext cx="5049520" cy="1015663"/>
          </a:xfrm>
          <a:prstGeom prst="rect">
            <a:avLst/>
          </a:prstGeom>
          <a:noFill/>
        </p:spPr>
        <p:txBody>
          <a:bodyPr wrap="square" rtlCol="0">
            <a:spAutoFit/>
          </a:bodyPr>
          <a:lstStyle/>
          <a:p>
            <a:r>
              <a:rPr lang="vi-VN" sz="6000">
                <a:solidFill>
                  <a:schemeClr val="bg1"/>
                </a:solidFill>
                <a:effectLst>
                  <a:glow rad="215900">
                    <a:schemeClr val="accent5">
                      <a:satMod val="175000"/>
                      <a:alpha val="62000"/>
                    </a:schemeClr>
                  </a:glow>
                </a:effectLst>
                <a:latin typeface="#9Slide07 SVNTransformer" pitchFamily="2" charset="0"/>
              </a:rPr>
              <a:t>Trắc nghiệm</a:t>
            </a:r>
            <a:endParaRPr lang="en-US" sz="6000">
              <a:solidFill>
                <a:schemeClr val="bg1"/>
              </a:solidFill>
              <a:effectLst>
                <a:glow rad="215900">
                  <a:schemeClr val="accent5">
                    <a:satMod val="175000"/>
                    <a:alpha val="62000"/>
                  </a:schemeClr>
                </a:glow>
              </a:effectLst>
              <a:latin typeface="#9Slide07 SVNTransformer" pitchFamily="2" charset="0"/>
            </a:endParaRPr>
          </a:p>
        </p:txBody>
      </p:sp>
      <p:grpSp>
        <p:nvGrpSpPr>
          <p:cNvPr id="26" name="câu hỏi">
            <a:extLst>
              <a:ext uri="{FF2B5EF4-FFF2-40B4-BE49-F238E27FC236}">
                <a16:creationId xmlns:a16="http://schemas.microsoft.com/office/drawing/2014/main" id="{BA66710E-6B16-49F6-80BE-3F3032CA40E3}"/>
              </a:ext>
            </a:extLst>
          </p:cNvPr>
          <p:cNvGrpSpPr/>
          <p:nvPr/>
        </p:nvGrpSpPr>
        <p:grpSpPr>
          <a:xfrm>
            <a:off x="899160" y="1713391"/>
            <a:ext cx="10393680" cy="1964530"/>
            <a:chOff x="899160" y="1713391"/>
            <a:chExt cx="10393680" cy="1964530"/>
          </a:xfrm>
        </p:grpSpPr>
        <p:sp>
          <p:nvSpPr>
            <p:cNvPr id="3" name="Rectangle: Rounded Corners 2">
              <a:extLst>
                <a:ext uri="{FF2B5EF4-FFF2-40B4-BE49-F238E27FC236}">
                  <a16:creationId xmlns:a16="http://schemas.microsoft.com/office/drawing/2014/main" id="{F4FF1961-1E3A-41F0-AAE0-0C4FD3EF215B}"/>
                </a:ext>
              </a:extLst>
            </p:cNvPr>
            <p:cNvSpPr/>
            <p:nvPr/>
          </p:nvSpPr>
          <p:spPr>
            <a:xfrm>
              <a:off x="899160" y="1713391"/>
              <a:ext cx="10393680" cy="1964530"/>
            </a:xfrm>
            <a:prstGeom prst="roundRect">
              <a:avLst>
                <a:gd name="adj" fmla="val 14958"/>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92D9BA9D-227F-436D-A944-BA7AA38795C7}"/>
                </a:ext>
              </a:extLst>
            </p:cNvPr>
            <p:cNvSpPr txBox="1"/>
            <p:nvPr/>
          </p:nvSpPr>
          <p:spPr>
            <a:xfrm>
              <a:off x="1345867" y="2224455"/>
              <a:ext cx="9500265" cy="954107"/>
            </a:xfrm>
            <a:prstGeom prst="rect">
              <a:avLst/>
            </a:prstGeom>
            <a:noFill/>
          </p:spPr>
          <p:txBody>
            <a:bodyPr wrap="square">
              <a:spAutoFit/>
            </a:bodyPr>
            <a:lstStyle/>
            <a:p>
              <a:r>
                <a:rPr lang="vi-VN" sz="2800" dirty="0">
                  <a:solidFill>
                    <a:schemeClr val="bg1"/>
                  </a:solidFill>
                  <a:latin typeface="Roboto" panose="02000000000000000000" pitchFamily="2" charset="0"/>
                  <a:ea typeface="Roboto" panose="02000000000000000000" pitchFamily="2" charset="0"/>
                </a:rPr>
                <a:t>Câu 3: Khi nhúng một khối lập phương vào nước, mặt nào của khối lập phương chịu áp lực lớn nhất của nước?</a:t>
              </a:r>
              <a:endParaRPr lang="en-US" sz="2800" dirty="0">
                <a:solidFill>
                  <a:schemeClr val="bg1"/>
                </a:solidFill>
                <a:latin typeface="Roboto" panose="02000000000000000000" pitchFamily="2" charset="0"/>
                <a:ea typeface="Roboto" panose="02000000000000000000" pitchFamily="2" charset="0"/>
              </a:endParaRPr>
            </a:p>
          </p:txBody>
        </p:sp>
        <p:sp>
          <p:nvSpPr>
            <p:cNvPr id="10" name="Rectangle: Rounded Corners 9">
              <a:extLst>
                <a:ext uri="{FF2B5EF4-FFF2-40B4-BE49-F238E27FC236}">
                  <a16:creationId xmlns:a16="http://schemas.microsoft.com/office/drawing/2014/main" id="{92E107CE-FF6E-4AED-9F3C-00B655CFDE24}"/>
                </a:ext>
              </a:extLst>
            </p:cNvPr>
            <p:cNvSpPr/>
            <p:nvPr/>
          </p:nvSpPr>
          <p:spPr>
            <a:xfrm>
              <a:off x="1026368" y="1852446"/>
              <a:ext cx="10095722" cy="1674525"/>
            </a:xfrm>
            <a:prstGeom prst="roundRect">
              <a:avLst>
                <a:gd name="adj" fmla="val 14958"/>
              </a:avLst>
            </a:prstGeom>
            <a:noFill/>
            <a:ln w="28575">
              <a:solidFill>
                <a:srgbClr val="00B0F0"/>
              </a:solidFill>
            </a:ln>
            <a:effectLst>
              <a:glow rad="101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2" name="a">
            <a:extLst>
              <a:ext uri="{FF2B5EF4-FFF2-40B4-BE49-F238E27FC236}">
                <a16:creationId xmlns:a16="http://schemas.microsoft.com/office/drawing/2014/main" id="{27603333-8F18-4DD1-993F-B6A9814A1CD3}"/>
              </a:ext>
            </a:extLst>
          </p:cNvPr>
          <p:cNvGrpSpPr/>
          <p:nvPr/>
        </p:nvGrpSpPr>
        <p:grpSpPr>
          <a:xfrm>
            <a:off x="899160" y="3816976"/>
            <a:ext cx="4344644" cy="1135201"/>
            <a:chOff x="899160" y="4124959"/>
            <a:chExt cx="4344644" cy="1135201"/>
          </a:xfrm>
        </p:grpSpPr>
        <p:sp>
          <p:nvSpPr>
            <p:cNvPr id="4" name="Rectangle: Rounded Corners 3">
              <a:extLst>
                <a:ext uri="{FF2B5EF4-FFF2-40B4-BE49-F238E27FC236}">
                  <a16:creationId xmlns:a16="http://schemas.microsoft.com/office/drawing/2014/main" id="{07DE8715-D61A-462F-A769-12DE50BCC4EE}"/>
                </a:ext>
              </a:extLst>
            </p:cNvPr>
            <p:cNvSpPr/>
            <p:nvPr/>
          </p:nvSpPr>
          <p:spPr>
            <a:xfrm>
              <a:off x="899160" y="4124959"/>
              <a:ext cx="4344644" cy="1135201"/>
            </a:xfrm>
            <a:prstGeom prst="roundRect">
              <a:avLst>
                <a:gd name="adj" fmla="val 18737"/>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F08DE434-526C-47D7-97BC-302DD895FE09}"/>
                </a:ext>
              </a:extLst>
            </p:cNvPr>
            <p:cNvSpPr txBox="1"/>
            <p:nvPr/>
          </p:nvSpPr>
          <p:spPr>
            <a:xfrm>
              <a:off x="1152510" y="4201846"/>
              <a:ext cx="4036734" cy="954107"/>
            </a:xfrm>
            <a:prstGeom prst="rect">
              <a:avLst/>
            </a:prstGeom>
            <a:noFill/>
          </p:spPr>
          <p:txBody>
            <a:bodyPr wrap="square">
              <a:spAutoFit/>
            </a:bodyPr>
            <a:lstStyle/>
            <a:p>
              <a:r>
                <a:rPr lang="en-US" sz="2800" dirty="0">
                  <a:solidFill>
                    <a:schemeClr val="bg1"/>
                  </a:solidFill>
                  <a:latin typeface="Roboto" panose="02000000000000000000" pitchFamily="2" charset="0"/>
                  <a:ea typeface="Roboto" panose="02000000000000000000" pitchFamily="2" charset="0"/>
                </a:rPr>
                <a:t>A. </a:t>
              </a:r>
              <a:r>
                <a:rPr lang="vi-VN" sz="2800" dirty="0">
                  <a:solidFill>
                    <a:schemeClr val="bg1"/>
                  </a:solidFill>
                  <a:latin typeface="Roboto" panose="02000000000000000000" pitchFamily="2" charset="0"/>
                  <a:ea typeface="Roboto" panose="02000000000000000000" pitchFamily="2" charset="0"/>
                </a:rPr>
                <a:t>Áp lực như nhau ở cả 6 mặt.</a:t>
              </a:r>
              <a:endParaRPr lang="en-US" sz="2800" dirty="0">
                <a:solidFill>
                  <a:schemeClr val="bg1"/>
                </a:solidFill>
                <a:latin typeface="Roboto" panose="02000000000000000000" pitchFamily="2" charset="0"/>
                <a:ea typeface="Roboto" panose="02000000000000000000" pitchFamily="2" charset="0"/>
              </a:endParaRPr>
            </a:p>
          </p:txBody>
        </p:sp>
        <p:sp>
          <p:nvSpPr>
            <p:cNvPr id="27" name="Rectangle: Rounded Corners 26">
              <a:extLst>
                <a:ext uri="{FF2B5EF4-FFF2-40B4-BE49-F238E27FC236}">
                  <a16:creationId xmlns:a16="http://schemas.microsoft.com/office/drawing/2014/main" id="{CF48F35B-ABC5-430D-9724-7B9DC4B399BF}"/>
                </a:ext>
              </a:extLst>
            </p:cNvPr>
            <p:cNvSpPr/>
            <p:nvPr/>
          </p:nvSpPr>
          <p:spPr>
            <a:xfrm>
              <a:off x="994436" y="4215505"/>
              <a:ext cx="4165393" cy="954108"/>
            </a:xfrm>
            <a:prstGeom prst="roundRect">
              <a:avLst>
                <a:gd name="adj" fmla="val 18737"/>
              </a:avLst>
            </a:prstGeom>
            <a:noFill/>
            <a:ln w="19050">
              <a:solidFill>
                <a:srgbClr val="00FFCC"/>
              </a:solidFill>
            </a:ln>
            <a:effectLst>
              <a:glow rad="101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3" name="c">
            <a:extLst>
              <a:ext uri="{FF2B5EF4-FFF2-40B4-BE49-F238E27FC236}">
                <a16:creationId xmlns:a16="http://schemas.microsoft.com/office/drawing/2014/main" id="{26586FB3-6104-40AC-9D49-C35B95833D7A}"/>
              </a:ext>
            </a:extLst>
          </p:cNvPr>
          <p:cNvGrpSpPr/>
          <p:nvPr/>
        </p:nvGrpSpPr>
        <p:grpSpPr>
          <a:xfrm>
            <a:off x="899159" y="5159457"/>
            <a:ext cx="4389456" cy="1135200"/>
            <a:chOff x="899159" y="5467440"/>
            <a:chExt cx="4389456" cy="1135200"/>
          </a:xfrm>
        </p:grpSpPr>
        <p:sp>
          <p:nvSpPr>
            <p:cNvPr id="5" name="Rectangle: Rounded Corners 4">
              <a:extLst>
                <a:ext uri="{FF2B5EF4-FFF2-40B4-BE49-F238E27FC236}">
                  <a16:creationId xmlns:a16="http://schemas.microsoft.com/office/drawing/2014/main" id="{F738A3FA-C79F-48E5-824F-5022D6237D46}"/>
                </a:ext>
              </a:extLst>
            </p:cNvPr>
            <p:cNvSpPr/>
            <p:nvPr/>
          </p:nvSpPr>
          <p:spPr>
            <a:xfrm>
              <a:off x="899159" y="5467440"/>
              <a:ext cx="4344643" cy="1135200"/>
            </a:xfrm>
            <a:prstGeom prst="roundRect">
              <a:avLst>
                <a:gd name="adj" fmla="val 20125"/>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2F989D1C-DB96-4566-BED1-DA4F0366FF20}"/>
                </a:ext>
              </a:extLst>
            </p:cNvPr>
            <p:cNvSpPr txBox="1"/>
            <p:nvPr/>
          </p:nvSpPr>
          <p:spPr>
            <a:xfrm>
              <a:off x="1251881" y="5785917"/>
              <a:ext cx="4036734" cy="523220"/>
            </a:xfrm>
            <a:prstGeom prst="rect">
              <a:avLst/>
            </a:prstGeom>
            <a:noFill/>
          </p:spPr>
          <p:txBody>
            <a:bodyPr wrap="square">
              <a:spAutoFit/>
            </a:bodyPr>
            <a:lstStyle/>
            <a:p>
              <a:r>
                <a:rPr lang="vi-VN" sz="2800" dirty="0">
                  <a:solidFill>
                    <a:schemeClr val="bg1"/>
                  </a:solidFill>
                  <a:latin typeface="Roboto" panose="02000000000000000000" pitchFamily="2" charset="0"/>
                  <a:ea typeface="Roboto" panose="02000000000000000000" pitchFamily="2" charset="0"/>
                </a:rPr>
                <a:t>C. Mặt dưới</a:t>
              </a:r>
            </a:p>
          </p:txBody>
        </p:sp>
        <p:sp>
          <p:nvSpPr>
            <p:cNvPr id="29" name="Rectangle: Rounded Corners 28">
              <a:extLst>
                <a:ext uri="{FF2B5EF4-FFF2-40B4-BE49-F238E27FC236}">
                  <a16:creationId xmlns:a16="http://schemas.microsoft.com/office/drawing/2014/main" id="{12908AD4-B005-4CB3-B2D2-847CDBC0084B}"/>
                </a:ext>
              </a:extLst>
            </p:cNvPr>
            <p:cNvSpPr/>
            <p:nvPr/>
          </p:nvSpPr>
          <p:spPr>
            <a:xfrm>
              <a:off x="988783" y="5557986"/>
              <a:ext cx="4165393" cy="954108"/>
            </a:xfrm>
            <a:prstGeom prst="roundRect">
              <a:avLst>
                <a:gd name="adj" fmla="val 18737"/>
              </a:avLst>
            </a:prstGeom>
            <a:noFill/>
            <a:ln w="19050">
              <a:solidFill>
                <a:srgbClr val="00FFCC"/>
              </a:solidFill>
            </a:ln>
            <a:effectLst>
              <a:glow rad="101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5" name="d">
            <a:extLst>
              <a:ext uri="{FF2B5EF4-FFF2-40B4-BE49-F238E27FC236}">
                <a16:creationId xmlns:a16="http://schemas.microsoft.com/office/drawing/2014/main" id="{7DFB87A2-11F8-44DB-9CA7-E35B3071FD29}"/>
              </a:ext>
            </a:extLst>
          </p:cNvPr>
          <p:cNvGrpSpPr/>
          <p:nvPr/>
        </p:nvGrpSpPr>
        <p:grpSpPr>
          <a:xfrm>
            <a:off x="6852920" y="5159457"/>
            <a:ext cx="4344642" cy="1135200"/>
            <a:chOff x="6852920" y="5467440"/>
            <a:chExt cx="4344642" cy="1135200"/>
          </a:xfrm>
        </p:grpSpPr>
        <p:sp>
          <p:nvSpPr>
            <p:cNvPr id="7" name="Rectangle: Rounded Corners 6">
              <a:extLst>
                <a:ext uri="{FF2B5EF4-FFF2-40B4-BE49-F238E27FC236}">
                  <a16:creationId xmlns:a16="http://schemas.microsoft.com/office/drawing/2014/main" id="{0957B459-DE09-4FE7-BD28-DC901E042FAD}"/>
                </a:ext>
              </a:extLst>
            </p:cNvPr>
            <p:cNvSpPr/>
            <p:nvPr/>
          </p:nvSpPr>
          <p:spPr>
            <a:xfrm>
              <a:off x="6852920" y="5467440"/>
              <a:ext cx="4344642" cy="1135200"/>
            </a:xfrm>
            <a:prstGeom prst="roundRect">
              <a:avLst>
                <a:gd name="adj" fmla="val 1885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03CA3D7B-01D8-4121-8AC5-A56EB4C5777E}"/>
                </a:ext>
              </a:extLst>
            </p:cNvPr>
            <p:cNvSpPr txBox="1"/>
            <p:nvPr/>
          </p:nvSpPr>
          <p:spPr>
            <a:xfrm>
              <a:off x="7299915" y="5772537"/>
              <a:ext cx="3459767" cy="523220"/>
            </a:xfrm>
            <a:prstGeom prst="rect">
              <a:avLst/>
            </a:prstGeom>
            <a:noFill/>
          </p:spPr>
          <p:txBody>
            <a:bodyPr wrap="square">
              <a:spAutoFit/>
            </a:bodyPr>
            <a:lstStyle/>
            <a:p>
              <a:r>
                <a:rPr lang="pt-BR" sz="2800" dirty="0">
                  <a:solidFill>
                    <a:schemeClr val="bg1"/>
                  </a:solidFill>
                  <a:latin typeface="Roboto" panose="02000000000000000000" pitchFamily="2" charset="0"/>
                  <a:ea typeface="Roboto" panose="02000000000000000000" pitchFamily="2" charset="0"/>
                </a:rPr>
                <a:t>D. </a:t>
              </a:r>
              <a:r>
                <a:rPr lang="vi-VN" sz="2800" dirty="0">
                  <a:solidFill>
                    <a:schemeClr val="bg1"/>
                  </a:solidFill>
                  <a:latin typeface="Roboto" panose="02000000000000000000" pitchFamily="2" charset="0"/>
                  <a:ea typeface="Roboto" panose="02000000000000000000" pitchFamily="2" charset="0"/>
                </a:rPr>
                <a:t>Các mặt bên</a:t>
              </a:r>
              <a:endParaRPr lang="en-US" sz="2800" dirty="0">
                <a:solidFill>
                  <a:schemeClr val="bg1"/>
                </a:solidFill>
                <a:latin typeface="Roboto" panose="02000000000000000000" pitchFamily="2" charset="0"/>
                <a:ea typeface="Roboto" panose="02000000000000000000" pitchFamily="2" charset="0"/>
              </a:endParaRPr>
            </a:p>
          </p:txBody>
        </p:sp>
        <p:sp>
          <p:nvSpPr>
            <p:cNvPr id="30" name="Rectangle: Rounded Corners 29">
              <a:extLst>
                <a:ext uri="{FF2B5EF4-FFF2-40B4-BE49-F238E27FC236}">
                  <a16:creationId xmlns:a16="http://schemas.microsoft.com/office/drawing/2014/main" id="{E5E2D842-CD22-43E7-86B8-E0FED59F7A16}"/>
                </a:ext>
              </a:extLst>
            </p:cNvPr>
            <p:cNvSpPr/>
            <p:nvPr/>
          </p:nvSpPr>
          <p:spPr>
            <a:xfrm>
              <a:off x="6942544" y="5557986"/>
              <a:ext cx="4165393" cy="954108"/>
            </a:xfrm>
            <a:prstGeom prst="roundRect">
              <a:avLst>
                <a:gd name="adj" fmla="val 18737"/>
              </a:avLst>
            </a:prstGeom>
            <a:noFill/>
            <a:ln w="19050">
              <a:solidFill>
                <a:srgbClr val="00FFCC"/>
              </a:solidFill>
            </a:ln>
            <a:effectLst>
              <a:glow rad="101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4" name="b">
            <a:extLst>
              <a:ext uri="{FF2B5EF4-FFF2-40B4-BE49-F238E27FC236}">
                <a16:creationId xmlns:a16="http://schemas.microsoft.com/office/drawing/2014/main" id="{8B953467-3D1A-4BB8-84F2-3E7DD438AB15}"/>
              </a:ext>
            </a:extLst>
          </p:cNvPr>
          <p:cNvGrpSpPr/>
          <p:nvPr/>
        </p:nvGrpSpPr>
        <p:grpSpPr>
          <a:xfrm>
            <a:off x="6852920" y="3816977"/>
            <a:ext cx="4344644" cy="1135200"/>
            <a:chOff x="6852920" y="4124960"/>
            <a:chExt cx="4344644" cy="1135200"/>
          </a:xfrm>
        </p:grpSpPr>
        <p:sp>
          <p:nvSpPr>
            <p:cNvPr id="6" name="Rectangle: Rounded Corners 5">
              <a:extLst>
                <a:ext uri="{FF2B5EF4-FFF2-40B4-BE49-F238E27FC236}">
                  <a16:creationId xmlns:a16="http://schemas.microsoft.com/office/drawing/2014/main" id="{461C2942-8810-48ED-BD44-3492BA4C418A}"/>
                </a:ext>
              </a:extLst>
            </p:cNvPr>
            <p:cNvSpPr/>
            <p:nvPr/>
          </p:nvSpPr>
          <p:spPr>
            <a:xfrm>
              <a:off x="6852920" y="4124960"/>
              <a:ext cx="4344644" cy="1135200"/>
            </a:xfrm>
            <a:prstGeom prst="roundRect">
              <a:avLst>
                <a:gd name="adj" fmla="val 1885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8880B1A3-4018-422F-95A4-317705F17DAC}"/>
                </a:ext>
              </a:extLst>
            </p:cNvPr>
            <p:cNvSpPr txBox="1"/>
            <p:nvPr/>
          </p:nvSpPr>
          <p:spPr>
            <a:xfrm>
              <a:off x="7291518" y="4430952"/>
              <a:ext cx="3365780" cy="523220"/>
            </a:xfrm>
            <a:prstGeom prst="rect">
              <a:avLst/>
            </a:prstGeom>
            <a:noFill/>
          </p:spPr>
          <p:txBody>
            <a:bodyPr wrap="square">
              <a:spAutoFit/>
            </a:bodyPr>
            <a:lstStyle/>
            <a:p>
              <a:r>
                <a:rPr lang="vi-VN" sz="2800" dirty="0">
                  <a:solidFill>
                    <a:schemeClr val="bg1"/>
                  </a:solidFill>
                  <a:latin typeface="Roboto" panose="02000000000000000000" pitchFamily="2" charset="0"/>
                  <a:ea typeface="Roboto" panose="02000000000000000000" pitchFamily="2" charset="0"/>
                </a:rPr>
                <a:t>B. Mặt trên</a:t>
              </a:r>
              <a:endParaRPr lang="en-US" sz="2800" dirty="0">
                <a:solidFill>
                  <a:schemeClr val="bg1"/>
                </a:solidFill>
                <a:latin typeface="Roboto" panose="02000000000000000000" pitchFamily="2" charset="0"/>
                <a:ea typeface="Roboto" panose="02000000000000000000" pitchFamily="2" charset="0"/>
              </a:endParaRPr>
            </a:p>
          </p:txBody>
        </p:sp>
        <p:sp>
          <p:nvSpPr>
            <p:cNvPr id="31" name="Rectangle: Rounded Corners 30">
              <a:extLst>
                <a:ext uri="{FF2B5EF4-FFF2-40B4-BE49-F238E27FC236}">
                  <a16:creationId xmlns:a16="http://schemas.microsoft.com/office/drawing/2014/main" id="{345CE50A-9500-4963-8AAE-C2E504A40CC8}"/>
                </a:ext>
              </a:extLst>
            </p:cNvPr>
            <p:cNvSpPr/>
            <p:nvPr/>
          </p:nvSpPr>
          <p:spPr>
            <a:xfrm>
              <a:off x="6942543" y="4215505"/>
              <a:ext cx="4165393" cy="954108"/>
            </a:xfrm>
            <a:prstGeom prst="roundRect">
              <a:avLst>
                <a:gd name="adj" fmla="val 18737"/>
              </a:avLst>
            </a:prstGeom>
            <a:noFill/>
            <a:ln w="19050">
              <a:solidFill>
                <a:srgbClr val="00FFCC"/>
              </a:solidFill>
            </a:ln>
            <a:effectLst>
              <a:glow rad="101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 name="a: sai">
            <a:extLst>
              <a:ext uri="{FF2B5EF4-FFF2-40B4-BE49-F238E27FC236}">
                <a16:creationId xmlns:a16="http://schemas.microsoft.com/office/drawing/2014/main" id="{89BBE7B9-FAF6-455D-9DD2-14711AD8753B}"/>
              </a:ext>
            </a:extLst>
          </p:cNvPr>
          <p:cNvGrpSpPr/>
          <p:nvPr/>
        </p:nvGrpSpPr>
        <p:grpSpPr>
          <a:xfrm>
            <a:off x="902999" y="3815206"/>
            <a:ext cx="4344644" cy="1135201"/>
            <a:chOff x="-223935" y="-480770"/>
            <a:chExt cx="4344644" cy="1135201"/>
          </a:xfrm>
        </p:grpSpPr>
        <p:sp>
          <p:nvSpPr>
            <p:cNvPr id="18" name="Rectangle: Rounded Corners 17">
              <a:extLst>
                <a:ext uri="{FF2B5EF4-FFF2-40B4-BE49-F238E27FC236}">
                  <a16:creationId xmlns:a16="http://schemas.microsoft.com/office/drawing/2014/main" id="{C04C698F-4269-49D0-9AEB-B7F04B4F3596}"/>
                </a:ext>
              </a:extLst>
            </p:cNvPr>
            <p:cNvSpPr/>
            <p:nvPr/>
          </p:nvSpPr>
          <p:spPr>
            <a:xfrm>
              <a:off x="-223935" y="-480770"/>
              <a:ext cx="4344644" cy="1135201"/>
            </a:xfrm>
            <a:prstGeom prst="roundRect">
              <a:avLst>
                <a:gd name="adj" fmla="val 18737"/>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Rounded Corners 19">
              <a:extLst>
                <a:ext uri="{FF2B5EF4-FFF2-40B4-BE49-F238E27FC236}">
                  <a16:creationId xmlns:a16="http://schemas.microsoft.com/office/drawing/2014/main" id="{EC1155B7-3515-43D6-8B38-07E4BD66B287}"/>
                </a:ext>
              </a:extLst>
            </p:cNvPr>
            <p:cNvSpPr/>
            <p:nvPr/>
          </p:nvSpPr>
          <p:spPr>
            <a:xfrm>
              <a:off x="-146304" y="-390224"/>
              <a:ext cx="4183038" cy="954107"/>
            </a:xfrm>
            <a:prstGeom prst="roundRect">
              <a:avLst>
                <a:gd name="adj" fmla="val 18737"/>
              </a:avLst>
            </a:prstGeom>
            <a:solidFill>
              <a:schemeClr val="accent1">
                <a:lumMod val="50000"/>
              </a:schemeClr>
            </a:solidFill>
            <a:ln w="19050">
              <a:solidFill>
                <a:srgbClr val="FF3600"/>
              </a:solidFill>
            </a:ln>
            <a:effectLst>
              <a:glow rad="101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6C5FE970-4B70-44BE-9270-B0BBF18966C6}"/>
                </a:ext>
              </a:extLst>
            </p:cNvPr>
            <p:cNvSpPr txBox="1"/>
            <p:nvPr/>
          </p:nvSpPr>
          <p:spPr>
            <a:xfrm>
              <a:off x="33946" y="-389934"/>
              <a:ext cx="4036734" cy="954107"/>
            </a:xfrm>
            <a:prstGeom prst="rect">
              <a:avLst/>
            </a:prstGeom>
            <a:noFill/>
            <a:effectLst>
              <a:glow rad="228600">
                <a:schemeClr val="accent5">
                  <a:satMod val="175000"/>
                  <a:alpha val="40000"/>
                </a:schemeClr>
              </a:glow>
            </a:effectLst>
          </p:spPr>
          <p:txBody>
            <a:bodyPr wrap="square">
              <a:spAutoFit/>
            </a:bodyPr>
            <a:lstStyle/>
            <a:p>
              <a:r>
                <a:rPr lang="vi-VN" sz="2800" dirty="0">
                  <a:solidFill>
                    <a:srgbClr val="FF0000"/>
                  </a:solidFill>
                  <a:effectLst>
                    <a:glow rad="63500">
                      <a:schemeClr val="accent2">
                        <a:satMod val="175000"/>
                        <a:alpha val="40000"/>
                      </a:schemeClr>
                    </a:glow>
                  </a:effectLst>
                  <a:latin typeface="Roboto" panose="02000000000000000000" pitchFamily="2" charset="0"/>
                  <a:ea typeface="Roboto" panose="02000000000000000000" pitchFamily="2" charset="0"/>
                </a:rPr>
                <a:t>A. Áp lực như nhau ở cả 6 mặt.</a:t>
              </a:r>
              <a:endParaRPr lang="en-US" sz="2800" dirty="0">
                <a:solidFill>
                  <a:srgbClr val="FF0000"/>
                </a:solidFill>
                <a:effectLst>
                  <a:glow rad="63500">
                    <a:schemeClr val="accent2">
                      <a:satMod val="175000"/>
                      <a:alpha val="40000"/>
                    </a:schemeClr>
                  </a:glow>
                </a:effectLst>
                <a:latin typeface="Roboto" panose="02000000000000000000" pitchFamily="2" charset="0"/>
                <a:ea typeface="Roboto" panose="02000000000000000000" pitchFamily="2" charset="0"/>
              </a:endParaRPr>
            </a:p>
          </p:txBody>
        </p:sp>
      </p:grpSp>
      <p:grpSp>
        <p:nvGrpSpPr>
          <p:cNvPr id="36" name="b: đúng">
            <a:extLst>
              <a:ext uri="{FF2B5EF4-FFF2-40B4-BE49-F238E27FC236}">
                <a16:creationId xmlns:a16="http://schemas.microsoft.com/office/drawing/2014/main" id="{58F975F1-EB16-45CF-9178-B9976A2C2774}"/>
              </a:ext>
            </a:extLst>
          </p:cNvPr>
          <p:cNvGrpSpPr/>
          <p:nvPr/>
        </p:nvGrpSpPr>
        <p:grpSpPr>
          <a:xfrm>
            <a:off x="6848049" y="3812823"/>
            <a:ext cx="4344644" cy="1135200"/>
            <a:chOff x="6852920" y="4124960"/>
            <a:chExt cx="4344644" cy="1135200"/>
          </a:xfrm>
        </p:grpSpPr>
        <p:sp>
          <p:nvSpPr>
            <p:cNvPr id="37" name="Rectangle: Rounded Corners 36">
              <a:extLst>
                <a:ext uri="{FF2B5EF4-FFF2-40B4-BE49-F238E27FC236}">
                  <a16:creationId xmlns:a16="http://schemas.microsoft.com/office/drawing/2014/main" id="{1DBC7783-99D0-4995-A8C0-E67A93C0D99A}"/>
                </a:ext>
              </a:extLst>
            </p:cNvPr>
            <p:cNvSpPr/>
            <p:nvPr/>
          </p:nvSpPr>
          <p:spPr>
            <a:xfrm>
              <a:off x="6852920" y="4124960"/>
              <a:ext cx="4344644" cy="1135200"/>
            </a:xfrm>
            <a:prstGeom prst="roundRect">
              <a:avLst>
                <a:gd name="adj" fmla="val 1885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a:extLst>
                <a:ext uri="{FF2B5EF4-FFF2-40B4-BE49-F238E27FC236}">
                  <a16:creationId xmlns:a16="http://schemas.microsoft.com/office/drawing/2014/main" id="{4B59E498-611E-4C98-8CF0-A4FCEF744C35}"/>
                </a:ext>
              </a:extLst>
            </p:cNvPr>
            <p:cNvSpPr txBox="1"/>
            <p:nvPr/>
          </p:nvSpPr>
          <p:spPr>
            <a:xfrm>
              <a:off x="7312884" y="4430948"/>
              <a:ext cx="3365780" cy="523220"/>
            </a:xfrm>
            <a:prstGeom prst="rect">
              <a:avLst/>
            </a:prstGeom>
            <a:noFill/>
          </p:spPr>
          <p:txBody>
            <a:bodyPr wrap="square">
              <a:spAutoFit/>
            </a:bodyPr>
            <a:lstStyle/>
            <a:p>
              <a:r>
                <a:rPr lang="vi-VN" sz="2800" dirty="0">
                  <a:solidFill>
                    <a:srgbClr val="FF0000"/>
                  </a:solidFill>
                  <a:effectLst>
                    <a:glow rad="63500">
                      <a:schemeClr val="accent2">
                        <a:satMod val="175000"/>
                        <a:alpha val="40000"/>
                      </a:schemeClr>
                    </a:glow>
                  </a:effectLst>
                  <a:latin typeface="Roboto" panose="02000000000000000000" pitchFamily="2" charset="0"/>
                  <a:ea typeface="Roboto" panose="02000000000000000000" pitchFamily="2" charset="0"/>
                </a:rPr>
                <a:t>B. Mặt trên</a:t>
              </a:r>
              <a:endParaRPr lang="en-US" sz="2800" dirty="0">
                <a:solidFill>
                  <a:srgbClr val="FF0000"/>
                </a:solidFill>
                <a:effectLst>
                  <a:glow rad="63500">
                    <a:schemeClr val="accent2">
                      <a:satMod val="175000"/>
                      <a:alpha val="40000"/>
                    </a:schemeClr>
                  </a:glow>
                </a:effectLst>
                <a:latin typeface="Roboto" panose="02000000000000000000" pitchFamily="2" charset="0"/>
                <a:ea typeface="Roboto" panose="02000000000000000000" pitchFamily="2" charset="0"/>
              </a:endParaRPr>
            </a:p>
          </p:txBody>
        </p:sp>
        <p:sp>
          <p:nvSpPr>
            <p:cNvPr id="39" name="Rectangle: Rounded Corners 38">
              <a:extLst>
                <a:ext uri="{FF2B5EF4-FFF2-40B4-BE49-F238E27FC236}">
                  <a16:creationId xmlns:a16="http://schemas.microsoft.com/office/drawing/2014/main" id="{2487C054-6CC7-4883-B771-D8089343EB86}"/>
                </a:ext>
              </a:extLst>
            </p:cNvPr>
            <p:cNvSpPr/>
            <p:nvPr/>
          </p:nvSpPr>
          <p:spPr>
            <a:xfrm>
              <a:off x="6942543" y="4215505"/>
              <a:ext cx="4165393" cy="954108"/>
            </a:xfrm>
            <a:prstGeom prst="roundRect">
              <a:avLst>
                <a:gd name="adj" fmla="val 18737"/>
              </a:avLst>
            </a:prstGeom>
            <a:noFill/>
            <a:ln w="19050">
              <a:solidFill>
                <a:srgbClr val="FF0000"/>
              </a:solidFill>
            </a:ln>
            <a:effectLst>
              <a:glow rad="101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0" name="c: sai">
            <a:extLst>
              <a:ext uri="{FF2B5EF4-FFF2-40B4-BE49-F238E27FC236}">
                <a16:creationId xmlns:a16="http://schemas.microsoft.com/office/drawing/2014/main" id="{DFFA2CF3-47C6-4319-B7A8-ED6E5BD11806}"/>
              </a:ext>
            </a:extLst>
          </p:cNvPr>
          <p:cNvGrpSpPr/>
          <p:nvPr/>
        </p:nvGrpSpPr>
        <p:grpSpPr>
          <a:xfrm>
            <a:off x="899159" y="5157687"/>
            <a:ext cx="4402890" cy="1135200"/>
            <a:chOff x="899159" y="5467440"/>
            <a:chExt cx="4402890" cy="1135200"/>
          </a:xfrm>
        </p:grpSpPr>
        <p:sp>
          <p:nvSpPr>
            <p:cNvPr id="41" name="Rectangle: Rounded Corners 40">
              <a:extLst>
                <a:ext uri="{FF2B5EF4-FFF2-40B4-BE49-F238E27FC236}">
                  <a16:creationId xmlns:a16="http://schemas.microsoft.com/office/drawing/2014/main" id="{0BA4C682-2B95-4039-BE01-7876313938B8}"/>
                </a:ext>
              </a:extLst>
            </p:cNvPr>
            <p:cNvSpPr/>
            <p:nvPr/>
          </p:nvSpPr>
          <p:spPr>
            <a:xfrm>
              <a:off x="899159" y="5467440"/>
              <a:ext cx="4344643" cy="1135200"/>
            </a:xfrm>
            <a:prstGeom prst="roundRect">
              <a:avLst>
                <a:gd name="adj" fmla="val 20125"/>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Box 41">
              <a:extLst>
                <a:ext uri="{FF2B5EF4-FFF2-40B4-BE49-F238E27FC236}">
                  <a16:creationId xmlns:a16="http://schemas.microsoft.com/office/drawing/2014/main" id="{735CA608-5027-4BB7-A9CD-EDE8009F9550}"/>
                </a:ext>
              </a:extLst>
            </p:cNvPr>
            <p:cNvSpPr txBox="1"/>
            <p:nvPr/>
          </p:nvSpPr>
          <p:spPr>
            <a:xfrm>
              <a:off x="1265315" y="5787820"/>
              <a:ext cx="4036734" cy="523220"/>
            </a:xfrm>
            <a:prstGeom prst="rect">
              <a:avLst/>
            </a:prstGeom>
            <a:noFill/>
          </p:spPr>
          <p:txBody>
            <a:bodyPr wrap="square">
              <a:spAutoFit/>
            </a:bodyPr>
            <a:lstStyle/>
            <a:p>
              <a:r>
                <a:rPr lang="vi-VN" sz="2800" dirty="0">
                  <a:solidFill>
                    <a:srgbClr val="00FF00"/>
                  </a:solidFill>
                  <a:effectLst>
                    <a:glow rad="63500">
                      <a:schemeClr val="accent6">
                        <a:satMod val="175000"/>
                        <a:alpha val="40000"/>
                      </a:schemeClr>
                    </a:glow>
                  </a:effectLst>
                  <a:latin typeface="Roboto" panose="02000000000000000000" pitchFamily="2" charset="0"/>
                  <a:ea typeface="Roboto" panose="02000000000000000000" pitchFamily="2" charset="0"/>
                </a:rPr>
                <a:t>C. Mặt dưới</a:t>
              </a:r>
            </a:p>
          </p:txBody>
        </p:sp>
        <p:sp>
          <p:nvSpPr>
            <p:cNvPr id="43" name="Rectangle: Rounded Corners 42">
              <a:extLst>
                <a:ext uri="{FF2B5EF4-FFF2-40B4-BE49-F238E27FC236}">
                  <a16:creationId xmlns:a16="http://schemas.microsoft.com/office/drawing/2014/main" id="{8BCD3F53-B53A-4CA6-AB3F-45ED47CD1BA1}"/>
                </a:ext>
              </a:extLst>
            </p:cNvPr>
            <p:cNvSpPr/>
            <p:nvPr/>
          </p:nvSpPr>
          <p:spPr>
            <a:xfrm>
              <a:off x="988783" y="5557986"/>
              <a:ext cx="4165393" cy="954108"/>
            </a:xfrm>
            <a:prstGeom prst="roundRect">
              <a:avLst>
                <a:gd name="adj" fmla="val 18737"/>
              </a:avLst>
            </a:prstGeom>
            <a:noFill/>
            <a:ln w="19050">
              <a:solidFill>
                <a:srgbClr val="00FF00"/>
              </a:solidFill>
            </a:ln>
            <a:effectLst>
              <a:glow rad="1016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4" name="d: sai">
            <a:extLst>
              <a:ext uri="{FF2B5EF4-FFF2-40B4-BE49-F238E27FC236}">
                <a16:creationId xmlns:a16="http://schemas.microsoft.com/office/drawing/2014/main" id="{4A96B223-0BBE-47B9-9AF9-E17AF269B486}"/>
              </a:ext>
            </a:extLst>
          </p:cNvPr>
          <p:cNvGrpSpPr/>
          <p:nvPr/>
        </p:nvGrpSpPr>
        <p:grpSpPr>
          <a:xfrm>
            <a:off x="6857477" y="5155303"/>
            <a:ext cx="4344642" cy="1135200"/>
            <a:chOff x="6852920" y="5467440"/>
            <a:chExt cx="4344642" cy="1135200"/>
          </a:xfrm>
        </p:grpSpPr>
        <p:sp>
          <p:nvSpPr>
            <p:cNvPr id="45" name="Rectangle: Rounded Corners 44">
              <a:extLst>
                <a:ext uri="{FF2B5EF4-FFF2-40B4-BE49-F238E27FC236}">
                  <a16:creationId xmlns:a16="http://schemas.microsoft.com/office/drawing/2014/main" id="{30B3C264-FC0D-4667-843B-38659B311781}"/>
                </a:ext>
              </a:extLst>
            </p:cNvPr>
            <p:cNvSpPr/>
            <p:nvPr/>
          </p:nvSpPr>
          <p:spPr>
            <a:xfrm>
              <a:off x="6852920" y="5467440"/>
              <a:ext cx="4344642" cy="1135200"/>
            </a:xfrm>
            <a:prstGeom prst="roundRect">
              <a:avLst>
                <a:gd name="adj" fmla="val 1885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TextBox 45">
              <a:extLst>
                <a:ext uri="{FF2B5EF4-FFF2-40B4-BE49-F238E27FC236}">
                  <a16:creationId xmlns:a16="http://schemas.microsoft.com/office/drawing/2014/main" id="{50D6B442-ADEB-4C60-806A-BF58C80FEC72}"/>
                </a:ext>
              </a:extLst>
            </p:cNvPr>
            <p:cNvSpPr txBox="1"/>
            <p:nvPr/>
          </p:nvSpPr>
          <p:spPr>
            <a:xfrm>
              <a:off x="7303755" y="5809233"/>
              <a:ext cx="3459767" cy="523220"/>
            </a:xfrm>
            <a:prstGeom prst="rect">
              <a:avLst/>
            </a:prstGeom>
            <a:noFill/>
          </p:spPr>
          <p:txBody>
            <a:bodyPr wrap="square">
              <a:spAutoFit/>
            </a:bodyPr>
            <a:lstStyle/>
            <a:p>
              <a:r>
                <a:rPr lang="pt-BR" sz="2800" dirty="0">
                  <a:solidFill>
                    <a:srgbClr val="FF0000"/>
                  </a:solidFill>
                  <a:effectLst>
                    <a:glow rad="63500">
                      <a:schemeClr val="accent2">
                        <a:satMod val="175000"/>
                        <a:alpha val="40000"/>
                      </a:schemeClr>
                    </a:glow>
                  </a:effectLst>
                  <a:latin typeface="Roboto" panose="02000000000000000000" pitchFamily="2" charset="0"/>
                  <a:ea typeface="Roboto" panose="02000000000000000000" pitchFamily="2" charset="0"/>
                </a:rPr>
                <a:t>D. </a:t>
              </a:r>
              <a:r>
                <a:rPr lang="vi-VN" sz="2800" dirty="0">
                  <a:solidFill>
                    <a:srgbClr val="FF0000"/>
                  </a:solidFill>
                  <a:effectLst>
                    <a:glow rad="63500">
                      <a:schemeClr val="accent2">
                        <a:satMod val="175000"/>
                        <a:alpha val="40000"/>
                      </a:schemeClr>
                    </a:glow>
                  </a:effectLst>
                  <a:latin typeface="Roboto" panose="02000000000000000000" pitchFamily="2" charset="0"/>
                  <a:ea typeface="Roboto" panose="02000000000000000000" pitchFamily="2" charset="0"/>
                </a:rPr>
                <a:t>Các mặt bên</a:t>
              </a:r>
              <a:endParaRPr lang="en-US" sz="2800" dirty="0">
                <a:solidFill>
                  <a:srgbClr val="FF0000"/>
                </a:solidFill>
                <a:effectLst>
                  <a:glow rad="63500">
                    <a:schemeClr val="accent2">
                      <a:satMod val="175000"/>
                      <a:alpha val="40000"/>
                    </a:schemeClr>
                  </a:glow>
                </a:effectLst>
                <a:latin typeface="Roboto" panose="02000000000000000000" pitchFamily="2" charset="0"/>
                <a:ea typeface="Roboto" panose="02000000000000000000" pitchFamily="2" charset="0"/>
              </a:endParaRPr>
            </a:p>
          </p:txBody>
        </p:sp>
        <p:sp>
          <p:nvSpPr>
            <p:cNvPr id="47" name="Rectangle: Rounded Corners 46">
              <a:extLst>
                <a:ext uri="{FF2B5EF4-FFF2-40B4-BE49-F238E27FC236}">
                  <a16:creationId xmlns:a16="http://schemas.microsoft.com/office/drawing/2014/main" id="{E682DA53-BD23-4A9D-AFBE-5F7A43B8D2DE}"/>
                </a:ext>
              </a:extLst>
            </p:cNvPr>
            <p:cNvSpPr/>
            <p:nvPr/>
          </p:nvSpPr>
          <p:spPr>
            <a:xfrm>
              <a:off x="6942544" y="5557986"/>
              <a:ext cx="4165393" cy="954108"/>
            </a:xfrm>
            <a:prstGeom prst="roundRect">
              <a:avLst>
                <a:gd name="adj" fmla="val 18737"/>
              </a:avLst>
            </a:prstGeom>
            <a:noFill/>
            <a:ln w="19050">
              <a:solidFill>
                <a:srgbClr val="FF0000"/>
              </a:solidFill>
            </a:ln>
            <a:effectLst>
              <a:glow rad="101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95845210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Effect transition="in" filter="fade">
                                      <p:cBhvr>
                                        <p:cTn id="9" dur="500"/>
                                        <p:tgtEl>
                                          <p:spTgt spid="26"/>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32"/>
                                        </p:tgtEl>
                                        <p:attrNameLst>
                                          <p:attrName>style.visibility</p:attrName>
                                        </p:attrNameLst>
                                      </p:cBhvr>
                                      <p:to>
                                        <p:strVal val="visible"/>
                                      </p:to>
                                    </p:set>
                                    <p:animEffect transition="in" filter="fade">
                                      <p:cBhvr>
                                        <p:cTn id="14" dur="500"/>
                                        <p:tgtEl>
                                          <p:spTgt spid="32"/>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34"/>
                                        </p:tgtEl>
                                        <p:attrNameLst>
                                          <p:attrName>style.visibility</p:attrName>
                                        </p:attrNameLst>
                                      </p:cBhvr>
                                      <p:to>
                                        <p:strVal val="visible"/>
                                      </p:to>
                                    </p:set>
                                    <p:animEffect transition="in" filter="fade">
                                      <p:cBhvr>
                                        <p:cTn id="19" dur="500"/>
                                        <p:tgtEl>
                                          <p:spTgt spid="34"/>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33"/>
                                        </p:tgtEl>
                                        <p:attrNameLst>
                                          <p:attrName>style.visibility</p:attrName>
                                        </p:attrNameLst>
                                      </p:cBhvr>
                                      <p:to>
                                        <p:strVal val="visible"/>
                                      </p:to>
                                    </p:set>
                                    <p:animEffect transition="in" filter="fade">
                                      <p:cBhvr>
                                        <p:cTn id="24" dur="500"/>
                                        <p:tgtEl>
                                          <p:spTgt spid="33"/>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35"/>
                                        </p:tgtEl>
                                        <p:attrNameLst>
                                          <p:attrName>style.visibility</p:attrName>
                                        </p:attrNameLst>
                                      </p:cBhvr>
                                      <p:to>
                                        <p:strVal val="visible"/>
                                      </p:to>
                                    </p:set>
                                    <p:animEffect transition="in" filter="fade">
                                      <p:cBhvr>
                                        <p:cTn id="29"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32"/>
                    </p:tgtEl>
                  </p:cond>
                </p:stCondLst>
                <p:endSync evt="end" delay="0">
                  <p:rtn val="all"/>
                </p:endSync>
                <p:childTnLst>
                  <p:par>
                    <p:cTn id="31" fill="hold">
                      <p:stCondLst>
                        <p:cond delay="0"/>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fade">
                                      <p:cBhvr>
                                        <p:cTn id="35" dur="500"/>
                                        <p:tgtEl>
                                          <p:spTgt spid="22"/>
                                        </p:tgtEl>
                                      </p:cBhvr>
                                    </p:animEffect>
                                  </p:childTnLst>
                                </p:cTn>
                              </p:par>
                            </p:childTnLst>
                          </p:cTn>
                        </p:par>
                      </p:childTnLst>
                    </p:cTn>
                  </p:par>
                </p:childTnLst>
              </p:cTn>
              <p:nextCondLst>
                <p:cond evt="onClick" delay="0">
                  <p:tgtEl>
                    <p:spTgt spid="32"/>
                  </p:tgtEl>
                </p:cond>
              </p:nextCondLst>
            </p:seq>
            <p:seq concurrent="1" nextAc="seek">
              <p:cTn id="36" restart="whenNotActive" fill="hold" evtFilter="cancelBubble" nodeType="interactiveSeq">
                <p:stCondLst>
                  <p:cond evt="onClick" delay="0">
                    <p:tgtEl>
                      <p:spTgt spid="33"/>
                    </p:tgtEl>
                  </p:cond>
                </p:stCondLst>
                <p:endSync evt="end" delay="0">
                  <p:rtn val="all"/>
                </p:endSync>
                <p:childTnLst>
                  <p:par>
                    <p:cTn id="37" fill="hold">
                      <p:stCondLst>
                        <p:cond delay="0"/>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40"/>
                                        </p:tgtEl>
                                        <p:attrNameLst>
                                          <p:attrName>style.visibility</p:attrName>
                                        </p:attrNameLst>
                                      </p:cBhvr>
                                      <p:to>
                                        <p:strVal val="visible"/>
                                      </p:to>
                                    </p:set>
                                    <p:animEffect transition="in" filter="fade">
                                      <p:cBhvr>
                                        <p:cTn id="41" dur="500"/>
                                        <p:tgtEl>
                                          <p:spTgt spid="40"/>
                                        </p:tgtEl>
                                      </p:cBhvr>
                                    </p:animEffect>
                                  </p:childTnLst>
                                </p:cTn>
                              </p:par>
                            </p:childTnLst>
                          </p:cTn>
                        </p:par>
                      </p:childTnLst>
                    </p:cTn>
                  </p:par>
                </p:childTnLst>
              </p:cTn>
              <p:nextCondLst>
                <p:cond evt="onClick" delay="0">
                  <p:tgtEl>
                    <p:spTgt spid="33"/>
                  </p:tgtEl>
                </p:cond>
              </p:nextCondLst>
            </p:seq>
            <p:seq concurrent="1" nextAc="seek">
              <p:cTn id="42" restart="whenNotActive" fill="hold" evtFilter="cancelBubble" nodeType="interactiveSeq">
                <p:stCondLst>
                  <p:cond evt="onClick" delay="0">
                    <p:tgtEl>
                      <p:spTgt spid="35"/>
                    </p:tgtEl>
                  </p:cond>
                </p:stCondLst>
                <p:endSync evt="end" delay="0">
                  <p:rtn val="all"/>
                </p:endSync>
                <p:childTnLst>
                  <p:par>
                    <p:cTn id="43" fill="hold">
                      <p:stCondLst>
                        <p:cond delay="0"/>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44"/>
                                        </p:tgtEl>
                                        <p:attrNameLst>
                                          <p:attrName>style.visibility</p:attrName>
                                        </p:attrNameLst>
                                      </p:cBhvr>
                                      <p:to>
                                        <p:strVal val="visible"/>
                                      </p:to>
                                    </p:set>
                                    <p:animEffect transition="in" filter="fade">
                                      <p:cBhvr>
                                        <p:cTn id="47" dur="500"/>
                                        <p:tgtEl>
                                          <p:spTgt spid="44"/>
                                        </p:tgtEl>
                                      </p:cBhvr>
                                    </p:animEffect>
                                  </p:childTnLst>
                                </p:cTn>
                              </p:par>
                            </p:childTnLst>
                          </p:cTn>
                        </p:par>
                      </p:childTnLst>
                    </p:cTn>
                  </p:par>
                </p:childTnLst>
              </p:cTn>
              <p:nextCondLst>
                <p:cond evt="onClick" delay="0">
                  <p:tgtEl>
                    <p:spTgt spid="35"/>
                  </p:tgtEl>
                </p:cond>
              </p:nextCondLst>
            </p:seq>
            <p:seq concurrent="1" nextAc="seek">
              <p:cTn id="48" restart="whenNotActive" fill="hold" evtFilter="cancelBubble" nodeType="interactiveSeq">
                <p:stCondLst>
                  <p:cond evt="onClick" delay="0">
                    <p:tgtEl>
                      <p:spTgt spid="34"/>
                    </p:tgtEl>
                  </p:cond>
                </p:stCondLst>
                <p:endSync evt="end" delay="0">
                  <p:rtn val="all"/>
                </p:endSync>
                <p:childTnLst>
                  <p:par>
                    <p:cTn id="49" fill="hold">
                      <p:stCondLst>
                        <p:cond delay="0"/>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36"/>
                                        </p:tgtEl>
                                        <p:attrNameLst>
                                          <p:attrName>style.visibility</p:attrName>
                                        </p:attrNameLst>
                                      </p:cBhvr>
                                      <p:to>
                                        <p:strVal val="visible"/>
                                      </p:to>
                                    </p:set>
                                    <p:animEffect transition="in" filter="fade">
                                      <p:cBhvr>
                                        <p:cTn id="53" dur="500"/>
                                        <p:tgtEl>
                                          <p:spTgt spid="36"/>
                                        </p:tgtEl>
                                      </p:cBhvr>
                                    </p:animEffect>
                                  </p:childTnLst>
                                </p:cTn>
                              </p:par>
                            </p:childTnLst>
                          </p:cTn>
                        </p:par>
                      </p:childTnLst>
                    </p:cTn>
                  </p:par>
                </p:childTnLst>
              </p:cTn>
              <p:nextCondLst>
                <p:cond evt="onClick" delay="0">
                  <p:tgtEl>
                    <p:spTgt spid="34"/>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1000" r="-11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A009F1F-B4D4-4E93-9E44-757B3D87774E}"/>
              </a:ext>
            </a:extLst>
          </p:cNvPr>
          <p:cNvSpPr txBox="1"/>
          <p:nvPr/>
        </p:nvSpPr>
        <p:spPr>
          <a:xfrm>
            <a:off x="3870960" y="447040"/>
            <a:ext cx="5049520" cy="1015663"/>
          </a:xfrm>
          <a:prstGeom prst="rect">
            <a:avLst/>
          </a:prstGeom>
          <a:noFill/>
        </p:spPr>
        <p:txBody>
          <a:bodyPr wrap="square" rtlCol="0">
            <a:spAutoFit/>
          </a:bodyPr>
          <a:lstStyle/>
          <a:p>
            <a:r>
              <a:rPr lang="vi-VN" sz="6000" dirty="0">
                <a:solidFill>
                  <a:schemeClr val="bg1"/>
                </a:solidFill>
                <a:effectLst>
                  <a:glow rad="215900">
                    <a:schemeClr val="accent5">
                      <a:satMod val="175000"/>
                      <a:alpha val="62000"/>
                    </a:schemeClr>
                  </a:glow>
                </a:effectLst>
                <a:latin typeface="#9Slide07 SVNTransformer" pitchFamily="2" charset="0"/>
              </a:rPr>
              <a:t>Trắc nghiệm</a:t>
            </a:r>
            <a:endParaRPr lang="en-US" sz="6000" dirty="0">
              <a:solidFill>
                <a:schemeClr val="bg1"/>
              </a:solidFill>
              <a:effectLst>
                <a:glow rad="215900">
                  <a:schemeClr val="accent5">
                    <a:satMod val="175000"/>
                    <a:alpha val="62000"/>
                  </a:schemeClr>
                </a:glow>
              </a:effectLst>
              <a:latin typeface="#9Slide07 SVNTransformer" pitchFamily="2" charset="0"/>
            </a:endParaRPr>
          </a:p>
        </p:txBody>
      </p:sp>
      <p:grpSp>
        <p:nvGrpSpPr>
          <p:cNvPr id="26" name="câu hỏi">
            <a:extLst>
              <a:ext uri="{FF2B5EF4-FFF2-40B4-BE49-F238E27FC236}">
                <a16:creationId xmlns:a16="http://schemas.microsoft.com/office/drawing/2014/main" id="{BA66710E-6B16-49F6-80BE-3F3032CA40E3}"/>
              </a:ext>
            </a:extLst>
          </p:cNvPr>
          <p:cNvGrpSpPr/>
          <p:nvPr/>
        </p:nvGrpSpPr>
        <p:grpSpPr>
          <a:xfrm>
            <a:off x="899160" y="1769637"/>
            <a:ext cx="10751794" cy="1696854"/>
            <a:chOff x="899160" y="1713391"/>
            <a:chExt cx="10393680" cy="1964530"/>
          </a:xfrm>
        </p:grpSpPr>
        <p:sp>
          <p:nvSpPr>
            <p:cNvPr id="3" name="Rectangle: Rounded Corners 2">
              <a:extLst>
                <a:ext uri="{FF2B5EF4-FFF2-40B4-BE49-F238E27FC236}">
                  <a16:creationId xmlns:a16="http://schemas.microsoft.com/office/drawing/2014/main" id="{F4FF1961-1E3A-41F0-AAE0-0C4FD3EF215B}"/>
                </a:ext>
              </a:extLst>
            </p:cNvPr>
            <p:cNvSpPr/>
            <p:nvPr/>
          </p:nvSpPr>
          <p:spPr>
            <a:xfrm>
              <a:off x="899160" y="1713391"/>
              <a:ext cx="10393680" cy="1964530"/>
            </a:xfrm>
            <a:prstGeom prst="roundRect">
              <a:avLst>
                <a:gd name="adj" fmla="val 14958"/>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92D9BA9D-227F-436D-A944-BA7AA38795C7}"/>
                </a:ext>
              </a:extLst>
            </p:cNvPr>
            <p:cNvSpPr txBox="1"/>
            <p:nvPr/>
          </p:nvSpPr>
          <p:spPr>
            <a:xfrm>
              <a:off x="1345867" y="2428098"/>
              <a:ext cx="9500265" cy="523220"/>
            </a:xfrm>
            <a:prstGeom prst="rect">
              <a:avLst/>
            </a:prstGeom>
            <a:noFill/>
          </p:spPr>
          <p:txBody>
            <a:bodyPr wrap="square">
              <a:spAutoFit/>
            </a:bodyPr>
            <a:lstStyle/>
            <a:p>
              <a:r>
                <a:rPr lang="vi-VN" sz="2800" dirty="0">
                  <a:solidFill>
                    <a:schemeClr val="bg1"/>
                  </a:solidFill>
                  <a:latin typeface="Roboto" panose="02000000000000000000" pitchFamily="2" charset="0"/>
                  <a:ea typeface="Roboto" panose="02000000000000000000" pitchFamily="2" charset="0"/>
                </a:rPr>
                <a:t>Câu 4: Chỉ ra kết luận sai trong các kết luận sau:</a:t>
              </a:r>
              <a:endParaRPr lang="en-US" sz="2800" dirty="0">
                <a:solidFill>
                  <a:schemeClr val="bg1"/>
                </a:solidFill>
                <a:latin typeface="Roboto" panose="02000000000000000000" pitchFamily="2" charset="0"/>
                <a:ea typeface="Roboto" panose="02000000000000000000" pitchFamily="2" charset="0"/>
              </a:endParaRPr>
            </a:p>
          </p:txBody>
        </p:sp>
        <p:sp>
          <p:nvSpPr>
            <p:cNvPr id="10" name="Rectangle: Rounded Corners 9">
              <a:extLst>
                <a:ext uri="{FF2B5EF4-FFF2-40B4-BE49-F238E27FC236}">
                  <a16:creationId xmlns:a16="http://schemas.microsoft.com/office/drawing/2014/main" id="{92E107CE-FF6E-4AED-9F3C-00B655CFDE24}"/>
                </a:ext>
              </a:extLst>
            </p:cNvPr>
            <p:cNvSpPr/>
            <p:nvPr/>
          </p:nvSpPr>
          <p:spPr>
            <a:xfrm>
              <a:off x="1026368" y="1852446"/>
              <a:ext cx="10095722" cy="1674525"/>
            </a:xfrm>
            <a:prstGeom prst="roundRect">
              <a:avLst>
                <a:gd name="adj" fmla="val 14958"/>
              </a:avLst>
            </a:prstGeom>
            <a:noFill/>
            <a:ln w="28575">
              <a:solidFill>
                <a:srgbClr val="00B0F0"/>
              </a:solidFill>
            </a:ln>
            <a:effectLst>
              <a:glow rad="101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2" name="a">
            <a:extLst>
              <a:ext uri="{FF2B5EF4-FFF2-40B4-BE49-F238E27FC236}">
                <a16:creationId xmlns:a16="http://schemas.microsoft.com/office/drawing/2014/main" id="{27603333-8F18-4DD1-993F-B6A9814A1CD3}"/>
              </a:ext>
            </a:extLst>
          </p:cNvPr>
          <p:cNvGrpSpPr/>
          <p:nvPr/>
        </p:nvGrpSpPr>
        <p:grpSpPr>
          <a:xfrm>
            <a:off x="936353" y="3700765"/>
            <a:ext cx="5264960" cy="1463714"/>
            <a:chOff x="899160" y="4124959"/>
            <a:chExt cx="4693616" cy="1463714"/>
          </a:xfrm>
        </p:grpSpPr>
        <p:sp>
          <p:nvSpPr>
            <p:cNvPr id="4" name="Rectangle: Rounded Corners 3">
              <a:extLst>
                <a:ext uri="{FF2B5EF4-FFF2-40B4-BE49-F238E27FC236}">
                  <a16:creationId xmlns:a16="http://schemas.microsoft.com/office/drawing/2014/main" id="{07DE8715-D61A-462F-A769-12DE50BCC4EE}"/>
                </a:ext>
              </a:extLst>
            </p:cNvPr>
            <p:cNvSpPr/>
            <p:nvPr/>
          </p:nvSpPr>
          <p:spPr>
            <a:xfrm>
              <a:off x="899160" y="4124959"/>
              <a:ext cx="4693616" cy="1135201"/>
            </a:xfrm>
            <a:prstGeom prst="roundRect">
              <a:avLst>
                <a:gd name="adj" fmla="val 18737"/>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F08DE434-526C-47D7-97BC-302DD895FE09}"/>
                </a:ext>
              </a:extLst>
            </p:cNvPr>
            <p:cNvSpPr txBox="1"/>
            <p:nvPr/>
          </p:nvSpPr>
          <p:spPr>
            <a:xfrm>
              <a:off x="1117602" y="4203678"/>
              <a:ext cx="4440267" cy="1384995"/>
            </a:xfrm>
            <a:prstGeom prst="rect">
              <a:avLst/>
            </a:prstGeom>
            <a:noFill/>
          </p:spPr>
          <p:txBody>
            <a:bodyPr wrap="square">
              <a:spAutoFit/>
            </a:bodyPr>
            <a:lstStyle/>
            <a:p>
              <a:r>
                <a:rPr lang="en-US" sz="2800" dirty="0">
                  <a:solidFill>
                    <a:schemeClr val="bg1"/>
                  </a:solidFill>
                  <a:latin typeface="Roboto" panose="02000000000000000000" pitchFamily="2" charset="0"/>
                  <a:ea typeface="Roboto" panose="02000000000000000000" pitchFamily="2" charset="0"/>
                </a:rPr>
                <a:t>A. </a:t>
              </a:r>
              <a:r>
                <a:rPr lang="vi-VN" sz="2800" dirty="0">
                  <a:solidFill>
                    <a:schemeClr val="bg1"/>
                  </a:solidFill>
                  <a:latin typeface="Roboto" panose="02000000000000000000" pitchFamily="2" charset="0"/>
                  <a:ea typeface="Roboto" panose="02000000000000000000" pitchFamily="2" charset="0"/>
                </a:rPr>
                <a:t>Áp lực là lực ép có phương vuông góc với mặt bị ép.</a:t>
              </a:r>
              <a:endParaRPr lang="en-US" sz="2800" dirty="0">
                <a:solidFill>
                  <a:schemeClr val="bg1"/>
                </a:solidFill>
                <a:latin typeface="Roboto" panose="02000000000000000000" pitchFamily="2" charset="0"/>
                <a:ea typeface="Roboto" panose="02000000000000000000" pitchFamily="2" charset="0"/>
              </a:endParaRPr>
            </a:p>
          </p:txBody>
        </p:sp>
        <p:sp>
          <p:nvSpPr>
            <p:cNvPr id="27" name="Rectangle: Rounded Corners 26">
              <a:extLst>
                <a:ext uri="{FF2B5EF4-FFF2-40B4-BE49-F238E27FC236}">
                  <a16:creationId xmlns:a16="http://schemas.microsoft.com/office/drawing/2014/main" id="{CF48F35B-ABC5-430D-9724-7B9DC4B399BF}"/>
                </a:ext>
              </a:extLst>
            </p:cNvPr>
            <p:cNvSpPr/>
            <p:nvPr/>
          </p:nvSpPr>
          <p:spPr>
            <a:xfrm>
              <a:off x="994436" y="4215505"/>
              <a:ext cx="4502717" cy="954108"/>
            </a:xfrm>
            <a:prstGeom prst="roundRect">
              <a:avLst>
                <a:gd name="adj" fmla="val 18737"/>
              </a:avLst>
            </a:prstGeom>
            <a:noFill/>
            <a:ln w="19050">
              <a:solidFill>
                <a:srgbClr val="00FFCC"/>
              </a:solidFill>
            </a:ln>
            <a:effectLst>
              <a:glow rad="101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3" name="c">
            <a:extLst>
              <a:ext uri="{FF2B5EF4-FFF2-40B4-BE49-F238E27FC236}">
                <a16:creationId xmlns:a16="http://schemas.microsoft.com/office/drawing/2014/main" id="{26586FB3-6104-40AC-9D49-C35B95833D7A}"/>
              </a:ext>
            </a:extLst>
          </p:cNvPr>
          <p:cNvGrpSpPr/>
          <p:nvPr/>
        </p:nvGrpSpPr>
        <p:grpSpPr>
          <a:xfrm>
            <a:off x="899157" y="5039529"/>
            <a:ext cx="5264158" cy="1471387"/>
            <a:chOff x="899159" y="5467440"/>
            <a:chExt cx="4344643" cy="1471387"/>
          </a:xfrm>
        </p:grpSpPr>
        <p:sp>
          <p:nvSpPr>
            <p:cNvPr id="5" name="Rectangle: Rounded Corners 4">
              <a:extLst>
                <a:ext uri="{FF2B5EF4-FFF2-40B4-BE49-F238E27FC236}">
                  <a16:creationId xmlns:a16="http://schemas.microsoft.com/office/drawing/2014/main" id="{F738A3FA-C79F-48E5-824F-5022D6237D46}"/>
                </a:ext>
              </a:extLst>
            </p:cNvPr>
            <p:cNvSpPr/>
            <p:nvPr/>
          </p:nvSpPr>
          <p:spPr>
            <a:xfrm>
              <a:off x="899159" y="5467440"/>
              <a:ext cx="4344643" cy="1135200"/>
            </a:xfrm>
            <a:prstGeom prst="roundRect">
              <a:avLst>
                <a:gd name="adj" fmla="val 20125"/>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2F989D1C-DB96-4566-BED1-DA4F0366FF20}"/>
                </a:ext>
              </a:extLst>
            </p:cNvPr>
            <p:cNvSpPr txBox="1"/>
            <p:nvPr/>
          </p:nvSpPr>
          <p:spPr>
            <a:xfrm>
              <a:off x="1084142" y="5553832"/>
              <a:ext cx="4036734" cy="1384995"/>
            </a:xfrm>
            <a:prstGeom prst="rect">
              <a:avLst/>
            </a:prstGeom>
            <a:noFill/>
          </p:spPr>
          <p:txBody>
            <a:bodyPr wrap="square">
              <a:spAutoFit/>
            </a:bodyPr>
            <a:lstStyle/>
            <a:p>
              <a:r>
                <a:rPr lang="vi-VN" sz="2800" dirty="0">
                  <a:solidFill>
                    <a:schemeClr val="bg1"/>
                  </a:solidFill>
                  <a:latin typeface="Roboto" panose="02000000000000000000" pitchFamily="2" charset="0"/>
                  <a:ea typeface="Roboto" panose="02000000000000000000" pitchFamily="2" charset="0"/>
                </a:rPr>
                <a:t>C. Áp suất là độ lớn của áp lực trên một diện tích bị ép.</a:t>
              </a:r>
            </a:p>
          </p:txBody>
        </p:sp>
        <p:sp>
          <p:nvSpPr>
            <p:cNvPr id="29" name="Rectangle: Rounded Corners 28">
              <a:extLst>
                <a:ext uri="{FF2B5EF4-FFF2-40B4-BE49-F238E27FC236}">
                  <a16:creationId xmlns:a16="http://schemas.microsoft.com/office/drawing/2014/main" id="{12908AD4-B005-4CB3-B2D2-847CDBC0084B}"/>
                </a:ext>
              </a:extLst>
            </p:cNvPr>
            <p:cNvSpPr/>
            <p:nvPr/>
          </p:nvSpPr>
          <p:spPr>
            <a:xfrm>
              <a:off x="988783" y="5557986"/>
              <a:ext cx="4165393" cy="954108"/>
            </a:xfrm>
            <a:prstGeom prst="roundRect">
              <a:avLst>
                <a:gd name="adj" fmla="val 18737"/>
              </a:avLst>
            </a:prstGeom>
            <a:noFill/>
            <a:ln w="19050">
              <a:solidFill>
                <a:srgbClr val="00FFCC"/>
              </a:solidFill>
            </a:ln>
            <a:effectLst>
              <a:glow rad="101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5" name="d">
            <a:extLst>
              <a:ext uri="{FF2B5EF4-FFF2-40B4-BE49-F238E27FC236}">
                <a16:creationId xmlns:a16="http://schemas.microsoft.com/office/drawing/2014/main" id="{7DFB87A2-11F8-44DB-9CA7-E35B3071FD29}"/>
              </a:ext>
            </a:extLst>
          </p:cNvPr>
          <p:cNvGrpSpPr/>
          <p:nvPr/>
        </p:nvGrpSpPr>
        <p:grpSpPr>
          <a:xfrm>
            <a:off x="6704241" y="5035374"/>
            <a:ext cx="4873506" cy="1135200"/>
            <a:chOff x="6852920" y="5467440"/>
            <a:chExt cx="4344642" cy="1135200"/>
          </a:xfrm>
        </p:grpSpPr>
        <p:sp>
          <p:nvSpPr>
            <p:cNvPr id="7" name="Rectangle: Rounded Corners 6">
              <a:extLst>
                <a:ext uri="{FF2B5EF4-FFF2-40B4-BE49-F238E27FC236}">
                  <a16:creationId xmlns:a16="http://schemas.microsoft.com/office/drawing/2014/main" id="{0957B459-DE09-4FE7-BD28-DC901E042FAD}"/>
                </a:ext>
              </a:extLst>
            </p:cNvPr>
            <p:cNvSpPr/>
            <p:nvPr/>
          </p:nvSpPr>
          <p:spPr>
            <a:xfrm>
              <a:off x="6852920" y="5467440"/>
              <a:ext cx="4344642" cy="1135200"/>
            </a:xfrm>
            <a:prstGeom prst="roundRect">
              <a:avLst>
                <a:gd name="adj" fmla="val 1885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03CA3D7B-01D8-4121-8AC5-A56EB4C5777E}"/>
                </a:ext>
              </a:extLst>
            </p:cNvPr>
            <p:cNvSpPr txBox="1"/>
            <p:nvPr/>
          </p:nvSpPr>
          <p:spPr>
            <a:xfrm>
              <a:off x="7303754" y="5553831"/>
              <a:ext cx="3665339" cy="954107"/>
            </a:xfrm>
            <a:prstGeom prst="rect">
              <a:avLst/>
            </a:prstGeom>
            <a:noFill/>
          </p:spPr>
          <p:txBody>
            <a:bodyPr wrap="square">
              <a:spAutoFit/>
            </a:bodyPr>
            <a:lstStyle/>
            <a:p>
              <a:r>
                <a:rPr lang="pt-BR" sz="2800" dirty="0">
                  <a:solidFill>
                    <a:schemeClr val="bg1"/>
                  </a:solidFill>
                  <a:latin typeface="Roboto" panose="02000000000000000000" pitchFamily="2" charset="0"/>
                  <a:ea typeface="Roboto" panose="02000000000000000000" pitchFamily="2" charset="0"/>
                </a:rPr>
                <a:t>D. </a:t>
              </a:r>
              <a:r>
                <a:rPr lang="vi-VN" sz="2800" dirty="0">
                  <a:solidFill>
                    <a:schemeClr val="bg1"/>
                  </a:solidFill>
                  <a:latin typeface="Roboto" panose="02000000000000000000" pitchFamily="2" charset="0"/>
                  <a:ea typeface="Roboto" panose="02000000000000000000" pitchFamily="2" charset="0"/>
                </a:rPr>
                <a:t>Đơn vị của áp lực là đơn vị của lực.</a:t>
              </a:r>
              <a:endParaRPr lang="en-US" sz="2800" dirty="0">
                <a:solidFill>
                  <a:schemeClr val="bg1"/>
                </a:solidFill>
                <a:latin typeface="Roboto" panose="02000000000000000000" pitchFamily="2" charset="0"/>
                <a:ea typeface="Roboto" panose="02000000000000000000" pitchFamily="2" charset="0"/>
              </a:endParaRPr>
            </a:p>
          </p:txBody>
        </p:sp>
        <p:sp>
          <p:nvSpPr>
            <p:cNvPr id="30" name="Rectangle: Rounded Corners 29">
              <a:extLst>
                <a:ext uri="{FF2B5EF4-FFF2-40B4-BE49-F238E27FC236}">
                  <a16:creationId xmlns:a16="http://schemas.microsoft.com/office/drawing/2014/main" id="{E5E2D842-CD22-43E7-86B8-E0FED59F7A16}"/>
                </a:ext>
              </a:extLst>
            </p:cNvPr>
            <p:cNvSpPr/>
            <p:nvPr/>
          </p:nvSpPr>
          <p:spPr>
            <a:xfrm>
              <a:off x="6942544" y="5557986"/>
              <a:ext cx="4165393" cy="954108"/>
            </a:xfrm>
            <a:prstGeom prst="roundRect">
              <a:avLst>
                <a:gd name="adj" fmla="val 18737"/>
              </a:avLst>
            </a:prstGeom>
            <a:noFill/>
            <a:ln w="19050">
              <a:solidFill>
                <a:srgbClr val="00FFCC"/>
              </a:solidFill>
            </a:ln>
            <a:effectLst>
              <a:glow rad="101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4" name="b">
            <a:extLst>
              <a:ext uri="{FF2B5EF4-FFF2-40B4-BE49-F238E27FC236}">
                <a16:creationId xmlns:a16="http://schemas.microsoft.com/office/drawing/2014/main" id="{8B953467-3D1A-4BB8-84F2-3E7DD438AB15}"/>
              </a:ext>
            </a:extLst>
          </p:cNvPr>
          <p:cNvGrpSpPr/>
          <p:nvPr/>
        </p:nvGrpSpPr>
        <p:grpSpPr>
          <a:xfrm>
            <a:off x="6704241" y="3673509"/>
            <a:ext cx="4873508" cy="1135200"/>
            <a:chOff x="6852920" y="4124960"/>
            <a:chExt cx="4344644" cy="1135200"/>
          </a:xfrm>
        </p:grpSpPr>
        <p:sp>
          <p:nvSpPr>
            <p:cNvPr id="6" name="Rectangle: Rounded Corners 5">
              <a:extLst>
                <a:ext uri="{FF2B5EF4-FFF2-40B4-BE49-F238E27FC236}">
                  <a16:creationId xmlns:a16="http://schemas.microsoft.com/office/drawing/2014/main" id="{461C2942-8810-48ED-BD44-3492BA4C418A}"/>
                </a:ext>
              </a:extLst>
            </p:cNvPr>
            <p:cNvSpPr/>
            <p:nvPr/>
          </p:nvSpPr>
          <p:spPr>
            <a:xfrm>
              <a:off x="6852920" y="4124960"/>
              <a:ext cx="4344644" cy="1135200"/>
            </a:xfrm>
            <a:prstGeom prst="roundRect">
              <a:avLst>
                <a:gd name="adj" fmla="val 1885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8880B1A3-4018-422F-95A4-317705F17DAC}"/>
                </a:ext>
              </a:extLst>
            </p:cNvPr>
            <p:cNvSpPr txBox="1"/>
            <p:nvPr/>
          </p:nvSpPr>
          <p:spPr>
            <a:xfrm>
              <a:off x="7237590" y="4240899"/>
              <a:ext cx="3608542" cy="954107"/>
            </a:xfrm>
            <a:prstGeom prst="rect">
              <a:avLst/>
            </a:prstGeom>
            <a:noFill/>
          </p:spPr>
          <p:txBody>
            <a:bodyPr wrap="square">
              <a:spAutoFit/>
            </a:bodyPr>
            <a:lstStyle/>
            <a:p>
              <a:r>
                <a:rPr lang="vi-VN" sz="2800" dirty="0">
                  <a:solidFill>
                    <a:schemeClr val="bg1"/>
                  </a:solidFill>
                  <a:latin typeface="Roboto" panose="02000000000000000000" pitchFamily="2" charset="0"/>
                  <a:ea typeface="Roboto" panose="02000000000000000000" pitchFamily="2" charset="0"/>
                </a:rPr>
                <a:t>B. Đơn vị của áp suất là N/m2.</a:t>
              </a:r>
              <a:endParaRPr lang="en-US" sz="2800" dirty="0">
                <a:solidFill>
                  <a:schemeClr val="bg1"/>
                </a:solidFill>
                <a:latin typeface="Roboto" panose="02000000000000000000" pitchFamily="2" charset="0"/>
                <a:ea typeface="Roboto" panose="02000000000000000000" pitchFamily="2" charset="0"/>
              </a:endParaRPr>
            </a:p>
          </p:txBody>
        </p:sp>
        <p:sp>
          <p:nvSpPr>
            <p:cNvPr id="31" name="Rectangle: Rounded Corners 30">
              <a:extLst>
                <a:ext uri="{FF2B5EF4-FFF2-40B4-BE49-F238E27FC236}">
                  <a16:creationId xmlns:a16="http://schemas.microsoft.com/office/drawing/2014/main" id="{345CE50A-9500-4963-8AAE-C2E504A40CC8}"/>
                </a:ext>
              </a:extLst>
            </p:cNvPr>
            <p:cNvSpPr/>
            <p:nvPr/>
          </p:nvSpPr>
          <p:spPr>
            <a:xfrm>
              <a:off x="6942543" y="4215505"/>
              <a:ext cx="4165393" cy="954108"/>
            </a:xfrm>
            <a:prstGeom prst="roundRect">
              <a:avLst>
                <a:gd name="adj" fmla="val 18737"/>
              </a:avLst>
            </a:prstGeom>
            <a:noFill/>
            <a:ln w="19050">
              <a:solidFill>
                <a:srgbClr val="00FFCC"/>
              </a:solidFill>
            </a:ln>
            <a:effectLst>
              <a:glow rad="101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 name="a: sai">
            <a:extLst>
              <a:ext uri="{FF2B5EF4-FFF2-40B4-BE49-F238E27FC236}">
                <a16:creationId xmlns:a16="http://schemas.microsoft.com/office/drawing/2014/main" id="{89BBE7B9-FAF6-455D-9DD2-14711AD8753B}"/>
              </a:ext>
            </a:extLst>
          </p:cNvPr>
          <p:cNvGrpSpPr/>
          <p:nvPr/>
        </p:nvGrpSpPr>
        <p:grpSpPr>
          <a:xfrm>
            <a:off x="899157" y="3694707"/>
            <a:ext cx="5339352" cy="1475831"/>
            <a:chOff x="-223935" y="-480770"/>
            <a:chExt cx="4406032" cy="1475831"/>
          </a:xfrm>
        </p:grpSpPr>
        <p:sp>
          <p:nvSpPr>
            <p:cNvPr id="18" name="Rectangle: Rounded Corners 17">
              <a:extLst>
                <a:ext uri="{FF2B5EF4-FFF2-40B4-BE49-F238E27FC236}">
                  <a16:creationId xmlns:a16="http://schemas.microsoft.com/office/drawing/2014/main" id="{C04C698F-4269-49D0-9AEB-B7F04B4F3596}"/>
                </a:ext>
              </a:extLst>
            </p:cNvPr>
            <p:cNvSpPr/>
            <p:nvPr/>
          </p:nvSpPr>
          <p:spPr>
            <a:xfrm>
              <a:off x="-223935" y="-480770"/>
              <a:ext cx="4344644" cy="1135201"/>
            </a:xfrm>
            <a:prstGeom prst="roundRect">
              <a:avLst>
                <a:gd name="adj" fmla="val 18737"/>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Rounded Corners 19">
              <a:extLst>
                <a:ext uri="{FF2B5EF4-FFF2-40B4-BE49-F238E27FC236}">
                  <a16:creationId xmlns:a16="http://schemas.microsoft.com/office/drawing/2014/main" id="{EC1155B7-3515-43D6-8B38-07E4BD66B287}"/>
                </a:ext>
              </a:extLst>
            </p:cNvPr>
            <p:cNvSpPr/>
            <p:nvPr/>
          </p:nvSpPr>
          <p:spPr>
            <a:xfrm>
              <a:off x="-146304" y="-390224"/>
              <a:ext cx="4183038" cy="954107"/>
            </a:xfrm>
            <a:prstGeom prst="roundRect">
              <a:avLst>
                <a:gd name="adj" fmla="val 18737"/>
              </a:avLst>
            </a:prstGeom>
            <a:solidFill>
              <a:schemeClr val="accent1">
                <a:lumMod val="50000"/>
              </a:schemeClr>
            </a:solidFill>
            <a:ln w="19050">
              <a:solidFill>
                <a:srgbClr val="FF3600"/>
              </a:solidFill>
            </a:ln>
            <a:effectLst>
              <a:glow rad="101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6C5FE970-4B70-44BE-9270-B0BBF18966C6}"/>
                </a:ext>
              </a:extLst>
            </p:cNvPr>
            <p:cNvSpPr txBox="1"/>
            <p:nvPr/>
          </p:nvSpPr>
          <p:spPr>
            <a:xfrm>
              <a:off x="-22481" y="-389934"/>
              <a:ext cx="4204578" cy="1384995"/>
            </a:xfrm>
            <a:prstGeom prst="rect">
              <a:avLst/>
            </a:prstGeom>
            <a:noFill/>
            <a:effectLst>
              <a:glow rad="228600">
                <a:schemeClr val="accent5">
                  <a:satMod val="175000"/>
                  <a:alpha val="40000"/>
                </a:schemeClr>
              </a:glow>
            </a:effectLst>
          </p:spPr>
          <p:txBody>
            <a:bodyPr wrap="square">
              <a:spAutoFit/>
            </a:bodyPr>
            <a:lstStyle/>
            <a:p>
              <a:r>
                <a:rPr lang="vi-VN" sz="2800" dirty="0">
                  <a:solidFill>
                    <a:srgbClr val="FF0000"/>
                  </a:solidFill>
                  <a:effectLst>
                    <a:glow rad="63500">
                      <a:schemeClr val="accent2">
                        <a:satMod val="175000"/>
                        <a:alpha val="40000"/>
                      </a:schemeClr>
                    </a:glow>
                  </a:effectLst>
                  <a:latin typeface="Roboto" panose="02000000000000000000" pitchFamily="2" charset="0"/>
                  <a:ea typeface="Roboto" panose="02000000000000000000" pitchFamily="2" charset="0"/>
                </a:rPr>
                <a:t>A. Áp lực là lực ép có phương vuông góc với mặt bị ép.</a:t>
              </a:r>
              <a:endParaRPr lang="en-US" sz="2800" dirty="0">
                <a:solidFill>
                  <a:srgbClr val="FF0000"/>
                </a:solidFill>
                <a:effectLst>
                  <a:glow rad="63500">
                    <a:schemeClr val="accent2">
                      <a:satMod val="175000"/>
                      <a:alpha val="40000"/>
                    </a:schemeClr>
                  </a:glow>
                </a:effectLst>
                <a:latin typeface="Roboto" panose="02000000000000000000" pitchFamily="2" charset="0"/>
                <a:ea typeface="Roboto" panose="02000000000000000000" pitchFamily="2" charset="0"/>
              </a:endParaRPr>
            </a:p>
          </p:txBody>
        </p:sp>
      </p:grpSp>
      <p:grpSp>
        <p:nvGrpSpPr>
          <p:cNvPr id="36" name="b: đúng">
            <a:extLst>
              <a:ext uri="{FF2B5EF4-FFF2-40B4-BE49-F238E27FC236}">
                <a16:creationId xmlns:a16="http://schemas.microsoft.com/office/drawing/2014/main" id="{58F975F1-EB16-45CF-9178-B9976A2C2774}"/>
              </a:ext>
            </a:extLst>
          </p:cNvPr>
          <p:cNvGrpSpPr/>
          <p:nvPr/>
        </p:nvGrpSpPr>
        <p:grpSpPr>
          <a:xfrm>
            <a:off x="6704241" y="3673509"/>
            <a:ext cx="4873508" cy="1135200"/>
            <a:chOff x="6852920" y="4124960"/>
            <a:chExt cx="4344644" cy="1135200"/>
          </a:xfrm>
        </p:grpSpPr>
        <p:sp>
          <p:nvSpPr>
            <p:cNvPr id="37" name="Rectangle: Rounded Corners 36">
              <a:extLst>
                <a:ext uri="{FF2B5EF4-FFF2-40B4-BE49-F238E27FC236}">
                  <a16:creationId xmlns:a16="http://schemas.microsoft.com/office/drawing/2014/main" id="{1DBC7783-99D0-4995-A8C0-E67A93C0D99A}"/>
                </a:ext>
              </a:extLst>
            </p:cNvPr>
            <p:cNvSpPr/>
            <p:nvPr/>
          </p:nvSpPr>
          <p:spPr>
            <a:xfrm>
              <a:off x="6852920" y="4124960"/>
              <a:ext cx="4344644" cy="1135200"/>
            </a:xfrm>
            <a:prstGeom prst="roundRect">
              <a:avLst>
                <a:gd name="adj" fmla="val 1885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a:extLst>
                <a:ext uri="{FF2B5EF4-FFF2-40B4-BE49-F238E27FC236}">
                  <a16:creationId xmlns:a16="http://schemas.microsoft.com/office/drawing/2014/main" id="{4B59E498-611E-4C98-8CF0-A4FCEF744C35}"/>
                </a:ext>
              </a:extLst>
            </p:cNvPr>
            <p:cNvSpPr txBox="1"/>
            <p:nvPr/>
          </p:nvSpPr>
          <p:spPr>
            <a:xfrm>
              <a:off x="7240243" y="4236888"/>
              <a:ext cx="3533251" cy="954107"/>
            </a:xfrm>
            <a:prstGeom prst="rect">
              <a:avLst/>
            </a:prstGeom>
            <a:noFill/>
          </p:spPr>
          <p:txBody>
            <a:bodyPr wrap="square">
              <a:spAutoFit/>
            </a:bodyPr>
            <a:lstStyle/>
            <a:p>
              <a:r>
                <a:rPr lang="vi-VN" sz="2800" dirty="0">
                  <a:solidFill>
                    <a:srgbClr val="FF0000"/>
                  </a:solidFill>
                  <a:effectLst>
                    <a:glow rad="63500">
                      <a:schemeClr val="accent2">
                        <a:satMod val="175000"/>
                        <a:alpha val="40000"/>
                      </a:schemeClr>
                    </a:glow>
                  </a:effectLst>
                  <a:latin typeface="Roboto" panose="02000000000000000000" pitchFamily="2" charset="0"/>
                  <a:ea typeface="Roboto" panose="02000000000000000000" pitchFamily="2" charset="0"/>
                </a:rPr>
                <a:t>B. Đơn vị của áp suất là N/m2.</a:t>
              </a:r>
              <a:endParaRPr lang="en-US" sz="2800" dirty="0">
                <a:solidFill>
                  <a:srgbClr val="FF0000"/>
                </a:solidFill>
                <a:effectLst>
                  <a:glow rad="63500">
                    <a:schemeClr val="accent2">
                      <a:satMod val="175000"/>
                      <a:alpha val="40000"/>
                    </a:schemeClr>
                  </a:glow>
                </a:effectLst>
                <a:latin typeface="Roboto" panose="02000000000000000000" pitchFamily="2" charset="0"/>
                <a:ea typeface="Roboto" panose="02000000000000000000" pitchFamily="2" charset="0"/>
              </a:endParaRPr>
            </a:p>
          </p:txBody>
        </p:sp>
        <p:sp>
          <p:nvSpPr>
            <p:cNvPr id="39" name="Rectangle: Rounded Corners 38">
              <a:extLst>
                <a:ext uri="{FF2B5EF4-FFF2-40B4-BE49-F238E27FC236}">
                  <a16:creationId xmlns:a16="http://schemas.microsoft.com/office/drawing/2014/main" id="{2487C054-6CC7-4883-B771-D8089343EB86}"/>
                </a:ext>
              </a:extLst>
            </p:cNvPr>
            <p:cNvSpPr/>
            <p:nvPr/>
          </p:nvSpPr>
          <p:spPr>
            <a:xfrm>
              <a:off x="6942543" y="4215505"/>
              <a:ext cx="4165393" cy="954108"/>
            </a:xfrm>
            <a:prstGeom prst="roundRect">
              <a:avLst>
                <a:gd name="adj" fmla="val 18737"/>
              </a:avLst>
            </a:prstGeom>
            <a:noFill/>
            <a:ln w="19050">
              <a:solidFill>
                <a:srgbClr val="FF0000"/>
              </a:solidFill>
            </a:ln>
            <a:effectLst>
              <a:glow rad="101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0" name="c: sai">
            <a:extLst>
              <a:ext uri="{FF2B5EF4-FFF2-40B4-BE49-F238E27FC236}">
                <a16:creationId xmlns:a16="http://schemas.microsoft.com/office/drawing/2014/main" id="{DFFA2CF3-47C6-4319-B7A8-ED6E5BD11806}"/>
              </a:ext>
            </a:extLst>
          </p:cNvPr>
          <p:cNvGrpSpPr/>
          <p:nvPr/>
        </p:nvGrpSpPr>
        <p:grpSpPr>
          <a:xfrm>
            <a:off x="899157" y="5035374"/>
            <a:ext cx="5264158" cy="1479697"/>
            <a:chOff x="899159" y="5467440"/>
            <a:chExt cx="4344643" cy="1479697"/>
          </a:xfrm>
        </p:grpSpPr>
        <p:sp>
          <p:nvSpPr>
            <p:cNvPr id="41" name="Rectangle: Rounded Corners 40">
              <a:extLst>
                <a:ext uri="{FF2B5EF4-FFF2-40B4-BE49-F238E27FC236}">
                  <a16:creationId xmlns:a16="http://schemas.microsoft.com/office/drawing/2014/main" id="{0BA4C682-2B95-4039-BE01-7876313938B8}"/>
                </a:ext>
              </a:extLst>
            </p:cNvPr>
            <p:cNvSpPr/>
            <p:nvPr/>
          </p:nvSpPr>
          <p:spPr>
            <a:xfrm>
              <a:off x="899159" y="5467440"/>
              <a:ext cx="4344643" cy="1135200"/>
            </a:xfrm>
            <a:prstGeom prst="roundRect">
              <a:avLst>
                <a:gd name="adj" fmla="val 20125"/>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Box 41">
              <a:extLst>
                <a:ext uri="{FF2B5EF4-FFF2-40B4-BE49-F238E27FC236}">
                  <a16:creationId xmlns:a16="http://schemas.microsoft.com/office/drawing/2014/main" id="{735CA608-5027-4BB7-A9CD-EDE8009F9550}"/>
                </a:ext>
              </a:extLst>
            </p:cNvPr>
            <p:cNvSpPr txBox="1"/>
            <p:nvPr/>
          </p:nvSpPr>
          <p:spPr>
            <a:xfrm>
              <a:off x="1103486" y="5562142"/>
              <a:ext cx="3867554" cy="1384995"/>
            </a:xfrm>
            <a:prstGeom prst="rect">
              <a:avLst/>
            </a:prstGeom>
            <a:noFill/>
          </p:spPr>
          <p:txBody>
            <a:bodyPr wrap="square">
              <a:spAutoFit/>
            </a:bodyPr>
            <a:lstStyle/>
            <a:p>
              <a:r>
                <a:rPr lang="vi-VN" sz="2800" dirty="0">
                  <a:solidFill>
                    <a:srgbClr val="00FF00"/>
                  </a:solidFill>
                  <a:effectLst>
                    <a:glow rad="63500">
                      <a:schemeClr val="accent6">
                        <a:satMod val="175000"/>
                        <a:alpha val="40000"/>
                      </a:schemeClr>
                    </a:glow>
                  </a:effectLst>
                  <a:latin typeface="Roboto" panose="02000000000000000000" pitchFamily="2" charset="0"/>
                  <a:ea typeface="Roboto" panose="02000000000000000000" pitchFamily="2" charset="0"/>
                </a:rPr>
                <a:t>C. Áp suất là độ lớn của áp lực trên một diện tích bị ép.</a:t>
              </a:r>
            </a:p>
          </p:txBody>
        </p:sp>
        <p:sp>
          <p:nvSpPr>
            <p:cNvPr id="43" name="Rectangle: Rounded Corners 42">
              <a:extLst>
                <a:ext uri="{FF2B5EF4-FFF2-40B4-BE49-F238E27FC236}">
                  <a16:creationId xmlns:a16="http://schemas.microsoft.com/office/drawing/2014/main" id="{8BCD3F53-B53A-4CA6-AB3F-45ED47CD1BA1}"/>
                </a:ext>
              </a:extLst>
            </p:cNvPr>
            <p:cNvSpPr/>
            <p:nvPr/>
          </p:nvSpPr>
          <p:spPr>
            <a:xfrm>
              <a:off x="988783" y="5557986"/>
              <a:ext cx="4165393" cy="954108"/>
            </a:xfrm>
            <a:prstGeom prst="roundRect">
              <a:avLst>
                <a:gd name="adj" fmla="val 18737"/>
              </a:avLst>
            </a:prstGeom>
            <a:noFill/>
            <a:ln w="19050">
              <a:solidFill>
                <a:srgbClr val="00FF00"/>
              </a:solidFill>
            </a:ln>
            <a:effectLst>
              <a:glow rad="1016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4" name="d: sai">
            <a:extLst>
              <a:ext uri="{FF2B5EF4-FFF2-40B4-BE49-F238E27FC236}">
                <a16:creationId xmlns:a16="http://schemas.microsoft.com/office/drawing/2014/main" id="{4A96B223-0BBE-47B9-9AF9-E17AF269B486}"/>
              </a:ext>
            </a:extLst>
          </p:cNvPr>
          <p:cNvGrpSpPr/>
          <p:nvPr/>
        </p:nvGrpSpPr>
        <p:grpSpPr>
          <a:xfrm>
            <a:off x="6704241" y="5035374"/>
            <a:ext cx="4873506" cy="1135200"/>
            <a:chOff x="6852920" y="5467440"/>
            <a:chExt cx="4344642" cy="1135200"/>
          </a:xfrm>
        </p:grpSpPr>
        <p:sp>
          <p:nvSpPr>
            <p:cNvPr id="45" name="Rectangle: Rounded Corners 44">
              <a:extLst>
                <a:ext uri="{FF2B5EF4-FFF2-40B4-BE49-F238E27FC236}">
                  <a16:creationId xmlns:a16="http://schemas.microsoft.com/office/drawing/2014/main" id="{30B3C264-FC0D-4667-843B-38659B311781}"/>
                </a:ext>
              </a:extLst>
            </p:cNvPr>
            <p:cNvSpPr/>
            <p:nvPr/>
          </p:nvSpPr>
          <p:spPr>
            <a:xfrm>
              <a:off x="6852920" y="5467440"/>
              <a:ext cx="4344642" cy="1135200"/>
            </a:xfrm>
            <a:prstGeom prst="roundRect">
              <a:avLst>
                <a:gd name="adj" fmla="val 1885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TextBox 45">
              <a:extLst>
                <a:ext uri="{FF2B5EF4-FFF2-40B4-BE49-F238E27FC236}">
                  <a16:creationId xmlns:a16="http://schemas.microsoft.com/office/drawing/2014/main" id="{50D6B442-ADEB-4C60-806A-BF58C80FEC72}"/>
                </a:ext>
              </a:extLst>
            </p:cNvPr>
            <p:cNvSpPr txBox="1"/>
            <p:nvPr/>
          </p:nvSpPr>
          <p:spPr>
            <a:xfrm>
              <a:off x="7303755" y="5575278"/>
              <a:ext cx="3459767" cy="954107"/>
            </a:xfrm>
            <a:prstGeom prst="rect">
              <a:avLst/>
            </a:prstGeom>
            <a:noFill/>
          </p:spPr>
          <p:txBody>
            <a:bodyPr wrap="square">
              <a:spAutoFit/>
            </a:bodyPr>
            <a:lstStyle/>
            <a:p>
              <a:r>
                <a:rPr lang="pt-BR" sz="2800" dirty="0">
                  <a:solidFill>
                    <a:srgbClr val="FF0000"/>
                  </a:solidFill>
                  <a:effectLst>
                    <a:glow rad="63500">
                      <a:schemeClr val="accent2">
                        <a:satMod val="175000"/>
                        <a:alpha val="40000"/>
                      </a:schemeClr>
                    </a:glow>
                  </a:effectLst>
                  <a:latin typeface="Roboto" panose="02000000000000000000" pitchFamily="2" charset="0"/>
                  <a:ea typeface="Roboto" panose="02000000000000000000" pitchFamily="2" charset="0"/>
                </a:rPr>
                <a:t>D. </a:t>
              </a:r>
              <a:r>
                <a:rPr lang="vi-VN" sz="2800" dirty="0">
                  <a:solidFill>
                    <a:srgbClr val="FF0000"/>
                  </a:solidFill>
                  <a:effectLst>
                    <a:glow rad="63500">
                      <a:schemeClr val="accent2">
                        <a:satMod val="175000"/>
                        <a:alpha val="40000"/>
                      </a:schemeClr>
                    </a:glow>
                  </a:effectLst>
                  <a:latin typeface="Roboto" panose="02000000000000000000" pitchFamily="2" charset="0"/>
                  <a:ea typeface="Roboto" panose="02000000000000000000" pitchFamily="2" charset="0"/>
                </a:rPr>
                <a:t>Đơn vị của áp lực là đơn vị của lực.</a:t>
              </a:r>
              <a:endParaRPr lang="en-US" sz="2800" dirty="0">
                <a:solidFill>
                  <a:srgbClr val="FF0000"/>
                </a:solidFill>
                <a:effectLst>
                  <a:glow rad="63500">
                    <a:schemeClr val="accent2">
                      <a:satMod val="175000"/>
                      <a:alpha val="40000"/>
                    </a:schemeClr>
                  </a:glow>
                </a:effectLst>
                <a:latin typeface="Roboto" panose="02000000000000000000" pitchFamily="2" charset="0"/>
                <a:ea typeface="Roboto" panose="02000000000000000000" pitchFamily="2" charset="0"/>
              </a:endParaRPr>
            </a:p>
          </p:txBody>
        </p:sp>
        <p:sp>
          <p:nvSpPr>
            <p:cNvPr id="47" name="Rectangle: Rounded Corners 46">
              <a:extLst>
                <a:ext uri="{FF2B5EF4-FFF2-40B4-BE49-F238E27FC236}">
                  <a16:creationId xmlns:a16="http://schemas.microsoft.com/office/drawing/2014/main" id="{E682DA53-BD23-4A9D-AFBE-5F7A43B8D2DE}"/>
                </a:ext>
              </a:extLst>
            </p:cNvPr>
            <p:cNvSpPr/>
            <p:nvPr/>
          </p:nvSpPr>
          <p:spPr>
            <a:xfrm>
              <a:off x="6942544" y="5557986"/>
              <a:ext cx="4165393" cy="954108"/>
            </a:xfrm>
            <a:prstGeom prst="roundRect">
              <a:avLst>
                <a:gd name="adj" fmla="val 18737"/>
              </a:avLst>
            </a:prstGeom>
            <a:noFill/>
            <a:ln w="19050">
              <a:solidFill>
                <a:srgbClr val="FF0000"/>
              </a:solidFill>
            </a:ln>
            <a:effectLst>
              <a:glow rad="101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37654161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Effect transition="in" filter="fade">
                                      <p:cBhvr>
                                        <p:cTn id="9" dur="500"/>
                                        <p:tgtEl>
                                          <p:spTgt spid="26"/>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32"/>
                                        </p:tgtEl>
                                        <p:attrNameLst>
                                          <p:attrName>style.visibility</p:attrName>
                                        </p:attrNameLst>
                                      </p:cBhvr>
                                      <p:to>
                                        <p:strVal val="visible"/>
                                      </p:to>
                                    </p:set>
                                    <p:animEffect transition="in" filter="fade">
                                      <p:cBhvr>
                                        <p:cTn id="14" dur="500"/>
                                        <p:tgtEl>
                                          <p:spTgt spid="32"/>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34"/>
                                        </p:tgtEl>
                                        <p:attrNameLst>
                                          <p:attrName>style.visibility</p:attrName>
                                        </p:attrNameLst>
                                      </p:cBhvr>
                                      <p:to>
                                        <p:strVal val="visible"/>
                                      </p:to>
                                    </p:set>
                                    <p:animEffect transition="in" filter="fade">
                                      <p:cBhvr>
                                        <p:cTn id="19" dur="500"/>
                                        <p:tgtEl>
                                          <p:spTgt spid="34"/>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33"/>
                                        </p:tgtEl>
                                        <p:attrNameLst>
                                          <p:attrName>style.visibility</p:attrName>
                                        </p:attrNameLst>
                                      </p:cBhvr>
                                      <p:to>
                                        <p:strVal val="visible"/>
                                      </p:to>
                                    </p:set>
                                    <p:animEffect transition="in" filter="fade">
                                      <p:cBhvr>
                                        <p:cTn id="24" dur="500"/>
                                        <p:tgtEl>
                                          <p:spTgt spid="33"/>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35"/>
                                        </p:tgtEl>
                                        <p:attrNameLst>
                                          <p:attrName>style.visibility</p:attrName>
                                        </p:attrNameLst>
                                      </p:cBhvr>
                                      <p:to>
                                        <p:strVal val="visible"/>
                                      </p:to>
                                    </p:set>
                                    <p:animEffect transition="in" filter="fade">
                                      <p:cBhvr>
                                        <p:cTn id="29"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32"/>
                    </p:tgtEl>
                  </p:cond>
                </p:stCondLst>
                <p:endSync evt="end" delay="0">
                  <p:rtn val="all"/>
                </p:endSync>
                <p:childTnLst>
                  <p:par>
                    <p:cTn id="31" fill="hold">
                      <p:stCondLst>
                        <p:cond delay="0"/>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fade">
                                      <p:cBhvr>
                                        <p:cTn id="35" dur="500"/>
                                        <p:tgtEl>
                                          <p:spTgt spid="22"/>
                                        </p:tgtEl>
                                      </p:cBhvr>
                                    </p:animEffect>
                                  </p:childTnLst>
                                </p:cTn>
                              </p:par>
                            </p:childTnLst>
                          </p:cTn>
                        </p:par>
                      </p:childTnLst>
                    </p:cTn>
                  </p:par>
                </p:childTnLst>
              </p:cTn>
              <p:nextCondLst>
                <p:cond evt="onClick" delay="0">
                  <p:tgtEl>
                    <p:spTgt spid="32"/>
                  </p:tgtEl>
                </p:cond>
              </p:nextCondLst>
            </p:seq>
            <p:seq concurrent="1" nextAc="seek">
              <p:cTn id="36" restart="whenNotActive" fill="hold" evtFilter="cancelBubble" nodeType="interactiveSeq">
                <p:stCondLst>
                  <p:cond evt="onClick" delay="0">
                    <p:tgtEl>
                      <p:spTgt spid="33"/>
                    </p:tgtEl>
                  </p:cond>
                </p:stCondLst>
                <p:endSync evt="end" delay="0">
                  <p:rtn val="all"/>
                </p:endSync>
                <p:childTnLst>
                  <p:par>
                    <p:cTn id="37" fill="hold">
                      <p:stCondLst>
                        <p:cond delay="0"/>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40"/>
                                        </p:tgtEl>
                                        <p:attrNameLst>
                                          <p:attrName>style.visibility</p:attrName>
                                        </p:attrNameLst>
                                      </p:cBhvr>
                                      <p:to>
                                        <p:strVal val="visible"/>
                                      </p:to>
                                    </p:set>
                                    <p:animEffect transition="in" filter="fade">
                                      <p:cBhvr>
                                        <p:cTn id="41" dur="500"/>
                                        <p:tgtEl>
                                          <p:spTgt spid="40"/>
                                        </p:tgtEl>
                                      </p:cBhvr>
                                    </p:animEffect>
                                  </p:childTnLst>
                                </p:cTn>
                              </p:par>
                            </p:childTnLst>
                          </p:cTn>
                        </p:par>
                      </p:childTnLst>
                    </p:cTn>
                  </p:par>
                </p:childTnLst>
              </p:cTn>
              <p:nextCondLst>
                <p:cond evt="onClick" delay="0">
                  <p:tgtEl>
                    <p:spTgt spid="33"/>
                  </p:tgtEl>
                </p:cond>
              </p:nextCondLst>
            </p:seq>
            <p:seq concurrent="1" nextAc="seek">
              <p:cTn id="42" restart="whenNotActive" fill="hold" evtFilter="cancelBubble" nodeType="interactiveSeq">
                <p:stCondLst>
                  <p:cond evt="onClick" delay="0">
                    <p:tgtEl>
                      <p:spTgt spid="35"/>
                    </p:tgtEl>
                  </p:cond>
                </p:stCondLst>
                <p:endSync evt="end" delay="0">
                  <p:rtn val="all"/>
                </p:endSync>
                <p:childTnLst>
                  <p:par>
                    <p:cTn id="43" fill="hold">
                      <p:stCondLst>
                        <p:cond delay="0"/>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44"/>
                                        </p:tgtEl>
                                        <p:attrNameLst>
                                          <p:attrName>style.visibility</p:attrName>
                                        </p:attrNameLst>
                                      </p:cBhvr>
                                      <p:to>
                                        <p:strVal val="visible"/>
                                      </p:to>
                                    </p:set>
                                    <p:animEffect transition="in" filter="fade">
                                      <p:cBhvr>
                                        <p:cTn id="47" dur="500"/>
                                        <p:tgtEl>
                                          <p:spTgt spid="44"/>
                                        </p:tgtEl>
                                      </p:cBhvr>
                                    </p:animEffect>
                                  </p:childTnLst>
                                </p:cTn>
                              </p:par>
                            </p:childTnLst>
                          </p:cTn>
                        </p:par>
                      </p:childTnLst>
                    </p:cTn>
                  </p:par>
                </p:childTnLst>
              </p:cTn>
              <p:nextCondLst>
                <p:cond evt="onClick" delay="0">
                  <p:tgtEl>
                    <p:spTgt spid="35"/>
                  </p:tgtEl>
                </p:cond>
              </p:nextCondLst>
            </p:seq>
            <p:seq concurrent="1" nextAc="seek">
              <p:cTn id="48" restart="whenNotActive" fill="hold" evtFilter="cancelBubble" nodeType="interactiveSeq">
                <p:stCondLst>
                  <p:cond evt="onClick" delay="0">
                    <p:tgtEl>
                      <p:spTgt spid="34"/>
                    </p:tgtEl>
                  </p:cond>
                </p:stCondLst>
                <p:endSync evt="end" delay="0">
                  <p:rtn val="all"/>
                </p:endSync>
                <p:childTnLst>
                  <p:par>
                    <p:cTn id="49" fill="hold">
                      <p:stCondLst>
                        <p:cond delay="0"/>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36"/>
                                        </p:tgtEl>
                                        <p:attrNameLst>
                                          <p:attrName>style.visibility</p:attrName>
                                        </p:attrNameLst>
                                      </p:cBhvr>
                                      <p:to>
                                        <p:strVal val="visible"/>
                                      </p:to>
                                    </p:set>
                                    <p:animEffect transition="in" filter="fade">
                                      <p:cBhvr>
                                        <p:cTn id="53" dur="500"/>
                                        <p:tgtEl>
                                          <p:spTgt spid="36"/>
                                        </p:tgtEl>
                                      </p:cBhvr>
                                    </p:animEffect>
                                  </p:childTnLst>
                                </p:cTn>
                              </p:par>
                            </p:childTnLst>
                          </p:cTn>
                        </p:par>
                      </p:childTnLst>
                    </p:cTn>
                  </p:par>
                </p:childTnLst>
              </p:cTn>
              <p:nextCondLst>
                <p:cond evt="onClick" delay="0">
                  <p:tgtEl>
                    <p:spTgt spid="34"/>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1000" r="-11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A009F1F-B4D4-4E93-9E44-757B3D87774E}"/>
              </a:ext>
            </a:extLst>
          </p:cNvPr>
          <p:cNvSpPr txBox="1"/>
          <p:nvPr/>
        </p:nvSpPr>
        <p:spPr>
          <a:xfrm>
            <a:off x="3870960" y="447040"/>
            <a:ext cx="5049520" cy="1015663"/>
          </a:xfrm>
          <a:prstGeom prst="rect">
            <a:avLst/>
          </a:prstGeom>
          <a:noFill/>
        </p:spPr>
        <p:txBody>
          <a:bodyPr wrap="square" rtlCol="0">
            <a:spAutoFit/>
          </a:bodyPr>
          <a:lstStyle/>
          <a:p>
            <a:r>
              <a:rPr lang="vi-VN" sz="6000">
                <a:solidFill>
                  <a:schemeClr val="bg1"/>
                </a:solidFill>
                <a:effectLst>
                  <a:glow rad="215900">
                    <a:schemeClr val="accent5">
                      <a:satMod val="175000"/>
                      <a:alpha val="62000"/>
                    </a:schemeClr>
                  </a:glow>
                </a:effectLst>
                <a:latin typeface="#9Slide07 SVNTransformer" pitchFamily="2" charset="0"/>
              </a:rPr>
              <a:t>Trắc nghiệm</a:t>
            </a:r>
            <a:endParaRPr lang="en-US" sz="6000">
              <a:solidFill>
                <a:schemeClr val="bg1"/>
              </a:solidFill>
              <a:effectLst>
                <a:glow rad="215900">
                  <a:schemeClr val="accent5">
                    <a:satMod val="175000"/>
                    <a:alpha val="62000"/>
                  </a:schemeClr>
                </a:glow>
              </a:effectLst>
              <a:latin typeface="#9Slide07 SVNTransformer" pitchFamily="2" charset="0"/>
            </a:endParaRPr>
          </a:p>
        </p:txBody>
      </p:sp>
      <p:grpSp>
        <p:nvGrpSpPr>
          <p:cNvPr id="26" name="câu hỏi">
            <a:extLst>
              <a:ext uri="{FF2B5EF4-FFF2-40B4-BE49-F238E27FC236}">
                <a16:creationId xmlns:a16="http://schemas.microsoft.com/office/drawing/2014/main" id="{BA66710E-6B16-49F6-80BE-3F3032CA40E3}"/>
              </a:ext>
            </a:extLst>
          </p:cNvPr>
          <p:cNvGrpSpPr/>
          <p:nvPr/>
        </p:nvGrpSpPr>
        <p:grpSpPr>
          <a:xfrm>
            <a:off x="899160" y="1713391"/>
            <a:ext cx="10393680" cy="1964530"/>
            <a:chOff x="899160" y="1713391"/>
            <a:chExt cx="10393680" cy="1964530"/>
          </a:xfrm>
        </p:grpSpPr>
        <p:sp>
          <p:nvSpPr>
            <p:cNvPr id="3" name="Rectangle: Rounded Corners 2">
              <a:extLst>
                <a:ext uri="{FF2B5EF4-FFF2-40B4-BE49-F238E27FC236}">
                  <a16:creationId xmlns:a16="http://schemas.microsoft.com/office/drawing/2014/main" id="{F4FF1961-1E3A-41F0-AAE0-0C4FD3EF215B}"/>
                </a:ext>
              </a:extLst>
            </p:cNvPr>
            <p:cNvSpPr/>
            <p:nvPr/>
          </p:nvSpPr>
          <p:spPr>
            <a:xfrm>
              <a:off x="899160" y="1713391"/>
              <a:ext cx="10393680" cy="1964530"/>
            </a:xfrm>
            <a:prstGeom prst="roundRect">
              <a:avLst>
                <a:gd name="adj" fmla="val 14958"/>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92D9BA9D-227F-436D-A944-BA7AA38795C7}"/>
                </a:ext>
              </a:extLst>
            </p:cNvPr>
            <p:cNvSpPr txBox="1"/>
            <p:nvPr/>
          </p:nvSpPr>
          <p:spPr>
            <a:xfrm>
              <a:off x="1345867" y="2428098"/>
              <a:ext cx="9500265" cy="523220"/>
            </a:xfrm>
            <a:prstGeom prst="rect">
              <a:avLst/>
            </a:prstGeom>
            <a:noFill/>
          </p:spPr>
          <p:txBody>
            <a:bodyPr wrap="square">
              <a:spAutoFit/>
            </a:bodyPr>
            <a:lstStyle/>
            <a:p>
              <a:r>
                <a:rPr lang="vi-VN" sz="2800" dirty="0">
                  <a:solidFill>
                    <a:schemeClr val="bg1"/>
                  </a:solidFill>
                  <a:latin typeface="Roboto" panose="02000000000000000000" pitchFamily="2" charset="0"/>
                  <a:ea typeface="Roboto" panose="02000000000000000000" pitchFamily="2" charset="0"/>
                </a:rPr>
                <a:t>Câu 5: Muốn tăng áp suất thì:</a:t>
              </a:r>
              <a:endParaRPr lang="en-US" sz="2800" dirty="0">
                <a:solidFill>
                  <a:schemeClr val="bg1"/>
                </a:solidFill>
                <a:latin typeface="Roboto" panose="02000000000000000000" pitchFamily="2" charset="0"/>
                <a:ea typeface="Roboto" panose="02000000000000000000" pitchFamily="2" charset="0"/>
              </a:endParaRPr>
            </a:p>
          </p:txBody>
        </p:sp>
        <p:sp>
          <p:nvSpPr>
            <p:cNvPr id="10" name="Rectangle: Rounded Corners 9">
              <a:extLst>
                <a:ext uri="{FF2B5EF4-FFF2-40B4-BE49-F238E27FC236}">
                  <a16:creationId xmlns:a16="http://schemas.microsoft.com/office/drawing/2014/main" id="{92E107CE-FF6E-4AED-9F3C-00B655CFDE24}"/>
                </a:ext>
              </a:extLst>
            </p:cNvPr>
            <p:cNvSpPr/>
            <p:nvPr/>
          </p:nvSpPr>
          <p:spPr>
            <a:xfrm>
              <a:off x="1026368" y="1852446"/>
              <a:ext cx="10095722" cy="1674525"/>
            </a:xfrm>
            <a:prstGeom prst="roundRect">
              <a:avLst>
                <a:gd name="adj" fmla="val 14958"/>
              </a:avLst>
            </a:prstGeom>
            <a:noFill/>
            <a:ln w="28575">
              <a:solidFill>
                <a:srgbClr val="00B0F0"/>
              </a:solidFill>
            </a:ln>
            <a:effectLst>
              <a:glow rad="101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2" name="a">
            <a:extLst>
              <a:ext uri="{FF2B5EF4-FFF2-40B4-BE49-F238E27FC236}">
                <a16:creationId xmlns:a16="http://schemas.microsoft.com/office/drawing/2014/main" id="{27603333-8F18-4DD1-993F-B6A9814A1CD3}"/>
              </a:ext>
            </a:extLst>
          </p:cNvPr>
          <p:cNvGrpSpPr/>
          <p:nvPr/>
        </p:nvGrpSpPr>
        <p:grpSpPr>
          <a:xfrm>
            <a:off x="557516" y="3928609"/>
            <a:ext cx="5418588" cy="1463714"/>
            <a:chOff x="899160" y="4124959"/>
            <a:chExt cx="4693616" cy="1463714"/>
          </a:xfrm>
        </p:grpSpPr>
        <p:sp>
          <p:nvSpPr>
            <p:cNvPr id="4" name="Rectangle: Rounded Corners 3">
              <a:extLst>
                <a:ext uri="{FF2B5EF4-FFF2-40B4-BE49-F238E27FC236}">
                  <a16:creationId xmlns:a16="http://schemas.microsoft.com/office/drawing/2014/main" id="{07DE8715-D61A-462F-A769-12DE50BCC4EE}"/>
                </a:ext>
              </a:extLst>
            </p:cNvPr>
            <p:cNvSpPr/>
            <p:nvPr/>
          </p:nvSpPr>
          <p:spPr>
            <a:xfrm>
              <a:off x="899160" y="4124959"/>
              <a:ext cx="4693616" cy="1135201"/>
            </a:xfrm>
            <a:prstGeom prst="roundRect">
              <a:avLst>
                <a:gd name="adj" fmla="val 18737"/>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F08DE434-526C-47D7-97BC-302DD895FE09}"/>
                </a:ext>
              </a:extLst>
            </p:cNvPr>
            <p:cNvSpPr txBox="1"/>
            <p:nvPr/>
          </p:nvSpPr>
          <p:spPr>
            <a:xfrm>
              <a:off x="1117602" y="4203678"/>
              <a:ext cx="4440267" cy="1384995"/>
            </a:xfrm>
            <a:prstGeom prst="rect">
              <a:avLst/>
            </a:prstGeom>
            <a:noFill/>
          </p:spPr>
          <p:txBody>
            <a:bodyPr wrap="square">
              <a:spAutoFit/>
            </a:bodyPr>
            <a:lstStyle/>
            <a:p>
              <a:r>
                <a:rPr lang="en-US" sz="2800" dirty="0">
                  <a:solidFill>
                    <a:schemeClr val="bg1"/>
                  </a:solidFill>
                  <a:latin typeface="Roboto" panose="02000000000000000000" pitchFamily="2" charset="0"/>
                  <a:ea typeface="Roboto" panose="02000000000000000000" pitchFamily="2" charset="0"/>
                </a:rPr>
                <a:t>A. </a:t>
              </a:r>
              <a:r>
                <a:rPr lang="vi-VN" sz="2800" dirty="0">
                  <a:solidFill>
                    <a:schemeClr val="bg1"/>
                  </a:solidFill>
                  <a:latin typeface="Roboto" panose="02000000000000000000" pitchFamily="2" charset="0"/>
                  <a:ea typeface="Roboto" panose="02000000000000000000" pitchFamily="2" charset="0"/>
                </a:rPr>
                <a:t>Giảm diện tích mặt bị ép và giảm áp lực theo cùng tỉ lệ.</a:t>
              </a:r>
              <a:endParaRPr lang="en-US" sz="2800" dirty="0">
                <a:solidFill>
                  <a:schemeClr val="bg1"/>
                </a:solidFill>
                <a:latin typeface="Roboto" panose="02000000000000000000" pitchFamily="2" charset="0"/>
                <a:ea typeface="Roboto" panose="02000000000000000000" pitchFamily="2" charset="0"/>
              </a:endParaRPr>
            </a:p>
          </p:txBody>
        </p:sp>
        <p:sp>
          <p:nvSpPr>
            <p:cNvPr id="27" name="Rectangle: Rounded Corners 26">
              <a:extLst>
                <a:ext uri="{FF2B5EF4-FFF2-40B4-BE49-F238E27FC236}">
                  <a16:creationId xmlns:a16="http://schemas.microsoft.com/office/drawing/2014/main" id="{CF48F35B-ABC5-430D-9724-7B9DC4B399BF}"/>
                </a:ext>
              </a:extLst>
            </p:cNvPr>
            <p:cNvSpPr/>
            <p:nvPr/>
          </p:nvSpPr>
          <p:spPr>
            <a:xfrm>
              <a:off x="994436" y="4215505"/>
              <a:ext cx="4502717" cy="954108"/>
            </a:xfrm>
            <a:prstGeom prst="roundRect">
              <a:avLst>
                <a:gd name="adj" fmla="val 18737"/>
              </a:avLst>
            </a:prstGeom>
            <a:noFill/>
            <a:ln w="19050">
              <a:solidFill>
                <a:srgbClr val="00FFCC"/>
              </a:solidFill>
            </a:ln>
            <a:effectLst>
              <a:glow rad="101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3" name="c">
            <a:extLst>
              <a:ext uri="{FF2B5EF4-FFF2-40B4-BE49-F238E27FC236}">
                <a16:creationId xmlns:a16="http://schemas.microsoft.com/office/drawing/2014/main" id="{26586FB3-6104-40AC-9D49-C35B95833D7A}"/>
              </a:ext>
            </a:extLst>
          </p:cNvPr>
          <p:cNvGrpSpPr/>
          <p:nvPr/>
        </p:nvGrpSpPr>
        <p:grpSpPr>
          <a:xfrm>
            <a:off x="557515" y="5271090"/>
            <a:ext cx="5417762" cy="1471387"/>
            <a:chOff x="899159" y="5467440"/>
            <a:chExt cx="4344643" cy="1471387"/>
          </a:xfrm>
        </p:grpSpPr>
        <p:sp>
          <p:nvSpPr>
            <p:cNvPr id="5" name="Rectangle: Rounded Corners 4">
              <a:extLst>
                <a:ext uri="{FF2B5EF4-FFF2-40B4-BE49-F238E27FC236}">
                  <a16:creationId xmlns:a16="http://schemas.microsoft.com/office/drawing/2014/main" id="{F738A3FA-C79F-48E5-824F-5022D6237D46}"/>
                </a:ext>
              </a:extLst>
            </p:cNvPr>
            <p:cNvSpPr/>
            <p:nvPr/>
          </p:nvSpPr>
          <p:spPr>
            <a:xfrm>
              <a:off x="899159" y="5467440"/>
              <a:ext cx="4344643" cy="1135200"/>
            </a:xfrm>
            <a:prstGeom prst="roundRect">
              <a:avLst>
                <a:gd name="adj" fmla="val 20125"/>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2F989D1C-DB96-4566-BED1-DA4F0366FF20}"/>
                </a:ext>
              </a:extLst>
            </p:cNvPr>
            <p:cNvSpPr txBox="1"/>
            <p:nvPr/>
          </p:nvSpPr>
          <p:spPr>
            <a:xfrm>
              <a:off x="1084142" y="5553832"/>
              <a:ext cx="4036734" cy="1384995"/>
            </a:xfrm>
            <a:prstGeom prst="rect">
              <a:avLst/>
            </a:prstGeom>
            <a:noFill/>
          </p:spPr>
          <p:txBody>
            <a:bodyPr wrap="square">
              <a:spAutoFit/>
            </a:bodyPr>
            <a:lstStyle/>
            <a:p>
              <a:r>
                <a:rPr lang="vi-VN" sz="2800" dirty="0">
                  <a:solidFill>
                    <a:schemeClr val="bg1"/>
                  </a:solidFill>
                  <a:latin typeface="Roboto" panose="02000000000000000000" pitchFamily="2" charset="0"/>
                  <a:ea typeface="Roboto" panose="02000000000000000000" pitchFamily="2" charset="0"/>
                </a:rPr>
                <a:t>C. Tăng diện tích mặt bị ép và tăng áp lực theo cùng tỉ lệ.</a:t>
              </a:r>
            </a:p>
          </p:txBody>
        </p:sp>
        <p:sp>
          <p:nvSpPr>
            <p:cNvPr id="29" name="Rectangle: Rounded Corners 28">
              <a:extLst>
                <a:ext uri="{FF2B5EF4-FFF2-40B4-BE49-F238E27FC236}">
                  <a16:creationId xmlns:a16="http://schemas.microsoft.com/office/drawing/2014/main" id="{12908AD4-B005-4CB3-B2D2-847CDBC0084B}"/>
                </a:ext>
              </a:extLst>
            </p:cNvPr>
            <p:cNvSpPr/>
            <p:nvPr/>
          </p:nvSpPr>
          <p:spPr>
            <a:xfrm>
              <a:off x="988783" y="5557986"/>
              <a:ext cx="4165393" cy="954108"/>
            </a:xfrm>
            <a:prstGeom prst="roundRect">
              <a:avLst>
                <a:gd name="adj" fmla="val 18737"/>
              </a:avLst>
            </a:prstGeom>
            <a:noFill/>
            <a:ln w="19050">
              <a:solidFill>
                <a:srgbClr val="00FFCC"/>
              </a:solidFill>
            </a:ln>
            <a:effectLst>
              <a:glow rad="101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5" name="d">
            <a:extLst>
              <a:ext uri="{FF2B5EF4-FFF2-40B4-BE49-F238E27FC236}">
                <a16:creationId xmlns:a16="http://schemas.microsoft.com/office/drawing/2014/main" id="{7DFB87A2-11F8-44DB-9CA7-E35B3071FD29}"/>
              </a:ext>
            </a:extLst>
          </p:cNvPr>
          <p:cNvGrpSpPr/>
          <p:nvPr/>
        </p:nvGrpSpPr>
        <p:grpSpPr>
          <a:xfrm>
            <a:off x="6511276" y="5271090"/>
            <a:ext cx="5015712" cy="1135200"/>
            <a:chOff x="6852920" y="5467440"/>
            <a:chExt cx="4344642" cy="1135200"/>
          </a:xfrm>
        </p:grpSpPr>
        <p:sp>
          <p:nvSpPr>
            <p:cNvPr id="7" name="Rectangle: Rounded Corners 6">
              <a:extLst>
                <a:ext uri="{FF2B5EF4-FFF2-40B4-BE49-F238E27FC236}">
                  <a16:creationId xmlns:a16="http://schemas.microsoft.com/office/drawing/2014/main" id="{0957B459-DE09-4FE7-BD28-DC901E042FAD}"/>
                </a:ext>
              </a:extLst>
            </p:cNvPr>
            <p:cNvSpPr/>
            <p:nvPr/>
          </p:nvSpPr>
          <p:spPr>
            <a:xfrm>
              <a:off x="6852920" y="5467440"/>
              <a:ext cx="4344642" cy="1135200"/>
            </a:xfrm>
            <a:prstGeom prst="roundRect">
              <a:avLst>
                <a:gd name="adj" fmla="val 1885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03CA3D7B-01D8-4121-8AC5-A56EB4C5777E}"/>
                </a:ext>
              </a:extLst>
            </p:cNvPr>
            <p:cNvSpPr txBox="1"/>
            <p:nvPr/>
          </p:nvSpPr>
          <p:spPr>
            <a:xfrm>
              <a:off x="7303754" y="5553831"/>
              <a:ext cx="3665339" cy="954107"/>
            </a:xfrm>
            <a:prstGeom prst="rect">
              <a:avLst/>
            </a:prstGeom>
            <a:noFill/>
          </p:spPr>
          <p:txBody>
            <a:bodyPr wrap="square">
              <a:spAutoFit/>
            </a:bodyPr>
            <a:lstStyle/>
            <a:p>
              <a:r>
                <a:rPr lang="pt-BR" sz="2800" dirty="0">
                  <a:solidFill>
                    <a:schemeClr val="bg1"/>
                  </a:solidFill>
                  <a:latin typeface="Roboto" panose="02000000000000000000" pitchFamily="2" charset="0"/>
                  <a:ea typeface="Roboto" panose="02000000000000000000" pitchFamily="2" charset="0"/>
                </a:rPr>
                <a:t>D. </a:t>
              </a:r>
              <a:r>
                <a:rPr lang="vi-VN" sz="2800" dirty="0">
                  <a:solidFill>
                    <a:schemeClr val="bg1"/>
                  </a:solidFill>
                  <a:latin typeface="Roboto" panose="02000000000000000000" pitchFamily="2" charset="0"/>
                  <a:ea typeface="Roboto" panose="02000000000000000000" pitchFamily="2" charset="0"/>
                </a:rPr>
                <a:t>Tăng diện tích mặt bị ép và giảm áp lực.</a:t>
              </a:r>
              <a:endParaRPr lang="en-US" sz="2800" dirty="0">
                <a:solidFill>
                  <a:schemeClr val="bg1"/>
                </a:solidFill>
                <a:latin typeface="Roboto" panose="02000000000000000000" pitchFamily="2" charset="0"/>
                <a:ea typeface="Roboto" panose="02000000000000000000" pitchFamily="2" charset="0"/>
              </a:endParaRPr>
            </a:p>
          </p:txBody>
        </p:sp>
        <p:sp>
          <p:nvSpPr>
            <p:cNvPr id="30" name="Rectangle: Rounded Corners 29">
              <a:extLst>
                <a:ext uri="{FF2B5EF4-FFF2-40B4-BE49-F238E27FC236}">
                  <a16:creationId xmlns:a16="http://schemas.microsoft.com/office/drawing/2014/main" id="{E5E2D842-CD22-43E7-86B8-E0FED59F7A16}"/>
                </a:ext>
              </a:extLst>
            </p:cNvPr>
            <p:cNvSpPr/>
            <p:nvPr/>
          </p:nvSpPr>
          <p:spPr>
            <a:xfrm>
              <a:off x="6942544" y="5557986"/>
              <a:ext cx="4165393" cy="954108"/>
            </a:xfrm>
            <a:prstGeom prst="roundRect">
              <a:avLst>
                <a:gd name="adj" fmla="val 18737"/>
              </a:avLst>
            </a:prstGeom>
            <a:noFill/>
            <a:ln w="19050">
              <a:solidFill>
                <a:srgbClr val="00FFCC"/>
              </a:solidFill>
            </a:ln>
            <a:effectLst>
              <a:glow rad="101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4" name="b">
            <a:extLst>
              <a:ext uri="{FF2B5EF4-FFF2-40B4-BE49-F238E27FC236}">
                <a16:creationId xmlns:a16="http://schemas.microsoft.com/office/drawing/2014/main" id="{8B953467-3D1A-4BB8-84F2-3E7DD438AB15}"/>
              </a:ext>
            </a:extLst>
          </p:cNvPr>
          <p:cNvGrpSpPr/>
          <p:nvPr/>
        </p:nvGrpSpPr>
        <p:grpSpPr>
          <a:xfrm>
            <a:off x="6511276" y="3928610"/>
            <a:ext cx="5015714" cy="1135200"/>
            <a:chOff x="6852920" y="4124960"/>
            <a:chExt cx="4344644" cy="1135200"/>
          </a:xfrm>
        </p:grpSpPr>
        <p:sp>
          <p:nvSpPr>
            <p:cNvPr id="6" name="Rectangle: Rounded Corners 5">
              <a:extLst>
                <a:ext uri="{FF2B5EF4-FFF2-40B4-BE49-F238E27FC236}">
                  <a16:creationId xmlns:a16="http://schemas.microsoft.com/office/drawing/2014/main" id="{461C2942-8810-48ED-BD44-3492BA4C418A}"/>
                </a:ext>
              </a:extLst>
            </p:cNvPr>
            <p:cNvSpPr/>
            <p:nvPr/>
          </p:nvSpPr>
          <p:spPr>
            <a:xfrm>
              <a:off x="6852920" y="4124960"/>
              <a:ext cx="4344644" cy="1135200"/>
            </a:xfrm>
            <a:prstGeom prst="roundRect">
              <a:avLst>
                <a:gd name="adj" fmla="val 1885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8880B1A3-4018-422F-95A4-317705F17DAC}"/>
                </a:ext>
              </a:extLst>
            </p:cNvPr>
            <p:cNvSpPr txBox="1"/>
            <p:nvPr/>
          </p:nvSpPr>
          <p:spPr>
            <a:xfrm>
              <a:off x="7237590" y="4240899"/>
              <a:ext cx="3608542" cy="954107"/>
            </a:xfrm>
            <a:prstGeom prst="rect">
              <a:avLst/>
            </a:prstGeom>
            <a:noFill/>
          </p:spPr>
          <p:txBody>
            <a:bodyPr wrap="square">
              <a:spAutoFit/>
            </a:bodyPr>
            <a:lstStyle/>
            <a:p>
              <a:r>
                <a:rPr lang="vi-VN" sz="2800" dirty="0">
                  <a:solidFill>
                    <a:schemeClr val="bg1"/>
                  </a:solidFill>
                  <a:latin typeface="Roboto" panose="02000000000000000000" pitchFamily="2" charset="0"/>
                  <a:ea typeface="Roboto" panose="02000000000000000000" pitchFamily="2" charset="0"/>
                </a:rPr>
                <a:t>B. Giảm diện tích mặt bị ép và tăng áp lực.</a:t>
              </a:r>
              <a:endParaRPr lang="en-US" sz="2800" dirty="0">
                <a:solidFill>
                  <a:schemeClr val="bg1"/>
                </a:solidFill>
                <a:latin typeface="Roboto" panose="02000000000000000000" pitchFamily="2" charset="0"/>
                <a:ea typeface="Roboto" panose="02000000000000000000" pitchFamily="2" charset="0"/>
              </a:endParaRPr>
            </a:p>
          </p:txBody>
        </p:sp>
        <p:sp>
          <p:nvSpPr>
            <p:cNvPr id="31" name="Rectangle: Rounded Corners 30">
              <a:extLst>
                <a:ext uri="{FF2B5EF4-FFF2-40B4-BE49-F238E27FC236}">
                  <a16:creationId xmlns:a16="http://schemas.microsoft.com/office/drawing/2014/main" id="{345CE50A-9500-4963-8AAE-C2E504A40CC8}"/>
                </a:ext>
              </a:extLst>
            </p:cNvPr>
            <p:cNvSpPr/>
            <p:nvPr/>
          </p:nvSpPr>
          <p:spPr>
            <a:xfrm>
              <a:off x="6942543" y="4215505"/>
              <a:ext cx="4165393" cy="954108"/>
            </a:xfrm>
            <a:prstGeom prst="roundRect">
              <a:avLst>
                <a:gd name="adj" fmla="val 18737"/>
              </a:avLst>
            </a:prstGeom>
            <a:noFill/>
            <a:ln w="19050">
              <a:solidFill>
                <a:srgbClr val="00FFCC"/>
              </a:solidFill>
            </a:ln>
            <a:effectLst>
              <a:glow rad="101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 name="a: sai">
            <a:extLst>
              <a:ext uri="{FF2B5EF4-FFF2-40B4-BE49-F238E27FC236}">
                <a16:creationId xmlns:a16="http://schemas.microsoft.com/office/drawing/2014/main" id="{89BBE7B9-FAF6-455D-9DD2-14711AD8753B}"/>
              </a:ext>
            </a:extLst>
          </p:cNvPr>
          <p:cNvGrpSpPr/>
          <p:nvPr/>
        </p:nvGrpSpPr>
        <p:grpSpPr>
          <a:xfrm>
            <a:off x="557156" y="3928608"/>
            <a:ext cx="5418588" cy="1475831"/>
            <a:chOff x="-223935" y="-480770"/>
            <a:chExt cx="4344644" cy="1475831"/>
          </a:xfrm>
        </p:grpSpPr>
        <p:sp>
          <p:nvSpPr>
            <p:cNvPr id="18" name="Rectangle: Rounded Corners 17">
              <a:extLst>
                <a:ext uri="{FF2B5EF4-FFF2-40B4-BE49-F238E27FC236}">
                  <a16:creationId xmlns:a16="http://schemas.microsoft.com/office/drawing/2014/main" id="{C04C698F-4269-49D0-9AEB-B7F04B4F3596}"/>
                </a:ext>
              </a:extLst>
            </p:cNvPr>
            <p:cNvSpPr/>
            <p:nvPr/>
          </p:nvSpPr>
          <p:spPr>
            <a:xfrm>
              <a:off x="-223935" y="-480770"/>
              <a:ext cx="4344644" cy="1135201"/>
            </a:xfrm>
            <a:prstGeom prst="roundRect">
              <a:avLst>
                <a:gd name="adj" fmla="val 18737"/>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Rounded Corners 19">
              <a:extLst>
                <a:ext uri="{FF2B5EF4-FFF2-40B4-BE49-F238E27FC236}">
                  <a16:creationId xmlns:a16="http://schemas.microsoft.com/office/drawing/2014/main" id="{EC1155B7-3515-43D6-8B38-07E4BD66B287}"/>
                </a:ext>
              </a:extLst>
            </p:cNvPr>
            <p:cNvSpPr/>
            <p:nvPr/>
          </p:nvSpPr>
          <p:spPr>
            <a:xfrm>
              <a:off x="-146304" y="-390224"/>
              <a:ext cx="4183038" cy="954107"/>
            </a:xfrm>
            <a:prstGeom prst="roundRect">
              <a:avLst>
                <a:gd name="adj" fmla="val 18737"/>
              </a:avLst>
            </a:prstGeom>
            <a:solidFill>
              <a:schemeClr val="accent1">
                <a:lumMod val="50000"/>
              </a:schemeClr>
            </a:solidFill>
            <a:ln w="19050">
              <a:solidFill>
                <a:srgbClr val="FF3600"/>
              </a:solidFill>
            </a:ln>
            <a:effectLst>
              <a:glow rad="101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6C5FE970-4B70-44BE-9270-B0BBF18966C6}"/>
                </a:ext>
              </a:extLst>
            </p:cNvPr>
            <p:cNvSpPr txBox="1"/>
            <p:nvPr/>
          </p:nvSpPr>
          <p:spPr>
            <a:xfrm>
              <a:off x="-22481" y="-389934"/>
              <a:ext cx="4036734" cy="1384995"/>
            </a:xfrm>
            <a:prstGeom prst="rect">
              <a:avLst/>
            </a:prstGeom>
            <a:noFill/>
            <a:effectLst>
              <a:glow rad="228600">
                <a:schemeClr val="accent5">
                  <a:satMod val="175000"/>
                  <a:alpha val="40000"/>
                </a:schemeClr>
              </a:glow>
            </a:effectLst>
          </p:spPr>
          <p:txBody>
            <a:bodyPr wrap="square">
              <a:spAutoFit/>
            </a:bodyPr>
            <a:lstStyle/>
            <a:p>
              <a:r>
                <a:rPr lang="vi-VN" sz="2800" dirty="0">
                  <a:solidFill>
                    <a:srgbClr val="FF0000"/>
                  </a:solidFill>
                  <a:effectLst>
                    <a:glow rad="63500">
                      <a:schemeClr val="accent2">
                        <a:satMod val="175000"/>
                        <a:alpha val="40000"/>
                      </a:schemeClr>
                    </a:glow>
                  </a:effectLst>
                  <a:latin typeface="Roboto" panose="02000000000000000000" pitchFamily="2" charset="0"/>
                  <a:ea typeface="Roboto" panose="02000000000000000000" pitchFamily="2" charset="0"/>
                </a:rPr>
                <a:t>A. Giảm diện tích mặt bị ép và giảm áp lực theo cùng tỉ lệ.</a:t>
              </a:r>
              <a:endParaRPr lang="en-US" sz="2800" dirty="0">
                <a:solidFill>
                  <a:srgbClr val="FF0000"/>
                </a:solidFill>
                <a:effectLst>
                  <a:glow rad="63500">
                    <a:schemeClr val="accent2">
                      <a:satMod val="175000"/>
                      <a:alpha val="40000"/>
                    </a:schemeClr>
                  </a:glow>
                </a:effectLst>
                <a:latin typeface="Roboto" panose="02000000000000000000" pitchFamily="2" charset="0"/>
                <a:ea typeface="Roboto" panose="02000000000000000000" pitchFamily="2" charset="0"/>
              </a:endParaRPr>
            </a:p>
          </p:txBody>
        </p:sp>
      </p:grpSp>
      <p:grpSp>
        <p:nvGrpSpPr>
          <p:cNvPr id="36" name="b: đúng">
            <a:extLst>
              <a:ext uri="{FF2B5EF4-FFF2-40B4-BE49-F238E27FC236}">
                <a16:creationId xmlns:a16="http://schemas.microsoft.com/office/drawing/2014/main" id="{58F975F1-EB16-45CF-9178-B9976A2C2774}"/>
              </a:ext>
            </a:extLst>
          </p:cNvPr>
          <p:cNvGrpSpPr/>
          <p:nvPr/>
        </p:nvGrpSpPr>
        <p:grpSpPr>
          <a:xfrm>
            <a:off x="6509745" y="3928609"/>
            <a:ext cx="5015714" cy="1496923"/>
            <a:chOff x="6852920" y="4124960"/>
            <a:chExt cx="4344644" cy="1496923"/>
          </a:xfrm>
        </p:grpSpPr>
        <p:sp>
          <p:nvSpPr>
            <p:cNvPr id="37" name="Rectangle: Rounded Corners 36">
              <a:extLst>
                <a:ext uri="{FF2B5EF4-FFF2-40B4-BE49-F238E27FC236}">
                  <a16:creationId xmlns:a16="http://schemas.microsoft.com/office/drawing/2014/main" id="{1DBC7783-99D0-4995-A8C0-E67A93C0D99A}"/>
                </a:ext>
              </a:extLst>
            </p:cNvPr>
            <p:cNvSpPr/>
            <p:nvPr/>
          </p:nvSpPr>
          <p:spPr>
            <a:xfrm>
              <a:off x="6852920" y="4124960"/>
              <a:ext cx="4344644" cy="1135200"/>
            </a:xfrm>
            <a:prstGeom prst="roundRect">
              <a:avLst>
                <a:gd name="adj" fmla="val 1885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a:extLst>
                <a:ext uri="{FF2B5EF4-FFF2-40B4-BE49-F238E27FC236}">
                  <a16:creationId xmlns:a16="http://schemas.microsoft.com/office/drawing/2014/main" id="{4B59E498-611E-4C98-8CF0-A4FCEF744C35}"/>
                </a:ext>
              </a:extLst>
            </p:cNvPr>
            <p:cNvSpPr txBox="1"/>
            <p:nvPr/>
          </p:nvSpPr>
          <p:spPr>
            <a:xfrm>
              <a:off x="7240243" y="4236888"/>
              <a:ext cx="3533251" cy="1384995"/>
            </a:xfrm>
            <a:prstGeom prst="rect">
              <a:avLst/>
            </a:prstGeom>
            <a:noFill/>
          </p:spPr>
          <p:txBody>
            <a:bodyPr wrap="square">
              <a:spAutoFit/>
            </a:bodyPr>
            <a:lstStyle/>
            <a:p>
              <a:r>
                <a:rPr lang="vi-VN" sz="2800" dirty="0">
                  <a:solidFill>
                    <a:srgbClr val="00FF00"/>
                  </a:solidFill>
                  <a:effectLst>
                    <a:glow rad="63500">
                      <a:schemeClr val="accent6">
                        <a:satMod val="175000"/>
                        <a:alpha val="40000"/>
                      </a:schemeClr>
                    </a:glow>
                  </a:effectLst>
                  <a:latin typeface="Roboto" panose="02000000000000000000" pitchFamily="2" charset="0"/>
                  <a:ea typeface="Roboto" panose="02000000000000000000" pitchFamily="2" charset="0"/>
                </a:rPr>
                <a:t>B. Giảm diện tích mặt bị ép và tăng áp lực.</a:t>
              </a:r>
              <a:endParaRPr lang="en-US" sz="2800" dirty="0">
                <a:solidFill>
                  <a:srgbClr val="00FF00"/>
                </a:solidFill>
                <a:effectLst>
                  <a:glow rad="63500">
                    <a:schemeClr val="accent6">
                      <a:satMod val="175000"/>
                      <a:alpha val="40000"/>
                    </a:schemeClr>
                  </a:glow>
                </a:effectLst>
                <a:latin typeface="Roboto" panose="02000000000000000000" pitchFamily="2" charset="0"/>
                <a:ea typeface="Roboto" panose="02000000000000000000" pitchFamily="2" charset="0"/>
              </a:endParaRPr>
            </a:p>
          </p:txBody>
        </p:sp>
        <p:sp>
          <p:nvSpPr>
            <p:cNvPr id="39" name="Rectangle: Rounded Corners 38">
              <a:extLst>
                <a:ext uri="{FF2B5EF4-FFF2-40B4-BE49-F238E27FC236}">
                  <a16:creationId xmlns:a16="http://schemas.microsoft.com/office/drawing/2014/main" id="{2487C054-6CC7-4883-B771-D8089343EB86}"/>
                </a:ext>
              </a:extLst>
            </p:cNvPr>
            <p:cNvSpPr/>
            <p:nvPr/>
          </p:nvSpPr>
          <p:spPr>
            <a:xfrm>
              <a:off x="6942543" y="4215505"/>
              <a:ext cx="4165393" cy="954108"/>
            </a:xfrm>
            <a:prstGeom prst="roundRect">
              <a:avLst>
                <a:gd name="adj" fmla="val 18737"/>
              </a:avLst>
            </a:prstGeom>
            <a:noFill/>
            <a:ln w="19050">
              <a:solidFill>
                <a:srgbClr val="00FF00"/>
              </a:solidFill>
            </a:ln>
            <a:effectLst>
              <a:glow rad="1016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0" name="c: sai">
            <a:extLst>
              <a:ext uri="{FF2B5EF4-FFF2-40B4-BE49-F238E27FC236}">
                <a16:creationId xmlns:a16="http://schemas.microsoft.com/office/drawing/2014/main" id="{DFFA2CF3-47C6-4319-B7A8-ED6E5BD11806}"/>
              </a:ext>
            </a:extLst>
          </p:cNvPr>
          <p:cNvGrpSpPr/>
          <p:nvPr/>
        </p:nvGrpSpPr>
        <p:grpSpPr>
          <a:xfrm>
            <a:off x="557515" y="5271090"/>
            <a:ext cx="5417762" cy="1479697"/>
            <a:chOff x="899159" y="5467440"/>
            <a:chExt cx="4344643" cy="1479697"/>
          </a:xfrm>
        </p:grpSpPr>
        <p:sp>
          <p:nvSpPr>
            <p:cNvPr id="41" name="Rectangle: Rounded Corners 40">
              <a:extLst>
                <a:ext uri="{FF2B5EF4-FFF2-40B4-BE49-F238E27FC236}">
                  <a16:creationId xmlns:a16="http://schemas.microsoft.com/office/drawing/2014/main" id="{0BA4C682-2B95-4039-BE01-7876313938B8}"/>
                </a:ext>
              </a:extLst>
            </p:cNvPr>
            <p:cNvSpPr/>
            <p:nvPr/>
          </p:nvSpPr>
          <p:spPr>
            <a:xfrm>
              <a:off x="899159" y="5467440"/>
              <a:ext cx="4344643" cy="1135200"/>
            </a:xfrm>
            <a:prstGeom prst="roundRect">
              <a:avLst>
                <a:gd name="adj" fmla="val 20125"/>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Box 41">
              <a:extLst>
                <a:ext uri="{FF2B5EF4-FFF2-40B4-BE49-F238E27FC236}">
                  <a16:creationId xmlns:a16="http://schemas.microsoft.com/office/drawing/2014/main" id="{735CA608-5027-4BB7-A9CD-EDE8009F9550}"/>
                </a:ext>
              </a:extLst>
            </p:cNvPr>
            <p:cNvSpPr txBox="1"/>
            <p:nvPr/>
          </p:nvSpPr>
          <p:spPr>
            <a:xfrm>
              <a:off x="1103486" y="5562142"/>
              <a:ext cx="4020235" cy="1384995"/>
            </a:xfrm>
            <a:prstGeom prst="rect">
              <a:avLst/>
            </a:prstGeom>
            <a:noFill/>
          </p:spPr>
          <p:txBody>
            <a:bodyPr wrap="square">
              <a:spAutoFit/>
            </a:bodyPr>
            <a:lstStyle/>
            <a:p>
              <a:r>
                <a:rPr lang="vi-VN" sz="2800" dirty="0">
                  <a:solidFill>
                    <a:srgbClr val="FF0000"/>
                  </a:solidFill>
                  <a:effectLst>
                    <a:glow rad="63500">
                      <a:schemeClr val="accent2">
                        <a:satMod val="175000"/>
                        <a:alpha val="40000"/>
                      </a:schemeClr>
                    </a:glow>
                  </a:effectLst>
                  <a:latin typeface="Roboto" panose="02000000000000000000" pitchFamily="2" charset="0"/>
                  <a:ea typeface="Roboto" panose="02000000000000000000" pitchFamily="2" charset="0"/>
                </a:rPr>
                <a:t>C. Tăng diện tích mặt bị ép và tăng áp lực theo cùng tỉ lệ.</a:t>
              </a:r>
            </a:p>
          </p:txBody>
        </p:sp>
        <p:sp>
          <p:nvSpPr>
            <p:cNvPr id="43" name="Rectangle: Rounded Corners 42">
              <a:extLst>
                <a:ext uri="{FF2B5EF4-FFF2-40B4-BE49-F238E27FC236}">
                  <a16:creationId xmlns:a16="http://schemas.microsoft.com/office/drawing/2014/main" id="{8BCD3F53-B53A-4CA6-AB3F-45ED47CD1BA1}"/>
                </a:ext>
              </a:extLst>
            </p:cNvPr>
            <p:cNvSpPr/>
            <p:nvPr/>
          </p:nvSpPr>
          <p:spPr>
            <a:xfrm>
              <a:off x="988783" y="5557986"/>
              <a:ext cx="4165393" cy="954108"/>
            </a:xfrm>
            <a:prstGeom prst="roundRect">
              <a:avLst>
                <a:gd name="adj" fmla="val 18737"/>
              </a:avLst>
            </a:prstGeom>
            <a:noFill/>
            <a:ln w="19050">
              <a:solidFill>
                <a:srgbClr val="FF0000"/>
              </a:solidFill>
            </a:ln>
            <a:effectLst>
              <a:glow rad="101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4" name="d: sai">
            <a:extLst>
              <a:ext uri="{FF2B5EF4-FFF2-40B4-BE49-F238E27FC236}">
                <a16:creationId xmlns:a16="http://schemas.microsoft.com/office/drawing/2014/main" id="{4A96B223-0BBE-47B9-9AF9-E17AF269B486}"/>
              </a:ext>
            </a:extLst>
          </p:cNvPr>
          <p:cNvGrpSpPr/>
          <p:nvPr/>
        </p:nvGrpSpPr>
        <p:grpSpPr>
          <a:xfrm>
            <a:off x="6509747" y="5271090"/>
            <a:ext cx="5015712" cy="1492833"/>
            <a:chOff x="6852920" y="5467440"/>
            <a:chExt cx="4344642" cy="1492833"/>
          </a:xfrm>
        </p:grpSpPr>
        <p:sp>
          <p:nvSpPr>
            <p:cNvPr id="45" name="Rectangle: Rounded Corners 44">
              <a:extLst>
                <a:ext uri="{FF2B5EF4-FFF2-40B4-BE49-F238E27FC236}">
                  <a16:creationId xmlns:a16="http://schemas.microsoft.com/office/drawing/2014/main" id="{30B3C264-FC0D-4667-843B-38659B311781}"/>
                </a:ext>
              </a:extLst>
            </p:cNvPr>
            <p:cNvSpPr/>
            <p:nvPr/>
          </p:nvSpPr>
          <p:spPr>
            <a:xfrm>
              <a:off x="6852920" y="5467440"/>
              <a:ext cx="4344642" cy="1135200"/>
            </a:xfrm>
            <a:prstGeom prst="roundRect">
              <a:avLst>
                <a:gd name="adj" fmla="val 1885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TextBox 45">
              <a:extLst>
                <a:ext uri="{FF2B5EF4-FFF2-40B4-BE49-F238E27FC236}">
                  <a16:creationId xmlns:a16="http://schemas.microsoft.com/office/drawing/2014/main" id="{50D6B442-ADEB-4C60-806A-BF58C80FEC72}"/>
                </a:ext>
              </a:extLst>
            </p:cNvPr>
            <p:cNvSpPr txBox="1"/>
            <p:nvPr/>
          </p:nvSpPr>
          <p:spPr>
            <a:xfrm>
              <a:off x="7303755" y="5575278"/>
              <a:ext cx="3459767" cy="1384995"/>
            </a:xfrm>
            <a:prstGeom prst="rect">
              <a:avLst/>
            </a:prstGeom>
            <a:noFill/>
          </p:spPr>
          <p:txBody>
            <a:bodyPr wrap="square">
              <a:spAutoFit/>
            </a:bodyPr>
            <a:lstStyle/>
            <a:p>
              <a:r>
                <a:rPr lang="pt-BR" sz="2800" dirty="0">
                  <a:solidFill>
                    <a:srgbClr val="FF0000"/>
                  </a:solidFill>
                  <a:effectLst>
                    <a:glow rad="63500">
                      <a:schemeClr val="accent2">
                        <a:satMod val="175000"/>
                        <a:alpha val="40000"/>
                      </a:schemeClr>
                    </a:glow>
                  </a:effectLst>
                  <a:latin typeface="Roboto" panose="02000000000000000000" pitchFamily="2" charset="0"/>
                  <a:ea typeface="Roboto" panose="02000000000000000000" pitchFamily="2" charset="0"/>
                </a:rPr>
                <a:t>D. </a:t>
              </a:r>
              <a:r>
                <a:rPr lang="vi-VN" sz="2800" dirty="0">
                  <a:solidFill>
                    <a:srgbClr val="FF0000"/>
                  </a:solidFill>
                  <a:effectLst>
                    <a:glow rad="63500">
                      <a:schemeClr val="accent2">
                        <a:satMod val="175000"/>
                        <a:alpha val="40000"/>
                      </a:schemeClr>
                    </a:glow>
                  </a:effectLst>
                  <a:latin typeface="Roboto" panose="02000000000000000000" pitchFamily="2" charset="0"/>
                  <a:ea typeface="Roboto" panose="02000000000000000000" pitchFamily="2" charset="0"/>
                </a:rPr>
                <a:t>Tăng diện tích mặt bị ép và giảm áp lực.</a:t>
              </a:r>
              <a:endParaRPr lang="en-US" sz="2800" dirty="0">
                <a:solidFill>
                  <a:srgbClr val="FF0000"/>
                </a:solidFill>
                <a:effectLst>
                  <a:glow rad="63500">
                    <a:schemeClr val="accent2">
                      <a:satMod val="175000"/>
                      <a:alpha val="40000"/>
                    </a:schemeClr>
                  </a:glow>
                </a:effectLst>
                <a:latin typeface="Roboto" panose="02000000000000000000" pitchFamily="2" charset="0"/>
                <a:ea typeface="Roboto" panose="02000000000000000000" pitchFamily="2" charset="0"/>
              </a:endParaRPr>
            </a:p>
          </p:txBody>
        </p:sp>
        <p:sp>
          <p:nvSpPr>
            <p:cNvPr id="47" name="Rectangle: Rounded Corners 46">
              <a:extLst>
                <a:ext uri="{FF2B5EF4-FFF2-40B4-BE49-F238E27FC236}">
                  <a16:creationId xmlns:a16="http://schemas.microsoft.com/office/drawing/2014/main" id="{E682DA53-BD23-4A9D-AFBE-5F7A43B8D2DE}"/>
                </a:ext>
              </a:extLst>
            </p:cNvPr>
            <p:cNvSpPr/>
            <p:nvPr/>
          </p:nvSpPr>
          <p:spPr>
            <a:xfrm>
              <a:off x="6942544" y="5557986"/>
              <a:ext cx="4165393" cy="954108"/>
            </a:xfrm>
            <a:prstGeom prst="roundRect">
              <a:avLst>
                <a:gd name="adj" fmla="val 18737"/>
              </a:avLst>
            </a:prstGeom>
            <a:noFill/>
            <a:ln w="19050">
              <a:solidFill>
                <a:srgbClr val="FF0000"/>
              </a:solidFill>
            </a:ln>
            <a:effectLst>
              <a:glow rad="101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14567216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Effect transition="in" filter="fade">
                                      <p:cBhvr>
                                        <p:cTn id="9" dur="500"/>
                                        <p:tgtEl>
                                          <p:spTgt spid="26"/>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32"/>
                                        </p:tgtEl>
                                        <p:attrNameLst>
                                          <p:attrName>style.visibility</p:attrName>
                                        </p:attrNameLst>
                                      </p:cBhvr>
                                      <p:to>
                                        <p:strVal val="visible"/>
                                      </p:to>
                                    </p:set>
                                    <p:animEffect transition="in" filter="fade">
                                      <p:cBhvr>
                                        <p:cTn id="14" dur="500"/>
                                        <p:tgtEl>
                                          <p:spTgt spid="32"/>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34"/>
                                        </p:tgtEl>
                                        <p:attrNameLst>
                                          <p:attrName>style.visibility</p:attrName>
                                        </p:attrNameLst>
                                      </p:cBhvr>
                                      <p:to>
                                        <p:strVal val="visible"/>
                                      </p:to>
                                    </p:set>
                                    <p:animEffect transition="in" filter="fade">
                                      <p:cBhvr>
                                        <p:cTn id="19" dur="500"/>
                                        <p:tgtEl>
                                          <p:spTgt spid="34"/>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33"/>
                                        </p:tgtEl>
                                        <p:attrNameLst>
                                          <p:attrName>style.visibility</p:attrName>
                                        </p:attrNameLst>
                                      </p:cBhvr>
                                      <p:to>
                                        <p:strVal val="visible"/>
                                      </p:to>
                                    </p:set>
                                    <p:animEffect transition="in" filter="fade">
                                      <p:cBhvr>
                                        <p:cTn id="24" dur="500"/>
                                        <p:tgtEl>
                                          <p:spTgt spid="33"/>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35"/>
                                        </p:tgtEl>
                                        <p:attrNameLst>
                                          <p:attrName>style.visibility</p:attrName>
                                        </p:attrNameLst>
                                      </p:cBhvr>
                                      <p:to>
                                        <p:strVal val="visible"/>
                                      </p:to>
                                    </p:set>
                                    <p:animEffect transition="in" filter="fade">
                                      <p:cBhvr>
                                        <p:cTn id="29"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32"/>
                    </p:tgtEl>
                  </p:cond>
                </p:stCondLst>
                <p:endSync evt="end" delay="0">
                  <p:rtn val="all"/>
                </p:endSync>
                <p:childTnLst>
                  <p:par>
                    <p:cTn id="31" fill="hold">
                      <p:stCondLst>
                        <p:cond delay="0"/>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fade">
                                      <p:cBhvr>
                                        <p:cTn id="35" dur="500"/>
                                        <p:tgtEl>
                                          <p:spTgt spid="22"/>
                                        </p:tgtEl>
                                      </p:cBhvr>
                                    </p:animEffect>
                                  </p:childTnLst>
                                </p:cTn>
                              </p:par>
                            </p:childTnLst>
                          </p:cTn>
                        </p:par>
                      </p:childTnLst>
                    </p:cTn>
                  </p:par>
                </p:childTnLst>
              </p:cTn>
              <p:nextCondLst>
                <p:cond evt="onClick" delay="0">
                  <p:tgtEl>
                    <p:spTgt spid="32"/>
                  </p:tgtEl>
                </p:cond>
              </p:nextCondLst>
            </p:seq>
            <p:seq concurrent="1" nextAc="seek">
              <p:cTn id="36" restart="whenNotActive" fill="hold" evtFilter="cancelBubble" nodeType="interactiveSeq">
                <p:stCondLst>
                  <p:cond evt="onClick" delay="0">
                    <p:tgtEl>
                      <p:spTgt spid="33"/>
                    </p:tgtEl>
                  </p:cond>
                </p:stCondLst>
                <p:endSync evt="end" delay="0">
                  <p:rtn val="all"/>
                </p:endSync>
                <p:childTnLst>
                  <p:par>
                    <p:cTn id="37" fill="hold">
                      <p:stCondLst>
                        <p:cond delay="0"/>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40"/>
                                        </p:tgtEl>
                                        <p:attrNameLst>
                                          <p:attrName>style.visibility</p:attrName>
                                        </p:attrNameLst>
                                      </p:cBhvr>
                                      <p:to>
                                        <p:strVal val="visible"/>
                                      </p:to>
                                    </p:set>
                                    <p:animEffect transition="in" filter="fade">
                                      <p:cBhvr>
                                        <p:cTn id="41" dur="500"/>
                                        <p:tgtEl>
                                          <p:spTgt spid="40"/>
                                        </p:tgtEl>
                                      </p:cBhvr>
                                    </p:animEffect>
                                  </p:childTnLst>
                                </p:cTn>
                              </p:par>
                            </p:childTnLst>
                          </p:cTn>
                        </p:par>
                      </p:childTnLst>
                    </p:cTn>
                  </p:par>
                </p:childTnLst>
              </p:cTn>
              <p:nextCondLst>
                <p:cond evt="onClick" delay="0">
                  <p:tgtEl>
                    <p:spTgt spid="33"/>
                  </p:tgtEl>
                </p:cond>
              </p:nextCondLst>
            </p:seq>
            <p:seq concurrent="1" nextAc="seek">
              <p:cTn id="42" restart="whenNotActive" fill="hold" evtFilter="cancelBubble" nodeType="interactiveSeq">
                <p:stCondLst>
                  <p:cond evt="onClick" delay="0">
                    <p:tgtEl>
                      <p:spTgt spid="35"/>
                    </p:tgtEl>
                  </p:cond>
                </p:stCondLst>
                <p:endSync evt="end" delay="0">
                  <p:rtn val="all"/>
                </p:endSync>
                <p:childTnLst>
                  <p:par>
                    <p:cTn id="43" fill="hold">
                      <p:stCondLst>
                        <p:cond delay="0"/>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44"/>
                                        </p:tgtEl>
                                        <p:attrNameLst>
                                          <p:attrName>style.visibility</p:attrName>
                                        </p:attrNameLst>
                                      </p:cBhvr>
                                      <p:to>
                                        <p:strVal val="visible"/>
                                      </p:to>
                                    </p:set>
                                    <p:animEffect transition="in" filter="fade">
                                      <p:cBhvr>
                                        <p:cTn id="47" dur="500"/>
                                        <p:tgtEl>
                                          <p:spTgt spid="44"/>
                                        </p:tgtEl>
                                      </p:cBhvr>
                                    </p:animEffect>
                                  </p:childTnLst>
                                </p:cTn>
                              </p:par>
                            </p:childTnLst>
                          </p:cTn>
                        </p:par>
                      </p:childTnLst>
                    </p:cTn>
                  </p:par>
                </p:childTnLst>
              </p:cTn>
              <p:nextCondLst>
                <p:cond evt="onClick" delay="0">
                  <p:tgtEl>
                    <p:spTgt spid="35"/>
                  </p:tgtEl>
                </p:cond>
              </p:nextCondLst>
            </p:seq>
            <p:seq concurrent="1" nextAc="seek">
              <p:cTn id="48" restart="whenNotActive" fill="hold" evtFilter="cancelBubble" nodeType="interactiveSeq">
                <p:stCondLst>
                  <p:cond evt="onClick" delay="0">
                    <p:tgtEl>
                      <p:spTgt spid="34"/>
                    </p:tgtEl>
                  </p:cond>
                </p:stCondLst>
                <p:endSync evt="end" delay="0">
                  <p:rtn val="all"/>
                </p:endSync>
                <p:childTnLst>
                  <p:par>
                    <p:cTn id="49" fill="hold">
                      <p:stCondLst>
                        <p:cond delay="0"/>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36"/>
                                        </p:tgtEl>
                                        <p:attrNameLst>
                                          <p:attrName>style.visibility</p:attrName>
                                        </p:attrNameLst>
                                      </p:cBhvr>
                                      <p:to>
                                        <p:strVal val="visible"/>
                                      </p:to>
                                    </p:set>
                                    <p:animEffect transition="in" filter="fade">
                                      <p:cBhvr>
                                        <p:cTn id="53" dur="500"/>
                                        <p:tgtEl>
                                          <p:spTgt spid="36"/>
                                        </p:tgtEl>
                                      </p:cBhvr>
                                    </p:animEffect>
                                  </p:childTnLst>
                                </p:cTn>
                              </p:par>
                            </p:childTnLst>
                          </p:cTn>
                        </p:par>
                      </p:childTnLst>
                    </p:cTn>
                  </p:par>
                </p:childTnLst>
              </p:cTn>
              <p:nextCondLst>
                <p:cond evt="onClick" delay="0">
                  <p:tgtEl>
                    <p:spTgt spid="34"/>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Picture 5" descr="A picture containing outdoor, car, sky, ground&#10;&#10;Description automatically generated">
            <a:extLst>
              <a:ext uri="{FF2B5EF4-FFF2-40B4-BE49-F238E27FC236}">
                <a16:creationId xmlns:a16="http://schemas.microsoft.com/office/drawing/2014/main" id="{4D549FDC-1EC4-4A9F-BA9D-8172E863C1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22250" y="1376932"/>
            <a:ext cx="4752391" cy="3818162"/>
          </a:xfrm>
          <a:prstGeom prst="rect">
            <a:avLst/>
          </a:prstGeom>
        </p:spPr>
      </p:pic>
      <p:pic>
        <p:nvPicPr>
          <p:cNvPr id="8" name="Picture 7" descr="A person driving a tractor in a field&#10;&#10;Description automatically generated with low confidence">
            <a:extLst>
              <a:ext uri="{FF2B5EF4-FFF2-40B4-BE49-F238E27FC236}">
                <a16:creationId xmlns:a16="http://schemas.microsoft.com/office/drawing/2014/main" id="{094BEA19-5DDE-4AFC-83B6-19913BD543ED}"/>
              </a:ext>
            </a:extLst>
          </p:cNvPr>
          <p:cNvPicPr>
            <a:picLocks noChangeAspect="1"/>
          </p:cNvPicPr>
          <p:nvPr/>
        </p:nvPicPr>
        <p:blipFill rotWithShape="1">
          <a:blip r:embed="rId4">
            <a:extLst>
              <a:ext uri="{28A0092B-C50C-407E-A947-70E740481C1C}">
                <a14:useLocalDpi xmlns:a14="http://schemas.microsoft.com/office/drawing/2010/main" val="0"/>
              </a:ext>
            </a:extLst>
          </a:blip>
          <a:srcRect r="23320"/>
          <a:stretch/>
        </p:blipFill>
        <p:spPr>
          <a:xfrm>
            <a:off x="780059" y="1376932"/>
            <a:ext cx="5204911" cy="3818162"/>
          </a:xfrm>
          <a:prstGeom prst="rect">
            <a:avLst/>
          </a:prstGeom>
        </p:spPr>
      </p:pic>
      <p:sp>
        <p:nvSpPr>
          <p:cNvPr id="10" name="TextBox 9">
            <a:extLst>
              <a:ext uri="{FF2B5EF4-FFF2-40B4-BE49-F238E27FC236}">
                <a16:creationId xmlns:a16="http://schemas.microsoft.com/office/drawing/2014/main" id="{80B5D825-7E95-41CE-9A98-DDEF832777DB}"/>
              </a:ext>
            </a:extLst>
          </p:cNvPr>
          <p:cNvSpPr txBox="1"/>
          <p:nvPr/>
        </p:nvSpPr>
        <p:spPr>
          <a:xfrm>
            <a:off x="509125" y="5492207"/>
            <a:ext cx="11173748" cy="954107"/>
          </a:xfrm>
          <a:prstGeom prst="rect">
            <a:avLst/>
          </a:prstGeom>
          <a:noFill/>
        </p:spPr>
        <p:txBody>
          <a:bodyPr wrap="square">
            <a:spAutoFit/>
          </a:bodyPr>
          <a:lstStyle/>
          <a:p>
            <a:r>
              <a:rPr lang="vi-VN" sz="2800" b="1" dirty="0">
                <a:solidFill>
                  <a:schemeClr val="bg1"/>
                </a:solidFill>
                <a:latin typeface="Roboto" panose="02000000000000000000" pitchFamily="2" charset="0"/>
                <a:ea typeface="Roboto" panose="02000000000000000000" pitchFamily="2" charset="0"/>
              </a:rPr>
              <a:t>Tại sao máy kéo nặng nề lại chạy được bình thường trên đất mềm, còn ô tô nhẹ hơn lại có thể bị lún bánh trên chính quãng đường này?</a:t>
            </a:r>
          </a:p>
        </p:txBody>
      </p:sp>
      <p:grpSp>
        <p:nvGrpSpPr>
          <p:cNvPr id="11" name="Group 10">
            <a:extLst>
              <a:ext uri="{FF2B5EF4-FFF2-40B4-BE49-F238E27FC236}">
                <a16:creationId xmlns:a16="http://schemas.microsoft.com/office/drawing/2014/main" id="{6B9E86F9-77DB-9F0E-16A8-7EF9BF0E7226}"/>
              </a:ext>
            </a:extLst>
          </p:cNvPr>
          <p:cNvGrpSpPr/>
          <p:nvPr/>
        </p:nvGrpSpPr>
        <p:grpSpPr>
          <a:xfrm>
            <a:off x="4475825" y="405116"/>
            <a:ext cx="3240349" cy="674703"/>
            <a:chOff x="4474346" y="195309"/>
            <a:chExt cx="3240349" cy="674703"/>
          </a:xfrm>
        </p:grpSpPr>
        <p:sp>
          <p:nvSpPr>
            <p:cNvPr id="12" name="Rectangle: Rounded Corners 11">
              <a:extLst>
                <a:ext uri="{FF2B5EF4-FFF2-40B4-BE49-F238E27FC236}">
                  <a16:creationId xmlns:a16="http://schemas.microsoft.com/office/drawing/2014/main" id="{E577274F-2FBC-66A2-DFFE-7C85DDADC95F}"/>
                </a:ext>
              </a:extLst>
            </p:cNvPr>
            <p:cNvSpPr/>
            <p:nvPr/>
          </p:nvSpPr>
          <p:spPr>
            <a:xfrm>
              <a:off x="4474346" y="195309"/>
              <a:ext cx="3240349" cy="67470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38FE6521-1594-781B-DF85-131BA0599913}"/>
                </a:ext>
              </a:extLst>
            </p:cNvPr>
            <p:cNvSpPr txBox="1"/>
            <p:nvPr/>
          </p:nvSpPr>
          <p:spPr>
            <a:xfrm>
              <a:off x="5077957" y="195309"/>
              <a:ext cx="2203251" cy="646331"/>
            </a:xfrm>
            <a:prstGeom prst="rect">
              <a:avLst/>
            </a:prstGeom>
            <a:noFill/>
          </p:spPr>
          <p:txBody>
            <a:bodyPr wrap="square" rtlCol="0">
              <a:spAutoFit/>
            </a:bodyPr>
            <a:lstStyle/>
            <a:p>
              <a:r>
                <a:rPr lang="en-US" sz="3600" dirty="0" err="1">
                  <a:solidFill>
                    <a:srgbClr val="9933FF"/>
                  </a:solidFill>
                  <a:latin typeface="Roboto Black" panose="02000000000000000000" pitchFamily="2" charset="0"/>
                </a:rPr>
                <a:t>Tự</a:t>
              </a:r>
              <a:r>
                <a:rPr lang="en-US" sz="3600" dirty="0">
                  <a:solidFill>
                    <a:srgbClr val="9933FF"/>
                  </a:solidFill>
                  <a:latin typeface="Roboto Black" panose="02000000000000000000" pitchFamily="2" charset="0"/>
                </a:rPr>
                <a:t> </a:t>
              </a:r>
              <a:r>
                <a:rPr lang="en-US" sz="3600" dirty="0" err="1">
                  <a:solidFill>
                    <a:srgbClr val="9933FF"/>
                  </a:solidFill>
                  <a:latin typeface="Roboto Black" panose="02000000000000000000" pitchFamily="2" charset="0"/>
                </a:rPr>
                <a:t>Luận</a:t>
              </a:r>
              <a:endParaRPr lang="en-US" sz="3600" dirty="0">
                <a:solidFill>
                  <a:srgbClr val="9933FF"/>
                </a:solidFill>
                <a:latin typeface="Roboto Black" panose="02000000000000000000" pitchFamily="2" charset="0"/>
              </a:endParaRPr>
            </a:p>
          </p:txBody>
        </p:sp>
      </p:grpSp>
    </p:spTree>
    <p:extLst>
      <p:ext uri="{BB962C8B-B14F-4D97-AF65-F5344CB8AC3E}">
        <p14:creationId xmlns:p14="http://schemas.microsoft.com/office/powerpoint/2010/main" val="3542767084"/>
      </p:ext>
    </p:extLst>
  </p:cSld>
  <p:clrMapOvr>
    <a:masterClrMapping/>
  </p:clrMapOvr>
  <p:transition spd="slow">
    <p:comb/>
  </p:transition>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0CD96CB1-085B-11CD-6C17-5F959F268F22}"/>
              </a:ext>
            </a:extLst>
          </p:cNvPr>
          <p:cNvSpPr/>
          <p:nvPr/>
        </p:nvSpPr>
        <p:spPr>
          <a:xfrm>
            <a:off x="204317" y="3104941"/>
            <a:ext cx="11783368" cy="347672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CFDF0A37-1834-4733-B5B9-DF400AA82025}"/>
              </a:ext>
            </a:extLst>
          </p:cNvPr>
          <p:cNvSpPr txBox="1"/>
          <p:nvPr/>
        </p:nvSpPr>
        <p:spPr>
          <a:xfrm>
            <a:off x="620806" y="3381366"/>
            <a:ext cx="10753928" cy="2923877"/>
          </a:xfrm>
          <a:prstGeom prst="rect">
            <a:avLst/>
          </a:prstGeom>
          <a:noFill/>
        </p:spPr>
        <p:txBody>
          <a:bodyPr wrap="square">
            <a:spAutoFit/>
          </a:bodyPr>
          <a:lstStyle/>
          <a:p>
            <a:r>
              <a:rPr lang="vi-VN" sz="2800" dirty="0">
                <a:solidFill>
                  <a:schemeClr val="bg2">
                    <a:lumMod val="25000"/>
                  </a:schemeClr>
                </a:solidFill>
                <a:latin typeface="Roboto" panose="02000000000000000000" pitchFamily="2" charset="0"/>
                <a:ea typeface="Roboto" panose="02000000000000000000" pitchFamily="2" charset="0"/>
              </a:rPr>
              <a:t>Máy kéo dùng xích có bản rộng( </a:t>
            </a:r>
            <a:r>
              <a:rPr lang="vi-VN" sz="3200" dirty="0">
                <a:solidFill>
                  <a:srgbClr val="FF3600"/>
                </a:solidFill>
                <a:latin typeface="#9Slide05 Lobster" panose="02000506000000020003" pitchFamily="2" charset="0"/>
                <a:ea typeface="Roboto" panose="02000000000000000000" pitchFamily="2" charset="0"/>
              </a:rPr>
              <a:t>diện tích bị ép lớn</a:t>
            </a:r>
            <a:r>
              <a:rPr lang="vi-VN" sz="2800" dirty="0">
                <a:solidFill>
                  <a:schemeClr val="bg2">
                    <a:lumMod val="25000"/>
                  </a:schemeClr>
                </a:solidFill>
                <a:latin typeface="Roboto" panose="02000000000000000000" pitchFamily="2" charset="0"/>
                <a:ea typeface="Roboto" panose="02000000000000000000" pitchFamily="2" charset="0"/>
              </a:rPr>
              <a:t>) nên </a:t>
            </a:r>
            <a:r>
              <a:rPr lang="vi-VN" sz="3200" dirty="0">
                <a:solidFill>
                  <a:srgbClr val="00B0F0"/>
                </a:solidFill>
                <a:latin typeface="#9Slide05 Lobster" panose="02000506000000020003" pitchFamily="2" charset="0"/>
                <a:ea typeface="Roboto" panose="02000000000000000000" pitchFamily="2" charset="0"/>
              </a:rPr>
              <a:t>áp suất </a:t>
            </a:r>
            <a:r>
              <a:rPr lang="vi-VN" sz="2800" dirty="0">
                <a:solidFill>
                  <a:schemeClr val="bg2">
                    <a:lumMod val="25000"/>
                  </a:schemeClr>
                </a:solidFill>
                <a:latin typeface="Roboto" panose="02000000000000000000" pitchFamily="2" charset="0"/>
                <a:ea typeface="Roboto" panose="02000000000000000000" pitchFamily="2" charset="0"/>
              </a:rPr>
              <a:t>gây ra bởi trọng lượng của máy kéo </a:t>
            </a:r>
            <a:r>
              <a:rPr lang="vi-VN" sz="3200" dirty="0">
                <a:solidFill>
                  <a:srgbClr val="00B0F0"/>
                </a:solidFill>
                <a:latin typeface="#9Slide05 Lobster" panose="02000506000000020003" pitchFamily="2" charset="0"/>
                <a:ea typeface="Roboto" panose="02000000000000000000" pitchFamily="2" charset="0"/>
              </a:rPr>
              <a:t>nhỏ</a:t>
            </a:r>
            <a:r>
              <a:rPr lang="vi-VN" sz="2800" dirty="0">
                <a:solidFill>
                  <a:schemeClr val="bg2">
                    <a:lumMod val="25000"/>
                  </a:schemeClr>
                </a:solidFill>
                <a:latin typeface="Roboto" panose="02000000000000000000" pitchFamily="2" charset="0"/>
                <a:ea typeface="Roboto" panose="02000000000000000000" pitchFamily="2" charset="0"/>
              </a:rPr>
              <a:t>. </a:t>
            </a:r>
          </a:p>
          <a:p>
            <a:r>
              <a:rPr lang="vi-VN" sz="2800" dirty="0">
                <a:solidFill>
                  <a:schemeClr val="bg2">
                    <a:lumMod val="25000"/>
                  </a:schemeClr>
                </a:solidFill>
                <a:latin typeface="Roboto" panose="02000000000000000000" pitchFamily="2" charset="0"/>
                <a:ea typeface="Roboto" panose="02000000000000000000" pitchFamily="2" charset="0"/>
              </a:rPr>
              <a:t>Còn ô tô dùng bánh ( </a:t>
            </a:r>
            <a:r>
              <a:rPr lang="vi-VN" sz="3200" dirty="0">
                <a:solidFill>
                  <a:srgbClr val="FF3600"/>
                </a:solidFill>
                <a:latin typeface="#9Slide05 Lobster" panose="02000506000000020003" pitchFamily="2" charset="0"/>
                <a:ea typeface="Roboto" panose="02000000000000000000" pitchFamily="2" charset="0"/>
              </a:rPr>
              <a:t>diện tích bị ép nhỏ</a:t>
            </a:r>
            <a:r>
              <a:rPr lang="vi-VN" sz="2800" dirty="0">
                <a:solidFill>
                  <a:schemeClr val="bg2">
                    <a:lumMod val="25000"/>
                  </a:schemeClr>
                </a:solidFill>
                <a:latin typeface="Roboto" panose="02000000000000000000" pitchFamily="2" charset="0"/>
                <a:ea typeface="Roboto" panose="02000000000000000000" pitchFamily="2" charset="0"/>
              </a:rPr>
              <a:t>), nên </a:t>
            </a:r>
            <a:r>
              <a:rPr lang="vi-VN" sz="3200" dirty="0">
                <a:solidFill>
                  <a:srgbClr val="00B0F0"/>
                </a:solidFill>
                <a:latin typeface="#9Slide05 Lobster" panose="02000506000000020003" pitchFamily="2" charset="0"/>
                <a:ea typeface="Roboto" panose="02000000000000000000" pitchFamily="2" charset="0"/>
              </a:rPr>
              <a:t>áp suất </a:t>
            </a:r>
            <a:r>
              <a:rPr lang="vi-VN" sz="2800" dirty="0">
                <a:solidFill>
                  <a:schemeClr val="bg2">
                    <a:lumMod val="25000"/>
                  </a:schemeClr>
                </a:solidFill>
                <a:latin typeface="Roboto" panose="02000000000000000000" pitchFamily="2" charset="0"/>
                <a:ea typeface="Roboto" panose="02000000000000000000" pitchFamily="2" charset="0"/>
              </a:rPr>
              <a:t>gây ra bởi trọng lượng của ô tô </a:t>
            </a:r>
            <a:r>
              <a:rPr lang="vi-VN" sz="3200" dirty="0">
                <a:solidFill>
                  <a:srgbClr val="00B0F0"/>
                </a:solidFill>
                <a:latin typeface="#9Slide05 Lobster" panose="02000506000000020003" pitchFamily="2" charset="0"/>
                <a:ea typeface="Roboto" panose="02000000000000000000" pitchFamily="2" charset="0"/>
              </a:rPr>
              <a:t>lớn hơn</a:t>
            </a:r>
            <a:r>
              <a:rPr lang="vi-VN" sz="2800" dirty="0">
                <a:solidFill>
                  <a:schemeClr val="bg2">
                    <a:lumMod val="25000"/>
                  </a:schemeClr>
                </a:solidFill>
                <a:latin typeface="Roboto" panose="02000000000000000000" pitchFamily="2" charset="0"/>
                <a:ea typeface="Roboto" panose="02000000000000000000" pitchFamily="2" charset="0"/>
              </a:rPr>
              <a:t>. </a:t>
            </a:r>
          </a:p>
          <a:p>
            <a:r>
              <a:rPr lang="vi-VN" sz="2800" dirty="0">
                <a:solidFill>
                  <a:schemeClr val="bg2">
                    <a:lumMod val="25000"/>
                  </a:schemeClr>
                </a:solidFill>
                <a:latin typeface="Roboto" panose="02000000000000000000" pitchFamily="2" charset="0"/>
                <a:ea typeface="Roboto" panose="02000000000000000000" pitchFamily="2" charset="0"/>
              </a:rPr>
              <a:t>Chính vì thế mà máy kéo có thể chạy được trên đất mềm, còn ô tô thì không.</a:t>
            </a:r>
          </a:p>
        </p:txBody>
      </p:sp>
      <p:pic>
        <p:nvPicPr>
          <p:cNvPr id="7" name="Picture 6" descr="A picture containing outdoor, car, sky, ground&#10;&#10;Description automatically generated">
            <a:extLst>
              <a:ext uri="{FF2B5EF4-FFF2-40B4-BE49-F238E27FC236}">
                <a16:creationId xmlns:a16="http://schemas.microsoft.com/office/drawing/2014/main" id="{5B11843B-7F8E-4F03-8736-36BCCED349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64234" y="534357"/>
            <a:ext cx="2992127" cy="2403932"/>
          </a:xfrm>
          <a:prstGeom prst="rect">
            <a:avLst/>
          </a:prstGeom>
        </p:spPr>
      </p:pic>
      <p:pic>
        <p:nvPicPr>
          <p:cNvPr id="8" name="Picture 7" descr="A person driving a tractor in a field&#10;&#10;Description automatically generated with low confidence">
            <a:extLst>
              <a:ext uri="{FF2B5EF4-FFF2-40B4-BE49-F238E27FC236}">
                <a16:creationId xmlns:a16="http://schemas.microsoft.com/office/drawing/2014/main" id="{2527A5B4-7D14-4B59-B605-5632B6574E5C}"/>
              </a:ext>
            </a:extLst>
          </p:cNvPr>
          <p:cNvPicPr>
            <a:picLocks noChangeAspect="1"/>
          </p:cNvPicPr>
          <p:nvPr/>
        </p:nvPicPr>
        <p:blipFill rotWithShape="1">
          <a:blip r:embed="rId4">
            <a:extLst>
              <a:ext uri="{28A0092B-C50C-407E-A947-70E740481C1C}">
                <a14:useLocalDpi xmlns:a14="http://schemas.microsoft.com/office/drawing/2010/main" val="0"/>
              </a:ext>
            </a:extLst>
          </a:blip>
          <a:srcRect r="23320"/>
          <a:stretch/>
        </p:blipFill>
        <p:spPr>
          <a:xfrm>
            <a:off x="2579969" y="534357"/>
            <a:ext cx="3277036" cy="2403932"/>
          </a:xfrm>
          <a:prstGeom prst="rect">
            <a:avLst/>
          </a:prstGeom>
        </p:spPr>
      </p:pic>
    </p:spTree>
    <p:extLst>
      <p:ext uri="{BB962C8B-B14F-4D97-AF65-F5344CB8AC3E}">
        <p14:creationId xmlns:p14="http://schemas.microsoft.com/office/powerpoint/2010/main" val="108806094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wd">
                                    <p:tmPct val="10000"/>
                                  </p:iterate>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6"/>
                                        </p:tgtEl>
                                        <p:attrNameLst>
                                          <p:attrName>ppt_y</p:attrName>
                                        </p:attrNameLst>
                                      </p:cBhvr>
                                      <p:tavLst>
                                        <p:tav tm="0">
                                          <p:val>
                                            <p:strVal val="#ppt_y"/>
                                          </p:val>
                                        </p:tav>
                                        <p:tav tm="100000">
                                          <p:val>
                                            <p:strVal val="#ppt_y"/>
                                          </p:val>
                                        </p:tav>
                                      </p:tavLst>
                                    </p:anim>
                                    <p:anim calcmode="lin" valueType="num">
                                      <p:cBhvr>
                                        <p:cTn id="9" dur="500" fill="hold"/>
                                        <p:tgtEl>
                                          <p:spTgt spid="6"/>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6"/>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80B5D825-7E95-41CE-9A98-DDEF832777DB}"/>
              </a:ext>
            </a:extLst>
          </p:cNvPr>
          <p:cNvSpPr txBox="1"/>
          <p:nvPr/>
        </p:nvSpPr>
        <p:spPr>
          <a:xfrm>
            <a:off x="328150" y="1348560"/>
            <a:ext cx="11173748" cy="523220"/>
          </a:xfrm>
          <a:prstGeom prst="rect">
            <a:avLst/>
          </a:prstGeom>
          <a:noFill/>
        </p:spPr>
        <p:txBody>
          <a:bodyPr wrap="square">
            <a:spAutoFit/>
          </a:bodyPr>
          <a:lstStyle/>
          <a:p>
            <a:r>
              <a:rPr lang="en-US" sz="2800" b="1" dirty="0" err="1">
                <a:solidFill>
                  <a:schemeClr val="bg1"/>
                </a:solidFill>
                <a:latin typeface="Roboto" panose="02000000000000000000" pitchFamily="2" charset="0"/>
                <a:ea typeface="Roboto" panose="02000000000000000000" pitchFamily="2" charset="0"/>
              </a:rPr>
              <a:t>Vì</a:t>
            </a:r>
            <a:r>
              <a:rPr lang="en-US" sz="2800" b="1" dirty="0">
                <a:solidFill>
                  <a:schemeClr val="bg1"/>
                </a:solidFill>
                <a:latin typeface="Roboto" panose="02000000000000000000" pitchFamily="2" charset="0"/>
                <a:ea typeface="Roboto" panose="02000000000000000000" pitchFamily="2" charset="0"/>
              </a:rPr>
              <a:t> </a:t>
            </a:r>
            <a:r>
              <a:rPr lang="en-US" sz="2800" b="1" dirty="0" err="1">
                <a:solidFill>
                  <a:schemeClr val="bg1"/>
                </a:solidFill>
                <a:latin typeface="Roboto" panose="02000000000000000000" pitchFamily="2" charset="0"/>
                <a:ea typeface="Roboto" panose="02000000000000000000" pitchFamily="2" charset="0"/>
              </a:rPr>
              <a:t>sao</a:t>
            </a:r>
            <a:r>
              <a:rPr lang="en-US" sz="2800" b="1" dirty="0">
                <a:solidFill>
                  <a:schemeClr val="bg1"/>
                </a:solidFill>
                <a:latin typeface="Roboto" panose="02000000000000000000" pitchFamily="2" charset="0"/>
                <a:ea typeface="Roboto" panose="02000000000000000000" pitchFamily="2" charset="0"/>
              </a:rPr>
              <a:t> </a:t>
            </a:r>
            <a:r>
              <a:rPr lang="en-US" sz="2800" b="1" dirty="0" err="1">
                <a:solidFill>
                  <a:schemeClr val="bg1"/>
                </a:solidFill>
                <a:latin typeface="Roboto" panose="02000000000000000000" pitchFamily="2" charset="0"/>
                <a:ea typeface="Roboto" panose="02000000000000000000" pitchFamily="2" charset="0"/>
              </a:rPr>
              <a:t>ống</a:t>
            </a:r>
            <a:r>
              <a:rPr lang="en-US" sz="2800" b="1" dirty="0">
                <a:solidFill>
                  <a:schemeClr val="bg1"/>
                </a:solidFill>
                <a:latin typeface="Roboto" panose="02000000000000000000" pitchFamily="2" charset="0"/>
                <a:ea typeface="Roboto" panose="02000000000000000000" pitchFamily="2" charset="0"/>
              </a:rPr>
              <a:t> </a:t>
            </a:r>
            <a:r>
              <a:rPr lang="en-US" sz="2800" b="1" dirty="0" err="1">
                <a:solidFill>
                  <a:schemeClr val="bg1"/>
                </a:solidFill>
                <a:latin typeface="Roboto" panose="02000000000000000000" pitchFamily="2" charset="0"/>
                <a:ea typeface="Roboto" panose="02000000000000000000" pitchFamily="2" charset="0"/>
              </a:rPr>
              <a:t>hút</a:t>
            </a:r>
            <a:r>
              <a:rPr lang="en-US" sz="2800" b="1" dirty="0">
                <a:solidFill>
                  <a:schemeClr val="bg1"/>
                </a:solidFill>
                <a:latin typeface="Roboto" panose="02000000000000000000" pitchFamily="2" charset="0"/>
                <a:ea typeface="Roboto" panose="02000000000000000000" pitchFamily="2" charset="0"/>
              </a:rPr>
              <a:t> </a:t>
            </a:r>
            <a:r>
              <a:rPr lang="en-US" sz="2800" b="1" dirty="0" err="1">
                <a:solidFill>
                  <a:schemeClr val="bg1"/>
                </a:solidFill>
                <a:latin typeface="Roboto" panose="02000000000000000000" pitchFamily="2" charset="0"/>
                <a:ea typeface="Roboto" panose="02000000000000000000" pitchFamily="2" charset="0"/>
              </a:rPr>
              <a:t>cắm</a:t>
            </a:r>
            <a:r>
              <a:rPr lang="en-US" sz="2800" b="1" dirty="0">
                <a:solidFill>
                  <a:schemeClr val="bg1"/>
                </a:solidFill>
                <a:latin typeface="Roboto" panose="02000000000000000000" pitchFamily="2" charset="0"/>
                <a:ea typeface="Roboto" panose="02000000000000000000" pitchFamily="2" charset="0"/>
              </a:rPr>
              <a:t> </a:t>
            </a:r>
            <a:r>
              <a:rPr lang="en-US" sz="2800" b="1" dirty="0" err="1">
                <a:solidFill>
                  <a:schemeClr val="bg1"/>
                </a:solidFill>
                <a:latin typeface="Roboto" panose="02000000000000000000" pitchFamily="2" charset="0"/>
                <a:ea typeface="Roboto" panose="02000000000000000000" pitchFamily="2" charset="0"/>
              </a:rPr>
              <a:t>vào</a:t>
            </a:r>
            <a:r>
              <a:rPr lang="en-US" sz="2800" b="1" dirty="0">
                <a:solidFill>
                  <a:schemeClr val="bg1"/>
                </a:solidFill>
                <a:latin typeface="Roboto" panose="02000000000000000000" pitchFamily="2" charset="0"/>
                <a:ea typeface="Roboto" panose="02000000000000000000" pitchFamily="2" charset="0"/>
              </a:rPr>
              <a:t> </a:t>
            </a:r>
            <a:r>
              <a:rPr lang="en-US" sz="2800" b="1" dirty="0" err="1">
                <a:solidFill>
                  <a:schemeClr val="bg1"/>
                </a:solidFill>
                <a:latin typeface="Roboto" panose="02000000000000000000" pitchFamily="2" charset="0"/>
                <a:ea typeface="Roboto" panose="02000000000000000000" pitchFamily="2" charset="0"/>
              </a:rPr>
              <a:t>hộp</a:t>
            </a:r>
            <a:r>
              <a:rPr lang="en-US" sz="2800" b="1" dirty="0">
                <a:solidFill>
                  <a:schemeClr val="bg1"/>
                </a:solidFill>
                <a:latin typeface="Roboto" panose="02000000000000000000" pitchFamily="2" charset="0"/>
                <a:ea typeface="Roboto" panose="02000000000000000000" pitchFamily="2" charset="0"/>
              </a:rPr>
              <a:t> </a:t>
            </a:r>
            <a:r>
              <a:rPr lang="en-US" sz="2800" b="1" dirty="0" err="1">
                <a:solidFill>
                  <a:schemeClr val="bg1"/>
                </a:solidFill>
                <a:latin typeface="Roboto" panose="02000000000000000000" pitchFamily="2" charset="0"/>
                <a:ea typeface="Roboto" panose="02000000000000000000" pitchFamily="2" charset="0"/>
              </a:rPr>
              <a:t>sữa</a:t>
            </a:r>
            <a:r>
              <a:rPr lang="en-US" sz="2800" b="1" dirty="0">
                <a:solidFill>
                  <a:schemeClr val="bg1"/>
                </a:solidFill>
                <a:latin typeface="Roboto" panose="02000000000000000000" pitchFamily="2" charset="0"/>
                <a:ea typeface="Roboto" panose="02000000000000000000" pitchFamily="2" charset="0"/>
              </a:rPr>
              <a:t> </a:t>
            </a:r>
            <a:r>
              <a:rPr lang="en-US" sz="2800" b="1" dirty="0" err="1">
                <a:solidFill>
                  <a:schemeClr val="bg1"/>
                </a:solidFill>
                <a:latin typeface="Roboto" panose="02000000000000000000" pitchFamily="2" charset="0"/>
                <a:ea typeface="Roboto" panose="02000000000000000000" pitchFamily="2" charset="0"/>
              </a:rPr>
              <a:t>có</a:t>
            </a:r>
            <a:r>
              <a:rPr lang="en-US" sz="2800" b="1" dirty="0">
                <a:solidFill>
                  <a:schemeClr val="bg1"/>
                </a:solidFill>
                <a:latin typeface="Roboto" panose="02000000000000000000" pitchFamily="2" charset="0"/>
                <a:ea typeface="Roboto" panose="02000000000000000000" pitchFamily="2" charset="0"/>
              </a:rPr>
              <a:t> </a:t>
            </a:r>
            <a:r>
              <a:rPr lang="en-US" sz="2800" b="1" dirty="0" err="1">
                <a:solidFill>
                  <a:schemeClr val="bg1"/>
                </a:solidFill>
                <a:latin typeface="Roboto" panose="02000000000000000000" pitchFamily="2" charset="0"/>
                <a:ea typeface="Roboto" panose="02000000000000000000" pitchFamily="2" charset="0"/>
              </a:rPr>
              <a:t>một</a:t>
            </a:r>
            <a:r>
              <a:rPr lang="en-US" sz="2800" b="1" dirty="0">
                <a:solidFill>
                  <a:schemeClr val="bg1"/>
                </a:solidFill>
                <a:latin typeface="Roboto" panose="02000000000000000000" pitchFamily="2" charset="0"/>
                <a:ea typeface="Roboto" panose="02000000000000000000" pitchFamily="2" charset="0"/>
              </a:rPr>
              <a:t> </a:t>
            </a:r>
            <a:r>
              <a:rPr lang="en-US" sz="2800" b="1" dirty="0" err="1">
                <a:solidFill>
                  <a:schemeClr val="bg1"/>
                </a:solidFill>
                <a:latin typeface="Roboto" panose="02000000000000000000" pitchFamily="2" charset="0"/>
                <a:ea typeface="Roboto" panose="02000000000000000000" pitchFamily="2" charset="0"/>
              </a:rPr>
              <a:t>đầu</a:t>
            </a:r>
            <a:r>
              <a:rPr lang="en-US" sz="2800" b="1" dirty="0">
                <a:solidFill>
                  <a:schemeClr val="bg1"/>
                </a:solidFill>
                <a:latin typeface="Roboto" panose="02000000000000000000" pitchFamily="2" charset="0"/>
                <a:ea typeface="Roboto" panose="02000000000000000000" pitchFamily="2" charset="0"/>
              </a:rPr>
              <a:t> </a:t>
            </a:r>
            <a:r>
              <a:rPr lang="en-US" sz="2800" b="1" dirty="0" err="1">
                <a:solidFill>
                  <a:schemeClr val="bg1"/>
                </a:solidFill>
                <a:latin typeface="Roboto" panose="02000000000000000000" pitchFamily="2" charset="0"/>
                <a:ea typeface="Roboto" panose="02000000000000000000" pitchFamily="2" charset="0"/>
              </a:rPr>
              <a:t>nhọn</a:t>
            </a:r>
            <a:r>
              <a:rPr lang="en-US" sz="2800" b="1" dirty="0">
                <a:solidFill>
                  <a:schemeClr val="bg1"/>
                </a:solidFill>
                <a:latin typeface="Roboto" panose="02000000000000000000" pitchFamily="2" charset="0"/>
                <a:ea typeface="Roboto" panose="02000000000000000000" pitchFamily="2" charset="0"/>
              </a:rPr>
              <a:t>?</a:t>
            </a:r>
            <a:endParaRPr lang="vi-VN" sz="2800" b="1" dirty="0">
              <a:solidFill>
                <a:schemeClr val="bg1"/>
              </a:solidFill>
              <a:latin typeface="Roboto" panose="02000000000000000000" pitchFamily="2" charset="0"/>
              <a:ea typeface="Roboto" panose="02000000000000000000" pitchFamily="2" charset="0"/>
            </a:endParaRPr>
          </a:p>
        </p:txBody>
      </p:sp>
      <p:grpSp>
        <p:nvGrpSpPr>
          <p:cNvPr id="11" name="Group 10">
            <a:extLst>
              <a:ext uri="{FF2B5EF4-FFF2-40B4-BE49-F238E27FC236}">
                <a16:creationId xmlns:a16="http://schemas.microsoft.com/office/drawing/2014/main" id="{6B9E86F9-77DB-9F0E-16A8-7EF9BF0E7226}"/>
              </a:ext>
            </a:extLst>
          </p:cNvPr>
          <p:cNvGrpSpPr/>
          <p:nvPr/>
        </p:nvGrpSpPr>
        <p:grpSpPr>
          <a:xfrm>
            <a:off x="4475825" y="405116"/>
            <a:ext cx="3240349" cy="674703"/>
            <a:chOff x="4474346" y="195309"/>
            <a:chExt cx="3240349" cy="674703"/>
          </a:xfrm>
        </p:grpSpPr>
        <p:sp>
          <p:nvSpPr>
            <p:cNvPr id="12" name="Rectangle: Rounded Corners 11">
              <a:extLst>
                <a:ext uri="{FF2B5EF4-FFF2-40B4-BE49-F238E27FC236}">
                  <a16:creationId xmlns:a16="http://schemas.microsoft.com/office/drawing/2014/main" id="{E577274F-2FBC-66A2-DFFE-7C85DDADC95F}"/>
                </a:ext>
              </a:extLst>
            </p:cNvPr>
            <p:cNvSpPr/>
            <p:nvPr/>
          </p:nvSpPr>
          <p:spPr>
            <a:xfrm>
              <a:off x="4474346" y="195309"/>
              <a:ext cx="3240349" cy="67470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38FE6521-1594-781B-DF85-131BA0599913}"/>
                </a:ext>
              </a:extLst>
            </p:cNvPr>
            <p:cNvSpPr txBox="1"/>
            <p:nvPr/>
          </p:nvSpPr>
          <p:spPr>
            <a:xfrm>
              <a:off x="5077957" y="195309"/>
              <a:ext cx="2203251" cy="646331"/>
            </a:xfrm>
            <a:prstGeom prst="rect">
              <a:avLst/>
            </a:prstGeom>
            <a:noFill/>
          </p:spPr>
          <p:txBody>
            <a:bodyPr wrap="square" rtlCol="0">
              <a:spAutoFit/>
            </a:bodyPr>
            <a:lstStyle/>
            <a:p>
              <a:r>
                <a:rPr lang="en-US" sz="3600" dirty="0" err="1">
                  <a:solidFill>
                    <a:srgbClr val="9933FF"/>
                  </a:solidFill>
                  <a:latin typeface="Roboto Black" panose="02000000000000000000" pitchFamily="2" charset="0"/>
                </a:rPr>
                <a:t>Tự</a:t>
              </a:r>
              <a:r>
                <a:rPr lang="en-US" sz="3600" dirty="0">
                  <a:solidFill>
                    <a:srgbClr val="9933FF"/>
                  </a:solidFill>
                  <a:latin typeface="Roboto Black" panose="02000000000000000000" pitchFamily="2" charset="0"/>
                </a:rPr>
                <a:t> </a:t>
              </a:r>
              <a:r>
                <a:rPr lang="en-US" sz="3600" dirty="0" err="1">
                  <a:solidFill>
                    <a:srgbClr val="9933FF"/>
                  </a:solidFill>
                  <a:latin typeface="Roboto Black" panose="02000000000000000000" pitchFamily="2" charset="0"/>
                </a:rPr>
                <a:t>Luận</a:t>
              </a:r>
              <a:endParaRPr lang="en-US" sz="3600" dirty="0">
                <a:solidFill>
                  <a:srgbClr val="9933FF"/>
                </a:solidFill>
                <a:latin typeface="Roboto Black" panose="02000000000000000000" pitchFamily="2" charset="0"/>
              </a:endParaRPr>
            </a:p>
          </p:txBody>
        </p:sp>
      </p:grpSp>
      <p:pic>
        <p:nvPicPr>
          <p:cNvPr id="4098" name="Picture 2" descr="Sữa hộp dùng ống hút giấy, người tiêu dùng chia 2 phe ủng hộ và phàn nàn:  Rốt cuộc là điểm cộng hay điểm trừ? - Netizen - Việt Giải Trí">
            <a:extLst>
              <a:ext uri="{FF2B5EF4-FFF2-40B4-BE49-F238E27FC236}">
                <a16:creationId xmlns:a16="http://schemas.microsoft.com/office/drawing/2014/main" id="{198834B1-B387-27D5-1DC4-EF4DB79CC51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37154" y="1957387"/>
            <a:ext cx="4087813" cy="2943225"/>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a:extLst>
              <a:ext uri="{FF2B5EF4-FFF2-40B4-BE49-F238E27FC236}">
                <a16:creationId xmlns:a16="http://schemas.microsoft.com/office/drawing/2014/main" id="{EFA4E8C1-912E-4ADB-B29F-AA23F0BAA81A}"/>
              </a:ext>
            </a:extLst>
          </p:cNvPr>
          <p:cNvGrpSpPr/>
          <p:nvPr/>
        </p:nvGrpSpPr>
        <p:grpSpPr>
          <a:xfrm>
            <a:off x="897495" y="5083746"/>
            <a:ext cx="10397009" cy="1667044"/>
            <a:chOff x="897495" y="5083746"/>
            <a:chExt cx="10397009" cy="1667044"/>
          </a:xfrm>
        </p:grpSpPr>
        <p:sp>
          <p:nvSpPr>
            <p:cNvPr id="2" name="Rectangle: Rounded Corners 1">
              <a:extLst>
                <a:ext uri="{FF2B5EF4-FFF2-40B4-BE49-F238E27FC236}">
                  <a16:creationId xmlns:a16="http://schemas.microsoft.com/office/drawing/2014/main" id="{43FB4D9D-6089-9AE1-2777-E3DFB3831E81}"/>
                </a:ext>
              </a:extLst>
            </p:cNvPr>
            <p:cNvSpPr/>
            <p:nvPr/>
          </p:nvSpPr>
          <p:spPr>
            <a:xfrm>
              <a:off x="897495" y="5083746"/>
              <a:ext cx="10397009" cy="166704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817F780A-254B-3DFD-30F4-791BBFB8CEA4}"/>
                </a:ext>
              </a:extLst>
            </p:cNvPr>
            <p:cNvSpPr txBox="1"/>
            <p:nvPr/>
          </p:nvSpPr>
          <p:spPr>
            <a:xfrm>
              <a:off x="1177176" y="5226789"/>
              <a:ext cx="9837645" cy="1384995"/>
            </a:xfrm>
            <a:prstGeom prst="rect">
              <a:avLst/>
            </a:prstGeom>
            <a:noFill/>
          </p:spPr>
          <p:txBody>
            <a:bodyPr wrap="square">
              <a:spAutoFit/>
            </a:bodyPr>
            <a:lstStyle/>
            <a:p>
              <a:pPr algn="ctr"/>
              <a:r>
                <a:rPr lang="vi-VN" sz="2800" dirty="0">
                  <a:solidFill>
                    <a:schemeClr val="bg2">
                      <a:lumMod val="25000"/>
                    </a:schemeClr>
                  </a:solidFill>
                  <a:latin typeface="Roboto" panose="02000000000000000000" pitchFamily="2" charset="0"/>
                  <a:ea typeface="Roboto" panose="02000000000000000000" pitchFamily="2" charset="0"/>
                </a:rPr>
                <a:t>Theo nguyên tắc để tăng áp suất là làm diện tích bị ép càng nhỏ càng tốt nên để ống hút cắm vào hộp sữa dễ dàng người ta làm một đầu nhọn.</a:t>
              </a:r>
            </a:p>
          </p:txBody>
        </p:sp>
      </p:grpSp>
    </p:spTree>
    <p:extLst>
      <p:ext uri="{BB962C8B-B14F-4D97-AF65-F5344CB8AC3E}">
        <p14:creationId xmlns:p14="http://schemas.microsoft.com/office/powerpoint/2010/main" val="1107141411"/>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raphical user interface&#10;&#10;Description automatically generated">
            <a:extLst>
              <a:ext uri="{FF2B5EF4-FFF2-40B4-BE49-F238E27FC236}">
                <a16:creationId xmlns:a16="http://schemas.microsoft.com/office/drawing/2014/main" id="{DEC94C78-9E22-4153-AF48-97220296298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0" y="2365473"/>
            <a:ext cx="4802999" cy="4802999"/>
          </a:xfrm>
          <a:prstGeom prst="rect">
            <a:avLst/>
          </a:prstGeom>
        </p:spPr>
      </p:pic>
      <p:pic>
        <p:nvPicPr>
          <p:cNvPr id="4" name="Picture 3" descr="Graphical user interface&#10;&#10;Description automatically generated with medium confidence">
            <a:extLst>
              <a:ext uri="{FF2B5EF4-FFF2-40B4-BE49-F238E27FC236}">
                <a16:creationId xmlns:a16="http://schemas.microsoft.com/office/drawing/2014/main" id="{F8B99132-7DE0-42BB-BB18-3F4291BAFB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8275" y="2239235"/>
            <a:ext cx="5055476" cy="5055476"/>
          </a:xfrm>
          <a:prstGeom prst="rect">
            <a:avLst/>
          </a:prstGeom>
        </p:spPr>
      </p:pic>
      <p:sp>
        <p:nvSpPr>
          <p:cNvPr id="2" name="TextBox 1">
            <a:extLst>
              <a:ext uri="{FF2B5EF4-FFF2-40B4-BE49-F238E27FC236}">
                <a16:creationId xmlns:a16="http://schemas.microsoft.com/office/drawing/2014/main" id="{C40E3E81-0818-4722-8171-BE0634535690}"/>
              </a:ext>
            </a:extLst>
          </p:cNvPr>
          <p:cNvSpPr txBox="1"/>
          <p:nvPr/>
        </p:nvSpPr>
        <p:spPr>
          <a:xfrm>
            <a:off x="382792" y="795813"/>
            <a:ext cx="11930918" cy="1569660"/>
          </a:xfrm>
          <a:prstGeom prst="rect">
            <a:avLst/>
          </a:prstGeom>
          <a:noFill/>
        </p:spPr>
        <p:txBody>
          <a:bodyPr wrap="square" rtlCol="0">
            <a:spAutoFit/>
          </a:bodyPr>
          <a:lstStyle/>
          <a:p>
            <a:r>
              <a:rPr lang="vi-VN" sz="9600" dirty="0">
                <a:solidFill>
                  <a:schemeClr val="bg2">
                    <a:lumMod val="25000"/>
                  </a:schemeClr>
                </a:solidFill>
                <a:latin typeface="Roboto Black" panose="02000000000000000000" pitchFamily="2" charset="0"/>
              </a:rPr>
              <a:t>Thanks for watching</a:t>
            </a:r>
            <a:endParaRPr lang="en-US" sz="9600" dirty="0">
              <a:solidFill>
                <a:schemeClr val="bg2">
                  <a:lumMod val="25000"/>
                </a:schemeClr>
              </a:solidFill>
              <a:latin typeface="Roboto Black" panose="02000000000000000000" pitchFamily="2" charset="0"/>
            </a:endParaRPr>
          </a:p>
        </p:txBody>
      </p:sp>
    </p:spTree>
    <p:extLst>
      <p:ext uri="{BB962C8B-B14F-4D97-AF65-F5344CB8AC3E}">
        <p14:creationId xmlns:p14="http://schemas.microsoft.com/office/powerpoint/2010/main" val="330742927"/>
      </p:ext>
    </p:extLst>
  </p:cSld>
  <p:clrMapOvr>
    <a:masterClrMapping/>
  </p:clrMapOvr>
  <mc:AlternateContent xmlns:mc="http://schemas.openxmlformats.org/markup-compatibility/2006" xmlns:p14="http://schemas.microsoft.com/office/powerpoint/2010/main">
    <mc:Choice Requires="p14">
      <p:transition spd="slow" p14:dur="25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25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C3845112-B62F-F2E2-BF9B-4B57458B3CAF}"/>
              </a:ext>
            </a:extLst>
          </p:cNvPr>
          <p:cNvGrpSpPr/>
          <p:nvPr/>
        </p:nvGrpSpPr>
        <p:grpSpPr>
          <a:xfrm>
            <a:off x="4230486" y="1004671"/>
            <a:ext cx="3325464" cy="3325464"/>
            <a:chOff x="1776705" y="2482721"/>
            <a:chExt cx="1017036" cy="1017036"/>
          </a:xfrm>
        </p:grpSpPr>
        <p:sp>
          <p:nvSpPr>
            <p:cNvPr id="2" name="Oval 1">
              <a:extLst>
                <a:ext uri="{FF2B5EF4-FFF2-40B4-BE49-F238E27FC236}">
                  <a16:creationId xmlns:a16="http://schemas.microsoft.com/office/drawing/2014/main" id="{6CDD38C4-DE48-D59C-69EB-9C02D3FB2E34}"/>
                </a:ext>
              </a:extLst>
            </p:cNvPr>
            <p:cNvSpPr/>
            <p:nvPr/>
          </p:nvSpPr>
          <p:spPr>
            <a:xfrm>
              <a:off x="1776705" y="2482721"/>
              <a:ext cx="1017036" cy="1017036"/>
            </a:xfrm>
            <a:prstGeom prst="ellipse">
              <a:avLst/>
            </a:prstGeom>
            <a:solidFill>
              <a:schemeClr val="bg1"/>
            </a:solidFill>
            <a:ln>
              <a:solidFill>
                <a:schemeClr val="bg1">
                  <a:lumMod val="95000"/>
                </a:schemeClr>
              </a:solidFill>
            </a:ln>
            <a:effectLst>
              <a:glow rad="1397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4" name="Picture 10">
              <a:extLst>
                <a:ext uri="{FF2B5EF4-FFF2-40B4-BE49-F238E27FC236}">
                  <a16:creationId xmlns:a16="http://schemas.microsoft.com/office/drawing/2014/main" id="{838196B2-0F37-0824-CBA2-515AFEA1DF2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47462" y="2553478"/>
              <a:ext cx="875522" cy="87552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2" name="Group 11">
            <a:extLst>
              <a:ext uri="{FF2B5EF4-FFF2-40B4-BE49-F238E27FC236}">
                <a16:creationId xmlns:a16="http://schemas.microsoft.com/office/drawing/2014/main" id="{66215A7B-6841-4FDD-1180-469389652B62}"/>
              </a:ext>
            </a:extLst>
          </p:cNvPr>
          <p:cNvGrpSpPr/>
          <p:nvPr/>
        </p:nvGrpSpPr>
        <p:grpSpPr>
          <a:xfrm>
            <a:off x="3763304" y="4766398"/>
            <a:ext cx="4486393" cy="1212372"/>
            <a:chOff x="4474345" y="195309"/>
            <a:chExt cx="4486393" cy="1212372"/>
          </a:xfrm>
        </p:grpSpPr>
        <p:sp>
          <p:nvSpPr>
            <p:cNvPr id="13" name="Rectangle: Rounded Corners 12">
              <a:extLst>
                <a:ext uri="{FF2B5EF4-FFF2-40B4-BE49-F238E27FC236}">
                  <a16:creationId xmlns:a16="http://schemas.microsoft.com/office/drawing/2014/main" id="{8061D827-E48B-D86E-5A7E-7D6B603FC799}"/>
                </a:ext>
              </a:extLst>
            </p:cNvPr>
            <p:cNvSpPr/>
            <p:nvPr/>
          </p:nvSpPr>
          <p:spPr>
            <a:xfrm>
              <a:off x="4474345" y="195309"/>
              <a:ext cx="4355763" cy="1212372"/>
            </a:xfrm>
            <a:prstGeom prst="roundRect">
              <a:avLst>
                <a:gd name="adj" fmla="val 50000"/>
              </a:avLst>
            </a:prstGeom>
            <a:gradFill>
              <a:gsLst>
                <a:gs pos="63000">
                  <a:srgbClr val="FF6A00"/>
                </a:gs>
                <a:gs pos="34000">
                  <a:srgbClr val="FF3900"/>
                </a:gs>
                <a:gs pos="0">
                  <a:srgbClr val="FF0000"/>
                </a:gs>
                <a:gs pos="100000">
                  <a:srgbClr val="FFC000"/>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a:p>
          </p:txBody>
        </p:sp>
        <p:sp>
          <p:nvSpPr>
            <p:cNvPr id="14" name="TextBox 13">
              <a:extLst>
                <a:ext uri="{FF2B5EF4-FFF2-40B4-BE49-F238E27FC236}">
                  <a16:creationId xmlns:a16="http://schemas.microsoft.com/office/drawing/2014/main" id="{FD8CDE22-024B-3275-C451-04958A9B981A}"/>
                </a:ext>
              </a:extLst>
            </p:cNvPr>
            <p:cNvSpPr txBox="1"/>
            <p:nvPr/>
          </p:nvSpPr>
          <p:spPr>
            <a:xfrm>
              <a:off x="4968928" y="293663"/>
              <a:ext cx="3991810" cy="1015663"/>
            </a:xfrm>
            <a:prstGeom prst="rect">
              <a:avLst/>
            </a:prstGeom>
            <a:noFill/>
          </p:spPr>
          <p:txBody>
            <a:bodyPr wrap="square" rtlCol="0">
              <a:spAutoFit/>
            </a:bodyPr>
            <a:lstStyle/>
            <a:p>
              <a:r>
                <a:rPr lang="en-US" sz="6000" dirty="0">
                  <a:solidFill>
                    <a:schemeClr val="bg1"/>
                  </a:solidFill>
                  <a:latin typeface="Roboto Black" panose="02000000000000000000" pitchFamily="2" charset="0"/>
                </a:rPr>
                <a:t>1</a:t>
              </a:r>
              <a:r>
                <a:rPr lang="vi-VN" sz="6000" dirty="0">
                  <a:solidFill>
                    <a:schemeClr val="bg1"/>
                  </a:solidFill>
                  <a:latin typeface="Roboto Black" panose="02000000000000000000" pitchFamily="2" charset="0"/>
                </a:rPr>
                <a:t>. Áp lực</a:t>
              </a:r>
              <a:endParaRPr lang="en-US" sz="6000" dirty="0">
                <a:solidFill>
                  <a:schemeClr val="bg1"/>
                </a:solidFill>
                <a:latin typeface="Roboto Black" panose="02000000000000000000" pitchFamily="2" charset="0"/>
              </a:endParaRPr>
            </a:p>
          </p:txBody>
        </p:sp>
      </p:grpSp>
    </p:spTree>
    <p:extLst>
      <p:ext uri="{BB962C8B-B14F-4D97-AF65-F5344CB8AC3E}">
        <p14:creationId xmlns:p14="http://schemas.microsoft.com/office/powerpoint/2010/main" val="406054726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8" name="Group 47">
            <a:extLst>
              <a:ext uri="{FF2B5EF4-FFF2-40B4-BE49-F238E27FC236}">
                <a16:creationId xmlns:a16="http://schemas.microsoft.com/office/drawing/2014/main" id="{7B9AD872-A206-471E-B024-B1A7D38299B8}"/>
              </a:ext>
            </a:extLst>
          </p:cNvPr>
          <p:cNvGrpSpPr/>
          <p:nvPr/>
        </p:nvGrpSpPr>
        <p:grpSpPr>
          <a:xfrm>
            <a:off x="4858579" y="365182"/>
            <a:ext cx="2571699" cy="674703"/>
            <a:chOff x="4474346" y="195309"/>
            <a:chExt cx="2571699" cy="674703"/>
          </a:xfrm>
        </p:grpSpPr>
        <p:sp>
          <p:nvSpPr>
            <p:cNvPr id="3" name="Rectangle: Rounded Corners 2">
              <a:extLst>
                <a:ext uri="{FF2B5EF4-FFF2-40B4-BE49-F238E27FC236}">
                  <a16:creationId xmlns:a16="http://schemas.microsoft.com/office/drawing/2014/main" id="{739AC745-A04D-46DC-95B1-412C311A491A}"/>
                </a:ext>
              </a:extLst>
            </p:cNvPr>
            <p:cNvSpPr/>
            <p:nvPr/>
          </p:nvSpPr>
          <p:spPr>
            <a:xfrm>
              <a:off x="4474346" y="195309"/>
              <a:ext cx="2571699" cy="674703"/>
            </a:xfrm>
            <a:prstGeom prst="roundRect">
              <a:avLst>
                <a:gd name="adj" fmla="val 50000"/>
              </a:avLst>
            </a:prstGeom>
            <a:gradFill>
              <a:gsLst>
                <a:gs pos="63000">
                  <a:srgbClr val="FF6A00"/>
                </a:gs>
                <a:gs pos="34000">
                  <a:srgbClr val="FF3900"/>
                </a:gs>
                <a:gs pos="0">
                  <a:srgbClr val="FF0000"/>
                </a:gs>
                <a:gs pos="100000">
                  <a:srgbClr val="FFC000"/>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8C6ACAFC-A39D-4383-A40F-3E64A267F98B}"/>
                </a:ext>
              </a:extLst>
            </p:cNvPr>
            <p:cNvSpPr txBox="1"/>
            <p:nvPr/>
          </p:nvSpPr>
          <p:spPr>
            <a:xfrm>
              <a:off x="4946060" y="241337"/>
              <a:ext cx="1883985" cy="584775"/>
            </a:xfrm>
            <a:prstGeom prst="rect">
              <a:avLst/>
            </a:prstGeom>
            <a:noFill/>
          </p:spPr>
          <p:txBody>
            <a:bodyPr wrap="square" rtlCol="0">
              <a:spAutoFit/>
            </a:bodyPr>
            <a:lstStyle/>
            <a:p>
              <a:r>
                <a:rPr lang="en-US" sz="3200" dirty="0">
                  <a:solidFill>
                    <a:schemeClr val="bg1"/>
                  </a:solidFill>
                  <a:latin typeface="Roboto Black" panose="02000000000000000000" pitchFamily="2" charset="0"/>
                </a:rPr>
                <a:t>1</a:t>
              </a:r>
              <a:r>
                <a:rPr lang="vi-VN" sz="3200" dirty="0">
                  <a:solidFill>
                    <a:schemeClr val="bg1"/>
                  </a:solidFill>
                  <a:latin typeface="Roboto Black" panose="02000000000000000000" pitchFamily="2" charset="0"/>
                </a:rPr>
                <a:t>. Áp lực</a:t>
              </a:r>
              <a:endParaRPr lang="en-US" sz="3200" dirty="0">
                <a:solidFill>
                  <a:schemeClr val="bg1"/>
                </a:solidFill>
                <a:latin typeface="Roboto Black" panose="02000000000000000000" pitchFamily="2" charset="0"/>
              </a:endParaRPr>
            </a:p>
          </p:txBody>
        </p:sp>
      </p:grpSp>
      <p:pic>
        <p:nvPicPr>
          <p:cNvPr id="5" name="Picture 4" descr="Icon&#10;&#10;Description automatically generated">
            <a:extLst>
              <a:ext uri="{FF2B5EF4-FFF2-40B4-BE49-F238E27FC236}">
                <a16:creationId xmlns:a16="http://schemas.microsoft.com/office/drawing/2014/main" id="{28F044FD-D6C1-4B80-A4D8-E188A484B63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4563" y="1282116"/>
            <a:ext cx="666222" cy="666222"/>
          </a:xfrm>
          <a:prstGeom prst="rect">
            <a:avLst/>
          </a:prstGeom>
        </p:spPr>
      </p:pic>
      <p:grpSp>
        <p:nvGrpSpPr>
          <p:cNvPr id="8" name="Group 7">
            <a:extLst>
              <a:ext uri="{FF2B5EF4-FFF2-40B4-BE49-F238E27FC236}">
                <a16:creationId xmlns:a16="http://schemas.microsoft.com/office/drawing/2014/main" id="{A85D2C1D-8217-4E95-B47C-51BD822D9ACA}"/>
              </a:ext>
            </a:extLst>
          </p:cNvPr>
          <p:cNvGrpSpPr/>
          <p:nvPr/>
        </p:nvGrpSpPr>
        <p:grpSpPr>
          <a:xfrm>
            <a:off x="6029205" y="1284514"/>
            <a:ext cx="5898428" cy="4291369"/>
            <a:chOff x="6029205" y="1284514"/>
            <a:chExt cx="5898428" cy="4291369"/>
          </a:xfrm>
        </p:grpSpPr>
        <p:pic>
          <p:nvPicPr>
            <p:cNvPr id="7" name="Picture 6" descr="A picture containing toy, vector graphics&#10;&#10;Description automatically generated">
              <a:extLst>
                <a:ext uri="{FF2B5EF4-FFF2-40B4-BE49-F238E27FC236}">
                  <a16:creationId xmlns:a16="http://schemas.microsoft.com/office/drawing/2014/main" id="{1D055DD7-F2FA-4153-ADA0-AE1831631849}"/>
                </a:ext>
              </a:extLst>
            </p:cNvPr>
            <p:cNvPicPr>
              <a:picLocks noChangeAspect="1"/>
            </p:cNvPicPr>
            <p:nvPr/>
          </p:nvPicPr>
          <p:blipFill rotWithShape="1">
            <a:blip r:embed="rId3">
              <a:extLst>
                <a:ext uri="{28A0092B-C50C-407E-A947-70E740481C1C}">
                  <a14:useLocalDpi xmlns:a14="http://schemas.microsoft.com/office/drawing/2010/main" val="0"/>
                </a:ext>
              </a:extLst>
            </a:blip>
            <a:srcRect b="5879"/>
            <a:stretch/>
          </p:blipFill>
          <p:spPr>
            <a:xfrm>
              <a:off x="6443213" y="2301275"/>
              <a:ext cx="2533650" cy="3272212"/>
            </a:xfrm>
            <a:prstGeom prst="rect">
              <a:avLst/>
            </a:prstGeom>
          </p:spPr>
        </p:pic>
        <p:grpSp>
          <p:nvGrpSpPr>
            <p:cNvPr id="15" name="Group 14">
              <a:extLst>
                <a:ext uri="{FF2B5EF4-FFF2-40B4-BE49-F238E27FC236}">
                  <a16:creationId xmlns:a16="http://schemas.microsoft.com/office/drawing/2014/main" id="{F1E04F7A-8BC8-44B8-9C4A-13AE353F0240}"/>
                </a:ext>
              </a:extLst>
            </p:cNvPr>
            <p:cNvGrpSpPr/>
            <p:nvPr/>
          </p:nvGrpSpPr>
          <p:grpSpPr>
            <a:xfrm>
              <a:off x="10170367" y="1284514"/>
              <a:ext cx="1757266" cy="4288973"/>
              <a:chOff x="10170367" y="1284514"/>
              <a:chExt cx="1757266" cy="4288973"/>
            </a:xfrm>
          </p:grpSpPr>
          <p:sp>
            <p:nvSpPr>
              <p:cNvPr id="9" name="Rectangle 8">
                <a:extLst>
                  <a:ext uri="{FF2B5EF4-FFF2-40B4-BE49-F238E27FC236}">
                    <a16:creationId xmlns:a16="http://schemas.microsoft.com/office/drawing/2014/main" id="{6130A1F1-4EAF-49DF-AF7E-7F6916C47FE3}"/>
                  </a:ext>
                </a:extLst>
              </p:cNvPr>
              <p:cNvSpPr/>
              <p:nvPr/>
            </p:nvSpPr>
            <p:spPr>
              <a:xfrm>
                <a:off x="10170367" y="1284514"/>
                <a:ext cx="1757266" cy="166396"/>
              </a:xfrm>
              <a:prstGeom prst="rect">
                <a:avLst/>
              </a:prstGeom>
              <a:solidFill>
                <a:srgbClr val="993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15EF46B-E9DF-4295-9CBC-0EFE5055E2F7}"/>
                  </a:ext>
                </a:extLst>
              </p:cNvPr>
              <p:cNvSpPr/>
              <p:nvPr/>
            </p:nvSpPr>
            <p:spPr>
              <a:xfrm>
                <a:off x="10356980" y="5407091"/>
                <a:ext cx="1567542" cy="166396"/>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A picture containing building material, floor, fabric, stone&#10;&#10;Description automatically generated">
                <a:extLst>
                  <a:ext uri="{FF2B5EF4-FFF2-40B4-BE49-F238E27FC236}">
                    <a16:creationId xmlns:a16="http://schemas.microsoft.com/office/drawing/2014/main" id="{C864A6EF-CE15-4BD3-A48F-ABC410E15C66}"/>
                  </a:ext>
                </a:extLst>
              </p:cNvPr>
              <p:cNvPicPr>
                <a:picLocks noChangeAspect="1"/>
              </p:cNvPicPr>
              <p:nvPr/>
            </p:nvPicPr>
            <p:blipFill>
              <a:blip r:embed="rId4">
                <a:extLst>
                  <a:ext uri="{28A0092B-C50C-407E-A947-70E740481C1C}">
                    <a14:useLocalDpi xmlns:a14="http://schemas.microsoft.com/office/drawing/2010/main" val="0"/>
                  </a:ext>
                </a:extLst>
              </a:blip>
              <a:srcRect l="30802" t="6969" r="35085" b="10378"/>
              <a:stretch>
                <a:fillRect/>
              </a:stretch>
            </p:blipFill>
            <p:spPr>
              <a:xfrm>
                <a:off x="10291666" y="1450910"/>
                <a:ext cx="1632857" cy="3956180"/>
              </a:xfrm>
              <a:custGeom>
                <a:avLst/>
                <a:gdLst>
                  <a:gd name="connsiteX0" fmla="*/ 0 w 1632857"/>
                  <a:gd name="connsiteY0" fmla="*/ 0 h 3956180"/>
                  <a:gd name="connsiteX1" fmla="*/ 1632857 w 1632857"/>
                  <a:gd name="connsiteY1" fmla="*/ 0 h 3956180"/>
                  <a:gd name="connsiteX2" fmla="*/ 1632857 w 1632857"/>
                  <a:gd name="connsiteY2" fmla="*/ 3956180 h 3956180"/>
                  <a:gd name="connsiteX3" fmla="*/ 0 w 1632857"/>
                  <a:gd name="connsiteY3" fmla="*/ 3956180 h 3956180"/>
                </a:gdLst>
                <a:ahLst/>
                <a:cxnLst>
                  <a:cxn ang="0">
                    <a:pos x="connsiteX0" y="connsiteY0"/>
                  </a:cxn>
                  <a:cxn ang="0">
                    <a:pos x="connsiteX1" y="connsiteY1"/>
                  </a:cxn>
                  <a:cxn ang="0">
                    <a:pos x="connsiteX2" y="connsiteY2"/>
                  </a:cxn>
                  <a:cxn ang="0">
                    <a:pos x="connsiteX3" y="connsiteY3"/>
                  </a:cxn>
                </a:cxnLst>
                <a:rect l="l" t="t" r="r" b="b"/>
                <a:pathLst>
                  <a:path w="1632857" h="3956180">
                    <a:moveTo>
                      <a:pt x="0" y="0"/>
                    </a:moveTo>
                    <a:lnTo>
                      <a:pt x="1632857" y="0"/>
                    </a:lnTo>
                    <a:lnTo>
                      <a:pt x="1632857" y="3956180"/>
                    </a:lnTo>
                    <a:lnTo>
                      <a:pt x="0" y="3956180"/>
                    </a:lnTo>
                    <a:close/>
                  </a:path>
                </a:pathLst>
              </a:custGeom>
            </p:spPr>
          </p:pic>
        </p:grpSp>
        <p:cxnSp>
          <p:nvCxnSpPr>
            <p:cNvPr id="17" name="Straight Connector 16">
              <a:extLst>
                <a:ext uri="{FF2B5EF4-FFF2-40B4-BE49-F238E27FC236}">
                  <a16:creationId xmlns:a16="http://schemas.microsoft.com/office/drawing/2014/main" id="{05B2FC39-69F3-4496-807F-805CB96A9008}"/>
                </a:ext>
              </a:extLst>
            </p:cNvPr>
            <p:cNvCxnSpPr/>
            <p:nvPr/>
          </p:nvCxnSpPr>
          <p:spPr>
            <a:xfrm>
              <a:off x="6029205" y="5575883"/>
              <a:ext cx="5895317" cy="0"/>
            </a:xfrm>
            <a:prstGeom prst="line">
              <a:avLst/>
            </a:prstGeom>
            <a:ln w="38100">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grpSp>
      <p:cxnSp>
        <p:nvCxnSpPr>
          <p:cNvPr id="19" name="Straight Arrow Connector 18">
            <a:extLst>
              <a:ext uri="{FF2B5EF4-FFF2-40B4-BE49-F238E27FC236}">
                <a16:creationId xmlns:a16="http://schemas.microsoft.com/office/drawing/2014/main" id="{9B344B88-A15E-4E15-8F8A-DA68F381BCA7}"/>
              </a:ext>
            </a:extLst>
          </p:cNvPr>
          <p:cNvCxnSpPr>
            <a:cxnSpLocks/>
          </p:cNvCxnSpPr>
          <p:nvPr/>
        </p:nvCxnSpPr>
        <p:spPr>
          <a:xfrm>
            <a:off x="11140751" y="5592537"/>
            <a:ext cx="0" cy="761999"/>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319657B8-43F9-411D-BCA2-15F98622CB40}"/>
              </a:ext>
            </a:extLst>
          </p:cNvPr>
          <p:cNvCxnSpPr/>
          <p:nvPr/>
        </p:nvCxnSpPr>
        <p:spPr>
          <a:xfrm>
            <a:off x="7208586" y="5592537"/>
            <a:ext cx="0" cy="761999"/>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7E461ECD-3662-4616-BA4A-C3DC54496942}"/>
              </a:ext>
            </a:extLst>
          </p:cNvPr>
          <p:cNvSpPr txBox="1"/>
          <p:nvPr/>
        </p:nvSpPr>
        <p:spPr>
          <a:xfrm>
            <a:off x="1111032" y="1407798"/>
            <a:ext cx="6097554" cy="461665"/>
          </a:xfrm>
          <a:prstGeom prst="rect">
            <a:avLst/>
          </a:prstGeom>
          <a:noFill/>
        </p:spPr>
        <p:txBody>
          <a:bodyPr wrap="square">
            <a:spAutoFit/>
          </a:bodyPr>
          <a:lstStyle/>
          <a:p>
            <a:r>
              <a:rPr lang="en-US" sz="2400" dirty="0">
                <a:solidFill>
                  <a:schemeClr val="bg2">
                    <a:lumMod val="25000"/>
                  </a:schemeClr>
                </a:solidFill>
                <a:latin typeface="Roboto" panose="02000000000000000000" pitchFamily="2" charset="0"/>
                <a:ea typeface="Roboto" panose="02000000000000000000" pitchFamily="2" charset="0"/>
              </a:rPr>
              <a:t>Quan </a:t>
            </a:r>
            <a:r>
              <a:rPr lang="en-US" sz="2400" dirty="0" err="1">
                <a:solidFill>
                  <a:schemeClr val="bg2">
                    <a:lumMod val="25000"/>
                  </a:schemeClr>
                </a:solidFill>
                <a:latin typeface="Roboto" panose="02000000000000000000" pitchFamily="2" charset="0"/>
                <a:ea typeface="Roboto" panose="02000000000000000000" pitchFamily="2" charset="0"/>
              </a:rPr>
              <a:t>sát</a:t>
            </a:r>
            <a:r>
              <a:rPr lang="en-US" sz="2400" dirty="0">
                <a:solidFill>
                  <a:schemeClr val="bg2">
                    <a:lumMod val="25000"/>
                  </a:schemeClr>
                </a:solidFill>
                <a:latin typeface="Roboto" panose="02000000000000000000" pitchFamily="2" charset="0"/>
                <a:ea typeface="Roboto" panose="02000000000000000000" pitchFamily="2" charset="0"/>
              </a:rPr>
              <a:t> </a:t>
            </a:r>
            <a:r>
              <a:rPr lang="vi-VN" sz="2400" dirty="0">
                <a:solidFill>
                  <a:schemeClr val="bg2">
                    <a:lumMod val="25000"/>
                  </a:schemeClr>
                </a:solidFill>
                <a:latin typeface="Roboto" panose="02000000000000000000" pitchFamily="2" charset="0"/>
                <a:ea typeface="Roboto" panose="02000000000000000000" pitchFamily="2" charset="0"/>
              </a:rPr>
              <a:t>hình bên và</a:t>
            </a:r>
            <a:r>
              <a:rPr lang="en-US" sz="2400" dirty="0">
                <a:solidFill>
                  <a:schemeClr val="bg2">
                    <a:lumMod val="25000"/>
                  </a:schemeClr>
                </a:solidFill>
                <a:latin typeface="Roboto" panose="02000000000000000000" pitchFamily="2" charset="0"/>
                <a:ea typeface="Roboto" panose="02000000000000000000" pitchFamily="2" charset="0"/>
              </a:rPr>
              <a:t> </a:t>
            </a:r>
            <a:r>
              <a:rPr lang="en-US" sz="2400" dirty="0" err="1">
                <a:solidFill>
                  <a:schemeClr val="bg2">
                    <a:lumMod val="25000"/>
                  </a:schemeClr>
                </a:solidFill>
                <a:latin typeface="Roboto" panose="02000000000000000000" pitchFamily="2" charset="0"/>
                <a:ea typeface="Roboto" panose="02000000000000000000" pitchFamily="2" charset="0"/>
              </a:rPr>
              <a:t>trả</a:t>
            </a:r>
            <a:r>
              <a:rPr lang="en-US" sz="2400" dirty="0">
                <a:solidFill>
                  <a:schemeClr val="bg2">
                    <a:lumMod val="25000"/>
                  </a:schemeClr>
                </a:solidFill>
                <a:latin typeface="Roboto" panose="02000000000000000000" pitchFamily="2" charset="0"/>
                <a:ea typeface="Roboto" panose="02000000000000000000" pitchFamily="2" charset="0"/>
              </a:rPr>
              <a:t> </a:t>
            </a:r>
            <a:r>
              <a:rPr lang="en-US" sz="2400" dirty="0" err="1">
                <a:solidFill>
                  <a:schemeClr val="bg2">
                    <a:lumMod val="25000"/>
                  </a:schemeClr>
                </a:solidFill>
                <a:latin typeface="Roboto" panose="02000000000000000000" pitchFamily="2" charset="0"/>
                <a:ea typeface="Roboto" panose="02000000000000000000" pitchFamily="2" charset="0"/>
              </a:rPr>
              <a:t>lời</a:t>
            </a:r>
            <a:r>
              <a:rPr lang="en-US" sz="2400" dirty="0">
                <a:solidFill>
                  <a:schemeClr val="bg2">
                    <a:lumMod val="25000"/>
                  </a:schemeClr>
                </a:solidFill>
                <a:latin typeface="Roboto" panose="02000000000000000000" pitchFamily="2" charset="0"/>
                <a:ea typeface="Roboto" panose="02000000000000000000" pitchFamily="2" charset="0"/>
              </a:rPr>
              <a:t> </a:t>
            </a:r>
            <a:r>
              <a:rPr lang="en-US" sz="2400" dirty="0" err="1">
                <a:solidFill>
                  <a:schemeClr val="bg2">
                    <a:lumMod val="25000"/>
                  </a:schemeClr>
                </a:solidFill>
                <a:latin typeface="Roboto" panose="02000000000000000000" pitchFamily="2" charset="0"/>
                <a:ea typeface="Roboto" panose="02000000000000000000" pitchFamily="2" charset="0"/>
              </a:rPr>
              <a:t>các</a:t>
            </a:r>
            <a:r>
              <a:rPr lang="en-US" sz="2400" dirty="0">
                <a:solidFill>
                  <a:schemeClr val="bg2">
                    <a:lumMod val="25000"/>
                  </a:schemeClr>
                </a:solidFill>
                <a:latin typeface="Roboto" panose="02000000000000000000" pitchFamily="2" charset="0"/>
                <a:ea typeface="Roboto" panose="02000000000000000000" pitchFamily="2" charset="0"/>
              </a:rPr>
              <a:t> </a:t>
            </a:r>
            <a:r>
              <a:rPr lang="en-US" sz="2400" dirty="0" err="1">
                <a:solidFill>
                  <a:schemeClr val="bg2">
                    <a:lumMod val="25000"/>
                  </a:schemeClr>
                </a:solidFill>
                <a:latin typeface="Roboto" panose="02000000000000000000" pitchFamily="2" charset="0"/>
                <a:ea typeface="Roboto" panose="02000000000000000000" pitchFamily="2" charset="0"/>
              </a:rPr>
              <a:t>câu</a:t>
            </a:r>
            <a:r>
              <a:rPr lang="en-US" sz="2400" dirty="0">
                <a:solidFill>
                  <a:schemeClr val="bg2">
                    <a:lumMod val="25000"/>
                  </a:schemeClr>
                </a:solidFill>
                <a:latin typeface="Roboto" panose="02000000000000000000" pitchFamily="2" charset="0"/>
                <a:ea typeface="Roboto" panose="02000000000000000000" pitchFamily="2" charset="0"/>
              </a:rPr>
              <a:t> </a:t>
            </a:r>
            <a:r>
              <a:rPr lang="en-US" sz="2400" dirty="0" err="1">
                <a:solidFill>
                  <a:schemeClr val="bg2">
                    <a:lumMod val="25000"/>
                  </a:schemeClr>
                </a:solidFill>
                <a:latin typeface="Roboto" panose="02000000000000000000" pitchFamily="2" charset="0"/>
                <a:ea typeface="Roboto" panose="02000000000000000000" pitchFamily="2" charset="0"/>
              </a:rPr>
              <a:t>sau</a:t>
            </a:r>
            <a:r>
              <a:rPr lang="en-US" sz="2400" dirty="0">
                <a:solidFill>
                  <a:schemeClr val="bg2">
                    <a:lumMod val="25000"/>
                  </a:schemeClr>
                </a:solidFill>
                <a:latin typeface="Roboto" panose="02000000000000000000" pitchFamily="2" charset="0"/>
                <a:ea typeface="Roboto" panose="02000000000000000000" pitchFamily="2" charset="0"/>
              </a:rPr>
              <a:t>:</a:t>
            </a:r>
          </a:p>
        </p:txBody>
      </p:sp>
      <p:grpSp>
        <p:nvGrpSpPr>
          <p:cNvPr id="4" name="Group 3">
            <a:extLst>
              <a:ext uri="{FF2B5EF4-FFF2-40B4-BE49-F238E27FC236}">
                <a16:creationId xmlns:a16="http://schemas.microsoft.com/office/drawing/2014/main" id="{9AA91161-ED9E-4242-A6D5-7A5B050063E0}"/>
              </a:ext>
            </a:extLst>
          </p:cNvPr>
          <p:cNvGrpSpPr/>
          <p:nvPr/>
        </p:nvGrpSpPr>
        <p:grpSpPr>
          <a:xfrm>
            <a:off x="743482" y="2293222"/>
            <a:ext cx="5220970" cy="830997"/>
            <a:chOff x="417405" y="2666765"/>
            <a:chExt cx="5220970" cy="830997"/>
          </a:xfrm>
        </p:grpSpPr>
        <p:sp>
          <p:nvSpPr>
            <p:cNvPr id="23" name="TextBox 22">
              <a:extLst>
                <a:ext uri="{FF2B5EF4-FFF2-40B4-BE49-F238E27FC236}">
                  <a16:creationId xmlns:a16="http://schemas.microsoft.com/office/drawing/2014/main" id="{108E608B-16D7-4656-8FD8-C90673E435F4}"/>
                </a:ext>
              </a:extLst>
            </p:cNvPr>
            <p:cNvSpPr txBox="1"/>
            <p:nvPr/>
          </p:nvSpPr>
          <p:spPr>
            <a:xfrm>
              <a:off x="417405" y="2696457"/>
              <a:ext cx="907542" cy="584775"/>
            </a:xfrm>
            <a:prstGeom prst="rect">
              <a:avLst/>
            </a:prstGeom>
            <a:noFill/>
          </p:spPr>
          <p:txBody>
            <a:bodyPr wrap="square" rtlCol="0">
              <a:spAutoFit/>
            </a:bodyPr>
            <a:lstStyle/>
            <a:p>
              <a:r>
                <a:rPr lang="vi-VN" sz="3200" dirty="0">
                  <a:solidFill>
                    <a:schemeClr val="bg2">
                      <a:lumMod val="25000"/>
                    </a:schemeClr>
                  </a:solidFill>
                  <a:latin typeface="Roboto Black" panose="02000000000000000000" pitchFamily="2" charset="0"/>
                </a:rPr>
                <a:t>01</a:t>
              </a:r>
              <a:endParaRPr lang="en-US" sz="3200" dirty="0">
                <a:solidFill>
                  <a:schemeClr val="bg2">
                    <a:lumMod val="25000"/>
                  </a:schemeClr>
                </a:solidFill>
                <a:latin typeface="Roboto Black" panose="02000000000000000000" pitchFamily="2" charset="0"/>
              </a:endParaRPr>
            </a:p>
          </p:txBody>
        </p:sp>
        <p:sp>
          <p:nvSpPr>
            <p:cNvPr id="24" name="TextBox 23">
              <a:extLst>
                <a:ext uri="{FF2B5EF4-FFF2-40B4-BE49-F238E27FC236}">
                  <a16:creationId xmlns:a16="http://schemas.microsoft.com/office/drawing/2014/main" id="{B217AAEB-F179-426E-8D49-0E3BB2944B86}"/>
                </a:ext>
              </a:extLst>
            </p:cNvPr>
            <p:cNvSpPr txBox="1"/>
            <p:nvPr/>
          </p:nvSpPr>
          <p:spPr>
            <a:xfrm>
              <a:off x="1101012" y="2666765"/>
              <a:ext cx="4537363" cy="830997"/>
            </a:xfrm>
            <a:prstGeom prst="rect">
              <a:avLst/>
            </a:prstGeom>
            <a:noFill/>
          </p:spPr>
          <p:txBody>
            <a:bodyPr wrap="square">
              <a:spAutoFit/>
            </a:bodyPr>
            <a:lstStyle/>
            <a:p>
              <a:r>
                <a:rPr lang="vi-VN" sz="2400" dirty="0">
                  <a:solidFill>
                    <a:schemeClr val="bg2">
                      <a:lumMod val="25000"/>
                    </a:schemeClr>
                  </a:solidFill>
                  <a:latin typeface="Roboto" panose="02000000000000000000" pitchFamily="2" charset="0"/>
                  <a:ea typeface="Roboto" panose="02000000000000000000" pitchFamily="2" charset="0"/>
                </a:rPr>
                <a:t>Người và tủ có tác dụng lực nên nền nhà không?</a:t>
              </a:r>
              <a:endParaRPr lang="en-US" sz="2400" dirty="0">
                <a:solidFill>
                  <a:schemeClr val="bg2">
                    <a:lumMod val="25000"/>
                  </a:schemeClr>
                </a:solidFill>
                <a:latin typeface="Roboto" panose="02000000000000000000" pitchFamily="2" charset="0"/>
                <a:ea typeface="Roboto" panose="02000000000000000000" pitchFamily="2" charset="0"/>
              </a:endParaRPr>
            </a:p>
          </p:txBody>
        </p:sp>
      </p:grpSp>
      <p:grpSp>
        <p:nvGrpSpPr>
          <p:cNvPr id="6" name="Group 5">
            <a:extLst>
              <a:ext uri="{FF2B5EF4-FFF2-40B4-BE49-F238E27FC236}">
                <a16:creationId xmlns:a16="http://schemas.microsoft.com/office/drawing/2014/main" id="{C0187E57-1972-4038-8014-56B237BFB867}"/>
              </a:ext>
            </a:extLst>
          </p:cNvPr>
          <p:cNvGrpSpPr/>
          <p:nvPr/>
        </p:nvGrpSpPr>
        <p:grpSpPr>
          <a:xfrm>
            <a:off x="774935" y="3296861"/>
            <a:ext cx="5189517" cy="584775"/>
            <a:chOff x="417405" y="3957575"/>
            <a:chExt cx="5189517" cy="584775"/>
          </a:xfrm>
        </p:grpSpPr>
        <p:sp>
          <p:nvSpPr>
            <p:cNvPr id="25" name="TextBox 24">
              <a:extLst>
                <a:ext uri="{FF2B5EF4-FFF2-40B4-BE49-F238E27FC236}">
                  <a16:creationId xmlns:a16="http://schemas.microsoft.com/office/drawing/2014/main" id="{EDF7013E-6B69-4590-8824-F8B5EDBED73F}"/>
                </a:ext>
              </a:extLst>
            </p:cNvPr>
            <p:cNvSpPr txBox="1"/>
            <p:nvPr/>
          </p:nvSpPr>
          <p:spPr>
            <a:xfrm>
              <a:off x="417405" y="3957575"/>
              <a:ext cx="683607" cy="584775"/>
            </a:xfrm>
            <a:prstGeom prst="rect">
              <a:avLst/>
            </a:prstGeom>
            <a:noFill/>
          </p:spPr>
          <p:txBody>
            <a:bodyPr wrap="square" rtlCol="0">
              <a:spAutoFit/>
            </a:bodyPr>
            <a:lstStyle/>
            <a:p>
              <a:r>
                <a:rPr lang="vi-VN" sz="3200" dirty="0">
                  <a:solidFill>
                    <a:schemeClr val="bg2">
                      <a:lumMod val="25000"/>
                    </a:schemeClr>
                  </a:solidFill>
                  <a:latin typeface="Roboto Black" panose="02000000000000000000" pitchFamily="2" charset="0"/>
                </a:rPr>
                <a:t>02</a:t>
              </a:r>
              <a:endParaRPr lang="en-US" sz="3200" dirty="0">
                <a:solidFill>
                  <a:schemeClr val="bg2">
                    <a:lumMod val="25000"/>
                  </a:schemeClr>
                </a:solidFill>
                <a:latin typeface="Roboto Black" panose="02000000000000000000" pitchFamily="2" charset="0"/>
              </a:endParaRPr>
            </a:p>
          </p:txBody>
        </p:sp>
        <p:sp>
          <p:nvSpPr>
            <p:cNvPr id="26" name="TextBox 25">
              <a:extLst>
                <a:ext uri="{FF2B5EF4-FFF2-40B4-BE49-F238E27FC236}">
                  <a16:creationId xmlns:a16="http://schemas.microsoft.com/office/drawing/2014/main" id="{EC2F9027-E1BB-4462-9AF1-1795F04832D4}"/>
                </a:ext>
              </a:extLst>
            </p:cNvPr>
            <p:cNvSpPr txBox="1"/>
            <p:nvPr/>
          </p:nvSpPr>
          <p:spPr>
            <a:xfrm>
              <a:off x="1069559" y="4033626"/>
              <a:ext cx="4537363" cy="461665"/>
            </a:xfrm>
            <a:prstGeom prst="rect">
              <a:avLst/>
            </a:prstGeom>
            <a:noFill/>
          </p:spPr>
          <p:txBody>
            <a:bodyPr wrap="square">
              <a:spAutoFit/>
            </a:bodyPr>
            <a:lstStyle/>
            <a:p>
              <a:r>
                <a:rPr lang="vi-VN" sz="2400" dirty="0">
                  <a:solidFill>
                    <a:schemeClr val="bg2">
                      <a:lumMod val="25000"/>
                    </a:schemeClr>
                  </a:solidFill>
                  <a:latin typeface="Roboto" panose="02000000000000000000" pitchFamily="2" charset="0"/>
                  <a:ea typeface="Roboto" panose="02000000000000000000" pitchFamily="2" charset="0"/>
                </a:rPr>
                <a:t>Nếu có, lực đó có đặc điểm gì?</a:t>
              </a:r>
              <a:endParaRPr lang="en-US" sz="2400" dirty="0">
                <a:solidFill>
                  <a:schemeClr val="bg2">
                    <a:lumMod val="25000"/>
                  </a:schemeClr>
                </a:solidFill>
                <a:latin typeface="Roboto" panose="02000000000000000000" pitchFamily="2" charset="0"/>
                <a:ea typeface="Roboto" panose="02000000000000000000" pitchFamily="2" charset="0"/>
              </a:endParaRPr>
            </a:p>
          </p:txBody>
        </p:sp>
      </p:grpSp>
      <p:cxnSp>
        <p:nvCxnSpPr>
          <p:cNvPr id="30" name="Straight Arrow Connector 29">
            <a:extLst>
              <a:ext uri="{FF2B5EF4-FFF2-40B4-BE49-F238E27FC236}">
                <a16:creationId xmlns:a16="http://schemas.microsoft.com/office/drawing/2014/main" id="{B5BA9527-F131-4109-9FF0-CD49638CDB42}"/>
              </a:ext>
            </a:extLst>
          </p:cNvPr>
          <p:cNvCxnSpPr>
            <a:cxnSpLocks/>
          </p:cNvCxnSpPr>
          <p:nvPr/>
        </p:nvCxnSpPr>
        <p:spPr>
          <a:xfrm>
            <a:off x="5102821" y="4538630"/>
            <a:ext cx="1101012" cy="961277"/>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E4C8215B-7C98-4201-9804-9C6D271D315E}"/>
              </a:ext>
            </a:extLst>
          </p:cNvPr>
          <p:cNvSpPr txBox="1"/>
          <p:nvPr/>
        </p:nvSpPr>
        <p:spPr>
          <a:xfrm>
            <a:off x="3511971" y="4168762"/>
            <a:ext cx="1515054" cy="461665"/>
          </a:xfrm>
          <a:prstGeom prst="rect">
            <a:avLst/>
          </a:prstGeom>
          <a:solidFill>
            <a:srgbClr val="FFC000"/>
          </a:solidFill>
        </p:spPr>
        <p:txBody>
          <a:bodyPr wrap="square">
            <a:spAutoFit/>
          </a:bodyPr>
          <a:lstStyle/>
          <a:p>
            <a:r>
              <a:rPr lang="vi-VN" sz="2400" dirty="0">
                <a:solidFill>
                  <a:schemeClr val="bg2">
                    <a:lumMod val="25000"/>
                  </a:schemeClr>
                </a:solidFill>
                <a:latin typeface="Roboto" panose="02000000000000000000" pitchFamily="2" charset="0"/>
                <a:ea typeface="Roboto" panose="02000000000000000000" pitchFamily="2" charset="0"/>
              </a:rPr>
              <a:t>Mặt bị ép</a:t>
            </a:r>
            <a:endParaRPr lang="en-US" sz="2400" dirty="0">
              <a:solidFill>
                <a:schemeClr val="bg2">
                  <a:lumMod val="25000"/>
                </a:schemeClr>
              </a:solidFill>
              <a:latin typeface="Roboto" panose="02000000000000000000" pitchFamily="2" charset="0"/>
              <a:ea typeface="Roboto" panose="02000000000000000000" pitchFamily="2" charset="0"/>
            </a:endParaRPr>
          </a:p>
        </p:txBody>
      </p:sp>
      <p:grpSp>
        <p:nvGrpSpPr>
          <p:cNvPr id="44" name="Group 43">
            <a:extLst>
              <a:ext uri="{FF2B5EF4-FFF2-40B4-BE49-F238E27FC236}">
                <a16:creationId xmlns:a16="http://schemas.microsoft.com/office/drawing/2014/main" id="{905E3836-A8EA-4301-83B0-2115C4B912F9}"/>
              </a:ext>
            </a:extLst>
          </p:cNvPr>
          <p:cNvGrpSpPr/>
          <p:nvPr/>
        </p:nvGrpSpPr>
        <p:grpSpPr>
          <a:xfrm>
            <a:off x="6744401" y="6243735"/>
            <a:ext cx="346954" cy="461665"/>
            <a:chOff x="7714696" y="6167535"/>
            <a:chExt cx="346954" cy="461665"/>
          </a:xfrm>
        </p:grpSpPr>
        <p:sp>
          <p:nvSpPr>
            <p:cNvPr id="39" name="TextBox 38">
              <a:extLst>
                <a:ext uri="{FF2B5EF4-FFF2-40B4-BE49-F238E27FC236}">
                  <a16:creationId xmlns:a16="http://schemas.microsoft.com/office/drawing/2014/main" id="{324AE82A-3DFE-4230-B274-93697136A117}"/>
                </a:ext>
              </a:extLst>
            </p:cNvPr>
            <p:cNvSpPr txBox="1"/>
            <p:nvPr/>
          </p:nvSpPr>
          <p:spPr>
            <a:xfrm>
              <a:off x="7714696" y="6167535"/>
              <a:ext cx="346954" cy="461665"/>
            </a:xfrm>
            <a:prstGeom prst="rect">
              <a:avLst/>
            </a:prstGeom>
            <a:noFill/>
          </p:spPr>
          <p:txBody>
            <a:bodyPr wrap="square" rtlCol="0">
              <a:spAutoFit/>
            </a:bodyPr>
            <a:lstStyle/>
            <a:p>
              <a:r>
                <a:rPr lang="vi-VN" sz="2400" dirty="0">
                  <a:solidFill>
                    <a:schemeClr val="bg2">
                      <a:lumMod val="25000"/>
                    </a:schemeClr>
                  </a:solidFill>
                  <a:latin typeface="Roboto" panose="02000000000000000000" pitchFamily="2" charset="0"/>
                  <a:ea typeface="Roboto" panose="02000000000000000000" pitchFamily="2" charset="0"/>
                </a:rPr>
                <a:t>F</a:t>
              </a:r>
              <a:endParaRPr lang="en-US" sz="2400" dirty="0">
                <a:solidFill>
                  <a:schemeClr val="bg2">
                    <a:lumMod val="25000"/>
                  </a:schemeClr>
                </a:solidFill>
                <a:latin typeface="Roboto" panose="02000000000000000000" pitchFamily="2" charset="0"/>
                <a:ea typeface="Roboto" panose="02000000000000000000" pitchFamily="2" charset="0"/>
              </a:endParaRPr>
            </a:p>
          </p:txBody>
        </p:sp>
        <p:cxnSp>
          <p:nvCxnSpPr>
            <p:cNvPr id="43" name="Straight Arrow Connector 42">
              <a:extLst>
                <a:ext uri="{FF2B5EF4-FFF2-40B4-BE49-F238E27FC236}">
                  <a16:creationId xmlns:a16="http://schemas.microsoft.com/office/drawing/2014/main" id="{072C8535-A8AA-439A-83EA-79B7A5C34ABB}"/>
                </a:ext>
              </a:extLst>
            </p:cNvPr>
            <p:cNvCxnSpPr/>
            <p:nvPr/>
          </p:nvCxnSpPr>
          <p:spPr>
            <a:xfrm>
              <a:off x="7800340" y="6219190"/>
              <a:ext cx="216000" cy="0"/>
            </a:xfrm>
            <a:prstGeom prst="straightConnector1">
              <a:avLst/>
            </a:prstGeom>
            <a:ln w="12700">
              <a:solidFill>
                <a:schemeClr val="bg2">
                  <a:lumMod val="25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5" name="Group 44">
            <a:extLst>
              <a:ext uri="{FF2B5EF4-FFF2-40B4-BE49-F238E27FC236}">
                <a16:creationId xmlns:a16="http://schemas.microsoft.com/office/drawing/2014/main" id="{E97EFCE1-9D0F-4182-AB1B-27BA4A867240}"/>
              </a:ext>
            </a:extLst>
          </p:cNvPr>
          <p:cNvGrpSpPr/>
          <p:nvPr/>
        </p:nvGrpSpPr>
        <p:grpSpPr>
          <a:xfrm>
            <a:off x="10702046" y="6243735"/>
            <a:ext cx="346954" cy="461665"/>
            <a:chOff x="7714696" y="6167535"/>
            <a:chExt cx="346954" cy="461665"/>
          </a:xfrm>
        </p:grpSpPr>
        <p:sp>
          <p:nvSpPr>
            <p:cNvPr id="46" name="TextBox 45">
              <a:extLst>
                <a:ext uri="{FF2B5EF4-FFF2-40B4-BE49-F238E27FC236}">
                  <a16:creationId xmlns:a16="http://schemas.microsoft.com/office/drawing/2014/main" id="{6317C75A-7BDB-405F-AD57-119011D9FFE3}"/>
                </a:ext>
              </a:extLst>
            </p:cNvPr>
            <p:cNvSpPr txBox="1"/>
            <p:nvPr/>
          </p:nvSpPr>
          <p:spPr>
            <a:xfrm>
              <a:off x="7714696" y="6167535"/>
              <a:ext cx="346954" cy="461665"/>
            </a:xfrm>
            <a:prstGeom prst="rect">
              <a:avLst/>
            </a:prstGeom>
            <a:noFill/>
          </p:spPr>
          <p:txBody>
            <a:bodyPr wrap="square" rtlCol="0">
              <a:spAutoFit/>
            </a:bodyPr>
            <a:lstStyle/>
            <a:p>
              <a:r>
                <a:rPr lang="vi-VN" sz="2400" dirty="0">
                  <a:solidFill>
                    <a:schemeClr val="bg2">
                      <a:lumMod val="25000"/>
                    </a:schemeClr>
                  </a:solidFill>
                  <a:latin typeface="Roboto" panose="02000000000000000000" pitchFamily="2" charset="0"/>
                  <a:ea typeface="Roboto" panose="02000000000000000000" pitchFamily="2" charset="0"/>
                </a:rPr>
                <a:t>F</a:t>
              </a:r>
              <a:endParaRPr lang="en-US" sz="2400" dirty="0">
                <a:solidFill>
                  <a:schemeClr val="bg2">
                    <a:lumMod val="25000"/>
                  </a:schemeClr>
                </a:solidFill>
                <a:latin typeface="Roboto" panose="02000000000000000000" pitchFamily="2" charset="0"/>
                <a:ea typeface="Roboto" panose="02000000000000000000" pitchFamily="2" charset="0"/>
              </a:endParaRPr>
            </a:p>
          </p:txBody>
        </p:sp>
        <p:cxnSp>
          <p:nvCxnSpPr>
            <p:cNvPr id="47" name="Straight Arrow Connector 46">
              <a:extLst>
                <a:ext uri="{FF2B5EF4-FFF2-40B4-BE49-F238E27FC236}">
                  <a16:creationId xmlns:a16="http://schemas.microsoft.com/office/drawing/2014/main" id="{B5E0F531-1F06-4143-9991-ABCCFE1B4DDB}"/>
                </a:ext>
              </a:extLst>
            </p:cNvPr>
            <p:cNvCxnSpPr/>
            <p:nvPr/>
          </p:nvCxnSpPr>
          <p:spPr>
            <a:xfrm>
              <a:off x="7800340" y="6219190"/>
              <a:ext cx="216000" cy="0"/>
            </a:xfrm>
            <a:prstGeom prst="straightConnector1">
              <a:avLst/>
            </a:prstGeom>
            <a:ln w="12700">
              <a:solidFill>
                <a:schemeClr val="bg2">
                  <a:lumMod val="25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1" name="Group 10">
            <a:extLst>
              <a:ext uri="{FF2B5EF4-FFF2-40B4-BE49-F238E27FC236}">
                <a16:creationId xmlns:a16="http://schemas.microsoft.com/office/drawing/2014/main" id="{DFD52C5B-E40D-185F-F04D-DB01FC2A7800}"/>
              </a:ext>
            </a:extLst>
          </p:cNvPr>
          <p:cNvGrpSpPr/>
          <p:nvPr/>
        </p:nvGrpSpPr>
        <p:grpSpPr>
          <a:xfrm>
            <a:off x="4626254" y="374892"/>
            <a:ext cx="677331" cy="677331"/>
            <a:chOff x="1776705" y="2482721"/>
            <a:chExt cx="1017036" cy="1017036"/>
          </a:xfrm>
        </p:grpSpPr>
        <p:sp>
          <p:nvSpPr>
            <p:cNvPr id="12" name="Oval 11">
              <a:extLst>
                <a:ext uri="{FF2B5EF4-FFF2-40B4-BE49-F238E27FC236}">
                  <a16:creationId xmlns:a16="http://schemas.microsoft.com/office/drawing/2014/main" id="{300B8B22-31AE-D873-334C-EC143E7C9933}"/>
                </a:ext>
              </a:extLst>
            </p:cNvPr>
            <p:cNvSpPr/>
            <p:nvPr/>
          </p:nvSpPr>
          <p:spPr>
            <a:xfrm>
              <a:off x="1776705" y="2482721"/>
              <a:ext cx="1017036" cy="1017036"/>
            </a:xfrm>
            <a:prstGeom prst="ellipse">
              <a:avLst/>
            </a:prstGeom>
            <a:solidFill>
              <a:schemeClr val="bg1"/>
            </a:solidFill>
            <a:ln>
              <a:solidFill>
                <a:schemeClr val="bg1">
                  <a:lumMod val="95000"/>
                </a:schemeClr>
              </a:solidFill>
            </a:ln>
            <a:effectLst>
              <a:glow rad="1397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0">
              <a:extLst>
                <a:ext uri="{FF2B5EF4-FFF2-40B4-BE49-F238E27FC236}">
                  <a16:creationId xmlns:a16="http://schemas.microsoft.com/office/drawing/2014/main" id="{962170DB-7CE9-1328-ABB3-55607307139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47462" y="2553478"/>
              <a:ext cx="875522" cy="875522"/>
            </a:xfrm>
            <a:prstGeom prst="rect">
              <a:avLst/>
            </a:prstGeom>
            <a:noFill/>
            <a:extLst>
              <a:ext uri="{909E8E84-426E-40DD-AFC4-6F175D3DCCD1}">
                <a14:hiddenFill xmlns:a14="http://schemas.microsoft.com/office/drawing/2010/main">
                  <a:solidFill>
                    <a:srgbClr val="FFFFFF"/>
                  </a:solidFill>
                </a14:hiddenFill>
              </a:ext>
            </a:extLst>
          </p:spPr>
        </p:pic>
      </p:grpSp>
      <p:sp>
        <p:nvSpPr>
          <p:cNvPr id="18" name="TextBox 17">
            <a:extLst>
              <a:ext uri="{FF2B5EF4-FFF2-40B4-BE49-F238E27FC236}">
                <a16:creationId xmlns:a16="http://schemas.microsoft.com/office/drawing/2014/main" id="{AB76F1D1-6195-5252-6EBA-13B665A10CAB}"/>
              </a:ext>
            </a:extLst>
          </p:cNvPr>
          <p:cNvSpPr txBox="1"/>
          <p:nvPr/>
        </p:nvSpPr>
        <p:spPr>
          <a:xfrm>
            <a:off x="687674" y="5627999"/>
            <a:ext cx="4826305" cy="830997"/>
          </a:xfrm>
          <a:prstGeom prst="rect">
            <a:avLst/>
          </a:prstGeom>
          <a:solidFill>
            <a:srgbClr val="FFC000"/>
          </a:solidFill>
        </p:spPr>
        <p:txBody>
          <a:bodyPr wrap="square">
            <a:spAutoFit/>
          </a:bodyPr>
          <a:lstStyle/>
          <a:p>
            <a:pPr algn="ctr"/>
            <a:r>
              <a:rPr lang="en-US" sz="2400" dirty="0">
                <a:solidFill>
                  <a:schemeClr val="bg2">
                    <a:lumMod val="25000"/>
                  </a:schemeClr>
                </a:solidFill>
                <a:latin typeface="Roboto" panose="02000000000000000000" pitchFamily="2" charset="0"/>
                <a:ea typeface="Roboto" panose="02000000000000000000" pitchFamily="2" charset="0"/>
              </a:rPr>
              <a:t>Do </a:t>
            </a:r>
            <a:r>
              <a:rPr lang="en-US" sz="2400" dirty="0" err="1">
                <a:solidFill>
                  <a:schemeClr val="bg2">
                    <a:lumMod val="25000"/>
                  </a:schemeClr>
                </a:solidFill>
                <a:latin typeface="Roboto" panose="02000000000000000000" pitchFamily="2" charset="0"/>
                <a:ea typeface="Roboto" panose="02000000000000000000" pitchFamily="2" charset="0"/>
              </a:rPr>
              <a:t>có</a:t>
            </a:r>
            <a:r>
              <a:rPr lang="en-US" sz="2400" dirty="0">
                <a:solidFill>
                  <a:schemeClr val="bg2">
                    <a:lumMod val="25000"/>
                  </a:schemeClr>
                </a:solidFill>
                <a:latin typeface="Roboto" panose="02000000000000000000" pitchFamily="2" charset="0"/>
                <a:ea typeface="Roboto" panose="02000000000000000000" pitchFamily="2" charset="0"/>
              </a:rPr>
              <a:t> </a:t>
            </a:r>
            <a:r>
              <a:rPr lang="en-US" sz="2400" dirty="0" err="1">
                <a:solidFill>
                  <a:schemeClr val="bg2">
                    <a:lumMod val="25000"/>
                  </a:schemeClr>
                </a:solidFill>
                <a:latin typeface="Roboto" panose="02000000000000000000" pitchFamily="2" charset="0"/>
                <a:ea typeface="Roboto" panose="02000000000000000000" pitchFamily="2" charset="0"/>
              </a:rPr>
              <a:t>trọng</a:t>
            </a:r>
            <a:r>
              <a:rPr lang="en-US" sz="2400" dirty="0">
                <a:solidFill>
                  <a:schemeClr val="bg2">
                    <a:lumMod val="25000"/>
                  </a:schemeClr>
                </a:solidFill>
                <a:latin typeface="Roboto" panose="02000000000000000000" pitchFamily="2" charset="0"/>
                <a:ea typeface="Roboto" panose="02000000000000000000" pitchFamily="2" charset="0"/>
              </a:rPr>
              <a:t> </a:t>
            </a:r>
            <a:r>
              <a:rPr lang="en-US" sz="2400" dirty="0" err="1">
                <a:solidFill>
                  <a:schemeClr val="bg2">
                    <a:lumMod val="25000"/>
                  </a:schemeClr>
                </a:solidFill>
                <a:latin typeface="Roboto" panose="02000000000000000000" pitchFamily="2" charset="0"/>
                <a:ea typeface="Roboto" panose="02000000000000000000" pitchFamily="2" charset="0"/>
              </a:rPr>
              <a:t>lượng</a:t>
            </a:r>
            <a:r>
              <a:rPr lang="en-US" sz="2400" dirty="0">
                <a:solidFill>
                  <a:schemeClr val="bg2">
                    <a:lumMod val="25000"/>
                  </a:schemeClr>
                </a:solidFill>
                <a:latin typeface="Roboto" panose="02000000000000000000" pitchFamily="2" charset="0"/>
                <a:ea typeface="Roboto" panose="02000000000000000000" pitchFamily="2" charset="0"/>
              </a:rPr>
              <a:t> </a:t>
            </a:r>
            <a:r>
              <a:rPr lang="en-US" sz="2400" dirty="0" err="1">
                <a:solidFill>
                  <a:schemeClr val="bg2">
                    <a:lumMod val="25000"/>
                  </a:schemeClr>
                </a:solidFill>
                <a:latin typeface="Roboto" panose="02000000000000000000" pitchFamily="2" charset="0"/>
                <a:ea typeface="Roboto" panose="02000000000000000000" pitchFamily="2" charset="0"/>
              </a:rPr>
              <a:t>nên</a:t>
            </a:r>
            <a:r>
              <a:rPr lang="en-US" sz="2400" dirty="0">
                <a:solidFill>
                  <a:schemeClr val="bg2">
                    <a:lumMod val="25000"/>
                  </a:schemeClr>
                </a:solidFill>
                <a:latin typeface="Roboto" panose="02000000000000000000" pitchFamily="2" charset="0"/>
                <a:ea typeface="Roboto" panose="02000000000000000000" pitchFamily="2" charset="0"/>
              </a:rPr>
              <a:t> </a:t>
            </a:r>
            <a:r>
              <a:rPr lang="en-US" sz="2400" dirty="0" err="1">
                <a:solidFill>
                  <a:schemeClr val="bg2">
                    <a:lumMod val="25000"/>
                  </a:schemeClr>
                </a:solidFill>
                <a:latin typeface="Roboto" panose="02000000000000000000" pitchFamily="2" charset="0"/>
                <a:ea typeface="Roboto" panose="02000000000000000000" pitchFamily="2" charset="0"/>
              </a:rPr>
              <a:t>tủ</a:t>
            </a:r>
            <a:r>
              <a:rPr lang="en-US" sz="2400" dirty="0">
                <a:solidFill>
                  <a:schemeClr val="bg2">
                    <a:lumMod val="25000"/>
                  </a:schemeClr>
                </a:solidFill>
                <a:latin typeface="Roboto" panose="02000000000000000000" pitchFamily="2" charset="0"/>
                <a:ea typeface="Roboto" panose="02000000000000000000" pitchFamily="2" charset="0"/>
              </a:rPr>
              <a:t> </a:t>
            </a:r>
            <a:r>
              <a:rPr lang="en-US" sz="2400" dirty="0" err="1">
                <a:solidFill>
                  <a:schemeClr val="bg2">
                    <a:lumMod val="25000"/>
                  </a:schemeClr>
                </a:solidFill>
                <a:latin typeface="Roboto" panose="02000000000000000000" pitchFamily="2" charset="0"/>
                <a:ea typeface="Roboto" panose="02000000000000000000" pitchFamily="2" charset="0"/>
              </a:rPr>
              <a:t>và</a:t>
            </a:r>
            <a:r>
              <a:rPr lang="en-US" sz="2400" dirty="0">
                <a:solidFill>
                  <a:schemeClr val="bg2">
                    <a:lumMod val="25000"/>
                  </a:schemeClr>
                </a:solidFill>
                <a:latin typeface="Roboto" panose="02000000000000000000" pitchFamily="2" charset="0"/>
                <a:ea typeface="Roboto" panose="02000000000000000000" pitchFamily="2" charset="0"/>
              </a:rPr>
              <a:t> </a:t>
            </a:r>
            <a:r>
              <a:rPr lang="en-US" sz="2400" dirty="0" err="1">
                <a:solidFill>
                  <a:schemeClr val="bg2">
                    <a:lumMod val="25000"/>
                  </a:schemeClr>
                </a:solidFill>
                <a:latin typeface="Roboto" panose="02000000000000000000" pitchFamily="2" charset="0"/>
                <a:ea typeface="Roboto" panose="02000000000000000000" pitchFamily="2" charset="0"/>
              </a:rPr>
              <a:t>người</a:t>
            </a:r>
            <a:r>
              <a:rPr lang="en-US" sz="2400" dirty="0">
                <a:solidFill>
                  <a:schemeClr val="bg2">
                    <a:lumMod val="25000"/>
                  </a:schemeClr>
                </a:solidFill>
                <a:latin typeface="Roboto" panose="02000000000000000000" pitchFamily="2" charset="0"/>
                <a:ea typeface="Roboto" panose="02000000000000000000" pitchFamily="2" charset="0"/>
              </a:rPr>
              <a:t> </a:t>
            </a:r>
            <a:r>
              <a:rPr lang="en-US" sz="2400" dirty="0" err="1">
                <a:solidFill>
                  <a:schemeClr val="bg2">
                    <a:lumMod val="25000"/>
                  </a:schemeClr>
                </a:solidFill>
                <a:latin typeface="Roboto" panose="02000000000000000000" pitchFamily="2" charset="0"/>
                <a:ea typeface="Roboto" panose="02000000000000000000" pitchFamily="2" charset="0"/>
              </a:rPr>
              <a:t>tác</a:t>
            </a:r>
            <a:r>
              <a:rPr lang="en-US" sz="2400" dirty="0">
                <a:solidFill>
                  <a:schemeClr val="bg2">
                    <a:lumMod val="25000"/>
                  </a:schemeClr>
                </a:solidFill>
                <a:latin typeface="Roboto" panose="02000000000000000000" pitchFamily="2" charset="0"/>
                <a:ea typeface="Roboto" panose="02000000000000000000" pitchFamily="2" charset="0"/>
              </a:rPr>
              <a:t> </a:t>
            </a:r>
            <a:r>
              <a:rPr lang="en-US" sz="2400" dirty="0" err="1">
                <a:solidFill>
                  <a:schemeClr val="bg2">
                    <a:lumMod val="25000"/>
                  </a:schemeClr>
                </a:solidFill>
                <a:latin typeface="Roboto" panose="02000000000000000000" pitchFamily="2" charset="0"/>
                <a:ea typeface="Roboto" panose="02000000000000000000" pitchFamily="2" charset="0"/>
              </a:rPr>
              <a:t>dụng</a:t>
            </a:r>
            <a:r>
              <a:rPr lang="en-US" sz="2400" dirty="0">
                <a:solidFill>
                  <a:schemeClr val="bg2">
                    <a:lumMod val="25000"/>
                  </a:schemeClr>
                </a:solidFill>
                <a:latin typeface="Roboto" panose="02000000000000000000" pitchFamily="2" charset="0"/>
                <a:ea typeface="Roboto" panose="02000000000000000000" pitchFamily="2" charset="0"/>
              </a:rPr>
              <a:t> </a:t>
            </a:r>
            <a:r>
              <a:rPr lang="en-US" sz="2400" dirty="0" err="1">
                <a:solidFill>
                  <a:schemeClr val="bg2">
                    <a:lumMod val="25000"/>
                  </a:schemeClr>
                </a:solidFill>
                <a:latin typeface="Roboto" panose="02000000000000000000" pitchFamily="2" charset="0"/>
                <a:ea typeface="Roboto" panose="02000000000000000000" pitchFamily="2" charset="0"/>
              </a:rPr>
              <a:t>lực</a:t>
            </a:r>
            <a:r>
              <a:rPr lang="en-US" sz="2400" dirty="0">
                <a:solidFill>
                  <a:schemeClr val="bg2">
                    <a:lumMod val="25000"/>
                  </a:schemeClr>
                </a:solidFill>
                <a:latin typeface="Roboto" panose="02000000000000000000" pitchFamily="2" charset="0"/>
                <a:ea typeface="Roboto" panose="02000000000000000000" pitchFamily="2" charset="0"/>
              </a:rPr>
              <a:t> </a:t>
            </a:r>
            <a:r>
              <a:rPr lang="en-US" sz="2400" dirty="0" err="1">
                <a:solidFill>
                  <a:schemeClr val="bg2">
                    <a:lumMod val="25000"/>
                  </a:schemeClr>
                </a:solidFill>
                <a:latin typeface="Roboto" panose="02000000000000000000" pitchFamily="2" charset="0"/>
                <a:ea typeface="Roboto" panose="02000000000000000000" pitchFamily="2" charset="0"/>
              </a:rPr>
              <a:t>ép</a:t>
            </a:r>
            <a:r>
              <a:rPr lang="en-US" sz="2400" dirty="0">
                <a:solidFill>
                  <a:schemeClr val="bg2">
                    <a:lumMod val="25000"/>
                  </a:schemeClr>
                </a:solidFill>
                <a:latin typeface="Roboto" panose="02000000000000000000" pitchFamily="2" charset="0"/>
                <a:ea typeface="Roboto" panose="02000000000000000000" pitchFamily="2" charset="0"/>
              </a:rPr>
              <a:t> </a:t>
            </a:r>
            <a:r>
              <a:rPr lang="en-US" sz="2400" dirty="0" err="1">
                <a:solidFill>
                  <a:schemeClr val="bg2">
                    <a:lumMod val="25000"/>
                  </a:schemeClr>
                </a:solidFill>
                <a:latin typeface="Roboto" panose="02000000000000000000" pitchFamily="2" charset="0"/>
                <a:ea typeface="Roboto" panose="02000000000000000000" pitchFamily="2" charset="0"/>
              </a:rPr>
              <a:t>lên</a:t>
            </a:r>
            <a:r>
              <a:rPr lang="en-US" sz="2400" dirty="0">
                <a:solidFill>
                  <a:schemeClr val="bg2">
                    <a:lumMod val="25000"/>
                  </a:schemeClr>
                </a:solidFill>
                <a:latin typeface="Roboto" panose="02000000000000000000" pitchFamily="2" charset="0"/>
                <a:ea typeface="Roboto" panose="02000000000000000000" pitchFamily="2" charset="0"/>
              </a:rPr>
              <a:t> </a:t>
            </a:r>
            <a:r>
              <a:rPr lang="en-US" sz="2400" dirty="0" err="1">
                <a:solidFill>
                  <a:schemeClr val="bg2">
                    <a:lumMod val="25000"/>
                  </a:schemeClr>
                </a:solidFill>
                <a:latin typeface="Roboto" panose="02000000000000000000" pitchFamily="2" charset="0"/>
                <a:ea typeface="Roboto" panose="02000000000000000000" pitchFamily="2" charset="0"/>
              </a:rPr>
              <a:t>sàn</a:t>
            </a:r>
            <a:endParaRPr lang="en-US" sz="2400" dirty="0">
              <a:solidFill>
                <a:schemeClr val="bg2">
                  <a:lumMod val="25000"/>
                </a:schemeClr>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18237072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 calcmode="lin" valueType="num">
                                          <p:cBhvr>
                                            <p:cTn id="9" dur="500" fill="hold"/>
                                            <p:tgtEl>
                                              <p:spTgt spid="5"/>
                                            </p:tgtEl>
                                            <p:attrNameLst>
                                              <p:attrName>style.rotation</p:attrName>
                                            </p:attrNameLst>
                                          </p:cBhvr>
                                          <p:tavLst>
                                            <p:tav tm="0">
                                              <p:val>
                                                <p:fltVal val="360"/>
                                              </p:val>
                                            </p:tav>
                                            <p:tav tm="100000">
                                              <p:val>
                                                <p:fltVal val="0"/>
                                              </p:val>
                                            </p:tav>
                                          </p:tavLst>
                                        </p:anim>
                                        <p:animEffect transition="in" filter="fade">
                                          <p:cBhvr>
                                            <p:cTn id="10" dur="500"/>
                                            <p:tgtEl>
                                              <p:spTgt spid="5"/>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wipe(left)">
                                          <p:cBhvr>
                                            <p:cTn id="14" dur="500"/>
                                            <p:tgtEl>
                                              <p:spTgt spid="22"/>
                                            </p:tgtEl>
                                          </p:cBhvr>
                                        </p:animEffect>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nodeType="clickEffect" p14:presetBounceEnd="80000">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14:bounceEnd="80000">
                                          <p:cBhvr additive="base">
                                            <p:cTn id="23" dur="1000" fill="hold"/>
                                            <p:tgtEl>
                                              <p:spTgt spid="4"/>
                                            </p:tgtEl>
                                            <p:attrNameLst>
                                              <p:attrName>ppt_x</p:attrName>
                                            </p:attrNameLst>
                                          </p:cBhvr>
                                          <p:tavLst>
                                            <p:tav tm="0">
                                              <p:val>
                                                <p:strVal val="0-#ppt_w/2"/>
                                              </p:val>
                                            </p:tav>
                                            <p:tav tm="100000">
                                              <p:val>
                                                <p:strVal val="#ppt_x"/>
                                              </p:val>
                                            </p:tav>
                                          </p:tavLst>
                                        </p:anim>
                                        <p:anim calcmode="lin" valueType="num" p14:bounceEnd="80000">
                                          <p:cBhvr additive="base">
                                            <p:cTn id="24" dur="10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8" fill="hold" nodeType="clickEffect" p14:presetBounceEnd="80000">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14:bounceEnd="80000">
                                          <p:cBhvr additive="base">
                                            <p:cTn id="29" dur="1000" fill="hold"/>
                                            <p:tgtEl>
                                              <p:spTgt spid="6"/>
                                            </p:tgtEl>
                                            <p:attrNameLst>
                                              <p:attrName>ppt_x</p:attrName>
                                            </p:attrNameLst>
                                          </p:cBhvr>
                                          <p:tavLst>
                                            <p:tav tm="0">
                                              <p:val>
                                                <p:strVal val="0-#ppt_w/2"/>
                                              </p:val>
                                            </p:tav>
                                            <p:tav tm="100000">
                                              <p:val>
                                                <p:strVal val="#ppt_x"/>
                                              </p:val>
                                            </p:tav>
                                          </p:tavLst>
                                        </p:anim>
                                        <p:anim calcmode="lin" valueType="num" p14:bounceEnd="80000">
                                          <p:cBhvr additive="base">
                                            <p:cTn id="30" dur="10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3" presetClass="entr" presetSubtype="32"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anim calcmode="lin" valueType="num">
                                          <p:cBhvr>
                                            <p:cTn id="35" dur="500" fill="hold"/>
                                            <p:tgtEl>
                                              <p:spTgt spid="18"/>
                                            </p:tgtEl>
                                            <p:attrNameLst>
                                              <p:attrName>ppt_w</p:attrName>
                                            </p:attrNameLst>
                                          </p:cBhvr>
                                          <p:tavLst>
                                            <p:tav tm="0">
                                              <p:val>
                                                <p:strVal val="4*#ppt_w"/>
                                              </p:val>
                                            </p:tav>
                                            <p:tav tm="100000">
                                              <p:val>
                                                <p:strVal val="#ppt_w"/>
                                              </p:val>
                                            </p:tav>
                                          </p:tavLst>
                                        </p:anim>
                                        <p:anim calcmode="lin" valueType="num">
                                          <p:cBhvr>
                                            <p:cTn id="36" dur="500" fill="hold"/>
                                            <p:tgtEl>
                                              <p:spTgt spid="18"/>
                                            </p:tgtEl>
                                            <p:attrNameLst>
                                              <p:attrName>ppt_h</p:attrName>
                                            </p:attrNameLst>
                                          </p:cBhvr>
                                          <p:tavLst>
                                            <p:tav tm="0">
                                              <p:val>
                                                <p:strVal val="4*#ppt_h"/>
                                              </p:val>
                                            </p:tav>
                                            <p:tav tm="100000">
                                              <p:val>
                                                <p:strVal val="#ppt_h"/>
                                              </p:val>
                                            </p:tav>
                                          </p:tavLst>
                                        </p:anim>
                                      </p:childTnLst>
                                    </p:cTn>
                                  </p:par>
                                </p:childTnLst>
                              </p:cTn>
                            </p:par>
                          </p:childTnLst>
                        </p:cTn>
                      </p:par>
                      <p:par>
                        <p:cTn id="37" fill="hold">
                          <p:stCondLst>
                            <p:cond delay="indefinite"/>
                          </p:stCondLst>
                          <p:childTnLst>
                            <p:par>
                              <p:cTn id="38" fill="hold">
                                <p:stCondLst>
                                  <p:cond delay="0"/>
                                </p:stCondLst>
                                <p:childTnLst>
                                  <p:par>
                                    <p:cTn id="39" presetID="23" presetClass="entr" presetSubtype="32" fill="hold" grpId="0" nodeType="clickEffect">
                                      <p:stCondLst>
                                        <p:cond delay="0"/>
                                      </p:stCondLst>
                                      <p:childTnLst>
                                        <p:set>
                                          <p:cBhvr>
                                            <p:cTn id="40" dur="1" fill="hold">
                                              <p:stCondLst>
                                                <p:cond delay="0"/>
                                              </p:stCondLst>
                                            </p:cTn>
                                            <p:tgtEl>
                                              <p:spTgt spid="31"/>
                                            </p:tgtEl>
                                            <p:attrNameLst>
                                              <p:attrName>style.visibility</p:attrName>
                                            </p:attrNameLst>
                                          </p:cBhvr>
                                          <p:to>
                                            <p:strVal val="visible"/>
                                          </p:to>
                                        </p:set>
                                        <p:anim calcmode="lin" valueType="num">
                                          <p:cBhvr>
                                            <p:cTn id="41" dur="500" fill="hold"/>
                                            <p:tgtEl>
                                              <p:spTgt spid="31"/>
                                            </p:tgtEl>
                                            <p:attrNameLst>
                                              <p:attrName>ppt_w</p:attrName>
                                            </p:attrNameLst>
                                          </p:cBhvr>
                                          <p:tavLst>
                                            <p:tav tm="0">
                                              <p:val>
                                                <p:strVal val="4*#ppt_w"/>
                                              </p:val>
                                            </p:tav>
                                            <p:tav tm="100000">
                                              <p:val>
                                                <p:strVal val="#ppt_w"/>
                                              </p:val>
                                            </p:tav>
                                          </p:tavLst>
                                        </p:anim>
                                        <p:anim calcmode="lin" valueType="num">
                                          <p:cBhvr>
                                            <p:cTn id="42" dur="500" fill="hold"/>
                                            <p:tgtEl>
                                              <p:spTgt spid="31"/>
                                            </p:tgtEl>
                                            <p:attrNameLst>
                                              <p:attrName>ppt_h</p:attrName>
                                            </p:attrNameLst>
                                          </p:cBhvr>
                                          <p:tavLst>
                                            <p:tav tm="0">
                                              <p:val>
                                                <p:strVal val="4*#ppt_h"/>
                                              </p:val>
                                            </p:tav>
                                            <p:tav tm="100000">
                                              <p:val>
                                                <p:strVal val="#ppt_h"/>
                                              </p:val>
                                            </p:tav>
                                          </p:tavLst>
                                        </p:anim>
                                      </p:childTnLst>
                                    </p:cTn>
                                  </p:par>
                                </p:childTnLst>
                              </p:cTn>
                            </p:par>
                            <p:par>
                              <p:cTn id="43" fill="hold">
                                <p:stCondLst>
                                  <p:cond delay="500"/>
                                </p:stCondLst>
                                <p:childTnLst>
                                  <p:par>
                                    <p:cTn id="44" presetID="22" presetClass="entr" presetSubtype="8" fill="hold" nodeType="afterEffect">
                                      <p:stCondLst>
                                        <p:cond delay="0"/>
                                      </p:stCondLst>
                                      <p:childTnLst>
                                        <p:set>
                                          <p:cBhvr>
                                            <p:cTn id="45" dur="1" fill="hold">
                                              <p:stCondLst>
                                                <p:cond delay="0"/>
                                              </p:stCondLst>
                                            </p:cTn>
                                            <p:tgtEl>
                                              <p:spTgt spid="30"/>
                                            </p:tgtEl>
                                            <p:attrNameLst>
                                              <p:attrName>style.visibility</p:attrName>
                                            </p:attrNameLst>
                                          </p:cBhvr>
                                          <p:to>
                                            <p:strVal val="visible"/>
                                          </p:to>
                                        </p:set>
                                        <p:animEffect transition="in" filter="wipe(left)">
                                          <p:cBhvr>
                                            <p:cTn id="46" dur="500"/>
                                            <p:tgtEl>
                                              <p:spTgt spid="30"/>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1" fill="hold" nodeType="clickEffect">
                                      <p:stCondLst>
                                        <p:cond delay="0"/>
                                      </p:stCondLst>
                                      <p:childTnLst>
                                        <p:set>
                                          <p:cBhvr>
                                            <p:cTn id="50" dur="1" fill="hold">
                                              <p:stCondLst>
                                                <p:cond delay="0"/>
                                              </p:stCondLst>
                                            </p:cTn>
                                            <p:tgtEl>
                                              <p:spTgt spid="20"/>
                                            </p:tgtEl>
                                            <p:attrNameLst>
                                              <p:attrName>style.visibility</p:attrName>
                                            </p:attrNameLst>
                                          </p:cBhvr>
                                          <p:to>
                                            <p:strVal val="visible"/>
                                          </p:to>
                                        </p:set>
                                        <p:animEffect transition="in" filter="wipe(up)">
                                          <p:cBhvr>
                                            <p:cTn id="51" dur="500"/>
                                            <p:tgtEl>
                                              <p:spTgt spid="20"/>
                                            </p:tgtEl>
                                          </p:cBhvr>
                                        </p:animEffect>
                                      </p:childTnLst>
                                    </p:cTn>
                                  </p:par>
                                </p:childTnLst>
                              </p:cTn>
                            </p:par>
                            <p:par>
                              <p:cTn id="52" fill="hold">
                                <p:stCondLst>
                                  <p:cond delay="500"/>
                                </p:stCondLst>
                                <p:childTnLst>
                                  <p:par>
                                    <p:cTn id="53" presetID="10" presetClass="entr" presetSubtype="0" fill="hold" nodeType="afterEffect">
                                      <p:stCondLst>
                                        <p:cond delay="0"/>
                                      </p:stCondLst>
                                      <p:childTnLst>
                                        <p:set>
                                          <p:cBhvr>
                                            <p:cTn id="54" dur="1" fill="hold">
                                              <p:stCondLst>
                                                <p:cond delay="0"/>
                                              </p:stCondLst>
                                            </p:cTn>
                                            <p:tgtEl>
                                              <p:spTgt spid="44"/>
                                            </p:tgtEl>
                                            <p:attrNameLst>
                                              <p:attrName>style.visibility</p:attrName>
                                            </p:attrNameLst>
                                          </p:cBhvr>
                                          <p:to>
                                            <p:strVal val="visible"/>
                                          </p:to>
                                        </p:set>
                                        <p:animEffect transition="in" filter="fade">
                                          <p:cBhvr>
                                            <p:cTn id="55" dur="500"/>
                                            <p:tgtEl>
                                              <p:spTgt spid="44"/>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1" fill="hold" nodeType="clickEffect">
                                      <p:stCondLst>
                                        <p:cond delay="0"/>
                                      </p:stCondLst>
                                      <p:childTnLst>
                                        <p:set>
                                          <p:cBhvr>
                                            <p:cTn id="59" dur="1" fill="hold">
                                              <p:stCondLst>
                                                <p:cond delay="0"/>
                                              </p:stCondLst>
                                            </p:cTn>
                                            <p:tgtEl>
                                              <p:spTgt spid="19"/>
                                            </p:tgtEl>
                                            <p:attrNameLst>
                                              <p:attrName>style.visibility</p:attrName>
                                            </p:attrNameLst>
                                          </p:cBhvr>
                                          <p:to>
                                            <p:strVal val="visible"/>
                                          </p:to>
                                        </p:set>
                                        <p:animEffect transition="in" filter="wipe(up)">
                                          <p:cBhvr>
                                            <p:cTn id="60" dur="500"/>
                                            <p:tgtEl>
                                              <p:spTgt spid="19"/>
                                            </p:tgtEl>
                                          </p:cBhvr>
                                        </p:animEffect>
                                      </p:childTnLst>
                                    </p:cTn>
                                  </p:par>
                                </p:childTnLst>
                              </p:cTn>
                            </p:par>
                            <p:par>
                              <p:cTn id="61" fill="hold">
                                <p:stCondLst>
                                  <p:cond delay="500"/>
                                </p:stCondLst>
                                <p:childTnLst>
                                  <p:par>
                                    <p:cTn id="62" presetID="10" presetClass="entr" presetSubtype="0" fill="hold" nodeType="afterEffect">
                                      <p:stCondLst>
                                        <p:cond delay="0"/>
                                      </p:stCondLst>
                                      <p:childTnLst>
                                        <p:set>
                                          <p:cBhvr>
                                            <p:cTn id="63" dur="1" fill="hold">
                                              <p:stCondLst>
                                                <p:cond delay="0"/>
                                              </p:stCondLst>
                                            </p:cTn>
                                            <p:tgtEl>
                                              <p:spTgt spid="45"/>
                                            </p:tgtEl>
                                            <p:attrNameLst>
                                              <p:attrName>style.visibility</p:attrName>
                                            </p:attrNameLst>
                                          </p:cBhvr>
                                          <p:to>
                                            <p:strVal val="visible"/>
                                          </p:to>
                                        </p:set>
                                        <p:animEffect transition="in" filter="fade">
                                          <p:cBhvr>
                                            <p:cTn id="64"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31" grpId="0" animBg="1"/>
          <p:bldP spid="18"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 calcmode="lin" valueType="num">
                                          <p:cBhvr>
                                            <p:cTn id="9" dur="500" fill="hold"/>
                                            <p:tgtEl>
                                              <p:spTgt spid="5"/>
                                            </p:tgtEl>
                                            <p:attrNameLst>
                                              <p:attrName>style.rotation</p:attrName>
                                            </p:attrNameLst>
                                          </p:cBhvr>
                                          <p:tavLst>
                                            <p:tav tm="0">
                                              <p:val>
                                                <p:fltVal val="360"/>
                                              </p:val>
                                            </p:tav>
                                            <p:tav tm="100000">
                                              <p:val>
                                                <p:fltVal val="0"/>
                                              </p:val>
                                            </p:tav>
                                          </p:tavLst>
                                        </p:anim>
                                        <p:animEffect transition="in" filter="fade">
                                          <p:cBhvr>
                                            <p:cTn id="10" dur="500"/>
                                            <p:tgtEl>
                                              <p:spTgt spid="5"/>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wipe(left)">
                                          <p:cBhvr>
                                            <p:cTn id="14" dur="500"/>
                                            <p:tgtEl>
                                              <p:spTgt spid="22"/>
                                            </p:tgtEl>
                                          </p:cBhvr>
                                        </p:animEffect>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additive="base">
                                            <p:cTn id="23" dur="1000" fill="hold"/>
                                            <p:tgtEl>
                                              <p:spTgt spid="4"/>
                                            </p:tgtEl>
                                            <p:attrNameLst>
                                              <p:attrName>ppt_x</p:attrName>
                                            </p:attrNameLst>
                                          </p:cBhvr>
                                          <p:tavLst>
                                            <p:tav tm="0">
                                              <p:val>
                                                <p:strVal val="0-#ppt_w/2"/>
                                              </p:val>
                                            </p:tav>
                                            <p:tav tm="100000">
                                              <p:val>
                                                <p:strVal val="#ppt_x"/>
                                              </p:val>
                                            </p:tav>
                                          </p:tavLst>
                                        </p:anim>
                                        <p:anim calcmode="lin" valueType="num">
                                          <p:cBhvr additive="base">
                                            <p:cTn id="24" dur="10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8" fill="hold" nodeType="click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additive="base">
                                            <p:cTn id="29" dur="1000" fill="hold"/>
                                            <p:tgtEl>
                                              <p:spTgt spid="6"/>
                                            </p:tgtEl>
                                            <p:attrNameLst>
                                              <p:attrName>ppt_x</p:attrName>
                                            </p:attrNameLst>
                                          </p:cBhvr>
                                          <p:tavLst>
                                            <p:tav tm="0">
                                              <p:val>
                                                <p:strVal val="0-#ppt_w/2"/>
                                              </p:val>
                                            </p:tav>
                                            <p:tav tm="100000">
                                              <p:val>
                                                <p:strVal val="#ppt_x"/>
                                              </p:val>
                                            </p:tav>
                                          </p:tavLst>
                                        </p:anim>
                                        <p:anim calcmode="lin" valueType="num">
                                          <p:cBhvr additive="base">
                                            <p:cTn id="30" dur="10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3" presetClass="entr" presetSubtype="32"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anim calcmode="lin" valueType="num">
                                          <p:cBhvr>
                                            <p:cTn id="35" dur="500" fill="hold"/>
                                            <p:tgtEl>
                                              <p:spTgt spid="18"/>
                                            </p:tgtEl>
                                            <p:attrNameLst>
                                              <p:attrName>ppt_w</p:attrName>
                                            </p:attrNameLst>
                                          </p:cBhvr>
                                          <p:tavLst>
                                            <p:tav tm="0">
                                              <p:val>
                                                <p:strVal val="4*#ppt_w"/>
                                              </p:val>
                                            </p:tav>
                                            <p:tav tm="100000">
                                              <p:val>
                                                <p:strVal val="#ppt_w"/>
                                              </p:val>
                                            </p:tav>
                                          </p:tavLst>
                                        </p:anim>
                                        <p:anim calcmode="lin" valueType="num">
                                          <p:cBhvr>
                                            <p:cTn id="36" dur="500" fill="hold"/>
                                            <p:tgtEl>
                                              <p:spTgt spid="18"/>
                                            </p:tgtEl>
                                            <p:attrNameLst>
                                              <p:attrName>ppt_h</p:attrName>
                                            </p:attrNameLst>
                                          </p:cBhvr>
                                          <p:tavLst>
                                            <p:tav tm="0">
                                              <p:val>
                                                <p:strVal val="4*#ppt_h"/>
                                              </p:val>
                                            </p:tav>
                                            <p:tav tm="100000">
                                              <p:val>
                                                <p:strVal val="#ppt_h"/>
                                              </p:val>
                                            </p:tav>
                                          </p:tavLst>
                                        </p:anim>
                                      </p:childTnLst>
                                    </p:cTn>
                                  </p:par>
                                </p:childTnLst>
                              </p:cTn>
                            </p:par>
                          </p:childTnLst>
                        </p:cTn>
                      </p:par>
                      <p:par>
                        <p:cTn id="37" fill="hold">
                          <p:stCondLst>
                            <p:cond delay="indefinite"/>
                          </p:stCondLst>
                          <p:childTnLst>
                            <p:par>
                              <p:cTn id="38" fill="hold">
                                <p:stCondLst>
                                  <p:cond delay="0"/>
                                </p:stCondLst>
                                <p:childTnLst>
                                  <p:par>
                                    <p:cTn id="39" presetID="23" presetClass="entr" presetSubtype="32" fill="hold" grpId="0" nodeType="clickEffect">
                                      <p:stCondLst>
                                        <p:cond delay="0"/>
                                      </p:stCondLst>
                                      <p:childTnLst>
                                        <p:set>
                                          <p:cBhvr>
                                            <p:cTn id="40" dur="1" fill="hold">
                                              <p:stCondLst>
                                                <p:cond delay="0"/>
                                              </p:stCondLst>
                                            </p:cTn>
                                            <p:tgtEl>
                                              <p:spTgt spid="31"/>
                                            </p:tgtEl>
                                            <p:attrNameLst>
                                              <p:attrName>style.visibility</p:attrName>
                                            </p:attrNameLst>
                                          </p:cBhvr>
                                          <p:to>
                                            <p:strVal val="visible"/>
                                          </p:to>
                                        </p:set>
                                        <p:anim calcmode="lin" valueType="num">
                                          <p:cBhvr>
                                            <p:cTn id="41" dur="500" fill="hold"/>
                                            <p:tgtEl>
                                              <p:spTgt spid="31"/>
                                            </p:tgtEl>
                                            <p:attrNameLst>
                                              <p:attrName>ppt_w</p:attrName>
                                            </p:attrNameLst>
                                          </p:cBhvr>
                                          <p:tavLst>
                                            <p:tav tm="0">
                                              <p:val>
                                                <p:strVal val="4*#ppt_w"/>
                                              </p:val>
                                            </p:tav>
                                            <p:tav tm="100000">
                                              <p:val>
                                                <p:strVal val="#ppt_w"/>
                                              </p:val>
                                            </p:tav>
                                          </p:tavLst>
                                        </p:anim>
                                        <p:anim calcmode="lin" valueType="num">
                                          <p:cBhvr>
                                            <p:cTn id="42" dur="500" fill="hold"/>
                                            <p:tgtEl>
                                              <p:spTgt spid="31"/>
                                            </p:tgtEl>
                                            <p:attrNameLst>
                                              <p:attrName>ppt_h</p:attrName>
                                            </p:attrNameLst>
                                          </p:cBhvr>
                                          <p:tavLst>
                                            <p:tav tm="0">
                                              <p:val>
                                                <p:strVal val="4*#ppt_h"/>
                                              </p:val>
                                            </p:tav>
                                            <p:tav tm="100000">
                                              <p:val>
                                                <p:strVal val="#ppt_h"/>
                                              </p:val>
                                            </p:tav>
                                          </p:tavLst>
                                        </p:anim>
                                      </p:childTnLst>
                                    </p:cTn>
                                  </p:par>
                                </p:childTnLst>
                              </p:cTn>
                            </p:par>
                            <p:par>
                              <p:cTn id="43" fill="hold">
                                <p:stCondLst>
                                  <p:cond delay="500"/>
                                </p:stCondLst>
                                <p:childTnLst>
                                  <p:par>
                                    <p:cTn id="44" presetID="22" presetClass="entr" presetSubtype="8" fill="hold" nodeType="afterEffect">
                                      <p:stCondLst>
                                        <p:cond delay="0"/>
                                      </p:stCondLst>
                                      <p:childTnLst>
                                        <p:set>
                                          <p:cBhvr>
                                            <p:cTn id="45" dur="1" fill="hold">
                                              <p:stCondLst>
                                                <p:cond delay="0"/>
                                              </p:stCondLst>
                                            </p:cTn>
                                            <p:tgtEl>
                                              <p:spTgt spid="30"/>
                                            </p:tgtEl>
                                            <p:attrNameLst>
                                              <p:attrName>style.visibility</p:attrName>
                                            </p:attrNameLst>
                                          </p:cBhvr>
                                          <p:to>
                                            <p:strVal val="visible"/>
                                          </p:to>
                                        </p:set>
                                        <p:animEffect transition="in" filter="wipe(left)">
                                          <p:cBhvr>
                                            <p:cTn id="46" dur="500"/>
                                            <p:tgtEl>
                                              <p:spTgt spid="30"/>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1" fill="hold" nodeType="clickEffect">
                                      <p:stCondLst>
                                        <p:cond delay="0"/>
                                      </p:stCondLst>
                                      <p:childTnLst>
                                        <p:set>
                                          <p:cBhvr>
                                            <p:cTn id="50" dur="1" fill="hold">
                                              <p:stCondLst>
                                                <p:cond delay="0"/>
                                              </p:stCondLst>
                                            </p:cTn>
                                            <p:tgtEl>
                                              <p:spTgt spid="20"/>
                                            </p:tgtEl>
                                            <p:attrNameLst>
                                              <p:attrName>style.visibility</p:attrName>
                                            </p:attrNameLst>
                                          </p:cBhvr>
                                          <p:to>
                                            <p:strVal val="visible"/>
                                          </p:to>
                                        </p:set>
                                        <p:animEffect transition="in" filter="wipe(up)">
                                          <p:cBhvr>
                                            <p:cTn id="51" dur="500"/>
                                            <p:tgtEl>
                                              <p:spTgt spid="20"/>
                                            </p:tgtEl>
                                          </p:cBhvr>
                                        </p:animEffect>
                                      </p:childTnLst>
                                    </p:cTn>
                                  </p:par>
                                </p:childTnLst>
                              </p:cTn>
                            </p:par>
                            <p:par>
                              <p:cTn id="52" fill="hold">
                                <p:stCondLst>
                                  <p:cond delay="500"/>
                                </p:stCondLst>
                                <p:childTnLst>
                                  <p:par>
                                    <p:cTn id="53" presetID="10" presetClass="entr" presetSubtype="0" fill="hold" nodeType="afterEffect">
                                      <p:stCondLst>
                                        <p:cond delay="0"/>
                                      </p:stCondLst>
                                      <p:childTnLst>
                                        <p:set>
                                          <p:cBhvr>
                                            <p:cTn id="54" dur="1" fill="hold">
                                              <p:stCondLst>
                                                <p:cond delay="0"/>
                                              </p:stCondLst>
                                            </p:cTn>
                                            <p:tgtEl>
                                              <p:spTgt spid="44"/>
                                            </p:tgtEl>
                                            <p:attrNameLst>
                                              <p:attrName>style.visibility</p:attrName>
                                            </p:attrNameLst>
                                          </p:cBhvr>
                                          <p:to>
                                            <p:strVal val="visible"/>
                                          </p:to>
                                        </p:set>
                                        <p:animEffect transition="in" filter="fade">
                                          <p:cBhvr>
                                            <p:cTn id="55" dur="500"/>
                                            <p:tgtEl>
                                              <p:spTgt spid="44"/>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1" fill="hold" nodeType="clickEffect">
                                      <p:stCondLst>
                                        <p:cond delay="0"/>
                                      </p:stCondLst>
                                      <p:childTnLst>
                                        <p:set>
                                          <p:cBhvr>
                                            <p:cTn id="59" dur="1" fill="hold">
                                              <p:stCondLst>
                                                <p:cond delay="0"/>
                                              </p:stCondLst>
                                            </p:cTn>
                                            <p:tgtEl>
                                              <p:spTgt spid="19"/>
                                            </p:tgtEl>
                                            <p:attrNameLst>
                                              <p:attrName>style.visibility</p:attrName>
                                            </p:attrNameLst>
                                          </p:cBhvr>
                                          <p:to>
                                            <p:strVal val="visible"/>
                                          </p:to>
                                        </p:set>
                                        <p:animEffect transition="in" filter="wipe(up)">
                                          <p:cBhvr>
                                            <p:cTn id="60" dur="500"/>
                                            <p:tgtEl>
                                              <p:spTgt spid="19"/>
                                            </p:tgtEl>
                                          </p:cBhvr>
                                        </p:animEffect>
                                      </p:childTnLst>
                                    </p:cTn>
                                  </p:par>
                                </p:childTnLst>
                              </p:cTn>
                            </p:par>
                            <p:par>
                              <p:cTn id="61" fill="hold">
                                <p:stCondLst>
                                  <p:cond delay="500"/>
                                </p:stCondLst>
                                <p:childTnLst>
                                  <p:par>
                                    <p:cTn id="62" presetID="10" presetClass="entr" presetSubtype="0" fill="hold" nodeType="afterEffect">
                                      <p:stCondLst>
                                        <p:cond delay="0"/>
                                      </p:stCondLst>
                                      <p:childTnLst>
                                        <p:set>
                                          <p:cBhvr>
                                            <p:cTn id="63" dur="1" fill="hold">
                                              <p:stCondLst>
                                                <p:cond delay="0"/>
                                              </p:stCondLst>
                                            </p:cTn>
                                            <p:tgtEl>
                                              <p:spTgt spid="45"/>
                                            </p:tgtEl>
                                            <p:attrNameLst>
                                              <p:attrName>style.visibility</p:attrName>
                                            </p:attrNameLst>
                                          </p:cBhvr>
                                          <p:to>
                                            <p:strVal val="visible"/>
                                          </p:to>
                                        </p:set>
                                        <p:animEffect transition="in" filter="fade">
                                          <p:cBhvr>
                                            <p:cTn id="64"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31" grpId="0" animBg="1"/>
          <p:bldP spid="18" grpId="0" animBg="1"/>
        </p:bld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Parallelogram 21">
            <a:extLst>
              <a:ext uri="{FF2B5EF4-FFF2-40B4-BE49-F238E27FC236}">
                <a16:creationId xmlns:a16="http://schemas.microsoft.com/office/drawing/2014/main" id="{BA0B6374-5EDD-41A2-85B7-3889A1C80AE4}"/>
              </a:ext>
            </a:extLst>
          </p:cNvPr>
          <p:cNvSpPr/>
          <p:nvPr/>
        </p:nvSpPr>
        <p:spPr>
          <a:xfrm>
            <a:off x="2233956" y="4357395"/>
            <a:ext cx="8024318" cy="1912776"/>
          </a:xfrm>
          <a:prstGeom prst="parallelogram">
            <a:avLst>
              <a:gd name="adj" fmla="val 94268"/>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Parallelogram 22">
            <a:extLst>
              <a:ext uri="{FF2B5EF4-FFF2-40B4-BE49-F238E27FC236}">
                <a16:creationId xmlns:a16="http://schemas.microsoft.com/office/drawing/2014/main" id="{82428975-54AD-400E-BB25-1CF84DCB71D9}"/>
              </a:ext>
            </a:extLst>
          </p:cNvPr>
          <p:cNvSpPr/>
          <p:nvPr/>
        </p:nvSpPr>
        <p:spPr>
          <a:xfrm>
            <a:off x="5318760" y="4925060"/>
            <a:ext cx="2313680" cy="401574"/>
          </a:xfrm>
          <a:prstGeom prst="parallelogram">
            <a:avLst>
              <a:gd name="adj" fmla="val 97110"/>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 name="Group 25">
            <a:extLst>
              <a:ext uri="{FF2B5EF4-FFF2-40B4-BE49-F238E27FC236}">
                <a16:creationId xmlns:a16="http://schemas.microsoft.com/office/drawing/2014/main" id="{A8862A18-8127-4223-ADBD-B746D0C8DBEA}"/>
              </a:ext>
            </a:extLst>
          </p:cNvPr>
          <p:cNvGrpSpPr/>
          <p:nvPr/>
        </p:nvGrpSpPr>
        <p:grpSpPr>
          <a:xfrm>
            <a:off x="5338126" y="2171742"/>
            <a:ext cx="2294314" cy="3123848"/>
            <a:chOff x="5338126" y="1481275"/>
            <a:chExt cx="2294314" cy="3123848"/>
          </a:xfrm>
        </p:grpSpPr>
        <p:grpSp>
          <p:nvGrpSpPr>
            <p:cNvPr id="21" name="Group 20">
              <a:extLst>
                <a:ext uri="{FF2B5EF4-FFF2-40B4-BE49-F238E27FC236}">
                  <a16:creationId xmlns:a16="http://schemas.microsoft.com/office/drawing/2014/main" id="{AC6E0BF3-3003-4895-A9F3-7904057C1AB2}"/>
                </a:ext>
              </a:extLst>
            </p:cNvPr>
            <p:cNvGrpSpPr/>
            <p:nvPr/>
          </p:nvGrpSpPr>
          <p:grpSpPr>
            <a:xfrm>
              <a:off x="5338126" y="1481275"/>
              <a:ext cx="2294314" cy="3123848"/>
              <a:chOff x="1804416" y="1668780"/>
              <a:chExt cx="2538954" cy="3456940"/>
            </a:xfrm>
          </p:grpSpPr>
          <p:pic>
            <p:nvPicPr>
              <p:cNvPr id="19" name="Picture 18" descr="A picture containing building material, floor, fabric, stone&#10;&#10;Description automatically generated">
                <a:extLst>
                  <a:ext uri="{FF2B5EF4-FFF2-40B4-BE49-F238E27FC236}">
                    <a16:creationId xmlns:a16="http://schemas.microsoft.com/office/drawing/2014/main" id="{B4F28419-A03F-4BBD-A19D-E6CC00C5131E}"/>
                  </a:ext>
                </a:extLst>
              </p:cNvPr>
              <p:cNvPicPr>
                <a:picLocks noChangeAspect="1"/>
              </p:cNvPicPr>
              <p:nvPr/>
            </p:nvPicPr>
            <p:blipFill>
              <a:blip r:embed="rId2">
                <a:extLst>
                  <a:ext uri="{28A0092B-C50C-407E-A947-70E740481C1C}">
                    <a14:useLocalDpi xmlns:a14="http://schemas.microsoft.com/office/drawing/2010/main" val="0"/>
                  </a:ext>
                </a:extLst>
              </a:blip>
              <a:srcRect l="31327" t="7309" r="58777" b="2504"/>
              <a:stretch>
                <a:fillRect/>
              </a:stretch>
            </p:blipFill>
            <p:spPr>
              <a:xfrm>
                <a:off x="3954271" y="1704844"/>
                <a:ext cx="389099" cy="3399032"/>
              </a:xfrm>
              <a:custGeom>
                <a:avLst/>
                <a:gdLst>
                  <a:gd name="connsiteX0" fmla="*/ 365044 w 367584"/>
                  <a:gd name="connsiteY0" fmla="*/ 0 h 3349752"/>
                  <a:gd name="connsiteX1" fmla="*/ 367584 w 367584"/>
                  <a:gd name="connsiteY1" fmla="*/ 2948432 h 3349752"/>
                  <a:gd name="connsiteX2" fmla="*/ 0 w 367584"/>
                  <a:gd name="connsiteY2" fmla="*/ 3349752 h 3349752"/>
                  <a:gd name="connsiteX3" fmla="*/ 0 w 367584"/>
                  <a:gd name="connsiteY3" fmla="*/ 320040 h 3349752"/>
                </a:gdLst>
                <a:ahLst/>
                <a:cxnLst>
                  <a:cxn ang="0">
                    <a:pos x="connsiteX0" y="connsiteY0"/>
                  </a:cxn>
                  <a:cxn ang="0">
                    <a:pos x="connsiteX1" y="connsiteY1"/>
                  </a:cxn>
                  <a:cxn ang="0">
                    <a:pos x="connsiteX2" y="connsiteY2"/>
                  </a:cxn>
                  <a:cxn ang="0">
                    <a:pos x="connsiteX3" y="connsiteY3"/>
                  </a:cxn>
                </a:cxnLst>
                <a:rect l="l" t="t" r="r" b="b"/>
                <a:pathLst>
                  <a:path w="367584" h="3349752">
                    <a:moveTo>
                      <a:pt x="365044" y="0"/>
                    </a:moveTo>
                    <a:cubicBezTo>
                      <a:pt x="365891" y="1115737"/>
                      <a:pt x="366737" y="1832695"/>
                      <a:pt x="367584" y="2948432"/>
                    </a:cubicBezTo>
                    <a:lnTo>
                      <a:pt x="0" y="3349752"/>
                    </a:lnTo>
                    <a:lnTo>
                      <a:pt x="0" y="320040"/>
                    </a:lnTo>
                    <a:close/>
                  </a:path>
                </a:pathLst>
              </a:custGeom>
              <a:ln w="28575">
                <a:solidFill>
                  <a:schemeClr val="bg2">
                    <a:lumMod val="25000"/>
                  </a:schemeClr>
                </a:solidFill>
              </a:ln>
            </p:spPr>
          </p:pic>
          <p:pic>
            <p:nvPicPr>
              <p:cNvPr id="18" name="Picture 17" descr="A picture containing building material, floor, fabric, stone&#10;&#10;Description automatically generated">
                <a:extLst>
                  <a:ext uri="{FF2B5EF4-FFF2-40B4-BE49-F238E27FC236}">
                    <a16:creationId xmlns:a16="http://schemas.microsoft.com/office/drawing/2014/main" id="{0009340E-C763-4A47-8F30-62043A565DAC}"/>
                  </a:ext>
                </a:extLst>
              </p:cNvPr>
              <p:cNvPicPr>
                <a:picLocks noChangeAspect="1"/>
              </p:cNvPicPr>
              <p:nvPr/>
            </p:nvPicPr>
            <p:blipFill>
              <a:blip r:embed="rId2">
                <a:extLst>
                  <a:ext uri="{28A0092B-C50C-407E-A947-70E740481C1C}">
                    <a14:useLocalDpi xmlns:a14="http://schemas.microsoft.com/office/drawing/2010/main" val="0"/>
                  </a:ext>
                </a:extLst>
              </a:blip>
              <a:srcRect l="66490" t="6702" r="24784" b="26614"/>
              <a:stretch>
                <a:fillRect/>
              </a:stretch>
            </p:blipFill>
            <p:spPr>
              <a:xfrm rot="16200000">
                <a:off x="2883177" y="612669"/>
                <a:ext cx="378712" cy="2490934"/>
              </a:xfrm>
              <a:custGeom>
                <a:avLst/>
                <a:gdLst>
                  <a:gd name="connsiteX0" fmla="*/ 324104 w 324104"/>
                  <a:gd name="connsiteY0" fmla="*/ 369414 h 2476800"/>
                  <a:gd name="connsiteX1" fmla="*/ 324104 w 324104"/>
                  <a:gd name="connsiteY1" fmla="*/ 2476800 h 2476800"/>
                  <a:gd name="connsiteX2" fmla="*/ 0 w 324104"/>
                  <a:gd name="connsiteY2" fmla="*/ 2107386 h 2476800"/>
                  <a:gd name="connsiteX3" fmla="*/ 0 w 324104"/>
                  <a:gd name="connsiteY3" fmla="*/ 0 h 2476800"/>
                </a:gdLst>
                <a:ahLst/>
                <a:cxnLst>
                  <a:cxn ang="0">
                    <a:pos x="connsiteX0" y="connsiteY0"/>
                  </a:cxn>
                  <a:cxn ang="0">
                    <a:pos x="connsiteX1" y="connsiteY1"/>
                  </a:cxn>
                  <a:cxn ang="0">
                    <a:pos x="connsiteX2" y="connsiteY2"/>
                  </a:cxn>
                  <a:cxn ang="0">
                    <a:pos x="connsiteX3" y="connsiteY3"/>
                  </a:cxn>
                </a:cxnLst>
                <a:rect l="l" t="t" r="r" b="b"/>
                <a:pathLst>
                  <a:path w="324104" h="2476800">
                    <a:moveTo>
                      <a:pt x="324104" y="369414"/>
                    </a:moveTo>
                    <a:lnTo>
                      <a:pt x="324104" y="2476800"/>
                    </a:lnTo>
                    <a:lnTo>
                      <a:pt x="0" y="2107386"/>
                    </a:lnTo>
                    <a:lnTo>
                      <a:pt x="0" y="0"/>
                    </a:lnTo>
                    <a:close/>
                  </a:path>
                </a:pathLst>
              </a:custGeom>
              <a:ln w="28575">
                <a:solidFill>
                  <a:schemeClr val="bg2">
                    <a:lumMod val="25000"/>
                  </a:schemeClr>
                </a:solidFill>
              </a:ln>
            </p:spPr>
          </p:pic>
          <p:pic>
            <p:nvPicPr>
              <p:cNvPr id="20" name="Picture 19" descr="A picture containing building material, floor, fabric, stone&#10;&#10;Description automatically generated">
                <a:extLst>
                  <a:ext uri="{FF2B5EF4-FFF2-40B4-BE49-F238E27FC236}">
                    <a16:creationId xmlns:a16="http://schemas.microsoft.com/office/drawing/2014/main" id="{7910AABA-6114-4C75-8D8F-047CE74ECEF2}"/>
                  </a:ext>
                </a:extLst>
              </p:cNvPr>
              <p:cNvPicPr>
                <a:picLocks noChangeAspect="1"/>
              </p:cNvPicPr>
              <p:nvPr/>
            </p:nvPicPr>
            <p:blipFill>
              <a:blip r:embed="rId2">
                <a:extLst>
                  <a:ext uri="{28A0092B-C50C-407E-A947-70E740481C1C}">
                    <a14:useLocalDpi xmlns:a14="http://schemas.microsoft.com/office/drawing/2010/main" val="0"/>
                  </a:ext>
                </a:extLst>
              </a:blip>
              <a:srcRect l="14155" t="11236" r="29057" b="7194"/>
              <a:stretch>
                <a:fillRect/>
              </a:stretch>
            </p:blipFill>
            <p:spPr>
              <a:xfrm>
                <a:off x="1804416" y="2096008"/>
                <a:ext cx="2109216" cy="3029712"/>
              </a:xfrm>
              <a:custGeom>
                <a:avLst/>
                <a:gdLst>
                  <a:gd name="connsiteX0" fmla="*/ 0 w 2109216"/>
                  <a:gd name="connsiteY0" fmla="*/ 0 h 3029712"/>
                  <a:gd name="connsiteX1" fmla="*/ 2109216 w 2109216"/>
                  <a:gd name="connsiteY1" fmla="*/ 0 h 3029712"/>
                  <a:gd name="connsiteX2" fmla="*/ 2109216 w 2109216"/>
                  <a:gd name="connsiteY2" fmla="*/ 3029712 h 3029712"/>
                  <a:gd name="connsiteX3" fmla="*/ 0 w 2109216"/>
                  <a:gd name="connsiteY3" fmla="*/ 3029712 h 3029712"/>
                </a:gdLst>
                <a:ahLst/>
                <a:cxnLst>
                  <a:cxn ang="0">
                    <a:pos x="connsiteX0" y="connsiteY0"/>
                  </a:cxn>
                  <a:cxn ang="0">
                    <a:pos x="connsiteX1" y="connsiteY1"/>
                  </a:cxn>
                  <a:cxn ang="0">
                    <a:pos x="connsiteX2" y="connsiteY2"/>
                  </a:cxn>
                  <a:cxn ang="0">
                    <a:pos x="connsiteX3" y="connsiteY3"/>
                  </a:cxn>
                </a:cxnLst>
                <a:rect l="l" t="t" r="r" b="b"/>
                <a:pathLst>
                  <a:path w="2109216" h="3029712">
                    <a:moveTo>
                      <a:pt x="0" y="0"/>
                    </a:moveTo>
                    <a:lnTo>
                      <a:pt x="2109216" y="0"/>
                    </a:lnTo>
                    <a:lnTo>
                      <a:pt x="2109216" y="3029712"/>
                    </a:lnTo>
                    <a:lnTo>
                      <a:pt x="0" y="3029712"/>
                    </a:lnTo>
                    <a:close/>
                  </a:path>
                </a:pathLst>
              </a:custGeom>
              <a:ln w="28575">
                <a:solidFill>
                  <a:schemeClr val="bg2">
                    <a:lumMod val="25000"/>
                  </a:schemeClr>
                </a:solidFill>
              </a:ln>
            </p:spPr>
          </p:pic>
          <p:cxnSp>
            <p:nvCxnSpPr>
              <p:cNvPr id="13" name="Straight Connector 12">
                <a:extLst>
                  <a:ext uri="{FF2B5EF4-FFF2-40B4-BE49-F238E27FC236}">
                    <a16:creationId xmlns:a16="http://schemas.microsoft.com/office/drawing/2014/main" id="{E3FB176F-1A2D-4019-A6E4-3C39B8828484}"/>
                  </a:ext>
                </a:extLst>
              </p:cNvPr>
              <p:cNvCxnSpPr/>
              <p:nvPr/>
            </p:nvCxnSpPr>
            <p:spPr>
              <a:xfrm>
                <a:off x="2859024" y="2096008"/>
                <a:ext cx="0" cy="3029712"/>
              </a:xfrm>
              <a:prstGeom prst="line">
                <a:avLst/>
              </a:prstGeom>
              <a:ln w="38100">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grpSp>
        <p:sp>
          <p:nvSpPr>
            <p:cNvPr id="24" name="Rectangle 23">
              <a:extLst>
                <a:ext uri="{FF2B5EF4-FFF2-40B4-BE49-F238E27FC236}">
                  <a16:creationId xmlns:a16="http://schemas.microsoft.com/office/drawing/2014/main" id="{3465FA94-33CB-4326-B771-3430E5388AA2}"/>
                </a:ext>
              </a:extLst>
            </p:cNvPr>
            <p:cNvSpPr/>
            <p:nvPr/>
          </p:nvSpPr>
          <p:spPr>
            <a:xfrm>
              <a:off x="6096000" y="3032449"/>
              <a:ext cx="45719" cy="32762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A444E044-2B02-4056-8865-C41D0889D95A}"/>
                </a:ext>
              </a:extLst>
            </p:cNvPr>
            <p:cNvSpPr/>
            <p:nvPr/>
          </p:nvSpPr>
          <p:spPr>
            <a:xfrm>
              <a:off x="6435874" y="3030195"/>
              <a:ext cx="45719" cy="32762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28" name="Straight Arrow Connector 27">
            <a:extLst>
              <a:ext uri="{FF2B5EF4-FFF2-40B4-BE49-F238E27FC236}">
                <a16:creationId xmlns:a16="http://schemas.microsoft.com/office/drawing/2014/main" id="{DB128E5B-558A-412B-8109-9C3359CC3F9D}"/>
              </a:ext>
            </a:extLst>
          </p:cNvPr>
          <p:cNvCxnSpPr/>
          <p:nvPr/>
        </p:nvCxnSpPr>
        <p:spPr>
          <a:xfrm>
            <a:off x="1717040" y="2976880"/>
            <a:ext cx="1828800" cy="2298971"/>
          </a:xfrm>
          <a:prstGeom prst="straightConnector1">
            <a:avLst/>
          </a:prstGeom>
          <a:ln w="28575">
            <a:solidFill>
              <a:srgbClr val="99330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67EE2545-9F11-4219-91E2-B70DF8E80D03}"/>
              </a:ext>
            </a:extLst>
          </p:cNvPr>
          <p:cNvSpPr txBox="1"/>
          <p:nvPr/>
        </p:nvSpPr>
        <p:spPr>
          <a:xfrm>
            <a:off x="771033" y="2296195"/>
            <a:ext cx="1961725" cy="523220"/>
          </a:xfrm>
          <a:prstGeom prst="rect">
            <a:avLst/>
          </a:prstGeom>
          <a:solidFill>
            <a:srgbClr val="FFC000"/>
          </a:solidFill>
        </p:spPr>
        <p:txBody>
          <a:bodyPr wrap="square">
            <a:spAutoFit/>
          </a:bodyPr>
          <a:lstStyle/>
          <a:p>
            <a:r>
              <a:rPr lang="vi-VN" sz="2800" dirty="0">
                <a:solidFill>
                  <a:schemeClr val="bg2">
                    <a:lumMod val="25000"/>
                  </a:schemeClr>
                </a:solidFill>
                <a:latin typeface="Roboto" panose="02000000000000000000" pitchFamily="2" charset="0"/>
                <a:ea typeface="Roboto" panose="02000000000000000000" pitchFamily="2" charset="0"/>
              </a:rPr>
              <a:t>Mặt bị ép</a:t>
            </a:r>
            <a:endParaRPr lang="en-US" sz="2800" dirty="0">
              <a:solidFill>
                <a:schemeClr val="bg2">
                  <a:lumMod val="25000"/>
                </a:schemeClr>
              </a:solidFill>
              <a:latin typeface="Roboto" panose="02000000000000000000" pitchFamily="2" charset="0"/>
              <a:ea typeface="Roboto" panose="02000000000000000000" pitchFamily="2" charset="0"/>
            </a:endParaRPr>
          </a:p>
        </p:txBody>
      </p:sp>
      <p:cxnSp>
        <p:nvCxnSpPr>
          <p:cNvPr id="31" name="Straight Arrow Connector 30">
            <a:extLst>
              <a:ext uri="{FF2B5EF4-FFF2-40B4-BE49-F238E27FC236}">
                <a16:creationId xmlns:a16="http://schemas.microsoft.com/office/drawing/2014/main" id="{375292D7-F87C-47BB-8FB1-2D2F756AF1C7}"/>
              </a:ext>
            </a:extLst>
          </p:cNvPr>
          <p:cNvCxnSpPr>
            <a:cxnSpLocks/>
          </p:cNvCxnSpPr>
          <p:nvPr/>
        </p:nvCxnSpPr>
        <p:spPr>
          <a:xfrm flipH="1">
            <a:off x="7280832" y="3764649"/>
            <a:ext cx="2143894" cy="1264551"/>
          </a:xfrm>
          <a:prstGeom prst="straightConnector1">
            <a:avLst/>
          </a:prstGeom>
          <a:ln w="28575">
            <a:solidFill>
              <a:srgbClr val="99330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CC8DB65D-C992-4CB5-9CB4-8E40CDBB938F}"/>
              </a:ext>
            </a:extLst>
          </p:cNvPr>
          <p:cNvSpPr txBox="1"/>
          <p:nvPr/>
        </p:nvSpPr>
        <p:spPr>
          <a:xfrm>
            <a:off x="8440935" y="3143918"/>
            <a:ext cx="3087450" cy="523220"/>
          </a:xfrm>
          <a:prstGeom prst="rect">
            <a:avLst/>
          </a:prstGeom>
          <a:solidFill>
            <a:srgbClr val="FFC000"/>
          </a:solidFill>
        </p:spPr>
        <p:txBody>
          <a:bodyPr wrap="square">
            <a:spAutoFit/>
          </a:bodyPr>
          <a:lstStyle/>
          <a:p>
            <a:r>
              <a:rPr lang="vi-VN" sz="2800" dirty="0">
                <a:solidFill>
                  <a:schemeClr val="bg2">
                    <a:lumMod val="25000"/>
                  </a:schemeClr>
                </a:solidFill>
                <a:latin typeface="Roboto" panose="02000000000000000000" pitchFamily="2" charset="0"/>
                <a:ea typeface="Roboto" panose="02000000000000000000" pitchFamily="2" charset="0"/>
              </a:rPr>
              <a:t>Diện tích (</a:t>
            </a:r>
            <a:r>
              <a:rPr lang="vi-VN" sz="2800" b="1" dirty="0">
                <a:solidFill>
                  <a:schemeClr val="bg2">
                    <a:lumMod val="25000"/>
                  </a:schemeClr>
                </a:solidFill>
                <a:latin typeface="Roboto" panose="02000000000000000000" pitchFamily="2" charset="0"/>
                <a:ea typeface="Roboto" panose="02000000000000000000" pitchFamily="2" charset="0"/>
              </a:rPr>
              <a:t>S</a:t>
            </a:r>
            <a:r>
              <a:rPr lang="vi-VN" sz="2800" dirty="0">
                <a:solidFill>
                  <a:schemeClr val="bg2">
                    <a:lumMod val="25000"/>
                  </a:schemeClr>
                </a:solidFill>
                <a:latin typeface="Roboto" panose="02000000000000000000" pitchFamily="2" charset="0"/>
                <a:ea typeface="Roboto" panose="02000000000000000000" pitchFamily="2" charset="0"/>
              </a:rPr>
              <a:t>) bị ép</a:t>
            </a:r>
            <a:endParaRPr lang="en-US" sz="2800" dirty="0">
              <a:solidFill>
                <a:schemeClr val="bg2">
                  <a:lumMod val="25000"/>
                </a:schemeClr>
              </a:solidFill>
              <a:latin typeface="Roboto" panose="02000000000000000000" pitchFamily="2" charset="0"/>
              <a:ea typeface="Roboto" panose="02000000000000000000" pitchFamily="2" charset="0"/>
            </a:endParaRPr>
          </a:p>
        </p:txBody>
      </p:sp>
      <p:grpSp>
        <p:nvGrpSpPr>
          <p:cNvPr id="5" name="Group 4">
            <a:extLst>
              <a:ext uri="{FF2B5EF4-FFF2-40B4-BE49-F238E27FC236}">
                <a16:creationId xmlns:a16="http://schemas.microsoft.com/office/drawing/2014/main" id="{75BD9A6A-6625-3E41-BE44-7A294AB6D77C}"/>
              </a:ext>
            </a:extLst>
          </p:cNvPr>
          <p:cNvGrpSpPr/>
          <p:nvPr/>
        </p:nvGrpSpPr>
        <p:grpSpPr>
          <a:xfrm>
            <a:off x="575946" y="270646"/>
            <a:ext cx="2571699" cy="674703"/>
            <a:chOff x="4474346" y="195309"/>
            <a:chExt cx="2571699" cy="674703"/>
          </a:xfrm>
        </p:grpSpPr>
        <p:sp>
          <p:nvSpPr>
            <p:cNvPr id="6" name="Rectangle: Rounded Corners 5">
              <a:extLst>
                <a:ext uri="{FF2B5EF4-FFF2-40B4-BE49-F238E27FC236}">
                  <a16:creationId xmlns:a16="http://schemas.microsoft.com/office/drawing/2014/main" id="{67986F93-8420-6C4C-7543-B8452F6F43D4}"/>
                </a:ext>
              </a:extLst>
            </p:cNvPr>
            <p:cNvSpPr/>
            <p:nvPr/>
          </p:nvSpPr>
          <p:spPr>
            <a:xfrm>
              <a:off x="4474346" y="195309"/>
              <a:ext cx="2571699" cy="674703"/>
            </a:xfrm>
            <a:prstGeom prst="roundRect">
              <a:avLst>
                <a:gd name="adj" fmla="val 50000"/>
              </a:avLst>
            </a:prstGeom>
            <a:gradFill>
              <a:gsLst>
                <a:gs pos="63000">
                  <a:srgbClr val="FF6A00"/>
                </a:gs>
                <a:gs pos="34000">
                  <a:srgbClr val="FF3900"/>
                </a:gs>
                <a:gs pos="0">
                  <a:srgbClr val="FF0000"/>
                </a:gs>
                <a:gs pos="100000">
                  <a:srgbClr val="FFC000"/>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622C2EAD-1BE2-53D6-23C9-779ED9EA82C7}"/>
                </a:ext>
              </a:extLst>
            </p:cNvPr>
            <p:cNvSpPr txBox="1"/>
            <p:nvPr/>
          </p:nvSpPr>
          <p:spPr>
            <a:xfrm>
              <a:off x="4946060" y="241337"/>
              <a:ext cx="1883985" cy="584775"/>
            </a:xfrm>
            <a:prstGeom prst="rect">
              <a:avLst/>
            </a:prstGeom>
            <a:noFill/>
          </p:spPr>
          <p:txBody>
            <a:bodyPr wrap="square" rtlCol="0">
              <a:spAutoFit/>
            </a:bodyPr>
            <a:lstStyle/>
            <a:p>
              <a:r>
                <a:rPr lang="en-US" sz="3200" dirty="0">
                  <a:solidFill>
                    <a:schemeClr val="bg1"/>
                  </a:solidFill>
                  <a:latin typeface="Roboto Black" panose="02000000000000000000" pitchFamily="2" charset="0"/>
                </a:rPr>
                <a:t>1</a:t>
              </a:r>
              <a:r>
                <a:rPr lang="vi-VN" sz="3200" dirty="0">
                  <a:solidFill>
                    <a:schemeClr val="bg1"/>
                  </a:solidFill>
                  <a:latin typeface="Roboto Black" panose="02000000000000000000" pitchFamily="2" charset="0"/>
                </a:rPr>
                <a:t>. Áp lực</a:t>
              </a:r>
              <a:endParaRPr lang="en-US" sz="3200" dirty="0">
                <a:solidFill>
                  <a:schemeClr val="bg1"/>
                </a:solidFill>
                <a:latin typeface="Roboto Black" panose="02000000000000000000" pitchFamily="2" charset="0"/>
              </a:endParaRPr>
            </a:p>
          </p:txBody>
        </p:sp>
      </p:grpSp>
      <p:grpSp>
        <p:nvGrpSpPr>
          <p:cNvPr id="8" name="Group 7">
            <a:extLst>
              <a:ext uri="{FF2B5EF4-FFF2-40B4-BE49-F238E27FC236}">
                <a16:creationId xmlns:a16="http://schemas.microsoft.com/office/drawing/2014/main" id="{7CB626BB-DEA4-AE0C-D325-DFED04E50B0A}"/>
              </a:ext>
            </a:extLst>
          </p:cNvPr>
          <p:cNvGrpSpPr/>
          <p:nvPr/>
        </p:nvGrpSpPr>
        <p:grpSpPr>
          <a:xfrm>
            <a:off x="343621" y="280356"/>
            <a:ext cx="677331" cy="677331"/>
            <a:chOff x="1776705" y="2482721"/>
            <a:chExt cx="1017036" cy="1017036"/>
          </a:xfrm>
        </p:grpSpPr>
        <p:sp>
          <p:nvSpPr>
            <p:cNvPr id="9" name="Oval 8">
              <a:extLst>
                <a:ext uri="{FF2B5EF4-FFF2-40B4-BE49-F238E27FC236}">
                  <a16:creationId xmlns:a16="http://schemas.microsoft.com/office/drawing/2014/main" id="{ADAB71E0-2645-A608-9C39-93D9C8E793D7}"/>
                </a:ext>
              </a:extLst>
            </p:cNvPr>
            <p:cNvSpPr/>
            <p:nvPr/>
          </p:nvSpPr>
          <p:spPr>
            <a:xfrm>
              <a:off x="1776705" y="2482721"/>
              <a:ext cx="1017036" cy="1017036"/>
            </a:xfrm>
            <a:prstGeom prst="ellipse">
              <a:avLst/>
            </a:prstGeom>
            <a:solidFill>
              <a:schemeClr val="bg1"/>
            </a:solidFill>
            <a:ln>
              <a:solidFill>
                <a:schemeClr val="bg1">
                  <a:lumMod val="95000"/>
                </a:schemeClr>
              </a:solidFill>
            </a:ln>
            <a:effectLst>
              <a:glow rad="1397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10">
              <a:extLst>
                <a:ext uri="{FF2B5EF4-FFF2-40B4-BE49-F238E27FC236}">
                  <a16:creationId xmlns:a16="http://schemas.microsoft.com/office/drawing/2014/main" id="{16E56A52-CFAC-6B33-890D-B453008CE9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47462" y="2553478"/>
              <a:ext cx="875522" cy="87552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500487274"/>
      </p:ext>
    </p:extLst>
  </p:cSld>
  <p:clrMapOvr>
    <a:masterClrMapping/>
  </p:clrMapOvr>
  <mc:AlternateContent xmlns:mc="http://schemas.openxmlformats.org/markup-compatibility/2006" xmlns:p14="http://schemas.microsoft.com/office/powerpoint/2010/main">
    <mc:Choice Requires="p14">
      <p:transition spd="slow" p14:dur="1300">
        <p14:pa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32" fill="hold" grpId="0" nodeType="clickEffect">
                                  <p:stCondLst>
                                    <p:cond delay="0"/>
                                  </p:stCondLst>
                                  <p:childTnLst>
                                    <p:set>
                                      <p:cBhvr>
                                        <p:cTn id="11" dur="1" fill="hold">
                                          <p:stCondLst>
                                            <p:cond delay="0"/>
                                          </p:stCondLst>
                                        </p:cTn>
                                        <p:tgtEl>
                                          <p:spTgt spid="29"/>
                                        </p:tgtEl>
                                        <p:attrNameLst>
                                          <p:attrName>style.visibility</p:attrName>
                                        </p:attrNameLst>
                                      </p:cBhvr>
                                      <p:to>
                                        <p:strVal val="visible"/>
                                      </p:to>
                                    </p:set>
                                    <p:anim calcmode="lin" valueType="num">
                                      <p:cBhvr>
                                        <p:cTn id="12" dur="500" fill="hold"/>
                                        <p:tgtEl>
                                          <p:spTgt spid="29"/>
                                        </p:tgtEl>
                                        <p:attrNameLst>
                                          <p:attrName>ppt_w</p:attrName>
                                        </p:attrNameLst>
                                      </p:cBhvr>
                                      <p:tavLst>
                                        <p:tav tm="0">
                                          <p:val>
                                            <p:strVal val="4*#ppt_w"/>
                                          </p:val>
                                        </p:tav>
                                        <p:tav tm="100000">
                                          <p:val>
                                            <p:strVal val="#ppt_w"/>
                                          </p:val>
                                        </p:tav>
                                      </p:tavLst>
                                    </p:anim>
                                    <p:anim calcmode="lin" valueType="num">
                                      <p:cBhvr>
                                        <p:cTn id="13" dur="500" fill="hold"/>
                                        <p:tgtEl>
                                          <p:spTgt spid="29"/>
                                        </p:tgtEl>
                                        <p:attrNameLst>
                                          <p:attrName>ppt_h</p:attrName>
                                        </p:attrNameLst>
                                      </p:cBhvr>
                                      <p:tavLst>
                                        <p:tav tm="0">
                                          <p:val>
                                            <p:strVal val="4*#ppt_h"/>
                                          </p:val>
                                        </p:tav>
                                        <p:tav tm="100000">
                                          <p:val>
                                            <p:strVal val="#ppt_h"/>
                                          </p:val>
                                        </p:tav>
                                      </p:tavLst>
                                    </p:anim>
                                  </p:childTnLst>
                                </p:cTn>
                              </p:par>
                            </p:childTnLst>
                          </p:cTn>
                        </p:par>
                        <p:par>
                          <p:cTn id="14" fill="hold">
                            <p:stCondLst>
                              <p:cond delay="500"/>
                            </p:stCondLst>
                            <p:childTnLst>
                              <p:par>
                                <p:cTn id="15" presetID="22" presetClass="entr" presetSubtype="1" fill="hold" nodeType="after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wipe(up)">
                                      <p:cBhvr>
                                        <p:cTn id="17" dur="500"/>
                                        <p:tgtEl>
                                          <p:spTgt spid="2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fade">
                                      <p:cBhvr>
                                        <p:cTn id="22" dur="500"/>
                                        <p:tgtEl>
                                          <p:spTgt spid="26"/>
                                        </p:tgtEl>
                                      </p:cBhvr>
                                    </p:animEffect>
                                  </p:childTnLst>
                                </p:cTn>
                              </p:par>
                            </p:childTnLst>
                          </p:cTn>
                        </p:par>
                        <p:par>
                          <p:cTn id="23" fill="hold">
                            <p:stCondLst>
                              <p:cond delay="500"/>
                            </p:stCondLst>
                            <p:childTnLst>
                              <p:par>
                                <p:cTn id="24" presetID="1" presetClass="entr" presetSubtype="0" fill="hold" grpId="0" nodeType="afterEffect">
                                  <p:stCondLst>
                                    <p:cond delay="0"/>
                                  </p:stCondLst>
                                  <p:childTnLst>
                                    <p:set>
                                      <p:cBhvr>
                                        <p:cTn id="25" dur="1" fill="hold">
                                          <p:stCondLst>
                                            <p:cond delay="0"/>
                                          </p:stCondLst>
                                        </p:cTn>
                                        <p:tgtEl>
                                          <p:spTgt spid="23"/>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64" presetClass="path" presetSubtype="0" accel="50000" decel="50000" fill="hold" nodeType="clickEffect">
                                  <p:stCondLst>
                                    <p:cond delay="0"/>
                                  </p:stCondLst>
                                  <p:childTnLst>
                                    <p:animMotion origin="layout" path="M -1.04167E-6 -4.44444E-6 L -0.00026 -0.11041 " pathEditMode="relative" rAng="0" ptsTypes="AA">
                                      <p:cBhvr>
                                        <p:cTn id="29" dur="2000" fill="hold"/>
                                        <p:tgtEl>
                                          <p:spTgt spid="26"/>
                                        </p:tgtEl>
                                        <p:attrNameLst>
                                          <p:attrName>ppt_x</p:attrName>
                                          <p:attrName>ppt_y</p:attrName>
                                        </p:attrNameLst>
                                      </p:cBhvr>
                                      <p:rCtr x="-13" y="-5532"/>
                                    </p:animMotion>
                                  </p:childTnLst>
                                </p:cTn>
                              </p:par>
                            </p:childTnLst>
                          </p:cTn>
                        </p:par>
                      </p:childTnLst>
                    </p:cTn>
                  </p:par>
                  <p:par>
                    <p:cTn id="30" fill="hold">
                      <p:stCondLst>
                        <p:cond delay="indefinite"/>
                      </p:stCondLst>
                      <p:childTnLst>
                        <p:par>
                          <p:cTn id="31" fill="hold">
                            <p:stCondLst>
                              <p:cond delay="0"/>
                            </p:stCondLst>
                            <p:childTnLst>
                              <p:par>
                                <p:cTn id="32" presetID="23" presetClass="entr" presetSubtype="32" fill="hold" grpId="0" nodeType="clickEffect">
                                  <p:stCondLst>
                                    <p:cond delay="0"/>
                                  </p:stCondLst>
                                  <p:childTnLst>
                                    <p:set>
                                      <p:cBhvr>
                                        <p:cTn id="33" dur="1" fill="hold">
                                          <p:stCondLst>
                                            <p:cond delay="0"/>
                                          </p:stCondLst>
                                        </p:cTn>
                                        <p:tgtEl>
                                          <p:spTgt spid="33"/>
                                        </p:tgtEl>
                                        <p:attrNameLst>
                                          <p:attrName>style.visibility</p:attrName>
                                        </p:attrNameLst>
                                      </p:cBhvr>
                                      <p:to>
                                        <p:strVal val="visible"/>
                                      </p:to>
                                    </p:set>
                                    <p:anim calcmode="lin" valueType="num">
                                      <p:cBhvr>
                                        <p:cTn id="34" dur="500" fill="hold"/>
                                        <p:tgtEl>
                                          <p:spTgt spid="33"/>
                                        </p:tgtEl>
                                        <p:attrNameLst>
                                          <p:attrName>ppt_w</p:attrName>
                                        </p:attrNameLst>
                                      </p:cBhvr>
                                      <p:tavLst>
                                        <p:tav tm="0">
                                          <p:val>
                                            <p:strVal val="4*#ppt_w"/>
                                          </p:val>
                                        </p:tav>
                                        <p:tav tm="100000">
                                          <p:val>
                                            <p:strVal val="#ppt_w"/>
                                          </p:val>
                                        </p:tav>
                                      </p:tavLst>
                                    </p:anim>
                                    <p:anim calcmode="lin" valueType="num">
                                      <p:cBhvr>
                                        <p:cTn id="35" dur="500" fill="hold"/>
                                        <p:tgtEl>
                                          <p:spTgt spid="33"/>
                                        </p:tgtEl>
                                        <p:attrNameLst>
                                          <p:attrName>ppt_h</p:attrName>
                                        </p:attrNameLst>
                                      </p:cBhvr>
                                      <p:tavLst>
                                        <p:tav tm="0">
                                          <p:val>
                                            <p:strVal val="4*#ppt_h"/>
                                          </p:val>
                                        </p:tav>
                                        <p:tav tm="100000">
                                          <p:val>
                                            <p:strVal val="#ppt_h"/>
                                          </p:val>
                                        </p:tav>
                                      </p:tavLst>
                                    </p:anim>
                                  </p:childTnLst>
                                </p:cTn>
                              </p:par>
                            </p:childTnLst>
                          </p:cTn>
                        </p:par>
                        <p:par>
                          <p:cTn id="36" fill="hold">
                            <p:stCondLst>
                              <p:cond delay="500"/>
                            </p:stCondLst>
                            <p:childTnLst>
                              <p:par>
                                <p:cTn id="37" presetID="22" presetClass="entr" presetSubtype="1" fill="hold" nodeType="afterEffect">
                                  <p:stCondLst>
                                    <p:cond delay="0"/>
                                  </p:stCondLst>
                                  <p:childTnLst>
                                    <p:set>
                                      <p:cBhvr>
                                        <p:cTn id="38" dur="1" fill="hold">
                                          <p:stCondLst>
                                            <p:cond delay="0"/>
                                          </p:stCondLst>
                                        </p:cTn>
                                        <p:tgtEl>
                                          <p:spTgt spid="31"/>
                                        </p:tgtEl>
                                        <p:attrNameLst>
                                          <p:attrName>style.visibility</p:attrName>
                                        </p:attrNameLst>
                                      </p:cBhvr>
                                      <p:to>
                                        <p:strVal val="visible"/>
                                      </p:to>
                                    </p:set>
                                    <p:animEffect transition="in" filter="wipe(up)">
                                      <p:cBhvr>
                                        <p:cTn id="39"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29" grpId="0" animBg="1"/>
      <p:bldP spid="3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toy, vector graphics&#10;&#10;Description automatically generated">
            <a:extLst>
              <a:ext uri="{FF2B5EF4-FFF2-40B4-BE49-F238E27FC236}">
                <a16:creationId xmlns:a16="http://schemas.microsoft.com/office/drawing/2014/main" id="{1D055DD7-F2FA-4153-ADA0-AE1831631849}"/>
              </a:ext>
            </a:extLst>
          </p:cNvPr>
          <p:cNvPicPr>
            <a:picLocks noChangeAspect="1"/>
          </p:cNvPicPr>
          <p:nvPr/>
        </p:nvPicPr>
        <p:blipFill rotWithShape="1">
          <a:blip r:embed="rId2">
            <a:extLst>
              <a:ext uri="{28A0092B-C50C-407E-A947-70E740481C1C}">
                <a14:useLocalDpi xmlns:a14="http://schemas.microsoft.com/office/drawing/2010/main" val="0"/>
              </a:ext>
            </a:extLst>
          </a:blip>
          <a:srcRect b="5879"/>
          <a:stretch/>
        </p:blipFill>
        <p:spPr>
          <a:xfrm>
            <a:off x="3975967" y="1716421"/>
            <a:ext cx="2533650" cy="3272212"/>
          </a:xfrm>
          <a:prstGeom prst="rect">
            <a:avLst/>
          </a:prstGeom>
        </p:spPr>
      </p:pic>
      <p:grpSp>
        <p:nvGrpSpPr>
          <p:cNvPr id="15" name="Group 14">
            <a:extLst>
              <a:ext uri="{FF2B5EF4-FFF2-40B4-BE49-F238E27FC236}">
                <a16:creationId xmlns:a16="http://schemas.microsoft.com/office/drawing/2014/main" id="{F1E04F7A-8BC8-44B8-9C4A-13AE353F0240}"/>
              </a:ext>
            </a:extLst>
          </p:cNvPr>
          <p:cNvGrpSpPr/>
          <p:nvPr/>
        </p:nvGrpSpPr>
        <p:grpSpPr>
          <a:xfrm>
            <a:off x="7703121" y="699660"/>
            <a:ext cx="1757266" cy="4288973"/>
            <a:chOff x="10170367" y="1284514"/>
            <a:chExt cx="1757266" cy="4288973"/>
          </a:xfrm>
        </p:grpSpPr>
        <p:sp>
          <p:nvSpPr>
            <p:cNvPr id="9" name="Rectangle 8">
              <a:extLst>
                <a:ext uri="{FF2B5EF4-FFF2-40B4-BE49-F238E27FC236}">
                  <a16:creationId xmlns:a16="http://schemas.microsoft.com/office/drawing/2014/main" id="{6130A1F1-4EAF-49DF-AF7E-7F6916C47FE3}"/>
                </a:ext>
              </a:extLst>
            </p:cNvPr>
            <p:cNvSpPr/>
            <p:nvPr/>
          </p:nvSpPr>
          <p:spPr>
            <a:xfrm>
              <a:off x="10170367" y="1284514"/>
              <a:ext cx="1757266" cy="166396"/>
            </a:xfrm>
            <a:prstGeom prst="rect">
              <a:avLst/>
            </a:prstGeom>
            <a:solidFill>
              <a:srgbClr val="993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15EF46B-E9DF-4295-9CBC-0EFE5055E2F7}"/>
                </a:ext>
              </a:extLst>
            </p:cNvPr>
            <p:cNvSpPr/>
            <p:nvPr/>
          </p:nvSpPr>
          <p:spPr>
            <a:xfrm>
              <a:off x="10356980" y="5407091"/>
              <a:ext cx="1567542" cy="166396"/>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A picture containing building material, floor, fabric, stone&#10;&#10;Description automatically generated">
              <a:extLst>
                <a:ext uri="{FF2B5EF4-FFF2-40B4-BE49-F238E27FC236}">
                  <a16:creationId xmlns:a16="http://schemas.microsoft.com/office/drawing/2014/main" id="{C864A6EF-CE15-4BD3-A48F-ABC410E15C66}"/>
                </a:ext>
              </a:extLst>
            </p:cNvPr>
            <p:cNvPicPr>
              <a:picLocks noChangeAspect="1"/>
            </p:cNvPicPr>
            <p:nvPr/>
          </p:nvPicPr>
          <p:blipFill>
            <a:blip r:embed="rId3">
              <a:extLst>
                <a:ext uri="{28A0092B-C50C-407E-A947-70E740481C1C}">
                  <a14:useLocalDpi xmlns:a14="http://schemas.microsoft.com/office/drawing/2010/main" val="0"/>
                </a:ext>
              </a:extLst>
            </a:blip>
            <a:srcRect l="30802" t="6969" r="35085" b="10378"/>
            <a:stretch>
              <a:fillRect/>
            </a:stretch>
          </p:blipFill>
          <p:spPr>
            <a:xfrm>
              <a:off x="10291666" y="1450910"/>
              <a:ext cx="1632857" cy="3956180"/>
            </a:xfrm>
            <a:custGeom>
              <a:avLst/>
              <a:gdLst>
                <a:gd name="connsiteX0" fmla="*/ 0 w 1632857"/>
                <a:gd name="connsiteY0" fmla="*/ 0 h 3956180"/>
                <a:gd name="connsiteX1" fmla="*/ 1632857 w 1632857"/>
                <a:gd name="connsiteY1" fmla="*/ 0 h 3956180"/>
                <a:gd name="connsiteX2" fmla="*/ 1632857 w 1632857"/>
                <a:gd name="connsiteY2" fmla="*/ 3956180 h 3956180"/>
                <a:gd name="connsiteX3" fmla="*/ 0 w 1632857"/>
                <a:gd name="connsiteY3" fmla="*/ 3956180 h 3956180"/>
              </a:gdLst>
              <a:ahLst/>
              <a:cxnLst>
                <a:cxn ang="0">
                  <a:pos x="connsiteX0" y="connsiteY0"/>
                </a:cxn>
                <a:cxn ang="0">
                  <a:pos x="connsiteX1" y="connsiteY1"/>
                </a:cxn>
                <a:cxn ang="0">
                  <a:pos x="connsiteX2" y="connsiteY2"/>
                </a:cxn>
                <a:cxn ang="0">
                  <a:pos x="connsiteX3" y="connsiteY3"/>
                </a:cxn>
              </a:cxnLst>
              <a:rect l="l" t="t" r="r" b="b"/>
              <a:pathLst>
                <a:path w="1632857" h="3956180">
                  <a:moveTo>
                    <a:pt x="0" y="0"/>
                  </a:moveTo>
                  <a:lnTo>
                    <a:pt x="1632857" y="0"/>
                  </a:lnTo>
                  <a:lnTo>
                    <a:pt x="1632857" y="3956180"/>
                  </a:lnTo>
                  <a:lnTo>
                    <a:pt x="0" y="3956180"/>
                  </a:lnTo>
                  <a:close/>
                </a:path>
              </a:pathLst>
            </a:custGeom>
          </p:spPr>
        </p:pic>
      </p:grpSp>
      <p:cxnSp>
        <p:nvCxnSpPr>
          <p:cNvPr id="17" name="Straight Connector 16">
            <a:extLst>
              <a:ext uri="{FF2B5EF4-FFF2-40B4-BE49-F238E27FC236}">
                <a16:creationId xmlns:a16="http://schemas.microsoft.com/office/drawing/2014/main" id="{05B2FC39-69F3-4496-807F-805CB96A9008}"/>
              </a:ext>
            </a:extLst>
          </p:cNvPr>
          <p:cNvCxnSpPr/>
          <p:nvPr/>
        </p:nvCxnSpPr>
        <p:spPr>
          <a:xfrm>
            <a:off x="3561959" y="4991029"/>
            <a:ext cx="5895317" cy="0"/>
          </a:xfrm>
          <a:prstGeom prst="line">
            <a:avLst/>
          </a:prstGeom>
          <a:ln w="38100">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9B344B88-A15E-4E15-8F8A-DA68F381BCA7}"/>
              </a:ext>
            </a:extLst>
          </p:cNvPr>
          <p:cNvCxnSpPr>
            <a:cxnSpLocks/>
          </p:cNvCxnSpPr>
          <p:nvPr/>
        </p:nvCxnSpPr>
        <p:spPr>
          <a:xfrm>
            <a:off x="8673505" y="5007683"/>
            <a:ext cx="0" cy="761999"/>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319657B8-43F9-411D-BCA2-15F98622CB40}"/>
              </a:ext>
            </a:extLst>
          </p:cNvPr>
          <p:cNvCxnSpPr/>
          <p:nvPr/>
        </p:nvCxnSpPr>
        <p:spPr>
          <a:xfrm>
            <a:off x="4741340" y="5007683"/>
            <a:ext cx="0" cy="761999"/>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B5BA9527-F131-4109-9FF0-CD49638CDB42}"/>
              </a:ext>
            </a:extLst>
          </p:cNvPr>
          <p:cNvCxnSpPr>
            <a:cxnSpLocks/>
          </p:cNvCxnSpPr>
          <p:nvPr/>
        </p:nvCxnSpPr>
        <p:spPr>
          <a:xfrm>
            <a:off x="2656710" y="4193088"/>
            <a:ext cx="956970" cy="70287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E4C8215B-7C98-4201-9804-9C6D271D315E}"/>
              </a:ext>
            </a:extLst>
          </p:cNvPr>
          <p:cNvSpPr txBox="1"/>
          <p:nvPr/>
        </p:nvSpPr>
        <p:spPr>
          <a:xfrm>
            <a:off x="778106" y="3798656"/>
            <a:ext cx="1755255" cy="461665"/>
          </a:xfrm>
          <a:prstGeom prst="rect">
            <a:avLst/>
          </a:prstGeom>
          <a:solidFill>
            <a:srgbClr val="FFC000"/>
          </a:solidFill>
        </p:spPr>
        <p:txBody>
          <a:bodyPr wrap="square">
            <a:spAutoFit/>
          </a:bodyPr>
          <a:lstStyle/>
          <a:p>
            <a:pPr algn="ctr"/>
            <a:r>
              <a:rPr lang="vi-VN" sz="2400" dirty="0">
                <a:solidFill>
                  <a:schemeClr val="bg2">
                    <a:lumMod val="25000"/>
                  </a:schemeClr>
                </a:solidFill>
                <a:latin typeface="Roboto" panose="02000000000000000000" pitchFamily="2" charset="0"/>
                <a:ea typeface="Roboto" panose="02000000000000000000" pitchFamily="2" charset="0"/>
              </a:rPr>
              <a:t>Mặt bị ép</a:t>
            </a:r>
            <a:endParaRPr lang="en-US" sz="2400" dirty="0">
              <a:solidFill>
                <a:schemeClr val="bg2">
                  <a:lumMod val="25000"/>
                </a:schemeClr>
              </a:solidFill>
              <a:latin typeface="Roboto" panose="02000000000000000000" pitchFamily="2" charset="0"/>
              <a:ea typeface="Roboto" panose="02000000000000000000" pitchFamily="2" charset="0"/>
            </a:endParaRPr>
          </a:p>
        </p:txBody>
      </p:sp>
      <p:cxnSp>
        <p:nvCxnSpPr>
          <p:cNvPr id="34" name="Straight Connector 33">
            <a:extLst>
              <a:ext uri="{FF2B5EF4-FFF2-40B4-BE49-F238E27FC236}">
                <a16:creationId xmlns:a16="http://schemas.microsoft.com/office/drawing/2014/main" id="{9D1D8C9F-C4E9-4F14-B0D8-6229B00352A1}"/>
              </a:ext>
            </a:extLst>
          </p:cNvPr>
          <p:cNvCxnSpPr/>
          <p:nvPr/>
        </p:nvCxnSpPr>
        <p:spPr>
          <a:xfrm>
            <a:off x="4754675" y="5209456"/>
            <a:ext cx="221692" cy="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7ABA072D-9430-4CDA-B9CF-E728BAF1961C}"/>
              </a:ext>
            </a:extLst>
          </p:cNvPr>
          <p:cNvCxnSpPr/>
          <p:nvPr/>
        </p:nvCxnSpPr>
        <p:spPr>
          <a:xfrm>
            <a:off x="8686840" y="5209456"/>
            <a:ext cx="221692" cy="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087596AE-C93B-4309-8806-F88CBCF92D57}"/>
              </a:ext>
            </a:extLst>
          </p:cNvPr>
          <p:cNvCxnSpPr/>
          <p:nvPr/>
        </p:nvCxnSpPr>
        <p:spPr>
          <a:xfrm>
            <a:off x="4963032" y="5007683"/>
            <a:ext cx="0" cy="21600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F7C9A301-B854-4C61-91F4-E68D37D0EBD6}"/>
              </a:ext>
            </a:extLst>
          </p:cNvPr>
          <p:cNvCxnSpPr/>
          <p:nvPr/>
        </p:nvCxnSpPr>
        <p:spPr>
          <a:xfrm>
            <a:off x="8895197" y="5007683"/>
            <a:ext cx="0" cy="21600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grpSp>
        <p:nvGrpSpPr>
          <p:cNvPr id="44" name="Group 43">
            <a:extLst>
              <a:ext uri="{FF2B5EF4-FFF2-40B4-BE49-F238E27FC236}">
                <a16:creationId xmlns:a16="http://schemas.microsoft.com/office/drawing/2014/main" id="{905E3836-A8EA-4301-83B0-2115C4B912F9}"/>
              </a:ext>
            </a:extLst>
          </p:cNvPr>
          <p:cNvGrpSpPr/>
          <p:nvPr/>
        </p:nvGrpSpPr>
        <p:grpSpPr>
          <a:xfrm>
            <a:off x="4277155" y="5658881"/>
            <a:ext cx="346954" cy="461665"/>
            <a:chOff x="7714696" y="6167535"/>
            <a:chExt cx="346954" cy="461665"/>
          </a:xfrm>
        </p:grpSpPr>
        <p:sp>
          <p:nvSpPr>
            <p:cNvPr id="39" name="TextBox 38">
              <a:extLst>
                <a:ext uri="{FF2B5EF4-FFF2-40B4-BE49-F238E27FC236}">
                  <a16:creationId xmlns:a16="http://schemas.microsoft.com/office/drawing/2014/main" id="{324AE82A-3DFE-4230-B274-93697136A117}"/>
                </a:ext>
              </a:extLst>
            </p:cNvPr>
            <p:cNvSpPr txBox="1"/>
            <p:nvPr/>
          </p:nvSpPr>
          <p:spPr>
            <a:xfrm>
              <a:off x="7714696" y="6167535"/>
              <a:ext cx="346954" cy="461665"/>
            </a:xfrm>
            <a:prstGeom prst="rect">
              <a:avLst/>
            </a:prstGeom>
            <a:noFill/>
          </p:spPr>
          <p:txBody>
            <a:bodyPr wrap="square" rtlCol="0">
              <a:spAutoFit/>
            </a:bodyPr>
            <a:lstStyle/>
            <a:p>
              <a:r>
                <a:rPr lang="vi-VN" sz="2400" dirty="0">
                  <a:solidFill>
                    <a:schemeClr val="bg2">
                      <a:lumMod val="25000"/>
                    </a:schemeClr>
                  </a:solidFill>
                  <a:latin typeface="Roboto" panose="02000000000000000000" pitchFamily="2" charset="0"/>
                  <a:ea typeface="Roboto" panose="02000000000000000000" pitchFamily="2" charset="0"/>
                </a:rPr>
                <a:t>F</a:t>
              </a:r>
              <a:endParaRPr lang="en-US" sz="2400" dirty="0">
                <a:solidFill>
                  <a:schemeClr val="bg2">
                    <a:lumMod val="25000"/>
                  </a:schemeClr>
                </a:solidFill>
                <a:latin typeface="Roboto" panose="02000000000000000000" pitchFamily="2" charset="0"/>
                <a:ea typeface="Roboto" panose="02000000000000000000" pitchFamily="2" charset="0"/>
              </a:endParaRPr>
            </a:p>
          </p:txBody>
        </p:sp>
        <p:cxnSp>
          <p:nvCxnSpPr>
            <p:cNvPr id="43" name="Straight Arrow Connector 42">
              <a:extLst>
                <a:ext uri="{FF2B5EF4-FFF2-40B4-BE49-F238E27FC236}">
                  <a16:creationId xmlns:a16="http://schemas.microsoft.com/office/drawing/2014/main" id="{072C8535-A8AA-439A-83EA-79B7A5C34ABB}"/>
                </a:ext>
              </a:extLst>
            </p:cNvPr>
            <p:cNvCxnSpPr/>
            <p:nvPr/>
          </p:nvCxnSpPr>
          <p:spPr>
            <a:xfrm>
              <a:off x="7800340" y="6219190"/>
              <a:ext cx="216000" cy="0"/>
            </a:xfrm>
            <a:prstGeom prst="straightConnector1">
              <a:avLst/>
            </a:prstGeom>
            <a:ln w="12700">
              <a:solidFill>
                <a:schemeClr val="bg2">
                  <a:lumMod val="25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5" name="Group 44">
            <a:extLst>
              <a:ext uri="{FF2B5EF4-FFF2-40B4-BE49-F238E27FC236}">
                <a16:creationId xmlns:a16="http://schemas.microsoft.com/office/drawing/2014/main" id="{E97EFCE1-9D0F-4182-AB1B-27BA4A867240}"/>
              </a:ext>
            </a:extLst>
          </p:cNvPr>
          <p:cNvGrpSpPr/>
          <p:nvPr/>
        </p:nvGrpSpPr>
        <p:grpSpPr>
          <a:xfrm>
            <a:off x="8234800" y="5658881"/>
            <a:ext cx="346954" cy="461665"/>
            <a:chOff x="7714696" y="6167535"/>
            <a:chExt cx="346954" cy="461665"/>
          </a:xfrm>
        </p:grpSpPr>
        <p:sp>
          <p:nvSpPr>
            <p:cNvPr id="46" name="TextBox 45">
              <a:extLst>
                <a:ext uri="{FF2B5EF4-FFF2-40B4-BE49-F238E27FC236}">
                  <a16:creationId xmlns:a16="http://schemas.microsoft.com/office/drawing/2014/main" id="{6317C75A-7BDB-405F-AD57-119011D9FFE3}"/>
                </a:ext>
              </a:extLst>
            </p:cNvPr>
            <p:cNvSpPr txBox="1"/>
            <p:nvPr/>
          </p:nvSpPr>
          <p:spPr>
            <a:xfrm>
              <a:off x="7714696" y="6167535"/>
              <a:ext cx="346954" cy="461665"/>
            </a:xfrm>
            <a:prstGeom prst="rect">
              <a:avLst/>
            </a:prstGeom>
            <a:noFill/>
          </p:spPr>
          <p:txBody>
            <a:bodyPr wrap="square" rtlCol="0">
              <a:spAutoFit/>
            </a:bodyPr>
            <a:lstStyle/>
            <a:p>
              <a:r>
                <a:rPr lang="vi-VN" sz="2400" dirty="0">
                  <a:solidFill>
                    <a:schemeClr val="bg2">
                      <a:lumMod val="25000"/>
                    </a:schemeClr>
                  </a:solidFill>
                  <a:latin typeface="Roboto" panose="02000000000000000000" pitchFamily="2" charset="0"/>
                  <a:ea typeface="Roboto" panose="02000000000000000000" pitchFamily="2" charset="0"/>
                </a:rPr>
                <a:t>F</a:t>
              </a:r>
              <a:endParaRPr lang="en-US" sz="2400" dirty="0">
                <a:solidFill>
                  <a:schemeClr val="bg2">
                    <a:lumMod val="25000"/>
                  </a:schemeClr>
                </a:solidFill>
                <a:latin typeface="Roboto" panose="02000000000000000000" pitchFamily="2" charset="0"/>
                <a:ea typeface="Roboto" panose="02000000000000000000" pitchFamily="2" charset="0"/>
              </a:endParaRPr>
            </a:p>
          </p:txBody>
        </p:sp>
        <p:cxnSp>
          <p:nvCxnSpPr>
            <p:cNvPr id="47" name="Straight Arrow Connector 46">
              <a:extLst>
                <a:ext uri="{FF2B5EF4-FFF2-40B4-BE49-F238E27FC236}">
                  <a16:creationId xmlns:a16="http://schemas.microsoft.com/office/drawing/2014/main" id="{B5E0F531-1F06-4143-9991-ABCCFE1B4DDB}"/>
                </a:ext>
              </a:extLst>
            </p:cNvPr>
            <p:cNvCxnSpPr/>
            <p:nvPr/>
          </p:nvCxnSpPr>
          <p:spPr>
            <a:xfrm>
              <a:off x="7800340" y="6219190"/>
              <a:ext cx="216000" cy="0"/>
            </a:xfrm>
            <a:prstGeom prst="straightConnector1">
              <a:avLst/>
            </a:prstGeom>
            <a:ln w="12700">
              <a:solidFill>
                <a:schemeClr val="bg2">
                  <a:lumMod val="25000"/>
                </a:schemeClr>
              </a:solidFill>
              <a:tailEnd type="triangle"/>
            </a:ln>
          </p:spPr>
          <p:style>
            <a:lnRef idx="1">
              <a:schemeClr val="accent1"/>
            </a:lnRef>
            <a:fillRef idx="0">
              <a:schemeClr val="accent1"/>
            </a:fillRef>
            <a:effectRef idx="0">
              <a:schemeClr val="accent1"/>
            </a:effectRef>
            <a:fontRef idx="minor">
              <a:schemeClr val="tx1"/>
            </a:fontRef>
          </p:style>
        </p:cxnSp>
      </p:grpSp>
      <p:cxnSp>
        <p:nvCxnSpPr>
          <p:cNvPr id="8" name="Straight Arrow Connector 7">
            <a:extLst>
              <a:ext uri="{FF2B5EF4-FFF2-40B4-BE49-F238E27FC236}">
                <a16:creationId xmlns:a16="http://schemas.microsoft.com/office/drawing/2014/main" id="{4184FFD7-A8C2-462C-9725-6357F22CF836}"/>
              </a:ext>
            </a:extLst>
          </p:cNvPr>
          <p:cNvCxnSpPr/>
          <p:nvPr/>
        </p:nvCxnSpPr>
        <p:spPr>
          <a:xfrm flipH="1" flipV="1">
            <a:off x="2903407" y="2980150"/>
            <a:ext cx="1962114" cy="2098678"/>
          </a:xfrm>
          <a:prstGeom prst="straightConnector1">
            <a:avLst/>
          </a:prstGeom>
          <a:ln w="28575">
            <a:solidFill>
              <a:srgbClr val="00B0F0"/>
            </a:solidFill>
            <a:prstDash val="dash"/>
            <a:tailEnd type="triangle"/>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7D56FB10-C739-425A-8018-2C4F40BE76D9}"/>
              </a:ext>
            </a:extLst>
          </p:cNvPr>
          <p:cNvGrpSpPr/>
          <p:nvPr/>
        </p:nvGrpSpPr>
        <p:grpSpPr>
          <a:xfrm>
            <a:off x="1587496" y="1917652"/>
            <a:ext cx="1365813" cy="1365813"/>
            <a:chOff x="1612238" y="2248856"/>
            <a:chExt cx="1365813" cy="1365813"/>
          </a:xfrm>
        </p:grpSpPr>
        <p:sp>
          <p:nvSpPr>
            <p:cNvPr id="4" name="Oval 3">
              <a:extLst>
                <a:ext uri="{FF2B5EF4-FFF2-40B4-BE49-F238E27FC236}">
                  <a16:creationId xmlns:a16="http://schemas.microsoft.com/office/drawing/2014/main" id="{6B2AC3A9-24A9-4E69-ACAB-59E71B4E4DFD}"/>
                </a:ext>
              </a:extLst>
            </p:cNvPr>
            <p:cNvSpPr/>
            <p:nvPr/>
          </p:nvSpPr>
          <p:spPr>
            <a:xfrm>
              <a:off x="1612238" y="2248856"/>
              <a:ext cx="1365813" cy="1365813"/>
            </a:xfrm>
            <a:prstGeom prst="ellipse">
              <a:avLst/>
            </a:prstGeom>
            <a:noFill/>
            <a:ln w="444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9" name="Group 28">
              <a:extLst>
                <a:ext uri="{FF2B5EF4-FFF2-40B4-BE49-F238E27FC236}">
                  <a16:creationId xmlns:a16="http://schemas.microsoft.com/office/drawing/2014/main" id="{6BB96C08-4B0E-4BD9-B965-58BCAF0FE471}"/>
                </a:ext>
              </a:extLst>
            </p:cNvPr>
            <p:cNvGrpSpPr/>
            <p:nvPr/>
          </p:nvGrpSpPr>
          <p:grpSpPr>
            <a:xfrm>
              <a:off x="1821227" y="2655326"/>
              <a:ext cx="955195" cy="744116"/>
              <a:chOff x="2170307" y="2707744"/>
              <a:chExt cx="955195" cy="744116"/>
            </a:xfrm>
          </p:grpSpPr>
          <p:cxnSp>
            <p:nvCxnSpPr>
              <p:cNvPr id="12" name="Straight Connector 11">
                <a:extLst>
                  <a:ext uri="{FF2B5EF4-FFF2-40B4-BE49-F238E27FC236}">
                    <a16:creationId xmlns:a16="http://schemas.microsoft.com/office/drawing/2014/main" id="{0B04C203-E48B-48D1-8430-B7E997E4A6B2}"/>
                  </a:ext>
                </a:extLst>
              </p:cNvPr>
              <p:cNvCxnSpPr/>
              <p:nvPr/>
            </p:nvCxnSpPr>
            <p:spPr>
              <a:xfrm>
                <a:off x="2170307" y="2707744"/>
                <a:ext cx="955195" cy="0"/>
              </a:xfrm>
              <a:prstGeom prst="line">
                <a:avLst/>
              </a:prstGeom>
              <a:ln w="28575">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BBC2A3F6-F48F-4D85-9E59-1655650755BA}"/>
                  </a:ext>
                </a:extLst>
              </p:cNvPr>
              <p:cNvCxnSpPr/>
              <p:nvPr/>
            </p:nvCxnSpPr>
            <p:spPr>
              <a:xfrm>
                <a:off x="2373501" y="2720340"/>
                <a:ext cx="0" cy="73152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142665D7-4167-43EF-B027-C20A0C72C56A}"/>
                  </a:ext>
                </a:extLst>
              </p:cNvPr>
              <p:cNvCxnSpPr/>
              <p:nvPr/>
            </p:nvCxnSpPr>
            <p:spPr>
              <a:xfrm>
                <a:off x="2384931" y="3063240"/>
                <a:ext cx="354459" cy="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C1E908A2-6A42-4D6B-8F13-B266EA051C1E}"/>
                  </a:ext>
                </a:extLst>
              </p:cNvPr>
              <p:cNvCxnSpPr/>
              <p:nvPr/>
            </p:nvCxnSpPr>
            <p:spPr>
              <a:xfrm>
                <a:off x="2727960" y="2725420"/>
                <a:ext cx="0" cy="32400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grpSp>
      </p:grpSp>
      <p:cxnSp>
        <p:nvCxnSpPr>
          <p:cNvPr id="33" name="Straight Arrow Connector 32">
            <a:extLst>
              <a:ext uri="{FF2B5EF4-FFF2-40B4-BE49-F238E27FC236}">
                <a16:creationId xmlns:a16="http://schemas.microsoft.com/office/drawing/2014/main" id="{7C8CA19E-0EDA-4F76-B8B2-0D55FC356190}"/>
              </a:ext>
            </a:extLst>
          </p:cNvPr>
          <p:cNvCxnSpPr/>
          <p:nvPr/>
        </p:nvCxnSpPr>
        <p:spPr>
          <a:xfrm flipV="1">
            <a:off x="8786986" y="2739085"/>
            <a:ext cx="1259840" cy="2339743"/>
          </a:xfrm>
          <a:prstGeom prst="straightConnector1">
            <a:avLst/>
          </a:prstGeom>
          <a:ln w="28575">
            <a:solidFill>
              <a:srgbClr val="00B0F0"/>
            </a:solidFill>
            <a:prstDash val="dash"/>
            <a:tailEnd type="triangle"/>
          </a:ln>
        </p:spPr>
        <p:style>
          <a:lnRef idx="1">
            <a:schemeClr val="accent1"/>
          </a:lnRef>
          <a:fillRef idx="0">
            <a:schemeClr val="accent1"/>
          </a:fillRef>
          <a:effectRef idx="0">
            <a:schemeClr val="accent1"/>
          </a:effectRef>
          <a:fontRef idx="minor">
            <a:schemeClr val="tx1"/>
          </a:fontRef>
        </p:style>
      </p:cxnSp>
      <p:grpSp>
        <p:nvGrpSpPr>
          <p:cNvPr id="36" name="Group 35">
            <a:extLst>
              <a:ext uri="{FF2B5EF4-FFF2-40B4-BE49-F238E27FC236}">
                <a16:creationId xmlns:a16="http://schemas.microsoft.com/office/drawing/2014/main" id="{476AB345-C03F-4154-A8BE-3564F65C23D2}"/>
              </a:ext>
            </a:extLst>
          </p:cNvPr>
          <p:cNvGrpSpPr/>
          <p:nvPr/>
        </p:nvGrpSpPr>
        <p:grpSpPr>
          <a:xfrm>
            <a:off x="1740734" y="1362136"/>
            <a:ext cx="872348" cy="523220"/>
            <a:chOff x="1854695" y="1652629"/>
            <a:chExt cx="872348" cy="523220"/>
          </a:xfrm>
        </p:grpSpPr>
        <p:grpSp>
          <p:nvGrpSpPr>
            <p:cNvPr id="55" name="Group 54">
              <a:extLst>
                <a:ext uri="{FF2B5EF4-FFF2-40B4-BE49-F238E27FC236}">
                  <a16:creationId xmlns:a16="http://schemas.microsoft.com/office/drawing/2014/main" id="{BA421E29-8E49-4639-9178-27A367355620}"/>
                </a:ext>
              </a:extLst>
            </p:cNvPr>
            <p:cNvGrpSpPr/>
            <p:nvPr/>
          </p:nvGrpSpPr>
          <p:grpSpPr>
            <a:xfrm>
              <a:off x="2380089" y="1652629"/>
              <a:ext cx="346954" cy="523220"/>
              <a:chOff x="7714696" y="6167535"/>
              <a:chExt cx="346954" cy="523220"/>
            </a:xfrm>
          </p:grpSpPr>
          <p:sp>
            <p:nvSpPr>
              <p:cNvPr id="56" name="TextBox 55">
                <a:extLst>
                  <a:ext uri="{FF2B5EF4-FFF2-40B4-BE49-F238E27FC236}">
                    <a16:creationId xmlns:a16="http://schemas.microsoft.com/office/drawing/2014/main" id="{A7D38C4E-3B59-4505-920A-CE68A8E6E3A2}"/>
                  </a:ext>
                </a:extLst>
              </p:cNvPr>
              <p:cNvSpPr txBox="1"/>
              <p:nvPr/>
            </p:nvSpPr>
            <p:spPr>
              <a:xfrm>
                <a:off x="7714696" y="6167535"/>
                <a:ext cx="346954" cy="523220"/>
              </a:xfrm>
              <a:prstGeom prst="rect">
                <a:avLst/>
              </a:prstGeom>
              <a:noFill/>
            </p:spPr>
            <p:txBody>
              <a:bodyPr wrap="square" rtlCol="0">
                <a:spAutoFit/>
              </a:bodyPr>
              <a:lstStyle/>
              <a:p>
                <a:r>
                  <a:rPr lang="vi-VN" sz="2800" dirty="0">
                    <a:solidFill>
                      <a:schemeClr val="bg2">
                        <a:lumMod val="25000"/>
                      </a:schemeClr>
                    </a:solidFill>
                    <a:latin typeface="Roboto" panose="02000000000000000000" pitchFamily="2" charset="0"/>
                    <a:ea typeface="Roboto" panose="02000000000000000000" pitchFamily="2" charset="0"/>
                  </a:rPr>
                  <a:t>F</a:t>
                </a:r>
                <a:endParaRPr lang="en-US" sz="2800" dirty="0">
                  <a:solidFill>
                    <a:schemeClr val="bg2">
                      <a:lumMod val="25000"/>
                    </a:schemeClr>
                  </a:solidFill>
                  <a:latin typeface="Roboto" panose="02000000000000000000" pitchFamily="2" charset="0"/>
                  <a:ea typeface="Roboto" panose="02000000000000000000" pitchFamily="2" charset="0"/>
                </a:endParaRPr>
              </a:p>
            </p:txBody>
          </p:sp>
          <p:cxnSp>
            <p:nvCxnSpPr>
              <p:cNvPr id="57" name="Straight Arrow Connector 56">
                <a:extLst>
                  <a:ext uri="{FF2B5EF4-FFF2-40B4-BE49-F238E27FC236}">
                    <a16:creationId xmlns:a16="http://schemas.microsoft.com/office/drawing/2014/main" id="{E3D6DB95-A3EA-4979-A24B-646BFCA0A5BD}"/>
                  </a:ext>
                </a:extLst>
              </p:cNvPr>
              <p:cNvCxnSpPr/>
              <p:nvPr/>
            </p:nvCxnSpPr>
            <p:spPr>
              <a:xfrm>
                <a:off x="7800340" y="6219190"/>
                <a:ext cx="216000" cy="0"/>
              </a:xfrm>
              <a:prstGeom prst="straightConnector1">
                <a:avLst/>
              </a:prstGeom>
              <a:ln w="12700">
                <a:solidFill>
                  <a:schemeClr val="bg2">
                    <a:lumMod val="25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58" name="Group 57">
              <a:extLst>
                <a:ext uri="{FF2B5EF4-FFF2-40B4-BE49-F238E27FC236}">
                  <a16:creationId xmlns:a16="http://schemas.microsoft.com/office/drawing/2014/main" id="{0A52241A-7B24-444A-84F7-378FC1637A34}"/>
                </a:ext>
              </a:extLst>
            </p:cNvPr>
            <p:cNvGrpSpPr/>
            <p:nvPr/>
          </p:nvGrpSpPr>
          <p:grpSpPr>
            <a:xfrm>
              <a:off x="1854695" y="1652629"/>
              <a:ext cx="818043" cy="523220"/>
              <a:chOff x="7714695" y="6167535"/>
              <a:chExt cx="818043" cy="523220"/>
            </a:xfrm>
          </p:grpSpPr>
          <p:sp>
            <p:nvSpPr>
              <p:cNvPr id="59" name="TextBox 58">
                <a:extLst>
                  <a:ext uri="{FF2B5EF4-FFF2-40B4-BE49-F238E27FC236}">
                    <a16:creationId xmlns:a16="http://schemas.microsoft.com/office/drawing/2014/main" id="{61BD8884-D670-4C44-B873-1F35C2622DB9}"/>
                  </a:ext>
                </a:extLst>
              </p:cNvPr>
              <p:cNvSpPr txBox="1"/>
              <p:nvPr/>
            </p:nvSpPr>
            <p:spPr>
              <a:xfrm>
                <a:off x="7714695" y="6167535"/>
                <a:ext cx="818043" cy="523220"/>
              </a:xfrm>
              <a:prstGeom prst="rect">
                <a:avLst/>
              </a:prstGeom>
              <a:noFill/>
            </p:spPr>
            <p:txBody>
              <a:bodyPr wrap="square" rtlCol="0">
                <a:spAutoFit/>
              </a:bodyPr>
              <a:lstStyle/>
              <a:p>
                <a:r>
                  <a:rPr lang="vi-VN" sz="2800" dirty="0">
                    <a:solidFill>
                      <a:schemeClr val="bg2">
                        <a:lumMod val="25000"/>
                      </a:schemeClr>
                    </a:solidFill>
                    <a:latin typeface="Roboto" panose="02000000000000000000" pitchFamily="2" charset="0"/>
                    <a:ea typeface="Roboto" panose="02000000000000000000" pitchFamily="2" charset="0"/>
                  </a:rPr>
                  <a:t>P =</a:t>
                </a:r>
                <a:endParaRPr lang="en-US" sz="2800" dirty="0">
                  <a:solidFill>
                    <a:schemeClr val="bg2">
                      <a:lumMod val="25000"/>
                    </a:schemeClr>
                  </a:solidFill>
                  <a:latin typeface="Roboto" panose="02000000000000000000" pitchFamily="2" charset="0"/>
                  <a:ea typeface="Roboto" panose="02000000000000000000" pitchFamily="2" charset="0"/>
                </a:endParaRPr>
              </a:p>
            </p:txBody>
          </p:sp>
          <p:cxnSp>
            <p:nvCxnSpPr>
              <p:cNvPr id="60" name="Straight Arrow Connector 59">
                <a:extLst>
                  <a:ext uri="{FF2B5EF4-FFF2-40B4-BE49-F238E27FC236}">
                    <a16:creationId xmlns:a16="http://schemas.microsoft.com/office/drawing/2014/main" id="{40AA5EE9-A859-42D4-A9FE-5652DA2CFE25}"/>
                  </a:ext>
                </a:extLst>
              </p:cNvPr>
              <p:cNvCxnSpPr/>
              <p:nvPr/>
            </p:nvCxnSpPr>
            <p:spPr>
              <a:xfrm>
                <a:off x="7800340" y="6219190"/>
                <a:ext cx="216000" cy="0"/>
              </a:xfrm>
              <a:prstGeom prst="straightConnector1">
                <a:avLst/>
              </a:prstGeom>
              <a:ln w="12700">
                <a:solidFill>
                  <a:schemeClr val="bg2">
                    <a:lumMod val="25000"/>
                  </a:schemeClr>
                </a:solidFill>
                <a:tailEnd type="triangle"/>
              </a:ln>
            </p:spPr>
            <p:style>
              <a:lnRef idx="1">
                <a:schemeClr val="accent1"/>
              </a:lnRef>
              <a:fillRef idx="0">
                <a:schemeClr val="accent1"/>
              </a:fillRef>
              <a:effectRef idx="0">
                <a:schemeClr val="accent1"/>
              </a:effectRef>
              <a:fontRef idx="minor">
                <a:schemeClr val="tx1"/>
              </a:fontRef>
            </p:style>
          </p:cxnSp>
        </p:grpSp>
      </p:grpSp>
      <p:grpSp>
        <p:nvGrpSpPr>
          <p:cNvPr id="61" name="Group 60">
            <a:extLst>
              <a:ext uri="{FF2B5EF4-FFF2-40B4-BE49-F238E27FC236}">
                <a16:creationId xmlns:a16="http://schemas.microsoft.com/office/drawing/2014/main" id="{21E34544-6719-4361-8B87-5D34D64CB441}"/>
              </a:ext>
            </a:extLst>
          </p:cNvPr>
          <p:cNvGrpSpPr/>
          <p:nvPr/>
        </p:nvGrpSpPr>
        <p:grpSpPr>
          <a:xfrm>
            <a:off x="10215749" y="906061"/>
            <a:ext cx="872348" cy="523220"/>
            <a:chOff x="1854695" y="1652629"/>
            <a:chExt cx="872348" cy="523220"/>
          </a:xfrm>
        </p:grpSpPr>
        <p:grpSp>
          <p:nvGrpSpPr>
            <p:cNvPr id="62" name="Group 61">
              <a:extLst>
                <a:ext uri="{FF2B5EF4-FFF2-40B4-BE49-F238E27FC236}">
                  <a16:creationId xmlns:a16="http://schemas.microsoft.com/office/drawing/2014/main" id="{063BCFA8-9FBC-4D30-A85F-3221E0D8D41A}"/>
                </a:ext>
              </a:extLst>
            </p:cNvPr>
            <p:cNvGrpSpPr/>
            <p:nvPr/>
          </p:nvGrpSpPr>
          <p:grpSpPr>
            <a:xfrm>
              <a:off x="2380089" y="1652629"/>
              <a:ext cx="346954" cy="523220"/>
              <a:chOff x="7714696" y="6167535"/>
              <a:chExt cx="346954" cy="523220"/>
            </a:xfrm>
          </p:grpSpPr>
          <p:sp>
            <p:nvSpPr>
              <p:cNvPr id="66" name="TextBox 65">
                <a:extLst>
                  <a:ext uri="{FF2B5EF4-FFF2-40B4-BE49-F238E27FC236}">
                    <a16:creationId xmlns:a16="http://schemas.microsoft.com/office/drawing/2014/main" id="{C5648546-E13C-4ED3-9B7F-EF31C9DAC298}"/>
                  </a:ext>
                </a:extLst>
              </p:cNvPr>
              <p:cNvSpPr txBox="1"/>
              <p:nvPr/>
            </p:nvSpPr>
            <p:spPr>
              <a:xfrm>
                <a:off x="7714696" y="6167535"/>
                <a:ext cx="346954" cy="523220"/>
              </a:xfrm>
              <a:prstGeom prst="rect">
                <a:avLst/>
              </a:prstGeom>
              <a:noFill/>
            </p:spPr>
            <p:txBody>
              <a:bodyPr wrap="square" rtlCol="0">
                <a:spAutoFit/>
              </a:bodyPr>
              <a:lstStyle/>
              <a:p>
                <a:r>
                  <a:rPr lang="vi-VN" sz="2800" dirty="0">
                    <a:solidFill>
                      <a:schemeClr val="bg2">
                        <a:lumMod val="25000"/>
                      </a:schemeClr>
                    </a:solidFill>
                    <a:latin typeface="Roboto" panose="02000000000000000000" pitchFamily="2" charset="0"/>
                    <a:ea typeface="Roboto" panose="02000000000000000000" pitchFamily="2" charset="0"/>
                  </a:rPr>
                  <a:t>F</a:t>
                </a:r>
                <a:endParaRPr lang="en-US" sz="2800" dirty="0">
                  <a:solidFill>
                    <a:schemeClr val="bg2">
                      <a:lumMod val="25000"/>
                    </a:schemeClr>
                  </a:solidFill>
                  <a:latin typeface="Roboto" panose="02000000000000000000" pitchFamily="2" charset="0"/>
                  <a:ea typeface="Roboto" panose="02000000000000000000" pitchFamily="2" charset="0"/>
                </a:endParaRPr>
              </a:p>
            </p:txBody>
          </p:sp>
          <p:cxnSp>
            <p:nvCxnSpPr>
              <p:cNvPr id="67" name="Straight Arrow Connector 66">
                <a:extLst>
                  <a:ext uri="{FF2B5EF4-FFF2-40B4-BE49-F238E27FC236}">
                    <a16:creationId xmlns:a16="http://schemas.microsoft.com/office/drawing/2014/main" id="{B222BD56-7FBE-4AC8-A6CA-F58287F8AA36}"/>
                  </a:ext>
                </a:extLst>
              </p:cNvPr>
              <p:cNvCxnSpPr/>
              <p:nvPr/>
            </p:nvCxnSpPr>
            <p:spPr>
              <a:xfrm>
                <a:off x="7800340" y="6219190"/>
                <a:ext cx="216000" cy="0"/>
              </a:xfrm>
              <a:prstGeom prst="straightConnector1">
                <a:avLst/>
              </a:prstGeom>
              <a:ln w="12700">
                <a:solidFill>
                  <a:schemeClr val="bg2">
                    <a:lumMod val="25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63" name="Group 62">
              <a:extLst>
                <a:ext uri="{FF2B5EF4-FFF2-40B4-BE49-F238E27FC236}">
                  <a16:creationId xmlns:a16="http://schemas.microsoft.com/office/drawing/2014/main" id="{15B90328-DF93-4E2E-803C-792E046B3C30}"/>
                </a:ext>
              </a:extLst>
            </p:cNvPr>
            <p:cNvGrpSpPr/>
            <p:nvPr/>
          </p:nvGrpSpPr>
          <p:grpSpPr>
            <a:xfrm>
              <a:off x="1854695" y="1652629"/>
              <a:ext cx="818043" cy="523220"/>
              <a:chOff x="7714695" y="6167535"/>
              <a:chExt cx="818043" cy="523220"/>
            </a:xfrm>
          </p:grpSpPr>
          <p:sp>
            <p:nvSpPr>
              <p:cNvPr id="64" name="TextBox 63">
                <a:extLst>
                  <a:ext uri="{FF2B5EF4-FFF2-40B4-BE49-F238E27FC236}">
                    <a16:creationId xmlns:a16="http://schemas.microsoft.com/office/drawing/2014/main" id="{FF9A0526-AB20-4C06-853D-3F849CAD6BA1}"/>
                  </a:ext>
                </a:extLst>
              </p:cNvPr>
              <p:cNvSpPr txBox="1"/>
              <p:nvPr/>
            </p:nvSpPr>
            <p:spPr>
              <a:xfrm>
                <a:off x="7714695" y="6167535"/>
                <a:ext cx="818043" cy="523220"/>
              </a:xfrm>
              <a:prstGeom prst="rect">
                <a:avLst/>
              </a:prstGeom>
              <a:noFill/>
            </p:spPr>
            <p:txBody>
              <a:bodyPr wrap="square" rtlCol="0">
                <a:spAutoFit/>
              </a:bodyPr>
              <a:lstStyle/>
              <a:p>
                <a:r>
                  <a:rPr lang="vi-VN" sz="2800" dirty="0">
                    <a:solidFill>
                      <a:schemeClr val="bg2">
                        <a:lumMod val="25000"/>
                      </a:schemeClr>
                    </a:solidFill>
                    <a:latin typeface="Roboto" panose="02000000000000000000" pitchFamily="2" charset="0"/>
                    <a:ea typeface="Roboto" panose="02000000000000000000" pitchFamily="2" charset="0"/>
                  </a:rPr>
                  <a:t>P =</a:t>
                </a:r>
                <a:endParaRPr lang="en-US" sz="2800" dirty="0">
                  <a:solidFill>
                    <a:schemeClr val="bg2">
                      <a:lumMod val="25000"/>
                    </a:schemeClr>
                  </a:solidFill>
                  <a:latin typeface="Roboto" panose="02000000000000000000" pitchFamily="2" charset="0"/>
                  <a:ea typeface="Roboto" panose="02000000000000000000" pitchFamily="2" charset="0"/>
                </a:endParaRPr>
              </a:p>
            </p:txBody>
          </p:sp>
          <p:cxnSp>
            <p:nvCxnSpPr>
              <p:cNvPr id="65" name="Straight Arrow Connector 64">
                <a:extLst>
                  <a:ext uri="{FF2B5EF4-FFF2-40B4-BE49-F238E27FC236}">
                    <a16:creationId xmlns:a16="http://schemas.microsoft.com/office/drawing/2014/main" id="{1AAC2752-3A99-4996-9D92-88F58C2A9419}"/>
                  </a:ext>
                </a:extLst>
              </p:cNvPr>
              <p:cNvCxnSpPr/>
              <p:nvPr/>
            </p:nvCxnSpPr>
            <p:spPr>
              <a:xfrm>
                <a:off x="7800340" y="6219190"/>
                <a:ext cx="216000" cy="0"/>
              </a:xfrm>
              <a:prstGeom prst="straightConnector1">
                <a:avLst/>
              </a:prstGeom>
              <a:ln w="12700">
                <a:solidFill>
                  <a:schemeClr val="bg2">
                    <a:lumMod val="25000"/>
                  </a:schemeClr>
                </a:solidFill>
                <a:tailEnd type="triangle"/>
              </a:ln>
            </p:spPr>
            <p:style>
              <a:lnRef idx="1">
                <a:schemeClr val="accent1"/>
              </a:lnRef>
              <a:fillRef idx="0">
                <a:schemeClr val="accent1"/>
              </a:fillRef>
              <a:effectRef idx="0">
                <a:schemeClr val="accent1"/>
              </a:effectRef>
              <a:fontRef idx="minor">
                <a:schemeClr val="tx1"/>
              </a:fontRef>
            </p:style>
          </p:cxnSp>
        </p:grpSp>
      </p:grpSp>
      <p:grpSp>
        <p:nvGrpSpPr>
          <p:cNvPr id="6" name="Group 5">
            <a:extLst>
              <a:ext uri="{FF2B5EF4-FFF2-40B4-BE49-F238E27FC236}">
                <a16:creationId xmlns:a16="http://schemas.microsoft.com/office/drawing/2014/main" id="{CF28909F-AAA8-4CF6-92CB-DB9122E34131}"/>
              </a:ext>
            </a:extLst>
          </p:cNvPr>
          <p:cNvGrpSpPr/>
          <p:nvPr/>
        </p:nvGrpSpPr>
        <p:grpSpPr>
          <a:xfrm>
            <a:off x="10001747" y="1429281"/>
            <a:ext cx="1365813" cy="1365813"/>
            <a:chOff x="10013321" y="1961716"/>
            <a:chExt cx="1365813" cy="1365813"/>
          </a:xfrm>
        </p:grpSpPr>
        <p:sp>
          <p:nvSpPr>
            <p:cNvPr id="68" name="Oval 67">
              <a:extLst>
                <a:ext uri="{FF2B5EF4-FFF2-40B4-BE49-F238E27FC236}">
                  <a16:creationId xmlns:a16="http://schemas.microsoft.com/office/drawing/2014/main" id="{35F322CB-21BC-4A00-9D00-DED394694B72}"/>
                </a:ext>
              </a:extLst>
            </p:cNvPr>
            <p:cNvSpPr/>
            <p:nvPr/>
          </p:nvSpPr>
          <p:spPr>
            <a:xfrm>
              <a:off x="10013321" y="1961716"/>
              <a:ext cx="1365813" cy="1365813"/>
            </a:xfrm>
            <a:prstGeom prst="ellipse">
              <a:avLst/>
            </a:prstGeom>
            <a:noFill/>
            <a:ln w="444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9" name="Group 68">
              <a:extLst>
                <a:ext uri="{FF2B5EF4-FFF2-40B4-BE49-F238E27FC236}">
                  <a16:creationId xmlns:a16="http://schemas.microsoft.com/office/drawing/2014/main" id="{1F7A03C6-28BA-4861-A1FF-61A556E568EA}"/>
                </a:ext>
              </a:extLst>
            </p:cNvPr>
            <p:cNvGrpSpPr/>
            <p:nvPr/>
          </p:nvGrpSpPr>
          <p:grpSpPr>
            <a:xfrm>
              <a:off x="10222310" y="2368186"/>
              <a:ext cx="955195" cy="744116"/>
              <a:chOff x="2170307" y="2707744"/>
              <a:chExt cx="955195" cy="744116"/>
            </a:xfrm>
          </p:grpSpPr>
          <p:cxnSp>
            <p:nvCxnSpPr>
              <p:cNvPr id="70" name="Straight Connector 69">
                <a:extLst>
                  <a:ext uri="{FF2B5EF4-FFF2-40B4-BE49-F238E27FC236}">
                    <a16:creationId xmlns:a16="http://schemas.microsoft.com/office/drawing/2014/main" id="{A8CCBA77-2A02-43D8-B68E-37F7C425B7ED}"/>
                  </a:ext>
                </a:extLst>
              </p:cNvPr>
              <p:cNvCxnSpPr/>
              <p:nvPr/>
            </p:nvCxnSpPr>
            <p:spPr>
              <a:xfrm>
                <a:off x="2170307" y="2707744"/>
                <a:ext cx="955195" cy="0"/>
              </a:xfrm>
              <a:prstGeom prst="line">
                <a:avLst/>
              </a:prstGeom>
              <a:ln w="28575">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20AAE784-25AA-4137-9433-03AA9C5CAA9D}"/>
                  </a:ext>
                </a:extLst>
              </p:cNvPr>
              <p:cNvCxnSpPr/>
              <p:nvPr/>
            </p:nvCxnSpPr>
            <p:spPr>
              <a:xfrm>
                <a:off x="2373501" y="2720340"/>
                <a:ext cx="0" cy="73152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23A1B207-7015-475B-AEF5-4747D13498DC}"/>
                  </a:ext>
                </a:extLst>
              </p:cNvPr>
              <p:cNvCxnSpPr/>
              <p:nvPr/>
            </p:nvCxnSpPr>
            <p:spPr>
              <a:xfrm>
                <a:off x="2384931" y="3063240"/>
                <a:ext cx="354459" cy="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46DF47D7-9AE7-4858-84BA-59B8B17A727A}"/>
                  </a:ext>
                </a:extLst>
              </p:cNvPr>
              <p:cNvCxnSpPr/>
              <p:nvPr/>
            </p:nvCxnSpPr>
            <p:spPr>
              <a:xfrm>
                <a:off x="2727960" y="2720340"/>
                <a:ext cx="0" cy="32400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grpSp>
      </p:grpSp>
      <p:grpSp>
        <p:nvGrpSpPr>
          <p:cNvPr id="11" name="Group 10">
            <a:extLst>
              <a:ext uri="{FF2B5EF4-FFF2-40B4-BE49-F238E27FC236}">
                <a16:creationId xmlns:a16="http://schemas.microsoft.com/office/drawing/2014/main" id="{DE8C7ED7-1E66-E3CA-119B-9703613260C7}"/>
              </a:ext>
            </a:extLst>
          </p:cNvPr>
          <p:cNvGrpSpPr/>
          <p:nvPr/>
        </p:nvGrpSpPr>
        <p:grpSpPr>
          <a:xfrm>
            <a:off x="479626" y="327783"/>
            <a:ext cx="2571699" cy="674703"/>
            <a:chOff x="4474346" y="195309"/>
            <a:chExt cx="2571699" cy="674703"/>
          </a:xfrm>
        </p:grpSpPr>
        <p:sp>
          <p:nvSpPr>
            <p:cNvPr id="13" name="Rectangle: Rounded Corners 12">
              <a:extLst>
                <a:ext uri="{FF2B5EF4-FFF2-40B4-BE49-F238E27FC236}">
                  <a16:creationId xmlns:a16="http://schemas.microsoft.com/office/drawing/2014/main" id="{A2FCECE5-73FD-C3F6-015F-9E5F24082290}"/>
                </a:ext>
              </a:extLst>
            </p:cNvPr>
            <p:cNvSpPr/>
            <p:nvPr/>
          </p:nvSpPr>
          <p:spPr>
            <a:xfrm>
              <a:off x="4474346" y="195309"/>
              <a:ext cx="2571699" cy="674703"/>
            </a:xfrm>
            <a:prstGeom prst="roundRect">
              <a:avLst>
                <a:gd name="adj" fmla="val 50000"/>
              </a:avLst>
            </a:prstGeom>
            <a:gradFill>
              <a:gsLst>
                <a:gs pos="63000">
                  <a:srgbClr val="FF6A00"/>
                </a:gs>
                <a:gs pos="34000">
                  <a:srgbClr val="FF3900"/>
                </a:gs>
                <a:gs pos="0">
                  <a:srgbClr val="FF0000"/>
                </a:gs>
                <a:gs pos="100000">
                  <a:srgbClr val="FFC000"/>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7637EAD8-C753-96F3-3777-8C38A1AE1281}"/>
                </a:ext>
              </a:extLst>
            </p:cNvPr>
            <p:cNvSpPr txBox="1"/>
            <p:nvPr/>
          </p:nvSpPr>
          <p:spPr>
            <a:xfrm>
              <a:off x="4946060" y="241337"/>
              <a:ext cx="1883985" cy="584775"/>
            </a:xfrm>
            <a:prstGeom prst="rect">
              <a:avLst/>
            </a:prstGeom>
            <a:noFill/>
          </p:spPr>
          <p:txBody>
            <a:bodyPr wrap="square" rtlCol="0">
              <a:spAutoFit/>
            </a:bodyPr>
            <a:lstStyle/>
            <a:p>
              <a:r>
                <a:rPr lang="en-US" sz="3200" dirty="0">
                  <a:solidFill>
                    <a:schemeClr val="bg1"/>
                  </a:solidFill>
                  <a:latin typeface="Roboto Black" panose="02000000000000000000" pitchFamily="2" charset="0"/>
                </a:rPr>
                <a:t>1</a:t>
              </a:r>
              <a:r>
                <a:rPr lang="vi-VN" sz="3200" dirty="0">
                  <a:solidFill>
                    <a:schemeClr val="bg1"/>
                  </a:solidFill>
                  <a:latin typeface="Roboto Black" panose="02000000000000000000" pitchFamily="2" charset="0"/>
                </a:rPr>
                <a:t>. Áp lực</a:t>
              </a:r>
              <a:endParaRPr lang="en-US" sz="3200" dirty="0">
                <a:solidFill>
                  <a:schemeClr val="bg1"/>
                </a:solidFill>
                <a:latin typeface="Roboto Black" panose="02000000000000000000" pitchFamily="2" charset="0"/>
              </a:endParaRPr>
            </a:p>
          </p:txBody>
        </p:sp>
      </p:grpSp>
      <p:grpSp>
        <p:nvGrpSpPr>
          <p:cNvPr id="22" name="Group 21">
            <a:extLst>
              <a:ext uri="{FF2B5EF4-FFF2-40B4-BE49-F238E27FC236}">
                <a16:creationId xmlns:a16="http://schemas.microsoft.com/office/drawing/2014/main" id="{34B299EB-ADE1-626A-F04C-581FC32DD9F3}"/>
              </a:ext>
            </a:extLst>
          </p:cNvPr>
          <p:cNvGrpSpPr/>
          <p:nvPr/>
        </p:nvGrpSpPr>
        <p:grpSpPr>
          <a:xfrm>
            <a:off x="247301" y="337493"/>
            <a:ext cx="677331" cy="677331"/>
            <a:chOff x="1776705" y="2482721"/>
            <a:chExt cx="1017036" cy="1017036"/>
          </a:xfrm>
        </p:grpSpPr>
        <p:sp>
          <p:nvSpPr>
            <p:cNvPr id="23" name="Oval 22">
              <a:extLst>
                <a:ext uri="{FF2B5EF4-FFF2-40B4-BE49-F238E27FC236}">
                  <a16:creationId xmlns:a16="http://schemas.microsoft.com/office/drawing/2014/main" id="{81599D13-427D-40F3-A372-53094015A67F}"/>
                </a:ext>
              </a:extLst>
            </p:cNvPr>
            <p:cNvSpPr/>
            <p:nvPr/>
          </p:nvSpPr>
          <p:spPr>
            <a:xfrm>
              <a:off x="1776705" y="2482721"/>
              <a:ext cx="1017036" cy="1017036"/>
            </a:xfrm>
            <a:prstGeom prst="ellipse">
              <a:avLst/>
            </a:prstGeom>
            <a:solidFill>
              <a:schemeClr val="bg1"/>
            </a:solidFill>
            <a:ln>
              <a:solidFill>
                <a:schemeClr val="bg1">
                  <a:lumMod val="95000"/>
                </a:schemeClr>
              </a:solidFill>
            </a:ln>
            <a:effectLst>
              <a:glow rad="1397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10">
              <a:extLst>
                <a:ext uri="{FF2B5EF4-FFF2-40B4-BE49-F238E27FC236}">
                  <a16:creationId xmlns:a16="http://schemas.microsoft.com/office/drawing/2014/main" id="{AC495A9F-26B7-B894-443D-B97EA7B231E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47462" y="2553478"/>
              <a:ext cx="875522" cy="875522"/>
            </a:xfrm>
            <a:prstGeom prst="rect">
              <a:avLst/>
            </a:prstGeom>
            <a:noFill/>
            <a:extLst>
              <a:ext uri="{909E8E84-426E-40DD-AFC4-6F175D3DCCD1}">
                <a14:hiddenFill xmlns:a14="http://schemas.microsoft.com/office/drawing/2010/main">
                  <a:solidFill>
                    <a:srgbClr val="FFFFFF"/>
                  </a:solidFill>
                </a14:hiddenFill>
              </a:ext>
            </a:extLst>
          </p:spPr>
        </p:pic>
      </p:grpSp>
      <p:sp>
        <p:nvSpPr>
          <p:cNvPr id="26" name="TextBox 25">
            <a:extLst>
              <a:ext uri="{FF2B5EF4-FFF2-40B4-BE49-F238E27FC236}">
                <a16:creationId xmlns:a16="http://schemas.microsoft.com/office/drawing/2014/main" id="{BEF8E610-7AF3-4407-4B4C-95352F159712}"/>
              </a:ext>
            </a:extLst>
          </p:cNvPr>
          <p:cNvSpPr txBox="1"/>
          <p:nvPr/>
        </p:nvSpPr>
        <p:spPr>
          <a:xfrm>
            <a:off x="1654410" y="6100220"/>
            <a:ext cx="8883179" cy="461665"/>
          </a:xfrm>
          <a:prstGeom prst="rect">
            <a:avLst/>
          </a:prstGeom>
          <a:solidFill>
            <a:srgbClr val="FFC000"/>
          </a:solidFill>
        </p:spPr>
        <p:txBody>
          <a:bodyPr wrap="square">
            <a:spAutoFit/>
          </a:bodyPr>
          <a:lstStyle/>
          <a:p>
            <a:pPr algn="ctr"/>
            <a:r>
              <a:rPr lang="en-US" sz="2400" dirty="0" err="1">
                <a:solidFill>
                  <a:schemeClr val="bg2">
                    <a:lumMod val="25000"/>
                  </a:schemeClr>
                </a:solidFill>
                <a:latin typeface="Roboto" panose="02000000000000000000" pitchFamily="2" charset="0"/>
                <a:ea typeface="Roboto" panose="02000000000000000000" pitchFamily="2" charset="0"/>
              </a:rPr>
              <a:t>Các</a:t>
            </a:r>
            <a:r>
              <a:rPr lang="en-US" sz="2400" dirty="0">
                <a:solidFill>
                  <a:schemeClr val="bg2">
                    <a:lumMod val="25000"/>
                  </a:schemeClr>
                </a:solidFill>
                <a:latin typeface="Roboto" panose="02000000000000000000" pitchFamily="2" charset="0"/>
                <a:ea typeface="Roboto" panose="02000000000000000000" pitchFamily="2" charset="0"/>
              </a:rPr>
              <a:t> </a:t>
            </a:r>
            <a:r>
              <a:rPr lang="en-US" sz="2400" dirty="0" err="1">
                <a:solidFill>
                  <a:schemeClr val="bg2">
                    <a:lumMod val="25000"/>
                  </a:schemeClr>
                </a:solidFill>
                <a:latin typeface="Roboto" panose="02000000000000000000" pitchFamily="2" charset="0"/>
                <a:ea typeface="Roboto" panose="02000000000000000000" pitchFamily="2" charset="0"/>
              </a:rPr>
              <a:t>lực</a:t>
            </a:r>
            <a:r>
              <a:rPr lang="en-US" sz="2400" dirty="0">
                <a:solidFill>
                  <a:schemeClr val="bg2">
                    <a:lumMod val="25000"/>
                  </a:schemeClr>
                </a:solidFill>
                <a:latin typeface="Roboto" panose="02000000000000000000" pitchFamily="2" charset="0"/>
                <a:ea typeface="Roboto" panose="02000000000000000000" pitchFamily="2" charset="0"/>
              </a:rPr>
              <a:t> </a:t>
            </a:r>
            <a:r>
              <a:rPr lang="en-US" sz="2400" dirty="0" err="1">
                <a:solidFill>
                  <a:schemeClr val="bg2">
                    <a:lumMod val="25000"/>
                  </a:schemeClr>
                </a:solidFill>
                <a:latin typeface="Roboto" panose="02000000000000000000" pitchFamily="2" charset="0"/>
                <a:ea typeface="Roboto" panose="02000000000000000000" pitchFamily="2" charset="0"/>
              </a:rPr>
              <a:t>ép</a:t>
            </a:r>
            <a:r>
              <a:rPr lang="en-US" sz="2400" dirty="0">
                <a:solidFill>
                  <a:schemeClr val="bg2">
                    <a:lumMod val="25000"/>
                  </a:schemeClr>
                </a:solidFill>
                <a:latin typeface="Roboto" panose="02000000000000000000" pitchFamily="2" charset="0"/>
                <a:ea typeface="Roboto" panose="02000000000000000000" pitchFamily="2" charset="0"/>
              </a:rPr>
              <a:t> </a:t>
            </a:r>
            <a:r>
              <a:rPr lang="en-US" sz="2400" dirty="0" err="1">
                <a:solidFill>
                  <a:schemeClr val="bg2">
                    <a:lumMod val="25000"/>
                  </a:schemeClr>
                </a:solidFill>
                <a:latin typeface="Roboto" panose="02000000000000000000" pitchFamily="2" charset="0"/>
                <a:ea typeface="Roboto" panose="02000000000000000000" pitchFamily="2" charset="0"/>
              </a:rPr>
              <a:t>này</a:t>
            </a:r>
            <a:r>
              <a:rPr lang="en-US" sz="2400" dirty="0">
                <a:solidFill>
                  <a:schemeClr val="bg2">
                    <a:lumMod val="25000"/>
                  </a:schemeClr>
                </a:solidFill>
                <a:latin typeface="Roboto" panose="02000000000000000000" pitchFamily="2" charset="0"/>
                <a:ea typeface="Roboto" panose="02000000000000000000" pitchFamily="2" charset="0"/>
              </a:rPr>
              <a:t> </a:t>
            </a:r>
            <a:r>
              <a:rPr lang="en-US" sz="2400" dirty="0" err="1">
                <a:solidFill>
                  <a:schemeClr val="bg2">
                    <a:lumMod val="25000"/>
                  </a:schemeClr>
                </a:solidFill>
                <a:latin typeface="Roboto" panose="02000000000000000000" pitchFamily="2" charset="0"/>
                <a:ea typeface="Roboto" panose="02000000000000000000" pitchFamily="2" charset="0"/>
              </a:rPr>
              <a:t>có</a:t>
            </a:r>
            <a:r>
              <a:rPr lang="en-US" sz="2400" dirty="0">
                <a:solidFill>
                  <a:schemeClr val="bg2">
                    <a:lumMod val="25000"/>
                  </a:schemeClr>
                </a:solidFill>
                <a:latin typeface="Roboto" panose="02000000000000000000" pitchFamily="2" charset="0"/>
                <a:ea typeface="Roboto" panose="02000000000000000000" pitchFamily="2" charset="0"/>
              </a:rPr>
              <a:t> </a:t>
            </a:r>
            <a:r>
              <a:rPr lang="en-US" sz="2400" dirty="0" err="1">
                <a:solidFill>
                  <a:schemeClr val="bg2">
                    <a:lumMod val="25000"/>
                  </a:schemeClr>
                </a:solidFill>
                <a:latin typeface="Roboto" panose="02000000000000000000" pitchFamily="2" charset="0"/>
                <a:ea typeface="Roboto" panose="02000000000000000000" pitchFamily="2" charset="0"/>
              </a:rPr>
              <a:t>phương</a:t>
            </a:r>
            <a:r>
              <a:rPr lang="en-US" sz="2400" dirty="0">
                <a:solidFill>
                  <a:schemeClr val="bg2">
                    <a:lumMod val="25000"/>
                  </a:schemeClr>
                </a:solidFill>
                <a:latin typeface="Roboto" panose="02000000000000000000" pitchFamily="2" charset="0"/>
                <a:ea typeface="Roboto" panose="02000000000000000000" pitchFamily="2" charset="0"/>
              </a:rPr>
              <a:t> </a:t>
            </a:r>
            <a:r>
              <a:rPr lang="en-US" sz="2400" dirty="0" err="1">
                <a:solidFill>
                  <a:schemeClr val="bg2">
                    <a:lumMod val="25000"/>
                  </a:schemeClr>
                </a:solidFill>
                <a:latin typeface="Roboto" panose="02000000000000000000" pitchFamily="2" charset="0"/>
                <a:ea typeface="Roboto" panose="02000000000000000000" pitchFamily="2" charset="0"/>
              </a:rPr>
              <a:t>vuông</a:t>
            </a:r>
            <a:r>
              <a:rPr lang="en-US" sz="2400" dirty="0">
                <a:solidFill>
                  <a:schemeClr val="bg2">
                    <a:lumMod val="25000"/>
                  </a:schemeClr>
                </a:solidFill>
                <a:latin typeface="Roboto" panose="02000000000000000000" pitchFamily="2" charset="0"/>
                <a:ea typeface="Roboto" panose="02000000000000000000" pitchFamily="2" charset="0"/>
              </a:rPr>
              <a:t> </a:t>
            </a:r>
            <a:r>
              <a:rPr lang="en-US" sz="2400" dirty="0" err="1">
                <a:solidFill>
                  <a:schemeClr val="bg2">
                    <a:lumMod val="25000"/>
                  </a:schemeClr>
                </a:solidFill>
                <a:latin typeface="Roboto" panose="02000000000000000000" pitchFamily="2" charset="0"/>
                <a:ea typeface="Roboto" panose="02000000000000000000" pitchFamily="2" charset="0"/>
              </a:rPr>
              <a:t>góc</a:t>
            </a:r>
            <a:r>
              <a:rPr lang="en-US" sz="2400" dirty="0">
                <a:solidFill>
                  <a:schemeClr val="bg2">
                    <a:lumMod val="25000"/>
                  </a:schemeClr>
                </a:solidFill>
                <a:latin typeface="Roboto" panose="02000000000000000000" pitchFamily="2" charset="0"/>
                <a:ea typeface="Roboto" panose="02000000000000000000" pitchFamily="2" charset="0"/>
              </a:rPr>
              <a:t> </a:t>
            </a:r>
            <a:r>
              <a:rPr lang="en-US" sz="2400" dirty="0" err="1">
                <a:solidFill>
                  <a:schemeClr val="bg2">
                    <a:lumMod val="25000"/>
                  </a:schemeClr>
                </a:solidFill>
                <a:latin typeface="Roboto" panose="02000000000000000000" pitchFamily="2" charset="0"/>
                <a:ea typeface="Roboto" panose="02000000000000000000" pitchFamily="2" charset="0"/>
              </a:rPr>
              <a:t>với</a:t>
            </a:r>
            <a:r>
              <a:rPr lang="en-US" sz="2400" dirty="0">
                <a:solidFill>
                  <a:schemeClr val="bg2">
                    <a:lumMod val="25000"/>
                  </a:schemeClr>
                </a:solidFill>
                <a:latin typeface="Roboto" panose="02000000000000000000" pitchFamily="2" charset="0"/>
                <a:ea typeface="Roboto" panose="02000000000000000000" pitchFamily="2" charset="0"/>
              </a:rPr>
              <a:t> </a:t>
            </a:r>
            <a:r>
              <a:rPr lang="en-US" sz="2400" dirty="0" err="1">
                <a:solidFill>
                  <a:schemeClr val="bg2">
                    <a:lumMod val="25000"/>
                  </a:schemeClr>
                </a:solidFill>
                <a:latin typeface="Roboto" panose="02000000000000000000" pitchFamily="2" charset="0"/>
                <a:ea typeface="Roboto" panose="02000000000000000000" pitchFamily="2" charset="0"/>
              </a:rPr>
              <a:t>mặt</a:t>
            </a:r>
            <a:r>
              <a:rPr lang="en-US" sz="2400" dirty="0">
                <a:solidFill>
                  <a:schemeClr val="bg2">
                    <a:lumMod val="25000"/>
                  </a:schemeClr>
                </a:solidFill>
                <a:latin typeface="Roboto" panose="02000000000000000000" pitchFamily="2" charset="0"/>
                <a:ea typeface="Roboto" panose="02000000000000000000" pitchFamily="2" charset="0"/>
              </a:rPr>
              <a:t> </a:t>
            </a:r>
            <a:r>
              <a:rPr lang="en-US" sz="2400" dirty="0" err="1">
                <a:solidFill>
                  <a:schemeClr val="bg2">
                    <a:lumMod val="25000"/>
                  </a:schemeClr>
                </a:solidFill>
                <a:latin typeface="Roboto" panose="02000000000000000000" pitchFamily="2" charset="0"/>
                <a:ea typeface="Roboto" panose="02000000000000000000" pitchFamily="2" charset="0"/>
              </a:rPr>
              <a:t>sàn</a:t>
            </a:r>
            <a:r>
              <a:rPr lang="en-US" sz="2400" dirty="0">
                <a:solidFill>
                  <a:schemeClr val="bg2">
                    <a:lumMod val="25000"/>
                  </a:schemeClr>
                </a:solidFill>
                <a:latin typeface="Roboto" panose="02000000000000000000" pitchFamily="2" charset="0"/>
                <a:ea typeface="Roboto" panose="02000000000000000000" pitchFamily="2" charset="0"/>
              </a:rPr>
              <a:t> (</a:t>
            </a:r>
            <a:r>
              <a:rPr lang="en-US" sz="2400" dirty="0" err="1">
                <a:solidFill>
                  <a:schemeClr val="bg2">
                    <a:lumMod val="25000"/>
                  </a:schemeClr>
                </a:solidFill>
                <a:latin typeface="Roboto" panose="02000000000000000000" pitchFamily="2" charset="0"/>
                <a:ea typeface="Roboto" panose="02000000000000000000" pitchFamily="2" charset="0"/>
              </a:rPr>
              <a:t>mặt</a:t>
            </a:r>
            <a:r>
              <a:rPr lang="en-US" sz="2400" dirty="0">
                <a:solidFill>
                  <a:schemeClr val="bg2">
                    <a:lumMod val="25000"/>
                  </a:schemeClr>
                </a:solidFill>
                <a:latin typeface="Roboto" panose="02000000000000000000" pitchFamily="2" charset="0"/>
                <a:ea typeface="Roboto" panose="02000000000000000000" pitchFamily="2" charset="0"/>
              </a:rPr>
              <a:t> </a:t>
            </a:r>
            <a:r>
              <a:rPr lang="en-US" sz="2400" dirty="0" err="1">
                <a:solidFill>
                  <a:schemeClr val="bg2">
                    <a:lumMod val="25000"/>
                  </a:schemeClr>
                </a:solidFill>
                <a:latin typeface="Roboto" panose="02000000000000000000" pitchFamily="2" charset="0"/>
                <a:ea typeface="Roboto" panose="02000000000000000000" pitchFamily="2" charset="0"/>
              </a:rPr>
              <a:t>bị</a:t>
            </a:r>
            <a:r>
              <a:rPr lang="en-US" sz="2400" dirty="0">
                <a:solidFill>
                  <a:schemeClr val="bg2">
                    <a:lumMod val="25000"/>
                  </a:schemeClr>
                </a:solidFill>
                <a:latin typeface="Roboto" panose="02000000000000000000" pitchFamily="2" charset="0"/>
                <a:ea typeface="Roboto" panose="02000000000000000000" pitchFamily="2" charset="0"/>
              </a:rPr>
              <a:t> </a:t>
            </a:r>
            <a:r>
              <a:rPr lang="en-US" sz="2400" dirty="0" err="1">
                <a:solidFill>
                  <a:schemeClr val="bg2">
                    <a:lumMod val="25000"/>
                  </a:schemeClr>
                </a:solidFill>
                <a:latin typeface="Roboto" panose="02000000000000000000" pitchFamily="2" charset="0"/>
                <a:ea typeface="Roboto" panose="02000000000000000000" pitchFamily="2" charset="0"/>
              </a:rPr>
              <a:t>ép</a:t>
            </a:r>
            <a:r>
              <a:rPr lang="en-US" sz="2400" dirty="0">
                <a:solidFill>
                  <a:schemeClr val="bg2">
                    <a:lumMod val="25000"/>
                  </a:schemeClr>
                </a:solidFill>
                <a:latin typeface="Roboto" panose="02000000000000000000" pitchFamily="2" charset="0"/>
                <a:ea typeface="Roboto" panose="02000000000000000000" pitchFamily="2" charset="0"/>
              </a:rPr>
              <a:t>)</a:t>
            </a:r>
          </a:p>
        </p:txBody>
      </p:sp>
    </p:spTree>
    <p:extLst>
      <p:ext uri="{BB962C8B-B14F-4D97-AF65-F5344CB8AC3E}">
        <p14:creationId xmlns:p14="http://schemas.microsoft.com/office/powerpoint/2010/main" val="109326229"/>
      </p:ext>
    </p:extLst>
  </p:cSld>
  <p:clrMapOvr>
    <a:masterClrMapping/>
  </p:clrMapOvr>
  <mc:AlternateContent xmlns:mc="http://schemas.openxmlformats.org/markup-compatibility/2006" xmlns:p14="http://schemas.microsoft.com/office/powerpoint/2010/main">
    <mc:Choice Requires="p14">
      <p:transition spd="slow" p14:dur="1300">
        <p14:pa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up)">
                                      <p:cBhvr>
                                        <p:cTn id="7" dur="500"/>
                                        <p:tgtEl>
                                          <p:spTgt spid="2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4"/>
                                        </p:tgtEl>
                                        <p:attrNameLst>
                                          <p:attrName>style.visibility</p:attrName>
                                        </p:attrNameLst>
                                      </p:cBhvr>
                                      <p:to>
                                        <p:strVal val="visible"/>
                                      </p:to>
                                    </p:set>
                                    <p:animEffect transition="in" filter="fade">
                                      <p:cBhvr>
                                        <p:cTn id="11" dur="500"/>
                                        <p:tgtEl>
                                          <p:spTgt spid="44"/>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34"/>
                                        </p:tgtEl>
                                        <p:attrNameLst>
                                          <p:attrName>style.visibility</p:attrName>
                                        </p:attrNameLst>
                                      </p:cBhvr>
                                      <p:to>
                                        <p:strVal val="visible"/>
                                      </p:to>
                                    </p:set>
                                    <p:animEffect transition="in" filter="wipe(left)">
                                      <p:cBhvr>
                                        <p:cTn id="15" dur="350"/>
                                        <p:tgtEl>
                                          <p:spTgt spid="34"/>
                                        </p:tgtEl>
                                      </p:cBhvr>
                                    </p:animEffect>
                                  </p:childTnLst>
                                </p:cTn>
                              </p:par>
                            </p:childTnLst>
                          </p:cTn>
                        </p:par>
                        <p:par>
                          <p:cTn id="16" fill="hold">
                            <p:stCondLst>
                              <p:cond delay="1350"/>
                            </p:stCondLst>
                            <p:childTnLst>
                              <p:par>
                                <p:cTn id="17" presetID="22" presetClass="entr" presetSubtype="4" fill="hold" nodeType="afterEffect">
                                  <p:stCondLst>
                                    <p:cond delay="0"/>
                                  </p:stCondLst>
                                  <p:childTnLst>
                                    <p:set>
                                      <p:cBhvr>
                                        <p:cTn id="18" dur="1" fill="hold">
                                          <p:stCondLst>
                                            <p:cond delay="0"/>
                                          </p:stCondLst>
                                        </p:cTn>
                                        <p:tgtEl>
                                          <p:spTgt spid="37"/>
                                        </p:tgtEl>
                                        <p:attrNameLst>
                                          <p:attrName>style.visibility</p:attrName>
                                        </p:attrNameLst>
                                      </p:cBhvr>
                                      <p:to>
                                        <p:strVal val="visible"/>
                                      </p:to>
                                    </p:set>
                                    <p:animEffect transition="in" filter="wipe(down)">
                                      <p:cBhvr>
                                        <p:cTn id="19" dur="350"/>
                                        <p:tgtEl>
                                          <p:spTgt spid="37"/>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wipe(up)">
                                      <p:cBhvr>
                                        <p:cTn id="24" dur="500"/>
                                        <p:tgtEl>
                                          <p:spTgt spid="19"/>
                                        </p:tgtEl>
                                      </p:cBhvr>
                                    </p:animEffect>
                                  </p:childTnLst>
                                </p:cTn>
                              </p:par>
                            </p:childTnLst>
                          </p:cTn>
                        </p:par>
                        <p:par>
                          <p:cTn id="25" fill="hold">
                            <p:stCondLst>
                              <p:cond delay="500"/>
                            </p:stCondLst>
                            <p:childTnLst>
                              <p:par>
                                <p:cTn id="26" presetID="10" presetClass="entr" presetSubtype="0" fill="hold" nodeType="afterEffect">
                                  <p:stCondLst>
                                    <p:cond delay="0"/>
                                  </p:stCondLst>
                                  <p:childTnLst>
                                    <p:set>
                                      <p:cBhvr>
                                        <p:cTn id="27" dur="1" fill="hold">
                                          <p:stCondLst>
                                            <p:cond delay="0"/>
                                          </p:stCondLst>
                                        </p:cTn>
                                        <p:tgtEl>
                                          <p:spTgt spid="45"/>
                                        </p:tgtEl>
                                        <p:attrNameLst>
                                          <p:attrName>style.visibility</p:attrName>
                                        </p:attrNameLst>
                                      </p:cBhvr>
                                      <p:to>
                                        <p:strVal val="visible"/>
                                      </p:to>
                                    </p:set>
                                    <p:animEffect transition="in" filter="fade">
                                      <p:cBhvr>
                                        <p:cTn id="28" dur="500"/>
                                        <p:tgtEl>
                                          <p:spTgt spid="45"/>
                                        </p:tgtEl>
                                      </p:cBhvr>
                                    </p:animEffect>
                                  </p:childTnLst>
                                </p:cTn>
                              </p:par>
                            </p:childTnLst>
                          </p:cTn>
                        </p:par>
                        <p:par>
                          <p:cTn id="29" fill="hold">
                            <p:stCondLst>
                              <p:cond delay="1000"/>
                            </p:stCondLst>
                            <p:childTnLst>
                              <p:par>
                                <p:cTn id="30" presetID="22" presetClass="entr" presetSubtype="8" fill="hold" nodeType="afterEffect">
                                  <p:stCondLst>
                                    <p:cond delay="0"/>
                                  </p:stCondLst>
                                  <p:childTnLst>
                                    <p:set>
                                      <p:cBhvr>
                                        <p:cTn id="31" dur="1" fill="hold">
                                          <p:stCondLst>
                                            <p:cond delay="0"/>
                                          </p:stCondLst>
                                        </p:cTn>
                                        <p:tgtEl>
                                          <p:spTgt spid="35"/>
                                        </p:tgtEl>
                                        <p:attrNameLst>
                                          <p:attrName>style.visibility</p:attrName>
                                        </p:attrNameLst>
                                      </p:cBhvr>
                                      <p:to>
                                        <p:strVal val="visible"/>
                                      </p:to>
                                    </p:set>
                                    <p:animEffect transition="in" filter="wipe(left)">
                                      <p:cBhvr>
                                        <p:cTn id="32" dur="350"/>
                                        <p:tgtEl>
                                          <p:spTgt spid="35"/>
                                        </p:tgtEl>
                                      </p:cBhvr>
                                    </p:animEffect>
                                  </p:childTnLst>
                                </p:cTn>
                              </p:par>
                            </p:childTnLst>
                          </p:cTn>
                        </p:par>
                        <p:par>
                          <p:cTn id="33" fill="hold">
                            <p:stCondLst>
                              <p:cond delay="1350"/>
                            </p:stCondLst>
                            <p:childTnLst>
                              <p:par>
                                <p:cTn id="34" presetID="22" presetClass="entr" presetSubtype="4" fill="hold" nodeType="afterEffect">
                                  <p:stCondLst>
                                    <p:cond delay="0"/>
                                  </p:stCondLst>
                                  <p:childTnLst>
                                    <p:set>
                                      <p:cBhvr>
                                        <p:cTn id="35" dur="1" fill="hold">
                                          <p:stCondLst>
                                            <p:cond delay="0"/>
                                          </p:stCondLst>
                                        </p:cTn>
                                        <p:tgtEl>
                                          <p:spTgt spid="38"/>
                                        </p:tgtEl>
                                        <p:attrNameLst>
                                          <p:attrName>style.visibility</p:attrName>
                                        </p:attrNameLst>
                                      </p:cBhvr>
                                      <p:to>
                                        <p:strVal val="visible"/>
                                      </p:to>
                                    </p:set>
                                    <p:animEffect transition="in" filter="wipe(down)">
                                      <p:cBhvr>
                                        <p:cTn id="36" dur="350"/>
                                        <p:tgtEl>
                                          <p:spTgt spid="38"/>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2" fill="hold" nodeType="click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wipe(right)">
                                      <p:cBhvr>
                                        <p:cTn id="41" dur="500"/>
                                        <p:tgtEl>
                                          <p:spTgt spid="8"/>
                                        </p:tgtEl>
                                      </p:cBhvr>
                                    </p:animEffect>
                                  </p:childTnLst>
                                </p:cTn>
                              </p:par>
                            </p:childTnLst>
                          </p:cTn>
                        </p:par>
                        <p:par>
                          <p:cTn id="42" fill="hold">
                            <p:stCondLst>
                              <p:cond delay="500"/>
                            </p:stCondLst>
                            <p:childTnLst>
                              <p:par>
                                <p:cTn id="43" presetID="53" presetClass="entr" presetSubtype="16" fill="hold" nodeType="afterEffect">
                                  <p:stCondLst>
                                    <p:cond delay="0"/>
                                  </p:stCondLst>
                                  <p:childTnLst>
                                    <p:set>
                                      <p:cBhvr>
                                        <p:cTn id="44" dur="1" fill="hold">
                                          <p:stCondLst>
                                            <p:cond delay="0"/>
                                          </p:stCondLst>
                                        </p:cTn>
                                        <p:tgtEl>
                                          <p:spTgt spid="5"/>
                                        </p:tgtEl>
                                        <p:attrNameLst>
                                          <p:attrName>style.visibility</p:attrName>
                                        </p:attrNameLst>
                                      </p:cBhvr>
                                      <p:to>
                                        <p:strVal val="visible"/>
                                      </p:to>
                                    </p:set>
                                    <p:anim calcmode="lin" valueType="num">
                                      <p:cBhvr>
                                        <p:cTn id="45" dur="500" fill="hold"/>
                                        <p:tgtEl>
                                          <p:spTgt spid="5"/>
                                        </p:tgtEl>
                                        <p:attrNameLst>
                                          <p:attrName>ppt_w</p:attrName>
                                        </p:attrNameLst>
                                      </p:cBhvr>
                                      <p:tavLst>
                                        <p:tav tm="0">
                                          <p:val>
                                            <p:fltVal val="0"/>
                                          </p:val>
                                        </p:tav>
                                        <p:tav tm="100000">
                                          <p:val>
                                            <p:strVal val="#ppt_w"/>
                                          </p:val>
                                        </p:tav>
                                      </p:tavLst>
                                    </p:anim>
                                    <p:anim calcmode="lin" valueType="num">
                                      <p:cBhvr>
                                        <p:cTn id="46" dur="500" fill="hold"/>
                                        <p:tgtEl>
                                          <p:spTgt spid="5"/>
                                        </p:tgtEl>
                                        <p:attrNameLst>
                                          <p:attrName>ppt_h</p:attrName>
                                        </p:attrNameLst>
                                      </p:cBhvr>
                                      <p:tavLst>
                                        <p:tav tm="0">
                                          <p:val>
                                            <p:fltVal val="0"/>
                                          </p:val>
                                        </p:tav>
                                        <p:tav tm="100000">
                                          <p:val>
                                            <p:strVal val="#ppt_h"/>
                                          </p:val>
                                        </p:tav>
                                      </p:tavLst>
                                    </p:anim>
                                    <p:animEffect transition="in" filter="fade">
                                      <p:cBhvr>
                                        <p:cTn id="47" dur="500"/>
                                        <p:tgtEl>
                                          <p:spTgt spid="5"/>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36"/>
                                        </p:tgtEl>
                                        <p:attrNameLst>
                                          <p:attrName>style.visibility</p:attrName>
                                        </p:attrNameLst>
                                      </p:cBhvr>
                                      <p:to>
                                        <p:strVal val="visible"/>
                                      </p:to>
                                    </p:set>
                                    <p:animEffect transition="in" filter="fade">
                                      <p:cBhvr>
                                        <p:cTn id="52" dur="500"/>
                                        <p:tgtEl>
                                          <p:spTgt spid="36"/>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nodeType="clickEffect">
                                  <p:stCondLst>
                                    <p:cond delay="0"/>
                                  </p:stCondLst>
                                  <p:childTnLst>
                                    <p:set>
                                      <p:cBhvr>
                                        <p:cTn id="56" dur="1" fill="hold">
                                          <p:stCondLst>
                                            <p:cond delay="0"/>
                                          </p:stCondLst>
                                        </p:cTn>
                                        <p:tgtEl>
                                          <p:spTgt spid="33"/>
                                        </p:tgtEl>
                                        <p:attrNameLst>
                                          <p:attrName>style.visibility</p:attrName>
                                        </p:attrNameLst>
                                      </p:cBhvr>
                                      <p:to>
                                        <p:strVal val="visible"/>
                                      </p:to>
                                    </p:set>
                                    <p:animEffect transition="in" filter="wipe(down)">
                                      <p:cBhvr>
                                        <p:cTn id="57" dur="500"/>
                                        <p:tgtEl>
                                          <p:spTgt spid="33"/>
                                        </p:tgtEl>
                                      </p:cBhvr>
                                    </p:animEffect>
                                  </p:childTnLst>
                                </p:cTn>
                              </p:par>
                            </p:childTnLst>
                          </p:cTn>
                        </p:par>
                        <p:par>
                          <p:cTn id="58" fill="hold">
                            <p:stCondLst>
                              <p:cond delay="500"/>
                            </p:stCondLst>
                            <p:childTnLst>
                              <p:par>
                                <p:cTn id="59" presetID="53" presetClass="entr" presetSubtype="16" fill="hold" nodeType="afterEffect">
                                  <p:stCondLst>
                                    <p:cond delay="0"/>
                                  </p:stCondLst>
                                  <p:childTnLst>
                                    <p:set>
                                      <p:cBhvr>
                                        <p:cTn id="60" dur="1" fill="hold">
                                          <p:stCondLst>
                                            <p:cond delay="0"/>
                                          </p:stCondLst>
                                        </p:cTn>
                                        <p:tgtEl>
                                          <p:spTgt spid="6"/>
                                        </p:tgtEl>
                                        <p:attrNameLst>
                                          <p:attrName>style.visibility</p:attrName>
                                        </p:attrNameLst>
                                      </p:cBhvr>
                                      <p:to>
                                        <p:strVal val="visible"/>
                                      </p:to>
                                    </p:set>
                                    <p:anim calcmode="lin" valueType="num">
                                      <p:cBhvr>
                                        <p:cTn id="61" dur="500" fill="hold"/>
                                        <p:tgtEl>
                                          <p:spTgt spid="6"/>
                                        </p:tgtEl>
                                        <p:attrNameLst>
                                          <p:attrName>ppt_w</p:attrName>
                                        </p:attrNameLst>
                                      </p:cBhvr>
                                      <p:tavLst>
                                        <p:tav tm="0">
                                          <p:val>
                                            <p:fltVal val="0"/>
                                          </p:val>
                                        </p:tav>
                                        <p:tav tm="100000">
                                          <p:val>
                                            <p:strVal val="#ppt_w"/>
                                          </p:val>
                                        </p:tav>
                                      </p:tavLst>
                                    </p:anim>
                                    <p:anim calcmode="lin" valueType="num">
                                      <p:cBhvr>
                                        <p:cTn id="62" dur="500" fill="hold"/>
                                        <p:tgtEl>
                                          <p:spTgt spid="6"/>
                                        </p:tgtEl>
                                        <p:attrNameLst>
                                          <p:attrName>ppt_h</p:attrName>
                                        </p:attrNameLst>
                                      </p:cBhvr>
                                      <p:tavLst>
                                        <p:tav tm="0">
                                          <p:val>
                                            <p:fltVal val="0"/>
                                          </p:val>
                                        </p:tav>
                                        <p:tav tm="100000">
                                          <p:val>
                                            <p:strVal val="#ppt_h"/>
                                          </p:val>
                                        </p:tav>
                                      </p:tavLst>
                                    </p:anim>
                                    <p:animEffect transition="in" filter="fade">
                                      <p:cBhvr>
                                        <p:cTn id="63" dur="500"/>
                                        <p:tgtEl>
                                          <p:spTgt spid="6"/>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61"/>
                                        </p:tgtEl>
                                        <p:attrNameLst>
                                          <p:attrName>style.visibility</p:attrName>
                                        </p:attrNameLst>
                                      </p:cBhvr>
                                      <p:to>
                                        <p:strVal val="visible"/>
                                      </p:to>
                                    </p:set>
                                    <p:animEffect transition="in" filter="fade">
                                      <p:cBhvr>
                                        <p:cTn id="68" dur="500"/>
                                        <p:tgtEl>
                                          <p:spTgt spid="61"/>
                                        </p:tgtEl>
                                      </p:cBhvr>
                                    </p:animEffect>
                                  </p:childTnLst>
                                </p:cTn>
                              </p:par>
                            </p:childTnLst>
                          </p:cTn>
                        </p:par>
                      </p:childTnLst>
                    </p:cTn>
                  </p:par>
                  <p:par>
                    <p:cTn id="69" fill="hold">
                      <p:stCondLst>
                        <p:cond delay="indefinite"/>
                      </p:stCondLst>
                      <p:childTnLst>
                        <p:par>
                          <p:cTn id="70" fill="hold">
                            <p:stCondLst>
                              <p:cond delay="0"/>
                            </p:stCondLst>
                            <p:childTnLst>
                              <p:par>
                                <p:cTn id="71" presetID="23" presetClass="entr" presetSubtype="32" fill="hold" grpId="0" nodeType="clickEffect">
                                  <p:stCondLst>
                                    <p:cond delay="0"/>
                                  </p:stCondLst>
                                  <p:childTnLst>
                                    <p:set>
                                      <p:cBhvr>
                                        <p:cTn id="72" dur="1" fill="hold">
                                          <p:stCondLst>
                                            <p:cond delay="0"/>
                                          </p:stCondLst>
                                        </p:cTn>
                                        <p:tgtEl>
                                          <p:spTgt spid="26"/>
                                        </p:tgtEl>
                                        <p:attrNameLst>
                                          <p:attrName>style.visibility</p:attrName>
                                        </p:attrNameLst>
                                      </p:cBhvr>
                                      <p:to>
                                        <p:strVal val="visible"/>
                                      </p:to>
                                    </p:set>
                                    <p:anim calcmode="lin" valueType="num">
                                      <p:cBhvr>
                                        <p:cTn id="73" dur="500" fill="hold"/>
                                        <p:tgtEl>
                                          <p:spTgt spid="26"/>
                                        </p:tgtEl>
                                        <p:attrNameLst>
                                          <p:attrName>ppt_w</p:attrName>
                                        </p:attrNameLst>
                                      </p:cBhvr>
                                      <p:tavLst>
                                        <p:tav tm="0">
                                          <p:val>
                                            <p:strVal val="4*#ppt_w"/>
                                          </p:val>
                                        </p:tav>
                                        <p:tav tm="100000">
                                          <p:val>
                                            <p:strVal val="#ppt_w"/>
                                          </p:val>
                                        </p:tav>
                                      </p:tavLst>
                                    </p:anim>
                                    <p:anim calcmode="lin" valueType="num">
                                      <p:cBhvr>
                                        <p:cTn id="74" dur="500" fill="hold"/>
                                        <p:tgtEl>
                                          <p:spTgt spid="26"/>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2799CA2-C049-5CA8-9458-EF828C789D5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1359" y="1002562"/>
            <a:ext cx="5683898" cy="5683898"/>
          </a:xfrm>
          <a:prstGeom prst="rect">
            <a:avLst/>
          </a:prstGeom>
        </p:spPr>
      </p:pic>
      <p:grpSp>
        <p:nvGrpSpPr>
          <p:cNvPr id="4" name="Group 3">
            <a:extLst>
              <a:ext uri="{FF2B5EF4-FFF2-40B4-BE49-F238E27FC236}">
                <a16:creationId xmlns:a16="http://schemas.microsoft.com/office/drawing/2014/main" id="{6C5A8584-8B61-8D0A-6B36-7CBB34B6B758}"/>
              </a:ext>
            </a:extLst>
          </p:cNvPr>
          <p:cNvGrpSpPr/>
          <p:nvPr/>
        </p:nvGrpSpPr>
        <p:grpSpPr>
          <a:xfrm>
            <a:off x="9038693" y="327859"/>
            <a:ext cx="2571699" cy="674703"/>
            <a:chOff x="4474346" y="195309"/>
            <a:chExt cx="2571699" cy="674703"/>
          </a:xfrm>
        </p:grpSpPr>
        <p:sp>
          <p:nvSpPr>
            <p:cNvPr id="5" name="Rectangle: Rounded Corners 4">
              <a:extLst>
                <a:ext uri="{FF2B5EF4-FFF2-40B4-BE49-F238E27FC236}">
                  <a16:creationId xmlns:a16="http://schemas.microsoft.com/office/drawing/2014/main" id="{D20E2370-DD93-D1EB-F7C8-B8CD2CCAD391}"/>
                </a:ext>
              </a:extLst>
            </p:cNvPr>
            <p:cNvSpPr/>
            <p:nvPr/>
          </p:nvSpPr>
          <p:spPr>
            <a:xfrm>
              <a:off x="4474346" y="195309"/>
              <a:ext cx="2571699" cy="674703"/>
            </a:xfrm>
            <a:prstGeom prst="roundRect">
              <a:avLst>
                <a:gd name="adj" fmla="val 50000"/>
              </a:avLst>
            </a:prstGeom>
            <a:gradFill>
              <a:gsLst>
                <a:gs pos="63000">
                  <a:srgbClr val="FF6A00"/>
                </a:gs>
                <a:gs pos="34000">
                  <a:srgbClr val="FF3900"/>
                </a:gs>
                <a:gs pos="0">
                  <a:srgbClr val="FF0000"/>
                </a:gs>
                <a:gs pos="100000">
                  <a:srgbClr val="FFC000"/>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D2B0EA5D-A2AF-242B-1AA7-01ADEFA3A128}"/>
                </a:ext>
              </a:extLst>
            </p:cNvPr>
            <p:cNvSpPr txBox="1"/>
            <p:nvPr/>
          </p:nvSpPr>
          <p:spPr>
            <a:xfrm>
              <a:off x="4654517" y="241337"/>
              <a:ext cx="1883985" cy="584775"/>
            </a:xfrm>
            <a:prstGeom prst="rect">
              <a:avLst/>
            </a:prstGeom>
            <a:noFill/>
          </p:spPr>
          <p:txBody>
            <a:bodyPr wrap="square" rtlCol="0">
              <a:spAutoFit/>
            </a:bodyPr>
            <a:lstStyle/>
            <a:p>
              <a:r>
                <a:rPr lang="en-US" sz="3200" dirty="0">
                  <a:solidFill>
                    <a:schemeClr val="bg1"/>
                  </a:solidFill>
                  <a:latin typeface="Roboto Black" panose="02000000000000000000" pitchFamily="2" charset="0"/>
                </a:rPr>
                <a:t>1</a:t>
              </a:r>
              <a:r>
                <a:rPr lang="vi-VN" sz="3200" dirty="0">
                  <a:solidFill>
                    <a:schemeClr val="bg1"/>
                  </a:solidFill>
                  <a:latin typeface="Roboto Black" panose="02000000000000000000" pitchFamily="2" charset="0"/>
                </a:rPr>
                <a:t>. Áp lực</a:t>
              </a:r>
              <a:endParaRPr lang="en-US" sz="3200" dirty="0">
                <a:solidFill>
                  <a:schemeClr val="bg1"/>
                </a:solidFill>
                <a:latin typeface="Roboto Black" panose="02000000000000000000" pitchFamily="2" charset="0"/>
              </a:endParaRPr>
            </a:p>
          </p:txBody>
        </p:sp>
      </p:grpSp>
      <p:grpSp>
        <p:nvGrpSpPr>
          <p:cNvPr id="7" name="Group 6">
            <a:extLst>
              <a:ext uri="{FF2B5EF4-FFF2-40B4-BE49-F238E27FC236}">
                <a16:creationId xmlns:a16="http://schemas.microsoft.com/office/drawing/2014/main" id="{AF998AB7-8BCF-DE4C-8738-D57C906965D5}"/>
              </a:ext>
            </a:extLst>
          </p:cNvPr>
          <p:cNvGrpSpPr/>
          <p:nvPr/>
        </p:nvGrpSpPr>
        <p:grpSpPr>
          <a:xfrm>
            <a:off x="11055726" y="337569"/>
            <a:ext cx="677331" cy="677331"/>
            <a:chOff x="1776705" y="2482721"/>
            <a:chExt cx="1017036" cy="1017036"/>
          </a:xfrm>
        </p:grpSpPr>
        <p:sp>
          <p:nvSpPr>
            <p:cNvPr id="8" name="Oval 7">
              <a:extLst>
                <a:ext uri="{FF2B5EF4-FFF2-40B4-BE49-F238E27FC236}">
                  <a16:creationId xmlns:a16="http://schemas.microsoft.com/office/drawing/2014/main" id="{070C5F8E-3BB0-520D-481C-2631F82C018E}"/>
                </a:ext>
              </a:extLst>
            </p:cNvPr>
            <p:cNvSpPr/>
            <p:nvPr/>
          </p:nvSpPr>
          <p:spPr>
            <a:xfrm>
              <a:off x="1776705" y="2482721"/>
              <a:ext cx="1017036" cy="1017036"/>
            </a:xfrm>
            <a:prstGeom prst="ellipse">
              <a:avLst/>
            </a:prstGeom>
            <a:solidFill>
              <a:schemeClr val="bg1"/>
            </a:solidFill>
            <a:ln>
              <a:solidFill>
                <a:schemeClr val="bg1">
                  <a:lumMod val="95000"/>
                </a:schemeClr>
              </a:solidFill>
            </a:ln>
            <a:effectLst>
              <a:glow rad="1397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10">
              <a:extLst>
                <a:ext uri="{FF2B5EF4-FFF2-40B4-BE49-F238E27FC236}">
                  <a16:creationId xmlns:a16="http://schemas.microsoft.com/office/drawing/2014/main" id="{1D067ABA-A05C-BD81-D43E-77029E7839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47462" y="2553478"/>
              <a:ext cx="875522" cy="875522"/>
            </a:xfrm>
            <a:prstGeom prst="rect">
              <a:avLst/>
            </a:prstGeom>
            <a:noFill/>
            <a:extLst>
              <a:ext uri="{909E8E84-426E-40DD-AFC4-6F175D3DCCD1}">
                <a14:hiddenFill xmlns:a14="http://schemas.microsoft.com/office/drawing/2010/main">
                  <a:solidFill>
                    <a:srgbClr val="FFFFFF"/>
                  </a:solidFill>
                </a14:hiddenFill>
              </a:ext>
            </a:extLst>
          </p:spPr>
        </p:pic>
      </p:grpSp>
      <p:sp>
        <p:nvSpPr>
          <p:cNvPr id="10" name="TextBox 9">
            <a:extLst>
              <a:ext uri="{FF2B5EF4-FFF2-40B4-BE49-F238E27FC236}">
                <a16:creationId xmlns:a16="http://schemas.microsoft.com/office/drawing/2014/main" id="{720613CC-98E3-8AB3-013B-0CA7483A42C9}"/>
              </a:ext>
            </a:extLst>
          </p:cNvPr>
          <p:cNvSpPr txBox="1"/>
          <p:nvPr/>
        </p:nvSpPr>
        <p:spPr>
          <a:xfrm>
            <a:off x="6196745" y="2319557"/>
            <a:ext cx="5200880" cy="2769989"/>
          </a:xfrm>
          <a:prstGeom prst="rect">
            <a:avLst/>
          </a:prstGeom>
          <a:noFill/>
        </p:spPr>
        <p:txBody>
          <a:bodyPr wrap="square" rtlCol="0">
            <a:spAutoFit/>
          </a:bodyPr>
          <a:lstStyle/>
          <a:p>
            <a:pPr algn="ctr"/>
            <a:r>
              <a:rPr lang="en-US" sz="5400" dirty="0" err="1">
                <a:solidFill>
                  <a:schemeClr val="bg2">
                    <a:lumMod val="25000"/>
                  </a:schemeClr>
                </a:solidFill>
                <a:latin typeface="Roboto" panose="02000000000000000000" pitchFamily="2" charset="0"/>
                <a:ea typeface="Roboto" panose="02000000000000000000" pitchFamily="2" charset="0"/>
              </a:rPr>
              <a:t>Các</a:t>
            </a:r>
            <a:r>
              <a:rPr lang="en-US" sz="5400" dirty="0">
                <a:solidFill>
                  <a:schemeClr val="bg2">
                    <a:lumMod val="25000"/>
                  </a:schemeClr>
                </a:solidFill>
                <a:latin typeface="Roboto" panose="02000000000000000000" pitchFamily="2" charset="0"/>
                <a:ea typeface="Roboto" panose="02000000000000000000" pitchFamily="2" charset="0"/>
              </a:rPr>
              <a:t> </a:t>
            </a:r>
            <a:r>
              <a:rPr lang="en-US" sz="5400" dirty="0" err="1">
                <a:solidFill>
                  <a:schemeClr val="bg2">
                    <a:lumMod val="25000"/>
                  </a:schemeClr>
                </a:solidFill>
                <a:latin typeface="Roboto" panose="02000000000000000000" pitchFamily="2" charset="0"/>
                <a:ea typeface="Roboto" panose="02000000000000000000" pitchFamily="2" charset="0"/>
              </a:rPr>
              <a:t>lực</a:t>
            </a:r>
            <a:r>
              <a:rPr lang="en-US" sz="5400" dirty="0">
                <a:solidFill>
                  <a:schemeClr val="bg2">
                    <a:lumMod val="25000"/>
                  </a:schemeClr>
                </a:solidFill>
                <a:latin typeface="Roboto" panose="02000000000000000000" pitchFamily="2" charset="0"/>
                <a:ea typeface="Roboto" panose="02000000000000000000" pitchFamily="2" charset="0"/>
              </a:rPr>
              <a:t> </a:t>
            </a:r>
            <a:r>
              <a:rPr lang="en-US" sz="5400" dirty="0" err="1">
                <a:solidFill>
                  <a:schemeClr val="bg2">
                    <a:lumMod val="25000"/>
                  </a:schemeClr>
                </a:solidFill>
                <a:latin typeface="Roboto" panose="02000000000000000000" pitchFamily="2" charset="0"/>
                <a:ea typeface="Roboto" panose="02000000000000000000" pitchFamily="2" charset="0"/>
              </a:rPr>
              <a:t>đó</a:t>
            </a:r>
            <a:r>
              <a:rPr lang="en-US" sz="5400" dirty="0">
                <a:solidFill>
                  <a:schemeClr val="bg2">
                    <a:lumMod val="25000"/>
                  </a:schemeClr>
                </a:solidFill>
                <a:latin typeface="Roboto" panose="02000000000000000000" pitchFamily="2" charset="0"/>
                <a:ea typeface="Roboto" panose="02000000000000000000" pitchFamily="2" charset="0"/>
              </a:rPr>
              <a:t> </a:t>
            </a:r>
            <a:r>
              <a:rPr lang="en-US" sz="5400" dirty="0" err="1">
                <a:solidFill>
                  <a:schemeClr val="bg2">
                    <a:lumMod val="25000"/>
                  </a:schemeClr>
                </a:solidFill>
                <a:latin typeface="Roboto" panose="02000000000000000000" pitchFamily="2" charset="0"/>
                <a:ea typeface="Roboto" panose="02000000000000000000" pitchFamily="2" charset="0"/>
              </a:rPr>
              <a:t>gọi</a:t>
            </a:r>
            <a:r>
              <a:rPr lang="en-US" sz="5400" dirty="0">
                <a:solidFill>
                  <a:schemeClr val="bg2">
                    <a:lumMod val="25000"/>
                  </a:schemeClr>
                </a:solidFill>
                <a:latin typeface="Roboto" panose="02000000000000000000" pitchFamily="2" charset="0"/>
                <a:ea typeface="Roboto" panose="02000000000000000000" pitchFamily="2" charset="0"/>
              </a:rPr>
              <a:t> </a:t>
            </a:r>
            <a:r>
              <a:rPr lang="en-US" sz="5400" dirty="0" err="1">
                <a:solidFill>
                  <a:schemeClr val="bg2">
                    <a:lumMod val="25000"/>
                  </a:schemeClr>
                </a:solidFill>
                <a:latin typeface="Roboto" panose="02000000000000000000" pitchFamily="2" charset="0"/>
                <a:ea typeface="Roboto" panose="02000000000000000000" pitchFamily="2" charset="0"/>
              </a:rPr>
              <a:t>là</a:t>
            </a:r>
            <a:r>
              <a:rPr lang="en-US" sz="5400" dirty="0">
                <a:solidFill>
                  <a:schemeClr val="bg2">
                    <a:lumMod val="25000"/>
                  </a:schemeClr>
                </a:solidFill>
                <a:latin typeface="Roboto" panose="02000000000000000000" pitchFamily="2" charset="0"/>
                <a:ea typeface="Roboto" panose="02000000000000000000" pitchFamily="2" charset="0"/>
              </a:rPr>
              <a:t> </a:t>
            </a:r>
            <a:r>
              <a:rPr lang="vi-VN" sz="6000" dirty="0">
                <a:solidFill>
                  <a:srgbClr val="00B0F0"/>
                </a:solidFill>
                <a:latin typeface="#9Slide05 Lobster" panose="02000506000000020003" pitchFamily="2" charset="0"/>
                <a:ea typeface="Roboto" panose="02000000000000000000" pitchFamily="2" charset="0"/>
              </a:rPr>
              <a:t>áp lực</a:t>
            </a:r>
            <a:r>
              <a:rPr lang="en-US" sz="6000" dirty="0">
                <a:solidFill>
                  <a:srgbClr val="00B0F0"/>
                </a:solidFill>
                <a:latin typeface="#9Slide05 Lobster" panose="02000506000000020003" pitchFamily="2" charset="0"/>
                <a:ea typeface="Roboto" panose="02000000000000000000" pitchFamily="2" charset="0"/>
              </a:rPr>
              <a:t>. </a:t>
            </a:r>
          </a:p>
          <a:p>
            <a:pPr algn="ctr"/>
            <a:r>
              <a:rPr lang="en-US" sz="5400" dirty="0" err="1">
                <a:solidFill>
                  <a:schemeClr val="bg2">
                    <a:lumMod val="25000"/>
                  </a:schemeClr>
                </a:solidFill>
                <a:latin typeface="Roboto" panose="02000000000000000000" pitchFamily="2" charset="0"/>
                <a:ea typeface="Roboto" panose="02000000000000000000" pitchFamily="2" charset="0"/>
              </a:rPr>
              <a:t>Vậy</a:t>
            </a:r>
            <a:r>
              <a:rPr lang="en-US" sz="6000" dirty="0">
                <a:solidFill>
                  <a:srgbClr val="00B0F0"/>
                </a:solidFill>
                <a:latin typeface="#9Slide05 Lobster" panose="02000506000000020003" pitchFamily="2" charset="0"/>
                <a:ea typeface="Roboto" panose="02000000000000000000" pitchFamily="2" charset="0"/>
              </a:rPr>
              <a:t> </a:t>
            </a:r>
            <a:r>
              <a:rPr lang="en-US" sz="6000" dirty="0" err="1">
                <a:solidFill>
                  <a:srgbClr val="00B0F0"/>
                </a:solidFill>
                <a:latin typeface="#9Slide05 Lobster" panose="02000506000000020003" pitchFamily="2" charset="0"/>
                <a:ea typeface="Roboto" panose="02000000000000000000" pitchFamily="2" charset="0"/>
              </a:rPr>
              <a:t>áp</a:t>
            </a:r>
            <a:r>
              <a:rPr lang="en-US" sz="6000" dirty="0">
                <a:solidFill>
                  <a:srgbClr val="00B0F0"/>
                </a:solidFill>
                <a:latin typeface="#9Slide05 Lobster" panose="02000506000000020003" pitchFamily="2" charset="0"/>
                <a:ea typeface="Roboto" panose="02000000000000000000" pitchFamily="2" charset="0"/>
              </a:rPr>
              <a:t> </a:t>
            </a:r>
            <a:r>
              <a:rPr lang="en-US" sz="6000" dirty="0" err="1">
                <a:solidFill>
                  <a:srgbClr val="00B0F0"/>
                </a:solidFill>
                <a:latin typeface="#9Slide05 Lobster" panose="02000506000000020003" pitchFamily="2" charset="0"/>
                <a:ea typeface="Roboto" panose="02000000000000000000" pitchFamily="2" charset="0"/>
              </a:rPr>
              <a:t>lực</a:t>
            </a:r>
            <a:r>
              <a:rPr lang="en-US" sz="6000" dirty="0">
                <a:solidFill>
                  <a:srgbClr val="00B0F0"/>
                </a:solidFill>
                <a:latin typeface="#9Slide05 Lobster" panose="02000506000000020003" pitchFamily="2" charset="0"/>
                <a:ea typeface="Roboto" panose="02000000000000000000" pitchFamily="2" charset="0"/>
              </a:rPr>
              <a:t> </a:t>
            </a:r>
            <a:r>
              <a:rPr lang="en-US" sz="5400" dirty="0" err="1">
                <a:solidFill>
                  <a:schemeClr val="bg2">
                    <a:lumMod val="25000"/>
                  </a:schemeClr>
                </a:solidFill>
                <a:latin typeface="Roboto" panose="02000000000000000000" pitchFamily="2" charset="0"/>
                <a:ea typeface="Roboto" panose="02000000000000000000" pitchFamily="2" charset="0"/>
              </a:rPr>
              <a:t>là</a:t>
            </a:r>
            <a:r>
              <a:rPr lang="en-US" sz="5400" dirty="0">
                <a:solidFill>
                  <a:schemeClr val="bg2">
                    <a:lumMod val="25000"/>
                  </a:schemeClr>
                </a:solidFill>
                <a:latin typeface="Roboto" panose="02000000000000000000" pitchFamily="2" charset="0"/>
                <a:ea typeface="Roboto" panose="02000000000000000000" pitchFamily="2" charset="0"/>
              </a:rPr>
              <a:t> </a:t>
            </a:r>
            <a:r>
              <a:rPr lang="en-US" sz="5400" dirty="0" err="1">
                <a:solidFill>
                  <a:schemeClr val="bg2">
                    <a:lumMod val="25000"/>
                  </a:schemeClr>
                </a:solidFill>
                <a:latin typeface="Roboto" panose="02000000000000000000" pitchFamily="2" charset="0"/>
                <a:ea typeface="Roboto" panose="02000000000000000000" pitchFamily="2" charset="0"/>
              </a:rPr>
              <a:t>gì</a:t>
            </a:r>
            <a:r>
              <a:rPr lang="en-US" sz="5400" dirty="0">
                <a:solidFill>
                  <a:schemeClr val="bg2">
                    <a:lumMod val="25000"/>
                  </a:schemeClr>
                </a:solidFill>
                <a:latin typeface="Roboto" panose="02000000000000000000" pitchFamily="2" charset="0"/>
                <a:ea typeface="Roboto" panose="02000000000000000000" pitchFamily="2" charset="0"/>
              </a:rPr>
              <a:t>?</a:t>
            </a:r>
          </a:p>
        </p:txBody>
      </p:sp>
    </p:spTree>
    <p:extLst>
      <p:ext uri="{BB962C8B-B14F-4D97-AF65-F5344CB8AC3E}">
        <p14:creationId xmlns:p14="http://schemas.microsoft.com/office/powerpoint/2010/main" val="716634391"/>
      </p:ext>
    </p:extLst>
  </p:cSld>
  <p:clrMapOvr>
    <a:masterClrMapping/>
  </p:clrMapOvr>
  <p:transition spd="slow">
    <p:push dir="u"/>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1662</TotalTime>
  <Words>2511</Words>
  <Application>Microsoft Office PowerPoint</Application>
  <PresentationFormat>Widescreen</PresentationFormat>
  <Paragraphs>255</Paragraphs>
  <Slides>48</Slides>
  <Notes>0</Notes>
  <HiddenSlides>0</HiddenSlides>
  <MMClips>1</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48</vt:i4>
      </vt:variant>
    </vt:vector>
  </HeadingPairs>
  <TitlesOfParts>
    <vt:vector size="59" baseType="lpstr">
      <vt:lpstr>Roboto Black</vt:lpstr>
      <vt:lpstr>Calibri Light</vt:lpstr>
      <vt:lpstr>Cambria Math</vt:lpstr>
      <vt:lpstr>Roboto</vt:lpstr>
      <vt:lpstr>#9Slide07 SVNTransformer</vt:lpstr>
      <vt:lpstr>Magneto</vt:lpstr>
      <vt:lpstr>#9Slide05 Lobster</vt:lpstr>
      <vt:lpstr>Times New Roman</vt:lpstr>
      <vt:lpstr>Calibri</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HQV</dc:creator>
  <cp:lastModifiedBy>Tran Van Dung</cp:lastModifiedBy>
  <cp:revision>80</cp:revision>
  <dcterms:created xsi:type="dcterms:W3CDTF">2021-09-17T02:44:42Z</dcterms:created>
  <dcterms:modified xsi:type="dcterms:W3CDTF">2023-12-06T13:46:33Z</dcterms:modified>
</cp:coreProperties>
</file>