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57" r:id="rId2"/>
    <p:sldId id="308" r:id="rId3"/>
    <p:sldId id="362" r:id="rId4"/>
    <p:sldId id="281" r:id="rId5"/>
    <p:sldId id="341" r:id="rId6"/>
    <p:sldId id="342" r:id="rId7"/>
    <p:sldId id="358" r:id="rId8"/>
    <p:sldId id="344" r:id="rId9"/>
    <p:sldId id="356" r:id="rId10"/>
    <p:sldId id="355" r:id="rId11"/>
    <p:sldId id="345" r:id="rId12"/>
    <p:sldId id="360" r:id="rId13"/>
    <p:sldId id="346" r:id="rId14"/>
    <p:sldId id="314" r:id="rId15"/>
    <p:sldId id="330" r:id="rId16"/>
    <p:sldId id="3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7941E"/>
    <a:srgbClr val="FFDAAB"/>
    <a:srgbClr val="008A80"/>
    <a:srgbClr val="EC87FF"/>
    <a:srgbClr val="AE4AFF"/>
    <a:srgbClr val="FFBFC4"/>
    <a:srgbClr val="00B2A5"/>
    <a:srgbClr val="00A9A5"/>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3076"/>
  </p:normalViewPr>
  <p:slideViewPr>
    <p:cSldViewPr snapToGrid="0" showGuides="1">
      <p:cViewPr varScale="1">
        <p:scale>
          <a:sx n="62" d="100"/>
          <a:sy n="62" d="100"/>
        </p:scale>
        <p:origin x="104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Each student</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gets a piece of paper, draws a table with 3 rows and 3 columns, then fill in the table with names of some festivals randomly.</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Teacher</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calls out the names of some festivals. Each time the teacher calls out a word, the students search for the right square on their paper and mark.</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The student who has </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3 words highlighted in a row yells “Bingo” and wins.</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403947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21351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094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44824" y="1457715"/>
            <a:ext cx="7751925" cy="95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5400" b="1" dirty="0">
                <a:solidFill>
                  <a:srgbClr val="002060"/>
                </a:solidFill>
                <a:latin typeface="VNI-Ariston" pitchFamily="2" charset="0"/>
              </a:rPr>
              <a:t>Good morning class!!!</a:t>
            </a:r>
            <a:endParaRPr lang="en-US" sz="5400" b="1" dirty="0">
              <a:solidFill>
                <a:srgbClr val="002060"/>
              </a:solidFill>
              <a:latin typeface="VNI-Ariston" pitchFamily="2" charset="0"/>
            </a:endParaRPr>
          </a:p>
        </p:txBody>
      </p:sp>
      <p:sp>
        <p:nvSpPr>
          <p:cNvPr id="5" name="Rectangle 4"/>
          <p:cNvSpPr>
            <a:spLocks noChangeArrowheads="1"/>
          </p:cNvSpPr>
          <p:nvPr/>
        </p:nvSpPr>
        <p:spPr bwMode="auto">
          <a:xfrm>
            <a:off x="4685017" y="121052"/>
            <a:ext cx="7634754" cy="6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3600" b="1" dirty="0">
                <a:solidFill>
                  <a:srgbClr val="C00000"/>
                </a:solidFill>
                <a:latin typeface="VNI-Ariston" pitchFamily="2" charset="0"/>
              </a:rPr>
              <a:t>Nguyen Binh Khiem secondary school</a:t>
            </a:r>
            <a:endParaRPr lang="en-US" sz="3600" b="1" dirty="0">
              <a:solidFill>
                <a:srgbClr val="C00000"/>
              </a:solidFill>
              <a:latin typeface="VNI-Ariston" pitchFamily="2" charset="0"/>
            </a:endParaRPr>
          </a:p>
        </p:txBody>
      </p:sp>
    </p:spTree>
    <p:extLst>
      <p:ext uri="{BB962C8B-B14F-4D97-AF65-F5344CB8AC3E}">
        <p14:creationId xmlns:p14="http://schemas.microsoft.com/office/powerpoint/2010/main" val="37065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37C03-15B0-4F4A-8CD7-DE20B1C80534}"/>
              </a:ext>
            </a:extLst>
          </p:cNvPr>
          <p:cNvSpPr txBox="1"/>
          <p:nvPr/>
        </p:nvSpPr>
        <p:spPr>
          <a:xfrm>
            <a:off x="904584" y="144074"/>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6" name="Rounded Rectangle 15">
            <a:extLst>
              <a:ext uri="{FF2B5EF4-FFF2-40B4-BE49-F238E27FC236}">
                <a16:creationId xmlns:a16="http://schemas.microsoft.com/office/drawing/2014/main" id="{5F4478E5-4CEE-4FE8-99C8-B83F9434EE16}"/>
              </a:ext>
            </a:extLst>
          </p:cNvPr>
          <p:cNvSpPr/>
          <p:nvPr/>
        </p:nvSpPr>
        <p:spPr>
          <a:xfrm>
            <a:off x="263132" y="2099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5F65E3ED-02EC-4DEA-B1D6-6965B40AAA46}"/>
              </a:ext>
            </a:extLst>
          </p:cNvPr>
          <p:cNvSpPr txBox="1"/>
          <p:nvPr/>
        </p:nvSpPr>
        <p:spPr>
          <a:xfrm>
            <a:off x="315917" y="107281"/>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8" name="Rectangle 7"/>
          <p:cNvSpPr/>
          <p:nvPr/>
        </p:nvSpPr>
        <p:spPr>
          <a:xfrm>
            <a:off x="851798" y="815167"/>
            <a:ext cx="7275722" cy="4931606"/>
          </a:xfrm>
          <a:prstGeom prst="rect">
            <a:avLst/>
          </a:prstGeom>
        </p:spPr>
        <p:txBody>
          <a:bodyPr wrap="square">
            <a:spAutoFit/>
          </a:bodyPr>
          <a:lstStyle/>
          <a:p>
            <a:pPr>
              <a:lnSpc>
                <a:spcPct val="250000"/>
              </a:lnSpc>
            </a:pPr>
            <a:r>
              <a:rPr lang="en-US" sz="2600" b="1" dirty="0">
                <a:solidFill>
                  <a:schemeClr val="bg1"/>
                </a:solidFill>
              </a:rPr>
              <a:t>- What festival is it? </a:t>
            </a:r>
          </a:p>
          <a:p>
            <a:pPr>
              <a:lnSpc>
                <a:spcPct val="250000"/>
              </a:lnSpc>
            </a:pPr>
            <a:r>
              <a:rPr lang="en-US" sz="2600" b="1" dirty="0">
                <a:solidFill>
                  <a:schemeClr val="bg1"/>
                </a:solidFill>
              </a:rPr>
              <a:t>- When do you celebrate it? </a:t>
            </a:r>
          </a:p>
          <a:p>
            <a:pPr>
              <a:lnSpc>
                <a:spcPct val="250000"/>
              </a:lnSpc>
            </a:pPr>
            <a:r>
              <a:rPr lang="en-US" sz="2600" b="1" dirty="0">
                <a:solidFill>
                  <a:schemeClr val="bg1"/>
                </a:solidFill>
              </a:rPr>
              <a:t>- What activities does your family do? </a:t>
            </a:r>
          </a:p>
          <a:p>
            <a:pPr>
              <a:lnSpc>
                <a:spcPct val="250000"/>
              </a:lnSpc>
            </a:pPr>
            <a:r>
              <a:rPr lang="en-US" sz="2600" b="1" dirty="0">
                <a:solidFill>
                  <a:schemeClr val="bg1"/>
                </a:solidFill>
              </a:rPr>
              <a:t>- What food does your family eat? </a:t>
            </a:r>
          </a:p>
          <a:p>
            <a:pPr>
              <a:lnSpc>
                <a:spcPct val="250000"/>
              </a:lnSpc>
            </a:pPr>
            <a:r>
              <a:rPr lang="en-US" sz="2600" b="1" dirty="0">
                <a:solidFill>
                  <a:schemeClr val="bg1"/>
                </a:solidFill>
              </a:rPr>
              <a:t>- Do you like the festival? Why or why not? </a:t>
            </a:r>
          </a:p>
        </p:txBody>
      </p:sp>
      <p:sp>
        <p:nvSpPr>
          <p:cNvPr id="9" name="Rectangle 8"/>
          <p:cNvSpPr/>
          <p:nvPr/>
        </p:nvSpPr>
        <p:spPr>
          <a:xfrm>
            <a:off x="957979" y="1776549"/>
            <a:ext cx="6012025" cy="830997"/>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 The festival I love is Tet holiday.</a:t>
            </a:r>
          </a:p>
          <a:p>
            <a:endParaRPr lang="en-US" sz="2400" b="1" dirty="0">
              <a:solidFill>
                <a:srgbClr val="FFC000"/>
              </a:solidFill>
            </a:endParaRPr>
          </a:p>
        </p:txBody>
      </p:sp>
      <p:sp>
        <p:nvSpPr>
          <p:cNvPr id="11" name="Rectangle 10"/>
          <p:cNvSpPr/>
          <p:nvPr/>
        </p:nvSpPr>
        <p:spPr>
          <a:xfrm>
            <a:off x="904584" y="2781243"/>
            <a:ext cx="10919928" cy="461665"/>
          </a:xfrm>
          <a:prstGeom prst="rect">
            <a:avLst/>
          </a:prstGeom>
        </p:spPr>
        <p:txBody>
          <a:bodyPr wrap="square">
            <a:spAutoFit/>
          </a:bodyPr>
          <a:lstStyle/>
          <a:p>
            <a:r>
              <a:rPr lang="en-US" sz="2400" b="1" dirty="0">
                <a:solidFill>
                  <a:srgbClr val="FFC000"/>
                </a:solidFill>
                <a:cs typeface="Times New Roman" panose="02020603050405020304" pitchFamily="18" charset="0"/>
                <a:sym typeface="Wingdings" panose="05000000000000000000" pitchFamily="2" charset="2"/>
              </a:rPr>
              <a:t> </a:t>
            </a:r>
            <a:r>
              <a:rPr lang="en-US" sz="2400" b="1" dirty="0">
                <a:solidFill>
                  <a:srgbClr val="FFC000"/>
                </a:solidFill>
                <a:cs typeface="Times New Roman" panose="02020603050405020304" pitchFamily="18" charset="0"/>
              </a:rPr>
              <a:t>We often celebrate it once every year  in late January or early February</a:t>
            </a:r>
          </a:p>
        </p:txBody>
      </p:sp>
      <p:sp>
        <p:nvSpPr>
          <p:cNvPr id="12" name="Rectangle 11"/>
          <p:cNvSpPr/>
          <p:nvPr/>
        </p:nvSpPr>
        <p:spPr>
          <a:xfrm>
            <a:off x="851798" y="3718508"/>
            <a:ext cx="10714653" cy="461665"/>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Before Tet, My family often cleans and decorates  the house. </a:t>
            </a:r>
          </a:p>
        </p:txBody>
      </p:sp>
      <p:sp>
        <p:nvSpPr>
          <p:cNvPr id="14" name="Rectangle 13"/>
          <p:cNvSpPr/>
          <p:nvPr/>
        </p:nvSpPr>
        <p:spPr>
          <a:xfrm>
            <a:off x="847726" y="4649292"/>
            <a:ext cx="10359459" cy="830997"/>
          </a:xfrm>
          <a:prstGeom prst="rect">
            <a:avLst/>
          </a:prstGeom>
        </p:spPr>
        <p:txBody>
          <a:bodyPr wrap="square">
            <a:spAutoFit/>
          </a:bodyPr>
          <a:lstStyle/>
          <a:p>
            <a:pPr lvl="0"/>
            <a:r>
              <a:rPr lang="en-US" sz="2400" b="1" dirty="0">
                <a:solidFill>
                  <a:srgbClr val="FFC000"/>
                </a:solidFill>
                <a:sym typeface="Wingdings" panose="05000000000000000000" pitchFamily="2" charset="2"/>
              </a:rPr>
              <a:t> </a:t>
            </a:r>
            <a:r>
              <a:rPr lang="en-US" sz="2400" b="1" dirty="0">
                <a:solidFill>
                  <a:srgbClr val="FFC000"/>
                </a:solidFill>
              </a:rPr>
              <a:t>During Tet, my family families enjoys this festival by preparing traditional food such as Vietnamese square cake, dried candied fruit,  etc. </a:t>
            </a:r>
          </a:p>
        </p:txBody>
      </p:sp>
      <p:sp>
        <p:nvSpPr>
          <p:cNvPr id="15" name="Rectangle 14"/>
          <p:cNvSpPr/>
          <p:nvPr/>
        </p:nvSpPr>
        <p:spPr>
          <a:xfrm>
            <a:off x="904583" y="5771827"/>
            <a:ext cx="9937587" cy="1200329"/>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I really like this festival because my family has a chance to reunite and I am given lucky money in red envelops.</a:t>
            </a:r>
          </a:p>
          <a:p>
            <a:endParaRPr lang="en-US" sz="2400" b="1" dirty="0">
              <a:solidFill>
                <a:srgbClr val="FFC000"/>
              </a:solidFill>
            </a:endParaRPr>
          </a:p>
        </p:txBody>
      </p:sp>
    </p:spTree>
    <p:extLst>
      <p:ext uri="{BB962C8B-B14F-4D97-AF65-F5344CB8AC3E}">
        <p14:creationId xmlns:p14="http://schemas.microsoft.com/office/powerpoint/2010/main" val="172402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pic>
        <p:nvPicPr>
          <p:cNvPr id="2" name="Picture 1">
            <a:extLst>
              <a:ext uri="{FF2B5EF4-FFF2-40B4-BE49-F238E27FC236}">
                <a16:creationId xmlns:a16="http://schemas.microsoft.com/office/drawing/2014/main" id="{BEEAB231-08C6-5E4B-AFE3-6B9DF38AEE94}"/>
              </a:ext>
            </a:extLst>
          </p:cNvPr>
          <p:cNvPicPr>
            <a:picLocks noChangeAspect="1"/>
          </p:cNvPicPr>
          <p:nvPr/>
        </p:nvPicPr>
        <p:blipFill>
          <a:blip r:embed="rId3"/>
          <a:stretch>
            <a:fillRect/>
          </a:stretch>
        </p:blipFill>
        <p:spPr>
          <a:xfrm>
            <a:off x="2922135" y="1488780"/>
            <a:ext cx="5634037" cy="4748734"/>
          </a:xfrm>
          <a:prstGeom prst="rect">
            <a:avLst/>
          </a:prstGeom>
        </p:spPr>
      </p:pic>
    </p:spTree>
    <p:extLst>
      <p:ext uri="{BB962C8B-B14F-4D97-AF65-F5344CB8AC3E}">
        <p14:creationId xmlns:p14="http://schemas.microsoft.com/office/powerpoint/2010/main" val="397196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sp>
        <p:nvSpPr>
          <p:cNvPr id="11" name="Rectangle 10"/>
          <p:cNvSpPr/>
          <p:nvPr/>
        </p:nvSpPr>
        <p:spPr>
          <a:xfrm>
            <a:off x="1371599" y="1306518"/>
            <a:ext cx="8382000" cy="54476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New Message</a:t>
            </a:r>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From: </a:t>
            </a:r>
          </a:p>
          <a:p>
            <a:r>
              <a:rPr lang="en-US" sz="2800" dirty="0">
                <a:solidFill>
                  <a:srgbClr val="000000"/>
                </a:solidFill>
                <a:latin typeface="Times New Roman" panose="02020603050405020304" pitchFamily="18" charset="0"/>
                <a:cs typeface="Times New Roman" panose="02020603050405020304" pitchFamily="18" charset="0"/>
              </a:rPr>
              <a:t>To:</a:t>
            </a:r>
          </a:p>
          <a:p>
            <a:r>
              <a:rPr lang="en-US" sz="2800" dirty="0">
                <a:solidFill>
                  <a:srgbClr val="000000"/>
                </a:solidFill>
                <a:latin typeface="Times New Roman" panose="02020603050405020304" pitchFamily="18" charset="0"/>
                <a:cs typeface="Times New Roman" panose="02020603050405020304" pitchFamily="18" charset="0"/>
              </a:rPr>
              <a:t>Subject: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a:solidFill>
                  <a:srgbClr val="C00000"/>
                </a:solidFill>
                <a:latin typeface="Times New Roman" panose="02020603050405020304" pitchFamily="18" charset="0"/>
                <a:cs typeface="Times New Roman" panose="02020603050405020304" pitchFamily="18" charset="0"/>
              </a:rPr>
              <a:t>Mid Autumn Festival.</a:t>
            </a:r>
            <a:endParaRPr lang="en-US" sz="2800" dirty="0">
              <a:solidFill>
                <a:srgbClr val="C00000"/>
              </a:solidFill>
              <a:latin typeface="Times New Roman" panose="02020603050405020304" pitchFamily="18" charset="0"/>
              <a:cs typeface="Times New Roman" panose="02020603050405020304" pitchFamily="18" charset="0"/>
            </a:endParaRPr>
          </a:p>
          <a:p>
            <a:r>
              <a:rPr lang="en-US" sz="2600" i="1" dirty="0">
                <a:solidFill>
                  <a:srgbClr val="000000"/>
                </a:solidFill>
                <a:latin typeface="Times New Roman" panose="02020603050405020304" pitchFamily="18" charset="0"/>
                <a:cs typeface="Times New Roman" panose="02020603050405020304" pitchFamily="18" charset="0"/>
              </a:rPr>
              <a:t>Dear Mark,</a:t>
            </a:r>
          </a:p>
          <a:p>
            <a:r>
              <a:rPr lang="en-US" sz="2600" i="1" dirty="0">
                <a:solidFill>
                  <a:srgbClr val="000000"/>
                </a:solidFill>
                <a:latin typeface="Times New Roman" panose="02020603050405020304" pitchFamily="18" charset="0"/>
                <a:cs typeface="Times New Roman" panose="02020603050405020304" pitchFamily="18" charset="0"/>
              </a:rPr>
              <a:t>How are you? I'm going to tell you about </a:t>
            </a:r>
            <a:r>
              <a:rPr lang="en-US" sz="2600" i="1" dirty="0">
                <a:latin typeface="Times New Roman" panose="02020603050405020304" pitchFamily="18" charset="0"/>
                <a:cs typeface="Times New Roman" panose="02020603050405020304" pitchFamily="18" charset="0"/>
              </a:rPr>
              <a:t>Mid Autumn Festival. It takes place in the middle of the eighth lunar month. My family and I often eat moon cakes, autumn fruits and watch lion dances. I like the festival very much because it was funny and meaningful.</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I hope one day you can join the festival with us.</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Cheers,</a:t>
            </a:r>
            <a:br>
              <a:rPr lang="en-US"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12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pic>
        <p:nvPicPr>
          <p:cNvPr id="2050" name="Picture 2" descr="Bảng Giá Dịch Vụ Chăm Sóc Fanpage TRỌN GÓI Giá RẺ HCM">
            <a:extLst>
              <a:ext uri="{FF2B5EF4-FFF2-40B4-BE49-F238E27FC236}">
                <a16:creationId xmlns:a16="http://schemas.microsoft.com/office/drawing/2014/main" id="{A484357E-9811-4683-80D6-74B4B730D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58" y="2013894"/>
            <a:ext cx="5202145" cy="2940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A2296-3D88-4607-B5FA-2F9640DF5E3A}"/>
              </a:ext>
            </a:extLst>
          </p:cNvPr>
          <p:cNvSpPr txBox="1"/>
          <p:nvPr/>
        </p:nvSpPr>
        <p:spPr>
          <a:xfrm>
            <a:off x="3425678" y="1177974"/>
            <a:ext cx="3073093" cy="646331"/>
          </a:xfrm>
          <a:prstGeom prst="rect">
            <a:avLst/>
          </a:prstGeom>
          <a:noFill/>
        </p:spPr>
        <p:txBody>
          <a:bodyPr wrap="square">
            <a:spAutoFit/>
          </a:bodyPr>
          <a:lstStyle/>
          <a:p>
            <a:pPr marL="0" marR="0">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566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78210" y="131465"/>
            <a:ext cx="362773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B2625C90-98A3-4878-9F0E-449447B45580}"/>
              </a:ext>
            </a:extLst>
          </p:cNvPr>
          <p:cNvSpPr txBox="1"/>
          <p:nvPr/>
        </p:nvSpPr>
        <p:spPr>
          <a:xfrm>
            <a:off x="1193487" y="1041174"/>
            <a:ext cx="10137289" cy="2031325"/>
          </a:xfrm>
          <a:prstGeom prst="rect">
            <a:avLst/>
          </a:prstGeom>
          <a:noFill/>
        </p:spPr>
        <p:txBody>
          <a:bodyPr wrap="square">
            <a:spAutoFit/>
          </a:bodyPr>
          <a:lstStyle/>
          <a:p>
            <a:pPr marR="0">
              <a:lnSpc>
                <a:spcPct val="150000"/>
              </a:lnSpc>
              <a:spcBef>
                <a:spcPts val="0"/>
              </a:spcBef>
              <a:spcAft>
                <a:spcPts val="0"/>
              </a:spcAft>
            </a:pPr>
            <a:r>
              <a:rPr lang="en-US" sz="2800" b="1" dirty="0">
                <a:solidFill>
                  <a:srgbClr val="FFFF00"/>
                </a:solidFill>
                <a:latin typeface="Calibri (Body)"/>
              </a:rPr>
              <a:t>In this lesson, we have learnt to:</a:t>
            </a:r>
          </a:p>
          <a:p>
            <a:pPr>
              <a:lnSpc>
                <a:spcPct val="150000"/>
              </a:lnSpc>
            </a:pPr>
            <a:r>
              <a:rPr lang="en-US" sz="2800" b="1" dirty="0">
                <a:solidFill>
                  <a:srgbClr val="FFFF00"/>
                </a:solidFill>
              </a:rPr>
              <a:t>- listen for special information about a festival</a:t>
            </a:r>
          </a:p>
          <a:p>
            <a:pPr>
              <a:lnSpc>
                <a:spcPct val="150000"/>
              </a:lnSpc>
            </a:pPr>
            <a:r>
              <a:rPr lang="en-US" sz="2800" b="1" dirty="0">
                <a:solidFill>
                  <a:srgbClr val="FFFF00"/>
                </a:solidFill>
              </a:rPr>
              <a:t>- write an email to describe a festival</a:t>
            </a: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0057" y="4169230"/>
            <a:ext cx="3358914" cy="2975826"/>
          </a:xfrm>
          <a:prstGeom prst="rect">
            <a:avLst/>
          </a:prstGeom>
        </p:spPr>
      </p:pic>
    </p:spTree>
    <p:extLst>
      <p:ext uri="{BB962C8B-B14F-4D97-AF65-F5344CB8AC3E}">
        <p14:creationId xmlns:p14="http://schemas.microsoft.com/office/powerpoint/2010/main" val="227572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TextBox 11"/>
          <p:cNvSpPr txBox="1"/>
          <p:nvPr/>
        </p:nvSpPr>
        <p:spPr>
          <a:xfrm>
            <a:off x="3718973" y="119743"/>
            <a:ext cx="368331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HOMEWORK</a:t>
            </a:r>
          </a:p>
        </p:txBody>
      </p:sp>
      <p:sp>
        <p:nvSpPr>
          <p:cNvPr id="2" name="TextBox 1"/>
          <p:cNvSpPr txBox="1"/>
          <p:nvPr/>
        </p:nvSpPr>
        <p:spPr>
          <a:xfrm>
            <a:off x="1364869" y="1150917"/>
            <a:ext cx="8872451" cy="16684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dirty="0">
                <a:solidFill>
                  <a:schemeClr val="bg1"/>
                </a:solidFill>
              </a:rPr>
              <a:t> Do exercise in the workbook. </a:t>
            </a:r>
          </a:p>
          <a:p>
            <a:pPr marL="342900" indent="-342900">
              <a:lnSpc>
                <a:spcPct val="150000"/>
              </a:lnSpc>
              <a:buFont typeface="Wingdings" panose="05000000000000000000" pitchFamily="2" charset="2"/>
              <a:buChar char="Ø"/>
            </a:pPr>
            <a:r>
              <a:rPr lang="en-US" sz="3600" b="1" dirty="0">
                <a:solidFill>
                  <a:schemeClr val="bg1"/>
                </a:solidFill>
              </a:rPr>
              <a:t> </a:t>
            </a:r>
            <a:r>
              <a:rPr lang="en-US" sz="3600" b="1" dirty="0" err="1">
                <a:solidFill>
                  <a:schemeClr val="bg1"/>
                </a:solidFill>
              </a:rPr>
              <a:t>Prepair</a:t>
            </a:r>
            <a:r>
              <a:rPr lang="en-US" sz="3600" b="1" dirty="0">
                <a:solidFill>
                  <a:schemeClr val="bg1"/>
                </a:solidFill>
              </a:rPr>
              <a:t> : </a:t>
            </a:r>
            <a:r>
              <a:rPr lang="en-US" sz="3600" b="1" dirty="0">
                <a:solidFill>
                  <a:srgbClr val="FF9900"/>
                </a:solidFill>
              </a:rPr>
              <a:t>Looking back &amp; Project</a:t>
            </a:r>
          </a:p>
        </p:txBody>
      </p:sp>
    </p:spTree>
    <p:extLst>
      <p:ext uri="{BB962C8B-B14F-4D97-AF65-F5344CB8AC3E}">
        <p14:creationId xmlns:p14="http://schemas.microsoft.com/office/powerpoint/2010/main" val="38795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1at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10835"/>
            <a:ext cx="12192000" cy="6968836"/>
          </a:xfrm>
          <a:prstGeom prst="rect">
            <a:avLst/>
          </a:prstGeom>
          <a:solidFill>
            <a:srgbClr val="FFCC66"/>
          </a:solidFill>
        </p:spPr>
      </p:pic>
      <p:sp>
        <p:nvSpPr>
          <p:cNvPr id="3" name="Rectangle 2"/>
          <p:cNvSpPr/>
          <p:nvPr/>
        </p:nvSpPr>
        <p:spPr>
          <a:xfrm>
            <a:off x="2874943" y="2698218"/>
            <a:ext cx="6490012" cy="2339086"/>
          </a:xfrm>
          <a:prstGeom prst="rect">
            <a:avLst/>
          </a:prstGeom>
          <a:noFill/>
        </p:spPr>
        <p:txBody>
          <a:bodyPr wrap="none" lIns="121903" tIns="60952" rIns="121903" bIns="60952">
            <a:spAutoFit/>
          </a:bodyPr>
          <a:lstStyle/>
          <a:p>
            <a:pPr algn="ctr"/>
            <a:r>
              <a:rPr lang="en-US" sz="7200" b="1" dirty="0">
                <a:ln w="22225">
                  <a:solidFill>
                    <a:schemeClr val="accent2"/>
                  </a:solidFill>
                  <a:prstDash val="solid"/>
                </a:ln>
                <a:solidFill>
                  <a:schemeClr val="accent2">
                    <a:lumMod val="40000"/>
                    <a:lumOff val="60000"/>
                  </a:schemeClr>
                </a:solidFill>
              </a:rPr>
              <a:t>Thank you!</a:t>
            </a:r>
          </a:p>
          <a:p>
            <a:pPr algn="ctr"/>
            <a:r>
              <a:rPr lang="en-US" sz="7200" b="1" dirty="0">
                <a:ln w="22225">
                  <a:solidFill>
                    <a:schemeClr val="accent2"/>
                  </a:solidFill>
                  <a:prstDash val="solid"/>
                </a:ln>
                <a:solidFill>
                  <a:schemeClr val="accent2">
                    <a:lumMod val="40000"/>
                    <a:lumOff val="60000"/>
                  </a:schemeClr>
                </a:solidFill>
              </a:rPr>
              <a:t>Have a nice day!</a:t>
            </a:r>
          </a:p>
        </p:txBody>
      </p:sp>
    </p:spTree>
    <p:extLst>
      <p:ext uri="{BB962C8B-B14F-4D97-AF65-F5344CB8AC3E}">
        <p14:creationId xmlns:p14="http://schemas.microsoft.com/office/powerpoint/2010/main" val="117360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36178" y="87817"/>
            <a:ext cx="1883767" cy="562188"/>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Adobe Gothic Std B" panose="020B0800000000000000" pitchFamily="34" charset="-128"/>
              </a:rPr>
              <a:t>WARM-UP</a:t>
            </a:r>
            <a:endParaRPr lang="en-GB" sz="2800" b="1" dirty="0">
              <a:solidFill>
                <a:schemeClr val="tx1"/>
              </a:solidFill>
              <a:ea typeface="Adobe Gothic Std B" panose="020B0800000000000000" pitchFamily="34" charset="-128"/>
            </a:endParaRPr>
          </a:p>
        </p:txBody>
      </p:sp>
      <p:sp>
        <p:nvSpPr>
          <p:cNvPr id="20" name="Rectangle 19"/>
          <p:cNvSpPr/>
          <p:nvPr/>
        </p:nvSpPr>
        <p:spPr>
          <a:xfrm>
            <a:off x="2677688" y="87817"/>
            <a:ext cx="2982884" cy="699274"/>
          </a:xfrm>
          <a:prstGeom prst="rect">
            <a:avLst/>
          </a:prstGeom>
          <a:gradFill>
            <a:gsLst>
              <a:gs pos="0">
                <a:srgbClr val="F7941E"/>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rPr>
              <a:t>Game: Bingo!</a:t>
            </a:r>
            <a:endParaRPr lang="en-GB" sz="3600" b="1" dirty="0">
              <a:solidFill>
                <a:schemeClr val="tx1"/>
              </a:solidFill>
            </a:endParaRPr>
          </a:p>
        </p:txBody>
      </p:sp>
      <p:pic>
        <p:nvPicPr>
          <p:cNvPr id="2" name="Picture 1">
            <a:extLst>
              <a:ext uri="{FF2B5EF4-FFF2-40B4-BE49-F238E27FC236}">
                <a16:creationId xmlns:a16="http://schemas.microsoft.com/office/drawing/2014/main" id="{30540513-5C7A-C844-B197-3ACD12146381}"/>
              </a:ext>
            </a:extLst>
          </p:cNvPr>
          <p:cNvPicPr>
            <a:picLocks noChangeAspect="1"/>
          </p:cNvPicPr>
          <p:nvPr/>
        </p:nvPicPr>
        <p:blipFill>
          <a:blip r:embed="rId3"/>
          <a:stretch>
            <a:fillRect/>
          </a:stretch>
        </p:blipFill>
        <p:spPr>
          <a:xfrm>
            <a:off x="1017448" y="1317247"/>
            <a:ext cx="4562862" cy="3994765"/>
          </a:xfrm>
          <a:prstGeom prst="rect">
            <a:avLst/>
          </a:prstGeom>
        </p:spPr>
      </p:pic>
      <p:sp>
        <p:nvSpPr>
          <p:cNvPr id="4" name="Rectangle 3"/>
          <p:cNvSpPr/>
          <p:nvPr/>
        </p:nvSpPr>
        <p:spPr>
          <a:xfrm>
            <a:off x="6278544" y="93538"/>
            <a:ext cx="4816511" cy="646331"/>
          </a:xfrm>
          <a:prstGeom prst="rect">
            <a:avLst/>
          </a:prstGeom>
        </p:spPr>
        <p:txBody>
          <a:bodyPr wrap="none">
            <a:spAutoFit/>
          </a:bodyPr>
          <a:lstStyle/>
          <a:p>
            <a:r>
              <a:rPr lang="en-US" sz="3600" b="1" dirty="0">
                <a:solidFill>
                  <a:srgbClr val="FFFF00"/>
                </a:solidFill>
              </a:rPr>
              <a:t>Names of some festivals</a:t>
            </a:r>
          </a:p>
        </p:txBody>
      </p:sp>
      <p:sp>
        <p:nvSpPr>
          <p:cNvPr id="5" name="Rectangle 4"/>
          <p:cNvSpPr/>
          <p:nvPr/>
        </p:nvSpPr>
        <p:spPr>
          <a:xfrm>
            <a:off x="5906276" y="1317247"/>
            <a:ext cx="5776643" cy="954107"/>
          </a:xfrm>
          <a:prstGeom prst="rect">
            <a:avLst/>
          </a:prstGeom>
        </p:spPr>
        <p:txBody>
          <a:bodyPr wrap="square">
            <a:spAutoFit/>
          </a:bodyPr>
          <a:lstStyle/>
          <a:p>
            <a:pPr marL="457200" indent="-457200">
              <a:buFontTx/>
              <a:buChar char="-"/>
            </a:pPr>
            <a:r>
              <a:rPr lang="en-GB" sz="2800" b="1" dirty="0">
                <a:solidFill>
                  <a:schemeClr val="bg1"/>
                </a:solidFill>
                <a:latin typeface="Times New Roman" panose="02020603050405020304" pitchFamily="18" charset="0"/>
                <a:ea typeface="Times New Roman" panose="02020603050405020304" pitchFamily="18" charset="0"/>
              </a:rPr>
              <a:t>Teacher</a:t>
            </a:r>
            <a:r>
              <a:rPr lang="vi-VN" sz="2800" b="1" dirty="0">
                <a:solidFill>
                  <a:schemeClr val="bg1"/>
                </a:solidFill>
                <a:latin typeface="Times New Roman" panose="02020603050405020304" pitchFamily="18" charset="0"/>
                <a:ea typeface="Times New Roman" panose="02020603050405020304" pitchFamily="18" charset="0"/>
              </a:rPr>
              <a:t> calls out the names</a:t>
            </a:r>
            <a:endParaRPr lang="en-US" sz="2800" b="1" dirty="0">
              <a:solidFill>
                <a:schemeClr val="bg1"/>
              </a:solidFill>
              <a:latin typeface="Times New Roman" panose="02020603050405020304" pitchFamily="18" charset="0"/>
              <a:ea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rPr>
              <a:t> of some festivals</a:t>
            </a:r>
            <a:endParaRPr lang="en-US" sz="2800" b="1" dirty="0">
              <a:solidFill>
                <a:schemeClr val="bg1"/>
              </a:solidFill>
            </a:endParaRPr>
          </a:p>
        </p:txBody>
      </p:sp>
      <p:sp>
        <p:nvSpPr>
          <p:cNvPr id="6" name="Rectangle 5"/>
          <p:cNvSpPr/>
          <p:nvPr/>
        </p:nvSpPr>
        <p:spPr>
          <a:xfrm>
            <a:off x="5906276" y="2426772"/>
            <a:ext cx="5464894" cy="1384995"/>
          </a:xfrm>
          <a:prstGeom prst="rect">
            <a:avLst/>
          </a:prstGeom>
        </p:spPr>
        <p:txBody>
          <a:bodyPr wrap="none">
            <a:spAutoFit/>
          </a:bodyPr>
          <a:lstStyle/>
          <a:p>
            <a:pPr marL="457200" indent="-457200">
              <a:buFontTx/>
              <a:buChar char="-"/>
            </a:pPr>
            <a:r>
              <a:rPr lang="en-GB"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student who has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words </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highlighted in a row yells “Bingo” </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wins.</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953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3918939" y="1242402"/>
            <a:ext cx="482904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50" y="876095"/>
            <a:ext cx="1344559" cy="1277694"/>
          </a:xfrm>
          <a:prstGeom prst="rect">
            <a:avLst/>
          </a:prstGeom>
        </p:spPr>
      </p:pic>
      <p:sp>
        <p:nvSpPr>
          <p:cNvPr id="15" name="TextBox 14"/>
          <p:cNvSpPr txBox="1"/>
          <p:nvPr/>
        </p:nvSpPr>
        <p:spPr>
          <a:xfrm>
            <a:off x="4671709" y="1329239"/>
            <a:ext cx="3768360" cy="461665"/>
          </a:xfrm>
          <a:prstGeom prst="rect">
            <a:avLst/>
          </a:prstGeom>
          <a:noFill/>
        </p:spPr>
        <p:txBody>
          <a:bodyPr wrap="square" rtlCol="0">
            <a:spAutoFit/>
          </a:bodyPr>
          <a:lstStyle/>
          <a:p>
            <a:r>
              <a:rPr lang="en-US" sz="2400" b="1" dirty="0">
                <a:solidFill>
                  <a:srgbClr val="002060"/>
                </a:solidFill>
              </a:rPr>
              <a:t>LESSON 6: SKILLS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rgbClr val="FFFF00"/>
                </a:solidFill>
                <a:latin typeface="Myriad Pro" pitchFamily="34" charset="0"/>
              </a:rPr>
              <a:t>Unit</a:t>
            </a:r>
          </a:p>
        </p:txBody>
      </p:sp>
      <p:sp>
        <p:nvSpPr>
          <p:cNvPr id="17" name="TextBox 16"/>
          <p:cNvSpPr txBox="1"/>
          <p:nvPr/>
        </p:nvSpPr>
        <p:spPr>
          <a:xfrm>
            <a:off x="3327150" y="229764"/>
            <a:ext cx="8441716" cy="646331"/>
          </a:xfrm>
          <a:prstGeom prst="rect">
            <a:avLst/>
          </a:prstGeom>
          <a:noFill/>
        </p:spPr>
        <p:txBody>
          <a:bodyPr wrap="square" rtlCol="0">
            <a:spAutoFit/>
          </a:bodyPr>
          <a:lstStyle/>
          <a:p>
            <a:r>
              <a:rPr lang="en-US" sz="3600" b="1" dirty="0">
                <a:solidFill>
                  <a:srgbClr val="FFFF0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pic>
        <p:nvPicPr>
          <p:cNvPr id="6" name="Picture 5">
            <a:extLst>
              <a:ext uri="{FF2B5EF4-FFF2-40B4-BE49-F238E27FC236}">
                <a16:creationId xmlns:a16="http://schemas.microsoft.com/office/drawing/2014/main" id="{A25F8FC7-B62C-E04E-BF6F-5F5A3A1392EB}"/>
              </a:ext>
            </a:extLst>
          </p:cNvPr>
          <p:cNvPicPr>
            <a:picLocks noChangeAspect="1"/>
          </p:cNvPicPr>
          <p:nvPr/>
        </p:nvPicPr>
        <p:blipFill>
          <a:blip r:embed="rId4"/>
          <a:stretch>
            <a:fillRect/>
          </a:stretch>
        </p:blipFill>
        <p:spPr>
          <a:xfrm>
            <a:off x="3228647" y="2322807"/>
            <a:ext cx="6083304" cy="4124646"/>
          </a:xfrm>
          <a:prstGeom prst="rect">
            <a:avLst/>
          </a:prstGeom>
        </p:spPr>
      </p:pic>
    </p:spTree>
    <p:extLst>
      <p:ext uri="{BB962C8B-B14F-4D97-AF65-F5344CB8AC3E}">
        <p14:creationId xmlns:p14="http://schemas.microsoft.com/office/powerpoint/2010/main" val="144910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132065" y="53382"/>
            <a:ext cx="3095888" cy="58477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I. LISTENING</a:t>
            </a:r>
          </a:p>
        </p:txBody>
      </p:sp>
      <p:sp>
        <p:nvSpPr>
          <p:cNvPr id="8" name="TextBox 7">
            <a:extLst>
              <a:ext uri="{FF2B5EF4-FFF2-40B4-BE49-F238E27FC236}">
                <a16:creationId xmlns:a16="http://schemas.microsoft.com/office/drawing/2014/main" id="{58837C03-15B0-4F4A-8CD7-DE20B1C80534}"/>
              </a:ext>
            </a:extLst>
          </p:cNvPr>
          <p:cNvSpPr txBox="1"/>
          <p:nvPr/>
        </p:nvSpPr>
        <p:spPr>
          <a:xfrm>
            <a:off x="926999" y="740797"/>
            <a:ext cx="10848891" cy="492443"/>
          </a:xfrm>
          <a:prstGeom prst="rect">
            <a:avLst/>
          </a:prstGeom>
          <a:noFill/>
          <a:effectLst/>
        </p:spPr>
        <p:txBody>
          <a:bodyPr wrap="square" rtlCol="0">
            <a:spAutoFit/>
          </a:bodyPr>
          <a:lstStyle/>
          <a:p>
            <a:r>
              <a:rPr lang="en-US" sz="2600" b="1" dirty="0">
                <a:solidFill>
                  <a:schemeClr val="bg1"/>
                </a:solidFill>
              </a:rPr>
              <a:t>Look at the animal below. Discuss the following questions with a partner.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00454" y="74079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353239" y="638157"/>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1</a:t>
            </a:r>
          </a:p>
        </p:txBody>
      </p:sp>
      <p:sp>
        <p:nvSpPr>
          <p:cNvPr id="14" name="TextBox 13">
            <a:extLst>
              <a:ext uri="{FF2B5EF4-FFF2-40B4-BE49-F238E27FC236}">
                <a16:creationId xmlns:a16="http://schemas.microsoft.com/office/drawing/2014/main" id="{919EBEE4-68F4-4528-B5D9-C637CEE94398}"/>
              </a:ext>
            </a:extLst>
          </p:cNvPr>
          <p:cNvSpPr txBox="1"/>
          <p:nvPr/>
        </p:nvSpPr>
        <p:spPr>
          <a:xfrm>
            <a:off x="2136685" y="1860857"/>
            <a:ext cx="5840989" cy="1055608"/>
          </a:xfrm>
          <a:prstGeom prst="wedgeRoundRectCallout">
            <a:avLst>
              <a:gd name="adj1" fmla="val -35490"/>
              <a:gd name="adj2" fmla="val 96460"/>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AutoNum type="arabicPeriod"/>
            </a:pPr>
            <a:r>
              <a:rPr lang="en-US" sz="2800" b="1" i="0" dirty="0">
                <a:solidFill>
                  <a:srgbClr val="242021"/>
                </a:solidFill>
                <a:effectLst/>
                <a:latin typeface="ChronicaPro-Book"/>
              </a:rPr>
              <a:t>What is it?</a:t>
            </a:r>
          </a:p>
          <a:p>
            <a:pPr marL="514350" indent="-514350" algn="just">
              <a:buAutoNum type="arabicPeriod"/>
            </a:pPr>
            <a:r>
              <a:rPr lang="en-US" sz="2800" b="1" dirty="0">
                <a:solidFill>
                  <a:srgbClr val="242021"/>
                </a:solidFill>
                <a:latin typeface="ChronicaPro-Book"/>
              </a:rPr>
              <a:t>What festival is it a part of?</a:t>
            </a:r>
            <a:endParaRPr lang="en-US" sz="2800" b="1" dirty="0"/>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4" y="3732243"/>
            <a:ext cx="2874714" cy="2331099"/>
          </a:xfrm>
          <a:prstGeom prst="rect">
            <a:avLst/>
          </a:prstGeom>
        </p:spPr>
        <p:style>
          <a:lnRef idx="1">
            <a:schemeClr val="accent4"/>
          </a:lnRef>
          <a:fillRef idx="2">
            <a:schemeClr val="accent4"/>
          </a:fillRef>
          <a:effectRef idx="1">
            <a:schemeClr val="accent4"/>
          </a:effectRef>
          <a:fontRef idx="minor">
            <a:schemeClr val="dk1"/>
          </a:fontRef>
        </p:style>
      </p:pic>
      <p:pic>
        <p:nvPicPr>
          <p:cNvPr id="2" name="Picture 1">
            <a:extLst>
              <a:ext uri="{FF2B5EF4-FFF2-40B4-BE49-F238E27FC236}">
                <a16:creationId xmlns:a16="http://schemas.microsoft.com/office/drawing/2014/main" id="{A52CA81C-8CDE-A64C-8D00-5667BEA5ADC1}"/>
              </a:ext>
            </a:extLst>
          </p:cNvPr>
          <p:cNvPicPr>
            <a:picLocks noChangeAspect="1"/>
          </p:cNvPicPr>
          <p:nvPr/>
        </p:nvPicPr>
        <p:blipFill>
          <a:blip r:embed="rId4"/>
          <a:stretch>
            <a:fillRect/>
          </a:stretch>
        </p:blipFill>
        <p:spPr>
          <a:xfrm>
            <a:off x="8432831" y="2122114"/>
            <a:ext cx="2724273" cy="2549141"/>
          </a:xfrm>
          <a:prstGeom prst="rect">
            <a:avLst/>
          </a:prstGeom>
        </p:spPr>
      </p:pic>
    </p:spTree>
    <p:extLst>
      <p:ext uri="{BB962C8B-B14F-4D97-AF65-F5344CB8AC3E}">
        <p14:creationId xmlns:p14="http://schemas.microsoft.com/office/powerpoint/2010/main" val="35637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81201" y="168301"/>
            <a:ext cx="10661862" cy="954107"/>
          </a:xfrm>
          <a:prstGeom prst="rect">
            <a:avLst/>
          </a:prstGeom>
          <a:noFill/>
          <a:effectLst/>
        </p:spPr>
        <p:txBody>
          <a:bodyPr wrap="square" rtlCol="0">
            <a:spAutoFit/>
          </a:bodyPr>
          <a:lstStyle/>
          <a:p>
            <a:pPr algn="just"/>
            <a:r>
              <a:rPr lang="en-US" sz="2800" b="1" dirty="0">
                <a:solidFill>
                  <a:schemeClr val="bg1"/>
                </a:solidFill>
              </a:rPr>
              <a:t>Listen to Mark talking about how his family celebrates a festival</a:t>
            </a:r>
            <a:r>
              <a:rPr lang="vi-VN" sz="2800" b="1" dirty="0">
                <a:solidFill>
                  <a:schemeClr val="bg1"/>
                </a:solidFill>
              </a:rPr>
              <a:t>. </a:t>
            </a:r>
          </a:p>
          <a:p>
            <a:pPr algn="just"/>
            <a:r>
              <a:rPr lang="vi-VN" sz="2800" b="1" dirty="0">
                <a:solidFill>
                  <a:schemeClr val="bg1"/>
                </a:solidFill>
                <a:latin typeface="Calibri" panose="020F0502020204030204" pitchFamily="34" charset="0"/>
                <a:cs typeface="Calibri" panose="020F0502020204030204" pitchFamily="34" charset="0"/>
              </a:rPr>
              <a:t>Check your answers</a:t>
            </a:r>
            <a:r>
              <a:rPr lang="vi-VN" sz="2800" b="1" dirty="0">
                <a:solidFill>
                  <a:schemeClr val="bg1"/>
                </a:solidFill>
              </a:rPr>
              <a:t>.</a:t>
            </a:r>
            <a:endParaRPr lang="en-US" sz="2800" b="1" dirty="0">
              <a:solidFill>
                <a:schemeClr val="bg1"/>
              </a:solidFill>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25810" y="23414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78595" y="13150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2</a:t>
            </a:r>
          </a:p>
        </p:txBody>
      </p:sp>
      <p:pic>
        <p:nvPicPr>
          <p:cNvPr id="16" name="Picture 15">
            <a:extLst>
              <a:ext uri="{FF2B5EF4-FFF2-40B4-BE49-F238E27FC236}">
                <a16:creationId xmlns:a16="http://schemas.microsoft.com/office/drawing/2014/main" id="{D01850D8-831A-284C-A836-C47E150EB134}"/>
              </a:ext>
            </a:extLst>
          </p:cNvPr>
          <p:cNvPicPr>
            <a:picLocks noChangeAspect="1"/>
          </p:cNvPicPr>
          <p:nvPr/>
        </p:nvPicPr>
        <p:blipFill>
          <a:blip r:embed="rId5"/>
          <a:stretch>
            <a:fillRect/>
          </a:stretch>
        </p:blipFill>
        <p:spPr>
          <a:xfrm>
            <a:off x="7932968" y="1166189"/>
            <a:ext cx="2724273" cy="2339011"/>
          </a:xfrm>
          <a:prstGeom prst="rect">
            <a:avLst/>
          </a:prstGeom>
        </p:spPr>
      </p:pic>
      <p:sp>
        <p:nvSpPr>
          <p:cNvPr id="2" name="Rounded Rectangle 1">
            <a:extLst>
              <a:ext uri="{FF2B5EF4-FFF2-40B4-BE49-F238E27FC236}">
                <a16:creationId xmlns:a16="http://schemas.microsoft.com/office/drawing/2014/main" id="{64EAB325-10C1-9C4F-9331-64128AB4CC28}"/>
              </a:ext>
            </a:extLst>
          </p:cNvPr>
          <p:cNvSpPr/>
          <p:nvPr/>
        </p:nvSpPr>
        <p:spPr>
          <a:xfrm>
            <a:off x="1086001" y="1961218"/>
            <a:ext cx="6118512" cy="2011680"/>
          </a:xfrm>
          <a:prstGeom prst="round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endParaRPr>
          </a:p>
        </p:txBody>
      </p:sp>
      <p:sp>
        <p:nvSpPr>
          <p:cNvPr id="3" name="Rectangle 2">
            <a:extLst>
              <a:ext uri="{FF2B5EF4-FFF2-40B4-BE49-F238E27FC236}">
                <a16:creationId xmlns:a16="http://schemas.microsoft.com/office/drawing/2014/main" id="{5543CC26-CB9E-D84F-AE59-0BC591FA77DD}"/>
              </a:ext>
            </a:extLst>
          </p:cNvPr>
          <p:cNvSpPr/>
          <p:nvPr/>
        </p:nvSpPr>
        <p:spPr>
          <a:xfrm>
            <a:off x="1110781" y="2157016"/>
            <a:ext cx="6096000" cy="1815882"/>
          </a:xfrm>
          <a:prstGeom prst="rect">
            <a:avLst/>
          </a:prstGeom>
        </p:spPr>
        <p:txBody>
          <a:bodyPr>
            <a:spAutoFit/>
          </a:bodyPr>
          <a:lstStyle/>
          <a:p>
            <a:pPr algn="just"/>
            <a:r>
              <a:rPr lang="en-US" sz="2800" b="1" dirty="0">
                <a:solidFill>
                  <a:schemeClr val="bg1"/>
                </a:solidFill>
                <a:latin typeface="ChronicaPro-Book"/>
              </a:rPr>
              <a:t>1. What is it?</a:t>
            </a:r>
          </a:p>
          <a:p>
            <a:pPr algn="just"/>
            <a:endParaRPr lang="en-US" sz="2800" b="1" dirty="0">
              <a:solidFill>
                <a:schemeClr val="bg1"/>
              </a:solidFill>
              <a:latin typeface="ChronicaPro-Book"/>
            </a:endParaRPr>
          </a:p>
          <a:p>
            <a:pPr algn="just"/>
            <a:r>
              <a:rPr lang="en-US" sz="2800" b="1" dirty="0">
                <a:solidFill>
                  <a:schemeClr val="bg1"/>
                </a:solidFill>
                <a:latin typeface="ChronicaPro-Book"/>
              </a:rPr>
              <a:t>2. What festival is it a part of?</a:t>
            </a:r>
          </a:p>
          <a:p>
            <a:pPr algn="just"/>
            <a:endParaRPr lang="en-US" sz="2800" b="1" dirty="0">
              <a:solidFill>
                <a:schemeClr val="bg1"/>
              </a:solidFill>
            </a:endParaRPr>
          </a:p>
        </p:txBody>
      </p:sp>
      <p:sp>
        <p:nvSpPr>
          <p:cNvPr id="20" name="Rectangle 19">
            <a:extLst>
              <a:ext uri="{FF2B5EF4-FFF2-40B4-BE49-F238E27FC236}">
                <a16:creationId xmlns:a16="http://schemas.microsoft.com/office/drawing/2014/main" id="{9BD870B7-19C8-5B4E-8A66-44D4AA1EFF5E}"/>
              </a:ext>
            </a:extLst>
          </p:cNvPr>
          <p:cNvSpPr/>
          <p:nvPr/>
        </p:nvSpPr>
        <p:spPr>
          <a:xfrm>
            <a:off x="1301766" y="2587903"/>
            <a:ext cx="6096000" cy="1384995"/>
          </a:xfrm>
          <a:prstGeom prst="rect">
            <a:avLst/>
          </a:prstGeom>
        </p:spPr>
        <p:txBody>
          <a:bodyPr>
            <a:spAutoFit/>
          </a:bodyPr>
          <a:lstStyle/>
          <a:p>
            <a:pPr algn="just"/>
            <a:r>
              <a:rPr lang="en-US" sz="2800" b="1" i="1" dirty="0">
                <a:solidFill>
                  <a:srgbClr val="FF9900"/>
                </a:solidFill>
                <a:latin typeface="ChronicaPro-Book"/>
                <a:sym typeface="Wingdings" panose="05000000000000000000" pitchFamily="2" charset="2"/>
              </a:rPr>
              <a:t> </a:t>
            </a:r>
            <a:r>
              <a:rPr lang="en-US" sz="2800" b="1" i="1" dirty="0">
                <a:solidFill>
                  <a:srgbClr val="FF9900"/>
                </a:solidFill>
                <a:latin typeface="ChronicaPro-Book"/>
              </a:rPr>
              <a:t>A turkey.</a:t>
            </a:r>
          </a:p>
          <a:p>
            <a:pPr algn="just"/>
            <a:endParaRPr lang="en-US" sz="2800" b="1" dirty="0">
              <a:solidFill>
                <a:srgbClr val="FF9900"/>
              </a:solidFill>
              <a:latin typeface="ChronicaPro-Book"/>
              <a:sym typeface="Wingdings" panose="05000000000000000000" pitchFamily="2" charset="2"/>
            </a:endParaRPr>
          </a:p>
          <a:p>
            <a:pPr algn="just"/>
            <a:r>
              <a:rPr lang="en-US" sz="2800" b="1" dirty="0">
                <a:solidFill>
                  <a:srgbClr val="FF9900"/>
                </a:solidFill>
                <a:latin typeface="ChronicaPro-Book"/>
                <a:sym typeface="Wingdings" panose="05000000000000000000" pitchFamily="2" charset="2"/>
              </a:rPr>
              <a:t></a:t>
            </a:r>
            <a:r>
              <a:rPr lang="en-US" sz="2800" b="1" i="1" dirty="0">
                <a:solidFill>
                  <a:srgbClr val="FF9900"/>
                </a:solidFill>
                <a:latin typeface="ChronicaPro-Book"/>
              </a:rPr>
              <a:t>Thanksgiving.</a:t>
            </a:r>
            <a:endParaRPr lang="en-US" sz="2800" b="1" i="1" dirty="0">
              <a:solidFill>
                <a:srgbClr val="FF9900"/>
              </a:solidFill>
            </a:endParaRPr>
          </a:p>
        </p:txBody>
      </p:sp>
      <p:pic>
        <p:nvPicPr>
          <p:cNvPr id="5" name="Picture 4"/>
          <p:cNvPicPr>
            <a:picLocks noChangeAspect="1"/>
          </p:cNvPicPr>
          <p:nvPr/>
        </p:nvPicPr>
        <p:blipFill>
          <a:blip r:embed="rId6"/>
          <a:stretch>
            <a:fillRect/>
          </a:stretch>
        </p:blipFill>
        <p:spPr>
          <a:xfrm>
            <a:off x="7644559" y="3972898"/>
            <a:ext cx="3301089" cy="2302725"/>
          </a:xfrm>
          <a:prstGeom prst="rect">
            <a:avLst/>
          </a:prstGeom>
        </p:spPr>
      </p:pic>
      <p:pic>
        <p:nvPicPr>
          <p:cNvPr id="6" name="0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648" y="352031"/>
            <a:ext cx="487363" cy="487363"/>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56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933601" y="475121"/>
            <a:ext cx="10973834" cy="492443"/>
          </a:xfrm>
          <a:prstGeom prst="rect">
            <a:avLst/>
          </a:prstGeom>
          <a:noFill/>
          <a:effectLst/>
        </p:spPr>
        <p:txBody>
          <a:bodyPr wrap="square" rtlCol="0">
            <a:spAutoFit/>
          </a:bodyPr>
          <a:lstStyle/>
          <a:p>
            <a:r>
              <a:rPr lang="en-US" sz="2600" b="1" dirty="0">
                <a:solidFill>
                  <a:schemeClr val="bg1"/>
                </a:solidFill>
              </a:rPr>
              <a:t>Listening again and decide whether the following statements are true or false</a:t>
            </a:r>
            <a:r>
              <a:rPr lang="vi-VN" sz="2600" b="1" dirty="0">
                <a:solidFill>
                  <a:schemeClr val="bg1"/>
                </a:solidFill>
              </a:rPr>
              <a:t>.</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78210" y="46495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30995" y="36231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3</a:t>
            </a:r>
          </a:p>
        </p:txBody>
      </p:sp>
      <p:graphicFrame>
        <p:nvGraphicFramePr>
          <p:cNvPr id="2" name="Table 1">
            <a:extLst>
              <a:ext uri="{FF2B5EF4-FFF2-40B4-BE49-F238E27FC236}">
                <a16:creationId xmlns:a16="http://schemas.microsoft.com/office/drawing/2014/main" id="{5275CE4E-0C26-594C-9129-5C89DAB4C30A}"/>
              </a:ext>
            </a:extLst>
          </p:cNvPr>
          <p:cNvGraphicFramePr>
            <a:graphicFrameLocks noGrp="1"/>
          </p:cNvGraphicFramePr>
          <p:nvPr>
            <p:extLst>
              <p:ext uri="{D42A27DB-BD31-4B8C-83A1-F6EECF244321}">
                <p14:modId xmlns:p14="http://schemas.microsoft.com/office/powerpoint/2010/main" val="2609901961"/>
              </p:ext>
            </p:extLst>
          </p:nvPr>
        </p:nvGraphicFramePr>
        <p:xfrm>
          <a:off x="430995" y="1364119"/>
          <a:ext cx="11476440" cy="4111394"/>
        </p:xfrm>
        <a:graphic>
          <a:graphicData uri="http://schemas.openxmlformats.org/drawingml/2006/table">
            <a:tbl>
              <a:tblPr firstRow="1" bandRow="1">
                <a:tableStyleId>{5C22544A-7EE6-4342-B048-85BDC9FD1C3A}</a:tableStyleId>
              </a:tblPr>
              <a:tblGrid>
                <a:gridCol w="9242238">
                  <a:extLst>
                    <a:ext uri="{9D8B030D-6E8A-4147-A177-3AD203B41FA5}">
                      <a16:colId xmlns:a16="http://schemas.microsoft.com/office/drawing/2014/main" val="151979562"/>
                    </a:ext>
                  </a:extLst>
                </a:gridCol>
                <a:gridCol w="1169739">
                  <a:extLst>
                    <a:ext uri="{9D8B030D-6E8A-4147-A177-3AD203B41FA5}">
                      <a16:colId xmlns:a16="http://schemas.microsoft.com/office/drawing/2014/main" val="4075644097"/>
                    </a:ext>
                  </a:extLst>
                </a:gridCol>
                <a:gridCol w="1064463">
                  <a:extLst>
                    <a:ext uri="{9D8B030D-6E8A-4147-A177-3AD203B41FA5}">
                      <a16:colId xmlns:a16="http://schemas.microsoft.com/office/drawing/2014/main" val="1913754638"/>
                    </a:ext>
                  </a:extLst>
                </a:gridCol>
              </a:tblGrid>
              <a:tr h="587342">
                <a:tc>
                  <a:txBody>
                    <a:bodyPr/>
                    <a:lstStyle/>
                    <a:p>
                      <a:endParaRPr lang="en-US" sz="2800" b="0" dirty="0">
                        <a:solidFill>
                          <a:schemeClr val="tx1"/>
                        </a:solidFill>
                      </a:endParaRPr>
                    </a:p>
                  </a:txBody>
                  <a:tcPr>
                    <a:solidFill>
                      <a:srgbClr val="FFDAAB"/>
                    </a:solidFill>
                  </a:tcPr>
                </a:tc>
                <a:tc>
                  <a:txBody>
                    <a:bodyPr/>
                    <a:lstStyle/>
                    <a:p>
                      <a:pPr algn="ctr"/>
                      <a:r>
                        <a:rPr lang="en-US" sz="2800" b="1" dirty="0">
                          <a:solidFill>
                            <a:schemeClr val="tx1"/>
                          </a:solidFill>
                        </a:rPr>
                        <a:t>True</a:t>
                      </a:r>
                    </a:p>
                  </a:txBody>
                  <a:tcPr>
                    <a:solidFill>
                      <a:srgbClr val="FFDAAB"/>
                    </a:solidFill>
                  </a:tcPr>
                </a:tc>
                <a:tc>
                  <a:txBody>
                    <a:bodyPr/>
                    <a:lstStyle/>
                    <a:p>
                      <a:pPr algn="ctr"/>
                      <a:r>
                        <a:rPr lang="en-US" sz="2800" b="1" dirty="0">
                          <a:solidFill>
                            <a:schemeClr val="tx1"/>
                          </a:solidFill>
                        </a:rPr>
                        <a:t>False</a:t>
                      </a:r>
                    </a:p>
                  </a:txBody>
                  <a:tcPr>
                    <a:solidFill>
                      <a:srgbClr val="FFDAAB"/>
                    </a:solidFill>
                  </a:tcPr>
                </a:tc>
                <a:extLst>
                  <a:ext uri="{0D108BD9-81ED-4DB2-BD59-A6C34878D82A}">
                    <a16:rowId xmlns:a16="http://schemas.microsoft.com/office/drawing/2014/main" val="2632278724"/>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1. </a:t>
                      </a:r>
                      <a:r>
                        <a:rPr lang="en-US" sz="2800" kern="1200" dirty="0">
                          <a:solidFill>
                            <a:schemeClr val="dk1"/>
                          </a:solidFill>
                          <a:effectLst/>
                          <a:latin typeface="+mn-lt"/>
                          <a:ea typeface="+mn-ea"/>
                          <a:cs typeface="+mn-cs"/>
                        </a:rPr>
                        <a:t>Only people from the USA celebrate Thanksgiving.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320922232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2. </a:t>
                      </a:r>
                      <a:r>
                        <a:rPr lang="en-US" sz="2800" kern="1200" dirty="0">
                          <a:solidFill>
                            <a:schemeClr val="dk1"/>
                          </a:solidFill>
                          <a:effectLst/>
                          <a:latin typeface="+mn-lt"/>
                          <a:ea typeface="+mn-ea"/>
                          <a:cs typeface="+mn-cs"/>
                        </a:rPr>
                        <a:t>People celebrate it on the third Thursday of November.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4017536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3. </a:t>
                      </a:r>
                      <a:r>
                        <a:rPr lang="en-US" sz="2800" kern="1200" dirty="0">
                          <a:solidFill>
                            <a:schemeClr val="dk1"/>
                          </a:solidFill>
                          <a:effectLst/>
                          <a:latin typeface="+mn-lt"/>
                          <a:ea typeface="+mn-ea"/>
                          <a:cs typeface="+mn-cs"/>
                        </a:rPr>
                        <a:t>Family members and friends usually gather to have a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2496388543"/>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4. </a:t>
                      </a:r>
                      <a:r>
                        <a:rPr lang="en-US" sz="2800" kern="1200" dirty="0">
                          <a:solidFill>
                            <a:schemeClr val="dk1"/>
                          </a:solidFill>
                          <a:effectLst/>
                          <a:latin typeface="+mn-lt"/>
                          <a:ea typeface="+mn-ea"/>
                          <a:cs typeface="+mn-cs"/>
                        </a:rPr>
                        <a:t>In his family, only adults prepare the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923077097"/>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5. </a:t>
                      </a:r>
                      <a:r>
                        <a:rPr lang="en-US" sz="2800" kern="1200" dirty="0">
                          <a:solidFill>
                            <a:schemeClr val="dk1"/>
                          </a:solidFill>
                          <a:effectLst/>
                          <a:latin typeface="+mn-lt"/>
                          <a:ea typeface="+mn-ea"/>
                          <a:cs typeface="+mn-cs"/>
                        </a:rPr>
                        <a:t>Cornbread is one of the traditional dishes.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363216409"/>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6. </a:t>
                      </a:r>
                      <a:r>
                        <a:rPr lang="en-US" sz="2800" kern="1200" dirty="0">
                          <a:solidFill>
                            <a:schemeClr val="dk1"/>
                          </a:solidFill>
                          <a:effectLst/>
                          <a:latin typeface="+mn-lt"/>
                          <a:ea typeface="+mn-ea"/>
                          <a:cs typeface="+mn-cs"/>
                        </a:rPr>
                        <a:t>After the feast, they play board games.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63516554"/>
                  </a:ext>
                </a:extLst>
              </a:tr>
            </a:tbl>
          </a:graphicData>
        </a:graphic>
      </p:graphicFrame>
      <p:sp>
        <p:nvSpPr>
          <p:cNvPr id="12" name="Rectangle 11">
            <a:extLst>
              <a:ext uri="{FF2B5EF4-FFF2-40B4-BE49-F238E27FC236}">
                <a16:creationId xmlns:a16="http://schemas.microsoft.com/office/drawing/2014/main" id="{E54F1326-6E22-934B-81B0-3200743F25C0}"/>
              </a:ext>
            </a:extLst>
          </p:cNvPr>
          <p:cNvSpPr/>
          <p:nvPr/>
        </p:nvSpPr>
        <p:spPr>
          <a:xfrm>
            <a:off x="10992391" y="186957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7" name="Rectangle 16">
            <a:extLst>
              <a:ext uri="{FF2B5EF4-FFF2-40B4-BE49-F238E27FC236}">
                <a16:creationId xmlns:a16="http://schemas.microsoft.com/office/drawing/2014/main" id="{D0D86345-DF24-B142-8FF8-FC5D64B6B270}"/>
              </a:ext>
            </a:extLst>
          </p:cNvPr>
          <p:cNvSpPr/>
          <p:nvPr/>
        </p:nvSpPr>
        <p:spPr>
          <a:xfrm>
            <a:off x="11041659" y="257855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8" name="Rectangle 17">
            <a:extLst>
              <a:ext uri="{FF2B5EF4-FFF2-40B4-BE49-F238E27FC236}">
                <a16:creationId xmlns:a16="http://schemas.microsoft.com/office/drawing/2014/main" id="{E828EFF3-68D3-324A-A00F-44AB6F9F4433}"/>
              </a:ext>
            </a:extLst>
          </p:cNvPr>
          <p:cNvSpPr/>
          <p:nvPr/>
        </p:nvSpPr>
        <p:spPr>
          <a:xfrm>
            <a:off x="9948899" y="315820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0" name="Rectangle 19">
            <a:extLst>
              <a:ext uri="{FF2B5EF4-FFF2-40B4-BE49-F238E27FC236}">
                <a16:creationId xmlns:a16="http://schemas.microsoft.com/office/drawing/2014/main" id="{F1FC9FC9-26C3-9341-BF1A-6E0696DD02E5}"/>
              </a:ext>
            </a:extLst>
          </p:cNvPr>
          <p:cNvSpPr/>
          <p:nvPr/>
        </p:nvSpPr>
        <p:spPr>
          <a:xfrm>
            <a:off x="11041659" y="376542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1" name="Rectangle 20">
            <a:extLst>
              <a:ext uri="{FF2B5EF4-FFF2-40B4-BE49-F238E27FC236}">
                <a16:creationId xmlns:a16="http://schemas.microsoft.com/office/drawing/2014/main" id="{D3F88E2C-81F9-A742-A9AC-FD2F8D310204}"/>
              </a:ext>
            </a:extLst>
          </p:cNvPr>
          <p:cNvSpPr/>
          <p:nvPr/>
        </p:nvSpPr>
        <p:spPr>
          <a:xfrm>
            <a:off x="9948899" y="4372279"/>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2" name="Rectangle 21">
            <a:extLst>
              <a:ext uri="{FF2B5EF4-FFF2-40B4-BE49-F238E27FC236}">
                <a16:creationId xmlns:a16="http://schemas.microsoft.com/office/drawing/2014/main" id="{E4848B55-DA1A-F84F-93EA-8E5EEC850978}"/>
              </a:ext>
            </a:extLst>
          </p:cNvPr>
          <p:cNvSpPr/>
          <p:nvPr/>
        </p:nvSpPr>
        <p:spPr>
          <a:xfrm>
            <a:off x="9948899" y="490223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pic>
        <p:nvPicPr>
          <p:cNvPr id="3" name="06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7977" y="118636"/>
            <a:ext cx="487363" cy="487363"/>
          </a:xfrm>
          <a:prstGeom prst="rect">
            <a:avLst/>
          </a:prstGeom>
        </p:spPr>
      </p:pic>
      <p:sp>
        <p:nvSpPr>
          <p:cNvPr id="4" name="Action Button: Forward or Next 3">
            <a:hlinkClick r:id="" action="ppaction://hlinkshowjump?jump=nextslide" highlightClick="1"/>
          </p:cNvPr>
          <p:cNvSpPr/>
          <p:nvPr/>
        </p:nvSpPr>
        <p:spPr>
          <a:xfrm>
            <a:off x="9568543" y="6270171"/>
            <a:ext cx="914400" cy="4789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74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56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2" grpId="0"/>
      <p:bldP spid="17" grpId="0"/>
      <p:bldP spid="18"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324883"/>
            <a:ext cx="10515600" cy="4351338"/>
          </a:xfrm>
          <a:gradFill>
            <a:gsLst>
              <a:gs pos="0">
                <a:srgbClr val="FFDAAB"/>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noAutofit/>
          </a:bodyPr>
          <a:lstStyle/>
          <a:p>
            <a:r>
              <a:rPr lang="en-US" i="1" dirty="0">
                <a:latin typeface="Times New Roman" panose="02020603050405020304" pitchFamily="18" charset="0"/>
                <a:cs typeface="Times New Roman" panose="02020603050405020304" pitchFamily="18" charset="0"/>
              </a:rPr>
              <a:t>Hello everyone. I'm Mark. Today I'm going to talk about Thanksgiving, or Turkey Day. It's a national holiday. People from Canada and the USA celebrate it every year to be thankful for successful harvests. In the USA, we celebrate it on the fourth Thursday of November. We usually prepare a feast for family and friends. Both adults and children take part in the food preparation. Some of the traditional foods are turkey, sweet potatoes, and cornbread. After the meal, we play board games together. My family usually takes this opportunity to help others. My parents volunteer to cook and serve food to homeless people. My sister and I read books to old people in a nursing home near our house.</a:t>
            </a:r>
            <a:br>
              <a:rPr lang="en-US" i="1" dirty="0">
                <a:latin typeface="Times New Roman" panose="02020603050405020304" pitchFamily="18" charset="0"/>
                <a:cs typeface="Times New Roman" panose="02020603050405020304" pitchFamily="18" charset="0"/>
              </a:rPr>
            </a:br>
            <a:br>
              <a:rPr lang="en-US" i="1" dirty="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4" name="Rectangle 3"/>
          <p:cNvSpPr/>
          <p:nvPr/>
        </p:nvSpPr>
        <p:spPr>
          <a:xfrm>
            <a:off x="736455" y="219802"/>
            <a:ext cx="2271776" cy="55643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just">
              <a:lnSpc>
                <a:spcPct val="115000"/>
              </a:lnSpc>
              <a:spcAft>
                <a:spcPts val="10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Audio Script:</a:t>
            </a:r>
            <a:endPar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4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54987" y="51637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57078" y="58222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09864" y="47958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2" name="Oval 1">
            <a:extLst>
              <a:ext uri="{FF2B5EF4-FFF2-40B4-BE49-F238E27FC236}">
                <a16:creationId xmlns:a16="http://schemas.microsoft.com/office/drawing/2014/main" id="{1C3FE6A9-E2B7-3B4F-B7BD-A745F08B7C23}"/>
              </a:ext>
            </a:extLst>
          </p:cNvPr>
          <p:cNvSpPr/>
          <p:nvPr/>
        </p:nvSpPr>
        <p:spPr>
          <a:xfrm>
            <a:off x="4563035" y="2607063"/>
            <a:ext cx="2893807" cy="1731982"/>
          </a:xfrm>
          <a:prstGeom prst="ellipse">
            <a:avLst/>
          </a:prstGeom>
          <a:solidFill>
            <a:srgbClr val="FFBFC4"/>
          </a:solidFill>
          <a:ln>
            <a:solidFill>
              <a:srgbClr val="FFB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festival is it?</a:t>
            </a:r>
          </a:p>
          <a:p>
            <a:pPr algn="ctr"/>
            <a:r>
              <a:rPr lang="en-US" sz="2400" b="1" dirty="0">
                <a:solidFill>
                  <a:schemeClr val="tx1"/>
                </a:solidFill>
              </a:rPr>
              <a:t>__________</a:t>
            </a:r>
          </a:p>
        </p:txBody>
      </p:sp>
      <p:sp>
        <p:nvSpPr>
          <p:cNvPr id="12" name="Oval 11">
            <a:extLst>
              <a:ext uri="{FF2B5EF4-FFF2-40B4-BE49-F238E27FC236}">
                <a16:creationId xmlns:a16="http://schemas.microsoft.com/office/drawing/2014/main" id="{2DC1D352-56FA-4549-96BA-B7FBE858D75D}"/>
              </a:ext>
            </a:extLst>
          </p:cNvPr>
          <p:cNvSpPr/>
          <p:nvPr/>
        </p:nvSpPr>
        <p:spPr>
          <a:xfrm>
            <a:off x="1280919" y="1741072"/>
            <a:ext cx="2893807" cy="173198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food does your family eat? __________</a:t>
            </a:r>
          </a:p>
        </p:txBody>
      </p:sp>
      <p:sp>
        <p:nvSpPr>
          <p:cNvPr id="14" name="Oval 13">
            <a:extLst>
              <a:ext uri="{FF2B5EF4-FFF2-40B4-BE49-F238E27FC236}">
                <a16:creationId xmlns:a16="http://schemas.microsoft.com/office/drawing/2014/main" id="{BC91EF63-03B4-BE45-9CF0-6D0A6D727917}"/>
              </a:ext>
            </a:extLst>
          </p:cNvPr>
          <p:cNvSpPr/>
          <p:nvPr/>
        </p:nvSpPr>
        <p:spPr>
          <a:xfrm>
            <a:off x="7845151" y="1585577"/>
            <a:ext cx="2893807" cy="173198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When do you celebrate it?</a:t>
            </a:r>
          </a:p>
          <a:p>
            <a:pPr algn="ctr"/>
            <a:r>
              <a:rPr lang="en-US" sz="2400" b="1" dirty="0">
                <a:solidFill>
                  <a:schemeClr val="tx1"/>
                </a:solidFill>
              </a:rPr>
              <a:t>__________</a:t>
            </a:r>
          </a:p>
        </p:txBody>
      </p:sp>
      <p:sp>
        <p:nvSpPr>
          <p:cNvPr id="16" name="Oval 15">
            <a:extLst>
              <a:ext uri="{FF2B5EF4-FFF2-40B4-BE49-F238E27FC236}">
                <a16:creationId xmlns:a16="http://schemas.microsoft.com/office/drawing/2014/main" id="{FCC8AE68-CF80-D349-837C-AB688B9E8BEC}"/>
              </a:ext>
            </a:extLst>
          </p:cNvPr>
          <p:cNvSpPr/>
          <p:nvPr/>
        </p:nvSpPr>
        <p:spPr>
          <a:xfrm>
            <a:off x="1280918" y="4448413"/>
            <a:ext cx="2986282" cy="1778216"/>
          </a:xfrm>
          <a:prstGeom prst="ellipse">
            <a:avLst/>
          </a:prstGeom>
          <a:solidFill>
            <a:srgbClr val="FFDAAB"/>
          </a:solidFill>
          <a:ln>
            <a:solidFill>
              <a:srgbClr val="FFD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activities does your family do?</a:t>
            </a:r>
          </a:p>
          <a:p>
            <a:pPr algn="ctr"/>
            <a:r>
              <a:rPr lang="en-US" sz="2400" b="1" dirty="0">
                <a:solidFill>
                  <a:schemeClr val="tx1"/>
                </a:solidFill>
              </a:rPr>
              <a:t>________</a:t>
            </a:r>
          </a:p>
        </p:txBody>
      </p:sp>
      <p:sp>
        <p:nvSpPr>
          <p:cNvPr id="17" name="Oval 16">
            <a:extLst>
              <a:ext uri="{FF2B5EF4-FFF2-40B4-BE49-F238E27FC236}">
                <a16:creationId xmlns:a16="http://schemas.microsoft.com/office/drawing/2014/main" id="{042F9CBB-BD95-294C-B490-32537C72534D}"/>
              </a:ext>
            </a:extLst>
          </p:cNvPr>
          <p:cNvSpPr/>
          <p:nvPr/>
        </p:nvSpPr>
        <p:spPr>
          <a:xfrm>
            <a:off x="7845150" y="4448412"/>
            <a:ext cx="3214736" cy="2017701"/>
          </a:xfrm>
          <a:prstGeom prst="ellipse">
            <a:avLst/>
          </a:prstGeom>
          <a:solidFill>
            <a:srgbClr val="EC87FF"/>
          </a:solidFill>
          <a:ln>
            <a:solidFill>
              <a:srgbClr val="EC8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r>
              <a:rPr lang="en-US" sz="2400" b="1" dirty="0">
                <a:solidFill>
                  <a:schemeClr val="tx1"/>
                </a:solidFill>
              </a:rPr>
              <a:t>Do you like the festival? Why or why not?</a:t>
            </a:r>
          </a:p>
          <a:p>
            <a:pPr algn="ctr"/>
            <a:r>
              <a:rPr lang="en-US" sz="2400" b="1" dirty="0">
                <a:solidFill>
                  <a:schemeClr val="tx1"/>
                </a:solidFill>
              </a:rPr>
              <a:t>__________</a:t>
            </a:r>
          </a:p>
        </p:txBody>
      </p:sp>
      <p:cxnSp>
        <p:nvCxnSpPr>
          <p:cNvPr id="4" name="Straight Connector 3">
            <a:extLst>
              <a:ext uri="{FF2B5EF4-FFF2-40B4-BE49-F238E27FC236}">
                <a16:creationId xmlns:a16="http://schemas.microsoft.com/office/drawing/2014/main" id="{5D248C1C-D4C3-1B4D-9EBF-11C26EBB175F}"/>
              </a:ext>
            </a:extLst>
          </p:cNvPr>
          <p:cNvCxnSpPr>
            <a:stCxn id="12" idx="6"/>
            <a:endCxn id="2" idx="1"/>
          </p:cNvCxnSpPr>
          <p:nvPr/>
        </p:nvCxnSpPr>
        <p:spPr>
          <a:xfrm>
            <a:off x="4174726" y="2607063"/>
            <a:ext cx="812097" cy="253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C6EB2-DCA5-A942-A51A-0CBAB337FC11}"/>
              </a:ext>
            </a:extLst>
          </p:cNvPr>
          <p:cNvCxnSpPr>
            <a:cxnSpLocks/>
            <a:stCxn id="16" idx="7"/>
            <a:endCxn id="2" idx="3"/>
          </p:cNvCxnSpPr>
          <p:nvPr/>
        </p:nvCxnSpPr>
        <p:spPr>
          <a:xfrm flipV="1">
            <a:off x="3829869" y="4085402"/>
            <a:ext cx="1156954" cy="623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92E94-5E41-D54E-9E10-60A4B2F215D2}"/>
              </a:ext>
            </a:extLst>
          </p:cNvPr>
          <p:cNvCxnSpPr>
            <a:cxnSpLocks/>
            <a:stCxn id="2" idx="7"/>
            <a:endCxn id="14" idx="2"/>
          </p:cNvCxnSpPr>
          <p:nvPr/>
        </p:nvCxnSpPr>
        <p:spPr>
          <a:xfrm flipV="1">
            <a:off x="7033054" y="2451568"/>
            <a:ext cx="812097" cy="409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6F52A0-1CE4-1943-8412-EEA7EB454FC8}"/>
              </a:ext>
            </a:extLst>
          </p:cNvPr>
          <p:cNvCxnSpPr>
            <a:cxnSpLocks/>
            <a:stCxn id="2" idx="5"/>
            <a:endCxn id="17" idx="1"/>
          </p:cNvCxnSpPr>
          <p:nvPr/>
        </p:nvCxnSpPr>
        <p:spPr>
          <a:xfrm>
            <a:off x="7033054" y="4085402"/>
            <a:ext cx="1282883" cy="6584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2065" y="53382"/>
            <a:ext cx="3095888" cy="58477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II. WRITING</a:t>
            </a:r>
          </a:p>
        </p:txBody>
      </p:sp>
    </p:spTree>
    <p:extLst>
      <p:ext uri="{BB962C8B-B14F-4D97-AF65-F5344CB8AC3E}">
        <p14:creationId xmlns:p14="http://schemas.microsoft.com/office/powerpoint/2010/main" val="340953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03612" y="1305783"/>
            <a:ext cx="9677302" cy="5170646"/>
          </a:xfrm>
          <a:prstGeom prst="rect">
            <a:avLst/>
          </a:prstGeom>
        </p:spPr>
        <p:txBody>
          <a:bodyPr wrap="square">
            <a:spAutoFit/>
          </a:bodyPr>
          <a:lstStyle/>
          <a:p>
            <a:pPr algn="just">
              <a:lnSpc>
                <a:spcPct val="150000"/>
              </a:lnSpc>
            </a:pPr>
            <a:r>
              <a:rPr lang="en-US" sz="2200" b="1" dirty="0">
                <a:solidFill>
                  <a:schemeClr val="bg1"/>
                </a:solidFill>
                <a:latin typeface="Open Sans"/>
              </a:rPr>
              <a:t>A: What festival is it?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What food does your family eat?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When do you celebrate it? </a:t>
            </a:r>
          </a:p>
          <a:p>
            <a:pPr algn="just">
              <a:lnSpc>
                <a:spcPct val="150000"/>
              </a:lnSpc>
            </a:pPr>
            <a:r>
              <a:rPr lang="en-US" sz="2200" b="1" dirty="0">
                <a:solidFill>
                  <a:srgbClr val="FFFF00"/>
                </a:solidFill>
                <a:latin typeface="Open Sans"/>
              </a:rPr>
              <a:t>B: </a:t>
            </a:r>
            <a:r>
              <a:rPr lang="en-US" sz="2200" b="1" dirty="0">
                <a:solidFill>
                  <a:srgbClr val="FF0000"/>
                </a:solidFill>
                <a:latin typeface="Open Sans"/>
              </a:rPr>
              <a:t> </a:t>
            </a:r>
          </a:p>
          <a:p>
            <a:pPr algn="just">
              <a:lnSpc>
                <a:spcPct val="150000"/>
              </a:lnSpc>
            </a:pPr>
            <a:r>
              <a:rPr lang="en-US" sz="2200" b="1" dirty="0">
                <a:solidFill>
                  <a:schemeClr val="bg1"/>
                </a:solidFill>
                <a:latin typeface="Open Sans"/>
              </a:rPr>
              <a:t>A: What activities does your family do?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Do you like the festival? Why or why not? </a:t>
            </a:r>
          </a:p>
          <a:p>
            <a:pPr algn="just">
              <a:lnSpc>
                <a:spcPct val="150000"/>
              </a:lnSpc>
            </a:pPr>
            <a:r>
              <a:rPr lang="en-US" sz="2200" b="1" dirty="0">
                <a:solidFill>
                  <a:srgbClr val="FFFF00"/>
                </a:solidFill>
                <a:latin typeface="Open Sans"/>
              </a:rPr>
              <a:t>B:</a:t>
            </a:r>
            <a:endParaRPr lang="en-US" sz="2200" b="1" i="0" dirty="0">
              <a:solidFill>
                <a:srgbClr val="FF0000"/>
              </a:solidFill>
              <a:effectLst/>
              <a:latin typeface="Open Sans"/>
            </a:endParaRPr>
          </a:p>
        </p:txBody>
      </p:sp>
      <p:sp>
        <p:nvSpPr>
          <p:cNvPr id="3" name="TextBox 2">
            <a:extLst>
              <a:ext uri="{FF2B5EF4-FFF2-40B4-BE49-F238E27FC236}">
                <a16:creationId xmlns:a16="http://schemas.microsoft.com/office/drawing/2014/main" id="{58837C03-15B0-4F4A-8CD7-DE20B1C80534}"/>
              </a:ext>
            </a:extLst>
          </p:cNvPr>
          <p:cNvSpPr txBox="1"/>
          <p:nvPr/>
        </p:nvSpPr>
        <p:spPr>
          <a:xfrm>
            <a:off x="989673" y="28472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5" name="Rounded Rectangle 15">
            <a:extLst>
              <a:ext uri="{FF2B5EF4-FFF2-40B4-BE49-F238E27FC236}">
                <a16:creationId xmlns:a16="http://schemas.microsoft.com/office/drawing/2014/main" id="{5F4478E5-4CEE-4FE8-99C8-B83F9434EE16}"/>
              </a:ext>
            </a:extLst>
          </p:cNvPr>
          <p:cNvSpPr/>
          <p:nvPr/>
        </p:nvSpPr>
        <p:spPr>
          <a:xfrm>
            <a:off x="401006" y="3505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5F65E3ED-02EC-4DEA-B1D6-6965B40AAA46}"/>
              </a:ext>
            </a:extLst>
          </p:cNvPr>
          <p:cNvSpPr txBox="1"/>
          <p:nvPr/>
        </p:nvSpPr>
        <p:spPr>
          <a:xfrm>
            <a:off x="444550" y="24793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7" name="Rectangle 6"/>
          <p:cNvSpPr/>
          <p:nvPr/>
        </p:nvSpPr>
        <p:spPr>
          <a:xfrm>
            <a:off x="1321885" y="1800861"/>
            <a:ext cx="3017942" cy="600164"/>
          </a:xfrm>
          <a:prstGeom prst="rect">
            <a:avLst/>
          </a:prstGeom>
        </p:spPr>
        <p:txBody>
          <a:bodyPr wrap="none">
            <a:spAutoFit/>
          </a:bodyPr>
          <a:lstStyle/>
          <a:p>
            <a:pPr lvl="0" algn="just">
              <a:lnSpc>
                <a:spcPct val="150000"/>
              </a:lnSpc>
            </a:pPr>
            <a:r>
              <a:rPr lang="en-US" sz="2200" b="1" dirty="0">
                <a:solidFill>
                  <a:srgbClr val="FF0000"/>
                </a:solidFill>
                <a:latin typeface="Open Sans"/>
              </a:rPr>
              <a:t>Mid Autumn Festival.</a:t>
            </a:r>
          </a:p>
        </p:txBody>
      </p:sp>
      <p:sp>
        <p:nvSpPr>
          <p:cNvPr id="8" name="Rectangle 7"/>
          <p:cNvSpPr/>
          <p:nvPr/>
        </p:nvSpPr>
        <p:spPr>
          <a:xfrm>
            <a:off x="1310999" y="2853629"/>
            <a:ext cx="3845925" cy="600164"/>
          </a:xfrm>
          <a:prstGeom prst="rect">
            <a:avLst/>
          </a:prstGeom>
        </p:spPr>
        <p:txBody>
          <a:bodyPr wrap="none">
            <a:spAutoFit/>
          </a:bodyPr>
          <a:lstStyle/>
          <a:p>
            <a:pPr lvl="0" algn="just">
              <a:lnSpc>
                <a:spcPct val="150000"/>
              </a:lnSpc>
            </a:pPr>
            <a:r>
              <a:rPr lang="en-US" sz="2200" b="1" dirty="0">
                <a:solidFill>
                  <a:srgbClr val="FF0000"/>
                </a:solidFill>
                <a:latin typeface="Open Sans"/>
              </a:rPr>
              <a:t>Moon cakes, autumn fruits.</a:t>
            </a:r>
          </a:p>
        </p:txBody>
      </p:sp>
      <p:sp>
        <p:nvSpPr>
          <p:cNvPr id="9" name="Rectangle 8"/>
          <p:cNvSpPr/>
          <p:nvPr/>
        </p:nvSpPr>
        <p:spPr>
          <a:xfrm>
            <a:off x="1310999" y="3814718"/>
            <a:ext cx="5497018" cy="600164"/>
          </a:xfrm>
          <a:prstGeom prst="rect">
            <a:avLst/>
          </a:prstGeom>
        </p:spPr>
        <p:txBody>
          <a:bodyPr wrap="none">
            <a:spAutoFit/>
          </a:bodyPr>
          <a:lstStyle/>
          <a:p>
            <a:pPr lvl="0" algn="just">
              <a:lnSpc>
                <a:spcPct val="150000"/>
              </a:lnSpc>
            </a:pPr>
            <a:r>
              <a:rPr lang="en-US" sz="2200" b="1" dirty="0">
                <a:solidFill>
                  <a:srgbClr val="FF0000"/>
                </a:solidFill>
                <a:latin typeface="Open Sans"/>
              </a:rPr>
              <a:t>In the middle of the eighth lunar month.</a:t>
            </a:r>
          </a:p>
        </p:txBody>
      </p:sp>
      <p:sp>
        <p:nvSpPr>
          <p:cNvPr id="10" name="Rectangle 9"/>
          <p:cNvSpPr/>
          <p:nvPr/>
        </p:nvSpPr>
        <p:spPr>
          <a:xfrm>
            <a:off x="1343086" y="4845491"/>
            <a:ext cx="5438476" cy="600164"/>
          </a:xfrm>
          <a:prstGeom prst="rect">
            <a:avLst/>
          </a:prstGeom>
        </p:spPr>
        <p:txBody>
          <a:bodyPr wrap="none">
            <a:spAutoFit/>
          </a:bodyPr>
          <a:lstStyle/>
          <a:p>
            <a:pPr lvl="0" algn="just">
              <a:lnSpc>
                <a:spcPct val="150000"/>
              </a:lnSpc>
            </a:pPr>
            <a:r>
              <a:rPr lang="en-US" sz="2200" b="1" dirty="0">
                <a:solidFill>
                  <a:srgbClr val="FF0000"/>
                </a:solidFill>
                <a:latin typeface="Open Sans"/>
              </a:rPr>
              <a:t>Watch lion dances and eat mooncakes.</a:t>
            </a:r>
          </a:p>
        </p:txBody>
      </p:sp>
      <p:sp>
        <p:nvSpPr>
          <p:cNvPr id="11" name="Rectangle 10"/>
          <p:cNvSpPr/>
          <p:nvPr/>
        </p:nvSpPr>
        <p:spPr>
          <a:xfrm>
            <a:off x="1343086" y="5810001"/>
            <a:ext cx="4710392" cy="600164"/>
          </a:xfrm>
          <a:prstGeom prst="rect">
            <a:avLst/>
          </a:prstGeom>
        </p:spPr>
        <p:txBody>
          <a:bodyPr wrap="none">
            <a:spAutoFit/>
          </a:bodyPr>
          <a:lstStyle/>
          <a:p>
            <a:pPr lvl="0" algn="just">
              <a:lnSpc>
                <a:spcPct val="150000"/>
              </a:lnSpc>
            </a:pPr>
            <a:r>
              <a:rPr lang="en-US" sz="2200" b="1" dirty="0">
                <a:solidFill>
                  <a:srgbClr val="FF0000"/>
                </a:solidFill>
                <a:latin typeface="Open Sans"/>
              </a:rPr>
              <a:t>Yes, it was funny and meaningful.</a:t>
            </a:r>
          </a:p>
        </p:txBody>
      </p:sp>
      <p:pic>
        <p:nvPicPr>
          <p:cNvPr id="12" name="Picture 11">
            <a:extLst>
              <a:ext uri="{FF2B5EF4-FFF2-40B4-BE49-F238E27FC236}">
                <a16:creationId xmlns:a16="http://schemas.microsoft.com/office/drawing/2014/main" id="{3E9A8F0F-9ECB-5B46-9F21-450DC988A879}"/>
              </a:ext>
            </a:extLst>
          </p:cNvPr>
          <p:cNvPicPr>
            <a:picLocks noChangeAspect="1"/>
          </p:cNvPicPr>
          <p:nvPr/>
        </p:nvPicPr>
        <p:blipFill>
          <a:blip r:embed="rId2"/>
          <a:stretch>
            <a:fillRect/>
          </a:stretch>
        </p:blipFill>
        <p:spPr>
          <a:xfrm>
            <a:off x="7050901" y="825457"/>
            <a:ext cx="2442425" cy="1746843"/>
          </a:xfrm>
          <a:prstGeom prst="rect">
            <a:avLst/>
          </a:prstGeom>
        </p:spPr>
      </p:pic>
      <p:pic>
        <p:nvPicPr>
          <p:cNvPr id="13" name="Picture 12">
            <a:extLst>
              <a:ext uri="{FF2B5EF4-FFF2-40B4-BE49-F238E27FC236}">
                <a16:creationId xmlns:a16="http://schemas.microsoft.com/office/drawing/2014/main" id="{5390073B-30F3-2A40-8800-F44AC200B582}"/>
              </a:ext>
            </a:extLst>
          </p:cNvPr>
          <p:cNvPicPr>
            <a:picLocks noChangeAspect="1"/>
          </p:cNvPicPr>
          <p:nvPr/>
        </p:nvPicPr>
        <p:blipFill>
          <a:blip r:embed="rId3"/>
          <a:stretch>
            <a:fillRect/>
          </a:stretch>
        </p:blipFill>
        <p:spPr>
          <a:xfrm>
            <a:off x="9579387" y="839318"/>
            <a:ext cx="2299229" cy="1746843"/>
          </a:xfrm>
          <a:prstGeom prst="rect">
            <a:avLst/>
          </a:prstGeom>
        </p:spPr>
      </p:pic>
    </p:spTree>
    <p:extLst>
      <p:ext uri="{BB962C8B-B14F-4D97-AF65-F5344CB8AC3E}">
        <p14:creationId xmlns:p14="http://schemas.microsoft.com/office/powerpoint/2010/main" val="41238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3242</TotalTime>
  <Words>948</Words>
  <Application>Microsoft Office PowerPoint</Application>
  <PresentationFormat>Widescreen</PresentationFormat>
  <Paragraphs>124</Paragraphs>
  <Slides>16</Slides>
  <Notes>10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Adobe Gothic Std B</vt:lpstr>
      <vt:lpstr>Arial</vt:lpstr>
      <vt:lpstr>Calibri</vt:lpstr>
      <vt:lpstr>Calibri (Body)</vt:lpstr>
      <vt:lpstr>Calibri Light</vt:lpstr>
      <vt:lpstr>ChronicaPro-Book</vt:lpstr>
      <vt:lpstr>Myriad Pro</vt:lpstr>
      <vt:lpstr>Open Sans</vt:lpstr>
      <vt:lpstr>Times New Roman</vt:lpstr>
      <vt:lpstr>VNI-Ariston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HP</cp:lastModifiedBy>
  <cp:revision>231</cp:revision>
  <dcterms:created xsi:type="dcterms:W3CDTF">2020-12-09T02:04:09Z</dcterms:created>
  <dcterms:modified xsi:type="dcterms:W3CDTF">2025-05-15T14:29:23Z</dcterms:modified>
</cp:coreProperties>
</file>