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85" r:id="rId2"/>
    <p:sldId id="288" r:id="rId3"/>
    <p:sldId id="284" r:id="rId4"/>
    <p:sldId id="289" r:id="rId5"/>
    <p:sldId id="290" r:id="rId6"/>
    <p:sldId id="291" r:id="rId7"/>
    <p:sldId id="297" r:id="rId8"/>
    <p:sldId id="302" r:id="rId9"/>
    <p:sldId id="298" r:id="rId10"/>
    <p:sldId id="299" r:id="rId11"/>
    <p:sldId id="300" r:id="rId12"/>
    <p:sldId id="292" r:id="rId13"/>
    <p:sldId id="294" r:id="rId14"/>
    <p:sldId id="295" r:id="rId15"/>
    <p:sldId id="308" r:id="rId16"/>
    <p:sldId id="296" r:id="rId17"/>
    <p:sldId id="306" r:id="rId18"/>
    <p:sldId id="283" r:id="rId19"/>
    <p:sldId id="303" r:id="rId20"/>
    <p:sldId id="304" r:id="rId21"/>
    <p:sldId id="305" r:id="rId22"/>
  </p:sldIdLst>
  <p:sldSz cx="12192000" cy="6858000"/>
  <p:notesSz cx="6858000" cy="9144000"/>
  <p:embeddedFontLst>
    <p:embeddedFont>
      <p:font typeface="Aharoni" panose="02010803020104030203" pitchFamily="2" charset="-79"/>
      <p:bold r:id="rId24"/>
    </p:embeddedFont>
    <p:embeddedFont>
      <p:font typeface="Arial Black" panose="020B0A04020102020204" pitchFamily="34" charset="0"/>
      <p:regular r:id="rId25"/>
      <p:bold r:id="rId26"/>
    </p:embeddedFont>
    <p:embeddedFont>
      <p:font typeface="Comic Sans MS" panose="030F0702030302020204" pitchFamily="66" charset="0"/>
      <p:regular r:id="rId27"/>
      <p:bold r:id="rId28"/>
      <p:italic r:id="rId29"/>
      <p:boldItalic r:id="rId30"/>
    </p:embeddedFont>
    <p:embeddedFont>
      <p:font typeface="Mongolian Baiti" panose="03000500000000000000" pitchFamily="66" charset="0"/>
      <p:regular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a0vVDd/c8w8MLmKTDZjApy3J5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47D37-8316-478C-9B7D-4DE3A7CE6108}">
  <a:tblStyle styleId="{A3147D37-8316-478C-9B7D-4DE3A7CE610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5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6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D3C9ED-A17A-4BAB-A446-7C14B767B82B}" type="datetimeFigureOut">
              <a:rPr lang="en-US" altLang="en-US"/>
              <a:pPr/>
              <a:t>2/9/2025</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504149-08F4-4CA2-81CB-0619C1FAF576}" type="slidenum">
              <a:rPr lang="en-US" altLang="en-US"/>
              <a:pPr/>
              <a:t>‹#›</a:t>
            </a:fld>
            <a:endParaRPr lang="en-US" altLang="en-US"/>
          </a:p>
        </p:txBody>
      </p:sp>
    </p:spTree>
    <p:extLst>
      <p:ext uri="{BB962C8B-B14F-4D97-AF65-F5344CB8AC3E}">
        <p14:creationId xmlns:p14="http://schemas.microsoft.com/office/powerpoint/2010/main" val="408785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 Id="rId9"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CA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3149600" y="1114517"/>
            <a:ext cx="7924800" cy="10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p>
            <a:r>
              <a:rPr lang="en-US" sz="5867" b="1" dirty="0">
                <a:solidFill>
                  <a:srgbClr val="0000FF"/>
                </a:solidFill>
                <a:latin typeface="VNI-Ariston" pitchFamily="2" charset="0"/>
              </a:rPr>
              <a:t>Welcome to our class</a:t>
            </a:r>
          </a:p>
        </p:txBody>
      </p:sp>
      <p:sp>
        <p:nvSpPr>
          <p:cNvPr id="2052" name="Rectangle 3"/>
          <p:cNvSpPr>
            <a:spLocks noChangeArrowheads="1"/>
          </p:cNvSpPr>
          <p:nvPr/>
        </p:nvSpPr>
        <p:spPr bwMode="auto">
          <a:xfrm>
            <a:off x="7971544" y="518075"/>
            <a:ext cx="3636539"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p>
            <a:r>
              <a:rPr lang="en-US" sz="1200" b="1" dirty="0">
                <a:solidFill>
                  <a:srgbClr val="002060"/>
                </a:solidFill>
                <a:latin typeface="Times New Roman" pitchFamily="18" charset="0"/>
                <a:cs typeface="Times New Roman" pitchFamily="18" charset="0"/>
              </a:rPr>
              <a:t>NGUYEN BINH KHIEM SECONDARY SCHOOL</a:t>
            </a:r>
            <a:endParaRPr lang="vi-VN" sz="1200" dirty="0">
              <a:solidFill>
                <a:srgbClr val="002060"/>
              </a:solidFill>
              <a:latin typeface="Times New Roman" pitchFamily="18" charset="0"/>
              <a:cs typeface="Times New Roman" pitchFamily="18" charset="0"/>
            </a:endParaRPr>
          </a:p>
        </p:txBody>
      </p:sp>
      <p:sp>
        <p:nvSpPr>
          <p:cNvPr id="2053" name="Rectangle 4"/>
          <p:cNvSpPr>
            <a:spLocks noChangeArrowheads="1"/>
          </p:cNvSpPr>
          <p:nvPr/>
        </p:nvSpPr>
        <p:spPr bwMode="auto">
          <a:xfrm>
            <a:off x="3860802" y="5306943"/>
            <a:ext cx="587627"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p>
            <a:r>
              <a:rPr lang="en-US" sz="5333" b="1" dirty="0">
                <a:solidFill>
                  <a:srgbClr val="FFFF00"/>
                </a:solidFill>
                <a:latin typeface="Times New Roman" pitchFamily="18" charset="0"/>
                <a:cs typeface="Times New Roman" pitchFamily="18" charset="0"/>
              </a:rPr>
              <a:t>7</a:t>
            </a:r>
            <a:endParaRPr lang="vi-VN" sz="5333"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32449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894423"/>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r>
              <a:rPr lang="en-US" sz="2800" b="1" dirty="0">
                <a:solidFill>
                  <a:srgbClr val="000000"/>
                </a:solidFill>
                <a:latin typeface="OpenSansBold"/>
              </a:rPr>
              <a:t> </a:t>
            </a: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75997" y="4608305"/>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 </a:t>
            </a:r>
            <a:r>
              <a:rPr lang="en-GB" sz="3200" b="1" dirty="0"/>
              <a:t>Funny</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Amusing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75997" y="3567521"/>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a:solidFill>
                  <a:prstClr val="black"/>
                </a:solidFill>
                <a:latin typeface="Aharoni" panose="02010803020104030203" pitchFamily="2" charset="-79"/>
                <a:cs typeface="Aharoni" panose="02010803020104030203" pitchFamily="2" charset="-79"/>
              </a:rPr>
              <a:t>. Moving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37708" y="344279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53568" y="4454506"/>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5.</a:t>
            </a:r>
            <a:r>
              <a:rPr lang="en-US" sz="2800" dirty="0">
                <a:latin typeface="Mongolian Baiti" panose="03000500000000000000" pitchFamily="66" charset="0"/>
                <a:cs typeface="Mongolian Baiti" panose="03000500000000000000" pitchFamily="66" charset="0"/>
              </a:rPr>
              <a:t> ______ films often make us cry.</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4583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811307"/>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153038" y="4628695"/>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 </a:t>
            </a:r>
            <a:r>
              <a:rPr lang="en-GB" sz="3200" b="1" dirty="0"/>
              <a:t>interesting</a:t>
            </a:r>
          </a:p>
        </p:txBody>
      </p:sp>
      <p:sp>
        <p:nvSpPr>
          <p:cNvPr id="14" name="b">
            <a:extLst>
              <a:ext uri="{FF2B5EF4-FFF2-40B4-BE49-F238E27FC236}">
                <a16:creationId xmlns:a16="http://schemas.microsoft.com/office/drawing/2014/main" id="{B6CB0B9D-2E77-4D08-9E59-5ADCFF4EFA55}"/>
              </a:ext>
            </a:extLst>
          </p:cNvPr>
          <p:cNvSpPr txBox="1"/>
          <p:nvPr/>
        </p:nvSpPr>
        <p:spPr>
          <a:xfrm>
            <a:off x="3153038" y="3526970"/>
            <a:ext cx="4135120" cy="584775"/>
          </a:xfrm>
          <a:prstGeom prst="rect">
            <a:avLst/>
          </a:prstGeom>
          <a:solidFill>
            <a:srgbClr val="FF99FF"/>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shocking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122178" y="2569302"/>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confusing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83889" y="2444572"/>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915607" y="3394071"/>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915607" y="4484638"/>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6.</a:t>
            </a:r>
            <a:r>
              <a:rPr lang="en-US" sz="2800" dirty="0">
                <a:latin typeface="Mongolian Baiti" panose="03000500000000000000" pitchFamily="66" charset="0"/>
                <a:cs typeface="Mongolian Baiti" panose="03000500000000000000" pitchFamily="66" charset="0"/>
              </a:rPr>
              <a:t>  The road signs were ______ and we soon got lost.</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6937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3922" y="30133"/>
            <a:ext cx="258466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a:solidFill>
                  <a:srgbClr val="FF0000"/>
                </a:solidFill>
              </a:rPr>
              <a:t>* Grammar review</a:t>
            </a:r>
          </a:p>
        </p:txBody>
      </p:sp>
      <p:sp>
        <p:nvSpPr>
          <p:cNvPr id="6" name="Google Shape;386;p20"/>
          <p:cNvSpPr txBox="1"/>
          <p:nvPr/>
        </p:nvSpPr>
        <p:spPr>
          <a:xfrm>
            <a:off x="1654571" y="976875"/>
            <a:ext cx="1062851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Match the sentences or sentence halves in columns A and B.</a:t>
            </a:r>
            <a:endParaRPr sz="2600" b="1">
              <a:solidFill>
                <a:schemeClr val="dk1"/>
              </a:solidFill>
              <a:latin typeface="Arial"/>
              <a:ea typeface="Arial"/>
              <a:cs typeface="Arial"/>
              <a:sym typeface="Arial"/>
            </a:endParaRPr>
          </a:p>
        </p:txBody>
      </p:sp>
      <p:sp>
        <p:nvSpPr>
          <p:cNvPr id="7" name="Google Shape;387;p20"/>
          <p:cNvSpPr/>
          <p:nvPr/>
        </p:nvSpPr>
        <p:spPr>
          <a:xfrm>
            <a:off x="1133612" y="93593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8" name="Google Shape;388;p20"/>
          <p:cNvSpPr txBox="1"/>
          <p:nvPr/>
        </p:nvSpPr>
        <p:spPr>
          <a:xfrm>
            <a:off x="1186397" y="83329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10" name="Google Shape;392;p20" descr="Learntalk | However, Besides, As a Result, and Other Sentence Connectors"/>
          <p:cNvPicPr preferRelativeResize="0"/>
          <p:nvPr/>
        </p:nvPicPr>
        <p:blipFill rotWithShape="1">
          <a:blip r:embed="rId3">
            <a:alphaModFix/>
          </a:blip>
          <a:srcRect/>
          <a:stretch/>
        </p:blipFill>
        <p:spPr>
          <a:xfrm>
            <a:off x="2879942" y="2015950"/>
            <a:ext cx="5837909" cy="3177309"/>
          </a:xfrm>
          <a:prstGeom prst="ellipse">
            <a:avLst/>
          </a:prstGeom>
          <a:noFill/>
          <a:ln>
            <a:noFill/>
          </a:ln>
        </p:spPr>
      </p:pic>
    </p:spTree>
    <p:extLst>
      <p:ext uri="{BB962C8B-B14F-4D97-AF65-F5344CB8AC3E}">
        <p14:creationId xmlns:p14="http://schemas.microsoft.com/office/powerpoint/2010/main" val="306512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98;p21"/>
          <p:cNvSpPr/>
          <p:nvPr/>
        </p:nvSpPr>
        <p:spPr>
          <a:xfrm>
            <a:off x="1189031" y="32418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6" name="Google Shape;399;p21"/>
          <p:cNvSpPr txBox="1"/>
          <p:nvPr/>
        </p:nvSpPr>
        <p:spPr>
          <a:xfrm>
            <a:off x="1241816" y="22154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7" name="Google Shape;402;p21"/>
          <p:cNvSpPr txBox="1"/>
          <p:nvPr/>
        </p:nvSpPr>
        <p:spPr>
          <a:xfrm>
            <a:off x="1709990" y="365125"/>
            <a:ext cx="9909018"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Match the sentences or sentence halves in columns A and B.</a:t>
            </a:r>
            <a:endParaRPr sz="2600" b="1">
              <a:solidFill>
                <a:schemeClr val="dk1"/>
              </a:solidFill>
              <a:latin typeface="Arial"/>
              <a:ea typeface="Arial"/>
              <a:cs typeface="Arial"/>
              <a:sym typeface="Arial"/>
            </a:endParaRPr>
          </a:p>
        </p:txBody>
      </p:sp>
      <p:graphicFrame>
        <p:nvGraphicFramePr>
          <p:cNvPr id="8" name="Google Shape;403;p21"/>
          <p:cNvGraphicFramePr/>
          <p:nvPr>
            <p:extLst>
              <p:ext uri="{D42A27DB-BD31-4B8C-83A1-F6EECF244321}">
                <p14:modId xmlns:p14="http://schemas.microsoft.com/office/powerpoint/2010/main" val="2125072670"/>
              </p:ext>
            </p:extLst>
          </p:nvPr>
        </p:nvGraphicFramePr>
        <p:xfrm>
          <a:off x="1189031" y="1108106"/>
          <a:ext cx="10707405" cy="3903444"/>
        </p:xfrm>
        <a:graphic>
          <a:graphicData uri="http://schemas.openxmlformats.org/drawingml/2006/table">
            <a:tbl>
              <a:tblPr firstRow="1" bandRow="1">
                <a:noFill/>
                <a:tableStyleId>{A3147D37-8316-478C-9B7D-4DE3A7CE6108}</a:tableStyleId>
              </a:tblPr>
              <a:tblGrid>
                <a:gridCol w="5222002">
                  <a:extLst>
                    <a:ext uri="{9D8B030D-6E8A-4147-A177-3AD203B41FA5}">
                      <a16:colId xmlns:a16="http://schemas.microsoft.com/office/drawing/2014/main" val="20000"/>
                    </a:ext>
                  </a:extLst>
                </a:gridCol>
                <a:gridCol w="5485403">
                  <a:extLst>
                    <a:ext uri="{9D8B030D-6E8A-4147-A177-3AD203B41FA5}">
                      <a16:colId xmlns:a16="http://schemas.microsoft.com/office/drawing/2014/main" val="20001"/>
                    </a:ext>
                  </a:extLst>
                </a:gridCol>
              </a:tblGrid>
              <a:tr h="337400">
                <a:tc>
                  <a:txBody>
                    <a:bodyPr/>
                    <a:lstStyle/>
                    <a:p>
                      <a:pPr marL="0" marR="0" lvl="0" indent="0" algn="ctr" rtl="0">
                        <a:spcBef>
                          <a:spcPts val="0"/>
                        </a:spcBef>
                        <a:spcAft>
                          <a:spcPts val="0"/>
                        </a:spcAft>
                        <a:buNone/>
                      </a:pPr>
                      <a:r>
                        <a:rPr lang="en-US" sz="2500" b="1" u="none" strike="noStrike" cap="none">
                          <a:solidFill>
                            <a:srgbClr val="0070C0"/>
                          </a:solidFill>
                        </a:rPr>
                        <a:t>A</a:t>
                      </a:r>
                      <a:endParaRPr/>
                    </a:p>
                  </a:txBody>
                  <a:tcPr marL="91450" marR="91450" marT="45725" marB="45725"/>
                </a:tc>
                <a:tc>
                  <a:txBody>
                    <a:bodyPr/>
                    <a:lstStyle/>
                    <a:p>
                      <a:pPr marL="0" marR="0" lvl="0" indent="0" algn="ctr" rtl="0">
                        <a:spcBef>
                          <a:spcPts val="0"/>
                        </a:spcBef>
                        <a:spcAft>
                          <a:spcPts val="0"/>
                        </a:spcAft>
                        <a:buNone/>
                      </a:pPr>
                      <a:r>
                        <a:rPr lang="en-US" sz="2500" b="1" u="none" strike="noStrike" cap="none">
                          <a:solidFill>
                            <a:srgbClr val="0070C0"/>
                          </a:solidFill>
                        </a:rPr>
                        <a:t>B</a:t>
                      </a:r>
                      <a:endParaRPr/>
                    </a:p>
                  </a:txBody>
                  <a:tcPr marL="91450" marR="91450" marT="45725" marB="45725"/>
                </a:tc>
                <a:extLst>
                  <a:ext uri="{0D108BD9-81ED-4DB2-BD59-A6C34878D82A}">
                    <a16:rowId xmlns:a16="http://schemas.microsoft.com/office/drawing/2014/main" val="10000"/>
                  </a:ext>
                </a:extLst>
              </a:tr>
              <a:tr h="655725">
                <a:tc>
                  <a:txBody>
                    <a:bodyPr/>
                    <a:lstStyle/>
                    <a:p>
                      <a:pPr marL="0" marR="0" lvl="0" indent="0" algn="l" rtl="0">
                        <a:spcBef>
                          <a:spcPts val="0"/>
                        </a:spcBef>
                        <a:spcAft>
                          <a:spcPts val="0"/>
                        </a:spcAft>
                        <a:buNone/>
                      </a:pPr>
                      <a:r>
                        <a:rPr lang="en-US" sz="2000" b="1" i="0" u="none" strike="noStrike" cap="none" dirty="0">
                          <a:solidFill>
                            <a:srgbClr val="F26548"/>
                          </a:solidFill>
                          <a:latin typeface="Arial"/>
                          <a:ea typeface="Arial"/>
                          <a:cs typeface="Arial"/>
                          <a:sym typeface="Arial"/>
                        </a:rPr>
                        <a:t>1. </a:t>
                      </a:r>
                      <a:r>
                        <a:rPr lang="en-US" sz="2000" b="0" i="0" u="none" strike="noStrike" cap="none" dirty="0">
                          <a:solidFill>
                            <a:srgbClr val="242021"/>
                          </a:solidFill>
                          <a:latin typeface="Arial"/>
                          <a:ea typeface="Arial"/>
                          <a:cs typeface="Arial"/>
                          <a:sym typeface="Arial"/>
                        </a:rPr>
                        <a:t>Although he arrived late,</a:t>
                      </a:r>
                      <a:endParaRPr sz="3200"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a</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people still buy them.</a:t>
                      </a:r>
                      <a:endParaRPr sz="3200" dirty="0"/>
                    </a:p>
                  </a:txBody>
                  <a:tcPr marL="91450" marR="91450" marT="45725" marB="45725" anchor="ctr"/>
                </a:tc>
                <a:extLst>
                  <a:ext uri="{0D108BD9-81ED-4DB2-BD59-A6C34878D82A}">
                    <a16:rowId xmlns:a16="http://schemas.microsoft.com/office/drawing/2014/main" val="10001"/>
                  </a:ext>
                </a:extLst>
              </a:tr>
              <a:tr h="592975">
                <a:tc>
                  <a:txBody>
                    <a:bodyPr/>
                    <a:lstStyle/>
                    <a:p>
                      <a:pPr marL="0" marR="0" lvl="0" indent="0" algn="l" rtl="0">
                        <a:spcBef>
                          <a:spcPts val="0"/>
                        </a:spcBef>
                        <a:spcAft>
                          <a:spcPts val="0"/>
                        </a:spcAft>
                        <a:buNone/>
                      </a:pPr>
                      <a:r>
                        <a:rPr lang="en-US" sz="2000" b="1" i="0" dirty="0">
                          <a:solidFill>
                            <a:srgbClr val="F26548"/>
                          </a:solidFill>
                          <a:latin typeface="Arial"/>
                          <a:ea typeface="Arial"/>
                          <a:cs typeface="Arial"/>
                          <a:sym typeface="Arial"/>
                        </a:rPr>
                        <a:t>2. </a:t>
                      </a:r>
                      <a:r>
                        <a:rPr lang="en-US" sz="2000" b="0" i="0" dirty="0">
                          <a:solidFill>
                            <a:srgbClr val="242021"/>
                          </a:solidFill>
                          <a:latin typeface="Arial"/>
                          <a:ea typeface="Arial"/>
                          <a:cs typeface="Arial"/>
                          <a:sym typeface="Arial"/>
                        </a:rPr>
                        <a:t>The film received good reviews.</a:t>
                      </a:r>
                      <a:endParaRPr sz="3200"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b</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However, the number of people going to cinemas is increasing.</a:t>
                      </a:r>
                      <a:endParaRPr sz="3200" dirty="0"/>
                    </a:p>
                  </a:txBody>
                  <a:tcPr marL="91450" marR="91450" marT="45725" marB="45725" anchor="ctr"/>
                </a:tc>
                <a:extLst>
                  <a:ext uri="{0D108BD9-81ED-4DB2-BD59-A6C34878D82A}">
                    <a16:rowId xmlns:a16="http://schemas.microsoft.com/office/drawing/2014/main" val="10002"/>
                  </a:ext>
                </a:extLst>
              </a:tr>
              <a:tr h="720269">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3. </a:t>
                      </a:r>
                      <a:r>
                        <a:rPr lang="en-US" sz="2000" b="0" i="0">
                          <a:solidFill>
                            <a:srgbClr val="242021"/>
                          </a:solidFill>
                          <a:latin typeface="Arial"/>
                          <a:ea typeface="Arial"/>
                          <a:cs typeface="Arial"/>
                          <a:sym typeface="Arial"/>
                        </a:rPr>
                        <a:t>Though popcorn and other snacks in the cinema are very expensive,</a:t>
                      </a:r>
                      <a:endParaRPr sz="320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c</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I don’t want to stay home tonight.</a:t>
                      </a:r>
                      <a:endParaRPr sz="3200" dirty="0"/>
                    </a:p>
                  </a:txBody>
                  <a:tcPr marL="91450" marR="91450" marT="45725" marB="45725" anchor="ctr"/>
                </a:tc>
                <a:extLst>
                  <a:ext uri="{0D108BD9-81ED-4DB2-BD59-A6C34878D82A}">
                    <a16:rowId xmlns:a16="http://schemas.microsoft.com/office/drawing/2014/main" val="10003"/>
                  </a:ext>
                </a:extLst>
              </a:tr>
              <a:tr h="652900">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4. </a:t>
                      </a:r>
                      <a:r>
                        <a:rPr lang="en-US" sz="2000" b="0" i="0">
                          <a:solidFill>
                            <a:srgbClr val="242021"/>
                          </a:solidFill>
                          <a:latin typeface="Arial"/>
                          <a:ea typeface="Arial"/>
                          <a:cs typeface="Arial"/>
                          <a:sym typeface="Arial"/>
                        </a:rPr>
                        <a:t>Cinema tickets are expensive.</a:t>
                      </a:r>
                      <a:endParaRPr sz="320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d</a:t>
                      </a:r>
                      <a:r>
                        <a:rPr lang="en-US" sz="2000" b="1" i="0" dirty="0">
                          <a:solidFill>
                            <a:srgbClr val="002060"/>
                          </a:solidFill>
                          <a:latin typeface="Arial"/>
                          <a:ea typeface="Arial"/>
                          <a:cs typeface="Arial"/>
                          <a:sym typeface="Arial"/>
                        </a:rPr>
                        <a:t>. </a:t>
                      </a:r>
                      <a:r>
                        <a:rPr lang="en-US" sz="2000" b="0" i="0" dirty="0">
                          <a:solidFill>
                            <a:srgbClr val="242021"/>
                          </a:solidFill>
                          <a:latin typeface="Arial"/>
                          <a:ea typeface="Arial"/>
                          <a:cs typeface="Arial"/>
                          <a:sym typeface="Arial"/>
                        </a:rPr>
                        <a:t>he left the cinema early.</a:t>
                      </a:r>
                      <a:endParaRPr sz="3200" dirty="0"/>
                    </a:p>
                  </a:txBody>
                  <a:tcPr marL="91450" marR="91450" marT="45725" marB="45725" anchor="ctr"/>
                </a:tc>
                <a:extLst>
                  <a:ext uri="{0D108BD9-81ED-4DB2-BD59-A6C34878D82A}">
                    <a16:rowId xmlns:a16="http://schemas.microsoft.com/office/drawing/2014/main" val="10004"/>
                  </a:ext>
                </a:extLst>
              </a:tr>
              <a:tr h="492200">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5. </a:t>
                      </a:r>
                      <a:r>
                        <a:rPr lang="en-US" sz="2000" b="0" i="0">
                          <a:solidFill>
                            <a:srgbClr val="242021"/>
                          </a:solidFill>
                          <a:latin typeface="Arial"/>
                          <a:ea typeface="Arial"/>
                          <a:cs typeface="Arial"/>
                          <a:sym typeface="Arial"/>
                        </a:rPr>
                        <a:t>Although I don’t really like to go to the cinema,</a:t>
                      </a:r>
                      <a:endParaRPr sz="320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e</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However, only a few people saw it.</a:t>
                      </a:r>
                      <a:endParaRPr sz="3200" dirty="0"/>
                    </a:p>
                  </a:txBody>
                  <a:tcPr marL="91450" marR="91450" marT="45725" marB="45725" anchor="ctr"/>
                </a:tc>
                <a:extLst>
                  <a:ext uri="{0D108BD9-81ED-4DB2-BD59-A6C34878D82A}">
                    <a16:rowId xmlns:a16="http://schemas.microsoft.com/office/drawing/2014/main" val="10005"/>
                  </a:ext>
                </a:extLst>
              </a:tr>
            </a:tbl>
          </a:graphicData>
        </a:graphic>
      </p:graphicFrame>
      <p:sp>
        <p:nvSpPr>
          <p:cNvPr id="9" name="Google Shape;404;p21"/>
          <p:cNvSpPr txBox="1"/>
          <p:nvPr/>
        </p:nvSpPr>
        <p:spPr>
          <a:xfrm>
            <a:off x="2084715"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1. d	</a:t>
            </a:r>
            <a:endParaRPr sz="2800" b="1">
              <a:solidFill>
                <a:srgbClr val="FF0000"/>
              </a:solidFill>
              <a:latin typeface="Calibri"/>
              <a:ea typeface="Calibri"/>
              <a:cs typeface="Calibri"/>
              <a:sym typeface="Calibri"/>
            </a:endParaRPr>
          </a:p>
        </p:txBody>
      </p:sp>
      <p:sp>
        <p:nvSpPr>
          <p:cNvPr id="10" name="Google Shape;405;p21"/>
          <p:cNvSpPr txBox="1"/>
          <p:nvPr/>
        </p:nvSpPr>
        <p:spPr>
          <a:xfrm>
            <a:off x="3602597"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2. e</a:t>
            </a:r>
            <a:endParaRPr sz="2800" b="1">
              <a:solidFill>
                <a:srgbClr val="FF0000"/>
              </a:solidFill>
              <a:latin typeface="Calibri"/>
              <a:ea typeface="Calibri"/>
              <a:cs typeface="Calibri"/>
              <a:sym typeface="Calibri"/>
            </a:endParaRPr>
          </a:p>
        </p:txBody>
      </p:sp>
      <p:sp>
        <p:nvSpPr>
          <p:cNvPr id="11" name="Google Shape;406;p21"/>
          <p:cNvSpPr txBox="1"/>
          <p:nvPr/>
        </p:nvSpPr>
        <p:spPr>
          <a:xfrm>
            <a:off x="5120479"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3.a</a:t>
            </a:r>
            <a:endParaRPr sz="2800" b="1">
              <a:solidFill>
                <a:srgbClr val="FF0000"/>
              </a:solidFill>
              <a:latin typeface="Calibri"/>
              <a:ea typeface="Calibri"/>
              <a:cs typeface="Calibri"/>
              <a:sym typeface="Calibri"/>
            </a:endParaRPr>
          </a:p>
        </p:txBody>
      </p:sp>
      <p:sp>
        <p:nvSpPr>
          <p:cNvPr id="12" name="Google Shape;407;p21"/>
          <p:cNvSpPr txBox="1"/>
          <p:nvPr/>
        </p:nvSpPr>
        <p:spPr>
          <a:xfrm>
            <a:off x="6638361"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4. b</a:t>
            </a:r>
            <a:endParaRPr sz="2800" b="1">
              <a:solidFill>
                <a:srgbClr val="FF0000"/>
              </a:solidFill>
              <a:latin typeface="Calibri"/>
              <a:ea typeface="Calibri"/>
              <a:cs typeface="Calibri"/>
              <a:sym typeface="Calibri"/>
            </a:endParaRPr>
          </a:p>
        </p:txBody>
      </p:sp>
      <p:sp>
        <p:nvSpPr>
          <p:cNvPr id="13" name="Google Shape;408;p21"/>
          <p:cNvSpPr txBox="1"/>
          <p:nvPr/>
        </p:nvSpPr>
        <p:spPr>
          <a:xfrm>
            <a:off x="8156243"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5. c</a:t>
            </a:r>
            <a:endParaRPr sz="2800" b="1">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745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694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436;p23"/>
          <p:cNvSpPr txBox="1"/>
          <p:nvPr/>
        </p:nvSpPr>
        <p:spPr>
          <a:xfrm>
            <a:off x="4689613" y="17594"/>
            <a:ext cx="2662532" cy="52318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Arial Black" panose="020B0A04020102020204" pitchFamily="34" charset="0"/>
                <a:cs typeface="Mongolian Baiti" panose="03000500000000000000" pitchFamily="66" charset="0"/>
                <a:sym typeface="Arial"/>
              </a:rPr>
              <a:t>* PROJECT</a:t>
            </a:r>
            <a:endParaRPr sz="2800" dirty="0">
              <a:solidFill>
                <a:srgbClr val="C00000"/>
              </a:solidFill>
              <a:latin typeface="Arial Black" panose="020B0A04020102020204" pitchFamily="34" charset="0"/>
              <a:cs typeface="Mongolian Baiti" panose="03000500000000000000" pitchFamily="66" charset="0"/>
            </a:endParaRPr>
          </a:p>
        </p:txBody>
      </p:sp>
      <p:sp>
        <p:nvSpPr>
          <p:cNvPr id="6" name="Google Shape;434;p23"/>
          <p:cNvSpPr txBox="1"/>
          <p:nvPr/>
        </p:nvSpPr>
        <p:spPr>
          <a:xfrm>
            <a:off x="1505237" y="775830"/>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pic>
        <p:nvPicPr>
          <p:cNvPr id="7" name="Google Shape;437;p23"/>
          <p:cNvPicPr preferRelativeResize="0"/>
          <p:nvPr/>
        </p:nvPicPr>
        <p:blipFill rotWithShape="1">
          <a:blip r:embed="rId3">
            <a:alphaModFix/>
          </a:blip>
          <a:srcRect/>
          <a:stretch/>
        </p:blipFill>
        <p:spPr>
          <a:xfrm rot="-785738">
            <a:off x="7899531" y="351064"/>
            <a:ext cx="3346991" cy="2161906"/>
          </a:xfrm>
          <a:prstGeom prst="rect">
            <a:avLst/>
          </a:prstGeom>
          <a:noFill/>
          <a:ln>
            <a:noFill/>
          </a:ln>
        </p:spPr>
      </p:pic>
      <p:pic>
        <p:nvPicPr>
          <p:cNvPr id="8" name="Google Shape;438;p23"/>
          <p:cNvPicPr preferRelativeResize="0"/>
          <p:nvPr/>
        </p:nvPicPr>
        <p:blipFill rotWithShape="1">
          <a:blip r:embed="rId4">
            <a:alphaModFix/>
          </a:blip>
          <a:srcRect/>
          <a:stretch/>
        </p:blipFill>
        <p:spPr>
          <a:xfrm>
            <a:off x="8260840" y="2686525"/>
            <a:ext cx="2985422" cy="1804106"/>
          </a:xfrm>
          <a:prstGeom prst="rect">
            <a:avLst/>
          </a:prstGeom>
          <a:noFill/>
          <a:ln>
            <a:noFill/>
          </a:ln>
        </p:spPr>
      </p:pic>
      <p:pic>
        <p:nvPicPr>
          <p:cNvPr id="9" name="Google Shape;439;p23"/>
          <p:cNvPicPr preferRelativeResize="0"/>
          <p:nvPr/>
        </p:nvPicPr>
        <p:blipFill rotWithShape="1">
          <a:blip r:embed="rId5">
            <a:alphaModFix/>
          </a:blip>
          <a:srcRect/>
          <a:stretch/>
        </p:blipFill>
        <p:spPr>
          <a:xfrm rot="-1761195">
            <a:off x="8357941" y="4419627"/>
            <a:ext cx="2046158" cy="1548061"/>
          </a:xfrm>
          <a:prstGeom prst="rect">
            <a:avLst/>
          </a:prstGeom>
          <a:noFill/>
          <a:ln>
            <a:noFill/>
          </a:ln>
        </p:spPr>
      </p:pic>
      <p:sp>
        <p:nvSpPr>
          <p:cNvPr id="10" name="Google Shape;440;p23"/>
          <p:cNvSpPr/>
          <p:nvPr/>
        </p:nvSpPr>
        <p:spPr>
          <a:xfrm>
            <a:off x="3309380" y="1129035"/>
            <a:ext cx="2760465" cy="50359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00000"/>
                </a:solidFill>
                <a:latin typeface="Arial"/>
                <a:ea typeface="Arial"/>
                <a:cs typeface="Arial"/>
                <a:sym typeface="Arial"/>
              </a:rPr>
              <a:t>Work in groups.</a:t>
            </a:r>
            <a:endParaRPr sz="2400" dirty="0">
              <a:solidFill>
                <a:schemeClr val="dk1"/>
              </a:solidFill>
              <a:latin typeface="Calibri"/>
              <a:ea typeface="Calibri"/>
              <a:cs typeface="Calibri"/>
              <a:sym typeface="Calibri"/>
            </a:endParaRPr>
          </a:p>
        </p:txBody>
      </p:sp>
      <p:sp>
        <p:nvSpPr>
          <p:cNvPr id="11" name="Google Shape;441;p23"/>
          <p:cNvSpPr/>
          <p:nvPr/>
        </p:nvSpPr>
        <p:spPr>
          <a:xfrm>
            <a:off x="1264213" y="5514993"/>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2" name="Google Shape;442;p23"/>
          <p:cNvSpPr txBox="1"/>
          <p:nvPr/>
        </p:nvSpPr>
        <p:spPr>
          <a:xfrm>
            <a:off x="1316998" y="5467769"/>
            <a:ext cx="3970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Open Sans"/>
                <a:ea typeface="Open Sans"/>
                <a:cs typeface="Open Sans"/>
                <a:sym typeface="Open Sans"/>
              </a:rPr>
              <a:t>3</a:t>
            </a:r>
            <a:endParaRPr sz="3200" dirty="0"/>
          </a:p>
        </p:txBody>
      </p:sp>
      <p:sp>
        <p:nvSpPr>
          <p:cNvPr id="13" name="Google Shape;443;p23"/>
          <p:cNvSpPr/>
          <p:nvPr/>
        </p:nvSpPr>
        <p:spPr>
          <a:xfrm>
            <a:off x="1264213" y="492188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48DA4"/>
              </a:solidFill>
              <a:latin typeface="Calibri"/>
              <a:ea typeface="Calibri"/>
              <a:cs typeface="Calibri"/>
              <a:sym typeface="Calibri"/>
            </a:endParaRPr>
          </a:p>
        </p:txBody>
      </p:sp>
      <p:sp>
        <p:nvSpPr>
          <p:cNvPr id="14" name="Google Shape;444;p23"/>
          <p:cNvSpPr txBox="1"/>
          <p:nvPr/>
        </p:nvSpPr>
        <p:spPr>
          <a:xfrm>
            <a:off x="1316998" y="4893133"/>
            <a:ext cx="3970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Open Sans"/>
                <a:ea typeface="Open Sans"/>
                <a:cs typeface="Open Sans"/>
                <a:sym typeface="Open Sans"/>
              </a:rPr>
              <a:t>2</a:t>
            </a:r>
            <a:endParaRPr sz="3200" dirty="0"/>
          </a:p>
        </p:txBody>
      </p:sp>
      <p:sp>
        <p:nvSpPr>
          <p:cNvPr id="15" name="Google Shape;445;p23"/>
          <p:cNvSpPr/>
          <p:nvPr/>
        </p:nvSpPr>
        <p:spPr>
          <a:xfrm>
            <a:off x="1264213" y="179332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 name="Google Shape;446;p23"/>
          <p:cNvSpPr txBox="1"/>
          <p:nvPr/>
        </p:nvSpPr>
        <p:spPr>
          <a:xfrm>
            <a:off x="1316998" y="1690688"/>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7" name="Google Shape;447;p23"/>
          <p:cNvSpPr/>
          <p:nvPr/>
        </p:nvSpPr>
        <p:spPr>
          <a:xfrm>
            <a:off x="1902272" y="1690688"/>
            <a:ext cx="5832516" cy="83997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a:solidFill>
                  <a:schemeClr val="dk1"/>
                </a:solidFill>
                <a:latin typeface="Arial"/>
                <a:ea typeface="Arial"/>
                <a:cs typeface="Arial"/>
                <a:sym typeface="Arial"/>
              </a:rPr>
              <a:t>Choose one of your </a:t>
            </a:r>
            <a:r>
              <a:rPr lang="en-US" sz="2100" b="1" dirty="0" err="1">
                <a:solidFill>
                  <a:schemeClr val="dk1"/>
                </a:solidFill>
                <a:latin typeface="Arial"/>
                <a:ea typeface="Arial"/>
                <a:cs typeface="Arial"/>
                <a:sym typeface="Arial"/>
              </a:rPr>
              <a:t>favourite</a:t>
            </a:r>
            <a:r>
              <a:rPr lang="en-US" sz="2100" b="1" dirty="0">
                <a:solidFill>
                  <a:schemeClr val="dk1"/>
                </a:solidFill>
                <a:latin typeface="Arial"/>
                <a:ea typeface="Arial"/>
                <a:cs typeface="Arial"/>
                <a:sym typeface="Arial"/>
              </a:rPr>
              <a:t> films and design a poster for it, including:</a:t>
            </a:r>
            <a:endParaRPr sz="2100" dirty="0">
              <a:solidFill>
                <a:schemeClr val="dk1"/>
              </a:solidFill>
              <a:latin typeface="Calibri"/>
              <a:ea typeface="Calibri"/>
              <a:cs typeface="Calibri"/>
              <a:sym typeface="Calibri"/>
            </a:endParaRPr>
          </a:p>
        </p:txBody>
      </p:sp>
      <p:sp>
        <p:nvSpPr>
          <p:cNvPr id="18" name="Google Shape;448;p23"/>
          <p:cNvSpPr/>
          <p:nvPr/>
        </p:nvSpPr>
        <p:spPr>
          <a:xfrm>
            <a:off x="1859766" y="2503599"/>
            <a:ext cx="4678110" cy="24191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dirty="0">
                <a:solidFill>
                  <a:srgbClr val="242021"/>
                </a:solidFill>
                <a:latin typeface="Arial"/>
                <a:ea typeface="Arial"/>
                <a:cs typeface="Arial"/>
                <a:sym typeface="Arial"/>
              </a:rPr>
              <a:t>- name of the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type of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its director and main actors / actresses;</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a short summary;</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your overall opinions about the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the </a:t>
            </a:r>
            <a:r>
              <a:rPr lang="en-US" sz="1800" dirty="0" err="1">
                <a:solidFill>
                  <a:srgbClr val="242021"/>
                </a:solidFill>
                <a:latin typeface="Arial"/>
                <a:ea typeface="Arial"/>
                <a:cs typeface="Arial"/>
                <a:sym typeface="Arial"/>
              </a:rPr>
              <a:t>showtime</a:t>
            </a:r>
            <a:r>
              <a:rPr lang="en-US" sz="1800" dirty="0">
                <a:solidFill>
                  <a:srgbClr val="242021"/>
                </a:solidFill>
                <a:latin typeface="Arial"/>
                <a:ea typeface="Arial"/>
                <a:cs typeface="Arial"/>
                <a:sym typeface="Arial"/>
              </a:rPr>
              <a:t> and cinema;</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pictures or photos to illustrate the film.</a:t>
            </a:r>
            <a:endParaRPr sz="1800" dirty="0">
              <a:solidFill>
                <a:srgbClr val="242021"/>
              </a:solidFill>
              <a:latin typeface="Arial"/>
              <a:ea typeface="Arial"/>
              <a:cs typeface="Arial"/>
              <a:sym typeface="Arial"/>
            </a:endParaRPr>
          </a:p>
        </p:txBody>
      </p:sp>
      <p:sp>
        <p:nvSpPr>
          <p:cNvPr id="19" name="Google Shape;449;p23"/>
          <p:cNvSpPr/>
          <p:nvPr/>
        </p:nvSpPr>
        <p:spPr>
          <a:xfrm>
            <a:off x="1819604" y="4942355"/>
            <a:ext cx="45038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err="1">
                <a:solidFill>
                  <a:schemeClr val="dk1"/>
                </a:solidFill>
                <a:latin typeface="Arial"/>
                <a:ea typeface="Arial"/>
                <a:cs typeface="Arial"/>
                <a:sym typeface="Arial"/>
              </a:rPr>
              <a:t>Organise</a:t>
            </a:r>
            <a:r>
              <a:rPr lang="en-US" sz="2100" b="1" dirty="0">
                <a:solidFill>
                  <a:schemeClr val="dk1"/>
                </a:solidFill>
                <a:latin typeface="Arial"/>
                <a:ea typeface="Arial"/>
                <a:cs typeface="Arial"/>
                <a:sym typeface="Arial"/>
              </a:rPr>
              <a:t> them into an exhibition.</a:t>
            </a:r>
            <a:endParaRPr sz="2100" b="1" dirty="0">
              <a:solidFill>
                <a:schemeClr val="dk1"/>
              </a:solidFill>
              <a:latin typeface="Arial"/>
              <a:ea typeface="Arial"/>
              <a:cs typeface="Arial"/>
              <a:sym typeface="Arial"/>
            </a:endParaRPr>
          </a:p>
        </p:txBody>
      </p:sp>
      <p:sp>
        <p:nvSpPr>
          <p:cNvPr id="20" name="Google Shape;450;p23"/>
          <p:cNvSpPr/>
          <p:nvPr/>
        </p:nvSpPr>
        <p:spPr>
          <a:xfrm>
            <a:off x="1751108" y="5525389"/>
            <a:ext cx="3811270" cy="4521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a:solidFill>
                  <a:schemeClr val="dk1"/>
                </a:solidFill>
                <a:latin typeface="Arial"/>
                <a:ea typeface="Arial"/>
                <a:cs typeface="Arial"/>
                <a:sym typeface="Arial"/>
              </a:rPr>
              <a:t>Vote for the best poster.</a:t>
            </a:r>
            <a:endParaRPr sz="2100" dirty="0">
              <a:solidFill>
                <a:schemeClr val="dk1"/>
              </a:solidFill>
              <a:latin typeface="Calibri"/>
              <a:ea typeface="Calibri"/>
              <a:cs typeface="Calibri"/>
              <a:sym typeface="Calibri"/>
            </a:endParaRPr>
          </a:p>
        </p:txBody>
      </p:sp>
      <p:sp>
        <p:nvSpPr>
          <p:cNvPr id="21" name="Google Shape;451;p23"/>
          <p:cNvSpPr/>
          <p:nvPr/>
        </p:nvSpPr>
        <p:spPr>
          <a:xfrm>
            <a:off x="1316998" y="596357"/>
            <a:ext cx="373648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0070C0"/>
                </a:solidFill>
                <a:latin typeface="Calibri"/>
                <a:ea typeface="Calibri"/>
                <a:cs typeface="Calibri"/>
                <a:sym typeface="Calibri"/>
              </a:rPr>
              <a:t>Posters exhibition</a:t>
            </a:r>
            <a:endParaRPr sz="34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231690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1747" name="AutoShape 2" descr="Kết quả hình ảnh cho titanic poster"/>
          <p:cNvSpPr>
            <a:spLocks noChangeAspect="1" noChangeArrowheads="1"/>
          </p:cNvSpPr>
          <p:nvPr/>
        </p:nvSpPr>
        <p:spPr bwMode="auto">
          <a:xfrm>
            <a:off x="1425295" y="-145006"/>
            <a:ext cx="322065" cy="3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2" tIns="47226" rIns="94452" bIns="47226"/>
          <a:lstStyle>
            <a:lvl1pPr defTabSz="982663">
              <a:defRPr>
                <a:solidFill>
                  <a:schemeClr val="tx1"/>
                </a:solidFill>
                <a:latin typeface="Calibri" panose="020F0502020204030204" pitchFamily="34" charset="0"/>
              </a:defRPr>
            </a:lvl1pPr>
            <a:lvl2pPr marL="798513" indent="-307975" defTabSz="982663">
              <a:defRPr>
                <a:solidFill>
                  <a:schemeClr val="tx1"/>
                </a:solidFill>
                <a:latin typeface="Calibri" panose="020F0502020204030204" pitchFamily="34" charset="0"/>
              </a:defRPr>
            </a:lvl2pPr>
            <a:lvl3pPr marL="1227138" indent="-244475" defTabSz="982663">
              <a:defRPr>
                <a:solidFill>
                  <a:schemeClr val="tx1"/>
                </a:solidFill>
                <a:latin typeface="Calibri" panose="020F0502020204030204" pitchFamily="34" charset="0"/>
              </a:defRPr>
            </a:lvl3pPr>
            <a:lvl4pPr marL="1719263" indent="-246063" defTabSz="982663">
              <a:defRPr>
                <a:solidFill>
                  <a:schemeClr val="tx1"/>
                </a:solidFill>
                <a:latin typeface="Calibri" panose="020F0502020204030204" pitchFamily="34" charset="0"/>
              </a:defRPr>
            </a:lvl4pPr>
            <a:lvl5pPr marL="2209800" indent="-244475" defTabSz="982663">
              <a:defRPr>
                <a:solidFill>
                  <a:schemeClr val="tx1"/>
                </a:solidFill>
                <a:latin typeface="Calibri" panose="020F0502020204030204" pitchFamily="34" charset="0"/>
              </a:defRPr>
            </a:lvl5pPr>
            <a:lvl6pPr marL="2667000" indent="-244475" defTabSz="982663" fontAlgn="base">
              <a:spcBef>
                <a:spcPct val="0"/>
              </a:spcBef>
              <a:spcAft>
                <a:spcPct val="0"/>
              </a:spcAft>
              <a:defRPr>
                <a:solidFill>
                  <a:schemeClr val="tx1"/>
                </a:solidFill>
                <a:latin typeface="Calibri" panose="020F0502020204030204" pitchFamily="34" charset="0"/>
              </a:defRPr>
            </a:lvl6pPr>
            <a:lvl7pPr marL="3124200" indent="-244475" defTabSz="982663" fontAlgn="base">
              <a:spcBef>
                <a:spcPct val="0"/>
              </a:spcBef>
              <a:spcAft>
                <a:spcPct val="0"/>
              </a:spcAft>
              <a:defRPr>
                <a:solidFill>
                  <a:schemeClr val="tx1"/>
                </a:solidFill>
                <a:latin typeface="Calibri" panose="020F0502020204030204" pitchFamily="34" charset="0"/>
              </a:defRPr>
            </a:lvl7pPr>
            <a:lvl8pPr marL="3581400" indent="-244475" defTabSz="982663" fontAlgn="base">
              <a:spcBef>
                <a:spcPct val="0"/>
              </a:spcBef>
              <a:spcAft>
                <a:spcPct val="0"/>
              </a:spcAft>
              <a:defRPr>
                <a:solidFill>
                  <a:schemeClr val="tx1"/>
                </a:solidFill>
                <a:latin typeface="Calibri" panose="020F0502020204030204" pitchFamily="34" charset="0"/>
              </a:defRPr>
            </a:lvl8pPr>
            <a:lvl9pPr marL="4038600" indent="-244475" defTabSz="982663"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346"/>
          </a:p>
        </p:txBody>
      </p:sp>
      <p:grpSp>
        <p:nvGrpSpPr>
          <p:cNvPr id="4" name="Group 3"/>
          <p:cNvGrpSpPr>
            <a:grpSpLocks/>
          </p:cNvGrpSpPr>
          <p:nvPr/>
        </p:nvGrpSpPr>
        <p:grpSpPr bwMode="auto">
          <a:xfrm>
            <a:off x="701964" y="1040860"/>
            <a:ext cx="10040320" cy="4991375"/>
            <a:chOff x="0" y="1056502"/>
            <a:chExt cx="9144000" cy="5611049"/>
          </a:xfrm>
        </p:grpSpPr>
        <p:sp>
          <p:nvSpPr>
            <p:cNvPr id="3" name="Rectangle 2"/>
            <p:cNvSpPr>
              <a:spLocks noChangeArrowheads="1"/>
            </p:cNvSpPr>
            <p:nvPr/>
          </p:nvSpPr>
          <p:spPr bwMode="auto">
            <a:xfrm>
              <a:off x="3294868" y="1056502"/>
              <a:ext cx="5849132" cy="561104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4452" tIns="47226" rIns="94452" bIns="47226">
              <a:spAutoFit/>
            </a:bodyPr>
            <a:lstStyle>
              <a:lvl1pPr defTabSz="982663">
                <a:defRPr>
                  <a:solidFill>
                    <a:schemeClr val="tx1"/>
                  </a:solidFill>
                  <a:latin typeface="Calibri" panose="020F0502020204030204" pitchFamily="34" charset="0"/>
                </a:defRPr>
              </a:lvl1pPr>
              <a:lvl2pPr marL="798513" indent="-307975" defTabSz="982663">
                <a:defRPr>
                  <a:solidFill>
                    <a:schemeClr val="tx1"/>
                  </a:solidFill>
                  <a:latin typeface="Calibri" panose="020F0502020204030204" pitchFamily="34" charset="0"/>
                </a:defRPr>
              </a:lvl2pPr>
              <a:lvl3pPr marL="1227138" indent="-244475" defTabSz="982663">
                <a:defRPr>
                  <a:solidFill>
                    <a:schemeClr val="tx1"/>
                  </a:solidFill>
                  <a:latin typeface="Calibri" panose="020F0502020204030204" pitchFamily="34" charset="0"/>
                </a:defRPr>
              </a:lvl3pPr>
              <a:lvl4pPr marL="1719263" indent="-246063" defTabSz="982663">
                <a:defRPr>
                  <a:solidFill>
                    <a:schemeClr val="tx1"/>
                  </a:solidFill>
                  <a:latin typeface="Calibri" panose="020F0502020204030204" pitchFamily="34" charset="0"/>
                </a:defRPr>
              </a:lvl4pPr>
              <a:lvl5pPr marL="2209800" indent="-244475" defTabSz="982663">
                <a:defRPr>
                  <a:solidFill>
                    <a:schemeClr val="tx1"/>
                  </a:solidFill>
                  <a:latin typeface="Calibri" panose="020F0502020204030204" pitchFamily="34" charset="0"/>
                </a:defRPr>
              </a:lvl5pPr>
              <a:lvl6pPr marL="2667000" indent="-244475" defTabSz="982663" fontAlgn="base">
                <a:spcBef>
                  <a:spcPct val="0"/>
                </a:spcBef>
                <a:spcAft>
                  <a:spcPct val="0"/>
                </a:spcAft>
                <a:defRPr>
                  <a:solidFill>
                    <a:schemeClr val="tx1"/>
                  </a:solidFill>
                  <a:latin typeface="Calibri" panose="020F0502020204030204" pitchFamily="34" charset="0"/>
                </a:defRPr>
              </a:lvl6pPr>
              <a:lvl7pPr marL="3124200" indent="-244475" defTabSz="982663" fontAlgn="base">
                <a:spcBef>
                  <a:spcPct val="0"/>
                </a:spcBef>
                <a:spcAft>
                  <a:spcPct val="0"/>
                </a:spcAft>
                <a:defRPr>
                  <a:solidFill>
                    <a:schemeClr val="tx1"/>
                  </a:solidFill>
                  <a:latin typeface="Calibri" panose="020F0502020204030204" pitchFamily="34" charset="0"/>
                </a:defRPr>
              </a:lvl7pPr>
              <a:lvl8pPr marL="3581400" indent="-244475" defTabSz="982663" fontAlgn="base">
                <a:spcBef>
                  <a:spcPct val="0"/>
                </a:spcBef>
                <a:spcAft>
                  <a:spcPct val="0"/>
                </a:spcAft>
                <a:defRPr>
                  <a:solidFill>
                    <a:schemeClr val="tx1"/>
                  </a:solidFill>
                  <a:latin typeface="Calibri" panose="020F0502020204030204" pitchFamily="34" charset="0"/>
                </a:defRPr>
              </a:lvl8pPr>
              <a:lvl9pPr marL="4038600" indent="-244475" defTabSz="982663" fontAlgn="base">
                <a:spcBef>
                  <a:spcPct val="0"/>
                </a:spcBef>
                <a:spcAft>
                  <a:spcPct val="0"/>
                </a:spcAft>
                <a:defRPr>
                  <a:solidFill>
                    <a:schemeClr val="tx1"/>
                  </a:solidFill>
                  <a:latin typeface="Calibri" panose="020F0502020204030204" pitchFamily="34" charset="0"/>
                </a:defRPr>
              </a:lvl9pPr>
            </a:lstStyle>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Romantic:</a:t>
              </a:r>
              <a:r>
                <a:rPr lang="en-US" altLang="en-US" sz="2019" b="1" dirty="0">
                  <a:solidFill>
                    <a:srgbClr val="1C1C1C"/>
                  </a:solidFill>
                  <a:latin typeface="Arial" panose="020B0604020202020204" pitchFamily="34" charset="0"/>
                  <a:cs typeface="Arial" panose="020B0604020202020204" pitchFamily="34" charset="0"/>
                </a:rPr>
                <a:t> About the sinking of the ship Titanic on its first voyage. Jack, the main character, saves Rose from killing herself during the journey. Although they are from different social classes, and Rose is already engaged, they fall in love. The film has a sad ending: more than a thousand people die in the disaster.</a:t>
              </a:r>
            </a:p>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It stars</a:t>
              </a:r>
              <a:r>
                <a:rPr lang="en-US" altLang="en-US" sz="2019" b="1" dirty="0">
                  <a:solidFill>
                    <a:srgbClr val="1C1C1C"/>
                  </a:solidFill>
                  <a:latin typeface="Arial" panose="020B0604020202020204" pitchFamily="34" charset="0"/>
                  <a:cs typeface="Arial" panose="020B0604020202020204" pitchFamily="34" charset="0"/>
                </a:rPr>
                <a:t>: Leonardo DiCaprio and Kate Winslet.</a:t>
              </a:r>
            </a:p>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Critics say</a:t>
              </a:r>
              <a:r>
                <a:rPr lang="en-US" altLang="en-US" sz="2019" b="1" dirty="0">
                  <a:solidFill>
                    <a:srgbClr val="1C1C1C"/>
                  </a:solidFill>
                  <a:latin typeface="Arial" panose="020B0604020202020204" pitchFamily="34" charset="0"/>
                  <a:cs typeface="Arial" panose="020B0604020202020204" pitchFamily="34" charset="0"/>
                </a:rPr>
                <a:t>: it is a must-see. The story is moving and the acting is excellent. The special effects, visuals, and music are also incredible.</a:t>
              </a:r>
            </a:p>
            <a:p>
              <a:pPr algn="just">
                <a:lnSpc>
                  <a:spcPts val="2897"/>
                </a:lnSpc>
                <a:spcBef>
                  <a:spcPts val="312"/>
                </a:spcBef>
                <a:spcAft>
                  <a:spcPts val="312"/>
                </a:spcAft>
              </a:pPr>
              <a:r>
                <a:rPr lang="en-US" altLang="en-US" sz="2019" b="1" dirty="0" err="1">
                  <a:solidFill>
                    <a:srgbClr val="0000FF"/>
                  </a:solidFill>
                  <a:latin typeface="Arial" panose="020B0604020202020204" pitchFamily="34" charset="0"/>
                  <a:cs typeface="Arial" panose="020B0604020202020204" pitchFamily="34" charset="0"/>
                </a:rPr>
                <a:t>Showtimes</a:t>
              </a:r>
              <a:r>
                <a:rPr lang="en-US" altLang="en-US" sz="2019" b="1" dirty="0">
                  <a:solidFill>
                    <a:srgbClr val="1C1C1C"/>
                  </a:solidFill>
                  <a:latin typeface="Arial" panose="020B0604020202020204" pitchFamily="34" charset="0"/>
                  <a:cs typeface="Arial" panose="020B0604020202020204" pitchFamily="34" charset="0"/>
                </a:rPr>
                <a:t>: 5:30 </a:t>
              </a:r>
              <a:r>
                <a:rPr lang="en-US" altLang="en-US" sz="2019" b="1" dirty="0" err="1">
                  <a:solidFill>
                    <a:srgbClr val="1C1C1C"/>
                  </a:solidFill>
                  <a:latin typeface="Arial" panose="020B0604020202020204" pitchFamily="34" charset="0"/>
                  <a:cs typeface="Arial" panose="020B0604020202020204" pitchFamily="34" charset="0"/>
                </a:rPr>
                <a:t>p.m</a:t>
              </a:r>
              <a:r>
                <a:rPr lang="en-US" altLang="en-US" sz="2019" b="1" dirty="0">
                  <a:solidFill>
                    <a:srgbClr val="1C1C1C"/>
                  </a:solidFill>
                  <a:latin typeface="Arial" panose="020B0604020202020204" pitchFamily="34" charset="0"/>
                  <a:cs typeface="Arial" panose="020B0604020202020204" pitchFamily="34" charset="0"/>
                </a:rPr>
                <a:t> and 8:30 </a:t>
              </a:r>
              <a:r>
                <a:rPr lang="en-US" altLang="en-US" sz="2019" b="1" dirty="0" err="1">
                  <a:solidFill>
                    <a:srgbClr val="1C1C1C"/>
                  </a:solidFill>
                  <a:latin typeface="Arial" panose="020B0604020202020204" pitchFamily="34" charset="0"/>
                  <a:cs typeface="Arial" panose="020B0604020202020204" pitchFamily="34" charset="0"/>
                </a:rPr>
                <a:t>p.m</a:t>
              </a:r>
              <a:endParaRPr lang="en-US" altLang="en-US" sz="2019" b="1" dirty="0">
                <a:solidFill>
                  <a:srgbClr val="1C1C1C"/>
                </a:solidFill>
                <a:latin typeface="Arial" panose="020B0604020202020204" pitchFamily="34" charset="0"/>
                <a:cs typeface="Arial" panose="020B0604020202020204" pitchFamily="34" charset="0"/>
              </a:endParaRPr>
            </a:p>
            <a:p>
              <a:pPr algn="just">
                <a:lnSpc>
                  <a:spcPts val="2897"/>
                </a:lnSpc>
                <a:spcBef>
                  <a:spcPts val="312"/>
                </a:spcBef>
                <a:spcAft>
                  <a:spcPts val="312"/>
                </a:spcAft>
              </a:pPr>
              <a:r>
                <a:rPr lang="en-US" altLang="en-US" sz="2019" b="1" dirty="0">
                  <a:solidFill>
                    <a:srgbClr val="1C1C1C"/>
                  </a:solidFill>
                  <a:latin typeface="Arial" panose="020B0604020202020204" pitchFamily="34" charset="0"/>
                  <a:cs typeface="Arial" panose="020B0604020202020204" pitchFamily="34" charset="0"/>
                </a:rPr>
                <a:t>daily at Thang </a:t>
              </a:r>
              <a:r>
                <a:rPr lang="en-US" altLang="en-US" sz="2019" b="1" dirty="0" err="1">
                  <a:solidFill>
                    <a:srgbClr val="1C1C1C"/>
                  </a:solidFill>
                  <a:latin typeface="Arial" panose="020B0604020202020204" pitchFamily="34" charset="0"/>
                  <a:cs typeface="Arial" panose="020B0604020202020204" pitchFamily="34" charset="0"/>
                </a:rPr>
                <a:t>Loi</a:t>
              </a:r>
              <a:r>
                <a:rPr lang="en-US" altLang="en-US" sz="2019" b="1" dirty="0">
                  <a:solidFill>
                    <a:srgbClr val="1C1C1C"/>
                  </a:solidFill>
                  <a:latin typeface="Arial" panose="020B0604020202020204" pitchFamily="34" charset="0"/>
                  <a:cs typeface="Arial" panose="020B0604020202020204" pitchFamily="34" charset="0"/>
                </a:rPr>
                <a:t> Theatre</a:t>
              </a:r>
              <a:endParaRPr lang="en-US" altLang="en-US" sz="2019" dirty="0">
                <a:solidFill>
                  <a:srgbClr val="1C1C1C"/>
                </a:solidFill>
              </a:endParaRPr>
            </a:p>
          </p:txBody>
        </p:sp>
        <p:pic>
          <p:nvPicPr>
            <p:cNvPr id="317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250"/>
              <a:ext cx="3187898" cy="559630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Google Shape;436;p23"/>
          <p:cNvSpPr txBox="1"/>
          <p:nvPr/>
        </p:nvSpPr>
        <p:spPr>
          <a:xfrm>
            <a:off x="1425295" y="187831"/>
            <a:ext cx="2662532" cy="523180"/>
          </a:xfrm>
          <a:prstGeom prst="rect">
            <a:avLst/>
          </a:prstGeom>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Arial Black" panose="020B0A04020102020204" pitchFamily="34" charset="0"/>
                <a:cs typeface="Mongolian Baiti" panose="03000500000000000000" pitchFamily="66" charset="0"/>
                <a:sym typeface="Arial"/>
              </a:rPr>
              <a:t>* PROJECT</a:t>
            </a:r>
            <a:endParaRPr sz="2800" dirty="0">
              <a:solidFill>
                <a:srgbClr val="C00000"/>
              </a:solidFill>
              <a:latin typeface="Arial Black" panose="020B0A04020102020204" pitchFamily="34" charset="0"/>
              <a:cs typeface="Mongolian Baiti" panose="03000500000000000000" pitchFamily="66" charset="0"/>
            </a:endParaRPr>
          </a:p>
        </p:txBody>
      </p:sp>
      <p:sp>
        <p:nvSpPr>
          <p:cNvPr id="7" name="Google Shape;451;p23"/>
          <p:cNvSpPr/>
          <p:nvPr/>
        </p:nvSpPr>
        <p:spPr>
          <a:xfrm>
            <a:off x="4739206" y="141644"/>
            <a:ext cx="373648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0070C0"/>
                </a:solidFill>
                <a:latin typeface="Calibri"/>
                <a:ea typeface="Calibri"/>
                <a:cs typeface="Calibri"/>
                <a:sym typeface="Calibri"/>
              </a:rPr>
              <a:t>Posters exhibition</a:t>
            </a:r>
            <a:endParaRPr sz="34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328161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087582" y="1160606"/>
            <a:ext cx="105156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484;p25"/>
          <p:cNvSpPr txBox="1"/>
          <p:nvPr/>
        </p:nvSpPr>
        <p:spPr>
          <a:xfrm>
            <a:off x="4192133" y="103534"/>
            <a:ext cx="3447624" cy="52318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 CONSOLIDATION</a:t>
            </a:r>
            <a:endParaRPr sz="2800" b="1" dirty="0">
              <a:solidFill>
                <a:schemeClr val="dk1"/>
              </a:solidFill>
              <a:latin typeface="Arial"/>
              <a:ea typeface="Arial"/>
              <a:cs typeface="Arial"/>
              <a:sym typeface="Arial"/>
            </a:endParaRPr>
          </a:p>
        </p:txBody>
      </p:sp>
      <p:grpSp>
        <p:nvGrpSpPr>
          <p:cNvPr id="9" name="Google Shape;485;p25"/>
          <p:cNvGrpSpPr/>
          <p:nvPr/>
        </p:nvGrpSpPr>
        <p:grpSpPr>
          <a:xfrm>
            <a:off x="3303739" y="1128623"/>
            <a:ext cx="5482921" cy="4344624"/>
            <a:chOff x="1022357" y="65"/>
            <a:chExt cx="5482921" cy="4344624"/>
          </a:xfrm>
        </p:grpSpPr>
        <p:sp>
          <p:nvSpPr>
            <p:cNvPr id="10" name="Google Shape;486;p25"/>
            <p:cNvSpPr/>
            <p:nvPr/>
          </p:nvSpPr>
          <p:spPr>
            <a:xfrm>
              <a:off x="1022357" y="65"/>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7;p25"/>
            <p:cNvSpPr txBox="1"/>
            <p:nvPr/>
          </p:nvSpPr>
          <p:spPr>
            <a:xfrm>
              <a:off x="1022357" y="65"/>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12" name="Google Shape;488;p25"/>
            <p:cNvSpPr/>
            <p:nvPr/>
          </p:nvSpPr>
          <p:spPr>
            <a:xfrm>
              <a:off x="1022357" y="462589"/>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9;p25"/>
            <p:cNvSpPr/>
            <p:nvPr/>
          </p:nvSpPr>
          <p:spPr>
            <a:xfrm>
              <a:off x="1737472" y="462589"/>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90;p25"/>
            <p:cNvSpPr/>
            <p:nvPr/>
          </p:nvSpPr>
          <p:spPr>
            <a:xfrm>
              <a:off x="2453151" y="462589"/>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1;p25"/>
            <p:cNvSpPr/>
            <p:nvPr/>
          </p:nvSpPr>
          <p:spPr>
            <a:xfrm>
              <a:off x="3168266" y="462589"/>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2;p25"/>
            <p:cNvSpPr/>
            <p:nvPr/>
          </p:nvSpPr>
          <p:spPr>
            <a:xfrm>
              <a:off x="3883945" y="462589"/>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3;p25"/>
            <p:cNvSpPr/>
            <p:nvPr/>
          </p:nvSpPr>
          <p:spPr>
            <a:xfrm>
              <a:off x="4599060" y="462589"/>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4;p25"/>
            <p:cNvSpPr/>
            <p:nvPr/>
          </p:nvSpPr>
          <p:spPr>
            <a:xfrm>
              <a:off x="5314740" y="462589"/>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5;p25"/>
            <p:cNvSpPr/>
            <p:nvPr/>
          </p:nvSpPr>
          <p:spPr>
            <a:xfrm>
              <a:off x="1022357" y="556807"/>
              <a:ext cx="5153911" cy="753743"/>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6;p25"/>
            <p:cNvSpPr txBox="1"/>
            <p:nvPr/>
          </p:nvSpPr>
          <p:spPr>
            <a:xfrm>
              <a:off x="1022357" y="556807"/>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Vocabulary review</a:t>
              </a:r>
              <a:endParaRPr/>
            </a:p>
          </p:txBody>
        </p:sp>
        <p:sp>
          <p:nvSpPr>
            <p:cNvPr id="21" name="Google Shape;497;p25"/>
            <p:cNvSpPr/>
            <p:nvPr/>
          </p:nvSpPr>
          <p:spPr>
            <a:xfrm>
              <a:off x="1022357" y="1470025"/>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8;p25"/>
            <p:cNvSpPr txBox="1"/>
            <p:nvPr/>
          </p:nvSpPr>
          <p:spPr>
            <a:xfrm>
              <a:off x="1022357" y="1470025"/>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23" name="Google Shape;499;p25"/>
            <p:cNvSpPr/>
            <p:nvPr/>
          </p:nvSpPr>
          <p:spPr>
            <a:xfrm>
              <a:off x="1022357" y="193255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0;p25"/>
            <p:cNvSpPr/>
            <p:nvPr/>
          </p:nvSpPr>
          <p:spPr>
            <a:xfrm>
              <a:off x="1737472" y="193255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1;p25"/>
            <p:cNvSpPr/>
            <p:nvPr/>
          </p:nvSpPr>
          <p:spPr>
            <a:xfrm>
              <a:off x="2453151" y="193255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2;p25"/>
            <p:cNvSpPr/>
            <p:nvPr/>
          </p:nvSpPr>
          <p:spPr>
            <a:xfrm>
              <a:off x="3168266" y="193255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3;p25"/>
            <p:cNvSpPr/>
            <p:nvPr/>
          </p:nvSpPr>
          <p:spPr>
            <a:xfrm>
              <a:off x="3883945" y="1932550"/>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4;p25"/>
            <p:cNvSpPr/>
            <p:nvPr/>
          </p:nvSpPr>
          <p:spPr>
            <a:xfrm>
              <a:off x="4599060" y="193255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5;p25"/>
            <p:cNvSpPr/>
            <p:nvPr/>
          </p:nvSpPr>
          <p:spPr>
            <a:xfrm>
              <a:off x="5314740" y="193255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6;p25"/>
            <p:cNvSpPr/>
            <p:nvPr/>
          </p:nvSpPr>
          <p:spPr>
            <a:xfrm>
              <a:off x="1022357" y="2026768"/>
              <a:ext cx="5153911" cy="753743"/>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7;p25"/>
            <p:cNvSpPr txBox="1"/>
            <p:nvPr/>
          </p:nvSpPr>
          <p:spPr>
            <a:xfrm>
              <a:off x="1022357" y="2026768"/>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Grammar review</a:t>
              </a:r>
              <a:endParaRPr/>
            </a:p>
          </p:txBody>
        </p:sp>
        <p:sp>
          <p:nvSpPr>
            <p:cNvPr id="32" name="Google Shape;508;p25"/>
            <p:cNvSpPr/>
            <p:nvPr/>
          </p:nvSpPr>
          <p:spPr>
            <a:xfrm>
              <a:off x="1022357" y="2939986"/>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9;p25"/>
            <p:cNvSpPr txBox="1"/>
            <p:nvPr/>
          </p:nvSpPr>
          <p:spPr>
            <a:xfrm>
              <a:off x="1022357" y="2939986"/>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34" name="Google Shape;510;p25"/>
            <p:cNvSpPr/>
            <p:nvPr/>
          </p:nvSpPr>
          <p:spPr>
            <a:xfrm>
              <a:off x="1022357" y="340251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1;p25"/>
            <p:cNvSpPr/>
            <p:nvPr/>
          </p:nvSpPr>
          <p:spPr>
            <a:xfrm>
              <a:off x="1737472" y="340251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2;p25"/>
            <p:cNvSpPr/>
            <p:nvPr/>
          </p:nvSpPr>
          <p:spPr>
            <a:xfrm>
              <a:off x="2453151" y="3402510"/>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3;p25"/>
            <p:cNvSpPr/>
            <p:nvPr/>
          </p:nvSpPr>
          <p:spPr>
            <a:xfrm>
              <a:off x="3168266" y="340251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4;p25"/>
            <p:cNvSpPr/>
            <p:nvPr/>
          </p:nvSpPr>
          <p:spPr>
            <a:xfrm>
              <a:off x="3883945" y="340251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5;p25"/>
            <p:cNvSpPr/>
            <p:nvPr/>
          </p:nvSpPr>
          <p:spPr>
            <a:xfrm>
              <a:off x="4599060" y="340251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6;p25"/>
            <p:cNvSpPr/>
            <p:nvPr/>
          </p:nvSpPr>
          <p:spPr>
            <a:xfrm>
              <a:off x="5314740" y="340251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25"/>
            <p:cNvSpPr/>
            <p:nvPr/>
          </p:nvSpPr>
          <p:spPr>
            <a:xfrm>
              <a:off x="1022357" y="3496728"/>
              <a:ext cx="5153911" cy="75374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25"/>
            <p:cNvSpPr txBox="1"/>
            <p:nvPr/>
          </p:nvSpPr>
          <p:spPr>
            <a:xfrm>
              <a:off x="1022357" y="3496728"/>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Project: Design film posters</a:t>
              </a:r>
              <a:endParaRPr/>
            </a:p>
          </p:txBody>
        </p:sp>
      </p:grpSp>
    </p:spTree>
    <p:extLst>
      <p:ext uri="{BB962C8B-B14F-4D97-AF65-F5344CB8AC3E}">
        <p14:creationId xmlns:p14="http://schemas.microsoft.com/office/powerpoint/2010/main" val="260381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90;p21"/>
          <p:cNvSpPr txBox="1"/>
          <p:nvPr/>
        </p:nvSpPr>
        <p:spPr>
          <a:xfrm>
            <a:off x="1003821" y="2400421"/>
            <a:ext cx="10513304" cy="1477287"/>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3600"/>
            </a:pPr>
            <a:r>
              <a:rPr lang="en-US" sz="3600" dirty="0">
                <a:solidFill>
                  <a:schemeClr val="dk1"/>
                </a:solidFill>
                <a:latin typeface="Calibri"/>
                <a:ea typeface="Calibri"/>
                <a:cs typeface="Calibri"/>
                <a:sym typeface="Calibri"/>
              </a:rPr>
              <a:t>- Do exercise in the workbook.</a:t>
            </a:r>
          </a:p>
          <a:p>
            <a:r>
              <a:rPr lang="en-US" sz="3600" dirty="0">
                <a:solidFill>
                  <a:schemeClr val="dk1"/>
                </a:solidFill>
                <a:latin typeface="Calibri"/>
                <a:ea typeface="Calibri"/>
                <a:cs typeface="Calibri"/>
                <a:sym typeface="Calibri"/>
              </a:rPr>
              <a:t>- Prepare for the next lesson: </a:t>
            </a:r>
            <a:r>
              <a:rPr lang="en-US" sz="2800" dirty="0"/>
              <a:t>Unit 9 –  Getting started</a:t>
            </a:r>
            <a:endParaRPr sz="2800" dirty="0"/>
          </a:p>
        </p:txBody>
      </p:sp>
      <p:sp>
        <p:nvSpPr>
          <p:cNvPr id="6" name="Rectangle 5"/>
          <p:cNvSpPr/>
          <p:nvPr/>
        </p:nvSpPr>
        <p:spPr>
          <a:xfrm>
            <a:off x="3124200" y="327723"/>
            <a:ext cx="5943600" cy="1015651"/>
          </a:xfrm>
          <a:prstGeom prst="rect">
            <a:avLst/>
          </a:prstGeom>
          <a:noFill/>
        </p:spPr>
        <p:txBody>
          <a:bodyPr lIns="91427" tIns="45714" rIns="91427" bIns="45714">
            <a:spAutoFit/>
          </a:bodyPr>
          <a:lstStyle/>
          <a:p>
            <a:pPr algn="ctr">
              <a:defRPr/>
            </a:pPr>
            <a:r>
              <a:rPr lang="en-US" sz="60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homework</a:t>
            </a:r>
          </a:p>
        </p:txBody>
      </p:sp>
    </p:spTree>
    <p:extLst>
      <p:ext uri="{BB962C8B-B14F-4D97-AF65-F5344CB8AC3E}">
        <p14:creationId xmlns:p14="http://schemas.microsoft.com/office/powerpoint/2010/main" val="386947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aches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181600"/>
            <a:ext cx="203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ánh cụt 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791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ánh cụt 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5029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ánh cụt 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36004" y="5486400"/>
            <a:ext cx="10202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t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1536531"/>
            <a:ext cx="12192000" cy="52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9"/>
          <p:cNvGrpSpPr>
            <a:grpSpLocks/>
          </p:cNvGrpSpPr>
          <p:nvPr/>
        </p:nvGrpSpPr>
        <p:grpSpPr bwMode="auto">
          <a:xfrm>
            <a:off x="0" y="0"/>
            <a:ext cx="12293600" cy="6858000"/>
            <a:chOff x="0" y="0"/>
            <a:chExt cx="5760" cy="4333"/>
          </a:xfrm>
        </p:grpSpPr>
        <p:pic>
          <p:nvPicPr>
            <p:cNvPr id="24586" name="Picture 1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67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100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800" decel="100000"/>
                                        <p:tgtEl>
                                          <p:spTgt spid="46084"/>
                                        </p:tgtEl>
                                      </p:cBhvr>
                                    </p:animEffect>
                                    <p:anim calcmode="lin" valueType="num">
                                      <p:cBhvr>
                                        <p:cTn id="8" dur="800" decel="100000" fill="hold"/>
                                        <p:tgtEl>
                                          <p:spTgt spid="46084"/>
                                        </p:tgtEl>
                                        <p:attrNameLst>
                                          <p:attrName>style.rotation</p:attrName>
                                        </p:attrNameLst>
                                      </p:cBhvr>
                                      <p:tavLst>
                                        <p:tav tm="0">
                                          <p:val>
                                            <p:fltVal val="-90"/>
                                          </p:val>
                                        </p:tav>
                                        <p:tav tm="100000">
                                          <p:val>
                                            <p:fltVal val="0"/>
                                          </p:val>
                                        </p:tav>
                                      </p:tavLst>
                                    </p:anim>
                                    <p:anim calcmode="lin" valueType="num">
                                      <p:cBhvr>
                                        <p:cTn id="9" dur="800" decel="100000" fill="hold"/>
                                        <p:tgtEl>
                                          <p:spTgt spid="46084"/>
                                        </p:tgtEl>
                                        <p:attrNameLst>
                                          <p:attrName>ppt_x</p:attrName>
                                        </p:attrNameLst>
                                      </p:cBhvr>
                                      <p:tavLst>
                                        <p:tav tm="0">
                                          <p:val>
                                            <p:strVal val="#ppt_x+0.4"/>
                                          </p:val>
                                        </p:tav>
                                        <p:tav tm="100000">
                                          <p:val>
                                            <p:strVal val="#ppt_x-0.05"/>
                                          </p:val>
                                        </p:tav>
                                      </p:tavLst>
                                    </p:anim>
                                    <p:anim calcmode="lin" valueType="num">
                                      <p:cBhvr>
                                        <p:cTn id="10" dur="800" decel="100000" fill="hold"/>
                                        <p:tgtEl>
                                          <p:spTgt spid="460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7"/>
          <p:cNvCxnSpPr/>
          <p:nvPr/>
        </p:nvCxnSpPr>
        <p:spPr>
          <a:xfrm flipH="1">
            <a:off x="6062664" y="5086350"/>
            <a:ext cx="33337" cy="1798638"/>
          </a:xfrm>
          <a:prstGeom prst="straightConnector1">
            <a:avLst/>
          </a:prstGeom>
          <a:noFill/>
          <a:ln w="57150" cap="flat" cmpd="sng">
            <a:solidFill>
              <a:schemeClr val="lt1"/>
            </a:solidFill>
            <a:prstDash val="solid"/>
            <a:miter lim="800000"/>
            <a:headEnd type="none" w="sm" len="sm"/>
            <a:tailEnd type="none" w="sm" len="sm"/>
          </a:ln>
        </p:spPr>
      </p:cxnSp>
      <p:sp>
        <p:nvSpPr>
          <p:cNvPr id="203" name="Google Shape;203;p7">
            <a:hlinkClick r:id="" action="ppaction://hlinkshowjump?jump=nextslide"/>
          </p:cNvPr>
          <p:cNvSpPr/>
          <p:nvPr/>
        </p:nvSpPr>
        <p:spPr>
          <a:xfrm>
            <a:off x="9586298" y="5961947"/>
            <a:ext cx="863600" cy="719137"/>
          </a:xfrm>
          <a:custGeom>
            <a:avLst/>
            <a:gdLst/>
            <a:ahLst/>
            <a:cxnLst/>
            <a:rect l="l" t="t" r="r" b="b"/>
            <a:pathLst>
              <a:path w="120000" h="120000" extrusionOk="0">
                <a:moveTo>
                  <a:pt x="0" y="0"/>
                </a:moveTo>
                <a:lnTo>
                  <a:pt x="120000" y="0"/>
                </a:lnTo>
                <a:lnTo>
                  <a:pt x="120000" y="120000"/>
                </a:lnTo>
                <a:lnTo>
                  <a:pt x="0" y="120000"/>
                </a:lnTo>
                <a:close/>
                <a:moveTo>
                  <a:pt x="97472" y="60000"/>
                </a:moveTo>
                <a:lnTo>
                  <a:pt x="22528" y="15000"/>
                </a:lnTo>
                <a:lnTo>
                  <a:pt x="22528" y="105000"/>
                </a:lnTo>
                <a:close/>
              </a:path>
              <a:path w="120000" h="120000" fill="darken" extrusionOk="0">
                <a:moveTo>
                  <a:pt x="97472" y="60000"/>
                </a:moveTo>
                <a:lnTo>
                  <a:pt x="22528" y="15000"/>
                </a:lnTo>
                <a:lnTo>
                  <a:pt x="22528" y="105000"/>
                </a:lnTo>
                <a:close/>
              </a:path>
              <a:path w="120000" h="120000" fill="none" extrusionOk="0">
                <a:moveTo>
                  <a:pt x="97472" y="60000"/>
                </a:moveTo>
                <a:lnTo>
                  <a:pt x="22528" y="105000"/>
                </a:lnTo>
                <a:lnTo>
                  <a:pt x="22528" y="15000"/>
                </a:lnTo>
                <a:close/>
              </a:path>
              <a:path w="120000" h="120000" fill="none" extrusionOk="0">
                <a:moveTo>
                  <a:pt x="0" y="0"/>
                </a:moveTo>
                <a:lnTo>
                  <a:pt x="120000" y="0"/>
                </a:lnTo>
                <a:lnTo>
                  <a:pt x="120000" y="120000"/>
                </a:lnTo>
                <a:lnTo>
                  <a:pt x="0" y="120000"/>
                </a:lnTo>
                <a:close/>
              </a:path>
            </a:pathLst>
          </a:custGeom>
          <a:gradFill>
            <a:gsLst>
              <a:gs pos="0">
                <a:srgbClr val="F08B54"/>
              </a:gs>
              <a:gs pos="50000">
                <a:srgbClr val="F67A26"/>
              </a:gs>
              <a:gs pos="100000">
                <a:srgbClr val="E36A18"/>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Black"/>
                <a:ea typeface="Arial Black"/>
                <a:cs typeface="Arial Black"/>
                <a:sym typeface="Arial Black"/>
              </a:rPr>
              <a:t>PLAY</a:t>
            </a:r>
            <a:endParaRPr/>
          </a:p>
        </p:txBody>
      </p:sp>
      <p:pic>
        <p:nvPicPr>
          <p:cNvPr id="204" name="Google Shape;204;p7"/>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05" name="Google Shape;205;p7"/>
          <p:cNvSpPr/>
          <p:nvPr/>
        </p:nvSpPr>
        <p:spPr>
          <a:xfrm>
            <a:off x="2254976" y="1214846"/>
            <a:ext cx="871292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rgbClr val="002060"/>
                </a:solidFill>
                <a:latin typeface="Calibri"/>
                <a:ea typeface="Calibri"/>
                <a:cs typeface="Calibri"/>
                <a:sym typeface="Calibri"/>
              </a:rPr>
              <a:t>Tug of war</a:t>
            </a:r>
            <a:endParaRPr/>
          </a:p>
        </p:txBody>
      </p:sp>
    </p:spTree>
    <p:extLst>
      <p:ext uri="{BB962C8B-B14F-4D97-AF65-F5344CB8AC3E}">
        <p14:creationId xmlns:p14="http://schemas.microsoft.com/office/powerpoint/2010/main" val="14297370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ppt_w</p:attrName>
                                        </p:attrNameLst>
                                      </p:cBhvr>
                                      <p:tavLst>
                                        <p:tav tm="0">
                                          <p:val>
                                            <p:strVal val="0"/>
                                          </p:val>
                                        </p:tav>
                                        <p:tav tm="100000">
                                          <p:val>
                                            <p:strVal val="#ppt_w"/>
                                          </p:val>
                                        </p:tav>
                                      </p:tavLst>
                                    </p:anim>
                                    <p:anim calcmode="lin" valueType="num">
                                      <p:cBhvr additive="base">
                                        <p:cTn id="8" dur="5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4582882" y="78364"/>
            <a:ext cx="2918691" cy="52322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Brainstorming: </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6" name="Explosion 1 3"/>
          <p:cNvSpPr>
            <a:spLocks noChangeArrowheads="1"/>
          </p:cNvSpPr>
          <p:nvPr/>
        </p:nvSpPr>
        <p:spPr bwMode="auto">
          <a:xfrm>
            <a:off x="4598771" y="2225964"/>
            <a:ext cx="2994457" cy="2364654"/>
          </a:xfrm>
          <a:prstGeom prst="irregularSeal1">
            <a:avLst/>
          </a:prstGeom>
          <a:solidFill>
            <a:schemeClr val="accent6">
              <a:lumMod val="20000"/>
              <a:lumOff val="80000"/>
            </a:schemeClr>
          </a:solidFill>
          <a:ln w="28575">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Types of films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Google Shape;173;p5"/>
          <p:cNvSpPr/>
          <p:nvPr/>
        </p:nvSpPr>
        <p:spPr>
          <a:xfrm>
            <a:off x="2247021" y="37588"/>
            <a:ext cx="1883767" cy="563996"/>
          </a:xfrm>
          <a:prstGeom prst="roundRect">
            <a:avLst>
              <a:gd name="adj" fmla="val 16667"/>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070C0"/>
                </a:solidFill>
                <a:latin typeface="Calibri"/>
                <a:ea typeface="Calibri"/>
                <a:cs typeface="Calibri"/>
                <a:sym typeface="Calibri"/>
              </a:rPr>
              <a:t>WARM-UP</a:t>
            </a:r>
            <a:endParaRPr sz="2400" b="1" dirty="0">
              <a:solidFill>
                <a:srgbClr val="0070C0"/>
              </a:solidFill>
              <a:latin typeface="Calibri"/>
              <a:ea typeface="Calibri"/>
              <a:cs typeface="Calibri"/>
              <a:sym typeface="Calibri"/>
            </a:endParaRPr>
          </a:p>
        </p:txBody>
      </p:sp>
      <p:sp>
        <p:nvSpPr>
          <p:cNvPr id="9" name="TextBox 8"/>
          <p:cNvSpPr txBox="1"/>
          <p:nvPr/>
        </p:nvSpPr>
        <p:spPr>
          <a:xfrm>
            <a:off x="6299200" y="1641994"/>
            <a:ext cx="1662545"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cartoon</a:t>
            </a:r>
          </a:p>
        </p:txBody>
      </p:sp>
      <p:sp>
        <p:nvSpPr>
          <p:cNvPr id="10" name="TextBox 9"/>
          <p:cNvSpPr txBox="1"/>
          <p:nvPr/>
        </p:nvSpPr>
        <p:spPr>
          <a:xfrm>
            <a:off x="7245928" y="2443018"/>
            <a:ext cx="1662545"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comedy</a:t>
            </a:r>
          </a:p>
        </p:txBody>
      </p:sp>
      <p:sp>
        <p:nvSpPr>
          <p:cNvPr id="11" name="TextBox 10"/>
          <p:cNvSpPr txBox="1"/>
          <p:nvPr/>
        </p:nvSpPr>
        <p:spPr>
          <a:xfrm>
            <a:off x="2514132" y="2904683"/>
            <a:ext cx="2272145"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documentary</a:t>
            </a:r>
          </a:p>
        </p:txBody>
      </p:sp>
      <p:sp>
        <p:nvSpPr>
          <p:cNvPr id="12" name="TextBox 11"/>
          <p:cNvSpPr txBox="1"/>
          <p:nvPr/>
        </p:nvSpPr>
        <p:spPr>
          <a:xfrm>
            <a:off x="3283527" y="1764299"/>
            <a:ext cx="1968284"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horror film</a:t>
            </a:r>
          </a:p>
        </p:txBody>
      </p:sp>
      <p:sp>
        <p:nvSpPr>
          <p:cNvPr id="13" name="Rectangle 12"/>
          <p:cNvSpPr/>
          <p:nvPr/>
        </p:nvSpPr>
        <p:spPr>
          <a:xfrm>
            <a:off x="7704341" y="3601456"/>
            <a:ext cx="1393330" cy="523220"/>
          </a:xfrm>
          <a:prstGeom prst="rect">
            <a:avLst/>
          </a:prstGeom>
        </p:spPr>
        <p:txBody>
          <a:bodyPr wrap="none">
            <a:spAutoFit/>
          </a:bodyPr>
          <a:lstStyle/>
          <a:p>
            <a:r>
              <a:rPr lang="en-US" sz="2800" b="1" dirty="0">
                <a:solidFill>
                  <a:srgbClr val="C00000"/>
                </a:solidFill>
                <a:latin typeface="Times New Roman" panose="02020603050405020304" pitchFamily="18" charset="0"/>
                <a:ea typeface="Calibri" panose="020F0502020204030204" pitchFamily="34" charset="0"/>
              </a:rPr>
              <a:t>fantasy </a:t>
            </a:r>
            <a:endParaRPr lang="en-US" sz="2800" dirty="0">
              <a:solidFill>
                <a:srgbClr val="C00000"/>
              </a:solidFill>
            </a:endParaRPr>
          </a:p>
        </p:txBody>
      </p:sp>
      <p:sp>
        <p:nvSpPr>
          <p:cNvPr id="14" name="Rectangle 13"/>
          <p:cNvSpPr/>
          <p:nvPr/>
        </p:nvSpPr>
        <p:spPr>
          <a:xfrm>
            <a:off x="3188905" y="4045067"/>
            <a:ext cx="1627369" cy="461665"/>
          </a:xfrm>
          <a:prstGeom prst="rect">
            <a:avLst/>
          </a:prstGeom>
        </p:spPr>
        <p:txBody>
          <a:bodyPr wrap="none">
            <a:spAutoFit/>
          </a:bodyPr>
          <a:lstStyle/>
          <a:p>
            <a:pPr algn="ct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fiction film</a:t>
            </a:r>
            <a:endParaRPr lang="en-US" sz="2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4448522" y="4785632"/>
            <a:ext cx="1593706"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action film</a:t>
            </a:r>
          </a:p>
        </p:txBody>
      </p:sp>
      <p:sp>
        <p:nvSpPr>
          <p:cNvPr id="16" name="Rectangle 15"/>
          <p:cNvSpPr/>
          <p:nvPr/>
        </p:nvSpPr>
        <p:spPr>
          <a:xfrm>
            <a:off x="6777790" y="4862575"/>
            <a:ext cx="2012089"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romance film </a:t>
            </a:r>
          </a:p>
        </p:txBody>
      </p:sp>
    </p:spTree>
    <p:extLst>
      <p:ext uri="{BB962C8B-B14F-4D97-AF65-F5344CB8AC3E}">
        <p14:creationId xmlns:p14="http://schemas.microsoft.com/office/powerpoint/2010/main" val="37486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10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10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10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10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12"/>
          <p:cNvCxnSpPr/>
          <p:nvPr/>
        </p:nvCxnSpPr>
        <p:spPr>
          <a:xfrm flipH="1">
            <a:off x="6102350" y="5157789"/>
            <a:ext cx="33338" cy="1798637"/>
          </a:xfrm>
          <a:prstGeom prst="straightConnector1">
            <a:avLst/>
          </a:prstGeom>
          <a:noFill/>
          <a:ln w="57150" cap="flat" cmpd="sng">
            <a:solidFill>
              <a:schemeClr val="lt1"/>
            </a:solidFill>
            <a:prstDash val="solid"/>
            <a:miter lim="800000"/>
            <a:headEnd type="none" w="sm" len="sm"/>
            <a:tailEnd type="none" w="sm" len="sm"/>
          </a:ln>
        </p:spPr>
      </p:cxnSp>
      <p:pic>
        <p:nvPicPr>
          <p:cNvPr id="271" name="Google Shape;271;p12"/>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72" name="Google Shape;272;p12"/>
          <p:cNvSpPr/>
          <p:nvPr/>
        </p:nvSpPr>
        <p:spPr>
          <a:xfrm>
            <a:off x="2336006" y="1494115"/>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comedy</a:t>
            </a:r>
            <a:endParaRPr sz="2800" b="1">
              <a:solidFill>
                <a:srgbClr val="000000"/>
              </a:solidFill>
              <a:latin typeface="Calibri"/>
              <a:ea typeface="Calibri"/>
              <a:cs typeface="Calibri"/>
              <a:sym typeface="Calibri"/>
            </a:endParaRPr>
          </a:p>
        </p:txBody>
      </p:sp>
      <p:sp>
        <p:nvSpPr>
          <p:cNvPr id="273" name="Google Shape;273;p12"/>
          <p:cNvSpPr/>
          <p:nvPr/>
        </p:nvSpPr>
        <p:spPr>
          <a:xfrm>
            <a:off x="6906748" y="1612862"/>
            <a:ext cx="2456308" cy="889329"/>
          </a:xfrm>
          <a:prstGeom prst="wedgeEllipseCallout">
            <a:avLst>
              <a:gd name="adj1" fmla="val 15972"/>
              <a:gd name="adj2" fmla="val 10235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horror</a:t>
            </a:r>
            <a:endParaRPr sz="2800" b="1">
              <a:solidFill>
                <a:srgbClr val="000000"/>
              </a:solidFill>
              <a:latin typeface="Calibri"/>
              <a:ea typeface="Calibri"/>
              <a:cs typeface="Calibri"/>
              <a:sym typeface="Calibri"/>
            </a:endParaRPr>
          </a:p>
        </p:txBody>
      </p:sp>
      <p:sp>
        <p:nvSpPr>
          <p:cNvPr id="274" name="Google Shape;274;p12"/>
          <p:cNvSpPr/>
          <p:nvPr/>
        </p:nvSpPr>
        <p:spPr>
          <a:xfrm>
            <a:off x="2208213" y="333376"/>
            <a:ext cx="7848600" cy="728663"/>
          </a:xfrm>
          <a:prstGeom prst="roundRect">
            <a:avLst>
              <a:gd name="adj" fmla="val 16667"/>
            </a:avLst>
          </a:prstGeom>
          <a:solidFill>
            <a:srgbClr val="1E4E79"/>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omic Sans MS"/>
                <a:ea typeface="Comic Sans MS"/>
                <a:cs typeface="Comic Sans MS"/>
                <a:sym typeface="Comic Sans MS"/>
              </a:rPr>
              <a:t>This is a frightening type of film.</a:t>
            </a:r>
            <a:endParaRPr sz="2800">
              <a:solidFill>
                <a:schemeClr val="lt1"/>
              </a:solidFill>
              <a:latin typeface="Comic Sans MS"/>
              <a:ea typeface="Comic Sans MS"/>
              <a:cs typeface="Comic Sans MS"/>
              <a:sym typeface="Comic Sans MS"/>
            </a:endParaRPr>
          </a:p>
        </p:txBody>
      </p:sp>
      <p:sp>
        <p:nvSpPr>
          <p:cNvPr id="275" name="Google Shape;275;p12">
            <a:hlinkClick r:id="" action="ppaction://hlinkshowjump?jump=nextslide"/>
          </p:cNvPr>
          <p:cNvSpPr/>
          <p:nvPr/>
        </p:nvSpPr>
        <p:spPr>
          <a:xfrm>
            <a:off x="9613900" y="2890839"/>
            <a:ext cx="884238" cy="720725"/>
          </a:xfrm>
          <a:prstGeom prst="rightArrow">
            <a:avLst>
              <a:gd name="adj1" fmla="val 50000"/>
              <a:gd name="adj2" fmla="val 50000"/>
            </a:avLst>
          </a:prstGeom>
          <a:solidFill>
            <a:srgbClr val="8296B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NEXT</a:t>
            </a:r>
            <a:endParaRPr sz="2000" b="1">
              <a:solidFill>
                <a:srgbClr val="FFFFFF"/>
              </a:solidFill>
              <a:latin typeface="Calibri"/>
              <a:ea typeface="Calibri"/>
              <a:cs typeface="Calibri"/>
              <a:sym typeface="Calibri"/>
            </a:endParaRPr>
          </a:p>
        </p:txBody>
      </p:sp>
      <p:pic>
        <p:nvPicPr>
          <p:cNvPr id="276" name="Google Shape;276;p12"/>
          <p:cNvPicPr preferRelativeResize="0"/>
          <p:nvPr/>
        </p:nvPicPr>
        <p:blipFill rotWithShape="1">
          <a:blip r:embed="rId4">
            <a:alphaModFix/>
          </a:blip>
          <a:srcRect/>
          <a:stretch/>
        </p:blipFill>
        <p:spPr>
          <a:xfrm>
            <a:off x="1703388" y="5199064"/>
            <a:ext cx="1490662" cy="1614487"/>
          </a:xfrm>
          <a:prstGeom prst="rect">
            <a:avLst/>
          </a:prstGeom>
          <a:noFill/>
          <a:ln>
            <a:noFill/>
          </a:ln>
          <a:effectLst>
            <a:outerShdw blurRad="50800" dist="38100" dir="2700000" algn="tl" rotWithShape="0">
              <a:srgbClr val="000000">
                <a:alpha val="40000"/>
              </a:srgbClr>
            </a:outerShdw>
          </a:effectLst>
        </p:spPr>
      </p:pic>
      <p:pic>
        <p:nvPicPr>
          <p:cNvPr id="277" name="Google Shape;277;p12"/>
          <p:cNvPicPr preferRelativeResize="0"/>
          <p:nvPr/>
        </p:nvPicPr>
        <p:blipFill rotWithShape="1">
          <a:blip r:embed="rId5">
            <a:alphaModFix/>
          </a:blip>
          <a:srcRect/>
          <a:stretch/>
        </p:blipFill>
        <p:spPr>
          <a:xfrm>
            <a:off x="9058275" y="5199064"/>
            <a:ext cx="1574800" cy="1614487"/>
          </a:xfrm>
          <a:prstGeom prst="rect">
            <a:avLst/>
          </a:prstGeom>
          <a:noFill/>
          <a:ln>
            <a:noFill/>
          </a:ln>
          <a:effectLst>
            <a:outerShdw blurRad="50800" dist="38100" dir="2700000" algn="tl" rotWithShape="0">
              <a:srgbClr val="000000">
                <a:alpha val="40000"/>
              </a:srgbClr>
            </a:outerShdw>
          </a:effectLst>
        </p:spPr>
      </p:pic>
      <p:sp>
        <p:nvSpPr>
          <p:cNvPr id="278" name="Google Shape;278;p12"/>
          <p:cNvSpPr/>
          <p:nvPr/>
        </p:nvSpPr>
        <p:spPr>
          <a:xfrm>
            <a:off x="3996939" y="2136888"/>
            <a:ext cx="3063535"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documentary</a:t>
            </a:r>
            <a:endParaRPr sz="2800" b="1">
              <a:solidFill>
                <a:srgbClr val="000000"/>
              </a:solidFill>
              <a:latin typeface="Calibri"/>
              <a:ea typeface="Calibri"/>
              <a:cs typeface="Calibri"/>
              <a:sym typeface="Calibri"/>
            </a:endParaRPr>
          </a:p>
        </p:txBody>
      </p:sp>
      <p:sp>
        <p:nvSpPr>
          <p:cNvPr id="279" name="Google Shape;279;p12"/>
          <p:cNvSpPr/>
          <p:nvPr/>
        </p:nvSpPr>
        <p:spPr>
          <a:xfrm>
            <a:off x="211932" y="2265363"/>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fantasy</a:t>
            </a:r>
            <a:endParaRPr sz="2800" b="1">
              <a:solidFill>
                <a:srgbClr val="000000"/>
              </a:solidFill>
              <a:latin typeface="Calibri"/>
              <a:ea typeface="Calibri"/>
              <a:cs typeface="Calibri"/>
              <a:sym typeface="Calibri"/>
            </a:endParaRPr>
          </a:p>
        </p:txBody>
      </p:sp>
      <p:sp>
        <p:nvSpPr>
          <p:cNvPr id="280" name="Google Shape;280;p12"/>
          <p:cNvSpPr/>
          <p:nvPr/>
        </p:nvSpPr>
        <p:spPr>
          <a:xfrm>
            <a:off x="9634934" y="1322567"/>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science fiction</a:t>
            </a:r>
            <a:endParaRPr sz="28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84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500"/>
                                        <p:tgtEl>
                                          <p:spTgt spid="272"/>
                                        </p:tgtEl>
                                      </p:cBhvr>
                                    </p:animEffect>
                                  </p:childTnLst>
                                </p:cTn>
                              </p:par>
                              <p:par>
                                <p:cTn id="12" presetID="10" presetClass="entr" presetSubtype="0" fill="hold" nodeType="withEffect">
                                  <p:stCondLst>
                                    <p:cond delay="0"/>
                                  </p:stCondLst>
                                  <p:childTnLst>
                                    <p:set>
                                      <p:cBhvr>
                                        <p:cTn id="13" dur="1" fill="hold">
                                          <p:stCondLst>
                                            <p:cond delay="0"/>
                                          </p:stCondLst>
                                        </p:cTn>
                                        <p:tgtEl>
                                          <p:spTgt spid="273"/>
                                        </p:tgtEl>
                                        <p:attrNameLst>
                                          <p:attrName>style.visibility</p:attrName>
                                        </p:attrNameLst>
                                      </p:cBhvr>
                                      <p:to>
                                        <p:strVal val="visible"/>
                                      </p:to>
                                    </p:set>
                                    <p:animEffect transition="in" filter="fade">
                                      <p:cBhvr>
                                        <p:cTn id="14" dur="500"/>
                                        <p:tgtEl>
                                          <p:spTgt spid="27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500"/>
                                        <p:tgtEl>
                                          <p:spTgt spid="278"/>
                                        </p:tgtEl>
                                      </p:cBhvr>
                                    </p:animEffect>
                                  </p:childTnLst>
                                </p:cTn>
                              </p:par>
                              <p:par>
                                <p:cTn id="19" presetID="10" presetClass="exit" presetSubtype="0" fill="hold" nodeType="withEffect">
                                  <p:stCondLst>
                                    <p:cond delay="0"/>
                                  </p:stCondLst>
                                  <p:childTnLst>
                                    <p:animEffect transition="out" filter="fade">
                                      <p:cBhvr>
                                        <p:cTn id="20" dur="500"/>
                                        <p:tgtEl>
                                          <p:spTgt spid="278"/>
                                        </p:tgtEl>
                                      </p:cBhvr>
                                    </p:animEffect>
                                    <p:set>
                                      <p:cBhvr>
                                        <p:cTn id="21" dur="1" fill="hold">
                                          <p:stCondLst>
                                            <p:cond delay="500"/>
                                          </p:stCondLst>
                                        </p:cTn>
                                        <p:tgtEl>
                                          <p:spTgt spid="278"/>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79"/>
                                        </p:tgtEl>
                                        <p:attrNameLst>
                                          <p:attrName>style.visibility</p:attrName>
                                        </p:attrNameLst>
                                      </p:cBhvr>
                                      <p:to>
                                        <p:strVal val="visible"/>
                                      </p:to>
                                    </p:set>
                                    <p:animEffect transition="in" filter="fade">
                                      <p:cBhvr>
                                        <p:cTn id="25" dur="500"/>
                                        <p:tgtEl>
                                          <p:spTgt spid="279"/>
                                        </p:tgtEl>
                                      </p:cBhvr>
                                    </p:animEffect>
                                  </p:childTnLst>
                                </p:cTn>
                              </p:par>
                              <p:par>
                                <p:cTn id="26" presetID="10" presetClass="exit" presetSubtype="0" fill="hold" nodeType="withEffect">
                                  <p:stCondLst>
                                    <p:cond delay="0"/>
                                  </p:stCondLst>
                                  <p:childTnLst>
                                    <p:animEffect transition="out" filter="fade">
                                      <p:cBhvr>
                                        <p:cTn id="27" dur="500"/>
                                        <p:tgtEl>
                                          <p:spTgt spid="279"/>
                                        </p:tgtEl>
                                      </p:cBhvr>
                                    </p:animEffect>
                                    <p:set>
                                      <p:cBhvr>
                                        <p:cTn id="28" dur="1" fill="hold">
                                          <p:stCondLst>
                                            <p:cond delay="500"/>
                                          </p:stCondLst>
                                        </p:cTn>
                                        <p:tgtEl>
                                          <p:spTgt spid="279"/>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500"/>
                                        <p:tgtEl>
                                          <p:spTgt spid="280"/>
                                        </p:tgtEl>
                                      </p:cBhvr>
                                    </p:animEffect>
                                  </p:childTnLst>
                                </p:cTn>
                              </p:par>
                              <p:par>
                                <p:cTn id="33" presetID="10" presetClass="exit" presetSubtype="0" fill="hold" nodeType="withEffect">
                                  <p:stCondLst>
                                    <p:cond delay="0"/>
                                  </p:stCondLst>
                                  <p:childTnLst>
                                    <p:animEffect transition="out" filter="fade">
                                      <p:cBhvr>
                                        <p:cTn id="34" dur="500"/>
                                        <p:tgtEl>
                                          <p:spTgt spid="280"/>
                                        </p:tgtEl>
                                      </p:cBhvr>
                                    </p:animEffect>
                                    <p:set>
                                      <p:cBhvr>
                                        <p:cTn id="35" dur="1" fill="hold">
                                          <p:stCondLst>
                                            <p:cond delay="500"/>
                                          </p:stCondLst>
                                        </p:cTn>
                                        <p:tgtEl>
                                          <p:spTgt spid="28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77"/>
                                        </p:tgtEl>
                                        <p:attrNameLst>
                                          <p:attrName>style.visibility</p:attrName>
                                        </p:attrNameLst>
                                      </p:cBhvr>
                                      <p:to>
                                        <p:strVal val="visible"/>
                                      </p:to>
                                    </p:set>
                                    <p:anim calcmode="lin" valueType="num">
                                      <p:cBhvr additive="base">
                                        <p:cTn id="40" dur="1000"/>
                                        <p:tgtEl>
                                          <p:spTgt spid="277"/>
                                        </p:tgtEl>
                                        <p:attrNameLst>
                                          <p:attrName>ppt_w</p:attrName>
                                        </p:attrNameLst>
                                      </p:cBhvr>
                                      <p:tavLst>
                                        <p:tav tm="0">
                                          <p:val>
                                            <p:strVal val="0"/>
                                          </p:val>
                                        </p:tav>
                                        <p:tav tm="100000">
                                          <p:val>
                                            <p:strVal val="#ppt_w"/>
                                          </p:val>
                                        </p:tav>
                                      </p:tavLst>
                                    </p:anim>
                                    <p:anim calcmode="lin" valueType="num">
                                      <p:cBhvr additive="base">
                                        <p:cTn id="41" dur="1000"/>
                                        <p:tgtEl>
                                          <p:spTgt spid="277"/>
                                        </p:tgtEl>
                                        <p:attrNameLst>
                                          <p:attrName>ppt_h</p:attrName>
                                        </p:attrNameLst>
                                      </p:cBhvr>
                                      <p:tavLst>
                                        <p:tav tm="0">
                                          <p:val>
                                            <p:strVal val="0"/>
                                          </p:val>
                                        </p:tav>
                                        <p:tav tm="100000">
                                          <p:val>
                                            <p:strVal val="#ppt_h"/>
                                          </p:val>
                                        </p:tav>
                                      </p:tavLst>
                                    </p:anim>
                                  </p:childTnLst>
                                </p:cTn>
                              </p:par>
                              <p:par>
                                <p:cTn id="42" presetID="10" presetClass="exit" presetSubtype="0" fill="hold" nodeType="withEffect">
                                  <p:stCondLst>
                                    <p:cond delay="0"/>
                                  </p:stCondLst>
                                  <p:childTnLst>
                                    <p:animEffect transition="out" filter="fade">
                                      <p:cBhvr>
                                        <p:cTn id="43" dur="500"/>
                                        <p:tgtEl>
                                          <p:spTgt spid="272"/>
                                        </p:tgtEl>
                                      </p:cBhvr>
                                    </p:animEffect>
                                    <p:set>
                                      <p:cBhvr>
                                        <p:cTn id="44" dur="1" fill="hold">
                                          <p:stCondLst>
                                            <p:cond delay="500"/>
                                          </p:stCondLst>
                                        </p:cTn>
                                        <p:tgtEl>
                                          <p:spTgt spid="272"/>
                                        </p:tgtEl>
                                        <p:attrNameLst>
                                          <p:attrName>style.visibility</p:attrName>
                                        </p:attrNameLst>
                                      </p:cBhvr>
                                      <p:to>
                                        <p:strVal val="hidden"/>
                                      </p:to>
                                    </p:se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75"/>
                                        </p:tgtEl>
                                        <p:attrNameLst>
                                          <p:attrName>style.visibility</p:attrName>
                                        </p:attrNameLst>
                                      </p:cBhvr>
                                      <p:to>
                                        <p:strVal val="visible"/>
                                      </p:to>
                                    </p:set>
                                    <p:animEffect transition="in" filter="fade">
                                      <p:cBhvr>
                                        <p:cTn id="48" dur="500"/>
                                        <p:tgtEl>
                                          <p:spTgt spid="275"/>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additive="base">
                                        <p:cTn id="53" dur="1000"/>
                                        <p:tgtEl>
                                          <p:spTgt spid="276"/>
                                        </p:tgtEl>
                                        <p:attrNameLst>
                                          <p:attrName>ppt_w</p:attrName>
                                        </p:attrNameLst>
                                      </p:cBhvr>
                                      <p:tavLst>
                                        <p:tav tm="0">
                                          <p:val>
                                            <p:strVal val="0"/>
                                          </p:val>
                                        </p:tav>
                                        <p:tav tm="100000">
                                          <p:val>
                                            <p:strVal val="#ppt_w"/>
                                          </p:val>
                                        </p:tav>
                                      </p:tavLst>
                                    </p:anim>
                                    <p:anim calcmode="lin" valueType="num">
                                      <p:cBhvr additive="base">
                                        <p:cTn id="54" dur="1000"/>
                                        <p:tgtEl>
                                          <p:spTgt spid="276"/>
                                        </p:tgtEl>
                                        <p:attrNameLst>
                                          <p:attrName>ppt_h</p:attrName>
                                        </p:attrNameLst>
                                      </p:cBhvr>
                                      <p:tavLst>
                                        <p:tav tm="0">
                                          <p:val>
                                            <p:strVal val="0"/>
                                          </p:val>
                                        </p:tav>
                                        <p:tav tm="100000">
                                          <p:val>
                                            <p:strVal val="#ppt_h"/>
                                          </p:val>
                                        </p:tav>
                                      </p:tavLst>
                                    </p:anim>
                                  </p:childTnLst>
                                </p:cTn>
                              </p:par>
                            </p:childTnLst>
                          </p:cTn>
                        </p:par>
                        <p:par>
                          <p:cTn id="55" fill="hold">
                            <p:stCondLst>
                              <p:cond delay="1000"/>
                            </p:stCondLst>
                            <p:childTnLst>
                              <p:par>
                                <p:cTn id="56" presetID="10" presetClass="exit" presetSubtype="0" fill="hold" nodeType="afterEffect">
                                  <p:stCondLst>
                                    <p:cond delay="0"/>
                                  </p:stCondLst>
                                  <p:childTnLst>
                                    <p:animEffect transition="out" filter="fade">
                                      <p:cBhvr>
                                        <p:cTn id="57" dur="500"/>
                                        <p:tgtEl>
                                          <p:spTgt spid="272"/>
                                        </p:tgtEl>
                                      </p:cBhvr>
                                    </p:animEffect>
                                    <p:set>
                                      <p:cBhvr>
                                        <p:cTn id="58" dur="1" fill="hold">
                                          <p:stCondLst>
                                            <p:cond delay="500"/>
                                          </p:stCondLst>
                                        </p:cTn>
                                        <p:tgtEl>
                                          <p:spTgt spid="272"/>
                                        </p:tgtEl>
                                        <p:attrNameLst>
                                          <p:attrName>style.visibility</p:attrName>
                                        </p:attrNameLst>
                                      </p:cBhvr>
                                      <p:to>
                                        <p:strVal val="hidden"/>
                                      </p:to>
                                    </p:se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275"/>
                                        </p:tgtEl>
                                        <p:attrNameLst>
                                          <p:attrName>style.visibility</p:attrName>
                                        </p:attrNameLst>
                                      </p:cBhvr>
                                      <p:to>
                                        <p:strVal val="visible"/>
                                      </p:to>
                                    </p:set>
                                    <p:animEffect transition="in" filter="fade">
                                      <p:cBhvr>
                                        <p:cTn id="62" dur="500"/>
                                        <p:tgtEl>
                                          <p:spTgt spid="2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78"/>
                                        </p:tgtEl>
                                      </p:cBhvr>
                                    </p:animEffect>
                                    <p:set>
                                      <p:cBhvr>
                                        <p:cTn id="67" dur="1" fill="hold">
                                          <p:stCondLst>
                                            <p:cond delay="500"/>
                                          </p:stCondLst>
                                        </p:cTn>
                                        <p:tgtEl>
                                          <p:spTgt spid="27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9"/>
                                        </p:tgtEl>
                                      </p:cBhvr>
                                    </p:animEffect>
                                    <p:set>
                                      <p:cBhvr>
                                        <p:cTn id="72" dur="1" fill="hold">
                                          <p:stCondLst>
                                            <p:cond delay="500"/>
                                          </p:stCondLst>
                                        </p:cTn>
                                        <p:tgtEl>
                                          <p:spTgt spid="27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80"/>
                                        </p:tgtEl>
                                      </p:cBhvr>
                                    </p:animEffect>
                                    <p:set>
                                      <p:cBhvr>
                                        <p:cTn id="77" dur="1" fill="hold">
                                          <p:stCondLst>
                                            <p:cond delay="50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285" name="Google Shape;285;p13"/>
          <p:cNvCxnSpPr/>
          <p:nvPr/>
        </p:nvCxnSpPr>
        <p:spPr>
          <a:xfrm flipH="1">
            <a:off x="6102350" y="5157789"/>
            <a:ext cx="33338" cy="1798637"/>
          </a:xfrm>
          <a:prstGeom prst="straightConnector1">
            <a:avLst/>
          </a:prstGeom>
          <a:noFill/>
          <a:ln w="57150" cap="flat" cmpd="sng">
            <a:solidFill>
              <a:schemeClr val="lt1"/>
            </a:solidFill>
            <a:prstDash val="solid"/>
            <a:miter lim="800000"/>
            <a:headEnd type="none" w="sm" len="sm"/>
            <a:tailEnd type="none" w="sm" len="sm"/>
          </a:ln>
        </p:spPr>
      </p:cxnSp>
      <p:pic>
        <p:nvPicPr>
          <p:cNvPr id="286" name="Google Shape;286;p13"/>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87" name="Google Shape;287;p13"/>
          <p:cNvSpPr/>
          <p:nvPr/>
        </p:nvSpPr>
        <p:spPr>
          <a:xfrm>
            <a:off x="2208213" y="76202"/>
            <a:ext cx="7848600" cy="1182686"/>
          </a:xfrm>
          <a:prstGeom prst="roundRect">
            <a:avLst>
              <a:gd name="adj" fmla="val 16667"/>
            </a:avLst>
          </a:prstGeom>
          <a:solidFill>
            <a:srgbClr val="1E4E79"/>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omic Sans MS"/>
                <a:ea typeface="Comic Sans MS"/>
                <a:cs typeface="Comic Sans MS"/>
                <a:sym typeface="Comic Sans MS"/>
              </a:rPr>
              <a:t>The film was long and _____. Many people went home before it ended.</a:t>
            </a:r>
            <a:endParaRPr sz="2800">
              <a:solidFill>
                <a:schemeClr val="lt1"/>
              </a:solidFill>
              <a:latin typeface="Comic Sans MS"/>
              <a:ea typeface="Comic Sans MS"/>
              <a:cs typeface="Comic Sans MS"/>
              <a:sym typeface="Comic Sans MS"/>
            </a:endParaRPr>
          </a:p>
        </p:txBody>
      </p:sp>
      <p:sp>
        <p:nvSpPr>
          <p:cNvPr id="288" name="Google Shape;288;p13"/>
          <p:cNvSpPr txBox="1"/>
          <p:nvPr/>
        </p:nvSpPr>
        <p:spPr>
          <a:xfrm>
            <a:off x="5942013" y="103982"/>
            <a:ext cx="1662112" cy="58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FFFF"/>
                </a:solidFill>
                <a:latin typeface="Comic Sans MS"/>
                <a:ea typeface="Comic Sans MS"/>
                <a:cs typeface="Comic Sans MS"/>
                <a:sym typeface="Comic Sans MS"/>
              </a:rPr>
              <a:t>dull</a:t>
            </a:r>
            <a:endParaRPr sz="3200" b="1">
              <a:solidFill>
                <a:srgbClr val="00FFFF"/>
              </a:solidFill>
              <a:latin typeface="Comic Sans MS"/>
              <a:ea typeface="Comic Sans MS"/>
              <a:cs typeface="Comic Sans MS"/>
              <a:sym typeface="Comic Sans MS"/>
            </a:endParaRPr>
          </a:p>
        </p:txBody>
      </p:sp>
      <p:sp>
        <p:nvSpPr>
          <p:cNvPr id="289" name="Google Shape;289;p13">
            <a:hlinkClick r:id="" action="ppaction://hlinkshowjump?jump=nextslide"/>
          </p:cNvPr>
          <p:cNvSpPr/>
          <p:nvPr/>
        </p:nvSpPr>
        <p:spPr>
          <a:xfrm>
            <a:off x="9613900" y="2924176"/>
            <a:ext cx="884238" cy="720725"/>
          </a:xfrm>
          <a:prstGeom prst="rightArrow">
            <a:avLst>
              <a:gd name="adj1" fmla="val 50000"/>
              <a:gd name="adj2" fmla="val 50000"/>
            </a:avLst>
          </a:prstGeom>
          <a:solidFill>
            <a:srgbClr val="8296B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NEXT</a:t>
            </a:r>
            <a:endParaRPr sz="2000" b="1">
              <a:solidFill>
                <a:srgbClr val="FFFFFF"/>
              </a:solidFill>
              <a:latin typeface="Calibri"/>
              <a:ea typeface="Calibri"/>
              <a:cs typeface="Calibri"/>
              <a:sym typeface="Calibri"/>
            </a:endParaRPr>
          </a:p>
        </p:txBody>
      </p:sp>
      <p:pic>
        <p:nvPicPr>
          <p:cNvPr id="290" name="Google Shape;290;p13"/>
          <p:cNvPicPr preferRelativeResize="0"/>
          <p:nvPr/>
        </p:nvPicPr>
        <p:blipFill rotWithShape="1">
          <a:blip r:embed="rId4">
            <a:alphaModFix/>
          </a:blip>
          <a:srcRect/>
          <a:stretch/>
        </p:blipFill>
        <p:spPr>
          <a:xfrm>
            <a:off x="9120188" y="5159376"/>
            <a:ext cx="1490662" cy="1616075"/>
          </a:xfrm>
          <a:prstGeom prst="rect">
            <a:avLst/>
          </a:prstGeom>
          <a:noFill/>
          <a:ln>
            <a:noFill/>
          </a:ln>
          <a:effectLst>
            <a:outerShdw blurRad="50800" dist="38100" dir="2700000" algn="tl" rotWithShape="0">
              <a:srgbClr val="000000">
                <a:alpha val="40000"/>
              </a:srgbClr>
            </a:outerShdw>
          </a:effectLst>
        </p:spPr>
      </p:pic>
      <p:pic>
        <p:nvPicPr>
          <p:cNvPr id="291" name="Google Shape;291;p13"/>
          <p:cNvPicPr preferRelativeResize="0"/>
          <p:nvPr/>
        </p:nvPicPr>
        <p:blipFill rotWithShape="1">
          <a:blip r:embed="rId5">
            <a:alphaModFix/>
          </a:blip>
          <a:srcRect/>
          <a:stretch/>
        </p:blipFill>
        <p:spPr>
          <a:xfrm>
            <a:off x="1631950" y="5184775"/>
            <a:ext cx="1574800" cy="1614488"/>
          </a:xfrm>
          <a:prstGeom prst="rect">
            <a:avLst/>
          </a:prstGeom>
          <a:noFill/>
          <a:ln>
            <a:noFill/>
          </a:ln>
          <a:effectLst>
            <a:outerShdw blurRad="50800" dist="38100" dir="2700000" algn="tl" rotWithShape="0">
              <a:srgbClr val="000000">
                <a:alpha val="40000"/>
              </a:srgbClr>
            </a:outerShdw>
          </a:effectLst>
        </p:spPr>
      </p:pic>
      <p:sp>
        <p:nvSpPr>
          <p:cNvPr id="292" name="Google Shape;292;p13"/>
          <p:cNvSpPr/>
          <p:nvPr/>
        </p:nvSpPr>
        <p:spPr>
          <a:xfrm>
            <a:off x="6600826" y="1511300"/>
            <a:ext cx="3598863" cy="985838"/>
          </a:xfrm>
          <a:prstGeom prst="wedgeEllipseCallout">
            <a:avLst>
              <a:gd name="adj1" fmla="val 17820"/>
              <a:gd name="adj2" fmla="val 12538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funny</a:t>
            </a:r>
            <a:endParaRPr sz="3600" b="1">
              <a:solidFill>
                <a:srgbClr val="000000"/>
              </a:solidFill>
              <a:latin typeface="Calibri"/>
              <a:ea typeface="Calibri"/>
              <a:cs typeface="Calibri"/>
              <a:sym typeface="Calibri"/>
            </a:endParaRPr>
          </a:p>
        </p:txBody>
      </p:sp>
      <p:sp>
        <p:nvSpPr>
          <p:cNvPr id="293" name="Google Shape;293;p13"/>
          <p:cNvSpPr/>
          <p:nvPr/>
        </p:nvSpPr>
        <p:spPr>
          <a:xfrm>
            <a:off x="2416175" y="1489076"/>
            <a:ext cx="3525838" cy="1008063"/>
          </a:xfrm>
          <a:prstGeom prst="wedgeEllipseCallout">
            <a:avLst>
              <a:gd name="adj1" fmla="val -24102"/>
              <a:gd name="adj2" fmla="val 120221"/>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dull</a:t>
            </a:r>
            <a:endParaRPr sz="3600" b="1">
              <a:solidFill>
                <a:srgbClr val="000000"/>
              </a:solidFill>
              <a:latin typeface="Calibri"/>
              <a:ea typeface="Calibri"/>
              <a:cs typeface="Calibri"/>
              <a:sym typeface="Calibri"/>
            </a:endParaRPr>
          </a:p>
        </p:txBody>
      </p:sp>
      <p:sp>
        <p:nvSpPr>
          <p:cNvPr id="294" name="Google Shape;294;p13"/>
          <p:cNvSpPr/>
          <p:nvPr/>
        </p:nvSpPr>
        <p:spPr>
          <a:xfrm>
            <a:off x="4319587" y="2465388"/>
            <a:ext cx="3598863" cy="985838"/>
          </a:xfrm>
          <a:prstGeom prst="wedgeEllipseCallout">
            <a:avLst>
              <a:gd name="adj1" fmla="val 17820"/>
              <a:gd name="adj2" fmla="val 12538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shocking</a:t>
            </a:r>
            <a:endParaRPr sz="36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58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 calcmode="lin" valueType="num">
                                      <p:cBhvr additive="base">
                                        <p:cTn id="7" dur="500"/>
                                        <p:tgtEl>
                                          <p:spTgt spid="28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par>
                                <p:cTn id="12" presetID="10" presetClass="entr" presetSubtype="0" fill="hold" nodeType="withEffect">
                                  <p:stCondLst>
                                    <p:cond delay="0"/>
                                  </p:stCondLst>
                                  <p:childTnLst>
                                    <p:set>
                                      <p:cBhvr>
                                        <p:cTn id="13" dur="1" fill="hold">
                                          <p:stCondLst>
                                            <p:cond delay="0"/>
                                          </p:stCondLst>
                                        </p:cTn>
                                        <p:tgtEl>
                                          <p:spTgt spid="293"/>
                                        </p:tgtEl>
                                        <p:attrNameLst>
                                          <p:attrName>style.visibility</p:attrName>
                                        </p:attrNameLst>
                                      </p:cBhvr>
                                      <p:to>
                                        <p:strVal val="visible"/>
                                      </p:to>
                                    </p:set>
                                    <p:animEffect transition="in" filter="fade">
                                      <p:cBhvr>
                                        <p:cTn id="14" dur="500"/>
                                        <p:tgtEl>
                                          <p:spTgt spid="2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94"/>
                                        </p:tgtEl>
                                        <p:attrNameLst>
                                          <p:attrName>style.visibility</p:attrName>
                                        </p:attrNameLst>
                                      </p:cBhvr>
                                      <p:to>
                                        <p:strVal val="visible"/>
                                      </p:to>
                                    </p:set>
                                    <p:animEffect transition="in" filter="fade">
                                      <p:cBhvr>
                                        <p:cTn id="18" dur="500"/>
                                        <p:tgtEl>
                                          <p:spTgt spid="294"/>
                                        </p:tgtEl>
                                      </p:cBhvr>
                                    </p:animEffect>
                                  </p:childTnLst>
                                </p:cTn>
                              </p:par>
                              <p:par>
                                <p:cTn id="19" presetID="10" presetClass="exit" presetSubtype="0" fill="hold" nodeType="withEffect">
                                  <p:stCondLst>
                                    <p:cond delay="0"/>
                                  </p:stCondLst>
                                  <p:childTnLst>
                                    <p:animEffect transition="out" filter="fade">
                                      <p:cBhvr>
                                        <p:cTn id="20" dur="500"/>
                                        <p:tgtEl>
                                          <p:spTgt spid="294"/>
                                        </p:tgtEl>
                                      </p:cBhvr>
                                    </p:animEffect>
                                    <p:set>
                                      <p:cBhvr>
                                        <p:cTn id="21" dur="1" fill="hold">
                                          <p:stCondLst>
                                            <p:cond delay="500"/>
                                          </p:stCondLst>
                                        </p:cTn>
                                        <p:tgtEl>
                                          <p:spTgt spid="29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91"/>
                                        </p:tgtEl>
                                        <p:attrNameLst>
                                          <p:attrName>style.visibility</p:attrName>
                                        </p:attrNameLst>
                                      </p:cBhvr>
                                      <p:to>
                                        <p:strVal val="visible"/>
                                      </p:to>
                                    </p:set>
                                    <p:anim calcmode="lin" valueType="num">
                                      <p:cBhvr additive="base">
                                        <p:cTn id="26" dur="1000"/>
                                        <p:tgtEl>
                                          <p:spTgt spid="291"/>
                                        </p:tgtEl>
                                        <p:attrNameLst>
                                          <p:attrName>ppt_w</p:attrName>
                                        </p:attrNameLst>
                                      </p:cBhvr>
                                      <p:tavLst>
                                        <p:tav tm="0">
                                          <p:val>
                                            <p:strVal val="0"/>
                                          </p:val>
                                        </p:tav>
                                        <p:tav tm="100000">
                                          <p:val>
                                            <p:strVal val="#ppt_w"/>
                                          </p:val>
                                        </p:tav>
                                      </p:tavLst>
                                    </p:anim>
                                    <p:anim calcmode="lin" valueType="num">
                                      <p:cBhvr additive="base">
                                        <p:cTn id="27" dur="1000"/>
                                        <p:tgtEl>
                                          <p:spTgt spid="291"/>
                                        </p:tgtEl>
                                        <p:attrNameLst>
                                          <p:attrName>ppt_h</p:attrName>
                                        </p:attrNameLst>
                                      </p:cBhvr>
                                      <p:tavLst>
                                        <p:tav tm="0">
                                          <p:val>
                                            <p:strVal val="0"/>
                                          </p:val>
                                        </p:tav>
                                        <p:tav tm="100000">
                                          <p:val>
                                            <p:strVal val="#ppt_h"/>
                                          </p:val>
                                        </p:tav>
                                      </p:tavLst>
                                    </p:anim>
                                  </p:childTnLst>
                                </p:cTn>
                              </p:par>
                              <p:par>
                                <p:cTn id="28" presetID="10" presetClass="exit" presetSubtype="0" fill="hold" nodeType="withEffect">
                                  <p:stCondLst>
                                    <p:cond delay="0"/>
                                  </p:stCondLst>
                                  <p:childTnLst>
                                    <p:animEffect transition="out" filter="fade">
                                      <p:cBhvr>
                                        <p:cTn id="29" dur="500"/>
                                        <p:tgtEl>
                                          <p:spTgt spid="292"/>
                                        </p:tgtEl>
                                      </p:cBhvr>
                                    </p:animEffect>
                                    <p:set>
                                      <p:cBhvr>
                                        <p:cTn id="30" dur="1" fill="hold">
                                          <p:stCondLst>
                                            <p:cond delay="500"/>
                                          </p:stCondLst>
                                        </p:cTn>
                                        <p:tgtEl>
                                          <p:spTgt spid="292"/>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fade">
                                      <p:cBhvr>
                                        <p:cTn id="34" dur="750"/>
                                        <p:tgtEl>
                                          <p:spTgt spid="288"/>
                                        </p:tgtEl>
                                      </p:cBhvr>
                                    </p:animEffect>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289"/>
                                        </p:tgtEl>
                                        <p:attrNameLst>
                                          <p:attrName>style.visibility</p:attrName>
                                        </p:attrNameLst>
                                      </p:cBhvr>
                                      <p:to>
                                        <p:strVal val="visible"/>
                                      </p:to>
                                    </p:set>
                                    <p:animEffect transition="in" filter="fade">
                                      <p:cBhvr>
                                        <p:cTn id="38" dur="500"/>
                                        <p:tgtEl>
                                          <p:spTgt spid="289"/>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90"/>
                                        </p:tgtEl>
                                        <p:attrNameLst>
                                          <p:attrName>style.visibility</p:attrName>
                                        </p:attrNameLst>
                                      </p:cBhvr>
                                      <p:to>
                                        <p:strVal val="visible"/>
                                      </p:to>
                                    </p:set>
                                    <p:anim calcmode="lin" valueType="num">
                                      <p:cBhvr additive="base">
                                        <p:cTn id="43" dur="1000"/>
                                        <p:tgtEl>
                                          <p:spTgt spid="290"/>
                                        </p:tgtEl>
                                        <p:attrNameLst>
                                          <p:attrName>ppt_w</p:attrName>
                                        </p:attrNameLst>
                                      </p:cBhvr>
                                      <p:tavLst>
                                        <p:tav tm="0">
                                          <p:val>
                                            <p:strVal val="0"/>
                                          </p:val>
                                        </p:tav>
                                        <p:tav tm="100000">
                                          <p:val>
                                            <p:strVal val="#ppt_w"/>
                                          </p:val>
                                        </p:tav>
                                      </p:tavLst>
                                    </p:anim>
                                    <p:anim calcmode="lin" valueType="num">
                                      <p:cBhvr additive="base">
                                        <p:cTn id="44" dur="1000"/>
                                        <p:tgtEl>
                                          <p:spTgt spid="290"/>
                                        </p:tgtEl>
                                        <p:attrNameLst>
                                          <p:attrName>ppt_h</p:attrName>
                                        </p:attrNameLst>
                                      </p:cBhvr>
                                      <p:tavLst>
                                        <p:tav tm="0">
                                          <p:val>
                                            <p:strVal val="0"/>
                                          </p:val>
                                        </p:tav>
                                        <p:tav tm="100000">
                                          <p:val>
                                            <p:strVal val="#ppt_h"/>
                                          </p:val>
                                        </p:tav>
                                      </p:tavLst>
                                    </p:anim>
                                  </p:childTnLst>
                                </p:cTn>
                              </p:par>
                              <p:par>
                                <p:cTn id="45" presetID="10" presetClass="exit" presetSubtype="0" fill="hold" nodeType="withEffect">
                                  <p:stCondLst>
                                    <p:cond delay="0"/>
                                  </p:stCondLst>
                                  <p:childTnLst>
                                    <p:animEffect transition="out" filter="fade">
                                      <p:cBhvr>
                                        <p:cTn id="46" dur="500"/>
                                        <p:tgtEl>
                                          <p:spTgt spid="292"/>
                                        </p:tgtEl>
                                      </p:cBhvr>
                                    </p:animEffect>
                                    <p:set>
                                      <p:cBhvr>
                                        <p:cTn id="47" dur="1" fill="hold">
                                          <p:stCondLst>
                                            <p:cond delay="500"/>
                                          </p:stCondLst>
                                        </p:cTn>
                                        <p:tgtEl>
                                          <p:spTgt spid="292"/>
                                        </p:tgtEl>
                                        <p:attrNameLst>
                                          <p:attrName>style.visibility</p:attrName>
                                        </p:attrNameLst>
                                      </p:cBhvr>
                                      <p:to>
                                        <p:strVal val="hidden"/>
                                      </p:to>
                                    </p:se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88"/>
                                        </p:tgtEl>
                                        <p:attrNameLst>
                                          <p:attrName>style.visibility</p:attrName>
                                        </p:attrNameLst>
                                      </p:cBhvr>
                                      <p:to>
                                        <p:strVal val="visible"/>
                                      </p:to>
                                    </p:set>
                                    <p:animEffect transition="in" filter="fade">
                                      <p:cBhvr>
                                        <p:cTn id="51" dur="1000"/>
                                        <p:tgtEl>
                                          <p:spTgt spid="288"/>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289"/>
                                        </p:tgtEl>
                                        <p:attrNameLst>
                                          <p:attrName>style.visibility</p:attrName>
                                        </p:attrNameLst>
                                      </p:cBhvr>
                                      <p:to>
                                        <p:strVal val="visible"/>
                                      </p:to>
                                    </p:set>
                                    <p:animEffect transition="in" filter="fade">
                                      <p:cBhvr>
                                        <p:cTn id="55" dur="500"/>
                                        <p:tgtEl>
                                          <p:spTgt spid="28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94"/>
                                        </p:tgtEl>
                                      </p:cBhvr>
                                    </p:animEffect>
                                    <p:set>
                                      <p:cBhvr>
                                        <p:cTn id="60" dur="1" fill="hold">
                                          <p:stCondLst>
                                            <p:cond delay="50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52274"/>
            <a:ext cx="12192000" cy="70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94;p2"/>
          <p:cNvSpPr/>
          <p:nvPr/>
        </p:nvSpPr>
        <p:spPr>
          <a:xfrm>
            <a:off x="3379961" y="1943381"/>
            <a:ext cx="587542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95;p2"/>
          <p:cNvPicPr preferRelativeResize="0"/>
          <p:nvPr/>
        </p:nvPicPr>
        <p:blipFill rotWithShape="1">
          <a:blip r:embed="rId4">
            <a:alphaModFix/>
          </a:blip>
          <a:srcRect/>
          <a:stretch/>
        </p:blipFill>
        <p:spPr>
          <a:xfrm>
            <a:off x="2788172" y="1577074"/>
            <a:ext cx="1344559" cy="1277694"/>
          </a:xfrm>
          <a:prstGeom prst="rect">
            <a:avLst/>
          </a:prstGeom>
          <a:noFill/>
          <a:ln>
            <a:noFill/>
          </a:ln>
        </p:spPr>
      </p:pic>
      <p:sp>
        <p:nvSpPr>
          <p:cNvPr id="6" name="Google Shape;96;p2"/>
          <p:cNvSpPr txBox="1"/>
          <p:nvPr/>
        </p:nvSpPr>
        <p:spPr>
          <a:xfrm>
            <a:off x="4132731" y="2030593"/>
            <a:ext cx="50208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7030A0"/>
                </a:solidFill>
                <a:latin typeface="Calibri"/>
                <a:ea typeface="Calibri"/>
                <a:cs typeface="Calibri"/>
                <a:sym typeface="Calibri"/>
              </a:rPr>
              <a:t>LESSON 7: LOOKING BACK &amp; PROJECT</a:t>
            </a:r>
            <a:endParaRPr dirty="0">
              <a:solidFill>
                <a:srgbClr val="7030A0"/>
              </a:solidFill>
            </a:endParaRPr>
          </a:p>
        </p:txBody>
      </p:sp>
      <p:pic>
        <p:nvPicPr>
          <p:cNvPr id="8" name="Google Shape;98;p2"/>
          <p:cNvPicPr preferRelativeResize="0"/>
          <p:nvPr/>
        </p:nvPicPr>
        <p:blipFill rotWithShape="1">
          <a:blip r:embed="rId5">
            <a:alphaModFix/>
            <a:extLst>
              <a:ext uri="{BEBA8EAE-BF5A-486C-A8C5-ECC9F3942E4B}">
                <a14:imgProps xmlns:a14="http://schemas.microsoft.com/office/drawing/2010/main">
                  <a14:imgLayer r:embed="rId6">
                    <a14:imgEffect>
                      <a14:sharpenSoften amount="20000"/>
                    </a14:imgEffect>
                  </a14:imgLayer>
                </a14:imgProps>
              </a:ext>
            </a:extLst>
          </a:blip>
          <a:srcRect/>
          <a:stretch/>
        </p:blipFill>
        <p:spPr>
          <a:xfrm>
            <a:off x="4893274" y="1057574"/>
            <a:ext cx="855823" cy="848808"/>
          </a:xfrm>
          <a:prstGeom prst="rect">
            <a:avLst/>
          </a:prstGeom>
          <a:noFill/>
          <a:ln>
            <a:noFill/>
          </a:ln>
        </p:spPr>
      </p:pic>
      <p:sp>
        <p:nvSpPr>
          <p:cNvPr id="9" name="Google Shape;99;p2"/>
          <p:cNvSpPr txBox="1"/>
          <p:nvPr/>
        </p:nvSpPr>
        <p:spPr>
          <a:xfrm>
            <a:off x="3505643" y="1161537"/>
            <a:ext cx="145432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02060"/>
                </a:solidFill>
                <a:latin typeface="Open Sans"/>
                <a:ea typeface="Open Sans"/>
                <a:cs typeface="Open Sans"/>
                <a:sym typeface="Open Sans"/>
              </a:rPr>
              <a:t>Unit</a:t>
            </a:r>
            <a:endParaRPr dirty="0">
              <a:solidFill>
                <a:srgbClr val="002060"/>
              </a:solidFill>
            </a:endParaRPr>
          </a:p>
        </p:txBody>
      </p:sp>
      <p:sp>
        <p:nvSpPr>
          <p:cNvPr id="10" name="Google Shape;100;p2"/>
          <p:cNvSpPr txBox="1"/>
          <p:nvPr/>
        </p:nvSpPr>
        <p:spPr>
          <a:xfrm>
            <a:off x="6051878" y="1153593"/>
            <a:ext cx="29905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2060"/>
                </a:solidFill>
                <a:latin typeface="Open Sans"/>
                <a:ea typeface="Open Sans"/>
                <a:cs typeface="Open Sans"/>
                <a:sym typeface="Open Sans"/>
              </a:rPr>
              <a:t>FILMS</a:t>
            </a:r>
            <a:endParaRPr>
              <a:solidFill>
                <a:srgbClr val="002060"/>
              </a:solidFill>
            </a:endParaRPr>
          </a:p>
        </p:txBody>
      </p:sp>
      <p:sp>
        <p:nvSpPr>
          <p:cNvPr id="11" name="Google Shape;101;p2"/>
          <p:cNvSpPr txBox="1"/>
          <p:nvPr/>
        </p:nvSpPr>
        <p:spPr>
          <a:xfrm>
            <a:off x="4959966" y="1113858"/>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02060"/>
                </a:solidFill>
                <a:latin typeface="Open Sans"/>
                <a:ea typeface="Open Sans"/>
                <a:cs typeface="Open Sans"/>
                <a:sym typeface="Open Sans"/>
              </a:rPr>
              <a:t>8</a:t>
            </a:r>
            <a:endParaRPr>
              <a:solidFill>
                <a:srgbClr val="002060"/>
              </a:solidFill>
            </a:endParaRPr>
          </a:p>
        </p:txBody>
      </p:sp>
      <p:sp>
        <p:nvSpPr>
          <p:cNvPr id="46" name="Google Shape;113;p2"/>
          <p:cNvSpPr txBox="1"/>
          <p:nvPr/>
        </p:nvSpPr>
        <p:spPr>
          <a:xfrm>
            <a:off x="3740717" y="2757413"/>
            <a:ext cx="5153911"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a:solidFill>
                  <a:schemeClr val="dk1"/>
                </a:solidFill>
                <a:latin typeface="Calibri"/>
                <a:ea typeface="Calibri"/>
                <a:cs typeface="Calibri"/>
                <a:sym typeface="Calibri"/>
              </a:rPr>
              <a:t>- Vocabulary review</a:t>
            </a:r>
            <a:endParaRPr dirty="0"/>
          </a:p>
        </p:txBody>
      </p:sp>
      <p:sp>
        <p:nvSpPr>
          <p:cNvPr id="48" name="Google Shape;124;p2"/>
          <p:cNvSpPr txBox="1"/>
          <p:nvPr/>
        </p:nvSpPr>
        <p:spPr>
          <a:xfrm>
            <a:off x="3740717" y="3332390"/>
            <a:ext cx="5153911"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a:solidFill>
                  <a:schemeClr val="dk1"/>
                </a:solidFill>
                <a:latin typeface="Calibri"/>
                <a:ea typeface="Calibri"/>
                <a:cs typeface="Calibri"/>
                <a:sym typeface="Calibri"/>
              </a:rPr>
              <a:t>- Grammar review</a:t>
            </a:r>
            <a:endParaRPr dirty="0"/>
          </a:p>
        </p:txBody>
      </p:sp>
      <p:sp>
        <p:nvSpPr>
          <p:cNvPr id="49" name="Google Shape;135;p2"/>
          <p:cNvSpPr txBox="1"/>
          <p:nvPr/>
        </p:nvSpPr>
        <p:spPr>
          <a:xfrm>
            <a:off x="3740717" y="3828551"/>
            <a:ext cx="5588010"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a:solidFill>
                  <a:schemeClr val="dk1"/>
                </a:solidFill>
                <a:latin typeface="Calibri"/>
                <a:ea typeface="Calibri"/>
                <a:cs typeface="Calibri"/>
                <a:sym typeface="Calibri"/>
              </a:rPr>
              <a:t>- Project: Design film posters</a:t>
            </a:r>
            <a:endParaRPr dirty="0"/>
          </a:p>
        </p:txBody>
      </p:sp>
    </p:spTree>
    <p:extLst>
      <p:ext uri="{BB962C8B-B14F-4D97-AF65-F5344CB8AC3E}">
        <p14:creationId xmlns:p14="http://schemas.microsoft.com/office/powerpoint/2010/main" val="36494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23922" y="584532"/>
            <a:ext cx="9425978" cy="461665"/>
          </a:xfrm>
          <a:prstGeom prst="rect">
            <a:avLst/>
          </a:prstGeom>
        </p:spPr>
        <p:txBody>
          <a:bodyPr wrap="none">
            <a:spAutoFit/>
          </a:bodyPr>
          <a:lstStyle/>
          <a:p>
            <a:pPr lvl="0">
              <a:buClr>
                <a:schemeClr val="dk1"/>
              </a:buClr>
              <a:buSzPts val="1800"/>
            </a:pPr>
            <a:r>
              <a:rPr lang="en-US" sz="2400" b="1" dirty="0">
                <a:solidFill>
                  <a:schemeClr val="tx1"/>
                </a:solidFill>
                <a:latin typeface="Calibri"/>
                <a:ea typeface="Calibri"/>
                <a:cs typeface="Calibri"/>
                <a:sym typeface="Calibri"/>
              </a:rPr>
              <a:t> Match the types of film in column A with their descriptions in column B.</a:t>
            </a:r>
            <a:endParaRPr lang="en-US" sz="2400" b="1" dirty="0">
              <a:solidFill>
                <a:schemeClr val="tx1"/>
              </a:solidFill>
            </a:endParaRPr>
          </a:p>
        </p:txBody>
      </p:sp>
      <p:sp>
        <p:nvSpPr>
          <p:cNvPr id="6" name="TextBox 5"/>
          <p:cNvSpPr txBox="1"/>
          <p:nvPr/>
        </p:nvSpPr>
        <p:spPr>
          <a:xfrm>
            <a:off x="1423922" y="30133"/>
            <a:ext cx="204894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a:solidFill>
                  <a:srgbClr val="FF0000"/>
                </a:solidFill>
              </a:rPr>
              <a:t>* Vocabulary</a:t>
            </a:r>
          </a:p>
        </p:txBody>
      </p:sp>
      <p:sp>
        <p:nvSpPr>
          <p:cNvPr id="7" name="Google Shape;182;p8"/>
          <p:cNvSpPr/>
          <p:nvPr/>
        </p:nvSpPr>
        <p:spPr>
          <a:xfrm>
            <a:off x="961955" y="581233"/>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8" name="Google Shape;183;p8"/>
          <p:cNvSpPr txBox="1"/>
          <p:nvPr/>
        </p:nvSpPr>
        <p:spPr>
          <a:xfrm>
            <a:off x="1026887" y="480373"/>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graphicFrame>
        <p:nvGraphicFramePr>
          <p:cNvPr id="11" name="Table 10"/>
          <p:cNvGraphicFramePr>
            <a:graphicFrameLocks noGrp="1"/>
          </p:cNvGraphicFramePr>
          <p:nvPr>
            <p:extLst>
              <p:ext uri="{D42A27DB-BD31-4B8C-83A1-F6EECF244321}">
                <p14:modId xmlns:p14="http://schemas.microsoft.com/office/powerpoint/2010/main" val="2550777337"/>
              </p:ext>
            </p:extLst>
          </p:nvPr>
        </p:nvGraphicFramePr>
        <p:xfrm>
          <a:off x="2032000" y="1265604"/>
          <a:ext cx="8128000" cy="4023360"/>
        </p:xfrm>
        <a:graphic>
          <a:graphicData uri="http://schemas.openxmlformats.org/drawingml/2006/table">
            <a:tbl>
              <a:tblPr firstRow="1" bandRow="1">
                <a:tableStyleId>{A3147D37-8316-478C-9B7D-4DE3A7CE6108}</a:tableStyleId>
              </a:tblPr>
              <a:tblGrid>
                <a:gridCol w="2835564">
                  <a:extLst>
                    <a:ext uri="{9D8B030D-6E8A-4147-A177-3AD203B41FA5}">
                      <a16:colId xmlns:a16="http://schemas.microsoft.com/office/drawing/2014/main" val="3657037930"/>
                    </a:ext>
                  </a:extLst>
                </a:gridCol>
                <a:gridCol w="5292436">
                  <a:extLst>
                    <a:ext uri="{9D8B030D-6E8A-4147-A177-3AD203B41FA5}">
                      <a16:colId xmlns:a16="http://schemas.microsoft.com/office/drawing/2014/main" val="4210485428"/>
                    </a:ext>
                  </a:extLst>
                </a:gridCol>
              </a:tblGrid>
              <a:tr h="370840">
                <a:tc>
                  <a:txBody>
                    <a:bodyPr/>
                    <a:lstStyle/>
                    <a:p>
                      <a:pPr algn="ctr" rtl="0" fontAlgn="t"/>
                      <a:r>
                        <a:rPr lang="en-US" sz="2400" b="1" dirty="0">
                          <a:solidFill>
                            <a:srgbClr val="C00000"/>
                          </a:solidFill>
                          <a:effectLst/>
                        </a:rPr>
                        <a:t>A</a:t>
                      </a:r>
                      <a:endParaRPr lang="en-US" sz="2400" b="0" dirty="0">
                        <a:solidFill>
                          <a:srgbClr val="C00000"/>
                        </a:solidFill>
                        <a:effectLst/>
                      </a:endParaRPr>
                    </a:p>
                  </a:txBody>
                  <a:tcPr marL="38100" marR="38100" marT="38100" marB="38100">
                    <a:solidFill>
                      <a:schemeClr val="accent6">
                        <a:lumMod val="40000"/>
                        <a:lumOff val="60000"/>
                      </a:schemeClr>
                    </a:solidFill>
                  </a:tcPr>
                </a:tc>
                <a:tc>
                  <a:txBody>
                    <a:bodyPr/>
                    <a:lstStyle/>
                    <a:p>
                      <a:pPr algn="ctr" rtl="0" fontAlgn="t"/>
                      <a:r>
                        <a:rPr lang="en-US" sz="2400" b="1" dirty="0">
                          <a:solidFill>
                            <a:srgbClr val="C00000"/>
                          </a:solidFill>
                          <a:effectLst/>
                        </a:rPr>
                        <a:t>B</a:t>
                      </a:r>
                      <a:endParaRPr lang="en-US" sz="2400" b="0" dirty="0">
                        <a:solidFill>
                          <a:srgbClr val="C00000"/>
                        </a:solidFill>
                        <a:effectLst/>
                      </a:endParaRPr>
                    </a:p>
                  </a:txBody>
                  <a:tcPr marL="38100" marR="38100" marT="38100" marB="38100">
                    <a:solidFill>
                      <a:schemeClr val="accent6">
                        <a:lumMod val="40000"/>
                        <a:lumOff val="60000"/>
                      </a:schemeClr>
                    </a:solidFill>
                  </a:tcPr>
                </a:tc>
                <a:extLst>
                  <a:ext uri="{0D108BD9-81ED-4DB2-BD59-A6C34878D82A}">
                    <a16:rowId xmlns:a16="http://schemas.microsoft.com/office/drawing/2014/main" val="2838633806"/>
                  </a:ext>
                </a:extLst>
              </a:tr>
              <a:tr h="370840">
                <a:tc>
                  <a:txBody>
                    <a:bodyPr/>
                    <a:lstStyle/>
                    <a:p>
                      <a:pPr rtl="0" fontAlgn="t">
                        <a:lnSpc>
                          <a:spcPct val="150000"/>
                        </a:lnSpc>
                      </a:pPr>
                      <a:r>
                        <a:rPr lang="en-US" sz="2000" b="1" dirty="0">
                          <a:solidFill>
                            <a:srgbClr val="C00000"/>
                          </a:solidFill>
                          <a:effectLst/>
                        </a:rPr>
                        <a:t>1. </a:t>
                      </a:r>
                      <a:r>
                        <a:rPr lang="en-US" sz="2000" b="0" dirty="0">
                          <a:effectLst/>
                        </a:rPr>
                        <a:t>science fiction film</a:t>
                      </a:r>
                    </a:p>
                  </a:txBody>
                  <a:tcPr marL="38100" marR="38100" marT="38100" marB="38100"/>
                </a:tc>
                <a:tc>
                  <a:txBody>
                    <a:bodyPr/>
                    <a:lstStyle/>
                    <a:p>
                      <a:pPr rtl="0" fontAlgn="t">
                        <a:lnSpc>
                          <a:spcPct val="150000"/>
                        </a:lnSpc>
                      </a:pPr>
                      <a:r>
                        <a:rPr lang="en-US" sz="2000" b="0" dirty="0">
                          <a:effectLst/>
                        </a:rPr>
                        <a:t>a. This type of film makes you laugh.</a:t>
                      </a:r>
                    </a:p>
                  </a:txBody>
                  <a:tcPr marL="38100" marR="38100" marT="38100" marB="38100"/>
                </a:tc>
                <a:extLst>
                  <a:ext uri="{0D108BD9-81ED-4DB2-BD59-A6C34878D82A}">
                    <a16:rowId xmlns:a16="http://schemas.microsoft.com/office/drawing/2014/main" val="2028336034"/>
                  </a:ext>
                </a:extLst>
              </a:tr>
              <a:tr h="370840">
                <a:tc>
                  <a:txBody>
                    <a:bodyPr/>
                    <a:lstStyle/>
                    <a:p>
                      <a:pPr rtl="0" fontAlgn="t">
                        <a:lnSpc>
                          <a:spcPct val="150000"/>
                        </a:lnSpc>
                      </a:pPr>
                      <a:r>
                        <a:rPr lang="en-US" sz="2000" b="1" dirty="0">
                          <a:solidFill>
                            <a:srgbClr val="C00000"/>
                          </a:solidFill>
                          <a:effectLst/>
                        </a:rPr>
                        <a:t>2. </a:t>
                      </a:r>
                      <a:r>
                        <a:rPr lang="en-US" sz="2000" b="0" dirty="0">
                          <a:effectLst/>
                        </a:rPr>
                        <a:t>comedy</a:t>
                      </a:r>
                    </a:p>
                  </a:txBody>
                  <a:tcPr marL="38100" marR="38100" marT="38100" marB="38100"/>
                </a:tc>
                <a:tc>
                  <a:txBody>
                    <a:bodyPr/>
                    <a:lstStyle/>
                    <a:p>
                      <a:pPr rtl="0" fontAlgn="t">
                        <a:lnSpc>
                          <a:spcPct val="150000"/>
                        </a:lnSpc>
                      </a:pPr>
                      <a:r>
                        <a:rPr lang="en-US" sz="2000" b="0">
                          <a:effectLst/>
                        </a:rPr>
                        <a:t>b. This type of film has supernatural.</a:t>
                      </a:r>
                    </a:p>
                  </a:txBody>
                  <a:tcPr marL="38100" marR="38100" marT="38100" marB="38100"/>
                </a:tc>
                <a:extLst>
                  <a:ext uri="{0D108BD9-81ED-4DB2-BD59-A6C34878D82A}">
                    <a16:rowId xmlns:a16="http://schemas.microsoft.com/office/drawing/2014/main" val="2121568749"/>
                  </a:ext>
                </a:extLst>
              </a:tr>
              <a:tr h="370840">
                <a:tc>
                  <a:txBody>
                    <a:bodyPr/>
                    <a:lstStyle/>
                    <a:p>
                      <a:pPr rtl="0" fontAlgn="t">
                        <a:lnSpc>
                          <a:spcPct val="150000"/>
                        </a:lnSpc>
                      </a:pPr>
                      <a:r>
                        <a:rPr lang="en-US" sz="2000" b="1" dirty="0">
                          <a:solidFill>
                            <a:srgbClr val="C00000"/>
                          </a:solidFill>
                          <a:effectLst/>
                        </a:rPr>
                        <a:t>3. </a:t>
                      </a:r>
                      <a:r>
                        <a:rPr lang="en-US" sz="2000" b="0" dirty="0">
                          <a:effectLst/>
                        </a:rPr>
                        <a:t>horror film</a:t>
                      </a:r>
                    </a:p>
                  </a:txBody>
                  <a:tcPr marL="38100" marR="38100" marT="38100" marB="38100"/>
                </a:tc>
                <a:tc>
                  <a:txBody>
                    <a:bodyPr/>
                    <a:lstStyle/>
                    <a:p>
                      <a:pPr rtl="0" fontAlgn="t">
                        <a:lnSpc>
                          <a:spcPct val="150000"/>
                        </a:lnSpc>
                      </a:pPr>
                      <a:r>
                        <a:rPr lang="en-US" sz="2000" b="0" dirty="0">
                          <a:effectLst/>
                        </a:rPr>
                        <a:t>c. This type of film gives us useful information about animals, science or technology.</a:t>
                      </a:r>
                    </a:p>
                  </a:txBody>
                  <a:tcPr marL="38100" marR="38100" marT="38100" marB="38100"/>
                </a:tc>
                <a:extLst>
                  <a:ext uri="{0D108BD9-81ED-4DB2-BD59-A6C34878D82A}">
                    <a16:rowId xmlns:a16="http://schemas.microsoft.com/office/drawing/2014/main" val="578628039"/>
                  </a:ext>
                </a:extLst>
              </a:tr>
              <a:tr h="370840">
                <a:tc>
                  <a:txBody>
                    <a:bodyPr/>
                    <a:lstStyle/>
                    <a:p>
                      <a:pPr rtl="0" fontAlgn="t">
                        <a:lnSpc>
                          <a:spcPct val="150000"/>
                        </a:lnSpc>
                      </a:pPr>
                      <a:r>
                        <a:rPr lang="en-US" sz="2000" b="1" dirty="0">
                          <a:solidFill>
                            <a:srgbClr val="C00000"/>
                          </a:solidFill>
                          <a:effectLst/>
                        </a:rPr>
                        <a:t>4. </a:t>
                      </a:r>
                      <a:r>
                        <a:rPr lang="en-US" sz="2000" b="0" dirty="0">
                          <a:effectLst/>
                        </a:rPr>
                        <a:t>documentary</a:t>
                      </a:r>
                    </a:p>
                  </a:txBody>
                  <a:tcPr marL="38100" marR="38100" marT="38100" marB="38100"/>
                </a:tc>
                <a:tc>
                  <a:txBody>
                    <a:bodyPr/>
                    <a:lstStyle/>
                    <a:p>
                      <a:pPr rtl="0" fontAlgn="t">
                        <a:lnSpc>
                          <a:spcPct val="150000"/>
                        </a:lnSpc>
                      </a:pPr>
                      <a:r>
                        <a:rPr lang="en-US" sz="2000" b="0" dirty="0">
                          <a:effectLst/>
                        </a:rPr>
                        <a:t>d. This type of film is about life in the future, robots, and space travel.</a:t>
                      </a:r>
                    </a:p>
                  </a:txBody>
                  <a:tcPr marL="38100" marR="38100" marT="38100" marB="38100"/>
                </a:tc>
                <a:extLst>
                  <a:ext uri="{0D108BD9-81ED-4DB2-BD59-A6C34878D82A}">
                    <a16:rowId xmlns:a16="http://schemas.microsoft.com/office/drawing/2014/main" val="748008079"/>
                  </a:ext>
                </a:extLst>
              </a:tr>
              <a:tr h="370840">
                <a:tc>
                  <a:txBody>
                    <a:bodyPr/>
                    <a:lstStyle/>
                    <a:p>
                      <a:pPr rtl="0" fontAlgn="t">
                        <a:lnSpc>
                          <a:spcPct val="150000"/>
                        </a:lnSpc>
                      </a:pPr>
                      <a:r>
                        <a:rPr lang="en-US" sz="2000" b="1" dirty="0">
                          <a:solidFill>
                            <a:srgbClr val="C00000"/>
                          </a:solidFill>
                          <a:effectLst/>
                        </a:rPr>
                        <a:t>5. </a:t>
                      </a:r>
                      <a:r>
                        <a:rPr lang="en-US" sz="2000" b="0" dirty="0">
                          <a:effectLst/>
                        </a:rPr>
                        <a:t>fantasy</a:t>
                      </a:r>
                    </a:p>
                  </a:txBody>
                  <a:tcPr marL="38100" marR="38100" marT="38100" marB="38100"/>
                </a:tc>
                <a:tc>
                  <a:txBody>
                    <a:bodyPr/>
                    <a:lstStyle/>
                    <a:p>
                      <a:pPr rtl="0" fontAlgn="t">
                        <a:lnSpc>
                          <a:spcPct val="150000"/>
                        </a:lnSpc>
                      </a:pPr>
                      <a:r>
                        <a:rPr lang="en-US" sz="2000" b="0" dirty="0">
                          <a:effectLst/>
                        </a:rPr>
                        <a:t>e. This is a frightening type of film.</a:t>
                      </a:r>
                    </a:p>
                  </a:txBody>
                  <a:tcPr marL="38100" marR="38100" marT="38100" marB="38100"/>
                </a:tc>
                <a:extLst>
                  <a:ext uri="{0D108BD9-81ED-4DB2-BD59-A6C34878D82A}">
                    <a16:rowId xmlns:a16="http://schemas.microsoft.com/office/drawing/2014/main" val="33426654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82816550"/>
              </p:ext>
            </p:extLst>
          </p:nvPr>
        </p:nvGraphicFramePr>
        <p:xfrm>
          <a:off x="2161310" y="5508371"/>
          <a:ext cx="7998690" cy="370840"/>
        </p:xfrm>
        <a:graphic>
          <a:graphicData uri="http://schemas.openxmlformats.org/drawingml/2006/table">
            <a:tbl>
              <a:tblPr firstRow="1" bandRow="1">
                <a:tableStyleId>{A3147D37-8316-478C-9B7D-4DE3A7CE6108}</a:tableStyleId>
              </a:tblPr>
              <a:tblGrid>
                <a:gridCol w="1599738">
                  <a:extLst>
                    <a:ext uri="{9D8B030D-6E8A-4147-A177-3AD203B41FA5}">
                      <a16:colId xmlns:a16="http://schemas.microsoft.com/office/drawing/2014/main" val="1521954672"/>
                    </a:ext>
                  </a:extLst>
                </a:gridCol>
                <a:gridCol w="1599738">
                  <a:extLst>
                    <a:ext uri="{9D8B030D-6E8A-4147-A177-3AD203B41FA5}">
                      <a16:colId xmlns:a16="http://schemas.microsoft.com/office/drawing/2014/main" val="2076945139"/>
                    </a:ext>
                  </a:extLst>
                </a:gridCol>
                <a:gridCol w="1599738">
                  <a:extLst>
                    <a:ext uri="{9D8B030D-6E8A-4147-A177-3AD203B41FA5}">
                      <a16:colId xmlns:a16="http://schemas.microsoft.com/office/drawing/2014/main" val="2511861262"/>
                    </a:ext>
                  </a:extLst>
                </a:gridCol>
                <a:gridCol w="1599738">
                  <a:extLst>
                    <a:ext uri="{9D8B030D-6E8A-4147-A177-3AD203B41FA5}">
                      <a16:colId xmlns:a16="http://schemas.microsoft.com/office/drawing/2014/main" val="3343029269"/>
                    </a:ext>
                  </a:extLst>
                </a:gridCol>
                <a:gridCol w="1599738">
                  <a:extLst>
                    <a:ext uri="{9D8B030D-6E8A-4147-A177-3AD203B41FA5}">
                      <a16:colId xmlns:a16="http://schemas.microsoft.com/office/drawing/2014/main" val="3956949321"/>
                    </a:ext>
                  </a:extLst>
                </a:gridCol>
              </a:tblGrid>
              <a:tr h="370840">
                <a:tc>
                  <a:txBody>
                    <a:bodyPr/>
                    <a:lstStyle/>
                    <a:p>
                      <a:pPr algn="ctr" rtl="0" fontAlgn="t"/>
                      <a:r>
                        <a:rPr lang="en-US" sz="1800" b="1" i="0" dirty="0">
                          <a:solidFill>
                            <a:srgbClr val="C00000"/>
                          </a:solidFill>
                          <a:effectLst/>
                          <a:latin typeface="OpenSans"/>
                        </a:rPr>
                        <a:t>1 - d</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2 - a</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3 - e</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4 - c</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5 - b</a:t>
                      </a:r>
                    </a:p>
                  </a:txBody>
                  <a:tcPr marL="38100" marR="38100" marT="38100" marB="38100">
                    <a:solidFill>
                      <a:schemeClr val="accent6">
                        <a:lumMod val="40000"/>
                        <a:lumOff val="60000"/>
                      </a:schemeClr>
                    </a:solidFill>
                  </a:tcPr>
                </a:tc>
                <a:extLst>
                  <a:ext uri="{0D108BD9-81ED-4DB2-BD59-A6C34878D82A}">
                    <a16:rowId xmlns:a16="http://schemas.microsoft.com/office/drawing/2014/main" val="1912999822"/>
                  </a:ext>
                </a:extLst>
              </a:tr>
            </a:tbl>
          </a:graphicData>
        </a:graphic>
      </p:graphicFrame>
    </p:spTree>
    <p:extLst>
      <p:ext uri="{BB962C8B-B14F-4D97-AF65-F5344CB8AC3E}">
        <p14:creationId xmlns:p14="http://schemas.microsoft.com/office/powerpoint/2010/main" val="36609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201;p9"/>
          <p:cNvSpPr/>
          <p:nvPr/>
        </p:nvSpPr>
        <p:spPr>
          <a:xfrm>
            <a:off x="1417097" y="33282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6" name="Google Shape;202;p9"/>
          <p:cNvSpPr txBox="1"/>
          <p:nvPr/>
        </p:nvSpPr>
        <p:spPr>
          <a:xfrm>
            <a:off x="1469882" y="257896"/>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2</a:t>
            </a:r>
            <a:endParaRPr sz="3600" dirty="0"/>
          </a:p>
        </p:txBody>
      </p:sp>
      <p:sp>
        <p:nvSpPr>
          <p:cNvPr id="7" name="Rectangle 6"/>
          <p:cNvSpPr/>
          <p:nvPr/>
        </p:nvSpPr>
        <p:spPr>
          <a:xfrm>
            <a:off x="1972488" y="430242"/>
            <a:ext cx="6096000" cy="400110"/>
          </a:xfrm>
          <a:prstGeom prst="rect">
            <a:avLst/>
          </a:prstGeom>
        </p:spPr>
        <p:txBody>
          <a:bodyPr>
            <a:spAutoFit/>
          </a:bodyPr>
          <a:lstStyle/>
          <a:p>
            <a:r>
              <a:rPr lang="en-US" sz="2000" b="1" dirty="0">
                <a:latin typeface="OpenSans"/>
              </a:rPr>
              <a:t>Give an example for every film type in the box.</a:t>
            </a:r>
            <a:endParaRPr lang="en-US" sz="2000" b="1" dirty="0"/>
          </a:p>
        </p:txBody>
      </p:sp>
      <p:sp>
        <p:nvSpPr>
          <p:cNvPr id="8" name="Rectangle 7"/>
          <p:cNvSpPr/>
          <p:nvPr/>
        </p:nvSpPr>
        <p:spPr>
          <a:xfrm>
            <a:off x="1668399" y="888345"/>
            <a:ext cx="10118565"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b="1" dirty="0">
                <a:solidFill>
                  <a:srgbClr val="0070C0"/>
                </a:solidFill>
              </a:rPr>
              <a:t>comedy              documentary                fantasy                horror film          science-fiction film</a:t>
            </a:r>
          </a:p>
        </p:txBody>
      </p:sp>
      <p:sp>
        <p:nvSpPr>
          <p:cNvPr id="9" name="Rectangle 8"/>
          <p:cNvSpPr/>
          <p:nvPr/>
        </p:nvSpPr>
        <p:spPr>
          <a:xfrm>
            <a:off x="1668399" y="1488509"/>
            <a:ext cx="4172937" cy="461665"/>
          </a:xfrm>
          <a:prstGeom prst="rect">
            <a:avLst/>
          </a:prstGeom>
        </p:spPr>
        <p:txBody>
          <a:bodyPr wrap="none">
            <a:spAutoFit/>
          </a:bodyPr>
          <a:lstStyle/>
          <a:p>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Example</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 comedy: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Mr</a:t>
            </a:r>
            <a:r>
              <a:rPr lang="en-US" sz="2400" dirty="0">
                <a:latin typeface="Times New Roman" panose="02020603050405020304" pitchFamily="18" charset="0"/>
                <a:ea typeface="Calibri" panose="020F0502020204030204" pitchFamily="34" charset="0"/>
                <a:cs typeface="Times New Roman" panose="02020603050405020304" pitchFamily="18" charset="0"/>
              </a:rPr>
              <a:t> Bean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2068946" y="2166019"/>
            <a:ext cx="6096000" cy="3046988"/>
          </a:xfrm>
          <a:prstGeom prst="rect">
            <a:avLst/>
          </a:prstGeom>
        </p:spPr>
        <p:txBody>
          <a:bodyPr>
            <a:spAutoFit/>
          </a:bodyPr>
          <a:lstStyle/>
          <a:p>
            <a:r>
              <a:rPr lang="vi-VN" sz="2400" dirty="0">
                <a:solidFill>
                  <a:schemeClr val="tx1"/>
                </a:solidFill>
              </a:rPr>
              <a:t>- a documentary: </a:t>
            </a:r>
            <a:r>
              <a:rPr lang="vi-VN" sz="2400" dirty="0">
                <a:solidFill>
                  <a:srgbClr val="0070C0"/>
                </a:solidFill>
              </a:rPr>
              <a:t>Pirates of Southeast Asia</a:t>
            </a:r>
          </a:p>
          <a:p>
            <a:endParaRPr lang="vi-VN" sz="2400" dirty="0">
              <a:solidFill>
                <a:srgbClr val="0070C0"/>
              </a:solidFill>
            </a:endParaRPr>
          </a:p>
          <a:p>
            <a:r>
              <a:rPr lang="vi-VN" sz="2400" dirty="0">
                <a:solidFill>
                  <a:schemeClr val="tx1"/>
                </a:solidFill>
              </a:rPr>
              <a:t>- a fantasy: </a:t>
            </a:r>
            <a:r>
              <a:rPr lang="vi-VN" sz="2400" dirty="0">
                <a:solidFill>
                  <a:srgbClr val="0070C0"/>
                </a:solidFill>
              </a:rPr>
              <a:t>The Arabian Nights </a:t>
            </a:r>
          </a:p>
          <a:p>
            <a:endParaRPr lang="vi-VN" sz="2400" dirty="0">
              <a:solidFill>
                <a:srgbClr val="0070C0"/>
              </a:solidFill>
            </a:endParaRPr>
          </a:p>
          <a:p>
            <a:r>
              <a:rPr lang="vi-VN" sz="2400" dirty="0">
                <a:solidFill>
                  <a:schemeClr val="tx1"/>
                </a:solidFill>
              </a:rPr>
              <a:t>- a horror film: </a:t>
            </a:r>
            <a:r>
              <a:rPr lang="vi-VN" sz="2400" dirty="0">
                <a:solidFill>
                  <a:srgbClr val="0070C0"/>
                </a:solidFill>
              </a:rPr>
              <a:t>Annabelle </a:t>
            </a:r>
          </a:p>
          <a:p>
            <a:endParaRPr lang="vi-VN" sz="2400" dirty="0">
              <a:solidFill>
                <a:srgbClr val="0070C0"/>
              </a:solidFill>
            </a:endParaRPr>
          </a:p>
          <a:p>
            <a:r>
              <a:rPr lang="vi-VN" sz="2400" dirty="0">
                <a:solidFill>
                  <a:schemeClr val="tx1"/>
                </a:solidFill>
              </a:rPr>
              <a:t>- a science-fiction film: </a:t>
            </a:r>
            <a:r>
              <a:rPr lang="vi-VN" sz="2400" dirty="0">
                <a:solidFill>
                  <a:srgbClr val="0070C0"/>
                </a:solidFill>
              </a:rPr>
              <a:t>Avatar</a:t>
            </a:r>
          </a:p>
          <a:p>
            <a:endParaRPr lang="vi-VN" sz="2400" dirty="0">
              <a:solidFill>
                <a:srgbClr val="0070C0"/>
              </a:solidFill>
            </a:endParaRPr>
          </a:p>
        </p:txBody>
      </p:sp>
    </p:spTree>
    <p:extLst>
      <p:ext uri="{BB962C8B-B14F-4D97-AF65-F5344CB8AC3E}">
        <p14:creationId xmlns:p14="http://schemas.microsoft.com/office/powerpoint/2010/main" val="13563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91855" y="3706089"/>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 </a:t>
            </a:r>
            <a:r>
              <a:rPr lang="en-GB" sz="3200" b="1" dirty="0"/>
              <a:t>shocking</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funny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91855" y="4846661"/>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dull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53566" y="472193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3552290"/>
            <a:ext cx="851941" cy="882475"/>
          </a:xfrm>
          <a:prstGeom prst="rect">
            <a:avLst/>
          </a:prstGeom>
        </p:spPr>
      </p:pic>
      <p:sp>
        <p:nvSpPr>
          <p:cNvPr id="34" name="Rectangle 33"/>
          <p:cNvSpPr/>
          <p:nvPr/>
        </p:nvSpPr>
        <p:spPr>
          <a:xfrm>
            <a:off x="2127920" y="1397387"/>
            <a:ext cx="8225168" cy="830997"/>
          </a:xfrm>
          <a:prstGeom prst="rect">
            <a:avLst/>
          </a:prstGeom>
        </p:spPr>
        <p:txBody>
          <a:bodyPr wrap="square">
            <a:spAutoFit/>
          </a:bodyPr>
          <a:lstStyle/>
          <a:p>
            <a:r>
              <a:rPr lang="en-GB" sz="2400" b="1" dirty="0">
                <a:solidFill>
                  <a:srgbClr val="C00000"/>
                </a:solidFill>
              </a:rPr>
              <a:t>1.</a:t>
            </a:r>
            <a:r>
              <a:rPr lang="en-US" sz="2400" dirty="0">
                <a:latin typeface="Mongolian Baiti" panose="03000500000000000000" pitchFamily="66" charset="0"/>
                <a:cs typeface="Mongolian Baiti" panose="03000500000000000000" pitchFamily="66" charset="0"/>
              </a:rPr>
              <a:t> The film was long and ______. Many people went home before it ended.</a:t>
            </a:r>
            <a:endParaRPr lang="th-TH" sz="2400" kern="1200" dirty="0">
              <a:solidFill>
                <a:prstClr val="white"/>
              </a:solidFill>
              <a:latin typeface="Aharoni" panose="02010803020104030203" pitchFamily="2" charset="-79"/>
              <a:cs typeface="Cordia New" panose="020B0304020202020204" pitchFamily="34" charset="-34"/>
            </a:endParaRPr>
          </a:p>
        </p:txBody>
      </p:sp>
    </p:spTree>
    <p:extLst>
      <p:ext uri="{BB962C8B-B14F-4D97-AF65-F5344CB8AC3E}">
        <p14:creationId xmlns:p14="http://schemas.microsoft.com/office/powerpoint/2010/main" val="987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86590" y="4477121"/>
            <a:ext cx="4322946" cy="584775"/>
          </a:xfrm>
          <a:prstGeom prst="rect">
            <a:avLst/>
          </a:prstGeom>
          <a:solidFill>
            <a:schemeClr val="accent3">
              <a:lumMod val="60000"/>
              <a:lumOff val="40000"/>
            </a:schemeClr>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 </a:t>
            </a:r>
            <a:r>
              <a:rPr lang="en-GB" sz="3200" b="1" dirty="0"/>
              <a:t>interesting</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chemeClr val="accent4"/>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funny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106857" y="3551552"/>
            <a:ext cx="4203542" cy="584775"/>
          </a:xfrm>
          <a:prstGeom prst="rect">
            <a:avLst/>
          </a:prstGeom>
          <a:solidFill>
            <a:schemeClr val="accent6">
              <a:lumMod val="40000"/>
              <a:lumOff val="6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violent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68568" y="3426822"/>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4161" y="4323322"/>
            <a:ext cx="851941" cy="882475"/>
          </a:xfrm>
          <a:prstGeom prst="rect">
            <a:avLst/>
          </a:prstGeom>
        </p:spPr>
      </p:pic>
      <p:sp>
        <p:nvSpPr>
          <p:cNvPr id="34" name="Rectangle 33"/>
          <p:cNvSpPr/>
          <p:nvPr/>
        </p:nvSpPr>
        <p:spPr>
          <a:xfrm>
            <a:off x="2127919" y="1397387"/>
            <a:ext cx="8475425" cy="954107"/>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2.</a:t>
            </a:r>
            <a:r>
              <a:rPr lang="en-US" sz="2800" dirty="0">
                <a:latin typeface="Mongolian Baiti" panose="03000500000000000000" pitchFamily="66" charset="0"/>
                <a:cs typeface="Mongolian Baiti" panose="03000500000000000000" pitchFamily="66" charset="0"/>
              </a:rPr>
              <a:t> The film is too ______ with a lot of fighting and killing scenes. </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875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95740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91855" y="3706089"/>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 </a:t>
            </a:r>
            <a:r>
              <a:rPr lang="en-GB" sz="3200" b="1" dirty="0"/>
              <a:t>interesting</a:t>
            </a:r>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chemeClr val="accent4">
              <a:lumMod val="75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moving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91855" y="4846661"/>
            <a:ext cx="4203542" cy="584775"/>
          </a:xfrm>
          <a:prstGeom prst="rect">
            <a:avLst/>
          </a:prstGeom>
          <a:solidFill>
            <a:schemeClr val="accent1">
              <a:lumMod val="60000"/>
              <a:lumOff val="4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frightening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53566" y="472193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3552290"/>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3.</a:t>
            </a:r>
            <a:r>
              <a:rPr lang="en-US" sz="2800" dirty="0">
                <a:latin typeface="Mongolian Baiti" panose="03000500000000000000" pitchFamily="66" charset="0"/>
                <a:cs typeface="Mongolian Baiti" panose="03000500000000000000" pitchFamily="66" charset="0"/>
              </a:rPr>
              <a:t> A ______ story often makes us feel afraid. </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35155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a:solidFill>
                  <a:schemeClr val="tx1"/>
                </a:solidFill>
                <a:latin typeface="Calibri"/>
                <a:ea typeface="Calibri"/>
                <a:cs typeface="Calibri"/>
                <a:sym typeface="Calibri"/>
              </a:rPr>
              <a:t>  Choose the correct answer (A, B, or C) to complete each of the following sentences.</a:t>
            </a: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5"/>
            <a:ext cx="8873951" cy="952252"/>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550202" y="4772692"/>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 </a:t>
            </a:r>
            <a:r>
              <a:rPr lang="en-GB" sz="3200" b="1" dirty="0"/>
              <a:t>confusing</a:t>
            </a:r>
          </a:p>
        </p:txBody>
      </p:sp>
      <p:sp>
        <p:nvSpPr>
          <p:cNvPr id="14" name="b">
            <a:extLst>
              <a:ext uri="{FF2B5EF4-FFF2-40B4-BE49-F238E27FC236}">
                <a16:creationId xmlns:a16="http://schemas.microsoft.com/office/drawing/2014/main" id="{B6CB0B9D-2E77-4D08-9E59-5ADCFF4EFA55}"/>
              </a:ext>
            </a:extLst>
          </p:cNvPr>
          <p:cNvSpPr txBox="1"/>
          <p:nvPr/>
        </p:nvSpPr>
        <p:spPr>
          <a:xfrm>
            <a:off x="3550202" y="3682590"/>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funny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519342" y="2709853"/>
            <a:ext cx="4203542" cy="584775"/>
          </a:xfrm>
          <a:prstGeom prst="rect">
            <a:avLst/>
          </a:prstGeom>
          <a:solidFill>
            <a:schemeClr val="accent5">
              <a:lumMod val="60000"/>
              <a:lumOff val="4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a:t>shocking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81053" y="2585123"/>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7312771" y="3549691"/>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7296911" y="4647158"/>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4.</a:t>
            </a:r>
            <a:r>
              <a:rPr lang="en-US" sz="2800" dirty="0">
                <a:latin typeface="Mongolian Baiti" panose="03000500000000000000" pitchFamily="66" charset="0"/>
                <a:cs typeface="Mongolian Baiti" panose="03000500000000000000" pitchFamily="66" charset="0"/>
              </a:rPr>
              <a:t> The news was ______. I couldn't believe it.</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13857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951</Words>
  <Application>Microsoft Office PowerPoint</Application>
  <PresentationFormat>Widescreen</PresentationFormat>
  <Paragraphs>183</Paragraphs>
  <Slides>21</Slides>
  <Notes>3</Notes>
  <HiddenSlides>0</HiddenSlides>
  <MMClips>12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VNI-Ariston</vt:lpstr>
      <vt:lpstr>OpenSans</vt:lpstr>
      <vt:lpstr>Comic Sans MS</vt:lpstr>
      <vt:lpstr>Arial</vt:lpstr>
      <vt:lpstr>OpenSansBold</vt:lpstr>
      <vt:lpstr>Calibri</vt:lpstr>
      <vt:lpstr>Open Sans</vt:lpstr>
      <vt:lpstr>Aharoni</vt:lpstr>
      <vt:lpstr>Times New Roman</vt:lpstr>
      <vt:lpstr>Arial Black</vt:lpstr>
      <vt:lpstr>Mongolian Baiti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17</cp:revision>
  <dcterms:created xsi:type="dcterms:W3CDTF">2020-12-09T02:04:09Z</dcterms:created>
  <dcterms:modified xsi:type="dcterms:W3CDTF">2025-02-09T15:10:23Z</dcterms:modified>
</cp:coreProperties>
</file>