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25"/>
  </p:notesMasterIdLst>
  <p:sldIdLst>
    <p:sldId id="291" r:id="rId2"/>
    <p:sldId id="260" r:id="rId3"/>
    <p:sldId id="280" r:id="rId4"/>
    <p:sldId id="278" r:id="rId5"/>
    <p:sldId id="263" r:id="rId6"/>
    <p:sldId id="264" r:id="rId7"/>
    <p:sldId id="265" r:id="rId8"/>
    <p:sldId id="266" r:id="rId9"/>
    <p:sldId id="281" r:id="rId10"/>
    <p:sldId id="282" r:id="rId11"/>
    <p:sldId id="267" r:id="rId12"/>
    <p:sldId id="283" r:id="rId13"/>
    <p:sldId id="284" r:id="rId14"/>
    <p:sldId id="268" r:id="rId15"/>
    <p:sldId id="285" r:id="rId16"/>
    <p:sldId id="270" r:id="rId17"/>
    <p:sldId id="271" r:id="rId18"/>
    <p:sldId id="287" r:id="rId19"/>
    <p:sldId id="289" r:id="rId20"/>
    <p:sldId id="273" r:id="rId21"/>
    <p:sldId id="275" r:id="rId22"/>
    <p:sldId id="286" r:id="rId23"/>
    <p:sldId id="290"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Arial Black" panose="020B0A04020102020204" pitchFamily="34" charset="0"/>
      <p:bold r:id="rId30"/>
    </p:embeddedFont>
    <p:embeddedFont>
      <p:font typeface="Calibri Light" panose="020F0302020204030204" pitchFamily="34" charset="0"/>
      <p:regular r:id="rId31"/>
      <p:italic r:id="rId32"/>
    </p:embeddedFont>
    <p:embeddedFont>
      <p:font typeface="Open Sans"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0LvpXKqMyTp3NqUmesuZhn1BLn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7" autoAdjust="0"/>
    <p:restoredTop sz="94660"/>
  </p:normalViewPr>
  <p:slideViewPr>
    <p:cSldViewPr snapToGrid="0">
      <p:cViewPr varScale="1">
        <p:scale>
          <a:sx n="81" d="100"/>
          <a:sy n="81" d="100"/>
        </p:scale>
        <p:origin x="77" y="1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624597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397372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123847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1897452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531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809216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3282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148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71847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7744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97813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25855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0284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36236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78127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370413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72478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71730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2207017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slide" Target="slide14.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slide" Target="slide15.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600" y="0"/>
            <a:ext cx="1209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ChangeArrowheads="1"/>
          </p:cNvSpPr>
          <p:nvPr/>
        </p:nvSpPr>
        <p:spPr bwMode="auto">
          <a:xfrm>
            <a:off x="1117602" y="2794350"/>
            <a:ext cx="9277081" cy="135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3" tIns="60952" rIns="121903" bIns="60952">
            <a:spAutoFit/>
          </a:bodyPr>
          <a:lstStyle/>
          <a:p>
            <a:r>
              <a:rPr lang="en-GB" sz="8000" b="1" dirty="0">
                <a:solidFill>
                  <a:srgbClr val="0000FF"/>
                </a:solidFill>
                <a:latin typeface="VNI-Ariston" pitchFamily="2" charset="0"/>
              </a:rPr>
              <a:t>Hello every one !!!</a:t>
            </a:r>
            <a:endParaRPr lang="en-US" sz="8000" b="1" dirty="0">
              <a:solidFill>
                <a:srgbClr val="0000FF"/>
              </a:solidFill>
              <a:latin typeface="VNI-Ariston" pitchFamily="2" charset="0"/>
            </a:endParaRPr>
          </a:p>
        </p:txBody>
      </p:sp>
    </p:spTree>
    <p:extLst>
      <p:ext uri="{BB962C8B-B14F-4D97-AF65-F5344CB8AC3E}">
        <p14:creationId xmlns:p14="http://schemas.microsoft.com/office/powerpoint/2010/main" val="409827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4087670" y="3060502"/>
            <a:ext cx="1103145" cy="1035956"/>
          </a:xfrm>
          <a:prstGeom prst="ellipse">
            <a:avLst/>
          </a:prstGeom>
          <a:gradFill flip="none" rotWithShape="1">
            <a:gsLst>
              <a:gs pos="0">
                <a:schemeClr val="accent1">
                  <a:lumMod val="5000"/>
                  <a:lumOff val="95000"/>
                </a:schemeClr>
              </a:gs>
              <a:gs pos="100000">
                <a:srgbClr val="0070C0"/>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21903" tIns="60952" rIns="121903" bIns="60952" rtlCol="0" anchor="ctr"/>
          <a:lstStyle/>
          <a:p>
            <a:pPr algn="ctr"/>
            <a:endParaRPr lang="en-US" sz="3733">
              <a:latin typeface="Times New Roman" pitchFamily="18" charset="0"/>
              <a:cs typeface="Times New Roman" pitchFamily="18" charset="0"/>
            </a:endParaRPr>
          </a:p>
        </p:txBody>
      </p:sp>
      <p:sp>
        <p:nvSpPr>
          <p:cNvPr id="2" name="Rectangle 1"/>
          <p:cNvSpPr/>
          <p:nvPr/>
        </p:nvSpPr>
        <p:spPr>
          <a:xfrm>
            <a:off x="814377" y="1219200"/>
            <a:ext cx="4659832" cy="42841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21903" tIns="60952" rIns="121903" bIns="60952" rtlCol="0" anchor="ctr"/>
          <a:lstStyle/>
          <a:p>
            <a:pPr algn="ctr"/>
            <a:endParaRPr lang="en-US" sz="3733">
              <a:latin typeface="Times New Roman" pitchFamily="18" charset="0"/>
              <a:cs typeface="Times New Roman" pitchFamily="18" charset="0"/>
            </a:endParaRPr>
          </a:p>
        </p:txBody>
      </p:sp>
      <p:sp>
        <p:nvSpPr>
          <p:cNvPr id="4" name="TextBox 3"/>
          <p:cNvSpPr txBox="1"/>
          <p:nvPr/>
        </p:nvSpPr>
        <p:spPr>
          <a:xfrm>
            <a:off x="622637" y="117238"/>
            <a:ext cx="7787303" cy="697547"/>
          </a:xfrm>
          <a:prstGeom prst="rect">
            <a:avLst/>
          </a:prstGeom>
        </p:spPr>
        <p:style>
          <a:lnRef idx="1">
            <a:schemeClr val="accent3"/>
          </a:lnRef>
          <a:fillRef idx="2">
            <a:schemeClr val="accent3"/>
          </a:fillRef>
          <a:effectRef idx="1">
            <a:schemeClr val="accent3"/>
          </a:effectRef>
          <a:fontRef idx="minor">
            <a:schemeClr val="dk1"/>
          </a:fontRef>
        </p:style>
        <p:txBody>
          <a:bodyPr wrap="square" lIns="121903" tIns="60952" rIns="121903" bIns="60952" rtlCol="0">
            <a:spAutoFit/>
          </a:bodyPr>
          <a:lstStyle/>
          <a:p>
            <a:r>
              <a:rPr lang="en-US" sz="3733" b="1" dirty="0">
                <a:solidFill>
                  <a:srgbClr val="0070C0"/>
                </a:solidFill>
                <a:latin typeface="Times New Roman" pitchFamily="18" charset="0"/>
                <a:cs typeface="Times New Roman" pitchFamily="18" charset="0"/>
              </a:rPr>
              <a:t>THE BIG WHEEL GAME</a:t>
            </a:r>
          </a:p>
        </p:txBody>
      </p:sp>
      <p:grpSp>
        <p:nvGrpSpPr>
          <p:cNvPr id="15" name="Group 14"/>
          <p:cNvGrpSpPr/>
          <p:nvPr/>
        </p:nvGrpSpPr>
        <p:grpSpPr>
          <a:xfrm>
            <a:off x="984485" y="1219200"/>
            <a:ext cx="4206330" cy="4156522"/>
            <a:chOff x="1664057" y="1470874"/>
            <a:chExt cx="4553755" cy="4553755"/>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057" y="1470874"/>
              <a:ext cx="4553755" cy="4553755"/>
            </a:xfrm>
            <a:prstGeom prst="rect">
              <a:avLst/>
            </a:prstGeom>
          </p:spPr>
        </p:pic>
        <p:sp>
          <p:nvSpPr>
            <p:cNvPr id="5" name="TextBox 4"/>
            <p:cNvSpPr txBox="1"/>
            <p:nvPr/>
          </p:nvSpPr>
          <p:spPr>
            <a:xfrm rot="8423036">
              <a:off x="5007360" y="2377693"/>
              <a:ext cx="662361" cy="889048"/>
            </a:xfrm>
            <a:prstGeom prst="rect">
              <a:avLst/>
            </a:prstGeom>
            <a:noFill/>
          </p:spPr>
          <p:txBody>
            <a:bodyPr wrap="none" rtlCol="0">
              <a:spAutoFit/>
            </a:bodyPr>
            <a:lstStyle/>
            <a:p>
              <a:r>
                <a:rPr lang="en-US" sz="3733" dirty="0">
                  <a:solidFill>
                    <a:srgbClr val="FFFF00"/>
                  </a:solidFill>
                  <a:latin typeface="Times New Roman" pitchFamily="18" charset="0"/>
                  <a:cs typeface="Times New Roman" pitchFamily="18" charset="0"/>
                </a:rPr>
                <a:t>50</a:t>
              </a:r>
            </a:p>
          </p:txBody>
        </p:sp>
        <p:sp>
          <p:nvSpPr>
            <p:cNvPr id="6" name="TextBox 5"/>
            <p:cNvSpPr txBox="1"/>
            <p:nvPr/>
          </p:nvSpPr>
          <p:spPr>
            <a:xfrm rot="10800000">
              <a:off x="5521161" y="3345581"/>
              <a:ext cx="662361" cy="889048"/>
            </a:xfrm>
            <a:prstGeom prst="rect">
              <a:avLst/>
            </a:prstGeom>
            <a:noFill/>
          </p:spPr>
          <p:txBody>
            <a:bodyPr wrap="none" rtlCol="0">
              <a:spAutoFit/>
            </a:bodyPr>
            <a:lstStyle/>
            <a:p>
              <a:r>
                <a:rPr lang="en-US" sz="3733" dirty="0">
                  <a:solidFill>
                    <a:srgbClr val="FFFF00"/>
                  </a:solidFill>
                  <a:latin typeface="Times New Roman" pitchFamily="18" charset="0"/>
                  <a:cs typeface="Times New Roman" pitchFamily="18" charset="0"/>
                </a:rPr>
                <a:t>10</a:t>
              </a:r>
            </a:p>
          </p:txBody>
        </p:sp>
        <p:sp>
          <p:nvSpPr>
            <p:cNvPr id="7" name="TextBox 6"/>
            <p:cNvSpPr txBox="1"/>
            <p:nvPr/>
          </p:nvSpPr>
          <p:spPr>
            <a:xfrm rot="13924436">
              <a:off x="4813079" y="4416518"/>
              <a:ext cx="1094745" cy="666786"/>
            </a:xfrm>
            <a:prstGeom prst="rect">
              <a:avLst/>
            </a:prstGeom>
            <a:noFill/>
          </p:spPr>
          <p:txBody>
            <a:bodyPr wrap="none" rtlCol="0">
              <a:spAutoFit/>
            </a:bodyPr>
            <a:lstStyle/>
            <a:p>
              <a:r>
                <a:rPr lang="en-US" sz="3733" dirty="0" smtClean="0">
                  <a:solidFill>
                    <a:srgbClr val="FFFF00"/>
                  </a:solidFill>
                  <a:latin typeface="Times New Roman" pitchFamily="18" charset="0"/>
                  <a:cs typeface="Times New Roman" pitchFamily="18" charset="0"/>
                </a:rPr>
                <a:t>-20</a:t>
              </a:r>
              <a:endParaRPr lang="en-US" sz="3733" dirty="0">
                <a:solidFill>
                  <a:srgbClr val="FFFF00"/>
                </a:solidFill>
                <a:latin typeface="Times New Roman" pitchFamily="18" charset="0"/>
                <a:cs typeface="Times New Roman" pitchFamily="18" charset="0"/>
              </a:endParaRPr>
            </a:p>
          </p:txBody>
        </p:sp>
        <p:sp>
          <p:nvSpPr>
            <p:cNvPr id="8" name="TextBox 7"/>
            <p:cNvSpPr txBox="1"/>
            <p:nvPr/>
          </p:nvSpPr>
          <p:spPr>
            <a:xfrm rot="15260811">
              <a:off x="4116521" y="5040351"/>
              <a:ext cx="883148" cy="666786"/>
            </a:xfrm>
            <a:prstGeom prst="rect">
              <a:avLst/>
            </a:prstGeom>
            <a:noFill/>
          </p:spPr>
          <p:txBody>
            <a:bodyPr wrap="none" rtlCol="0">
              <a:spAutoFit/>
            </a:bodyPr>
            <a:lstStyle/>
            <a:p>
              <a:r>
                <a:rPr lang="en-US" sz="3733">
                  <a:solidFill>
                    <a:srgbClr val="FFFF00"/>
                  </a:solidFill>
                  <a:latin typeface="Times New Roman" pitchFamily="18" charset="0"/>
                  <a:cs typeface="Times New Roman" pitchFamily="18" charset="0"/>
                </a:rPr>
                <a:t>60</a:t>
              </a:r>
            </a:p>
          </p:txBody>
        </p:sp>
        <p:sp>
          <p:nvSpPr>
            <p:cNvPr id="9" name="TextBox 8"/>
            <p:cNvSpPr txBox="1"/>
            <p:nvPr/>
          </p:nvSpPr>
          <p:spPr>
            <a:xfrm rot="17460542">
              <a:off x="3122906" y="5055661"/>
              <a:ext cx="883148" cy="666786"/>
            </a:xfrm>
            <a:prstGeom prst="rect">
              <a:avLst/>
            </a:prstGeom>
            <a:noFill/>
          </p:spPr>
          <p:txBody>
            <a:bodyPr wrap="none" rtlCol="0">
              <a:spAutoFit/>
            </a:bodyPr>
            <a:lstStyle/>
            <a:p>
              <a:r>
                <a:rPr lang="en-US" sz="3733">
                  <a:solidFill>
                    <a:srgbClr val="FFFF00"/>
                  </a:solidFill>
                  <a:latin typeface="Times New Roman" pitchFamily="18" charset="0"/>
                  <a:cs typeface="Times New Roman" pitchFamily="18" charset="0"/>
                </a:rPr>
                <a:t>05</a:t>
              </a:r>
            </a:p>
          </p:txBody>
        </p:sp>
        <p:sp>
          <p:nvSpPr>
            <p:cNvPr id="10" name="TextBox 9"/>
            <p:cNvSpPr txBox="1"/>
            <p:nvPr/>
          </p:nvSpPr>
          <p:spPr>
            <a:xfrm rot="19555165">
              <a:off x="2356393" y="4350150"/>
              <a:ext cx="821059" cy="889048"/>
            </a:xfrm>
            <a:prstGeom prst="rect">
              <a:avLst/>
            </a:prstGeom>
            <a:noFill/>
          </p:spPr>
          <p:txBody>
            <a:bodyPr wrap="none" rtlCol="0">
              <a:spAutoFit/>
            </a:bodyPr>
            <a:lstStyle/>
            <a:p>
              <a:r>
                <a:rPr lang="en-US" sz="3733" dirty="0" smtClean="0">
                  <a:latin typeface="Times New Roman" pitchFamily="18" charset="0"/>
                  <a:cs typeface="Times New Roman" pitchFamily="18" charset="0"/>
                </a:rPr>
                <a:t>-15</a:t>
              </a:r>
              <a:endParaRPr lang="en-US" sz="3733" dirty="0">
                <a:latin typeface="Times New Roman" pitchFamily="18" charset="0"/>
                <a:cs typeface="Times New Roman" pitchFamily="18" charset="0"/>
              </a:endParaRPr>
            </a:p>
          </p:txBody>
        </p:sp>
        <p:sp>
          <p:nvSpPr>
            <p:cNvPr id="11" name="TextBox 10"/>
            <p:cNvSpPr txBox="1"/>
            <p:nvPr/>
          </p:nvSpPr>
          <p:spPr>
            <a:xfrm>
              <a:off x="1901338" y="3468023"/>
              <a:ext cx="662361" cy="889048"/>
            </a:xfrm>
            <a:prstGeom prst="rect">
              <a:avLst/>
            </a:prstGeom>
            <a:noFill/>
          </p:spPr>
          <p:txBody>
            <a:bodyPr wrap="none" rtlCol="0">
              <a:spAutoFit/>
            </a:bodyPr>
            <a:lstStyle/>
            <a:p>
              <a:r>
                <a:rPr lang="en-US" sz="3733" dirty="0">
                  <a:solidFill>
                    <a:srgbClr val="FFFF00"/>
                  </a:solidFill>
                  <a:latin typeface="Times New Roman" pitchFamily="18" charset="0"/>
                  <a:cs typeface="Times New Roman" pitchFamily="18" charset="0"/>
                </a:rPr>
                <a:t>20</a:t>
              </a:r>
            </a:p>
          </p:txBody>
        </p:sp>
        <p:sp>
          <p:nvSpPr>
            <p:cNvPr id="12" name="TextBox 11"/>
            <p:cNvSpPr txBox="1"/>
            <p:nvPr/>
          </p:nvSpPr>
          <p:spPr>
            <a:xfrm rot="2072863">
              <a:off x="2321649" y="2291247"/>
              <a:ext cx="662361" cy="889048"/>
            </a:xfrm>
            <a:prstGeom prst="rect">
              <a:avLst/>
            </a:prstGeom>
            <a:noFill/>
          </p:spPr>
          <p:txBody>
            <a:bodyPr wrap="none" rtlCol="0">
              <a:spAutoFit/>
            </a:bodyPr>
            <a:lstStyle/>
            <a:p>
              <a:r>
                <a:rPr lang="en-US" sz="3733">
                  <a:solidFill>
                    <a:srgbClr val="FFFF00"/>
                  </a:solidFill>
                  <a:latin typeface="Times New Roman" pitchFamily="18" charset="0"/>
                  <a:cs typeface="Times New Roman" pitchFamily="18" charset="0"/>
                </a:rPr>
                <a:t>30</a:t>
              </a:r>
            </a:p>
          </p:txBody>
        </p:sp>
        <p:sp>
          <p:nvSpPr>
            <p:cNvPr id="13" name="TextBox 12"/>
            <p:cNvSpPr txBox="1"/>
            <p:nvPr/>
          </p:nvSpPr>
          <p:spPr>
            <a:xfrm rot="3722183">
              <a:off x="3119118" y="1745950"/>
              <a:ext cx="883148" cy="666786"/>
            </a:xfrm>
            <a:prstGeom prst="rect">
              <a:avLst/>
            </a:prstGeom>
            <a:noFill/>
          </p:spPr>
          <p:txBody>
            <a:bodyPr wrap="none" rtlCol="0">
              <a:spAutoFit/>
            </a:bodyPr>
            <a:lstStyle/>
            <a:p>
              <a:r>
                <a:rPr lang="en-US" sz="3733">
                  <a:latin typeface="Times New Roman" pitchFamily="18" charset="0"/>
                  <a:cs typeface="Times New Roman" pitchFamily="18" charset="0"/>
                </a:rPr>
                <a:t>10</a:t>
              </a:r>
            </a:p>
          </p:txBody>
        </p:sp>
        <p:sp>
          <p:nvSpPr>
            <p:cNvPr id="14" name="TextBox 13"/>
            <p:cNvSpPr txBox="1"/>
            <p:nvPr/>
          </p:nvSpPr>
          <p:spPr>
            <a:xfrm rot="6338192">
              <a:off x="4128165" y="1760674"/>
              <a:ext cx="883148" cy="666786"/>
            </a:xfrm>
            <a:prstGeom prst="rect">
              <a:avLst/>
            </a:prstGeom>
            <a:noFill/>
          </p:spPr>
          <p:txBody>
            <a:bodyPr wrap="none" rtlCol="0">
              <a:spAutoFit/>
            </a:bodyPr>
            <a:lstStyle/>
            <a:p>
              <a:r>
                <a:rPr lang="en-US" sz="3733">
                  <a:solidFill>
                    <a:srgbClr val="FFFF00"/>
                  </a:solidFill>
                  <a:latin typeface="Times New Roman" pitchFamily="18" charset="0"/>
                  <a:cs typeface="Times New Roman" pitchFamily="18" charset="0"/>
                </a:rPr>
                <a:t>40</a:t>
              </a:r>
            </a:p>
          </p:txBody>
        </p:sp>
      </p:grpSp>
      <p:sp>
        <p:nvSpPr>
          <p:cNvPr id="16" name="Isosceles Triangle 15"/>
          <p:cNvSpPr/>
          <p:nvPr/>
        </p:nvSpPr>
        <p:spPr>
          <a:xfrm rot="5400000">
            <a:off x="338323" y="3050130"/>
            <a:ext cx="462234" cy="1138880"/>
          </a:xfrm>
          <a:prstGeom prst="triangle">
            <a:avLst/>
          </a:prstGeom>
          <a:ln/>
        </p:spPr>
        <p:style>
          <a:lnRef idx="3">
            <a:schemeClr val="lt1"/>
          </a:lnRef>
          <a:fillRef idx="1">
            <a:schemeClr val="accent2"/>
          </a:fillRef>
          <a:effectRef idx="1">
            <a:schemeClr val="accent2"/>
          </a:effectRef>
          <a:fontRef idx="minor">
            <a:schemeClr val="lt1"/>
          </a:fontRef>
        </p:style>
        <p:txBody>
          <a:bodyPr lIns="121903" tIns="60952" rIns="121903" bIns="60952" rtlCol="0" anchor="ctr"/>
          <a:lstStyle/>
          <a:p>
            <a:pPr algn="ctr"/>
            <a:endParaRPr lang="en-US" sz="3733">
              <a:latin typeface="Times New Roman" pitchFamily="18" charset="0"/>
              <a:cs typeface="Times New Roman" pitchFamily="18" charset="0"/>
            </a:endParaRPr>
          </a:p>
        </p:txBody>
      </p:sp>
      <p:sp>
        <p:nvSpPr>
          <p:cNvPr id="17" name="TextBox 16"/>
          <p:cNvSpPr txBox="1"/>
          <p:nvPr/>
        </p:nvSpPr>
        <p:spPr>
          <a:xfrm>
            <a:off x="7380925" y="1020286"/>
            <a:ext cx="3038618" cy="697547"/>
          </a:xfrm>
          <a:prstGeom prst="rect">
            <a:avLst/>
          </a:prstGeom>
          <a:noFill/>
        </p:spPr>
        <p:txBody>
          <a:bodyPr wrap="none" lIns="121903" tIns="60952" rIns="121903" bIns="60952" rtlCol="0">
            <a:spAutoFit/>
          </a:bodyPr>
          <a:lstStyle/>
          <a:p>
            <a:r>
              <a:rPr lang="en-US" sz="3733" b="1" dirty="0">
                <a:solidFill>
                  <a:srgbClr val="FF0000"/>
                </a:solidFill>
                <a:latin typeface="Times New Roman" pitchFamily="18" charset="0"/>
                <a:cs typeface="Times New Roman" pitchFamily="18" charset="0"/>
              </a:rPr>
              <a:t>QUESTIONS</a:t>
            </a:r>
          </a:p>
        </p:txBody>
      </p:sp>
      <p:sp>
        <p:nvSpPr>
          <p:cNvPr id="18" name="Oval 17"/>
          <p:cNvSpPr/>
          <p:nvPr/>
        </p:nvSpPr>
        <p:spPr>
          <a:xfrm>
            <a:off x="2457631" y="2663590"/>
            <a:ext cx="1313479" cy="1242412"/>
          </a:xfrm>
          <a:prstGeom prst="ellipse">
            <a:avLst/>
          </a:prstGeom>
          <a:gradFill flip="none" rotWithShape="1">
            <a:gsLst>
              <a:gs pos="0">
                <a:schemeClr val="accent1">
                  <a:lumMod val="5000"/>
                  <a:lumOff val="95000"/>
                </a:schemeClr>
              </a:gs>
              <a:gs pos="100000">
                <a:srgbClr val="0070C0"/>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21903" tIns="60952" rIns="121903" bIns="60952" rtlCol="0" anchor="ctr"/>
          <a:lstStyle/>
          <a:p>
            <a:pPr algn="ctr"/>
            <a:r>
              <a:rPr lang="en-US" sz="2000" b="1" dirty="0">
                <a:solidFill>
                  <a:schemeClr val="tx1"/>
                </a:solidFill>
                <a:latin typeface="Times New Roman" pitchFamily="18" charset="0"/>
                <a:cs typeface="Times New Roman" pitchFamily="18" charset="0"/>
              </a:rPr>
              <a:t>SPIN</a:t>
            </a:r>
          </a:p>
        </p:txBody>
      </p:sp>
      <p:sp>
        <p:nvSpPr>
          <p:cNvPr id="23" name="Heptagon 22">
            <a:hlinkClick r:id="rId3" action="ppaction://hlinksldjump"/>
          </p:cNvPr>
          <p:cNvSpPr/>
          <p:nvPr/>
        </p:nvSpPr>
        <p:spPr>
          <a:xfrm>
            <a:off x="8002016" y="2687974"/>
            <a:ext cx="1138068" cy="859744"/>
          </a:xfrm>
          <a:prstGeom prst="heptagon">
            <a:avLst/>
          </a:prstGeom>
          <a:solidFill>
            <a:schemeClr val="accent6">
              <a:lumMod val="60000"/>
              <a:lumOff val="40000"/>
            </a:schemeClr>
          </a:solidFill>
          <a:ln w="57150">
            <a:solidFill>
              <a:srgbClr val="0070C0"/>
            </a:solidFill>
          </a:ln>
        </p:spPr>
        <p:style>
          <a:lnRef idx="3">
            <a:schemeClr val="lt1"/>
          </a:lnRef>
          <a:fillRef idx="1">
            <a:schemeClr val="accent3"/>
          </a:fillRef>
          <a:effectRef idx="1">
            <a:schemeClr val="accent3"/>
          </a:effectRef>
          <a:fontRef idx="minor">
            <a:schemeClr val="lt1"/>
          </a:fontRef>
        </p:style>
        <p:txBody>
          <a:bodyPr lIns="121903" tIns="60952" rIns="121903" bIns="60952" rtlCol="0" anchor="ctr"/>
          <a:lstStyle/>
          <a:p>
            <a:pPr algn="ctr"/>
            <a:r>
              <a:rPr lang="en-US" sz="5333" b="1" dirty="0">
                <a:solidFill>
                  <a:srgbClr val="7030A0"/>
                </a:solidFill>
                <a:latin typeface="Times New Roman" pitchFamily="18" charset="0"/>
                <a:cs typeface="Times New Roman" pitchFamily="18" charset="0"/>
              </a:rPr>
              <a:t>2</a:t>
            </a:r>
          </a:p>
        </p:txBody>
      </p:sp>
      <p:sp>
        <p:nvSpPr>
          <p:cNvPr id="29" name="Heptagon 28">
            <a:hlinkClick r:id="rId4" action="ppaction://hlinksldjump"/>
          </p:cNvPr>
          <p:cNvSpPr/>
          <p:nvPr/>
        </p:nvSpPr>
        <p:spPr>
          <a:xfrm>
            <a:off x="8002016" y="1732095"/>
            <a:ext cx="1138068" cy="859744"/>
          </a:xfrm>
          <a:prstGeom prst="heptagon">
            <a:avLst/>
          </a:prstGeom>
          <a:solidFill>
            <a:schemeClr val="accent6">
              <a:lumMod val="60000"/>
              <a:lumOff val="40000"/>
            </a:schemeClr>
          </a:solidFill>
          <a:ln w="57150">
            <a:solidFill>
              <a:srgbClr val="0070C0"/>
            </a:solidFill>
          </a:ln>
        </p:spPr>
        <p:style>
          <a:lnRef idx="3">
            <a:schemeClr val="lt1"/>
          </a:lnRef>
          <a:fillRef idx="1">
            <a:schemeClr val="accent3"/>
          </a:fillRef>
          <a:effectRef idx="1">
            <a:schemeClr val="accent3"/>
          </a:effectRef>
          <a:fontRef idx="minor">
            <a:schemeClr val="lt1"/>
          </a:fontRef>
        </p:style>
        <p:txBody>
          <a:bodyPr lIns="121903" tIns="60952" rIns="121903" bIns="60952" rtlCol="0" anchor="ctr"/>
          <a:lstStyle/>
          <a:p>
            <a:pPr algn="ctr"/>
            <a:r>
              <a:rPr lang="en-US" sz="5333" b="1" dirty="0">
                <a:solidFill>
                  <a:srgbClr val="7030A0"/>
                </a:solidFill>
                <a:latin typeface="Times New Roman" pitchFamily="18" charset="0"/>
                <a:cs typeface="Times New Roman" pitchFamily="18" charset="0"/>
              </a:rPr>
              <a:t>1</a:t>
            </a:r>
          </a:p>
        </p:txBody>
      </p:sp>
      <p:sp>
        <p:nvSpPr>
          <p:cNvPr id="26" name="5-Point Star 25">
            <a:hlinkClick r:id="rId5" action="ppaction://hlinksldjump"/>
          </p:cNvPr>
          <p:cNvSpPr/>
          <p:nvPr/>
        </p:nvSpPr>
        <p:spPr>
          <a:xfrm>
            <a:off x="11125773" y="5974080"/>
            <a:ext cx="914400" cy="731520"/>
          </a:xfrm>
          <a:prstGeom prst="star5">
            <a:avLst/>
          </a:prstGeom>
          <a:ln>
            <a:solidFill>
              <a:srgbClr val="FFFF00"/>
            </a:solidFill>
          </a:ln>
        </p:spPr>
        <p:style>
          <a:lnRef idx="3">
            <a:schemeClr val="lt1"/>
          </a:lnRef>
          <a:fillRef idx="1">
            <a:schemeClr val="accent1"/>
          </a:fillRef>
          <a:effectRef idx="1">
            <a:schemeClr val="accent1"/>
          </a:effectRef>
          <a:fontRef idx="minor">
            <a:schemeClr val="lt1"/>
          </a:fontRef>
        </p:style>
        <p:txBody>
          <a:bodyPr lIns="121903" tIns="60952" rIns="121903" bIns="60952" rtlCol="0" anchor="ctr"/>
          <a:lstStyle/>
          <a:p>
            <a:pPr algn="ctr"/>
            <a:endParaRPr lang="en-GB" sz="1867"/>
          </a:p>
        </p:txBody>
      </p:sp>
      <p:sp>
        <p:nvSpPr>
          <p:cNvPr id="27" name="Heptagon 26">
            <a:hlinkClick r:id="rId6" action="ppaction://hlinksldjump"/>
          </p:cNvPr>
          <p:cNvSpPr/>
          <p:nvPr/>
        </p:nvSpPr>
        <p:spPr>
          <a:xfrm>
            <a:off x="7937140" y="4607229"/>
            <a:ext cx="1138068" cy="859744"/>
          </a:xfrm>
          <a:prstGeom prst="heptagon">
            <a:avLst/>
          </a:prstGeom>
          <a:solidFill>
            <a:schemeClr val="accent6">
              <a:lumMod val="60000"/>
              <a:lumOff val="40000"/>
            </a:schemeClr>
          </a:solidFill>
          <a:ln w="57150">
            <a:solidFill>
              <a:srgbClr val="0070C0"/>
            </a:solidFill>
          </a:ln>
        </p:spPr>
        <p:style>
          <a:lnRef idx="3">
            <a:schemeClr val="lt1"/>
          </a:lnRef>
          <a:fillRef idx="1">
            <a:schemeClr val="accent3"/>
          </a:fillRef>
          <a:effectRef idx="1">
            <a:schemeClr val="accent3"/>
          </a:effectRef>
          <a:fontRef idx="minor">
            <a:schemeClr val="lt1"/>
          </a:fontRef>
        </p:style>
        <p:txBody>
          <a:bodyPr lIns="121903" tIns="60952" rIns="121903" bIns="60952" rtlCol="0" anchor="ctr"/>
          <a:lstStyle/>
          <a:p>
            <a:pPr algn="ctr"/>
            <a:r>
              <a:rPr lang="en-US" sz="5333" b="1" dirty="0">
                <a:solidFill>
                  <a:srgbClr val="7030A0"/>
                </a:solidFill>
                <a:latin typeface="Times New Roman" pitchFamily="18" charset="0"/>
                <a:cs typeface="Times New Roman" pitchFamily="18" charset="0"/>
              </a:rPr>
              <a:t>4</a:t>
            </a:r>
          </a:p>
        </p:txBody>
      </p:sp>
      <p:sp>
        <p:nvSpPr>
          <p:cNvPr id="31" name="Heptagon 30">
            <a:hlinkClick r:id="rId7" action="ppaction://hlinksldjump"/>
          </p:cNvPr>
          <p:cNvSpPr/>
          <p:nvPr/>
        </p:nvSpPr>
        <p:spPr>
          <a:xfrm>
            <a:off x="7937140" y="3675734"/>
            <a:ext cx="1138068" cy="859744"/>
          </a:xfrm>
          <a:prstGeom prst="heptagon">
            <a:avLst/>
          </a:prstGeom>
          <a:solidFill>
            <a:schemeClr val="accent6">
              <a:lumMod val="60000"/>
              <a:lumOff val="40000"/>
            </a:schemeClr>
          </a:solidFill>
          <a:ln w="57150">
            <a:solidFill>
              <a:srgbClr val="0070C0"/>
            </a:solidFill>
          </a:ln>
        </p:spPr>
        <p:style>
          <a:lnRef idx="3">
            <a:schemeClr val="lt1"/>
          </a:lnRef>
          <a:fillRef idx="1">
            <a:schemeClr val="accent3"/>
          </a:fillRef>
          <a:effectRef idx="1">
            <a:schemeClr val="accent3"/>
          </a:effectRef>
          <a:fontRef idx="minor">
            <a:schemeClr val="lt1"/>
          </a:fontRef>
        </p:style>
        <p:txBody>
          <a:bodyPr lIns="121903" tIns="60952" rIns="121903" bIns="60952" rtlCol="0" anchor="ctr"/>
          <a:lstStyle/>
          <a:p>
            <a:pPr algn="ctr"/>
            <a:r>
              <a:rPr lang="en-US" sz="5333" b="1" dirty="0">
                <a:solidFill>
                  <a:srgbClr val="7030A0"/>
                </a:solidFill>
                <a:latin typeface="Times New Roman" pitchFamily="18" charset="0"/>
                <a:cs typeface="Times New Roman" pitchFamily="18" charset="0"/>
              </a:rPr>
              <a:t>3</a:t>
            </a:r>
          </a:p>
        </p:txBody>
      </p:sp>
    </p:spTree>
    <p:extLst>
      <p:ext uri="{BB962C8B-B14F-4D97-AF65-F5344CB8AC3E}">
        <p14:creationId xmlns:p14="http://schemas.microsoft.com/office/powerpoint/2010/main" val="3030683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21" presetClass="exit" presetSubtype="1" fill="hold" grpId="0" nodeType="clickEffect">
                                  <p:stCondLst>
                                    <p:cond delay="0"/>
                                  </p:stCondLst>
                                  <p:childTnLst>
                                    <p:animEffect transition="out" filter="wheel(1)">
                                      <p:cBhvr>
                                        <p:cTn id="17" dur="1000"/>
                                        <p:tgtEl>
                                          <p:spTgt spid="29"/>
                                        </p:tgtEl>
                                      </p:cBhvr>
                                    </p:animEffect>
                                    <p:set>
                                      <p:cBhvr>
                                        <p:cTn id="18"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31" presetClass="exit" presetSubtype="0" fill="hold" grpId="0" nodeType="clickEffect">
                                  <p:stCondLst>
                                    <p:cond delay="0"/>
                                  </p:stCondLst>
                                  <p:childTnLst>
                                    <p:anim calcmode="lin" valueType="num">
                                      <p:cBhvr>
                                        <p:cTn id="23" dur="1000"/>
                                        <p:tgtEl>
                                          <p:spTgt spid="23"/>
                                        </p:tgtEl>
                                        <p:attrNameLst>
                                          <p:attrName>ppt_w</p:attrName>
                                        </p:attrNameLst>
                                      </p:cBhvr>
                                      <p:tavLst>
                                        <p:tav tm="0">
                                          <p:val>
                                            <p:strVal val="ppt_w"/>
                                          </p:val>
                                        </p:tav>
                                        <p:tav tm="100000">
                                          <p:val>
                                            <p:fltVal val="0"/>
                                          </p:val>
                                        </p:tav>
                                      </p:tavLst>
                                    </p:anim>
                                    <p:anim calcmode="lin" valueType="num">
                                      <p:cBhvr>
                                        <p:cTn id="24" dur="1000"/>
                                        <p:tgtEl>
                                          <p:spTgt spid="23"/>
                                        </p:tgtEl>
                                        <p:attrNameLst>
                                          <p:attrName>ppt_h</p:attrName>
                                        </p:attrNameLst>
                                      </p:cBhvr>
                                      <p:tavLst>
                                        <p:tav tm="0">
                                          <p:val>
                                            <p:strVal val="ppt_h"/>
                                          </p:val>
                                        </p:tav>
                                        <p:tav tm="100000">
                                          <p:val>
                                            <p:fltVal val="0"/>
                                          </p:val>
                                        </p:tav>
                                      </p:tavLst>
                                    </p:anim>
                                    <p:anim calcmode="lin" valueType="num">
                                      <p:cBhvr>
                                        <p:cTn id="25" dur="1000"/>
                                        <p:tgtEl>
                                          <p:spTgt spid="23"/>
                                        </p:tgtEl>
                                        <p:attrNameLst>
                                          <p:attrName>style.rotation</p:attrName>
                                        </p:attrNameLst>
                                      </p:cBhvr>
                                      <p:tavLst>
                                        <p:tav tm="0">
                                          <p:val>
                                            <p:fltVal val="0"/>
                                          </p:val>
                                        </p:tav>
                                        <p:tav tm="100000">
                                          <p:val>
                                            <p:fltVal val="90"/>
                                          </p:val>
                                        </p:tav>
                                      </p:tavLst>
                                    </p:anim>
                                    <p:animEffect transition="out" filter="fade">
                                      <p:cBhvr>
                                        <p:cTn id="26" dur="1000"/>
                                        <p:tgtEl>
                                          <p:spTgt spid="23"/>
                                        </p:tgtEl>
                                      </p:cBhvr>
                                    </p:animEffect>
                                    <p:set>
                                      <p:cBhvr>
                                        <p:cTn id="2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31" presetClass="exit" presetSubtype="0" fill="hold" grpId="0" nodeType="clickEffect">
                                  <p:stCondLst>
                                    <p:cond delay="0"/>
                                  </p:stCondLst>
                                  <p:childTnLst>
                                    <p:anim calcmode="lin" valueType="num">
                                      <p:cBhvr>
                                        <p:cTn id="32" dur="1000"/>
                                        <p:tgtEl>
                                          <p:spTgt spid="27"/>
                                        </p:tgtEl>
                                        <p:attrNameLst>
                                          <p:attrName>ppt_w</p:attrName>
                                        </p:attrNameLst>
                                      </p:cBhvr>
                                      <p:tavLst>
                                        <p:tav tm="0">
                                          <p:val>
                                            <p:strVal val="ppt_w"/>
                                          </p:val>
                                        </p:tav>
                                        <p:tav tm="100000">
                                          <p:val>
                                            <p:fltVal val="0"/>
                                          </p:val>
                                        </p:tav>
                                      </p:tavLst>
                                    </p:anim>
                                    <p:anim calcmode="lin" valueType="num">
                                      <p:cBhvr>
                                        <p:cTn id="33" dur="1000"/>
                                        <p:tgtEl>
                                          <p:spTgt spid="27"/>
                                        </p:tgtEl>
                                        <p:attrNameLst>
                                          <p:attrName>ppt_h</p:attrName>
                                        </p:attrNameLst>
                                      </p:cBhvr>
                                      <p:tavLst>
                                        <p:tav tm="0">
                                          <p:val>
                                            <p:strVal val="ppt_h"/>
                                          </p:val>
                                        </p:tav>
                                        <p:tav tm="100000">
                                          <p:val>
                                            <p:fltVal val="0"/>
                                          </p:val>
                                        </p:tav>
                                      </p:tavLst>
                                    </p:anim>
                                    <p:anim calcmode="lin" valueType="num">
                                      <p:cBhvr>
                                        <p:cTn id="34" dur="1000"/>
                                        <p:tgtEl>
                                          <p:spTgt spid="27"/>
                                        </p:tgtEl>
                                        <p:attrNameLst>
                                          <p:attrName>style.rotation</p:attrName>
                                        </p:attrNameLst>
                                      </p:cBhvr>
                                      <p:tavLst>
                                        <p:tav tm="0">
                                          <p:val>
                                            <p:fltVal val="0"/>
                                          </p:val>
                                        </p:tav>
                                        <p:tav tm="100000">
                                          <p:val>
                                            <p:fltVal val="90"/>
                                          </p:val>
                                        </p:tav>
                                      </p:tavLst>
                                    </p:anim>
                                    <p:animEffect transition="out" filter="fade">
                                      <p:cBhvr>
                                        <p:cTn id="35" dur="1000"/>
                                        <p:tgtEl>
                                          <p:spTgt spid="27"/>
                                        </p:tgtEl>
                                      </p:cBhvr>
                                    </p:animEffect>
                                    <p:set>
                                      <p:cBhvr>
                                        <p:cTn id="36"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grpId="0" nodeType="clickEffect">
                                  <p:stCondLst>
                                    <p:cond delay="0"/>
                                  </p:stCondLst>
                                  <p:childTnLst>
                                    <p:anim calcmode="lin" valueType="num">
                                      <p:cBhvr>
                                        <p:cTn id="41" dur="1000"/>
                                        <p:tgtEl>
                                          <p:spTgt spid="31"/>
                                        </p:tgtEl>
                                        <p:attrNameLst>
                                          <p:attrName>ppt_w</p:attrName>
                                        </p:attrNameLst>
                                      </p:cBhvr>
                                      <p:tavLst>
                                        <p:tav tm="0">
                                          <p:val>
                                            <p:strVal val="ppt_w"/>
                                          </p:val>
                                        </p:tav>
                                        <p:tav tm="100000">
                                          <p:val>
                                            <p:fltVal val="0"/>
                                          </p:val>
                                        </p:tav>
                                      </p:tavLst>
                                    </p:anim>
                                    <p:anim calcmode="lin" valueType="num">
                                      <p:cBhvr>
                                        <p:cTn id="42" dur="1000"/>
                                        <p:tgtEl>
                                          <p:spTgt spid="31"/>
                                        </p:tgtEl>
                                        <p:attrNameLst>
                                          <p:attrName>ppt_h</p:attrName>
                                        </p:attrNameLst>
                                      </p:cBhvr>
                                      <p:tavLst>
                                        <p:tav tm="0">
                                          <p:val>
                                            <p:strVal val="ppt_h"/>
                                          </p:val>
                                        </p:tav>
                                        <p:tav tm="100000">
                                          <p:val>
                                            <p:fltVal val="0"/>
                                          </p:val>
                                        </p:tav>
                                      </p:tavLst>
                                    </p:anim>
                                    <p:anim calcmode="lin" valueType="num">
                                      <p:cBhvr>
                                        <p:cTn id="43" dur="1000"/>
                                        <p:tgtEl>
                                          <p:spTgt spid="31"/>
                                        </p:tgtEl>
                                        <p:attrNameLst>
                                          <p:attrName>style.rotation</p:attrName>
                                        </p:attrNameLst>
                                      </p:cBhvr>
                                      <p:tavLst>
                                        <p:tav tm="0">
                                          <p:val>
                                            <p:fltVal val="0"/>
                                          </p:val>
                                        </p:tav>
                                        <p:tav tm="100000">
                                          <p:val>
                                            <p:fltVal val="90"/>
                                          </p:val>
                                        </p:tav>
                                      </p:tavLst>
                                    </p:anim>
                                    <p:animEffect transition="out" filter="fade">
                                      <p:cBhvr>
                                        <p:cTn id="44" dur="1000"/>
                                        <p:tgtEl>
                                          <p:spTgt spid="31"/>
                                        </p:tgtEl>
                                      </p:cBhvr>
                                    </p:animEffect>
                                    <p:set>
                                      <p:cBhvr>
                                        <p:cTn id="4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19" grpId="0" bldLvl="0" animBg="1"/>
      <p:bldP spid="19" grpId="1" bldLvl="0" animBg="1"/>
      <p:bldP spid="23" grpId="0" animBg="1"/>
      <p:bldP spid="29" grpId="0" animBg="1"/>
      <p:bldP spid="27"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38"/>
        <p:cNvGrpSpPr/>
        <p:nvPr/>
      </p:nvGrpSpPr>
      <p:grpSpPr>
        <a:xfrm>
          <a:off x="0" y="0"/>
          <a:ext cx="0" cy="0"/>
          <a:chOff x="0" y="0"/>
          <a:chExt cx="0" cy="0"/>
        </a:xfrm>
      </p:grpSpPr>
      <p:sp>
        <p:nvSpPr>
          <p:cNvPr id="241" name="Google Shape;241;p12"/>
          <p:cNvSpPr txBox="1"/>
          <p:nvPr/>
        </p:nvSpPr>
        <p:spPr>
          <a:xfrm>
            <a:off x="977950" y="167186"/>
            <a:ext cx="996477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smtClean="0">
                <a:solidFill>
                  <a:schemeClr val="dk1"/>
                </a:solidFill>
                <a:latin typeface="Arial"/>
                <a:ea typeface="Arial"/>
                <a:cs typeface="Arial"/>
                <a:sym typeface="Arial"/>
              </a:rPr>
              <a:t>. </a:t>
            </a:r>
            <a:r>
              <a:rPr lang="en-US" sz="2400" b="1" dirty="0">
                <a:solidFill>
                  <a:schemeClr val="dk1"/>
                </a:solidFill>
                <a:latin typeface="Arial"/>
                <a:ea typeface="Arial"/>
                <a:cs typeface="Arial"/>
                <a:sym typeface="Arial"/>
              </a:rPr>
              <a:t>Choose the best answer to each question below.</a:t>
            </a:r>
            <a:endParaRPr sz="2400" b="1" dirty="0">
              <a:solidFill>
                <a:schemeClr val="dk1"/>
              </a:solidFill>
              <a:latin typeface="Arial"/>
              <a:ea typeface="Arial"/>
              <a:cs typeface="Arial"/>
              <a:sym typeface="Arial"/>
            </a:endParaRPr>
          </a:p>
        </p:txBody>
      </p:sp>
      <p:sp>
        <p:nvSpPr>
          <p:cNvPr id="242" name="Google Shape;242;p12"/>
          <p:cNvSpPr/>
          <p:nvPr/>
        </p:nvSpPr>
        <p:spPr>
          <a:xfrm>
            <a:off x="475344" y="232247"/>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43" name="Google Shape;243;p12"/>
          <p:cNvSpPr txBox="1"/>
          <p:nvPr/>
        </p:nvSpPr>
        <p:spPr>
          <a:xfrm>
            <a:off x="475344" y="130393"/>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sp>
        <p:nvSpPr>
          <p:cNvPr id="244" name="Google Shape;244;p12"/>
          <p:cNvSpPr txBox="1"/>
          <p:nvPr/>
        </p:nvSpPr>
        <p:spPr>
          <a:xfrm>
            <a:off x="1030734" y="1293936"/>
            <a:ext cx="8296145" cy="216055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800" i="0" dirty="0">
                <a:solidFill>
                  <a:srgbClr val="F26548"/>
                </a:solidFill>
                <a:sym typeface="Arial"/>
              </a:rPr>
              <a:t>1. </a:t>
            </a:r>
            <a:r>
              <a:rPr lang="en-US" sz="2800" i="1" dirty="0">
                <a:solidFill>
                  <a:srgbClr val="242021"/>
                </a:solidFill>
                <a:sym typeface="Arial"/>
              </a:rPr>
              <a:t>Naughty Twins</a:t>
            </a:r>
            <a:r>
              <a:rPr lang="en-US" sz="2800" i="0" dirty="0">
                <a:solidFill>
                  <a:srgbClr val="242021"/>
                </a:solidFill>
                <a:sym typeface="Arial"/>
              </a:rPr>
              <a:t> is a </a:t>
            </a:r>
            <a:r>
              <a:rPr lang="en-US" sz="2800" i="0" dirty="0">
                <a:solidFill>
                  <a:srgbClr val="949599"/>
                </a:solidFill>
                <a:sym typeface="Arial"/>
              </a:rPr>
              <a:t>______</a:t>
            </a:r>
            <a:r>
              <a:rPr lang="en-US" sz="2800" i="0" dirty="0">
                <a:solidFill>
                  <a:srgbClr val="242021"/>
                </a:solidFill>
                <a:sym typeface="Arial"/>
              </a:rPr>
              <a:t>.</a:t>
            </a:r>
            <a:r>
              <a:rPr lang="en-US" sz="2800" b="0" i="0" dirty="0">
                <a:solidFill>
                  <a:srgbClr val="242021"/>
                </a:solidFill>
                <a:sym typeface="Arial"/>
              </a:rPr>
              <a:t/>
            </a:r>
            <a:br>
              <a:rPr lang="en-US" sz="2800" b="0" i="0" dirty="0">
                <a:solidFill>
                  <a:srgbClr val="242021"/>
                </a:solidFill>
                <a:sym typeface="Arial"/>
              </a:rPr>
            </a:br>
            <a:r>
              <a:rPr lang="en-US" sz="2800" b="0" i="0" dirty="0">
                <a:solidFill>
                  <a:srgbClr val="242021"/>
                </a:solidFill>
                <a:sym typeface="Arial"/>
              </a:rPr>
              <a:t>	</a:t>
            </a:r>
            <a:r>
              <a:rPr lang="en-US" sz="2800" b="0" i="0" dirty="0">
                <a:solidFill>
                  <a:srgbClr val="00A9A5"/>
                </a:solidFill>
                <a:sym typeface="Arial"/>
              </a:rPr>
              <a:t>A. </a:t>
            </a:r>
            <a:r>
              <a:rPr lang="en-US" sz="2800" b="0" i="0" dirty="0">
                <a:solidFill>
                  <a:srgbClr val="242021"/>
                </a:solidFill>
                <a:sym typeface="Arial"/>
              </a:rPr>
              <a:t>comedy 			</a:t>
            </a:r>
            <a:endParaRPr sz="2800" b="0" i="0" dirty="0">
              <a:solidFill>
                <a:srgbClr val="242021"/>
              </a:solidFill>
              <a:sym typeface="Arial"/>
            </a:endParaRPr>
          </a:p>
          <a:p>
            <a:pPr marL="0" marR="0" lvl="0" indent="0" algn="l" rtl="0">
              <a:lnSpc>
                <a:spcPct val="120000"/>
              </a:lnSpc>
              <a:spcBef>
                <a:spcPts val="0"/>
              </a:spcBef>
              <a:spcAft>
                <a:spcPts val="0"/>
              </a:spcAft>
              <a:buNone/>
            </a:pPr>
            <a:r>
              <a:rPr lang="en-US" sz="2800" b="0" i="0" dirty="0">
                <a:solidFill>
                  <a:srgbClr val="00A9A5"/>
                </a:solidFill>
                <a:sym typeface="Arial"/>
              </a:rPr>
              <a:t>	B. </a:t>
            </a:r>
            <a:r>
              <a:rPr lang="en-US" sz="2800" b="0" i="0" dirty="0">
                <a:solidFill>
                  <a:srgbClr val="242021"/>
                </a:solidFill>
                <a:sym typeface="Arial"/>
              </a:rPr>
              <a:t>science fiction film 	</a:t>
            </a:r>
            <a:endParaRPr sz="2800" b="0" i="0" dirty="0">
              <a:solidFill>
                <a:srgbClr val="242021"/>
              </a:solidFill>
              <a:sym typeface="Arial"/>
            </a:endParaRPr>
          </a:p>
          <a:p>
            <a:pPr marL="0" marR="0" lvl="0" indent="0" algn="l" rtl="0">
              <a:lnSpc>
                <a:spcPct val="120000"/>
              </a:lnSpc>
              <a:spcBef>
                <a:spcPts val="0"/>
              </a:spcBef>
              <a:spcAft>
                <a:spcPts val="0"/>
              </a:spcAft>
              <a:buNone/>
            </a:pPr>
            <a:r>
              <a:rPr lang="en-US" sz="2800" b="0" i="0" dirty="0">
                <a:solidFill>
                  <a:srgbClr val="00A9A5"/>
                </a:solidFill>
                <a:sym typeface="Arial"/>
              </a:rPr>
              <a:t>	C. </a:t>
            </a:r>
            <a:r>
              <a:rPr lang="en-US" sz="2800" b="0" i="0" dirty="0">
                <a:solidFill>
                  <a:srgbClr val="242021"/>
                </a:solidFill>
                <a:sym typeface="Arial"/>
              </a:rPr>
              <a:t>horror </a:t>
            </a:r>
            <a:r>
              <a:rPr lang="en-US" sz="2800" b="0" i="0" dirty="0" smtClean="0">
                <a:solidFill>
                  <a:srgbClr val="242021"/>
                </a:solidFill>
                <a:sym typeface="Arial"/>
              </a:rPr>
              <a:t>film</a:t>
            </a:r>
            <a:endParaRPr sz="2800" dirty="0"/>
          </a:p>
        </p:txBody>
      </p:sp>
      <p:sp>
        <p:nvSpPr>
          <p:cNvPr id="245" name="Google Shape;245;p12"/>
          <p:cNvSpPr/>
          <p:nvPr/>
        </p:nvSpPr>
        <p:spPr>
          <a:xfrm>
            <a:off x="1932071" y="1893103"/>
            <a:ext cx="409248" cy="426067"/>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Action Button: Home 2">
            <a:hlinkClick r:id="rId3" action="ppaction://hlinksldjump" highlightClick="1"/>
          </p:cNvPr>
          <p:cNvSpPr/>
          <p:nvPr/>
        </p:nvSpPr>
        <p:spPr>
          <a:xfrm>
            <a:off x="11136249" y="6230112"/>
            <a:ext cx="604647" cy="51206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randombar(horizontal)">
                                      <p:cBhvr>
                                        <p:cTn id="7" dur="125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38"/>
        <p:cNvGrpSpPr/>
        <p:nvPr/>
      </p:nvGrpSpPr>
      <p:grpSpPr>
        <a:xfrm>
          <a:off x="0" y="0"/>
          <a:ext cx="0" cy="0"/>
          <a:chOff x="0" y="0"/>
          <a:chExt cx="0" cy="0"/>
        </a:xfrm>
      </p:grpSpPr>
      <p:sp>
        <p:nvSpPr>
          <p:cNvPr id="241" name="Google Shape;241;p12"/>
          <p:cNvSpPr txBox="1"/>
          <p:nvPr/>
        </p:nvSpPr>
        <p:spPr>
          <a:xfrm>
            <a:off x="977950" y="555754"/>
            <a:ext cx="996477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smtClean="0">
                <a:solidFill>
                  <a:schemeClr val="dk1"/>
                </a:solidFill>
                <a:latin typeface="Arial"/>
                <a:ea typeface="Arial"/>
                <a:cs typeface="Arial"/>
                <a:sym typeface="Arial"/>
              </a:rPr>
              <a:t> </a:t>
            </a:r>
            <a:r>
              <a:rPr lang="en-US" sz="2400" b="1" dirty="0">
                <a:solidFill>
                  <a:schemeClr val="dk1"/>
                </a:solidFill>
                <a:latin typeface="Arial"/>
                <a:ea typeface="Arial"/>
                <a:cs typeface="Arial"/>
                <a:sym typeface="Arial"/>
              </a:rPr>
              <a:t>Choose the best answer to each question below.</a:t>
            </a:r>
            <a:endParaRPr sz="2400" b="1" dirty="0">
              <a:solidFill>
                <a:schemeClr val="dk1"/>
              </a:solidFill>
              <a:latin typeface="Arial"/>
              <a:ea typeface="Arial"/>
              <a:cs typeface="Arial"/>
              <a:sym typeface="Arial"/>
            </a:endParaRPr>
          </a:p>
        </p:txBody>
      </p:sp>
      <p:sp>
        <p:nvSpPr>
          <p:cNvPr id="242" name="Google Shape;242;p12"/>
          <p:cNvSpPr/>
          <p:nvPr/>
        </p:nvSpPr>
        <p:spPr>
          <a:xfrm>
            <a:off x="528128" y="555754"/>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43" name="Google Shape;243;p12"/>
          <p:cNvSpPr txBox="1"/>
          <p:nvPr/>
        </p:nvSpPr>
        <p:spPr>
          <a:xfrm>
            <a:off x="528128" y="453900"/>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sp>
        <p:nvSpPr>
          <p:cNvPr id="244" name="Google Shape;244;p12"/>
          <p:cNvSpPr txBox="1"/>
          <p:nvPr/>
        </p:nvSpPr>
        <p:spPr>
          <a:xfrm>
            <a:off x="1030734" y="1293936"/>
            <a:ext cx="8296145" cy="319468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800" b="0" i="0" dirty="0">
                <a:solidFill>
                  <a:srgbClr val="242021"/>
                </a:solidFill>
                <a:sym typeface="Arial"/>
              </a:rPr>
              <a:t/>
            </a:r>
            <a:br>
              <a:rPr lang="en-US" sz="2800" b="0" i="0" dirty="0">
                <a:solidFill>
                  <a:srgbClr val="242021"/>
                </a:solidFill>
                <a:sym typeface="Arial"/>
              </a:rPr>
            </a:br>
            <a:r>
              <a:rPr lang="en-US" sz="2800" dirty="0">
                <a:solidFill>
                  <a:srgbClr val="F26548"/>
                </a:solidFill>
                <a:sym typeface="Arial"/>
              </a:rPr>
              <a:t>2. </a:t>
            </a:r>
            <a:r>
              <a:rPr lang="en-US" sz="2800" i="0" dirty="0">
                <a:solidFill>
                  <a:srgbClr val="242021"/>
                </a:solidFill>
                <a:sym typeface="Arial"/>
              </a:rPr>
              <a:t>The main characters are </a:t>
            </a:r>
            <a:r>
              <a:rPr lang="en-US" sz="2800" i="0" dirty="0">
                <a:solidFill>
                  <a:srgbClr val="949599"/>
                </a:solidFill>
                <a:sym typeface="Arial"/>
              </a:rPr>
              <a:t>______</a:t>
            </a:r>
            <a:r>
              <a:rPr lang="en-US" sz="2800" i="0" dirty="0">
                <a:solidFill>
                  <a:srgbClr val="242021"/>
                </a:solidFill>
                <a:sym typeface="Arial"/>
              </a:rPr>
              <a:t>.</a:t>
            </a:r>
            <a:r>
              <a:rPr lang="en-US" sz="2800" b="0" i="0" dirty="0">
                <a:solidFill>
                  <a:srgbClr val="242021"/>
                </a:solidFill>
                <a:sym typeface="Arial"/>
              </a:rPr>
              <a:t/>
            </a:r>
            <a:br>
              <a:rPr lang="en-US" sz="2800" b="0" i="0" dirty="0">
                <a:solidFill>
                  <a:srgbClr val="242021"/>
                </a:solidFill>
                <a:sym typeface="Arial"/>
              </a:rPr>
            </a:br>
            <a:r>
              <a:rPr lang="en-US" sz="2800" b="0" i="0" dirty="0">
                <a:solidFill>
                  <a:srgbClr val="242021"/>
                </a:solidFill>
                <a:sym typeface="Arial"/>
              </a:rPr>
              <a:t>	</a:t>
            </a:r>
            <a:r>
              <a:rPr lang="en-US" sz="2800" b="0" i="0" dirty="0">
                <a:solidFill>
                  <a:srgbClr val="00A9A5"/>
                </a:solidFill>
                <a:sym typeface="Arial"/>
              </a:rPr>
              <a:t>A. </a:t>
            </a:r>
            <a:r>
              <a:rPr lang="en-US" sz="2800" b="0" i="0" dirty="0">
                <a:solidFill>
                  <a:srgbClr val="242021"/>
                </a:solidFill>
                <a:sym typeface="Arial"/>
              </a:rPr>
              <a:t>old classmates 		</a:t>
            </a:r>
            <a:endParaRPr sz="2800" b="0" i="0" dirty="0">
              <a:solidFill>
                <a:srgbClr val="242021"/>
              </a:solidFill>
              <a:sym typeface="Arial"/>
            </a:endParaRPr>
          </a:p>
          <a:p>
            <a:pPr marL="0" marR="0" lvl="0" indent="0" algn="l" rtl="0">
              <a:lnSpc>
                <a:spcPct val="120000"/>
              </a:lnSpc>
              <a:spcBef>
                <a:spcPts val="0"/>
              </a:spcBef>
              <a:spcAft>
                <a:spcPts val="0"/>
              </a:spcAft>
              <a:buNone/>
            </a:pPr>
            <a:r>
              <a:rPr lang="en-US" sz="2800" dirty="0">
                <a:solidFill>
                  <a:srgbClr val="242021"/>
                </a:solidFill>
                <a:sym typeface="Arial"/>
              </a:rPr>
              <a:t>	</a:t>
            </a:r>
            <a:r>
              <a:rPr lang="en-US" sz="2800" b="0" i="0" dirty="0">
                <a:solidFill>
                  <a:srgbClr val="00A9A5"/>
                </a:solidFill>
                <a:sym typeface="Arial"/>
              </a:rPr>
              <a:t>B. </a:t>
            </a:r>
            <a:r>
              <a:rPr lang="en-US" sz="2800" b="0" i="0" dirty="0">
                <a:solidFill>
                  <a:srgbClr val="242021"/>
                </a:solidFill>
                <a:sym typeface="Arial"/>
              </a:rPr>
              <a:t>twin brothers 		</a:t>
            </a:r>
            <a:endParaRPr sz="2800" b="0" i="0" dirty="0">
              <a:solidFill>
                <a:srgbClr val="242021"/>
              </a:solidFill>
              <a:sym typeface="Arial"/>
            </a:endParaRPr>
          </a:p>
          <a:p>
            <a:pPr marL="0" marR="0" lvl="0" indent="0" algn="l" rtl="0">
              <a:lnSpc>
                <a:spcPct val="120000"/>
              </a:lnSpc>
              <a:spcBef>
                <a:spcPts val="0"/>
              </a:spcBef>
              <a:spcAft>
                <a:spcPts val="0"/>
              </a:spcAft>
              <a:buNone/>
            </a:pPr>
            <a:r>
              <a:rPr lang="en-US" sz="2800" dirty="0">
                <a:solidFill>
                  <a:srgbClr val="242021"/>
                </a:solidFill>
                <a:sym typeface="Arial"/>
              </a:rPr>
              <a:t>	</a:t>
            </a:r>
            <a:r>
              <a:rPr lang="en-US" sz="2800" b="0" i="0" dirty="0">
                <a:solidFill>
                  <a:srgbClr val="00A9A5"/>
                </a:solidFill>
                <a:sym typeface="Arial"/>
              </a:rPr>
              <a:t>C. </a:t>
            </a:r>
            <a:r>
              <a:rPr lang="en-US" sz="2800" b="0" i="0" dirty="0">
                <a:solidFill>
                  <a:srgbClr val="242021"/>
                </a:solidFill>
                <a:sym typeface="Arial"/>
              </a:rPr>
              <a:t>twin sisters</a:t>
            </a:r>
            <a:br>
              <a:rPr lang="en-US" sz="2800" b="0" i="0" dirty="0">
                <a:solidFill>
                  <a:srgbClr val="242021"/>
                </a:solidFill>
                <a:sym typeface="Arial"/>
              </a:rPr>
            </a:br>
            <a:endParaRPr sz="2800" dirty="0">
              <a:solidFill>
                <a:schemeClr val="dk1"/>
              </a:solidFill>
              <a:latin typeface="Calibri"/>
              <a:ea typeface="Calibri"/>
              <a:cs typeface="Calibri"/>
              <a:sym typeface="Calibri"/>
            </a:endParaRPr>
          </a:p>
        </p:txBody>
      </p:sp>
      <p:sp>
        <p:nvSpPr>
          <p:cNvPr id="245" name="Google Shape;245;p12"/>
          <p:cNvSpPr/>
          <p:nvPr/>
        </p:nvSpPr>
        <p:spPr>
          <a:xfrm>
            <a:off x="1932071" y="2891276"/>
            <a:ext cx="409248" cy="426067"/>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Action Button: Home 8">
            <a:hlinkClick r:id="rId3" action="ppaction://hlinksldjump" highlightClick="1"/>
          </p:cNvPr>
          <p:cNvSpPr/>
          <p:nvPr/>
        </p:nvSpPr>
        <p:spPr>
          <a:xfrm>
            <a:off x="11136249" y="6230112"/>
            <a:ext cx="604647" cy="51206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91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randombar(horizontal)">
                                      <p:cBhvr>
                                        <p:cTn id="7" dur="125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51"/>
        <p:cNvGrpSpPr/>
        <p:nvPr/>
      </p:nvGrpSpPr>
      <p:grpSpPr>
        <a:xfrm>
          <a:off x="0" y="0"/>
          <a:ext cx="0" cy="0"/>
          <a:chOff x="0" y="0"/>
          <a:chExt cx="0" cy="0"/>
        </a:xfrm>
      </p:grpSpPr>
      <p:sp>
        <p:nvSpPr>
          <p:cNvPr id="254" name="Google Shape;254;p13"/>
          <p:cNvSpPr txBox="1"/>
          <p:nvPr/>
        </p:nvSpPr>
        <p:spPr>
          <a:xfrm>
            <a:off x="988745" y="406002"/>
            <a:ext cx="996477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smtClean="0">
                <a:solidFill>
                  <a:schemeClr val="dk1"/>
                </a:solidFill>
                <a:latin typeface="Arial"/>
                <a:ea typeface="Arial"/>
                <a:cs typeface="Arial"/>
                <a:sym typeface="Arial"/>
              </a:rPr>
              <a:t>Choose </a:t>
            </a:r>
            <a:r>
              <a:rPr lang="en-US" sz="2400" b="1" dirty="0">
                <a:solidFill>
                  <a:schemeClr val="dk1"/>
                </a:solidFill>
                <a:latin typeface="Arial"/>
                <a:ea typeface="Arial"/>
                <a:cs typeface="Arial"/>
                <a:sym typeface="Arial"/>
              </a:rPr>
              <a:t>the best answer to each question below.</a:t>
            </a:r>
            <a:endParaRPr sz="2400" b="1" dirty="0">
              <a:solidFill>
                <a:schemeClr val="dk1"/>
              </a:solidFill>
              <a:latin typeface="Arial"/>
              <a:ea typeface="Arial"/>
              <a:cs typeface="Arial"/>
              <a:sym typeface="Arial"/>
            </a:endParaRPr>
          </a:p>
        </p:txBody>
      </p:sp>
      <p:sp>
        <p:nvSpPr>
          <p:cNvPr id="255" name="Google Shape;255;p13"/>
          <p:cNvSpPr/>
          <p:nvPr/>
        </p:nvSpPr>
        <p:spPr>
          <a:xfrm>
            <a:off x="428452" y="365020"/>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56" name="Google Shape;256;p13"/>
          <p:cNvSpPr txBox="1"/>
          <p:nvPr/>
        </p:nvSpPr>
        <p:spPr>
          <a:xfrm>
            <a:off x="481237" y="262380"/>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sp>
        <p:nvSpPr>
          <p:cNvPr id="257" name="Google Shape;257;p13"/>
          <p:cNvSpPr txBox="1"/>
          <p:nvPr/>
        </p:nvSpPr>
        <p:spPr>
          <a:xfrm>
            <a:off x="878273" y="1277722"/>
            <a:ext cx="7785082" cy="212361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400" i="0" dirty="0">
                <a:solidFill>
                  <a:srgbClr val="F26548"/>
                </a:solidFill>
                <a:latin typeface="Arial"/>
                <a:ea typeface="Arial"/>
                <a:cs typeface="Arial"/>
                <a:sym typeface="Arial"/>
              </a:rPr>
              <a:t>3. </a:t>
            </a:r>
            <a:r>
              <a:rPr lang="en-US" sz="2400" i="0" dirty="0">
                <a:solidFill>
                  <a:srgbClr val="242021"/>
                </a:solidFill>
                <a:latin typeface="Arial"/>
                <a:ea typeface="Arial"/>
                <a:cs typeface="Arial"/>
                <a:sym typeface="Arial"/>
              </a:rPr>
              <a:t>Where do the twins meet each other for the first time?</a:t>
            </a:r>
            <a:r>
              <a:rPr lang="en-US" sz="2400" b="0" i="0" dirty="0">
                <a:solidFill>
                  <a:srgbClr val="242021"/>
                </a:solidFill>
                <a:latin typeface="Arial"/>
                <a:ea typeface="Arial"/>
                <a:cs typeface="Arial"/>
                <a:sym typeface="Arial"/>
              </a:rPr>
              <a:t/>
            </a:r>
            <a:br>
              <a:rPr lang="en-US" sz="2400" b="0" i="0" dirty="0">
                <a:solidFill>
                  <a:srgbClr val="242021"/>
                </a:solidFill>
                <a:latin typeface="Arial"/>
                <a:ea typeface="Arial"/>
                <a:cs typeface="Arial"/>
                <a:sym typeface="Arial"/>
              </a:rPr>
            </a:br>
            <a:r>
              <a:rPr lang="en-US" sz="2400" b="0" i="0" dirty="0">
                <a:solidFill>
                  <a:srgbClr val="242021"/>
                </a:solidFill>
                <a:latin typeface="Arial"/>
                <a:ea typeface="Arial"/>
                <a:cs typeface="Arial"/>
                <a:sym typeface="Arial"/>
              </a:rPr>
              <a:t>	</a:t>
            </a:r>
            <a:r>
              <a:rPr lang="en-US" sz="2400" b="0" i="0" dirty="0">
                <a:solidFill>
                  <a:srgbClr val="00A9A5"/>
                </a:solidFill>
                <a:latin typeface="Arial"/>
                <a:ea typeface="Arial"/>
                <a:cs typeface="Arial"/>
                <a:sym typeface="Arial"/>
              </a:rPr>
              <a:t>A. </a:t>
            </a:r>
            <a:r>
              <a:rPr lang="en-US" sz="2400" b="0" i="0" dirty="0">
                <a:solidFill>
                  <a:srgbClr val="242021"/>
                </a:solidFill>
                <a:latin typeface="Arial"/>
                <a:ea typeface="Arial"/>
                <a:cs typeface="Arial"/>
                <a:sym typeface="Arial"/>
              </a:rPr>
              <a:t>At a summer camp. 	</a:t>
            </a:r>
            <a:endParaRPr sz="2400" b="0" i="0" dirty="0">
              <a:solidFill>
                <a:srgbClr val="242021"/>
              </a:solidFill>
              <a:latin typeface="Arial"/>
              <a:ea typeface="Arial"/>
              <a:cs typeface="Arial"/>
              <a:sym typeface="Arial"/>
            </a:endParaRPr>
          </a:p>
          <a:p>
            <a:pPr marL="0" marR="0" lvl="0" indent="0" algn="l" rtl="0">
              <a:lnSpc>
                <a:spcPct val="120000"/>
              </a:lnSpc>
              <a:spcBef>
                <a:spcPts val="0"/>
              </a:spcBef>
              <a:spcAft>
                <a:spcPts val="0"/>
              </a:spcAft>
              <a:buNone/>
            </a:pPr>
            <a:r>
              <a:rPr lang="en-US" sz="2400" dirty="0">
                <a:solidFill>
                  <a:srgbClr val="242021"/>
                </a:solidFill>
                <a:latin typeface="Arial"/>
                <a:ea typeface="Arial"/>
                <a:cs typeface="Arial"/>
                <a:sym typeface="Arial"/>
              </a:rPr>
              <a:t>	</a:t>
            </a:r>
            <a:r>
              <a:rPr lang="en-US" sz="2400" b="0" i="0" dirty="0">
                <a:solidFill>
                  <a:srgbClr val="00A9A5"/>
                </a:solidFill>
                <a:latin typeface="Arial"/>
                <a:ea typeface="Arial"/>
                <a:cs typeface="Arial"/>
                <a:sym typeface="Arial"/>
              </a:rPr>
              <a:t>B. </a:t>
            </a:r>
            <a:r>
              <a:rPr lang="en-US" sz="2400" b="0" i="0" dirty="0">
                <a:solidFill>
                  <a:srgbClr val="242021"/>
                </a:solidFill>
                <a:latin typeface="Arial"/>
                <a:ea typeface="Arial"/>
                <a:cs typeface="Arial"/>
                <a:sym typeface="Arial"/>
              </a:rPr>
              <a:t>At a summer school. 	</a:t>
            </a:r>
            <a:endParaRPr sz="2400" b="0" i="0" dirty="0">
              <a:solidFill>
                <a:srgbClr val="242021"/>
              </a:solidFill>
              <a:latin typeface="Arial"/>
              <a:ea typeface="Arial"/>
              <a:cs typeface="Arial"/>
              <a:sym typeface="Arial"/>
            </a:endParaRPr>
          </a:p>
          <a:p>
            <a:pPr marL="0" marR="0" lvl="0" indent="0" algn="l" rtl="0">
              <a:lnSpc>
                <a:spcPct val="120000"/>
              </a:lnSpc>
              <a:spcBef>
                <a:spcPts val="0"/>
              </a:spcBef>
              <a:spcAft>
                <a:spcPts val="0"/>
              </a:spcAft>
              <a:buNone/>
            </a:pPr>
            <a:r>
              <a:rPr lang="en-US" sz="2400" dirty="0">
                <a:solidFill>
                  <a:srgbClr val="242021"/>
                </a:solidFill>
                <a:latin typeface="Arial"/>
                <a:ea typeface="Arial"/>
                <a:cs typeface="Arial"/>
                <a:sym typeface="Arial"/>
              </a:rPr>
              <a:t>	</a:t>
            </a:r>
            <a:r>
              <a:rPr lang="en-US" sz="2400" b="0" i="0" dirty="0">
                <a:solidFill>
                  <a:srgbClr val="00A9A5"/>
                </a:solidFill>
                <a:latin typeface="Arial"/>
                <a:ea typeface="Arial"/>
                <a:cs typeface="Arial"/>
                <a:sym typeface="Arial"/>
              </a:rPr>
              <a:t>C. </a:t>
            </a:r>
            <a:r>
              <a:rPr lang="en-US" sz="2400" b="0" i="0" dirty="0">
                <a:solidFill>
                  <a:srgbClr val="242021"/>
                </a:solidFill>
                <a:latin typeface="Arial"/>
                <a:ea typeface="Arial"/>
                <a:cs typeface="Arial"/>
                <a:sym typeface="Arial"/>
              </a:rPr>
              <a:t>At a hospital</a:t>
            </a:r>
            <a:r>
              <a:rPr lang="en-US" sz="2400" b="0" i="0" dirty="0" smtClean="0">
                <a:solidFill>
                  <a:srgbClr val="242021"/>
                </a:solidFill>
                <a:latin typeface="Arial"/>
                <a:ea typeface="Arial"/>
                <a:cs typeface="Arial"/>
                <a:sym typeface="Arial"/>
              </a:rPr>
              <a:t>.</a:t>
            </a:r>
            <a:r>
              <a:rPr lang="en-US" sz="2400" b="0" i="0" dirty="0">
                <a:solidFill>
                  <a:srgbClr val="242021"/>
                </a:solidFill>
                <a:latin typeface="Arial"/>
                <a:ea typeface="Arial"/>
                <a:cs typeface="Arial"/>
                <a:sym typeface="Arial"/>
              </a:rPr>
              <a:t/>
            </a:r>
            <a:br>
              <a:rPr lang="en-US" sz="2400" b="0" i="0" dirty="0">
                <a:solidFill>
                  <a:srgbClr val="242021"/>
                </a:solidFill>
                <a:latin typeface="Arial"/>
                <a:ea typeface="Arial"/>
                <a:cs typeface="Arial"/>
                <a:sym typeface="Arial"/>
              </a:rPr>
            </a:br>
            <a:endParaRPr dirty="0"/>
          </a:p>
        </p:txBody>
      </p:sp>
      <p:sp>
        <p:nvSpPr>
          <p:cNvPr id="258" name="Google Shape;258;p13"/>
          <p:cNvSpPr/>
          <p:nvPr/>
        </p:nvSpPr>
        <p:spPr>
          <a:xfrm>
            <a:off x="1788952" y="1776529"/>
            <a:ext cx="409248" cy="426067"/>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Action Button: Home 9">
            <a:hlinkClick r:id="rId3" action="ppaction://hlinksldjump" highlightClick="1"/>
          </p:cNvPr>
          <p:cNvSpPr/>
          <p:nvPr/>
        </p:nvSpPr>
        <p:spPr>
          <a:xfrm>
            <a:off x="11136249" y="6230112"/>
            <a:ext cx="604647" cy="51206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99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barn(inVertical)">
                                      <p:cBhvr>
                                        <p:cTn id="7" dur="125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51"/>
        <p:cNvGrpSpPr/>
        <p:nvPr/>
      </p:nvGrpSpPr>
      <p:grpSpPr>
        <a:xfrm>
          <a:off x="0" y="0"/>
          <a:ext cx="0" cy="0"/>
          <a:chOff x="0" y="0"/>
          <a:chExt cx="0" cy="0"/>
        </a:xfrm>
      </p:grpSpPr>
      <p:sp>
        <p:nvSpPr>
          <p:cNvPr id="254" name="Google Shape;254;p13"/>
          <p:cNvSpPr txBox="1"/>
          <p:nvPr/>
        </p:nvSpPr>
        <p:spPr>
          <a:xfrm>
            <a:off x="983843" y="299173"/>
            <a:ext cx="996477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smtClean="0">
                <a:solidFill>
                  <a:schemeClr val="dk1"/>
                </a:solidFill>
                <a:latin typeface="Arial"/>
                <a:ea typeface="Arial"/>
                <a:cs typeface="Arial"/>
                <a:sym typeface="Arial"/>
              </a:rPr>
              <a:t>Choose </a:t>
            </a:r>
            <a:r>
              <a:rPr lang="en-US" sz="2400" b="1" dirty="0">
                <a:solidFill>
                  <a:schemeClr val="dk1"/>
                </a:solidFill>
                <a:latin typeface="Arial"/>
                <a:ea typeface="Arial"/>
                <a:cs typeface="Arial"/>
                <a:sym typeface="Arial"/>
              </a:rPr>
              <a:t>the best answer to each question below.</a:t>
            </a:r>
            <a:endParaRPr sz="2400" b="1" dirty="0">
              <a:solidFill>
                <a:schemeClr val="dk1"/>
              </a:solidFill>
              <a:latin typeface="Arial"/>
              <a:ea typeface="Arial"/>
              <a:cs typeface="Arial"/>
              <a:sym typeface="Arial"/>
            </a:endParaRPr>
          </a:p>
        </p:txBody>
      </p:sp>
      <p:sp>
        <p:nvSpPr>
          <p:cNvPr id="255" name="Google Shape;255;p13"/>
          <p:cNvSpPr/>
          <p:nvPr/>
        </p:nvSpPr>
        <p:spPr>
          <a:xfrm>
            <a:off x="428452" y="365020"/>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56" name="Google Shape;256;p13"/>
          <p:cNvSpPr txBox="1"/>
          <p:nvPr/>
        </p:nvSpPr>
        <p:spPr>
          <a:xfrm>
            <a:off x="481237" y="262380"/>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sp>
        <p:nvSpPr>
          <p:cNvPr id="257" name="Google Shape;257;p13"/>
          <p:cNvSpPr txBox="1"/>
          <p:nvPr/>
        </p:nvSpPr>
        <p:spPr>
          <a:xfrm>
            <a:off x="878273" y="1277722"/>
            <a:ext cx="7785082" cy="186508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400" i="0" dirty="0" smtClean="0">
                <a:solidFill>
                  <a:srgbClr val="F26548"/>
                </a:solidFill>
                <a:latin typeface="Arial"/>
                <a:ea typeface="Arial"/>
                <a:cs typeface="Arial"/>
                <a:sym typeface="Arial"/>
              </a:rPr>
              <a:t>4</a:t>
            </a:r>
            <a:r>
              <a:rPr lang="en-US" sz="2400" i="0" dirty="0">
                <a:solidFill>
                  <a:srgbClr val="F26548"/>
                </a:solidFill>
                <a:latin typeface="Arial"/>
                <a:ea typeface="Arial"/>
                <a:cs typeface="Arial"/>
                <a:sym typeface="Arial"/>
              </a:rPr>
              <a:t>. </a:t>
            </a:r>
            <a:r>
              <a:rPr lang="en-US" sz="2400" i="0" dirty="0">
                <a:solidFill>
                  <a:srgbClr val="242021"/>
                </a:solidFill>
                <a:latin typeface="Arial"/>
                <a:ea typeface="Arial"/>
                <a:cs typeface="Arial"/>
                <a:sym typeface="Arial"/>
              </a:rPr>
              <a:t>People say </a:t>
            </a:r>
            <a:r>
              <a:rPr lang="en-US" sz="2400" i="1" dirty="0">
                <a:solidFill>
                  <a:srgbClr val="242021"/>
                </a:solidFill>
                <a:latin typeface="Arial"/>
                <a:ea typeface="Arial"/>
                <a:cs typeface="Arial"/>
                <a:sym typeface="Arial"/>
              </a:rPr>
              <a:t>Naughty Twins </a:t>
            </a:r>
            <a:r>
              <a:rPr lang="en-US" sz="2400" i="0" dirty="0">
                <a:solidFill>
                  <a:srgbClr val="242021"/>
                </a:solidFill>
                <a:latin typeface="Arial"/>
                <a:ea typeface="Arial"/>
                <a:cs typeface="Arial"/>
                <a:sym typeface="Arial"/>
              </a:rPr>
              <a:t>is a film that </a:t>
            </a:r>
            <a:r>
              <a:rPr lang="en-US" sz="1600" i="0" dirty="0">
                <a:solidFill>
                  <a:srgbClr val="949599"/>
                </a:solidFill>
                <a:latin typeface="Arial"/>
                <a:ea typeface="Arial"/>
                <a:cs typeface="Arial"/>
                <a:sym typeface="Arial"/>
              </a:rPr>
              <a:t>______</a:t>
            </a:r>
            <a:r>
              <a:rPr lang="en-US" sz="2400" i="0" dirty="0">
                <a:solidFill>
                  <a:srgbClr val="242021"/>
                </a:solidFill>
                <a:latin typeface="Arial"/>
                <a:ea typeface="Arial"/>
                <a:cs typeface="Arial"/>
                <a:sym typeface="Arial"/>
              </a:rPr>
              <a:t>.</a:t>
            </a:r>
            <a:r>
              <a:rPr lang="en-US" sz="2400" b="0" i="0" dirty="0">
                <a:solidFill>
                  <a:srgbClr val="242021"/>
                </a:solidFill>
                <a:latin typeface="Arial"/>
                <a:ea typeface="Arial"/>
                <a:cs typeface="Arial"/>
                <a:sym typeface="Arial"/>
              </a:rPr>
              <a:t/>
            </a:r>
            <a:br>
              <a:rPr lang="en-US" sz="2400" b="0" i="0" dirty="0">
                <a:solidFill>
                  <a:srgbClr val="242021"/>
                </a:solidFill>
                <a:latin typeface="Arial"/>
                <a:ea typeface="Arial"/>
                <a:cs typeface="Arial"/>
                <a:sym typeface="Arial"/>
              </a:rPr>
            </a:br>
            <a:r>
              <a:rPr lang="en-US" sz="2400" b="0" i="0" dirty="0">
                <a:solidFill>
                  <a:srgbClr val="242021"/>
                </a:solidFill>
                <a:latin typeface="Arial"/>
                <a:ea typeface="Arial"/>
                <a:cs typeface="Arial"/>
                <a:sym typeface="Arial"/>
              </a:rPr>
              <a:t>	</a:t>
            </a:r>
            <a:r>
              <a:rPr lang="en-US" sz="2400" b="0" i="0" dirty="0">
                <a:solidFill>
                  <a:srgbClr val="00A9A5"/>
                </a:solidFill>
                <a:latin typeface="Arial"/>
                <a:ea typeface="Arial"/>
                <a:cs typeface="Arial"/>
                <a:sym typeface="Arial"/>
              </a:rPr>
              <a:t>A. </a:t>
            </a:r>
            <a:r>
              <a:rPr lang="en-US" sz="2400" b="0" i="0" dirty="0">
                <a:solidFill>
                  <a:srgbClr val="242021"/>
                </a:solidFill>
                <a:latin typeface="Arial"/>
                <a:ea typeface="Arial"/>
                <a:cs typeface="Arial"/>
                <a:sym typeface="Arial"/>
              </a:rPr>
              <a:t>young people should see</a:t>
            </a:r>
            <a:br>
              <a:rPr lang="en-US" sz="2400" b="0" i="0" dirty="0">
                <a:solidFill>
                  <a:srgbClr val="242021"/>
                </a:solidFill>
                <a:latin typeface="Arial"/>
                <a:ea typeface="Arial"/>
                <a:cs typeface="Arial"/>
                <a:sym typeface="Arial"/>
              </a:rPr>
            </a:br>
            <a:r>
              <a:rPr lang="en-US" sz="2400" b="0" i="0" dirty="0">
                <a:solidFill>
                  <a:srgbClr val="242021"/>
                </a:solidFill>
                <a:latin typeface="Arial"/>
                <a:ea typeface="Arial"/>
                <a:cs typeface="Arial"/>
                <a:sym typeface="Arial"/>
              </a:rPr>
              <a:t>	</a:t>
            </a:r>
            <a:r>
              <a:rPr lang="en-US" sz="2400" b="0" i="0" dirty="0">
                <a:solidFill>
                  <a:srgbClr val="00A9A5"/>
                </a:solidFill>
                <a:latin typeface="Arial"/>
                <a:ea typeface="Arial"/>
                <a:cs typeface="Arial"/>
                <a:sym typeface="Arial"/>
              </a:rPr>
              <a:t>B. </a:t>
            </a:r>
            <a:r>
              <a:rPr lang="en-US" sz="2400" b="0" i="0" dirty="0">
                <a:solidFill>
                  <a:srgbClr val="242021"/>
                </a:solidFill>
                <a:latin typeface="Arial"/>
                <a:ea typeface="Arial"/>
                <a:cs typeface="Arial"/>
                <a:sym typeface="Arial"/>
              </a:rPr>
              <a:t>young people shouldn’t see</a:t>
            </a:r>
            <a:br>
              <a:rPr lang="en-US" sz="2400" b="0" i="0" dirty="0">
                <a:solidFill>
                  <a:srgbClr val="242021"/>
                </a:solidFill>
                <a:latin typeface="Arial"/>
                <a:ea typeface="Arial"/>
                <a:cs typeface="Arial"/>
                <a:sym typeface="Arial"/>
              </a:rPr>
            </a:br>
            <a:r>
              <a:rPr lang="en-US" sz="2400" b="0" i="0" dirty="0">
                <a:solidFill>
                  <a:srgbClr val="242021"/>
                </a:solidFill>
                <a:latin typeface="Arial"/>
                <a:ea typeface="Arial"/>
                <a:cs typeface="Arial"/>
                <a:sym typeface="Arial"/>
              </a:rPr>
              <a:t>	</a:t>
            </a:r>
            <a:r>
              <a:rPr lang="en-US" sz="2400" b="0" i="0" dirty="0">
                <a:solidFill>
                  <a:srgbClr val="00A9A5"/>
                </a:solidFill>
                <a:latin typeface="Arial"/>
                <a:ea typeface="Arial"/>
                <a:cs typeface="Arial"/>
                <a:sym typeface="Arial"/>
              </a:rPr>
              <a:t>C. </a:t>
            </a:r>
            <a:r>
              <a:rPr lang="en-US" sz="2400" b="0" i="0" dirty="0">
                <a:solidFill>
                  <a:srgbClr val="242021"/>
                </a:solidFill>
                <a:latin typeface="Arial"/>
                <a:ea typeface="Arial"/>
                <a:cs typeface="Arial"/>
                <a:sym typeface="Arial"/>
              </a:rPr>
              <a:t>is shocking</a:t>
            </a:r>
            <a:r>
              <a:rPr lang="en-US" sz="2400" dirty="0">
                <a:solidFill>
                  <a:schemeClr val="dk1"/>
                </a:solidFill>
                <a:latin typeface="Calibri"/>
                <a:ea typeface="Calibri"/>
                <a:cs typeface="Calibri"/>
                <a:sym typeface="Calibri"/>
              </a:rPr>
              <a:t> </a:t>
            </a:r>
            <a:endParaRPr dirty="0"/>
          </a:p>
        </p:txBody>
      </p:sp>
      <p:sp>
        <p:nvSpPr>
          <p:cNvPr id="258" name="Google Shape;258;p13"/>
          <p:cNvSpPr/>
          <p:nvPr/>
        </p:nvSpPr>
        <p:spPr>
          <a:xfrm>
            <a:off x="1788952" y="2182378"/>
            <a:ext cx="409248" cy="426067"/>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Action Button: Home 9">
            <a:hlinkClick r:id="rId3" action="ppaction://hlinksldjump" highlightClick="1"/>
          </p:cNvPr>
          <p:cNvSpPr/>
          <p:nvPr/>
        </p:nvSpPr>
        <p:spPr>
          <a:xfrm>
            <a:off x="11136249" y="6230112"/>
            <a:ext cx="604647" cy="51206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249"/>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1" name="Google Shape;241;p12"/>
          <p:cNvSpPr txBox="1"/>
          <p:nvPr/>
        </p:nvSpPr>
        <p:spPr>
          <a:xfrm>
            <a:off x="977950" y="167186"/>
            <a:ext cx="996477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Listen to the conversation again. Choose the best answer to each question below.</a:t>
            </a:r>
            <a:endParaRPr sz="2400" b="1" dirty="0">
              <a:solidFill>
                <a:schemeClr val="dk1"/>
              </a:solidFill>
              <a:latin typeface="Arial"/>
              <a:ea typeface="Arial"/>
              <a:cs typeface="Arial"/>
              <a:sym typeface="Arial"/>
            </a:endParaRPr>
          </a:p>
        </p:txBody>
      </p:sp>
      <p:sp>
        <p:nvSpPr>
          <p:cNvPr id="242" name="Google Shape;242;p12"/>
          <p:cNvSpPr/>
          <p:nvPr/>
        </p:nvSpPr>
        <p:spPr>
          <a:xfrm>
            <a:off x="475344" y="232247"/>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43" name="Google Shape;243;p12"/>
          <p:cNvSpPr txBox="1"/>
          <p:nvPr/>
        </p:nvSpPr>
        <p:spPr>
          <a:xfrm>
            <a:off x="475344" y="130393"/>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pic>
        <p:nvPicPr>
          <p:cNvPr id="2" name="06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6249" y="167186"/>
            <a:ext cx="487363" cy="487363"/>
          </a:xfrm>
          <a:prstGeom prst="rect">
            <a:avLst/>
          </a:prstGeom>
        </p:spPr>
      </p:pic>
      <p:pic>
        <p:nvPicPr>
          <p:cNvPr id="3" name="Picture 2"/>
          <p:cNvPicPr>
            <a:picLocks noChangeAspect="1"/>
          </p:cNvPicPr>
          <p:nvPr/>
        </p:nvPicPr>
        <p:blipFill>
          <a:blip r:embed="rId6"/>
          <a:stretch>
            <a:fillRect/>
          </a:stretch>
        </p:blipFill>
        <p:spPr>
          <a:xfrm>
            <a:off x="392325" y="1388850"/>
            <a:ext cx="4836168" cy="3366713"/>
          </a:xfrm>
          <a:prstGeom prst="rect">
            <a:avLst/>
          </a:prstGeom>
        </p:spPr>
        <p:style>
          <a:lnRef idx="2">
            <a:schemeClr val="accent5"/>
          </a:lnRef>
          <a:fillRef idx="1">
            <a:schemeClr val="lt1"/>
          </a:fillRef>
          <a:effectRef idx="0">
            <a:schemeClr val="accent5"/>
          </a:effectRef>
          <a:fontRef idx="minor">
            <a:schemeClr val="dk1"/>
          </a:fontRef>
        </p:style>
      </p:pic>
      <p:pic>
        <p:nvPicPr>
          <p:cNvPr id="4" name="Picture 3"/>
          <p:cNvPicPr>
            <a:picLocks noChangeAspect="1"/>
          </p:cNvPicPr>
          <p:nvPr/>
        </p:nvPicPr>
        <p:blipFill>
          <a:blip r:embed="rId7"/>
          <a:stretch>
            <a:fillRect/>
          </a:stretch>
        </p:blipFill>
        <p:spPr>
          <a:xfrm>
            <a:off x="5362129" y="1399871"/>
            <a:ext cx="6123308" cy="3408112"/>
          </a:xfrm>
          <a:prstGeom prst="rect">
            <a:avLst/>
          </a:prstGeom>
        </p:spPr>
        <p:style>
          <a:lnRef idx="2">
            <a:schemeClr val="accent2"/>
          </a:lnRef>
          <a:fillRef idx="1">
            <a:schemeClr val="lt1"/>
          </a:fillRef>
          <a:effectRef idx="0">
            <a:schemeClr val="accent2"/>
          </a:effectRef>
          <a:fontRef idx="minor">
            <a:schemeClr val="dk1"/>
          </a:fontRef>
        </p:style>
      </p:pic>
      <p:pic>
        <p:nvPicPr>
          <p:cNvPr id="12" name="Google Shape;204;p9" descr="Conversation - Free people icons"/>
          <p:cNvPicPr preferRelativeResize="0"/>
          <p:nvPr/>
        </p:nvPicPr>
        <p:blipFill rotWithShape="1">
          <a:blip r:embed="rId8">
            <a:alphaModFix/>
          </a:blip>
          <a:srcRect/>
          <a:stretch/>
        </p:blipFill>
        <p:spPr>
          <a:xfrm>
            <a:off x="4648859" y="5037221"/>
            <a:ext cx="2162248" cy="1680101"/>
          </a:xfrm>
          <a:prstGeom prst="rect">
            <a:avLst/>
          </a:prstGeom>
          <a:noFill/>
          <a:ln>
            <a:noFill/>
          </a:ln>
        </p:spPr>
      </p:pic>
      <p:sp>
        <p:nvSpPr>
          <p:cNvPr id="10" name="Google Shape;245;p12"/>
          <p:cNvSpPr/>
          <p:nvPr/>
        </p:nvSpPr>
        <p:spPr>
          <a:xfrm>
            <a:off x="1334663" y="1844335"/>
            <a:ext cx="409248" cy="426067"/>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245;p12"/>
          <p:cNvSpPr/>
          <p:nvPr/>
        </p:nvSpPr>
        <p:spPr>
          <a:xfrm>
            <a:off x="6106632" y="1844335"/>
            <a:ext cx="409248" cy="426067"/>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245;p12"/>
          <p:cNvSpPr/>
          <p:nvPr/>
        </p:nvSpPr>
        <p:spPr>
          <a:xfrm>
            <a:off x="1334663" y="3807247"/>
            <a:ext cx="409248" cy="426067"/>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245;p12"/>
          <p:cNvSpPr/>
          <p:nvPr/>
        </p:nvSpPr>
        <p:spPr>
          <a:xfrm>
            <a:off x="6075408" y="3819439"/>
            <a:ext cx="409248" cy="426067"/>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2842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82"/>
        <p:cNvGrpSpPr/>
        <p:nvPr/>
      </p:nvGrpSpPr>
      <p:grpSpPr>
        <a:xfrm>
          <a:off x="0" y="0"/>
          <a:ext cx="0" cy="0"/>
          <a:chOff x="0" y="0"/>
          <a:chExt cx="0" cy="0"/>
        </a:xfrm>
      </p:grpSpPr>
      <p:sp>
        <p:nvSpPr>
          <p:cNvPr id="285" name="Google Shape;285;p15"/>
          <p:cNvSpPr txBox="1"/>
          <p:nvPr/>
        </p:nvSpPr>
        <p:spPr>
          <a:xfrm>
            <a:off x="1150793" y="722883"/>
            <a:ext cx="8454798"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dk1"/>
                </a:solidFill>
                <a:latin typeface="Arial"/>
                <a:ea typeface="Arial"/>
                <a:cs typeface="Arial"/>
                <a:sym typeface="Arial"/>
              </a:rPr>
              <a:t>Make notes about one of your </a:t>
            </a:r>
            <a:r>
              <a:rPr lang="en-US" sz="2600" b="1" dirty="0" err="1">
                <a:solidFill>
                  <a:schemeClr val="dk1"/>
                </a:solidFill>
                <a:latin typeface="Arial"/>
                <a:ea typeface="Arial"/>
                <a:cs typeface="Arial"/>
                <a:sym typeface="Arial"/>
              </a:rPr>
              <a:t>favourite</a:t>
            </a:r>
            <a:r>
              <a:rPr lang="en-US" sz="2600" b="1" dirty="0">
                <a:solidFill>
                  <a:schemeClr val="dk1"/>
                </a:solidFill>
                <a:latin typeface="Arial"/>
                <a:ea typeface="Arial"/>
                <a:cs typeface="Arial"/>
                <a:sym typeface="Arial"/>
              </a:rPr>
              <a:t> films.</a:t>
            </a:r>
            <a:endParaRPr sz="2600" b="1" dirty="0">
              <a:solidFill>
                <a:schemeClr val="dk1"/>
              </a:solidFill>
              <a:latin typeface="Arial"/>
              <a:ea typeface="Arial"/>
              <a:cs typeface="Arial"/>
              <a:sym typeface="Arial"/>
            </a:endParaRPr>
          </a:p>
        </p:txBody>
      </p:sp>
      <p:sp>
        <p:nvSpPr>
          <p:cNvPr id="286" name="Google Shape;286;p15"/>
          <p:cNvSpPr/>
          <p:nvPr/>
        </p:nvSpPr>
        <p:spPr>
          <a:xfrm>
            <a:off x="595402" y="700844"/>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87" name="Google Shape;287;p15"/>
          <p:cNvSpPr txBox="1"/>
          <p:nvPr/>
        </p:nvSpPr>
        <p:spPr>
          <a:xfrm>
            <a:off x="648187" y="598204"/>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4</a:t>
            </a:r>
            <a:endParaRPr/>
          </a:p>
        </p:txBody>
      </p:sp>
      <p:pic>
        <p:nvPicPr>
          <p:cNvPr id="288" name="Google Shape;288;p15"/>
          <p:cNvPicPr preferRelativeResize="0"/>
          <p:nvPr/>
        </p:nvPicPr>
        <p:blipFill rotWithShape="1">
          <a:blip r:embed="rId3">
            <a:alphaModFix/>
          </a:blip>
          <a:srcRect/>
          <a:stretch/>
        </p:blipFill>
        <p:spPr>
          <a:xfrm>
            <a:off x="194155" y="1566465"/>
            <a:ext cx="5766340" cy="5098807"/>
          </a:xfrm>
          <a:prstGeom prst="rect">
            <a:avLst/>
          </a:prstGeom>
          <a:noFill/>
          <a:ln>
            <a:noFill/>
          </a:ln>
        </p:spPr>
      </p:pic>
      <p:cxnSp>
        <p:nvCxnSpPr>
          <p:cNvPr id="289" name="Google Shape;289;p15"/>
          <p:cNvCxnSpPr/>
          <p:nvPr/>
        </p:nvCxnSpPr>
        <p:spPr>
          <a:xfrm>
            <a:off x="3362768" y="2737928"/>
            <a:ext cx="2902527"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0" name="Google Shape;290;p15"/>
          <p:cNvCxnSpPr/>
          <p:nvPr/>
        </p:nvCxnSpPr>
        <p:spPr>
          <a:xfrm>
            <a:off x="2562668" y="3309428"/>
            <a:ext cx="3702627"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1" name="Google Shape;291;p15"/>
          <p:cNvCxnSpPr/>
          <p:nvPr/>
        </p:nvCxnSpPr>
        <p:spPr>
          <a:xfrm>
            <a:off x="2105468" y="4115868"/>
            <a:ext cx="4159827"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2" name="Google Shape;292;p15"/>
          <p:cNvCxnSpPr/>
          <p:nvPr/>
        </p:nvCxnSpPr>
        <p:spPr>
          <a:xfrm>
            <a:off x="4474595" y="4663289"/>
            <a:ext cx="1790700"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3" name="Google Shape;293;p15"/>
          <p:cNvCxnSpPr/>
          <p:nvPr/>
        </p:nvCxnSpPr>
        <p:spPr>
          <a:xfrm>
            <a:off x="2479540" y="5449956"/>
            <a:ext cx="3785755"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4" name="Google Shape;294;p15"/>
          <p:cNvCxnSpPr/>
          <p:nvPr/>
        </p:nvCxnSpPr>
        <p:spPr>
          <a:xfrm>
            <a:off x="3819968" y="5975638"/>
            <a:ext cx="2445327" cy="0"/>
          </a:xfrm>
          <a:prstGeom prst="straightConnector1">
            <a:avLst/>
          </a:prstGeom>
          <a:noFill/>
          <a:ln w="38100" cap="flat" cmpd="sng">
            <a:solidFill>
              <a:srgbClr val="C00000"/>
            </a:solidFill>
            <a:prstDash val="solid"/>
            <a:miter lim="800000"/>
            <a:headEnd type="none" w="sm" len="sm"/>
            <a:tailEnd type="triangle" w="med" len="med"/>
          </a:ln>
        </p:spPr>
      </p:cxnSp>
      <p:sp>
        <p:nvSpPr>
          <p:cNvPr id="295" name="Google Shape;295;p15"/>
          <p:cNvSpPr txBox="1"/>
          <p:nvPr/>
        </p:nvSpPr>
        <p:spPr>
          <a:xfrm>
            <a:off x="6381865" y="2476318"/>
            <a:ext cx="29798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1E4E79"/>
                </a:solidFill>
                <a:latin typeface="Calibri"/>
                <a:ea typeface="Calibri"/>
                <a:cs typeface="Calibri"/>
                <a:sym typeface="Calibri"/>
              </a:rPr>
              <a:t>Harry Potter</a:t>
            </a:r>
            <a:endParaRPr sz="2400" b="1" dirty="0">
              <a:solidFill>
                <a:srgbClr val="1E4E79"/>
              </a:solidFill>
              <a:latin typeface="Calibri"/>
              <a:ea typeface="Calibri"/>
              <a:cs typeface="Calibri"/>
              <a:sym typeface="Calibri"/>
            </a:endParaRPr>
          </a:p>
        </p:txBody>
      </p:sp>
      <p:sp>
        <p:nvSpPr>
          <p:cNvPr id="296" name="Google Shape;296;p15"/>
          <p:cNvSpPr txBox="1"/>
          <p:nvPr/>
        </p:nvSpPr>
        <p:spPr>
          <a:xfrm>
            <a:off x="6381865" y="3096204"/>
            <a:ext cx="29798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E4E79"/>
                </a:solidFill>
                <a:latin typeface="Calibri"/>
                <a:ea typeface="Calibri"/>
                <a:cs typeface="Calibri"/>
                <a:sym typeface="Calibri"/>
              </a:rPr>
              <a:t>Fantasy / Fiction</a:t>
            </a:r>
            <a:endParaRPr sz="2400" b="1">
              <a:solidFill>
                <a:srgbClr val="1E4E79"/>
              </a:solidFill>
              <a:latin typeface="Calibri"/>
              <a:ea typeface="Calibri"/>
              <a:cs typeface="Calibri"/>
              <a:sym typeface="Calibri"/>
            </a:endParaRPr>
          </a:p>
        </p:txBody>
      </p:sp>
      <p:sp>
        <p:nvSpPr>
          <p:cNvPr id="297" name="Google Shape;297;p15"/>
          <p:cNvSpPr txBox="1"/>
          <p:nvPr/>
        </p:nvSpPr>
        <p:spPr>
          <a:xfrm>
            <a:off x="6348421" y="3649530"/>
            <a:ext cx="527458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dirty="0">
                <a:solidFill>
                  <a:srgbClr val="1E4E79"/>
                </a:solidFill>
                <a:latin typeface="Calibri"/>
                <a:ea typeface="Calibri"/>
                <a:cs typeface="Calibri"/>
                <a:sym typeface="Calibri"/>
              </a:rPr>
              <a:t>Daniel Radcliffe, </a:t>
            </a:r>
            <a:r>
              <a:rPr lang="en-US" sz="2400" b="1" dirty="0">
                <a:solidFill>
                  <a:srgbClr val="F7941E"/>
                </a:solidFill>
                <a:latin typeface="Calibri"/>
                <a:ea typeface="Calibri"/>
                <a:cs typeface="Calibri"/>
                <a:sym typeface="Calibri"/>
              </a:rPr>
              <a:t>Emma Watson</a:t>
            </a:r>
            <a:r>
              <a:rPr lang="en-US" sz="2400" b="1" dirty="0">
                <a:solidFill>
                  <a:srgbClr val="1E4E79"/>
                </a:solidFill>
                <a:latin typeface="Calibri"/>
                <a:ea typeface="Calibri"/>
                <a:cs typeface="Calibri"/>
                <a:sym typeface="Calibri"/>
              </a:rPr>
              <a:t>, </a:t>
            </a:r>
            <a:endParaRPr sz="2400" b="1" dirty="0">
              <a:solidFill>
                <a:srgbClr val="1E4E79"/>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1" dirty="0">
                <a:solidFill>
                  <a:srgbClr val="1E4E79"/>
                </a:solidFill>
                <a:latin typeface="Calibri"/>
                <a:ea typeface="Calibri"/>
                <a:cs typeface="Calibri"/>
                <a:sym typeface="Calibri"/>
              </a:rPr>
              <a:t>Rupert </a:t>
            </a:r>
            <a:r>
              <a:rPr lang="en-US" sz="2400" b="1" dirty="0" err="1">
                <a:solidFill>
                  <a:srgbClr val="1E4E79"/>
                </a:solidFill>
                <a:latin typeface="Calibri"/>
                <a:ea typeface="Calibri"/>
                <a:cs typeface="Calibri"/>
                <a:sym typeface="Calibri"/>
              </a:rPr>
              <a:t>Grint</a:t>
            </a:r>
            <a:r>
              <a:rPr lang="en-US" sz="2400" b="1" dirty="0">
                <a:solidFill>
                  <a:srgbClr val="1E4E79"/>
                </a:solidFill>
                <a:latin typeface="Calibri"/>
                <a:ea typeface="Calibri"/>
                <a:cs typeface="Calibri"/>
                <a:sym typeface="Calibri"/>
              </a:rPr>
              <a:t> </a:t>
            </a:r>
            <a:endParaRPr sz="2400" b="1" dirty="0">
              <a:solidFill>
                <a:srgbClr val="1E4E79"/>
              </a:solidFill>
              <a:latin typeface="Calibri"/>
              <a:ea typeface="Calibri"/>
              <a:cs typeface="Calibri"/>
              <a:sym typeface="Calibri"/>
            </a:endParaRPr>
          </a:p>
        </p:txBody>
      </p:sp>
      <p:sp>
        <p:nvSpPr>
          <p:cNvPr id="298" name="Google Shape;298;p15"/>
          <p:cNvSpPr txBox="1"/>
          <p:nvPr/>
        </p:nvSpPr>
        <p:spPr>
          <a:xfrm>
            <a:off x="6381864" y="5190808"/>
            <a:ext cx="477712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E4E79"/>
                </a:solidFill>
                <a:latin typeface="Calibri"/>
                <a:ea typeface="Calibri"/>
                <a:cs typeface="Calibri"/>
                <a:sym typeface="Calibri"/>
              </a:rPr>
              <a:t>Great acting, beautiful scences</a:t>
            </a:r>
            <a:endParaRPr sz="2400" b="1">
              <a:solidFill>
                <a:srgbClr val="1E4E79"/>
              </a:solidFill>
              <a:latin typeface="Calibri"/>
              <a:ea typeface="Calibri"/>
              <a:cs typeface="Calibri"/>
              <a:sym typeface="Calibri"/>
            </a:endParaRPr>
          </a:p>
        </p:txBody>
      </p:sp>
      <p:sp>
        <p:nvSpPr>
          <p:cNvPr id="299" name="Google Shape;299;p15"/>
          <p:cNvSpPr txBox="1"/>
          <p:nvPr/>
        </p:nvSpPr>
        <p:spPr>
          <a:xfrm>
            <a:off x="6381864" y="5714028"/>
            <a:ext cx="477712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E4E79"/>
                </a:solidFill>
                <a:latin typeface="Calibri"/>
                <a:ea typeface="Calibri"/>
                <a:cs typeface="Calibri"/>
                <a:sym typeface="Calibri"/>
              </a:rPr>
              <a:t>Gripping, moving, funny</a:t>
            </a:r>
            <a:endParaRPr sz="2400" b="1">
              <a:solidFill>
                <a:srgbClr val="1E4E79"/>
              </a:solidFill>
              <a:latin typeface="Calibri"/>
              <a:ea typeface="Calibri"/>
              <a:cs typeface="Calibri"/>
              <a:sym typeface="Calibri"/>
            </a:endParaRPr>
          </a:p>
        </p:txBody>
      </p:sp>
      <p:sp>
        <p:nvSpPr>
          <p:cNvPr id="300" name="Google Shape;300;p15"/>
          <p:cNvSpPr txBox="1"/>
          <p:nvPr/>
        </p:nvSpPr>
        <p:spPr>
          <a:xfrm>
            <a:off x="6348421" y="4345222"/>
            <a:ext cx="5843579"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E4E79"/>
                </a:solidFill>
                <a:latin typeface="Calibri"/>
                <a:ea typeface="Calibri"/>
                <a:cs typeface="Calibri"/>
                <a:sym typeface="Calibri"/>
              </a:rPr>
              <a:t>A group of teenage wizards and witches in Hogwarts fight against the Dark Lord.</a:t>
            </a:r>
            <a:endParaRPr sz="2400" b="1">
              <a:solidFill>
                <a:srgbClr val="1E4E79"/>
              </a:solidFill>
              <a:latin typeface="Calibri"/>
              <a:ea typeface="Calibri"/>
              <a:cs typeface="Calibri"/>
              <a:sym typeface="Calibri"/>
            </a:endParaRPr>
          </a:p>
        </p:txBody>
      </p:sp>
      <p:sp>
        <p:nvSpPr>
          <p:cNvPr id="20" name="Google Shape;180;p8"/>
          <p:cNvSpPr txBox="1"/>
          <p:nvPr/>
        </p:nvSpPr>
        <p:spPr>
          <a:xfrm>
            <a:off x="38924" y="45921"/>
            <a:ext cx="2888431" cy="52318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smtClean="0">
                <a:solidFill>
                  <a:srgbClr val="0070C0"/>
                </a:solidFill>
                <a:latin typeface="Arial Black" panose="020B0A04020102020204" pitchFamily="34" charset="0"/>
              </a:rPr>
              <a:t>II.WRIT</a:t>
            </a:r>
            <a:r>
              <a:rPr lang="en-US" sz="2800" b="1" dirty="0" smtClean="0">
                <a:solidFill>
                  <a:srgbClr val="0070C0"/>
                </a:solidFill>
                <a:latin typeface="Arial Black" panose="020B0A04020102020204" pitchFamily="34" charset="0"/>
                <a:sym typeface="Arial"/>
              </a:rPr>
              <a:t>ING</a:t>
            </a:r>
            <a:endParaRPr sz="2800" dirty="0">
              <a:solidFill>
                <a:srgbClr val="0070C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05"/>
        <p:cNvGrpSpPr/>
        <p:nvPr/>
      </p:nvGrpSpPr>
      <p:grpSpPr>
        <a:xfrm>
          <a:off x="0" y="0"/>
          <a:ext cx="0" cy="0"/>
          <a:chOff x="0" y="0"/>
          <a:chExt cx="0" cy="0"/>
        </a:xfrm>
      </p:grpSpPr>
      <p:sp>
        <p:nvSpPr>
          <p:cNvPr id="308" name="Google Shape;308;p16"/>
          <p:cNvSpPr txBox="1"/>
          <p:nvPr/>
        </p:nvSpPr>
        <p:spPr>
          <a:xfrm>
            <a:off x="694730" y="355461"/>
            <a:ext cx="414074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Write a paragraph of about 70 words about your favourite film, using the information in    . </a:t>
            </a:r>
            <a:endParaRPr sz="2400" b="1">
              <a:solidFill>
                <a:schemeClr val="dk1"/>
              </a:solidFill>
              <a:latin typeface="Arial"/>
              <a:ea typeface="Arial"/>
              <a:cs typeface="Arial"/>
              <a:sym typeface="Arial"/>
            </a:endParaRPr>
          </a:p>
        </p:txBody>
      </p:sp>
      <p:sp>
        <p:nvSpPr>
          <p:cNvPr id="309" name="Google Shape;309;p16"/>
          <p:cNvSpPr/>
          <p:nvPr/>
        </p:nvSpPr>
        <p:spPr>
          <a:xfrm>
            <a:off x="199563" y="407704"/>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10" name="Google Shape;310;p16"/>
          <p:cNvSpPr txBox="1"/>
          <p:nvPr/>
        </p:nvSpPr>
        <p:spPr>
          <a:xfrm>
            <a:off x="228096" y="292780"/>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5</a:t>
            </a:r>
            <a:endParaRPr/>
          </a:p>
        </p:txBody>
      </p:sp>
      <p:sp>
        <p:nvSpPr>
          <p:cNvPr id="311" name="Google Shape;311;p16"/>
          <p:cNvSpPr txBox="1"/>
          <p:nvPr/>
        </p:nvSpPr>
        <p:spPr>
          <a:xfrm>
            <a:off x="2799103" y="1353565"/>
            <a:ext cx="39703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48C0B6"/>
                </a:solidFill>
                <a:latin typeface="Open Sans"/>
                <a:ea typeface="Open Sans"/>
                <a:cs typeface="Open Sans"/>
                <a:sym typeface="Open Sans"/>
              </a:rPr>
              <a:t>4 </a:t>
            </a:r>
            <a:endParaRPr sz="3200" b="1">
              <a:solidFill>
                <a:srgbClr val="48C0B6"/>
              </a:solidFill>
              <a:latin typeface="Open Sans"/>
              <a:ea typeface="Open Sans"/>
              <a:cs typeface="Open Sans"/>
              <a:sym typeface="Open Sans"/>
            </a:endParaRPr>
          </a:p>
        </p:txBody>
      </p:sp>
      <p:pic>
        <p:nvPicPr>
          <p:cNvPr id="312" name="Google Shape;312;p16"/>
          <p:cNvPicPr preferRelativeResize="0"/>
          <p:nvPr/>
        </p:nvPicPr>
        <p:blipFill rotWithShape="1">
          <a:blip r:embed="rId3">
            <a:alphaModFix/>
          </a:blip>
          <a:srcRect/>
          <a:stretch/>
        </p:blipFill>
        <p:spPr>
          <a:xfrm>
            <a:off x="540751" y="2238915"/>
            <a:ext cx="3567953" cy="2308702"/>
          </a:xfrm>
          <a:prstGeom prst="roundRect">
            <a:avLst>
              <a:gd name="adj" fmla="val 8594"/>
            </a:avLst>
          </a:prstGeom>
          <a:solidFill>
            <a:srgbClr val="ECECEC"/>
          </a:solidFill>
          <a:ln>
            <a:noFill/>
          </a:ln>
          <a:effectLst>
            <a:reflection stA="38000" endPos="28000" dist="5000" dir="5400000" sy="-100000" algn="bl" rotWithShape="0"/>
          </a:effectLst>
        </p:spPr>
      </p:pic>
      <p:pic>
        <p:nvPicPr>
          <p:cNvPr id="313" name="Google Shape;313;p16"/>
          <p:cNvPicPr preferRelativeResize="0"/>
          <p:nvPr/>
        </p:nvPicPr>
        <p:blipFill rotWithShape="1">
          <a:blip r:embed="rId4">
            <a:alphaModFix/>
          </a:blip>
          <a:srcRect/>
          <a:stretch/>
        </p:blipFill>
        <p:spPr>
          <a:xfrm>
            <a:off x="4835471" y="407704"/>
            <a:ext cx="7144761" cy="5485958"/>
          </a:xfrm>
          <a:prstGeom prst="rect">
            <a:avLst/>
          </a:prstGeom>
          <a:noFill/>
          <a:ln>
            <a:noFill/>
          </a:ln>
        </p:spPr>
      </p:pic>
      <p:sp>
        <p:nvSpPr>
          <p:cNvPr id="314" name="Google Shape;314;p16"/>
          <p:cNvSpPr txBox="1"/>
          <p:nvPr/>
        </p:nvSpPr>
        <p:spPr>
          <a:xfrm>
            <a:off x="5259603" y="1386824"/>
            <a:ext cx="6340025" cy="40934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rgbClr val="1E4E79"/>
                </a:solidFill>
                <a:latin typeface="Calibri"/>
                <a:ea typeface="Calibri"/>
                <a:cs typeface="Calibri"/>
                <a:sym typeface="Calibri"/>
              </a:rPr>
              <a:t>My </a:t>
            </a:r>
            <a:r>
              <a:rPr lang="en-US" sz="2600" b="1" dirty="0" err="1">
                <a:solidFill>
                  <a:srgbClr val="1E4E79"/>
                </a:solidFill>
                <a:latin typeface="Calibri"/>
                <a:ea typeface="Calibri"/>
                <a:cs typeface="Calibri"/>
                <a:sym typeface="Calibri"/>
              </a:rPr>
              <a:t>favourite</a:t>
            </a:r>
            <a:r>
              <a:rPr lang="en-US" sz="2600" b="1" dirty="0">
                <a:solidFill>
                  <a:srgbClr val="1E4E79"/>
                </a:solidFill>
                <a:latin typeface="Calibri"/>
                <a:ea typeface="Calibri"/>
                <a:cs typeface="Calibri"/>
                <a:sym typeface="Calibri"/>
              </a:rPr>
              <a:t> film is the Harry Potter series. It is based on one of the best selling novels.  They are fantasy and fiction films about the wizard named Harry Potter and his friends: Ron and Hermione. Daniel Radcliffe, Emma Watson, Rupert </a:t>
            </a:r>
            <a:r>
              <a:rPr lang="en-US" sz="2600" b="1" dirty="0" err="1">
                <a:solidFill>
                  <a:srgbClr val="1E4E79"/>
                </a:solidFill>
                <a:latin typeface="Calibri"/>
                <a:ea typeface="Calibri"/>
                <a:cs typeface="Calibri"/>
                <a:sym typeface="Calibri"/>
              </a:rPr>
              <a:t>Grint</a:t>
            </a:r>
            <a:r>
              <a:rPr lang="en-US" sz="2600" b="1" dirty="0">
                <a:solidFill>
                  <a:srgbClr val="1E4E79"/>
                </a:solidFill>
                <a:latin typeface="Calibri"/>
                <a:ea typeface="Calibri"/>
                <a:cs typeface="Calibri"/>
                <a:sym typeface="Calibri"/>
              </a:rPr>
              <a:t> starred in this film. I like this film and I find it gripping, moving and funny, too. The scenes were set in the beautiful spots in the UK and the acting was really great.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 calcmode="lin" valueType="num">
                                      <p:cBhvr additive="base">
                                        <p:cTn id="7" dur="500"/>
                                        <p:tgtEl>
                                          <p:spTgt spid="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5" name="Google Shape;285;p15"/>
          <p:cNvSpPr txBox="1"/>
          <p:nvPr/>
        </p:nvSpPr>
        <p:spPr>
          <a:xfrm>
            <a:off x="1150793" y="722883"/>
            <a:ext cx="8454798"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dk1"/>
                </a:solidFill>
                <a:latin typeface="Arial"/>
                <a:ea typeface="Arial"/>
                <a:cs typeface="Arial"/>
                <a:sym typeface="Arial"/>
              </a:rPr>
              <a:t>Make notes about one of your </a:t>
            </a:r>
            <a:r>
              <a:rPr lang="en-US" sz="2600" b="1" dirty="0" err="1">
                <a:solidFill>
                  <a:schemeClr val="dk1"/>
                </a:solidFill>
                <a:latin typeface="Arial"/>
                <a:ea typeface="Arial"/>
                <a:cs typeface="Arial"/>
                <a:sym typeface="Arial"/>
              </a:rPr>
              <a:t>favourite</a:t>
            </a:r>
            <a:r>
              <a:rPr lang="en-US" sz="2600" b="1" dirty="0">
                <a:solidFill>
                  <a:schemeClr val="dk1"/>
                </a:solidFill>
                <a:latin typeface="Arial"/>
                <a:ea typeface="Arial"/>
                <a:cs typeface="Arial"/>
                <a:sym typeface="Arial"/>
              </a:rPr>
              <a:t> films.</a:t>
            </a:r>
            <a:endParaRPr sz="2600" b="1" dirty="0">
              <a:solidFill>
                <a:schemeClr val="dk1"/>
              </a:solidFill>
              <a:latin typeface="Arial"/>
              <a:ea typeface="Arial"/>
              <a:cs typeface="Arial"/>
              <a:sym typeface="Arial"/>
            </a:endParaRPr>
          </a:p>
        </p:txBody>
      </p:sp>
      <p:sp>
        <p:nvSpPr>
          <p:cNvPr id="286" name="Google Shape;286;p15"/>
          <p:cNvSpPr/>
          <p:nvPr/>
        </p:nvSpPr>
        <p:spPr>
          <a:xfrm>
            <a:off x="595402" y="700844"/>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87" name="Google Shape;287;p15"/>
          <p:cNvSpPr txBox="1"/>
          <p:nvPr/>
        </p:nvSpPr>
        <p:spPr>
          <a:xfrm>
            <a:off x="648187" y="598204"/>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4</a:t>
            </a:r>
            <a:endParaRPr/>
          </a:p>
        </p:txBody>
      </p:sp>
      <p:pic>
        <p:nvPicPr>
          <p:cNvPr id="288" name="Google Shape;288;p15"/>
          <p:cNvPicPr preferRelativeResize="0"/>
          <p:nvPr/>
        </p:nvPicPr>
        <p:blipFill rotWithShape="1">
          <a:blip r:embed="rId3">
            <a:alphaModFix/>
          </a:blip>
          <a:srcRect/>
          <a:stretch/>
        </p:blipFill>
        <p:spPr>
          <a:xfrm>
            <a:off x="194155" y="1566465"/>
            <a:ext cx="5766340" cy="5098807"/>
          </a:xfrm>
          <a:prstGeom prst="rect">
            <a:avLst/>
          </a:prstGeom>
          <a:noFill/>
          <a:ln>
            <a:noFill/>
          </a:ln>
        </p:spPr>
      </p:pic>
      <p:cxnSp>
        <p:nvCxnSpPr>
          <p:cNvPr id="289" name="Google Shape;289;p15"/>
          <p:cNvCxnSpPr/>
          <p:nvPr/>
        </p:nvCxnSpPr>
        <p:spPr>
          <a:xfrm>
            <a:off x="3362768" y="2737928"/>
            <a:ext cx="2902527"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0" name="Google Shape;290;p15"/>
          <p:cNvCxnSpPr/>
          <p:nvPr/>
        </p:nvCxnSpPr>
        <p:spPr>
          <a:xfrm>
            <a:off x="2562668" y="3309428"/>
            <a:ext cx="3702627"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1" name="Google Shape;291;p15"/>
          <p:cNvCxnSpPr/>
          <p:nvPr/>
        </p:nvCxnSpPr>
        <p:spPr>
          <a:xfrm>
            <a:off x="2105468" y="4115868"/>
            <a:ext cx="4159827"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2" name="Google Shape;292;p15"/>
          <p:cNvCxnSpPr/>
          <p:nvPr/>
        </p:nvCxnSpPr>
        <p:spPr>
          <a:xfrm>
            <a:off x="4474595" y="4663289"/>
            <a:ext cx="1790700"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3" name="Google Shape;293;p15"/>
          <p:cNvCxnSpPr/>
          <p:nvPr/>
        </p:nvCxnSpPr>
        <p:spPr>
          <a:xfrm>
            <a:off x="2479540" y="5449956"/>
            <a:ext cx="3785755" cy="0"/>
          </a:xfrm>
          <a:prstGeom prst="straightConnector1">
            <a:avLst/>
          </a:prstGeom>
          <a:noFill/>
          <a:ln w="38100" cap="flat" cmpd="sng">
            <a:solidFill>
              <a:srgbClr val="C00000"/>
            </a:solidFill>
            <a:prstDash val="solid"/>
            <a:miter lim="800000"/>
            <a:headEnd type="none" w="sm" len="sm"/>
            <a:tailEnd type="triangle" w="med" len="med"/>
          </a:ln>
        </p:spPr>
      </p:cxnSp>
      <p:cxnSp>
        <p:nvCxnSpPr>
          <p:cNvPr id="294" name="Google Shape;294;p15"/>
          <p:cNvCxnSpPr/>
          <p:nvPr/>
        </p:nvCxnSpPr>
        <p:spPr>
          <a:xfrm>
            <a:off x="3819968" y="6047706"/>
            <a:ext cx="2445327" cy="0"/>
          </a:xfrm>
          <a:prstGeom prst="straightConnector1">
            <a:avLst/>
          </a:prstGeom>
          <a:noFill/>
          <a:ln w="38100" cap="flat" cmpd="sng">
            <a:solidFill>
              <a:srgbClr val="C00000"/>
            </a:solidFill>
            <a:prstDash val="solid"/>
            <a:miter lim="800000"/>
            <a:headEnd type="none" w="sm" len="sm"/>
            <a:tailEnd type="triangle" w="med" len="med"/>
          </a:ln>
        </p:spPr>
      </p:cxnSp>
      <p:sp>
        <p:nvSpPr>
          <p:cNvPr id="295" name="Google Shape;295;p15"/>
          <p:cNvSpPr txBox="1"/>
          <p:nvPr/>
        </p:nvSpPr>
        <p:spPr>
          <a:xfrm>
            <a:off x="6381865" y="2439742"/>
            <a:ext cx="297988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1E4E79"/>
                </a:solidFill>
                <a:latin typeface="Calibri"/>
                <a:ea typeface="Calibri"/>
                <a:cs typeface="Calibri"/>
                <a:sym typeface="Calibri"/>
              </a:rPr>
              <a:t> </a:t>
            </a:r>
            <a:r>
              <a:rPr lang="en-US" sz="2800" b="1" dirty="0" smtClean="0">
                <a:solidFill>
                  <a:srgbClr val="1E4E79"/>
                </a:solidFill>
                <a:latin typeface="Calibri"/>
                <a:ea typeface="Calibri"/>
                <a:cs typeface="Calibri"/>
                <a:sym typeface="Calibri"/>
              </a:rPr>
              <a:t>Tom and Jerry</a:t>
            </a:r>
            <a:endParaRPr sz="2800" b="1" dirty="0">
              <a:solidFill>
                <a:srgbClr val="1E4E79"/>
              </a:solidFill>
              <a:latin typeface="Calibri"/>
              <a:ea typeface="Calibri"/>
              <a:cs typeface="Calibri"/>
              <a:sym typeface="Calibri"/>
            </a:endParaRPr>
          </a:p>
        </p:txBody>
      </p:sp>
      <p:sp>
        <p:nvSpPr>
          <p:cNvPr id="296" name="Google Shape;296;p15"/>
          <p:cNvSpPr txBox="1"/>
          <p:nvPr/>
        </p:nvSpPr>
        <p:spPr>
          <a:xfrm>
            <a:off x="6381865" y="3059628"/>
            <a:ext cx="297988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smtClean="0">
                <a:solidFill>
                  <a:srgbClr val="1E4E79"/>
                </a:solidFill>
                <a:latin typeface="Calibri"/>
                <a:ea typeface="Calibri"/>
                <a:cs typeface="Calibri"/>
                <a:sym typeface="Calibri"/>
              </a:rPr>
              <a:t>Cartoon</a:t>
            </a:r>
            <a:endParaRPr sz="2800" b="1" dirty="0">
              <a:solidFill>
                <a:srgbClr val="1E4E79"/>
              </a:solidFill>
              <a:latin typeface="Calibri"/>
              <a:ea typeface="Calibri"/>
              <a:cs typeface="Calibri"/>
              <a:sym typeface="Calibri"/>
            </a:endParaRPr>
          </a:p>
        </p:txBody>
      </p:sp>
      <p:sp>
        <p:nvSpPr>
          <p:cNvPr id="297" name="Google Shape;297;p15"/>
          <p:cNvSpPr txBox="1"/>
          <p:nvPr/>
        </p:nvSpPr>
        <p:spPr>
          <a:xfrm>
            <a:off x="6348421" y="3801593"/>
            <a:ext cx="5274581" cy="461624"/>
          </a:xfrm>
          <a:prstGeom prst="rect">
            <a:avLst/>
          </a:prstGeom>
          <a:noFill/>
          <a:ln>
            <a:noFill/>
          </a:ln>
        </p:spPr>
        <p:txBody>
          <a:bodyPr spcFirstLastPara="1" wrap="square" lIns="91425" tIns="45700" rIns="91425" bIns="45700" anchor="t" anchorCtr="0">
            <a:spAutoFit/>
          </a:bodyPr>
          <a:lstStyle/>
          <a:p>
            <a:pPr lvl="0"/>
            <a:r>
              <a:rPr lang="en-US" sz="2400" b="1" i="1" dirty="0">
                <a:solidFill>
                  <a:srgbClr val="002060"/>
                </a:solidFill>
              </a:rPr>
              <a:t>Tom and Jerry.</a:t>
            </a:r>
            <a:endParaRPr sz="2400" b="1" dirty="0">
              <a:solidFill>
                <a:srgbClr val="002060"/>
              </a:solidFill>
              <a:latin typeface="Calibri"/>
              <a:ea typeface="Calibri"/>
              <a:cs typeface="Calibri"/>
              <a:sym typeface="Calibri"/>
            </a:endParaRPr>
          </a:p>
        </p:txBody>
      </p:sp>
      <p:sp>
        <p:nvSpPr>
          <p:cNvPr id="298" name="Google Shape;298;p15"/>
          <p:cNvSpPr txBox="1"/>
          <p:nvPr/>
        </p:nvSpPr>
        <p:spPr>
          <a:xfrm>
            <a:off x="6381864" y="5190808"/>
            <a:ext cx="5529720" cy="830956"/>
          </a:xfrm>
          <a:prstGeom prst="rect">
            <a:avLst/>
          </a:prstGeom>
          <a:noFill/>
          <a:ln>
            <a:noFill/>
          </a:ln>
        </p:spPr>
        <p:txBody>
          <a:bodyPr spcFirstLastPara="1" wrap="square" lIns="91425" tIns="45700" rIns="91425" bIns="45700" anchor="t" anchorCtr="0">
            <a:spAutoFit/>
          </a:bodyPr>
          <a:lstStyle/>
          <a:p>
            <a:pPr lvl="0"/>
            <a:r>
              <a:rPr lang="en-US" sz="2400" b="1" dirty="0">
                <a:solidFill>
                  <a:srgbClr val="1E4E79"/>
                </a:solidFill>
                <a:latin typeface="Calibri"/>
                <a:ea typeface="Calibri"/>
                <a:cs typeface="Calibri"/>
                <a:sym typeface="Calibri"/>
              </a:rPr>
              <a:t>the visual effect was </a:t>
            </a:r>
            <a:r>
              <a:rPr lang="en-US" sz="2400" b="1" dirty="0" smtClean="0">
                <a:solidFill>
                  <a:srgbClr val="1E4E79"/>
                </a:solidFill>
                <a:latin typeface="Calibri"/>
                <a:ea typeface="Calibri"/>
                <a:cs typeface="Calibri"/>
                <a:sym typeface="Calibri"/>
              </a:rPr>
              <a:t>wonderful,  </a:t>
            </a:r>
            <a:r>
              <a:rPr lang="en-US" sz="2400" b="1" dirty="0">
                <a:solidFill>
                  <a:srgbClr val="1E4E79"/>
                </a:solidFill>
                <a:latin typeface="Calibri"/>
                <a:ea typeface="Calibri"/>
                <a:cs typeface="Calibri"/>
                <a:sym typeface="Calibri"/>
              </a:rPr>
              <a:t>beautiful </a:t>
            </a:r>
            <a:r>
              <a:rPr lang="en-US" sz="2400" b="1" dirty="0" err="1">
                <a:solidFill>
                  <a:srgbClr val="1E4E79"/>
                </a:solidFill>
                <a:latin typeface="Calibri"/>
                <a:ea typeface="Calibri"/>
                <a:cs typeface="Calibri"/>
                <a:sym typeface="Calibri"/>
              </a:rPr>
              <a:t>scences</a:t>
            </a:r>
            <a:endParaRPr sz="2400" b="1" dirty="0">
              <a:solidFill>
                <a:srgbClr val="1E4E79"/>
              </a:solidFill>
              <a:latin typeface="Calibri"/>
              <a:ea typeface="Calibri"/>
              <a:cs typeface="Calibri"/>
              <a:sym typeface="Calibri"/>
            </a:endParaRPr>
          </a:p>
        </p:txBody>
      </p:sp>
      <p:sp>
        <p:nvSpPr>
          <p:cNvPr id="299" name="Google Shape;299;p15"/>
          <p:cNvSpPr txBox="1"/>
          <p:nvPr/>
        </p:nvSpPr>
        <p:spPr>
          <a:xfrm>
            <a:off x="6265295" y="5938304"/>
            <a:ext cx="477712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smtClean="0">
                <a:solidFill>
                  <a:srgbClr val="1E4E79"/>
                </a:solidFill>
                <a:latin typeface="Calibri"/>
                <a:ea typeface="Calibri"/>
                <a:cs typeface="Calibri"/>
                <a:sym typeface="Calibri"/>
              </a:rPr>
              <a:t>Gripping, </a:t>
            </a:r>
            <a:r>
              <a:rPr lang="en-US" sz="2400" b="1" dirty="0">
                <a:solidFill>
                  <a:srgbClr val="1E4E79"/>
                </a:solidFill>
                <a:latin typeface="Calibri"/>
                <a:ea typeface="Calibri"/>
                <a:cs typeface="Calibri"/>
                <a:sym typeface="Calibri"/>
              </a:rPr>
              <a:t>funny</a:t>
            </a:r>
            <a:endParaRPr sz="2400" b="1" dirty="0">
              <a:solidFill>
                <a:srgbClr val="1E4E79"/>
              </a:solidFill>
              <a:latin typeface="Calibri"/>
              <a:ea typeface="Calibri"/>
              <a:cs typeface="Calibri"/>
              <a:sym typeface="Calibri"/>
            </a:endParaRPr>
          </a:p>
        </p:txBody>
      </p:sp>
      <p:sp>
        <p:nvSpPr>
          <p:cNvPr id="300" name="Google Shape;300;p15"/>
          <p:cNvSpPr txBox="1"/>
          <p:nvPr/>
        </p:nvSpPr>
        <p:spPr>
          <a:xfrm>
            <a:off x="6348421" y="4345222"/>
            <a:ext cx="5843579" cy="830956"/>
          </a:xfrm>
          <a:prstGeom prst="rect">
            <a:avLst/>
          </a:prstGeom>
          <a:noFill/>
          <a:ln>
            <a:noFill/>
          </a:ln>
        </p:spPr>
        <p:txBody>
          <a:bodyPr spcFirstLastPara="1" wrap="square" lIns="91425" tIns="45700" rIns="91425" bIns="45700" anchor="t" anchorCtr="0">
            <a:spAutoFit/>
          </a:bodyPr>
          <a:lstStyle/>
          <a:p>
            <a:pPr lvl="0"/>
            <a:r>
              <a:rPr lang="en-US" sz="2400" b="1" dirty="0">
                <a:solidFill>
                  <a:srgbClr val="1E4E79"/>
                </a:solidFill>
                <a:latin typeface="Calibri"/>
                <a:ea typeface="Calibri"/>
                <a:cs typeface="Calibri"/>
                <a:sym typeface="Calibri"/>
              </a:rPr>
              <a:t>It’s about adventures of Tom – the cat and Jerry – the mouse. </a:t>
            </a:r>
            <a:endParaRPr sz="2400" b="1" dirty="0">
              <a:solidFill>
                <a:srgbClr val="1E4E79"/>
              </a:solidFill>
              <a:latin typeface="Calibri"/>
              <a:ea typeface="Calibri"/>
              <a:cs typeface="Calibri"/>
              <a:sym typeface="Calibri"/>
            </a:endParaRPr>
          </a:p>
        </p:txBody>
      </p:sp>
      <p:sp>
        <p:nvSpPr>
          <p:cNvPr id="20" name="Google Shape;180;p8"/>
          <p:cNvSpPr txBox="1"/>
          <p:nvPr/>
        </p:nvSpPr>
        <p:spPr>
          <a:xfrm>
            <a:off x="38924" y="45921"/>
            <a:ext cx="2888431" cy="52318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smtClean="0">
                <a:solidFill>
                  <a:srgbClr val="0070C0"/>
                </a:solidFill>
                <a:latin typeface="Arial Black" panose="020B0A04020102020204" pitchFamily="34" charset="0"/>
              </a:rPr>
              <a:t>II.WRIT</a:t>
            </a:r>
            <a:r>
              <a:rPr lang="en-US" sz="2800" b="1" dirty="0" smtClean="0">
                <a:solidFill>
                  <a:srgbClr val="0070C0"/>
                </a:solidFill>
                <a:latin typeface="Arial Black" panose="020B0A04020102020204" pitchFamily="34" charset="0"/>
                <a:sym typeface="Arial"/>
              </a:rPr>
              <a:t>ING</a:t>
            </a:r>
            <a:endParaRPr sz="2800" dirty="0">
              <a:solidFill>
                <a:srgbClr val="0070C0"/>
              </a:solidFill>
              <a:latin typeface="Arial Black" panose="020B0A04020102020204" pitchFamily="34" charset="0"/>
            </a:endParaRPr>
          </a:p>
        </p:txBody>
      </p:sp>
      <p:pic>
        <p:nvPicPr>
          <p:cNvPr id="2" name="Picture 1"/>
          <p:cNvPicPr>
            <a:picLocks noChangeAspect="1"/>
          </p:cNvPicPr>
          <p:nvPr/>
        </p:nvPicPr>
        <p:blipFill>
          <a:blip r:embed="rId4"/>
          <a:stretch>
            <a:fillRect/>
          </a:stretch>
        </p:blipFill>
        <p:spPr>
          <a:xfrm>
            <a:off x="9489521" y="824109"/>
            <a:ext cx="2133481" cy="1844341"/>
          </a:xfrm>
          <a:prstGeom prst="rect">
            <a:avLst/>
          </a:prstGeom>
        </p:spPr>
      </p:pic>
    </p:spTree>
    <p:extLst>
      <p:ext uri="{BB962C8B-B14F-4D97-AF65-F5344CB8AC3E}">
        <p14:creationId xmlns:p14="http://schemas.microsoft.com/office/powerpoint/2010/main" val="199943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8" name="Google Shape;308;p16"/>
          <p:cNvSpPr txBox="1"/>
          <p:nvPr/>
        </p:nvSpPr>
        <p:spPr>
          <a:xfrm>
            <a:off x="694730" y="355461"/>
            <a:ext cx="414074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Write a paragraph of about 70 words about your favourite film, using the information in    . </a:t>
            </a:r>
            <a:endParaRPr sz="2400" b="1">
              <a:solidFill>
                <a:schemeClr val="dk1"/>
              </a:solidFill>
              <a:latin typeface="Arial"/>
              <a:ea typeface="Arial"/>
              <a:cs typeface="Arial"/>
              <a:sym typeface="Arial"/>
            </a:endParaRPr>
          </a:p>
        </p:txBody>
      </p:sp>
      <p:sp>
        <p:nvSpPr>
          <p:cNvPr id="309" name="Google Shape;309;p16"/>
          <p:cNvSpPr/>
          <p:nvPr/>
        </p:nvSpPr>
        <p:spPr>
          <a:xfrm>
            <a:off x="199563" y="407704"/>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10" name="Google Shape;310;p16"/>
          <p:cNvSpPr txBox="1"/>
          <p:nvPr/>
        </p:nvSpPr>
        <p:spPr>
          <a:xfrm>
            <a:off x="228096" y="292780"/>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5</a:t>
            </a:r>
            <a:endParaRPr/>
          </a:p>
        </p:txBody>
      </p:sp>
      <p:sp>
        <p:nvSpPr>
          <p:cNvPr id="311" name="Google Shape;311;p16"/>
          <p:cNvSpPr txBox="1"/>
          <p:nvPr/>
        </p:nvSpPr>
        <p:spPr>
          <a:xfrm>
            <a:off x="2799103" y="1353565"/>
            <a:ext cx="39703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48C0B6"/>
                </a:solidFill>
                <a:latin typeface="Open Sans"/>
                <a:ea typeface="Open Sans"/>
                <a:cs typeface="Open Sans"/>
                <a:sym typeface="Open Sans"/>
              </a:rPr>
              <a:t>4 </a:t>
            </a:r>
            <a:endParaRPr sz="3200" b="1">
              <a:solidFill>
                <a:srgbClr val="48C0B6"/>
              </a:solidFill>
              <a:latin typeface="Open Sans"/>
              <a:ea typeface="Open Sans"/>
              <a:cs typeface="Open Sans"/>
              <a:sym typeface="Open Sans"/>
            </a:endParaRPr>
          </a:p>
        </p:txBody>
      </p:sp>
      <p:pic>
        <p:nvPicPr>
          <p:cNvPr id="312" name="Google Shape;312;p16"/>
          <p:cNvPicPr preferRelativeResize="0"/>
          <p:nvPr/>
        </p:nvPicPr>
        <p:blipFill rotWithShape="1">
          <a:blip r:embed="rId3">
            <a:alphaModFix/>
          </a:blip>
          <a:srcRect/>
          <a:stretch/>
        </p:blipFill>
        <p:spPr>
          <a:xfrm>
            <a:off x="540751" y="2238915"/>
            <a:ext cx="3567953" cy="2308702"/>
          </a:xfrm>
          <a:prstGeom prst="roundRect">
            <a:avLst>
              <a:gd name="adj" fmla="val 8594"/>
            </a:avLst>
          </a:prstGeom>
          <a:solidFill>
            <a:srgbClr val="ECECEC"/>
          </a:solidFill>
          <a:ln>
            <a:noFill/>
          </a:ln>
          <a:effectLst>
            <a:reflection stA="38000" endPos="28000" dist="5000" dir="5400000" sy="-100000" algn="bl" rotWithShape="0"/>
          </a:effectLst>
        </p:spPr>
      </p:pic>
      <p:pic>
        <p:nvPicPr>
          <p:cNvPr id="313" name="Google Shape;313;p16"/>
          <p:cNvPicPr preferRelativeResize="0"/>
          <p:nvPr/>
        </p:nvPicPr>
        <p:blipFill rotWithShape="1">
          <a:blip r:embed="rId4">
            <a:alphaModFix/>
          </a:blip>
          <a:srcRect/>
          <a:stretch/>
        </p:blipFill>
        <p:spPr>
          <a:xfrm>
            <a:off x="4835471" y="407704"/>
            <a:ext cx="7144761" cy="5668226"/>
          </a:xfrm>
          <a:prstGeom prst="rect">
            <a:avLst/>
          </a:prstGeom>
          <a:noFill/>
          <a:ln>
            <a:noFill/>
          </a:ln>
        </p:spPr>
      </p:pic>
      <p:sp>
        <p:nvSpPr>
          <p:cNvPr id="2" name="Rectangle 1"/>
          <p:cNvSpPr/>
          <p:nvPr/>
        </p:nvSpPr>
        <p:spPr>
          <a:xfrm>
            <a:off x="5300511" y="1353565"/>
            <a:ext cx="6644426" cy="4832092"/>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r>
              <a:rPr lang="en-US" sz="2800" i="1" dirty="0">
                <a:latin typeface="Times New Roman" panose="02020603050405020304" pitchFamily="18" charset="0"/>
                <a:ea typeface="Times New Roman" panose="02020603050405020304" pitchFamily="18" charset="0"/>
              </a:rPr>
              <a:t>My favorite film is Tom and Jerry. It’s an animation.  The main characters are Tom and Jerry. It’s about adventures of Tom – the cat and Jerry – the mouse. I like Tom best because he is very stupid but funny, Jerry is very clever and cute. They hate each other but their adventures help them to know more about friendship. You can see it on TV program or watch it on online program. Although I’m a secondary student, I like to see it.</a:t>
            </a:r>
            <a:endParaRPr lang="en-US" sz="2800" dirty="0"/>
          </a:p>
        </p:txBody>
      </p:sp>
    </p:spTree>
    <p:extLst>
      <p:ext uri="{BB962C8B-B14F-4D97-AF65-F5344CB8AC3E}">
        <p14:creationId xmlns:p14="http://schemas.microsoft.com/office/powerpoint/2010/main" val="2966421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38"/>
        <p:cNvGrpSpPr/>
        <p:nvPr/>
      </p:nvGrpSpPr>
      <p:grpSpPr>
        <a:xfrm>
          <a:off x="0" y="0"/>
          <a:ext cx="0" cy="0"/>
          <a:chOff x="0" y="0"/>
          <a:chExt cx="0" cy="0"/>
        </a:xfrm>
      </p:grpSpPr>
      <p:sp>
        <p:nvSpPr>
          <p:cNvPr id="139" name="Google Shape;139;p5"/>
          <p:cNvSpPr/>
          <p:nvPr/>
        </p:nvSpPr>
        <p:spPr>
          <a:xfrm>
            <a:off x="3977081" y="5312012"/>
            <a:ext cx="1603229" cy="845902"/>
          </a:xfrm>
          <a:custGeom>
            <a:avLst/>
            <a:gdLst/>
            <a:ahLst/>
            <a:cxnLst/>
            <a:rect l="l" t="t" r="r" b="b"/>
            <a:pathLst>
              <a:path w="1419439" h="941884" extrusionOk="0">
                <a:moveTo>
                  <a:pt x="0" y="0"/>
                </a:moveTo>
                <a:lnTo>
                  <a:pt x="1419439" y="0"/>
                </a:lnTo>
                <a:lnTo>
                  <a:pt x="1419439"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140" name="Google Shape;140;p5"/>
          <p:cNvSpPr/>
          <p:nvPr/>
        </p:nvSpPr>
        <p:spPr>
          <a:xfrm>
            <a:off x="112117" y="40679"/>
            <a:ext cx="2115516" cy="655074"/>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Calibri"/>
                <a:ea typeface="Calibri"/>
                <a:cs typeface="Calibri"/>
                <a:sym typeface="Calibri"/>
              </a:rPr>
              <a:t>WARM-UP</a:t>
            </a:r>
            <a:endParaRPr sz="2800" b="1">
              <a:solidFill>
                <a:srgbClr val="C00000"/>
              </a:solidFill>
              <a:latin typeface="Calibri"/>
              <a:ea typeface="Calibri"/>
              <a:cs typeface="Calibri"/>
              <a:sym typeface="Calibri"/>
            </a:endParaRPr>
          </a:p>
        </p:txBody>
      </p:sp>
      <p:pic>
        <p:nvPicPr>
          <p:cNvPr id="2" name="Gia Đình Là Số 1 Phần 1 - Tập 6 - Phim Hàn Quốc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1462" y="825062"/>
            <a:ext cx="9114816" cy="5631156"/>
          </a:xfrm>
          <a:prstGeom prst="rect">
            <a:avLst/>
          </a:prstGeom>
        </p:spPr>
      </p:pic>
      <p:sp>
        <p:nvSpPr>
          <p:cNvPr id="7" name="Google Shape;154;p6"/>
          <p:cNvSpPr/>
          <p:nvPr/>
        </p:nvSpPr>
        <p:spPr>
          <a:xfrm>
            <a:off x="2330786" y="106626"/>
            <a:ext cx="965801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a:ea typeface="Arial"/>
                <a:cs typeface="Arial"/>
                <a:sym typeface="Arial"/>
              </a:rPr>
              <a:t>Watch the video and </a:t>
            </a:r>
            <a:r>
              <a:rPr lang="en-US" sz="2800" b="1" dirty="0" smtClean="0">
                <a:solidFill>
                  <a:schemeClr val="dk1"/>
                </a:solidFill>
              </a:rPr>
              <a:t>answer some questions</a:t>
            </a:r>
            <a:r>
              <a:rPr lang="en-US" sz="2800" b="1" dirty="0" smtClean="0">
                <a:solidFill>
                  <a:schemeClr val="dk1"/>
                </a:solidFill>
                <a:latin typeface="Arial"/>
                <a:ea typeface="Arial"/>
                <a:cs typeface="Arial"/>
                <a:sym typeface="Arial"/>
              </a:rPr>
              <a:t>. </a:t>
            </a:r>
            <a:endParaRPr sz="2800" b="1"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39"/>
        <p:cNvGrpSpPr/>
        <p:nvPr/>
      </p:nvGrpSpPr>
      <p:grpSpPr>
        <a:xfrm>
          <a:off x="0" y="0"/>
          <a:ext cx="0" cy="0"/>
          <a:chOff x="0" y="0"/>
          <a:chExt cx="0" cy="0"/>
        </a:xfrm>
      </p:grpSpPr>
      <p:pic>
        <p:nvPicPr>
          <p:cNvPr id="340" name="Google Shape;340;p18"/>
          <p:cNvPicPr preferRelativeResize="0"/>
          <p:nvPr/>
        </p:nvPicPr>
        <p:blipFill rotWithShape="1">
          <a:blip r:embed="rId3">
            <a:alphaModFix/>
          </a:blip>
          <a:srcRect/>
          <a:stretch/>
        </p:blipFill>
        <p:spPr>
          <a:xfrm>
            <a:off x="0" y="-10053"/>
            <a:ext cx="12192000" cy="1083306"/>
          </a:xfrm>
          <a:prstGeom prst="rect">
            <a:avLst/>
          </a:prstGeom>
          <a:noFill/>
          <a:ln>
            <a:noFill/>
          </a:ln>
        </p:spPr>
      </p:pic>
      <p:sp>
        <p:nvSpPr>
          <p:cNvPr id="341" name="Google Shape;341;p18"/>
          <p:cNvSpPr txBox="1"/>
          <p:nvPr/>
        </p:nvSpPr>
        <p:spPr>
          <a:xfrm>
            <a:off x="487067" y="208434"/>
            <a:ext cx="87456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smtClean="0">
                <a:solidFill>
                  <a:schemeClr val="dk1"/>
                </a:solidFill>
                <a:latin typeface="Arial"/>
                <a:ea typeface="Arial"/>
                <a:cs typeface="Arial"/>
                <a:sym typeface="Arial"/>
              </a:rPr>
              <a:t>* PRODUCTION</a:t>
            </a:r>
            <a:endParaRPr dirty="0"/>
          </a:p>
        </p:txBody>
      </p:sp>
      <p:sp>
        <p:nvSpPr>
          <p:cNvPr id="342" name="Google Shape;342;p18"/>
          <p:cNvSpPr txBox="1"/>
          <p:nvPr/>
        </p:nvSpPr>
        <p:spPr>
          <a:xfrm>
            <a:off x="991791" y="1330941"/>
            <a:ext cx="609686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0000"/>
                </a:solidFill>
                <a:latin typeface="Calibri"/>
                <a:ea typeface="Calibri"/>
                <a:cs typeface="Calibri"/>
                <a:sym typeface="Calibri"/>
              </a:rPr>
              <a:t>Class gallery </a:t>
            </a:r>
            <a:endParaRPr sz="4800">
              <a:solidFill>
                <a:schemeClr val="dk1"/>
              </a:solidFill>
              <a:latin typeface="Calibri"/>
              <a:ea typeface="Calibri"/>
              <a:cs typeface="Calibri"/>
              <a:sym typeface="Calibri"/>
            </a:endParaRPr>
          </a:p>
        </p:txBody>
      </p:sp>
      <p:sp>
        <p:nvSpPr>
          <p:cNvPr id="343" name="Google Shape;343;p18"/>
          <p:cNvSpPr txBox="1"/>
          <p:nvPr/>
        </p:nvSpPr>
        <p:spPr>
          <a:xfrm>
            <a:off x="5820583" y="2683895"/>
            <a:ext cx="5743232" cy="23083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chemeClr val="dk1"/>
                </a:solidFill>
                <a:latin typeface="Calibri"/>
                <a:ea typeface="Calibri"/>
                <a:cs typeface="Calibri"/>
                <a:sym typeface="Calibri"/>
              </a:rPr>
              <a:t>Students can:</a:t>
            </a:r>
            <a:endParaRPr/>
          </a:p>
          <a:p>
            <a:pPr marL="457200" marR="0" lvl="0" indent="-457200" algn="l" rtl="0">
              <a:lnSpc>
                <a:spcPct val="150000"/>
              </a:lnSpc>
              <a:spcBef>
                <a:spcPts val="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go and see other’s work</a:t>
            </a:r>
            <a:endParaRPr sz="320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give comments to each other</a:t>
            </a:r>
            <a:endParaRPr/>
          </a:p>
        </p:txBody>
      </p:sp>
      <p:pic>
        <p:nvPicPr>
          <p:cNvPr id="344" name="Google Shape;344;p18"/>
          <p:cNvPicPr preferRelativeResize="0"/>
          <p:nvPr/>
        </p:nvPicPr>
        <p:blipFill rotWithShape="1">
          <a:blip r:embed="rId4">
            <a:alphaModFix/>
          </a:blip>
          <a:srcRect/>
          <a:stretch/>
        </p:blipFill>
        <p:spPr>
          <a:xfrm>
            <a:off x="1360754" y="2500481"/>
            <a:ext cx="3601539" cy="3601539"/>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72"/>
        <p:cNvGrpSpPr/>
        <p:nvPr/>
      </p:nvGrpSpPr>
      <p:grpSpPr>
        <a:xfrm>
          <a:off x="0" y="0"/>
          <a:ext cx="0" cy="0"/>
          <a:chOff x="0" y="0"/>
          <a:chExt cx="0" cy="0"/>
        </a:xfrm>
      </p:grpSpPr>
      <p:pic>
        <p:nvPicPr>
          <p:cNvPr id="376" name="Google Shape;376;p20"/>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377" name="Google Shape;377;p20"/>
          <p:cNvSpPr txBox="1"/>
          <p:nvPr/>
        </p:nvSpPr>
        <p:spPr>
          <a:xfrm>
            <a:off x="487066" y="207665"/>
            <a:ext cx="4670149"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smtClean="0">
                <a:solidFill>
                  <a:schemeClr val="dk1"/>
                </a:solidFill>
                <a:latin typeface="Arial"/>
                <a:ea typeface="Arial"/>
                <a:cs typeface="Arial"/>
                <a:sym typeface="Arial"/>
              </a:rPr>
              <a:t>* CONSOLIDATION</a:t>
            </a:r>
            <a:endParaRPr sz="3600" b="1" dirty="0">
              <a:solidFill>
                <a:schemeClr val="dk1"/>
              </a:solidFill>
              <a:latin typeface="Arial"/>
              <a:ea typeface="Arial"/>
              <a:cs typeface="Arial"/>
              <a:sym typeface="Arial"/>
            </a:endParaRPr>
          </a:p>
        </p:txBody>
      </p:sp>
      <p:sp>
        <p:nvSpPr>
          <p:cNvPr id="378" name="Google Shape;378;p20"/>
          <p:cNvSpPr txBox="1"/>
          <p:nvPr/>
        </p:nvSpPr>
        <p:spPr>
          <a:xfrm>
            <a:off x="3751332" y="1685102"/>
            <a:ext cx="8152967" cy="2800767"/>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3200" b="1" dirty="0">
                <a:solidFill>
                  <a:schemeClr val="dk1"/>
                </a:solidFill>
                <a:latin typeface="Calibri"/>
                <a:ea typeface="Calibri"/>
                <a:cs typeface="Calibri"/>
                <a:sym typeface="Calibri"/>
              </a:rPr>
              <a:t>In this lesson, we have learnt to:</a:t>
            </a:r>
            <a:endParaRPr dirty="0"/>
          </a:p>
          <a:p>
            <a:pPr marL="457200" marR="0" lvl="0" indent="-457200" algn="l" rtl="0">
              <a:lnSpc>
                <a:spcPct val="200000"/>
              </a:lnSpc>
              <a:spcBef>
                <a:spcPts val="0"/>
              </a:spcBef>
              <a:spcAft>
                <a:spcPts val="0"/>
              </a:spcAft>
              <a:buClr>
                <a:schemeClr val="dk1"/>
              </a:buClr>
              <a:buSzPts val="2800"/>
              <a:buFont typeface="Courier New"/>
              <a:buChar char="o"/>
            </a:pPr>
            <a:r>
              <a:rPr lang="en-US" sz="2800" dirty="0">
                <a:solidFill>
                  <a:schemeClr val="dk1"/>
                </a:solidFill>
                <a:latin typeface="Calibri"/>
                <a:ea typeface="Calibri"/>
                <a:cs typeface="Calibri"/>
                <a:sym typeface="Calibri"/>
              </a:rPr>
              <a:t>listen for special information about a comedy;</a:t>
            </a:r>
            <a:endParaRPr sz="2800" dirty="0">
              <a:solidFill>
                <a:schemeClr val="dk1"/>
              </a:solidFill>
              <a:latin typeface="Calibri"/>
              <a:ea typeface="Calibri"/>
              <a:cs typeface="Calibri"/>
              <a:sym typeface="Calibri"/>
            </a:endParaRPr>
          </a:p>
          <a:p>
            <a:pPr marL="457200" marR="0" lvl="0" indent="-457200" algn="l" rtl="0">
              <a:lnSpc>
                <a:spcPct val="200000"/>
              </a:lnSpc>
              <a:spcBef>
                <a:spcPts val="0"/>
              </a:spcBef>
              <a:spcAft>
                <a:spcPts val="0"/>
              </a:spcAft>
              <a:buClr>
                <a:schemeClr val="dk1"/>
              </a:buClr>
              <a:buSzPts val="2800"/>
              <a:buFont typeface="Courier New"/>
              <a:buChar char="o"/>
            </a:pPr>
            <a:r>
              <a:rPr lang="en-US" sz="2800" dirty="0">
                <a:solidFill>
                  <a:schemeClr val="dk1"/>
                </a:solidFill>
                <a:latin typeface="Calibri"/>
                <a:ea typeface="Calibri"/>
                <a:cs typeface="Calibri"/>
                <a:sym typeface="Calibri"/>
              </a:rPr>
              <a:t>write a short paragraph about your favorite film. </a:t>
            </a:r>
            <a:endParaRPr sz="2800" dirty="0">
              <a:solidFill>
                <a:schemeClr val="dk1"/>
              </a:solidFill>
              <a:latin typeface="Calibri"/>
              <a:ea typeface="Calibri"/>
              <a:cs typeface="Calibri"/>
              <a:sym typeface="Calibri"/>
            </a:endParaRPr>
          </a:p>
        </p:txBody>
      </p:sp>
      <p:pic>
        <p:nvPicPr>
          <p:cNvPr id="379" name="Google Shape;379;p20" descr="Presentation with checklist with solid fill"/>
          <p:cNvPicPr preferRelativeResize="0"/>
          <p:nvPr/>
        </p:nvPicPr>
        <p:blipFill rotWithShape="1">
          <a:blip r:embed="rId4">
            <a:alphaModFix/>
          </a:blip>
          <a:srcRect/>
          <a:stretch/>
        </p:blipFill>
        <p:spPr>
          <a:xfrm>
            <a:off x="588390" y="1420392"/>
            <a:ext cx="2851881" cy="2851881"/>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530"/>
            <a:ext cx="12192000" cy="715753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85;p21"/>
          <p:cNvSpPr txBox="1"/>
          <p:nvPr/>
        </p:nvSpPr>
        <p:spPr>
          <a:xfrm>
            <a:off x="4767494" y="504686"/>
            <a:ext cx="3059770" cy="64629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smtClean="0">
                <a:solidFill>
                  <a:schemeClr val="dk1"/>
                </a:solidFill>
                <a:latin typeface="Arial"/>
                <a:ea typeface="Arial"/>
                <a:cs typeface="Arial"/>
                <a:sym typeface="Arial"/>
              </a:rPr>
              <a:t>* Homework</a:t>
            </a:r>
            <a:endParaRPr sz="3600" b="1" dirty="0">
              <a:solidFill>
                <a:schemeClr val="dk1"/>
              </a:solidFill>
              <a:latin typeface="Arial"/>
              <a:ea typeface="Arial"/>
              <a:cs typeface="Arial"/>
              <a:sym typeface="Arial"/>
            </a:endParaRPr>
          </a:p>
        </p:txBody>
      </p:sp>
      <p:sp>
        <p:nvSpPr>
          <p:cNvPr id="8" name="Google Shape;390;p21"/>
          <p:cNvSpPr txBox="1"/>
          <p:nvPr/>
        </p:nvSpPr>
        <p:spPr>
          <a:xfrm>
            <a:off x="846803" y="1375184"/>
            <a:ext cx="10513304" cy="1754286"/>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chemeClr val="dk1"/>
              </a:buClr>
              <a:buSzPts val="3600"/>
            </a:pPr>
            <a:r>
              <a:rPr lang="en-US" sz="3600" dirty="0" smtClean="0">
                <a:solidFill>
                  <a:schemeClr val="dk1"/>
                </a:solidFill>
                <a:latin typeface="Calibri"/>
                <a:ea typeface="Calibri"/>
                <a:cs typeface="Calibri"/>
                <a:sym typeface="Calibri"/>
              </a:rPr>
              <a:t>- Do exercise in the workbook.</a:t>
            </a:r>
          </a:p>
          <a:p>
            <a:pPr marR="0" lvl="0" algn="l" rtl="0">
              <a:lnSpc>
                <a:spcPct val="150000"/>
              </a:lnSpc>
              <a:spcBef>
                <a:spcPts val="0"/>
              </a:spcBef>
              <a:spcAft>
                <a:spcPts val="0"/>
              </a:spcAft>
              <a:buClr>
                <a:schemeClr val="dk1"/>
              </a:buClr>
              <a:buSzPts val="3600"/>
            </a:pPr>
            <a:r>
              <a:rPr lang="en-US" sz="3600" dirty="0" smtClean="0">
                <a:solidFill>
                  <a:schemeClr val="dk1"/>
                </a:solidFill>
                <a:latin typeface="Calibri"/>
                <a:ea typeface="Calibri"/>
                <a:cs typeface="Calibri"/>
                <a:sym typeface="Calibri"/>
              </a:rPr>
              <a:t>- Prepare </a:t>
            </a:r>
            <a:r>
              <a:rPr lang="en-US" sz="3600" dirty="0">
                <a:solidFill>
                  <a:schemeClr val="dk1"/>
                </a:solidFill>
                <a:latin typeface="Calibri"/>
                <a:ea typeface="Calibri"/>
                <a:cs typeface="Calibri"/>
                <a:sym typeface="Calibri"/>
              </a:rPr>
              <a:t>for the next lesson: </a:t>
            </a:r>
            <a:r>
              <a:rPr lang="en-US" sz="3600" b="1" dirty="0">
                <a:solidFill>
                  <a:schemeClr val="accent2"/>
                </a:solidFill>
                <a:latin typeface="Calibri"/>
                <a:ea typeface="Calibri"/>
                <a:cs typeface="Calibri"/>
                <a:sym typeface="Calibri"/>
              </a:rPr>
              <a:t>Looking back &amp; Project</a:t>
            </a:r>
            <a:endParaRPr dirty="0"/>
          </a:p>
        </p:txBody>
      </p:sp>
      <p:pic>
        <p:nvPicPr>
          <p:cNvPr id="9" name="Google Shape;391;p21"/>
          <p:cNvPicPr preferRelativeResize="0"/>
          <p:nvPr/>
        </p:nvPicPr>
        <p:blipFill rotWithShape="1">
          <a:blip r:embed="rId3">
            <a:alphaModFix/>
          </a:blip>
          <a:srcRect/>
          <a:stretch/>
        </p:blipFill>
        <p:spPr>
          <a:xfrm>
            <a:off x="8883515" y="3698277"/>
            <a:ext cx="2979301" cy="2613623"/>
          </a:xfrm>
          <a:prstGeom prst="rect">
            <a:avLst/>
          </a:prstGeom>
          <a:noFill/>
          <a:ln>
            <a:noFill/>
          </a:ln>
        </p:spPr>
      </p:pic>
    </p:spTree>
    <p:extLst>
      <p:ext uri="{BB962C8B-B14F-4D97-AF65-F5344CB8AC3E}">
        <p14:creationId xmlns:p14="http://schemas.microsoft.com/office/powerpoint/2010/main" val="12734149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23+] Hình nền Powerpoint “ĐẸP NHỨC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46"/>
            <a:ext cx="12192000" cy="6881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ết quả hình ảnh cho The E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3735" y="27831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ết quả hình ảnh cho Chữ Thank you động"/>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2" y="2362201"/>
            <a:ext cx="7823473" cy="340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99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38"/>
        <p:cNvGrpSpPr/>
        <p:nvPr/>
      </p:nvGrpSpPr>
      <p:grpSpPr>
        <a:xfrm>
          <a:off x="0" y="0"/>
          <a:ext cx="0" cy="0"/>
          <a:chOff x="0" y="0"/>
          <a:chExt cx="0" cy="0"/>
        </a:xfrm>
      </p:grpSpPr>
      <p:sp>
        <p:nvSpPr>
          <p:cNvPr id="139" name="Google Shape;139;p5"/>
          <p:cNvSpPr/>
          <p:nvPr/>
        </p:nvSpPr>
        <p:spPr>
          <a:xfrm>
            <a:off x="3977081" y="5312012"/>
            <a:ext cx="1603229" cy="845902"/>
          </a:xfrm>
          <a:custGeom>
            <a:avLst/>
            <a:gdLst/>
            <a:ahLst/>
            <a:cxnLst/>
            <a:rect l="l" t="t" r="r" b="b"/>
            <a:pathLst>
              <a:path w="1419439" h="941884" extrusionOk="0">
                <a:moveTo>
                  <a:pt x="0" y="0"/>
                </a:moveTo>
                <a:lnTo>
                  <a:pt x="1419439" y="0"/>
                </a:lnTo>
                <a:lnTo>
                  <a:pt x="1419439"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140" name="Google Shape;140;p5"/>
          <p:cNvSpPr/>
          <p:nvPr/>
        </p:nvSpPr>
        <p:spPr>
          <a:xfrm>
            <a:off x="112117" y="40679"/>
            <a:ext cx="2115516" cy="655074"/>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Calibri"/>
                <a:ea typeface="Calibri"/>
                <a:cs typeface="Calibri"/>
                <a:sym typeface="Calibri"/>
              </a:rPr>
              <a:t>WARM-UP</a:t>
            </a:r>
            <a:endParaRPr sz="2800" b="1">
              <a:solidFill>
                <a:srgbClr val="C00000"/>
              </a:solidFill>
              <a:latin typeface="Calibri"/>
              <a:ea typeface="Calibri"/>
              <a:cs typeface="Calibri"/>
              <a:sym typeface="Calibri"/>
            </a:endParaRPr>
          </a:p>
        </p:txBody>
      </p:sp>
      <p:sp>
        <p:nvSpPr>
          <p:cNvPr id="10" name="Google Shape;154;p6"/>
          <p:cNvSpPr/>
          <p:nvPr/>
        </p:nvSpPr>
        <p:spPr>
          <a:xfrm>
            <a:off x="2247089" y="96898"/>
            <a:ext cx="965801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a:ea typeface="Arial"/>
                <a:cs typeface="Arial"/>
                <a:sym typeface="Arial"/>
              </a:rPr>
              <a:t>Watch the video and </a:t>
            </a:r>
            <a:r>
              <a:rPr lang="en-US" sz="2800" b="1" dirty="0" smtClean="0">
                <a:solidFill>
                  <a:schemeClr val="dk1"/>
                </a:solidFill>
              </a:rPr>
              <a:t>answer some questions</a:t>
            </a:r>
            <a:r>
              <a:rPr lang="en-US" sz="2800" b="1" dirty="0" smtClean="0">
                <a:solidFill>
                  <a:schemeClr val="dk1"/>
                </a:solidFill>
                <a:latin typeface="Arial"/>
                <a:ea typeface="Arial"/>
                <a:cs typeface="Arial"/>
                <a:sym typeface="Arial"/>
              </a:rPr>
              <a:t>. </a:t>
            </a:r>
            <a:endParaRPr sz="2800" b="1" dirty="0">
              <a:solidFill>
                <a:schemeClr val="dk1"/>
              </a:solidFill>
              <a:latin typeface="Arial"/>
              <a:ea typeface="Arial"/>
              <a:cs typeface="Arial"/>
              <a:sym typeface="Arial"/>
            </a:endParaRPr>
          </a:p>
        </p:txBody>
      </p:sp>
      <p:sp>
        <p:nvSpPr>
          <p:cNvPr id="3" name="Rectangle 2"/>
          <p:cNvSpPr/>
          <p:nvPr/>
        </p:nvSpPr>
        <p:spPr>
          <a:xfrm>
            <a:off x="848862" y="1346835"/>
            <a:ext cx="11343138" cy="3046988"/>
          </a:xfrm>
          <a:prstGeom prst="rect">
            <a:avLst/>
          </a:prstGeom>
        </p:spPr>
        <p:txBody>
          <a:bodyPr wrap="square">
            <a:spAutoFit/>
          </a:bodyPr>
          <a:lstStyle/>
          <a:p>
            <a:pPr>
              <a:lnSpc>
                <a:spcPct val="150000"/>
              </a:lnSpc>
            </a:pP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1. Who </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has seen this movie?</a:t>
            </a:r>
            <a:endParaRPr lang="en-US" sz="32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2. What </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is the name of the film? </a:t>
            </a:r>
            <a:endParaRPr lang="en-US" sz="3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3. What </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type of this film? </a:t>
            </a:r>
            <a:endParaRPr lang="en-US" sz="3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3200" dirty="0" smtClean="0">
                <a:latin typeface="Times New Roman" panose="02020603050405020304" pitchFamily="18" charset="0"/>
                <a:ea typeface="Times New Roman" panose="02020603050405020304" pitchFamily="18" charset="0"/>
              </a:rPr>
              <a:t>4. What </a:t>
            </a:r>
            <a:r>
              <a:rPr lang="en-US" sz="3200" dirty="0">
                <a:latin typeface="Times New Roman" panose="02020603050405020304" pitchFamily="18" charset="0"/>
                <a:ea typeface="Times New Roman" panose="02020603050405020304" pitchFamily="18" charset="0"/>
              </a:rPr>
              <a:t>is the film about? </a:t>
            </a:r>
            <a:endParaRPr lang="en-US" sz="3200" b="1" i="1" dirty="0">
              <a:solidFill>
                <a:srgbClr val="C00000"/>
              </a:solidFill>
            </a:endParaRPr>
          </a:p>
        </p:txBody>
      </p:sp>
      <p:sp>
        <p:nvSpPr>
          <p:cNvPr id="4" name="Rectangle 3"/>
          <p:cNvSpPr/>
          <p:nvPr/>
        </p:nvSpPr>
        <p:spPr>
          <a:xfrm>
            <a:off x="6181786" y="2039332"/>
            <a:ext cx="4128053" cy="830997"/>
          </a:xfrm>
          <a:prstGeom prst="rect">
            <a:avLst/>
          </a:prstGeom>
        </p:spPr>
        <p:txBody>
          <a:bodyPr wrap="none">
            <a:spAutoFit/>
          </a:bodyPr>
          <a:lstStyle/>
          <a:p>
            <a:pPr lvl="0">
              <a:lnSpc>
                <a:spcPct val="150000"/>
              </a:lnSpc>
            </a:pP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The family is number 1</a:t>
            </a:r>
            <a:endParaRPr lang="en-US" sz="3200" b="1" i="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369201" y="2791350"/>
            <a:ext cx="2443298" cy="830997"/>
          </a:xfrm>
          <a:prstGeom prst="rect">
            <a:avLst/>
          </a:prstGeom>
        </p:spPr>
        <p:txBody>
          <a:bodyPr wrap="none">
            <a:spAutoFit/>
          </a:bodyPr>
          <a:lstStyle/>
          <a:p>
            <a:pPr lvl="0">
              <a:lnSpc>
                <a:spcPct val="150000"/>
              </a:lnSpc>
            </a:pP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It’s a comedy</a:t>
            </a:r>
            <a:endParaRPr lang="en-US" sz="3200" b="1" i="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5119992" y="3516658"/>
            <a:ext cx="7072008" cy="830997"/>
          </a:xfrm>
          <a:prstGeom prst="rect">
            <a:avLst/>
          </a:prstGeom>
        </p:spPr>
        <p:txBody>
          <a:bodyPr wrap="square">
            <a:spAutoFit/>
          </a:bodyPr>
          <a:lstStyle/>
          <a:p>
            <a:pPr lvl="0">
              <a:lnSpc>
                <a:spcPct val="150000"/>
              </a:lnSpc>
            </a:pPr>
            <a:r>
              <a:rPr lang="en-US" sz="3200" b="1" i="1" dirty="0">
                <a:solidFill>
                  <a:srgbClr val="C00000"/>
                </a:solidFill>
                <a:latin typeface="Times New Roman" panose="02020603050405020304" pitchFamily="18" charset="0"/>
                <a:ea typeface="Times New Roman" panose="02020603050405020304" pitchFamily="18" charset="0"/>
              </a:rPr>
              <a:t>It's about funny situations in a family</a:t>
            </a:r>
            <a:endParaRPr lang="en-US" sz="3200" b="1" i="1" dirty="0">
              <a:solidFill>
                <a:srgbClr val="C00000"/>
              </a:solidFill>
            </a:endParaRPr>
          </a:p>
        </p:txBody>
      </p:sp>
    </p:spTree>
    <p:extLst>
      <p:ext uri="{BB962C8B-B14F-4D97-AF65-F5344CB8AC3E}">
        <p14:creationId xmlns:p14="http://schemas.microsoft.com/office/powerpoint/2010/main" val="292437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Google Shape;93;p2"/>
          <p:cNvSpPr/>
          <p:nvPr/>
        </p:nvSpPr>
        <p:spPr>
          <a:xfrm>
            <a:off x="3918939" y="1670264"/>
            <a:ext cx="4042994" cy="635340"/>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 name="Google Shape;94;p2"/>
          <p:cNvPicPr preferRelativeResize="0"/>
          <p:nvPr/>
        </p:nvPicPr>
        <p:blipFill rotWithShape="1">
          <a:blip r:embed="rId3">
            <a:alphaModFix/>
          </a:blip>
          <a:srcRect/>
          <a:stretch/>
        </p:blipFill>
        <p:spPr>
          <a:xfrm>
            <a:off x="3327150" y="1303957"/>
            <a:ext cx="1344559" cy="1277694"/>
          </a:xfrm>
          <a:prstGeom prst="rect">
            <a:avLst/>
          </a:prstGeom>
          <a:noFill/>
          <a:ln>
            <a:noFill/>
          </a:ln>
        </p:spPr>
      </p:pic>
      <p:sp>
        <p:nvSpPr>
          <p:cNvPr id="6" name="Google Shape;95;p2"/>
          <p:cNvSpPr txBox="1"/>
          <p:nvPr/>
        </p:nvSpPr>
        <p:spPr>
          <a:xfrm>
            <a:off x="4671710" y="1757476"/>
            <a:ext cx="31229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2060"/>
                </a:solidFill>
                <a:latin typeface="Calibri"/>
                <a:ea typeface="Calibri"/>
                <a:cs typeface="Calibri"/>
                <a:sym typeface="Calibri"/>
              </a:rPr>
              <a:t>LESSON 6: SKILLS 2</a:t>
            </a:r>
            <a:endParaRPr>
              <a:solidFill>
                <a:srgbClr val="002060"/>
              </a:solidFill>
            </a:endParaRPr>
          </a:p>
        </p:txBody>
      </p:sp>
      <p:pic>
        <p:nvPicPr>
          <p:cNvPr id="7" name="Google Shape;97;p2"/>
          <p:cNvPicPr preferRelativeResize="0"/>
          <p:nvPr/>
        </p:nvPicPr>
        <p:blipFill rotWithShape="1">
          <a:blip r:embed="rId4">
            <a:alphaModFix/>
          </a:blip>
          <a:srcRect/>
          <a:stretch/>
        </p:blipFill>
        <p:spPr>
          <a:xfrm>
            <a:off x="4671709" y="606157"/>
            <a:ext cx="855823" cy="848808"/>
          </a:xfrm>
          <a:prstGeom prst="rect">
            <a:avLst/>
          </a:prstGeom>
          <a:noFill/>
          <a:ln>
            <a:noFill/>
          </a:ln>
        </p:spPr>
      </p:pic>
      <p:sp>
        <p:nvSpPr>
          <p:cNvPr id="8" name="Google Shape;98;p2"/>
          <p:cNvSpPr txBox="1"/>
          <p:nvPr/>
        </p:nvSpPr>
        <p:spPr>
          <a:xfrm>
            <a:off x="3287655" y="675027"/>
            <a:ext cx="138763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C00000"/>
                </a:solidFill>
                <a:latin typeface="Open Sans"/>
                <a:ea typeface="Open Sans"/>
                <a:cs typeface="Open Sans"/>
                <a:sym typeface="Open Sans"/>
              </a:rPr>
              <a:t>Unit</a:t>
            </a:r>
            <a:endParaRPr dirty="0">
              <a:solidFill>
                <a:srgbClr val="C00000"/>
              </a:solidFill>
            </a:endParaRPr>
          </a:p>
        </p:txBody>
      </p:sp>
      <p:sp>
        <p:nvSpPr>
          <p:cNvPr id="9" name="Google Shape;99;p2"/>
          <p:cNvSpPr txBox="1"/>
          <p:nvPr/>
        </p:nvSpPr>
        <p:spPr>
          <a:xfrm>
            <a:off x="5833890" y="667083"/>
            <a:ext cx="311059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C00000"/>
                </a:solidFill>
                <a:latin typeface="Open Sans"/>
                <a:ea typeface="Open Sans"/>
                <a:cs typeface="Open Sans"/>
                <a:sym typeface="Open Sans"/>
              </a:rPr>
              <a:t>FILMS</a:t>
            </a:r>
            <a:endParaRPr dirty="0">
              <a:solidFill>
                <a:srgbClr val="C00000"/>
              </a:solidFill>
            </a:endParaRPr>
          </a:p>
        </p:txBody>
      </p:sp>
      <p:sp>
        <p:nvSpPr>
          <p:cNvPr id="10" name="Google Shape;100;p2"/>
          <p:cNvSpPr txBox="1"/>
          <p:nvPr/>
        </p:nvSpPr>
        <p:spPr>
          <a:xfrm>
            <a:off x="4741978" y="627348"/>
            <a:ext cx="72244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C00000"/>
                </a:solidFill>
                <a:latin typeface="Open Sans"/>
                <a:ea typeface="Open Sans"/>
                <a:cs typeface="Open Sans"/>
                <a:sym typeface="Open Sans"/>
              </a:rPr>
              <a:t>8</a:t>
            </a:r>
            <a:endParaRPr>
              <a:solidFill>
                <a:srgbClr val="C00000"/>
              </a:solidFill>
            </a:endParaRPr>
          </a:p>
        </p:txBody>
      </p:sp>
      <p:pic>
        <p:nvPicPr>
          <p:cNvPr id="11" name="Google Shape;101;p2" descr="Free Watching Movie Cliparts, Download Free Watching Movie Cliparts png  images, Free ClipArts on Clipart Library"/>
          <p:cNvPicPr preferRelativeResize="0"/>
          <p:nvPr/>
        </p:nvPicPr>
        <p:blipFill rotWithShape="1">
          <a:blip r:embed="rId5">
            <a:alphaModFix/>
          </a:blip>
          <a:srcRect/>
          <a:stretch/>
        </p:blipFill>
        <p:spPr>
          <a:xfrm>
            <a:off x="2844839" y="3515929"/>
            <a:ext cx="1616326" cy="2157153"/>
          </a:xfrm>
          <a:prstGeom prst="rect">
            <a:avLst/>
          </a:prstGeom>
          <a:noFill/>
          <a:ln>
            <a:noFill/>
          </a:ln>
        </p:spPr>
      </p:pic>
      <p:pic>
        <p:nvPicPr>
          <p:cNvPr id="12" name="Google Shape;102;p2" descr="Free Watching Movie Cliparts, Download Free Watching Movie Cliparts png  images, Free ClipArts on Clipart Library"/>
          <p:cNvPicPr preferRelativeResize="0"/>
          <p:nvPr/>
        </p:nvPicPr>
        <p:blipFill rotWithShape="1">
          <a:blip r:embed="rId6">
            <a:alphaModFix/>
          </a:blip>
          <a:srcRect/>
          <a:stretch/>
        </p:blipFill>
        <p:spPr>
          <a:xfrm>
            <a:off x="5283922" y="3610743"/>
            <a:ext cx="1898530" cy="2029242"/>
          </a:xfrm>
          <a:prstGeom prst="rect">
            <a:avLst/>
          </a:prstGeom>
          <a:noFill/>
          <a:ln>
            <a:noFill/>
          </a:ln>
        </p:spPr>
      </p:pic>
      <p:pic>
        <p:nvPicPr>
          <p:cNvPr id="13" name="Google Shape;103;p2" descr="Free Watching Movie Cliparts, Download Free Watching Movie Cliparts png  images, Free ClipArts on Clipart Library"/>
          <p:cNvPicPr preferRelativeResize="0"/>
          <p:nvPr/>
        </p:nvPicPr>
        <p:blipFill rotWithShape="1">
          <a:blip r:embed="rId7">
            <a:alphaModFix/>
          </a:blip>
          <a:srcRect/>
          <a:stretch/>
        </p:blipFill>
        <p:spPr>
          <a:xfrm>
            <a:off x="7887000" y="3596598"/>
            <a:ext cx="1800225" cy="2009321"/>
          </a:xfrm>
          <a:prstGeom prst="rect">
            <a:avLst/>
          </a:prstGeom>
          <a:noFill/>
          <a:ln>
            <a:noFill/>
          </a:ln>
        </p:spPr>
      </p:pic>
    </p:spTree>
    <p:extLst>
      <p:ext uri="{BB962C8B-B14F-4D97-AF65-F5344CB8AC3E}">
        <p14:creationId xmlns:p14="http://schemas.microsoft.com/office/powerpoint/2010/main" val="3343671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78"/>
        <p:cNvGrpSpPr/>
        <p:nvPr/>
      </p:nvGrpSpPr>
      <p:grpSpPr>
        <a:xfrm>
          <a:off x="0" y="0"/>
          <a:ext cx="0" cy="0"/>
          <a:chOff x="0" y="0"/>
          <a:chExt cx="0" cy="0"/>
        </a:xfrm>
      </p:grpSpPr>
      <p:sp>
        <p:nvSpPr>
          <p:cNvPr id="180" name="Google Shape;180;p8"/>
          <p:cNvSpPr txBox="1"/>
          <p:nvPr/>
        </p:nvSpPr>
        <p:spPr>
          <a:xfrm>
            <a:off x="146599" y="81364"/>
            <a:ext cx="2888431" cy="52318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smtClean="0">
                <a:solidFill>
                  <a:srgbClr val="0070C0"/>
                </a:solidFill>
                <a:latin typeface="Arial Black" panose="020B0A04020102020204" pitchFamily="34" charset="0"/>
              </a:rPr>
              <a:t>I. </a:t>
            </a:r>
            <a:r>
              <a:rPr lang="en-US" sz="2800" b="1" dirty="0" smtClean="0">
                <a:solidFill>
                  <a:srgbClr val="0070C0"/>
                </a:solidFill>
                <a:latin typeface="Arial Black" panose="020B0A04020102020204" pitchFamily="34" charset="0"/>
                <a:sym typeface="Arial"/>
              </a:rPr>
              <a:t>LISTENING</a:t>
            </a:r>
            <a:endParaRPr sz="2800" dirty="0">
              <a:solidFill>
                <a:srgbClr val="0070C0"/>
              </a:solidFill>
              <a:latin typeface="Arial Black" panose="020B0A04020102020204" pitchFamily="34" charset="0"/>
            </a:endParaRPr>
          </a:p>
        </p:txBody>
      </p:sp>
      <p:sp>
        <p:nvSpPr>
          <p:cNvPr id="181" name="Google Shape;181;p8"/>
          <p:cNvSpPr txBox="1"/>
          <p:nvPr/>
        </p:nvSpPr>
        <p:spPr>
          <a:xfrm>
            <a:off x="1083091" y="831231"/>
            <a:ext cx="9964774"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Arial"/>
                <a:ea typeface="Arial"/>
                <a:cs typeface="Arial"/>
                <a:sym typeface="Arial"/>
              </a:rPr>
              <a:t>Work in pairs. Discuss the following question.</a:t>
            </a:r>
            <a:endParaRPr sz="2600" b="1">
              <a:solidFill>
                <a:schemeClr val="dk1"/>
              </a:solidFill>
              <a:latin typeface="Arial"/>
              <a:ea typeface="Arial"/>
              <a:cs typeface="Arial"/>
              <a:sym typeface="Arial"/>
            </a:endParaRPr>
          </a:p>
        </p:txBody>
      </p:sp>
      <p:sp>
        <p:nvSpPr>
          <p:cNvPr id="182" name="Google Shape;182;p8"/>
          <p:cNvSpPr/>
          <p:nvPr/>
        </p:nvSpPr>
        <p:spPr>
          <a:xfrm>
            <a:off x="499996" y="809496"/>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183" name="Google Shape;183;p8"/>
          <p:cNvSpPr txBox="1"/>
          <p:nvPr/>
        </p:nvSpPr>
        <p:spPr>
          <a:xfrm>
            <a:off x="564928" y="708636"/>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1</a:t>
            </a:r>
            <a:endParaRPr/>
          </a:p>
        </p:txBody>
      </p:sp>
      <p:sp>
        <p:nvSpPr>
          <p:cNvPr id="184" name="Google Shape;184;p8"/>
          <p:cNvSpPr/>
          <p:nvPr/>
        </p:nvSpPr>
        <p:spPr>
          <a:xfrm>
            <a:off x="1304930" y="1577534"/>
            <a:ext cx="7694342" cy="578882"/>
          </a:xfrm>
          <a:prstGeom prst="wedgeRoundRectCallout">
            <a:avLst>
              <a:gd name="adj1" fmla="val 38355"/>
              <a:gd name="adj2" fmla="val 106991"/>
              <a:gd name="adj3" fmla="val 16667"/>
            </a:avLst>
          </a:prstGeom>
          <a:solidFill>
            <a:schemeClr val="lt1"/>
          </a:solidFill>
          <a:ln w="381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a:solidFill>
                  <a:srgbClr val="242021"/>
                </a:solidFill>
                <a:latin typeface="Arial"/>
                <a:ea typeface="Arial"/>
                <a:cs typeface="Arial"/>
                <a:sym typeface="Arial"/>
              </a:rPr>
              <a:t>What do you like / dislike about a comedy?</a:t>
            </a:r>
            <a:r>
              <a:rPr lang="en-US" sz="2800">
                <a:solidFill>
                  <a:schemeClr val="dk1"/>
                </a:solidFill>
                <a:latin typeface="Calibri"/>
                <a:ea typeface="Calibri"/>
                <a:cs typeface="Calibri"/>
                <a:sym typeface="Calibri"/>
              </a:rPr>
              <a:t> </a:t>
            </a:r>
            <a:endParaRPr/>
          </a:p>
        </p:txBody>
      </p:sp>
      <p:pic>
        <p:nvPicPr>
          <p:cNvPr id="185" name="Google Shape;185;p8" descr="Conversation - Free people icons"/>
          <p:cNvPicPr preferRelativeResize="0"/>
          <p:nvPr/>
        </p:nvPicPr>
        <p:blipFill rotWithShape="1">
          <a:blip r:embed="rId3">
            <a:alphaModFix/>
          </a:blip>
          <a:srcRect/>
          <a:stretch/>
        </p:blipFill>
        <p:spPr>
          <a:xfrm>
            <a:off x="9679020" y="101758"/>
            <a:ext cx="2329881" cy="1828800"/>
          </a:xfrm>
          <a:prstGeom prst="rect">
            <a:avLst/>
          </a:prstGeom>
          <a:noFill/>
          <a:ln>
            <a:noFill/>
          </a:ln>
        </p:spPr>
      </p:pic>
      <p:pic>
        <p:nvPicPr>
          <p:cNvPr id="186" name="Google Shape;186;p8" descr="Icon&#10;&#10;Description automatically generated"/>
          <p:cNvPicPr preferRelativeResize="0"/>
          <p:nvPr/>
        </p:nvPicPr>
        <p:blipFill rotWithShape="1">
          <a:blip r:embed="rId4">
            <a:alphaModFix/>
          </a:blip>
          <a:srcRect/>
          <a:stretch/>
        </p:blipFill>
        <p:spPr>
          <a:xfrm>
            <a:off x="6424217" y="2494065"/>
            <a:ext cx="1137168" cy="1015981"/>
          </a:xfrm>
          <a:prstGeom prst="rect">
            <a:avLst/>
          </a:prstGeom>
          <a:noFill/>
          <a:ln>
            <a:noFill/>
          </a:ln>
        </p:spPr>
      </p:pic>
      <p:pic>
        <p:nvPicPr>
          <p:cNvPr id="187" name="Google Shape;187;p8" descr="Icon&#10;&#10;Description automatically generated"/>
          <p:cNvPicPr preferRelativeResize="0"/>
          <p:nvPr/>
        </p:nvPicPr>
        <p:blipFill rotWithShape="1">
          <a:blip r:embed="rId5">
            <a:alphaModFix/>
          </a:blip>
          <a:srcRect/>
          <a:stretch/>
        </p:blipFill>
        <p:spPr>
          <a:xfrm>
            <a:off x="1304930" y="2315950"/>
            <a:ext cx="2055484" cy="1078888"/>
          </a:xfrm>
          <a:prstGeom prst="rect">
            <a:avLst/>
          </a:prstGeom>
          <a:noFill/>
          <a:ln>
            <a:noFill/>
          </a:ln>
        </p:spPr>
      </p:pic>
      <p:sp>
        <p:nvSpPr>
          <p:cNvPr id="188" name="Google Shape;188;p8"/>
          <p:cNvSpPr/>
          <p:nvPr/>
        </p:nvSpPr>
        <p:spPr>
          <a:xfrm>
            <a:off x="661782" y="3678536"/>
            <a:ext cx="4132079" cy="6463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dirty="0">
                <a:solidFill>
                  <a:srgbClr val="0070C0"/>
                </a:solidFill>
                <a:latin typeface="Calibri"/>
                <a:ea typeface="Calibri"/>
                <a:cs typeface="Calibri"/>
                <a:sym typeface="Calibri"/>
              </a:rPr>
              <a:t>MAKES PEOPLE LAUGH</a:t>
            </a:r>
            <a:endParaRPr sz="2400" dirty="0">
              <a:solidFill>
                <a:srgbClr val="0070C0"/>
              </a:solidFill>
              <a:latin typeface="Calibri"/>
              <a:ea typeface="Calibri"/>
              <a:cs typeface="Calibri"/>
              <a:sym typeface="Calibri"/>
            </a:endParaRPr>
          </a:p>
        </p:txBody>
      </p:sp>
      <p:sp>
        <p:nvSpPr>
          <p:cNvPr id="189" name="Google Shape;189;p8"/>
          <p:cNvSpPr/>
          <p:nvPr/>
        </p:nvSpPr>
        <p:spPr>
          <a:xfrm>
            <a:off x="661782" y="4277452"/>
            <a:ext cx="4626730"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dirty="0">
                <a:solidFill>
                  <a:srgbClr val="0070C0"/>
                </a:solidFill>
                <a:latin typeface="Calibri"/>
                <a:ea typeface="Calibri"/>
                <a:cs typeface="Calibri"/>
                <a:sym typeface="Calibri"/>
              </a:rPr>
              <a:t>HELPS PEOPLE RELAX</a:t>
            </a:r>
            <a:endParaRPr dirty="0">
              <a:solidFill>
                <a:srgbClr val="0070C0"/>
              </a:solidFill>
            </a:endParaRPr>
          </a:p>
        </p:txBody>
      </p:sp>
      <p:sp>
        <p:nvSpPr>
          <p:cNvPr id="190" name="Google Shape;190;p8"/>
          <p:cNvSpPr/>
          <p:nvPr/>
        </p:nvSpPr>
        <p:spPr>
          <a:xfrm>
            <a:off x="661782" y="4872617"/>
            <a:ext cx="3775260" cy="6463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dirty="0">
                <a:solidFill>
                  <a:srgbClr val="0070C0"/>
                </a:solidFill>
                <a:latin typeface="Calibri"/>
                <a:ea typeface="Calibri"/>
                <a:cs typeface="Calibri"/>
                <a:sym typeface="Calibri"/>
              </a:rPr>
              <a:t>REDUCES STRESS</a:t>
            </a:r>
            <a:endParaRPr dirty="0">
              <a:solidFill>
                <a:srgbClr val="0070C0"/>
              </a:solidFill>
            </a:endParaRPr>
          </a:p>
        </p:txBody>
      </p:sp>
      <p:sp>
        <p:nvSpPr>
          <p:cNvPr id="191" name="Google Shape;191;p8"/>
          <p:cNvSpPr/>
          <p:nvPr/>
        </p:nvSpPr>
        <p:spPr>
          <a:xfrm>
            <a:off x="5467137" y="3954307"/>
            <a:ext cx="5636007"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dirty="0">
                <a:solidFill>
                  <a:schemeClr val="tx1"/>
                </a:solidFill>
                <a:latin typeface="Calibri"/>
                <a:ea typeface="Calibri"/>
                <a:cs typeface="Calibri"/>
                <a:sym typeface="Calibri"/>
              </a:rPr>
              <a:t>MOSTLY NOT EDUCATIONAL</a:t>
            </a:r>
            <a:endParaRPr sz="2000" dirty="0">
              <a:solidFill>
                <a:schemeClr val="tx1"/>
              </a:solidFill>
              <a:latin typeface="Calibri"/>
              <a:ea typeface="Calibri"/>
              <a:cs typeface="Calibri"/>
              <a:sym typeface="Calibri"/>
            </a:endParaRPr>
          </a:p>
        </p:txBody>
      </p:sp>
      <p:sp>
        <p:nvSpPr>
          <p:cNvPr id="192" name="Google Shape;192;p8"/>
          <p:cNvSpPr/>
          <p:nvPr/>
        </p:nvSpPr>
        <p:spPr>
          <a:xfrm>
            <a:off x="5467137" y="4470637"/>
            <a:ext cx="6724863" cy="6463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a:solidFill>
                  <a:schemeClr val="tx1"/>
                </a:solidFill>
                <a:latin typeface="Calibri"/>
                <a:ea typeface="Calibri"/>
                <a:cs typeface="Calibri"/>
                <a:sym typeface="Calibri"/>
              </a:rPr>
              <a:t>SOME ARE NOT SUITABLE FOR CHILDREN</a:t>
            </a:r>
            <a:endParaRPr>
              <a:solidFill>
                <a:schemeClr val="tx1"/>
              </a:solidFill>
            </a:endParaRPr>
          </a:p>
        </p:txBody>
      </p:sp>
      <p:sp>
        <p:nvSpPr>
          <p:cNvPr id="2" name="Rectangle 1"/>
          <p:cNvSpPr/>
          <p:nvPr/>
        </p:nvSpPr>
        <p:spPr>
          <a:xfrm>
            <a:off x="1002602" y="5705132"/>
            <a:ext cx="10112447"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 like watching comedies because it's funny and helps me to reduce stress after a hard school day.</a:t>
            </a:r>
            <a:endParaRPr lang="en-US" sz="28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animEffect transition="in" filter="fade">
                                      <p:cBhvr>
                                        <p:cTn id="15" dur="500"/>
                                        <p:tgtEl>
                                          <p:spTgt spid="1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9"/>
                                        </p:tgtEl>
                                        <p:attrNameLst>
                                          <p:attrName>style.visibility</p:attrName>
                                        </p:attrNameLst>
                                      </p:cBhvr>
                                      <p:to>
                                        <p:strVal val="visible"/>
                                      </p:to>
                                    </p:set>
                                    <p:animEffect transition="in" filter="fade">
                                      <p:cBhvr>
                                        <p:cTn id="20" dur="500"/>
                                        <p:tgtEl>
                                          <p:spTgt spid="18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fade">
                                      <p:cBhvr>
                                        <p:cTn id="25" dur="500"/>
                                        <p:tgtEl>
                                          <p:spTgt spid="19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97"/>
        <p:cNvGrpSpPr/>
        <p:nvPr/>
      </p:nvGrpSpPr>
      <p:grpSpPr>
        <a:xfrm>
          <a:off x="0" y="0"/>
          <a:ext cx="0" cy="0"/>
          <a:chOff x="0" y="0"/>
          <a:chExt cx="0" cy="0"/>
        </a:xfrm>
      </p:grpSpPr>
      <p:sp>
        <p:nvSpPr>
          <p:cNvPr id="200" name="Google Shape;200;p9"/>
          <p:cNvSpPr txBox="1"/>
          <p:nvPr/>
        </p:nvSpPr>
        <p:spPr>
          <a:xfrm>
            <a:off x="854888" y="283042"/>
            <a:ext cx="996477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Mark and Hoa are talking about the film </a:t>
            </a:r>
            <a:r>
              <a:rPr lang="en-US" sz="2400" b="1" i="1">
                <a:solidFill>
                  <a:schemeClr val="dk1"/>
                </a:solidFill>
                <a:latin typeface="Arial"/>
                <a:ea typeface="Arial"/>
                <a:cs typeface="Arial"/>
                <a:sym typeface="Arial"/>
              </a:rPr>
              <a:t>Naughty Twins</a:t>
            </a:r>
            <a:r>
              <a:rPr lang="en-US" sz="2400" b="1">
                <a:solidFill>
                  <a:schemeClr val="dk1"/>
                </a:solidFill>
                <a:latin typeface="Arial"/>
                <a:ea typeface="Arial"/>
                <a:cs typeface="Arial"/>
                <a:sym typeface="Arial"/>
              </a:rPr>
              <a:t>. </a:t>
            </a:r>
            <a:endParaRPr sz="2400" b="1">
              <a:solidFill>
                <a:schemeClr val="dk1"/>
              </a:solidFill>
              <a:latin typeface="Arial"/>
              <a:ea typeface="Arial"/>
              <a:cs typeface="Arial"/>
              <a:sym typeface="Arial"/>
            </a:endParaRPr>
          </a:p>
          <a:p>
            <a:pPr marL="0" marR="0" lvl="0" indent="0" algn="l" rtl="0">
              <a:spcBef>
                <a:spcPts val="0"/>
              </a:spcBef>
              <a:spcAft>
                <a:spcPts val="0"/>
              </a:spcAft>
              <a:buNone/>
            </a:pPr>
            <a:r>
              <a:rPr lang="en-US" sz="2400" b="1">
                <a:solidFill>
                  <a:schemeClr val="dk1"/>
                </a:solidFill>
                <a:latin typeface="Arial"/>
                <a:ea typeface="Arial"/>
                <a:cs typeface="Arial"/>
                <a:sym typeface="Arial"/>
              </a:rPr>
              <a:t>Listen to their conversation. Who stars in the film?</a:t>
            </a:r>
            <a:endParaRPr sz="2400" b="1">
              <a:solidFill>
                <a:schemeClr val="dk1"/>
              </a:solidFill>
              <a:latin typeface="Arial"/>
              <a:ea typeface="Arial"/>
              <a:cs typeface="Arial"/>
              <a:sym typeface="Arial"/>
            </a:endParaRPr>
          </a:p>
        </p:txBody>
      </p:sp>
      <p:sp>
        <p:nvSpPr>
          <p:cNvPr id="201" name="Google Shape;201;p9"/>
          <p:cNvSpPr/>
          <p:nvPr/>
        </p:nvSpPr>
        <p:spPr>
          <a:xfrm>
            <a:off x="299497" y="408018"/>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02" name="Google Shape;202;p9"/>
          <p:cNvSpPr txBox="1"/>
          <p:nvPr/>
        </p:nvSpPr>
        <p:spPr>
          <a:xfrm>
            <a:off x="352282" y="305378"/>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2</a:t>
            </a:r>
            <a:endParaRPr/>
          </a:p>
        </p:txBody>
      </p:sp>
      <p:sp>
        <p:nvSpPr>
          <p:cNvPr id="203" name="Google Shape;203;p9"/>
          <p:cNvSpPr/>
          <p:nvPr/>
        </p:nvSpPr>
        <p:spPr>
          <a:xfrm>
            <a:off x="8494275" y="1013264"/>
            <a:ext cx="3383670" cy="1259919"/>
          </a:xfrm>
          <a:prstGeom prst="wedgeRoundRectCallout">
            <a:avLst>
              <a:gd name="adj1" fmla="val -55091"/>
              <a:gd name="adj2" fmla="val 88065"/>
              <a:gd name="adj3" fmla="val 16667"/>
            </a:avLst>
          </a:prstGeom>
          <a:solidFill>
            <a:schemeClr val="lt1"/>
          </a:solidFill>
          <a:ln w="381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1" dirty="0">
                <a:solidFill>
                  <a:srgbClr val="242021"/>
                </a:solidFill>
                <a:latin typeface="Open Sans"/>
                <a:ea typeface="Open Sans"/>
                <a:cs typeface="Open Sans"/>
                <a:sym typeface="Open Sans"/>
              </a:rPr>
              <a:t>Linda Brown and Susan Smith</a:t>
            </a:r>
            <a:r>
              <a:rPr lang="en-US" sz="4000" b="1" i="1" dirty="0">
                <a:solidFill>
                  <a:schemeClr val="dk1"/>
                </a:solidFill>
                <a:latin typeface="Calibri"/>
                <a:ea typeface="Calibri"/>
                <a:cs typeface="Calibri"/>
                <a:sym typeface="Calibri"/>
              </a:rPr>
              <a:t> </a:t>
            </a:r>
            <a:endParaRPr dirty="0"/>
          </a:p>
        </p:txBody>
      </p:sp>
      <p:pic>
        <p:nvPicPr>
          <p:cNvPr id="204" name="Google Shape;204;p9" descr="Conversation - Free people icons"/>
          <p:cNvPicPr preferRelativeResize="0"/>
          <p:nvPr/>
        </p:nvPicPr>
        <p:blipFill rotWithShape="1">
          <a:blip r:embed="rId5">
            <a:alphaModFix/>
          </a:blip>
          <a:srcRect/>
          <a:stretch/>
        </p:blipFill>
        <p:spPr>
          <a:xfrm>
            <a:off x="6090799" y="1676915"/>
            <a:ext cx="2403476" cy="2403477"/>
          </a:xfrm>
          <a:prstGeom prst="rect">
            <a:avLst/>
          </a:prstGeom>
          <a:noFill/>
          <a:ln>
            <a:noFill/>
          </a:ln>
        </p:spPr>
      </p:pic>
      <p:sp>
        <p:nvSpPr>
          <p:cNvPr id="205" name="Google Shape;205;p9"/>
          <p:cNvSpPr txBox="1"/>
          <p:nvPr/>
        </p:nvSpPr>
        <p:spPr>
          <a:xfrm>
            <a:off x="491939" y="1676915"/>
            <a:ext cx="5416491" cy="2368854"/>
          </a:xfrm>
          <a:prstGeom prst="rect">
            <a:avLst/>
          </a:prstGeom>
          <a:noFill/>
          <a:ln>
            <a:noFill/>
          </a:ln>
        </p:spPr>
        <p:txBody>
          <a:bodyPr spcFirstLastPara="1" wrap="square" lIns="91425" tIns="45700" rIns="91425" bIns="45700" anchor="t" anchorCtr="0">
            <a:spAutoFit/>
          </a:bodyPr>
          <a:lstStyle/>
          <a:p>
            <a:pPr marL="457200" marR="0" lvl="0" indent="-457200" algn="l" rtl="0">
              <a:lnSpc>
                <a:spcPct val="200000"/>
              </a:lnSpc>
              <a:spcBef>
                <a:spcPts val="0"/>
              </a:spcBef>
              <a:spcAft>
                <a:spcPts val="0"/>
              </a:spcAft>
              <a:buClr>
                <a:schemeClr val="dk1"/>
              </a:buClr>
              <a:buSzPts val="2600"/>
              <a:buFont typeface="Arial"/>
              <a:buAutoNum type="alphaUcPeriod"/>
            </a:pPr>
            <a:r>
              <a:rPr lang="en-US" sz="2600" b="1">
                <a:solidFill>
                  <a:schemeClr val="dk1"/>
                </a:solidFill>
                <a:latin typeface="Arial"/>
                <a:ea typeface="Arial"/>
                <a:cs typeface="Arial"/>
                <a:sym typeface="Arial"/>
              </a:rPr>
              <a:t>Linda Smith and Susan Brown</a:t>
            </a:r>
            <a:endParaRPr/>
          </a:p>
          <a:p>
            <a:pPr marL="457200" marR="0" lvl="0" indent="-457200" algn="l" rtl="0">
              <a:lnSpc>
                <a:spcPct val="200000"/>
              </a:lnSpc>
              <a:spcBef>
                <a:spcPts val="0"/>
              </a:spcBef>
              <a:spcAft>
                <a:spcPts val="0"/>
              </a:spcAft>
              <a:buClr>
                <a:schemeClr val="dk1"/>
              </a:buClr>
              <a:buSzPts val="2600"/>
              <a:buFont typeface="Arial"/>
              <a:buAutoNum type="alphaUcPeriod"/>
            </a:pPr>
            <a:r>
              <a:rPr lang="en-US" sz="2600" b="1">
                <a:solidFill>
                  <a:schemeClr val="dk1"/>
                </a:solidFill>
                <a:latin typeface="Arial"/>
                <a:ea typeface="Arial"/>
                <a:cs typeface="Arial"/>
                <a:sym typeface="Arial"/>
              </a:rPr>
              <a:t>Linda Brown and Susan Smith </a:t>
            </a:r>
            <a:endParaRPr/>
          </a:p>
          <a:p>
            <a:pPr marL="457200" marR="0" lvl="0" indent="-457200" algn="l" rtl="0">
              <a:lnSpc>
                <a:spcPct val="200000"/>
              </a:lnSpc>
              <a:spcBef>
                <a:spcPts val="0"/>
              </a:spcBef>
              <a:spcAft>
                <a:spcPts val="0"/>
              </a:spcAft>
              <a:buClr>
                <a:schemeClr val="dk1"/>
              </a:buClr>
              <a:buSzPts val="2600"/>
              <a:buFont typeface="Arial"/>
              <a:buAutoNum type="alphaUcPeriod"/>
            </a:pPr>
            <a:r>
              <a:rPr lang="en-US" sz="2600" b="1">
                <a:solidFill>
                  <a:schemeClr val="dk1"/>
                </a:solidFill>
                <a:latin typeface="Arial"/>
                <a:ea typeface="Arial"/>
                <a:cs typeface="Arial"/>
                <a:sym typeface="Arial"/>
              </a:rPr>
              <a:t>Susan Linda and Brown Smith</a:t>
            </a:r>
            <a:endParaRPr sz="2600" b="1">
              <a:solidFill>
                <a:schemeClr val="dk1"/>
              </a:solidFill>
              <a:latin typeface="Arial"/>
              <a:ea typeface="Arial"/>
              <a:cs typeface="Arial"/>
              <a:sym typeface="Arial"/>
            </a:endParaRPr>
          </a:p>
        </p:txBody>
      </p:sp>
      <p:sp>
        <p:nvSpPr>
          <p:cNvPr id="206" name="Google Shape;206;p9"/>
          <p:cNvSpPr/>
          <p:nvPr/>
        </p:nvSpPr>
        <p:spPr>
          <a:xfrm>
            <a:off x="401510" y="2683936"/>
            <a:ext cx="613063" cy="623455"/>
          </a:xfrm>
          <a:prstGeom prst="ellipse">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 name="05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1551" y="28304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6370"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12"/>
        <p:cNvGrpSpPr/>
        <p:nvPr/>
      </p:nvGrpSpPr>
      <p:grpSpPr>
        <a:xfrm>
          <a:off x="0" y="0"/>
          <a:ext cx="0" cy="0"/>
          <a:chOff x="0" y="0"/>
          <a:chExt cx="0" cy="0"/>
        </a:xfrm>
      </p:grpSpPr>
      <p:sp>
        <p:nvSpPr>
          <p:cNvPr id="215" name="Google Shape;215;p10"/>
          <p:cNvSpPr txBox="1"/>
          <p:nvPr/>
        </p:nvSpPr>
        <p:spPr>
          <a:xfrm>
            <a:off x="2481038" y="4002613"/>
            <a:ext cx="7120162" cy="954107"/>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Calibri"/>
                <a:ea typeface="Calibri"/>
                <a:cs typeface="Calibri"/>
                <a:sym typeface="Calibri"/>
              </a:rPr>
              <a:t>Find keywords -&gt; Underline them.</a:t>
            </a:r>
            <a:endParaRPr/>
          </a:p>
          <a:p>
            <a:pPr marL="0" marR="0" lvl="0" indent="0" algn="l" rtl="0">
              <a:spcBef>
                <a:spcPts val="0"/>
              </a:spcBef>
              <a:spcAft>
                <a:spcPts val="0"/>
              </a:spcAft>
              <a:buNone/>
            </a:pPr>
            <a:r>
              <a:rPr lang="en-US" sz="2800" b="1">
                <a:solidFill>
                  <a:srgbClr val="C00000"/>
                </a:solidFill>
                <a:latin typeface="Calibri"/>
                <a:ea typeface="Calibri"/>
                <a:cs typeface="Calibri"/>
                <a:sym typeface="Calibri"/>
              </a:rPr>
              <a:t>(words that contain important information)</a:t>
            </a:r>
            <a:endParaRPr sz="2800" b="1">
              <a:solidFill>
                <a:srgbClr val="C00000"/>
              </a:solidFill>
              <a:latin typeface="Calibri"/>
              <a:ea typeface="Calibri"/>
              <a:cs typeface="Calibri"/>
              <a:sym typeface="Calibri"/>
            </a:endParaRPr>
          </a:p>
        </p:txBody>
      </p:sp>
      <p:sp>
        <p:nvSpPr>
          <p:cNvPr id="216" name="Google Shape;216;p10"/>
          <p:cNvSpPr txBox="1"/>
          <p:nvPr/>
        </p:nvSpPr>
        <p:spPr>
          <a:xfrm>
            <a:off x="2481038" y="5407345"/>
            <a:ext cx="7120162" cy="954107"/>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Calibri"/>
                <a:ea typeface="Calibri"/>
                <a:cs typeface="Calibri"/>
                <a:sym typeface="Calibri"/>
              </a:rPr>
              <a:t>Recall all related lexical items to the topics and keywords.</a:t>
            </a:r>
            <a:endParaRPr sz="2800" b="1">
              <a:solidFill>
                <a:srgbClr val="C00000"/>
              </a:solidFill>
              <a:latin typeface="Calibri"/>
              <a:ea typeface="Calibri"/>
              <a:cs typeface="Calibri"/>
              <a:sym typeface="Calibri"/>
            </a:endParaRPr>
          </a:p>
        </p:txBody>
      </p:sp>
      <p:sp>
        <p:nvSpPr>
          <p:cNvPr id="217" name="Google Shape;217;p10"/>
          <p:cNvSpPr txBox="1"/>
          <p:nvPr/>
        </p:nvSpPr>
        <p:spPr>
          <a:xfrm>
            <a:off x="2481038" y="2736374"/>
            <a:ext cx="7120162" cy="954107"/>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Calibri"/>
                <a:ea typeface="Calibri"/>
                <a:cs typeface="Calibri"/>
                <a:sym typeface="Calibri"/>
              </a:rPr>
              <a:t>Pay attention to the keywords/ related words while listening. </a:t>
            </a:r>
            <a:endParaRPr sz="2800" b="1">
              <a:solidFill>
                <a:srgbClr val="C00000"/>
              </a:solidFill>
              <a:latin typeface="Calibri"/>
              <a:ea typeface="Calibri"/>
              <a:cs typeface="Calibri"/>
              <a:sym typeface="Calibri"/>
            </a:endParaRPr>
          </a:p>
        </p:txBody>
      </p:sp>
      <p:sp>
        <p:nvSpPr>
          <p:cNvPr id="218" name="Google Shape;218;p10"/>
          <p:cNvSpPr txBox="1"/>
          <p:nvPr/>
        </p:nvSpPr>
        <p:spPr>
          <a:xfrm>
            <a:off x="498790" y="1871551"/>
            <a:ext cx="910241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dirty="0">
                <a:solidFill>
                  <a:srgbClr val="323F4F"/>
                </a:solidFill>
                <a:latin typeface="Calibri"/>
                <a:ea typeface="Calibri"/>
                <a:cs typeface="Calibri"/>
                <a:sym typeface="Calibri"/>
              </a:rPr>
              <a:t>Rearrange the steps to do the listening task:</a:t>
            </a:r>
            <a:endParaRPr dirty="0"/>
          </a:p>
        </p:txBody>
      </p:sp>
      <p:sp>
        <p:nvSpPr>
          <p:cNvPr id="219" name="Google Shape;219;p10"/>
          <p:cNvSpPr txBox="1"/>
          <p:nvPr/>
        </p:nvSpPr>
        <p:spPr>
          <a:xfrm>
            <a:off x="3246663" y="264586"/>
            <a:ext cx="524737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1" dirty="0" smtClean="0">
                <a:solidFill>
                  <a:srgbClr val="0070C0"/>
                </a:solidFill>
                <a:latin typeface="Calibri"/>
                <a:ea typeface="Calibri"/>
                <a:cs typeface="Calibri"/>
                <a:sym typeface="Calibri"/>
              </a:rPr>
              <a:t>* LISTENING </a:t>
            </a:r>
            <a:r>
              <a:rPr lang="en-US" sz="3600" b="1" i="1" dirty="0">
                <a:solidFill>
                  <a:srgbClr val="0070C0"/>
                </a:solidFill>
                <a:latin typeface="Calibri"/>
                <a:ea typeface="Calibri"/>
                <a:cs typeface="Calibri"/>
                <a:sym typeface="Calibri"/>
              </a:rPr>
              <a:t>STRATEGIES</a:t>
            </a:r>
            <a:endParaRPr sz="3600" b="1" i="1" dirty="0">
              <a:solidFill>
                <a:srgbClr val="0070C0"/>
              </a:solidFill>
              <a:latin typeface="Calibri"/>
              <a:ea typeface="Calibri"/>
              <a:cs typeface="Calibri"/>
              <a:sym typeface="Calibri"/>
            </a:endParaRPr>
          </a:p>
        </p:txBody>
      </p:sp>
      <p:sp>
        <p:nvSpPr>
          <p:cNvPr id="220" name="Google Shape;220;p10"/>
          <p:cNvSpPr txBox="1"/>
          <p:nvPr/>
        </p:nvSpPr>
        <p:spPr>
          <a:xfrm>
            <a:off x="4641042" y="1159633"/>
            <a:ext cx="30266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dirty="0">
                <a:solidFill>
                  <a:srgbClr val="1E4E79"/>
                </a:solidFill>
                <a:latin typeface="Calibri"/>
                <a:ea typeface="Calibri"/>
                <a:cs typeface="Calibri"/>
                <a:sym typeface="Calibri"/>
              </a:rPr>
              <a:t>Listen for details</a:t>
            </a:r>
            <a:endParaRP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1000"/>
                                        <p:tgtEl>
                                          <p:spTgt spid="217"/>
                                        </p:tgtEl>
                                      </p:cBhvr>
                                    </p:animEffect>
                                    <p:anim calcmode="lin" valueType="num">
                                      <p:cBhvr>
                                        <p:cTn id="8" dur="1000" fill="hold"/>
                                        <p:tgtEl>
                                          <p:spTgt spid="217"/>
                                        </p:tgtEl>
                                        <p:attrNameLst>
                                          <p:attrName>ppt_x</p:attrName>
                                        </p:attrNameLst>
                                      </p:cBhvr>
                                      <p:tavLst>
                                        <p:tav tm="0">
                                          <p:val>
                                            <p:strVal val="#ppt_x"/>
                                          </p:val>
                                        </p:tav>
                                        <p:tav tm="100000">
                                          <p:val>
                                            <p:strVal val="#ppt_x"/>
                                          </p:val>
                                        </p:tav>
                                      </p:tavLst>
                                    </p:anim>
                                    <p:anim calcmode="lin" valueType="num">
                                      <p:cBhvr>
                                        <p:cTn id="9"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5"/>
                                        </p:tgtEl>
                                        <p:attrNameLst>
                                          <p:attrName>style.visibility</p:attrName>
                                        </p:attrNameLst>
                                      </p:cBhvr>
                                      <p:to>
                                        <p:strVal val="visible"/>
                                      </p:to>
                                    </p:set>
                                    <p:animEffect transition="in" filter="fade">
                                      <p:cBhvr>
                                        <p:cTn id="14" dur="1000"/>
                                        <p:tgtEl>
                                          <p:spTgt spid="215"/>
                                        </p:tgtEl>
                                      </p:cBhvr>
                                    </p:animEffect>
                                    <p:anim calcmode="lin" valueType="num">
                                      <p:cBhvr>
                                        <p:cTn id="15" dur="1000" fill="hold"/>
                                        <p:tgtEl>
                                          <p:spTgt spid="215"/>
                                        </p:tgtEl>
                                        <p:attrNameLst>
                                          <p:attrName>ppt_x</p:attrName>
                                        </p:attrNameLst>
                                      </p:cBhvr>
                                      <p:tavLst>
                                        <p:tav tm="0">
                                          <p:val>
                                            <p:strVal val="#ppt_x"/>
                                          </p:val>
                                        </p:tav>
                                        <p:tav tm="100000">
                                          <p:val>
                                            <p:strVal val="#ppt_x"/>
                                          </p:val>
                                        </p:tav>
                                      </p:tavLst>
                                    </p:anim>
                                    <p:anim calcmode="lin" valueType="num">
                                      <p:cBhvr>
                                        <p:cTn id="16" dur="1000" fill="hold"/>
                                        <p:tgtEl>
                                          <p:spTgt spid="2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6"/>
                                        </p:tgtEl>
                                        <p:attrNameLst>
                                          <p:attrName>style.visibility</p:attrName>
                                        </p:attrNameLst>
                                      </p:cBhvr>
                                      <p:to>
                                        <p:strVal val="visible"/>
                                      </p:to>
                                    </p:set>
                                    <p:animEffect transition="in" filter="fade">
                                      <p:cBhvr>
                                        <p:cTn id="21" dur="1000"/>
                                        <p:tgtEl>
                                          <p:spTgt spid="216"/>
                                        </p:tgtEl>
                                      </p:cBhvr>
                                    </p:animEffect>
                                    <p:anim calcmode="lin" valueType="num">
                                      <p:cBhvr>
                                        <p:cTn id="22" dur="1000" fill="hold"/>
                                        <p:tgtEl>
                                          <p:spTgt spid="216"/>
                                        </p:tgtEl>
                                        <p:attrNameLst>
                                          <p:attrName>ppt_x</p:attrName>
                                        </p:attrNameLst>
                                      </p:cBhvr>
                                      <p:tavLst>
                                        <p:tav tm="0">
                                          <p:val>
                                            <p:strVal val="#ppt_x"/>
                                          </p:val>
                                        </p:tav>
                                        <p:tav tm="100000">
                                          <p:val>
                                            <p:strVal val="#ppt_x"/>
                                          </p:val>
                                        </p:tav>
                                      </p:tavLst>
                                    </p:anim>
                                    <p:anim calcmode="lin" valueType="num">
                                      <p:cBhvr>
                                        <p:cTn id="23" dur="1000" fill="hold"/>
                                        <p:tgtEl>
                                          <p:spTgt spid="2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216" grpId="0" animBg="1"/>
      <p:bldP spid="2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24"/>
        <p:cNvGrpSpPr/>
        <p:nvPr/>
      </p:nvGrpSpPr>
      <p:grpSpPr>
        <a:xfrm>
          <a:off x="0" y="0"/>
          <a:ext cx="0" cy="0"/>
          <a:chOff x="0" y="0"/>
          <a:chExt cx="0" cy="0"/>
        </a:xfrm>
      </p:grpSpPr>
      <p:sp>
        <p:nvSpPr>
          <p:cNvPr id="227" name="Google Shape;227;p11"/>
          <p:cNvSpPr txBox="1"/>
          <p:nvPr/>
        </p:nvSpPr>
        <p:spPr>
          <a:xfrm>
            <a:off x="3134990" y="520648"/>
            <a:ext cx="52889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smtClean="0">
                <a:solidFill>
                  <a:srgbClr val="0070C0"/>
                </a:solidFill>
                <a:latin typeface="Calibri"/>
                <a:ea typeface="Calibri"/>
                <a:cs typeface="Calibri"/>
                <a:sym typeface="Calibri"/>
              </a:rPr>
              <a:t>* LISTENING </a:t>
            </a:r>
            <a:r>
              <a:rPr lang="en-US" sz="3600" b="1" dirty="0">
                <a:solidFill>
                  <a:srgbClr val="0070C0"/>
                </a:solidFill>
                <a:latin typeface="Calibri"/>
                <a:ea typeface="Calibri"/>
                <a:cs typeface="Calibri"/>
                <a:sym typeface="Calibri"/>
              </a:rPr>
              <a:t>STRATEGIES</a:t>
            </a:r>
            <a:endParaRPr sz="3600" b="1" dirty="0">
              <a:solidFill>
                <a:srgbClr val="0070C0"/>
              </a:solidFill>
              <a:latin typeface="Calibri"/>
              <a:ea typeface="Calibri"/>
              <a:cs typeface="Calibri"/>
              <a:sym typeface="Calibri"/>
            </a:endParaRPr>
          </a:p>
        </p:txBody>
      </p:sp>
      <p:cxnSp>
        <p:nvCxnSpPr>
          <p:cNvPr id="228" name="Google Shape;228;p11"/>
          <p:cNvCxnSpPr/>
          <p:nvPr/>
        </p:nvCxnSpPr>
        <p:spPr>
          <a:xfrm>
            <a:off x="5668641" y="1146197"/>
            <a:ext cx="0" cy="488373"/>
          </a:xfrm>
          <a:prstGeom prst="straightConnector1">
            <a:avLst/>
          </a:prstGeom>
          <a:noFill/>
          <a:ln w="76200" cap="flat" cmpd="sng">
            <a:solidFill>
              <a:srgbClr val="002060"/>
            </a:solidFill>
            <a:prstDash val="solid"/>
            <a:miter lim="800000"/>
            <a:headEnd type="none" w="sm" len="sm"/>
            <a:tailEnd type="triangle" w="med" len="med"/>
          </a:ln>
        </p:spPr>
      </p:cxnSp>
      <p:sp>
        <p:nvSpPr>
          <p:cNvPr id="229" name="Google Shape;229;p11"/>
          <p:cNvSpPr txBox="1"/>
          <p:nvPr/>
        </p:nvSpPr>
        <p:spPr>
          <a:xfrm>
            <a:off x="2461318" y="1634570"/>
            <a:ext cx="804255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E4E79"/>
                </a:solidFill>
                <a:latin typeface="Calibri"/>
                <a:ea typeface="Calibri"/>
                <a:cs typeface="Calibri"/>
                <a:sym typeface="Calibri"/>
              </a:rPr>
              <a:t>STEP 1: Find keywords -&gt; underline them.</a:t>
            </a:r>
            <a:endParaRPr sz="2800" b="1">
              <a:solidFill>
                <a:srgbClr val="1E4E79"/>
              </a:solidFill>
              <a:latin typeface="Calibri"/>
              <a:ea typeface="Calibri"/>
              <a:cs typeface="Calibri"/>
              <a:sym typeface="Calibri"/>
            </a:endParaRPr>
          </a:p>
          <a:p>
            <a:pPr marL="0" marR="0" lvl="0" indent="0" algn="l" rtl="0">
              <a:spcBef>
                <a:spcPts val="0"/>
              </a:spcBef>
              <a:spcAft>
                <a:spcPts val="0"/>
              </a:spcAft>
              <a:buNone/>
            </a:pPr>
            <a:r>
              <a:rPr lang="en-US" sz="2800" b="1">
                <a:solidFill>
                  <a:srgbClr val="1E4E79"/>
                </a:solidFill>
                <a:latin typeface="Calibri"/>
                <a:ea typeface="Calibri"/>
                <a:cs typeface="Calibri"/>
                <a:sym typeface="Calibri"/>
              </a:rPr>
              <a:t>(Words that contain important information)</a:t>
            </a:r>
            <a:endParaRPr sz="2800" b="1">
              <a:solidFill>
                <a:srgbClr val="1E4E79"/>
              </a:solidFill>
              <a:latin typeface="Calibri"/>
              <a:ea typeface="Calibri"/>
              <a:cs typeface="Calibri"/>
              <a:sym typeface="Calibri"/>
            </a:endParaRPr>
          </a:p>
        </p:txBody>
      </p:sp>
      <p:cxnSp>
        <p:nvCxnSpPr>
          <p:cNvPr id="230" name="Google Shape;230;p11"/>
          <p:cNvCxnSpPr/>
          <p:nvPr/>
        </p:nvCxnSpPr>
        <p:spPr>
          <a:xfrm>
            <a:off x="5668641" y="2569752"/>
            <a:ext cx="0" cy="488373"/>
          </a:xfrm>
          <a:prstGeom prst="straightConnector1">
            <a:avLst/>
          </a:prstGeom>
          <a:noFill/>
          <a:ln w="76200" cap="flat" cmpd="sng">
            <a:solidFill>
              <a:srgbClr val="002060"/>
            </a:solidFill>
            <a:prstDash val="solid"/>
            <a:miter lim="800000"/>
            <a:headEnd type="none" w="sm" len="sm"/>
            <a:tailEnd type="triangle" w="med" len="med"/>
          </a:ln>
        </p:spPr>
      </p:cxnSp>
      <p:sp>
        <p:nvSpPr>
          <p:cNvPr id="231" name="Google Shape;231;p11"/>
          <p:cNvSpPr txBox="1"/>
          <p:nvPr/>
        </p:nvSpPr>
        <p:spPr>
          <a:xfrm>
            <a:off x="2461318" y="3058125"/>
            <a:ext cx="804255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70C0"/>
                </a:solidFill>
                <a:latin typeface="Calibri"/>
                <a:ea typeface="Calibri"/>
                <a:cs typeface="Calibri"/>
                <a:sym typeface="Calibri"/>
              </a:rPr>
              <a:t>STEP 2: Recall all related lexical items to the topics and keywords.</a:t>
            </a:r>
            <a:endParaRPr sz="2800" b="1" dirty="0">
              <a:solidFill>
                <a:srgbClr val="0070C0"/>
              </a:solidFill>
              <a:latin typeface="Calibri"/>
              <a:ea typeface="Calibri"/>
              <a:cs typeface="Calibri"/>
              <a:sym typeface="Calibri"/>
            </a:endParaRPr>
          </a:p>
        </p:txBody>
      </p:sp>
      <p:cxnSp>
        <p:nvCxnSpPr>
          <p:cNvPr id="232" name="Google Shape;232;p11"/>
          <p:cNvCxnSpPr/>
          <p:nvPr/>
        </p:nvCxnSpPr>
        <p:spPr>
          <a:xfrm>
            <a:off x="5668641" y="3993307"/>
            <a:ext cx="0" cy="488373"/>
          </a:xfrm>
          <a:prstGeom prst="straightConnector1">
            <a:avLst/>
          </a:prstGeom>
          <a:noFill/>
          <a:ln w="76200" cap="flat" cmpd="sng">
            <a:solidFill>
              <a:srgbClr val="002060"/>
            </a:solidFill>
            <a:prstDash val="solid"/>
            <a:miter lim="800000"/>
            <a:headEnd type="none" w="sm" len="sm"/>
            <a:tailEnd type="triangle" w="med" len="med"/>
          </a:ln>
        </p:spPr>
      </p:cxnSp>
      <p:sp>
        <p:nvSpPr>
          <p:cNvPr id="233" name="Google Shape;233;p11"/>
          <p:cNvSpPr txBox="1"/>
          <p:nvPr/>
        </p:nvSpPr>
        <p:spPr>
          <a:xfrm>
            <a:off x="2461318" y="4461698"/>
            <a:ext cx="804255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2060"/>
                </a:solidFill>
                <a:latin typeface="Calibri"/>
                <a:ea typeface="Calibri"/>
                <a:cs typeface="Calibri"/>
                <a:sym typeface="Calibri"/>
              </a:rPr>
              <a:t>STEP 3: Pay attention to the keywords/ related words while listening. </a:t>
            </a:r>
            <a:endParaRPr sz="2800" b="1" dirty="0">
              <a:solidFill>
                <a:srgbClr val="00206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1" name="Google Shape;241;p12"/>
          <p:cNvSpPr txBox="1"/>
          <p:nvPr/>
        </p:nvSpPr>
        <p:spPr>
          <a:xfrm>
            <a:off x="977950" y="167186"/>
            <a:ext cx="996477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Listen to the conversation again. Choose the best answer to each question below.</a:t>
            </a:r>
            <a:endParaRPr sz="2400" b="1" dirty="0">
              <a:solidFill>
                <a:schemeClr val="dk1"/>
              </a:solidFill>
              <a:latin typeface="Arial"/>
              <a:ea typeface="Arial"/>
              <a:cs typeface="Arial"/>
              <a:sym typeface="Arial"/>
            </a:endParaRPr>
          </a:p>
        </p:txBody>
      </p:sp>
      <p:sp>
        <p:nvSpPr>
          <p:cNvPr id="242" name="Google Shape;242;p12"/>
          <p:cNvSpPr/>
          <p:nvPr/>
        </p:nvSpPr>
        <p:spPr>
          <a:xfrm>
            <a:off x="475344" y="232247"/>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43" name="Google Shape;243;p12"/>
          <p:cNvSpPr txBox="1"/>
          <p:nvPr/>
        </p:nvSpPr>
        <p:spPr>
          <a:xfrm>
            <a:off x="475344" y="130393"/>
            <a:ext cx="39703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pic>
        <p:nvPicPr>
          <p:cNvPr id="2" name="06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6249" y="167186"/>
            <a:ext cx="487363" cy="487363"/>
          </a:xfrm>
          <a:prstGeom prst="rect">
            <a:avLst/>
          </a:prstGeom>
        </p:spPr>
      </p:pic>
      <p:pic>
        <p:nvPicPr>
          <p:cNvPr id="3" name="Picture 2"/>
          <p:cNvPicPr>
            <a:picLocks noChangeAspect="1"/>
          </p:cNvPicPr>
          <p:nvPr/>
        </p:nvPicPr>
        <p:blipFill>
          <a:blip r:embed="rId6"/>
          <a:stretch>
            <a:fillRect/>
          </a:stretch>
        </p:blipFill>
        <p:spPr>
          <a:xfrm>
            <a:off x="392325" y="1388850"/>
            <a:ext cx="4836168" cy="3366713"/>
          </a:xfrm>
          <a:prstGeom prst="rect">
            <a:avLst/>
          </a:prstGeom>
        </p:spPr>
        <p:style>
          <a:lnRef idx="2">
            <a:schemeClr val="accent5"/>
          </a:lnRef>
          <a:fillRef idx="1">
            <a:schemeClr val="lt1"/>
          </a:fillRef>
          <a:effectRef idx="0">
            <a:schemeClr val="accent5"/>
          </a:effectRef>
          <a:fontRef idx="minor">
            <a:schemeClr val="dk1"/>
          </a:fontRef>
        </p:style>
      </p:pic>
      <p:pic>
        <p:nvPicPr>
          <p:cNvPr id="4" name="Picture 3"/>
          <p:cNvPicPr>
            <a:picLocks noChangeAspect="1"/>
          </p:cNvPicPr>
          <p:nvPr/>
        </p:nvPicPr>
        <p:blipFill>
          <a:blip r:embed="rId7"/>
          <a:stretch>
            <a:fillRect/>
          </a:stretch>
        </p:blipFill>
        <p:spPr>
          <a:xfrm>
            <a:off x="5362129" y="1399871"/>
            <a:ext cx="6123308" cy="3408112"/>
          </a:xfrm>
          <a:prstGeom prst="rect">
            <a:avLst/>
          </a:prstGeom>
        </p:spPr>
        <p:style>
          <a:lnRef idx="2">
            <a:schemeClr val="accent2"/>
          </a:lnRef>
          <a:fillRef idx="1">
            <a:schemeClr val="lt1"/>
          </a:fillRef>
          <a:effectRef idx="0">
            <a:schemeClr val="accent2"/>
          </a:effectRef>
          <a:fontRef idx="minor">
            <a:schemeClr val="dk1"/>
          </a:fontRef>
        </p:style>
      </p:pic>
      <p:pic>
        <p:nvPicPr>
          <p:cNvPr id="12" name="Google Shape;204;p9" descr="Conversation - Free people icons"/>
          <p:cNvPicPr preferRelativeResize="0"/>
          <p:nvPr/>
        </p:nvPicPr>
        <p:blipFill rotWithShape="1">
          <a:blip r:embed="rId8">
            <a:alphaModFix/>
          </a:blip>
          <a:srcRect/>
          <a:stretch/>
        </p:blipFill>
        <p:spPr>
          <a:xfrm>
            <a:off x="4648859" y="5037221"/>
            <a:ext cx="2162248" cy="1680101"/>
          </a:xfrm>
          <a:prstGeom prst="rect">
            <a:avLst/>
          </a:prstGeom>
          <a:noFill/>
          <a:ln>
            <a:noFill/>
          </a:ln>
        </p:spPr>
      </p:pic>
      <p:sp>
        <p:nvSpPr>
          <p:cNvPr id="5" name="Down Arrow Callout 4"/>
          <p:cNvSpPr/>
          <p:nvPr/>
        </p:nvSpPr>
        <p:spPr>
          <a:xfrm>
            <a:off x="9390185" y="5720861"/>
            <a:ext cx="1746064" cy="996461"/>
          </a:xfrm>
          <a:prstGeom prst="downArrowCallout">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rPr>
              <a:t>GAME</a:t>
            </a:r>
            <a:endParaRPr lang="en-US" sz="2000" b="1" dirty="0">
              <a:solidFill>
                <a:srgbClr val="FF0000"/>
              </a:solidFill>
            </a:endParaRPr>
          </a:p>
        </p:txBody>
      </p:sp>
    </p:spTree>
    <p:extLst>
      <p:ext uri="{BB962C8B-B14F-4D97-AF65-F5344CB8AC3E}">
        <p14:creationId xmlns:p14="http://schemas.microsoft.com/office/powerpoint/2010/main" val="1102638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456</TotalTime>
  <Words>799</Words>
  <Application>Microsoft Office PowerPoint</Application>
  <PresentationFormat>Widescreen</PresentationFormat>
  <Paragraphs>138</Paragraphs>
  <Slides>23</Slides>
  <Notes>18</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Calibri</vt:lpstr>
      <vt:lpstr>VNI-Ariston</vt:lpstr>
      <vt:lpstr>Noto Sans Symbols</vt:lpstr>
      <vt:lpstr>Arial</vt:lpstr>
      <vt:lpstr>Courier New</vt:lpstr>
      <vt:lpstr>Arial Black</vt:lpstr>
      <vt:lpstr>Times New Roman</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20</cp:revision>
  <dcterms:created xsi:type="dcterms:W3CDTF">2020-12-09T02:04:09Z</dcterms:created>
  <dcterms:modified xsi:type="dcterms:W3CDTF">2023-01-16T16:31:17Z</dcterms:modified>
</cp:coreProperties>
</file>