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353" r:id="rId2"/>
    <p:sldId id="279" r:id="rId3"/>
    <p:sldId id="256" r:id="rId4"/>
    <p:sldId id="281" r:id="rId5"/>
    <p:sldId id="315" r:id="rId6"/>
    <p:sldId id="316" r:id="rId7"/>
    <p:sldId id="317" r:id="rId8"/>
    <p:sldId id="351" r:id="rId9"/>
    <p:sldId id="352" r:id="rId10"/>
    <p:sldId id="283" r:id="rId11"/>
    <p:sldId id="355" r:id="rId12"/>
    <p:sldId id="332" r:id="rId13"/>
    <p:sldId id="326" r:id="rId14"/>
    <p:sldId id="341" r:id="rId15"/>
    <p:sldId id="356" r:id="rId16"/>
    <p:sldId id="357" r:id="rId17"/>
    <p:sldId id="358" r:id="rId18"/>
    <p:sldId id="359" r:id="rId19"/>
    <p:sldId id="360" r:id="rId20"/>
    <p:sldId id="361" r:id="rId21"/>
    <p:sldId id="363" r:id="rId22"/>
    <p:sldId id="364" r:id="rId23"/>
    <p:sldId id="365" r:id="rId24"/>
    <p:sldId id="362" r:id="rId25"/>
    <p:sldId id="343" r:id="rId26"/>
    <p:sldId id="313" r:id="rId27"/>
    <p:sldId id="349" r:id="rId28"/>
    <p:sldId id="314" r:id="rId29"/>
    <p:sldId id="367" r:id="rId30"/>
    <p:sldId id="368" r:id="rId31"/>
    <p:sldId id="366" r:id="rId32"/>
    <p:sldId id="33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008A80"/>
    <a:srgbClr val="00B2A5"/>
    <a:srgbClr val="FBB040"/>
    <a:srgbClr val="F7941E"/>
    <a:srgbClr val="FFDAAB"/>
    <a:srgbClr val="CBEAF0"/>
    <a:srgbClr val="48C0B6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430D0-9E66-415D-AEE8-0A3D97C0CFFC}" v="460" dt="2022-03-01T08:38:1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293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custT="1"/>
      <dgm:spPr/>
      <dgm:t>
        <a:bodyPr/>
        <a:lstStyle/>
        <a:p>
          <a:r>
            <a:rPr lang="en-US" sz="1800" b="1" dirty="0">
              <a:solidFill>
                <a:srgbClr val="002060"/>
              </a:solidFill>
            </a:rPr>
            <a:t>ROAD SAFETY</a:t>
          </a:r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b="1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custT="1"/>
      <dgm:spPr/>
      <dgm:t>
        <a:bodyPr/>
        <a:lstStyle/>
        <a:p>
          <a:pPr algn="ctr"/>
          <a:r>
            <a:rPr lang="en-US" sz="1600" b="1" dirty="0">
              <a:solidFill>
                <a:srgbClr val="002060"/>
              </a:solidFill>
            </a:rPr>
            <a:t>HOW TO </a:t>
          </a:r>
          <a:r>
            <a:rPr lang="vi-VN" sz="1600" b="1" dirty="0">
              <a:solidFill>
                <a:srgbClr val="002060"/>
              </a:solidFill>
            </a:rPr>
            <a:t>AVOID </a:t>
          </a:r>
          <a:r>
            <a:rPr lang="vi-VN" sz="1600" b="1" dirty="0" smtClean="0">
              <a:solidFill>
                <a:srgbClr val="002060"/>
              </a:solidFill>
            </a:rPr>
            <a:t>TRAFFIC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</a:p>
        <a:p>
          <a:pPr algn="ctr"/>
          <a:r>
            <a:rPr lang="vi-VN" sz="1600" b="1" dirty="0" smtClean="0">
              <a:solidFill>
                <a:srgbClr val="002060"/>
              </a:solidFill>
            </a:rPr>
            <a:t>ACCIDENTS</a:t>
          </a:r>
          <a:endParaRPr lang="en-US" sz="1600" b="1" dirty="0">
            <a:solidFill>
              <a:srgbClr val="002060"/>
            </a:solidFill>
          </a:endParaRPr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b="1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 custScaleX="109388" custScaleY="110413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ScaleY="104550" custLinFactNeighborX="2360" custLinFactNeighborY="-515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 custLinFactNeighborY="197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 custLinFactNeighborY="838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 custScaleX="117618" custScaleY="10886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ScaleX="112029" custScaleY="101067" custLinFactNeighborX="287" custLinFactNeighborY="-421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 custLinFactNeighborY="230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 custScaleX="125396" custScaleY="105163" custLinFactNeighborY="2236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2761" y="245474"/>
          <a:ext cx="3330002" cy="39543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362526" y="402163"/>
          <a:ext cx="2739790" cy="24338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297867" y="3381464"/>
          <a:ext cx="2739790" cy="6088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READING</a:t>
          </a:r>
        </a:p>
      </dsp:txBody>
      <dsp:txXfrm>
        <a:off x="297867" y="3381464"/>
        <a:ext cx="2739790" cy="608813"/>
      </dsp:txXfrm>
    </dsp:sp>
    <dsp:sp modelId="{F8868911-C9A5-4CE4-8865-4E08C293274B}">
      <dsp:nvSpPr>
        <dsp:cNvPr id="0" name=""/>
        <dsp:cNvSpPr/>
      </dsp:nvSpPr>
      <dsp:spPr>
        <a:xfrm>
          <a:off x="297867" y="2933168"/>
          <a:ext cx="2739790" cy="358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2060"/>
              </a:solidFill>
            </a:rPr>
            <a:t>ROAD SAFETY</a:t>
          </a:r>
        </a:p>
      </dsp:txBody>
      <dsp:txXfrm>
        <a:off x="297867" y="2933168"/>
        <a:ext cx="2739790" cy="358171"/>
      </dsp:txXfrm>
    </dsp:sp>
    <dsp:sp modelId="{EAF9549E-A938-4718-A3C8-E47C3969E41D}">
      <dsp:nvSpPr>
        <dsp:cNvPr id="0" name=""/>
        <dsp:cNvSpPr/>
      </dsp:nvSpPr>
      <dsp:spPr>
        <a:xfrm>
          <a:off x="3938792" y="273248"/>
          <a:ext cx="3580541" cy="38988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02245" y="464773"/>
          <a:ext cx="3069360" cy="235276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359167" y="3406129"/>
          <a:ext cx="2739790" cy="608813"/>
        </a:xfrm>
        <a:prstGeom prst="rect">
          <a:avLst/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SPEAKING</a:t>
          </a:r>
        </a:p>
      </dsp:txBody>
      <dsp:txXfrm>
        <a:off x="4359167" y="3406129"/>
        <a:ext cx="2739790" cy="608813"/>
      </dsp:txXfrm>
    </dsp:sp>
    <dsp:sp modelId="{DEC6C3A8-5200-414E-B66A-11B39AEE7FAA}">
      <dsp:nvSpPr>
        <dsp:cNvPr id="0" name=""/>
        <dsp:cNvSpPr/>
      </dsp:nvSpPr>
      <dsp:spPr>
        <a:xfrm>
          <a:off x="4011268" y="2978618"/>
          <a:ext cx="3435587" cy="376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2060"/>
              </a:solidFill>
            </a:rPr>
            <a:t>HOW TO </a:t>
          </a:r>
          <a:r>
            <a:rPr lang="vi-VN" sz="1600" b="1" kern="1200" dirty="0">
              <a:solidFill>
                <a:srgbClr val="002060"/>
              </a:solidFill>
            </a:rPr>
            <a:t>AVOID </a:t>
          </a:r>
          <a:r>
            <a:rPr lang="vi-VN" sz="1600" b="1" kern="1200" dirty="0" smtClean="0">
              <a:solidFill>
                <a:srgbClr val="002060"/>
              </a:solidFill>
            </a:rPr>
            <a:t>TRAFFIC</a:t>
          </a:r>
          <a:r>
            <a:rPr lang="en-US" sz="1600" b="1" kern="1200" dirty="0" smtClean="0">
              <a:solidFill>
                <a:srgbClr val="002060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b="1" kern="1200" dirty="0" smtClean="0">
              <a:solidFill>
                <a:srgbClr val="002060"/>
              </a:solidFill>
            </a:rPr>
            <a:t>ACCIDENTS</a:t>
          </a:r>
          <a:endParaRPr lang="en-US" sz="1600" b="1" kern="1200" dirty="0">
            <a:solidFill>
              <a:srgbClr val="002060"/>
            </a:solidFill>
          </a:endParaRPr>
        </a:p>
      </dsp:txBody>
      <dsp:txXfrm>
        <a:off x="4011268" y="2978618"/>
        <a:ext cx="3435587" cy="376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1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87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56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55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78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46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57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5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10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4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7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9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3855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56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2997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36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4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7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4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7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5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9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7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2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0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8.xml"/><Relationship Id="rId3" Type="http://schemas.openxmlformats.org/officeDocument/2006/relationships/slide" Target="slide21.xml"/><Relationship Id="rId7" Type="http://schemas.openxmlformats.org/officeDocument/2006/relationships/slide" Target="slide18.xml"/><Relationship Id="rId12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slide" Target="slide23.xml"/><Relationship Id="rId5" Type="http://schemas.openxmlformats.org/officeDocument/2006/relationships/slide" Target="slide22.xml"/><Relationship Id="rId10" Type="http://schemas.openxmlformats.org/officeDocument/2006/relationships/slide" Target="slide20.xml"/><Relationship Id="rId4" Type="http://schemas.openxmlformats.org/officeDocument/2006/relationships/audio" Target="../media/audio2.wav"/><Relationship Id="rId9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1600" y="144464"/>
            <a:ext cx="7924800" cy="80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US" sz="4400" b="1" dirty="0">
                <a:solidFill>
                  <a:srgbClr val="048DA4"/>
                </a:solidFill>
                <a:latin typeface="VNI-Ariston" pitchFamily="2" charset="0"/>
              </a:rPr>
              <a:t>Welcome to our </a:t>
            </a:r>
            <a:r>
              <a:rPr lang="en-US" sz="4400" b="1" dirty="0" smtClean="0">
                <a:solidFill>
                  <a:srgbClr val="048DA4"/>
                </a:solidFill>
                <a:latin typeface="VNI-Ariston" pitchFamily="2" charset="0"/>
              </a:rPr>
              <a:t>class!!!</a:t>
            </a:r>
            <a:endParaRPr lang="en-US" sz="4400" b="1" dirty="0">
              <a:solidFill>
                <a:srgbClr val="048DA4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0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8440" y="138545"/>
            <a:ext cx="315206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2800" b="1" dirty="0">
              <a:solidFill>
                <a:srgbClr val="008A8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724701"/>
              </p:ext>
            </p:extLst>
          </p:nvPr>
        </p:nvGraphicFramePr>
        <p:xfrm>
          <a:off x="2105891" y="969049"/>
          <a:ext cx="9374908" cy="51206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0036">
                  <a:extLst>
                    <a:ext uri="{9D8B030D-6E8A-4147-A177-3AD203B41FA5}">
                      <a16:colId xmlns:a16="http://schemas.microsoft.com/office/drawing/2014/main" val="900155813"/>
                    </a:ext>
                  </a:extLst>
                </a:gridCol>
                <a:gridCol w="2392218">
                  <a:extLst>
                    <a:ext uri="{9D8B030D-6E8A-4147-A177-3AD203B41FA5}">
                      <a16:colId xmlns:a16="http://schemas.microsoft.com/office/drawing/2014/main" val="961151550"/>
                    </a:ext>
                  </a:extLst>
                </a:gridCol>
                <a:gridCol w="3112654">
                  <a:extLst>
                    <a:ext uri="{9D8B030D-6E8A-4147-A177-3AD203B41FA5}">
                      <a16:colId xmlns:a16="http://schemas.microsoft.com/office/drawing/2014/main" val="2812559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40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pedestrian 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pəˈdestrēən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517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passenger 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pasinjər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636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(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to) obey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ōˈbā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tuân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8882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seat 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belt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sēt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ˌbelt/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5643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8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zebra crossing</a:t>
                      </a:r>
                      <a:r>
                        <a:rPr lang="vi-V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(n.phr)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28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/ˈziːbrə ˈkrɒsɪŋ/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800" b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 kẻ đườn</a:t>
                      </a:r>
                      <a:r>
                        <a:rPr lang="en-US" sz="2800" b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56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8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cyclist</a:t>
                      </a:r>
                      <a:r>
                        <a:rPr lang="en-US" sz="28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(n)</a:t>
                      </a:r>
                      <a:r>
                        <a:rPr lang="en-US" sz="28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/ˈsaɪklɪst/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đi xe đạp</a:t>
                      </a:r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65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8440" y="138545"/>
            <a:ext cx="315206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2800" b="1" dirty="0">
              <a:solidFill>
                <a:srgbClr val="008A8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05891" y="969049"/>
          <a:ext cx="6982690" cy="51206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0036">
                  <a:extLst>
                    <a:ext uri="{9D8B030D-6E8A-4147-A177-3AD203B41FA5}">
                      <a16:colId xmlns:a16="http://schemas.microsoft.com/office/drawing/2014/main" val="900155813"/>
                    </a:ext>
                  </a:extLst>
                </a:gridCol>
                <a:gridCol w="3112654">
                  <a:extLst>
                    <a:ext uri="{9D8B030D-6E8A-4147-A177-3AD203B41FA5}">
                      <a16:colId xmlns:a16="http://schemas.microsoft.com/office/drawing/2014/main" val="2812559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40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517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636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tuân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8882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5643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800" b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 kẻ đườn</a:t>
                      </a:r>
                      <a:r>
                        <a:rPr lang="en-US" sz="2800" b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56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đi xe đạp</a:t>
                      </a:r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6502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105891" y="1692686"/>
            <a:ext cx="25410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pedestrian (n)</a:t>
            </a:r>
          </a:p>
        </p:txBody>
      </p:sp>
      <p:sp>
        <p:nvSpPr>
          <p:cNvPr id="4" name="Rectangle 3"/>
          <p:cNvSpPr/>
          <p:nvPr/>
        </p:nvSpPr>
        <p:spPr>
          <a:xfrm>
            <a:off x="2105891" y="2416323"/>
            <a:ext cx="241277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passenger (a)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9663" y="3152523"/>
            <a:ext cx="174278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(to) obey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5891" y="3884906"/>
            <a:ext cx="219162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seat belt (n)</a:t>
            </a:r>
          </a:p>
        </p:txBody>
      </p:sp>
      <p:sp>
        <p:nvSpPr>
          <p:cNvPr id="8" name="Rectangle 7"/>
          <p:cNvSpPr/>
          <p:nvPr/>
        </p:nvSpPr>
        <p:spPr>
          <a:xfrm>
            <a:off x="2105891" y="4621106"/>
            <a:ext cx="39468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zebra crossing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(n.phr)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87683" y="5357306"/>
            <a:ext cx="200086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cyclist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3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1351" y="94420"/>
            <a:ext cx="2517523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  <a:endParaRPr lang="en-US" sz="28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1117" y="816637"/>
            <a:ext cx="490324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Dicussion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Look at the pictures: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80158" y="77569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2943" y="6730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036" y="221673"/>
            <a:ext cx="2137896" cy="142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8A45DCC-56E7-4D11-B4BE-EC6A39E4CCBE}"/>
              </a:ext>
            </a:extLst>
          </p:cNvPr>
          <p:cNvSpPr txBox="1"/>
          <p:nvPr/>
        </p:nvSpPr>
        <p:spPr>
          <a:xfrm>
            <a:off x="3469501" y="1470546"/>
            <a:ext cx="6766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see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anything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that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dangerous</a:t>
            </a:r>
            <a:r>
              <a:rPr lang="vi-VN" sz="28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vi-VN" sz="3200" b="1" dirty="0">
              <a:solidFill>
                <a:srgbClr val="008A8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F353AB3C-EE00-4C2F-94FD-BF3C11B82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3" y="2186010"/>
            <a:ext cx="4645088" cy="3413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61383" y="2690291"/>
            <a:ext cx="470560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- The </a:t>
            </a:r>
            <a:r>
              <a:rPr lang="en-US" dirty="0"/>
              <a:t>situation is very </a:t>
            </a:r>
            <a:r>
              <a:rPr lang="en-US" dirty="0" smtClean="0"/>
              <a:t>unsafe /</a:t>
            </a:r>
            <a:r>
              <a:rPr lang="en-US" dirty="0"/>
              <a:t>dangerous.</a:t>
            </a:r>
          </a:p>
          <a:p>
            <a:pPr>
              <a:lnSpc>
                <a:spcPct val="150000"/>
              </a:lnSpc>
            </a:pPr>
            <a:r>
              <a:rPr lang="en-US" dirty="0"/>
              <a:t>- It’s dangerous to ride a bike so close to a car</a:t>
            </a:r>
          </a:p>
          <a:p>
            <a:pPr>
              <a:lnSpc>
                <a:spcPct val="150000"/>
              </a:lnSpc>
            </a:pPr>
            <a:r>
              <a:rPr lang="en-US" dirty="0"/>
              <a:t>- these students do not walk across the street at the zebra crossing</a:t>
            </a:r>
          </a:p>
        </p:txBody>
      </p:sp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43530" y="722312"/>
            <a:ext cx="84614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following text and choose the correct answer.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47616" y="6813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0401" y="5787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Hộp Văn bản 12">
            <a:extLst>
              <a:ext uri="{FF2B5EF4-FFF2-40B4-BE49-F238E27FC236}">
                <a16:creationId xmlns:a16="http://schemas.microsoft.com/office/drawing/2014/main" id="{C8D843B8-194E-466A-8F88-DCC68AC563DE}"/>
              </a:ext>
            </a:extLst>
          </p:cNvPr>
          <p:cNvSpPr txBox="1"/>
          <p:nvPr/>
        </p:nvSpPr>
        <p:spPr>
          <a:xfrm>
            <a:off x="7146957" y="4246008"/>
            <a:ext cx="4053982" cy="2236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This text is about ______.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A. rules for pedestrians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B. traffic lights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C. traffic rules</a:t>
            </a:r>
          </a:p>
        </p:txBody>
      </p:sp>
      <p:pic>
        <p:nvPicPr>
          <p:cNvPr id="10" name="Hình ảnh 14">
            <a:extLst>
              <a:ext uri="{FF2B5EF4-FFF2-40B4-BE49-F238E27FC236}">
                <a16:creationId xmlns:a16="http://schemas.microsoft.com/office/drawing/2014/main" id="{34B30FFC-327E-40A2-9880-E5A5C41FE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79" y="1361943"/>
            <a:ext cx="4194837" cy="5049528"/>
          </a:xfrm>
          <a:prstGeom prst="rect">
            <a:avLst/>
          </a:prstGeom>
        </p:spPr>
      </p:pic>
      <p:pic>
        <p:nvPicPr>
          <p:cNvPr id="13" name="Hình ảnh 17">
            <a:extLst>
              <a:ext uri="{FF2B5EF4-FFF2-40B4-BE49-F238E27FC236}">
                <a16:creationId xmlns:a16="http://schemas.microsoft.com/office/drawing/2014/main" id="{715A7425-93B1-4606-8F17-A55A3243C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52" y="1328141"/>
            <a:ext cx="3795793" cy="2474804"/>
          </a:xfrm>
          <a:prstGeom prst="rect">
            <a:avLst/>
          </a:prstGeom>
        </p:spPr>
      </p:pic>
      <p:sp>
        <p:nvSpPr>
          <p:cNvPr id="14" name="Hình Bầu dục 3">
            <a:extLst>
              <a:ext uri="{FF2B5EF4-FFF2-40B4-BE49-F238E27FC236}">
                <a16:creationId xmlns:a16="http://schemas.microsoft.com/office/drawing/2014/main" id="{D740F73A-CD7C-4959-9CE0-D0C60E6B7091}"/>
              </a:ext>
            </a:extLst>
          </p:cNvPr>
          <p:cNvSpPr/>
          <p:nvPr/>
        </p:nvSpPr>
        <p:spPr>
          <a:xfrm>
            <a:off x="7099829" y="5985162"/>
            <a:ext cx="501698" cy="4765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06585" y="786967"/>
            <a:ext cx="9726797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10671" y="74602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3456" y="6433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Hộp Văn bản 13">
            <a:extLst>
              <a:ext uri="{FF2B5EF4-FFF2-40B4-BE49-F238E27FC236}">
                <a16:creationId xmlns:a16="http://schemas.microsoft.com/office/drawing/2014/main" id="{70C7A672-30FB-40F7-ACA3-5308F9788840}"/>
              </a:ext>
            </a:extLst>
          </p:cNvPr>
          <p:cNvSpPr txBox="1"/>
          <p:nvPr/>
        </p:nvSpPr>
        <p:spPr>
          <a:xfrm>
            <a:off x="1663456" y="1457715"/>
            <a:ext cx="95631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 should pedestrians cross the street?</a:t>
            </a:r>
          </a:p>
          <a:p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lane should you use when riding a bike?</a:t>
            </a:r>
          </a:p>
          <a:p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should you do before you turn while riding a bike?</a:t>
            </a:r>
          </a:p>
          <a:p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must you do when you get on or off a bus?</a:t>
            </a:r>
          </a:p>
          <a:p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mustn’t you do when you are in a moving vehicle?</a:t>
            </a: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Down Arrow Callout 23"/>
          <p:cNvSpPr/>
          <p:nvPr/>
        </p:nvSpPr>
        <p:spPr>
          <a:xfrm>
            <a:off x="10049164" y="5957955"/>
            <a:ext cx="1884218" cy="789997"/>
          </a:xfrm>
          <a:prstGeom prst="downArrowCallou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GAME: </a:t>
            </a:r>
          </a:p>
        </p:txBody>
      </p:sp>
    </p:spTree>
    <p:extLst>
      <p:ext uri="{BB962C8B-B14F-4D97-AF65-F5344CB8AC3E}">
        <p14:creationId xmlns:p14="http://schemas.microsoft.com/office/powerpoint/2010/main" val="18635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54400" y="1249362"/>
            <a:ext cx="5295707" cy="4940423"/>
          </a:xfrm>
          <a:prstGeom prst="ellipse">
            <a:avLst/>
          </a:prstGeom>
          <a:solidFill>
            <a:srgbClr val="00B2A5"/>
          </a:solidFill>
          <a:ln>
            <a:noFill/>
          </a:ln>
          <a:extLst/>
        </p:spPr>
        <p:txBody>
          <a:bodyPr wrap="none" lIns="121900" tIns="60951" rIns="121900" bIns="60951" anchor="ctr"/>
          <a:lstStyle/>
          <a:p>
            <a:pPr algn="ctr" eaLnBrk="1" hangingPunct="1"/>
            <a:endParaRPr lang="vi-VN" altLang="en-US" sz="2400"/>
          </a:p>
        </p:txBody>
      </p:sp>
      <p:sp>
        <p:nvSpPr>
          <p:cNvPr id="77827" name="Oval 3">
            <a:hlinkClick r:id="rId3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385789" y="1249362"/>
            <a:ext cx="1147119" cy="107016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6667" dirty="0"/>
              <a:t>1</a:t>
            </a:r>
          </a:p>
        </p:txBody>
      </p:sp>
      <p:sp>
        <p:nvSpPr>
          <p:cNvPr id="77828" name="Oval 4">
            <a:hlinkClick r:id="rId5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3947938" y="1921094"/>
            <a:ext cx="1147119" cy="107016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6667"/>
              <a:t>8</a:t>
            </a:r>
          </a:p>
        </p:txBody>
      </p:sp>
      <p:sp>
        <p:nvSpPr>
          <p:cNvPr id="77829" name="Oval 5">
            <a:hlinkClick r:id="rId6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3454402" y="3209576"/>
            <a:ext cx="1147119" cy="107016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6667"/>
              <a:t>7</a:t>
            </a:r>
          </a:p>
        </p:txBody>
      </p:sp>
      <p:sp>
        <p:nvSpPr>
          <p:cNvPr id="77830" name="Oval 6">
            <a:hlinkClick r:id="rId7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072893" y="4527642"/>
            <a:ext cx="1147119" cy="107016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6667"/>
              <a:t>6</a:t>
            </a:r>
          </a:p>
        </p:txBody>
      </p:sp>
      <p:sp>
        <p:nvSpPr>
          <p:cNvPr id="77832" name="Oval 8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606758" y="5089718"/>
            <a:ext cx="1147119" cy="107016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6667"/>
              <a:t>5</a:t>
            </a:r>
          </a:p>
        </p:txBody>
      </p:sp>
      <p:sp>
        <p:nvSpPr>
          <p:cNvPr id="77833" name="_s3086">
            <a:hlinkClick r:id="rId9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073322" y="4404441"/>
            <a:ext cx="1147119" cy="1070161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6667" dirty="0"/>
              <a:t>4</a:t>
            </a:r>
          </a:p>
        </p:txBody>
      </p:sp>
      <p:sp>
        <p:nvSpPr>
          <p:cNvPr id="77834" name="Oval 10">
            <a:hlinkClick r:id="rId10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74090" y="3063864"/>
            <a:ext cx="1147119" cy="107016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6667"/>
              <a:t>3</a:t>
            </a:r>
          </a:p>
        </p:txBody>
      </p:sp>
      <p:sp>
        <p:nvSpPr>
          <p:cNvPr id="77835" name="Oval 11">
            <a:hlinkClick r:id="rId11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6908406" y="1844894"/>
            <a:ext cx="1147119" cy="107016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6667"/>
              <a:t>2</a:t>
            </a:r>
          </a:p>
        </p:txBody>
      </p:sp>
      <p:sp>
        <p:nvSpPr>
          <p:cNvPr id="3083" name="AutoShape 1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 rot="10800000" flipH="1">
            <a:off x="10640291" y="6298422"/>
            <a:ext cx="1059406" cy="48007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A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121900" tIns="60951" rIns="121900" bIns="60951" anchor="ctr"/>
          <a:lstStyle/>
          <a:p>
            <a:pPr algn="ctr" eaLnBrk="1" hangingPunct="1"/>
            <a:endParaRPr lang="en-US" altLang="en-US" sz="2000" b="1" dirty="0"/>
          </a:p>
        </p:txBody>
      </p:sp>
      <p:sp>
        <p:nvSpPr>
          <p:cNvPr id="3084" name="Rectangle 13"/>
          <p:cNvSpPr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wrap="none" lIns="121900" tIns="60951" rIns="121900" bIns="60951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FF00"/>
                </a:solidFill>
                <a:latin typeface="Source Sans Pro Black" pitchFamily="34" charset="0"/>
              </a:rPr>
              <a:t>LUCKY NUMBER</a:t>
            </a: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854996" y="1980976"/>
            <a:ext cx="2032000" cy="6770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121900" tIns="60951" rIns="121900" bIns="6095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1167613" y="2977842"/>
            <a:ext cx="1048251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5467" b="1" dirty="0"/>
              <a:t>2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1111341" y="3011361"/>
            <a:ext cx="1048251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5467" b="1" dirty="0"/>
              <a:t>4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1111341" y="3041522"/>
            <a:ext cx="1048251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5467" b="1" dirty="0"/>
              <a:t>6</a:t>
            </a:r>
          </a:p>
        </p:txBody>
      </p:sp>
      <p:sp>
        <p:nvSpPr>
          <p:cNvPr id="77851" name="_s3086"/>
          <p:cNvSpPr>
            <a:spLocks noChangeArrowheads="1"/>
          </p:cNvSpPr>
          <p:nvPr/>
        </p:nvSpPr>
        <p:spPr bwMode="auto">
          <a:xfrm>
            <a:off x="1167613" y="2977842"/>
            <a:ext cx="1048251" cy="96043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467" b="1" dirty="0"/>
              <a:t>8</a:t>
            </a:r>
          </a:p>
        </p:txBody>
      </p:sp>
      <p:sp>
        <p:nvSpPr>
          <p:cNvPr id="77856" name="Oval 32">
            <a:hlinkClick r:id="rId13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1111341" y="3041522"/>
            <a:ext cx="1048251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5467" b="1" dirty="0"/>
              <a:t>10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9413055" y="2207440"/>
            <a:ext cx="2032000" cy="6770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121900" tIns="60951" rIns="121900" bIns="6095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66"/>
                </a:solidFill>
              </a:rPr>
              <a:t>Team B</a:t>
            </a:r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9866355" y="3133751"/>
            <a:ext cx="1048251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5467" b="1" dirty="0"/>
              <a:t>2</a:t>
            </a:r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9810083" y="3167270"/>
            <a:ext cx="1048251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5467" b="1" dirty="0"/>
              <a:t>4</a:t>
            </a:r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9810083" y="3197430"/>
            <a:ext cx="1048251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5467" b="1" dirty="0"/>
              <a:t>6</a:t>
            </a:r>
          </a:p>
        </p:txBody>
      </p:sp>
      <p:sp>
        <p:nvSpPr>
          <p:cNvPr id="29" name="_s3086"/>
          <p:cNvSpPr>
            <a:spLocks noChangeArrowheads="1"/>
          </p:cNvSpPr>
          <p:nvPr/>
        </p:nvSpPr>
        <p:spPr bwMode="auto">
          <a:xfrm>
            <a:off x="9866355" y="3133751"/>
            <a:ext cx="1048251" cy="96043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467" b="1" dirty="0"/>
              <a:t>8</a:t>
            </a:r>
          </a:p>
        </p:txBody>
      </p:sp>
      <p:sp>
        <p:nvSpPr>
          <p:cNvPr id="30" name="Oval 32">
            <a:hlinkClick r:id="rId13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9810083" y="3197430"/>
            <a:ext cx="1048251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0" tIns="60951" rIns="121900" bIns="60951" anchor="ctr"/>
          <a:lstStyle/>
          <a:p>
            <a:pPr algn="ctr" eaLnBrk="1" hangingPunct="1"/>
            <a:r>
              <a:rPr lang="en-US" altLang="en-US" sz="5467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369158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7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7827" grpId="0" animBg="1"/>
      <p:bldP spid="77828" grpId="0" animBg="1"/>
      <p:bldP spid="77829" grpId="0" animBg="1"/>
      <p:bldP spid="77830" grpId="0" animBg="1"/>
      <p:bldP spid="77832" grpId="0" animBg="1"/>
      <p:bldP spid="77834" grpId="0" animBg="1"/>
      <p:bldP spid="77835" grpId="0" animBg="1"/>
      <p:bldP spid="77843" grpId="0" animBg="1"/>
      <p:bldP spid="77846" grpId="0" animBg="1"/>
      <p:bldP spid="77846" grpId="1" animBg="1"/>
      <p:bldP spid="77849" grpId="0" animBg="1"/>
      <p:bldP spid="77849" grpId="1" animBg="1"/>
      <p:bldP spid="77850" grpId="0" animBg="1"/>
      <p:bldP spid="77850" grpId="1" animBg="1"/>
      <p:bldP spid="77851" grpId="0" animBg="1"/>
      <p:bldP spid="77856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06585" y="691816"/>
            <a:ext cx="9726797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10671" y="6508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3456" y="5482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Hộp Văn bản 13">
            <a:extLst>
              <a:ext uri="{FF2B5EF4-FFF2-40B4-BE49-F238E27FC236}">
                <a16:creationId xmlns:a16="http://schemas.microsoft.com/office/drawing/2014/main" id="{70C7A672-30FB-40F7-ACA3-5308F9788840}"/>
              </a:ext>
            </a:extLst>
          </p:cNvPr>
          <p:cNvSpPr txBox="1"/>
          <p:nvPr/>
        </p:nvSpPr>
        <p:spPr>
          <a:xfrm>
            <a:off x="2709513" y="1527442"/>
            <a:ext cx="82208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 should pedestrians cross the </a:t>
            </a:r>
            <a:r>
              <a:rPr lang="en-US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street?</a:t>
            </a:r>
          </a:p>
        </p:txBody>
      </p:sp>
      <p:sp>
        <p:nvSpPr>
          <p:cNvPr id="19" name="Hình chữ nhật 3">
            <a:extLst>
              <a:ext uri="{FF2B5EF4-FFF2-40B4-BE49-F238E27FC236}">
                <a16:creationId xmlns:a16="http://schemas.microsoft.com/office/drawing/2014/main" id="{D61332BE-11B2-4E2D-BAEC-18D07B8E9200}"/>
              </a:ext>
            </a:extLst>
          </p:cNvPr>
          <p:cNvSpPr/>
          <p:nvPr/>
        </p:nvSpPr>
        <p:spPr>
          <a:xfrm>
            <a:off x="2503836" y="2230800"/>
            <a:ext cx="7631769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2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shoud cross the street at the zebra crossing. </a:t>
            </a:r>
            <a:endParaRPr lang="vi-VN" sz="2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4">
            <a:extLst>
              <a:ext uri="{FF2B5EF4-FFF2-40B4-BE49-F238E27FC236}">
                <a16:creationId xmlns:a16="http://schemas.microsoft.com/office/drawing/2014/main" id="{34B30FFC-327E-40A2-9880-E5A5C41FE2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8" b="40636"/>
          <a:stretch/>
        </p:blipFill>
        <p:spPr>
          <a:xfrm>
            <a:off x="3986766" y="2903381"/>
            <a:ext cx="4335198" cy="2130437"/>
          </a:xfrm>
          <a:prstGeom prst="rect">
            <a:avLst/>
          </a:prstGeom>
        </p:spPr>
      </p:pic>
      <p:sp>
        <p:nvSpPr>
          <p:cNvPr id="15" name="Action Button: Home 14">
            <a:hlinkClick r:id="rId4" action="ppaction://hlinksldjump" highlightClick="1"/>
          </p:cNvPr>
          <p:cNvSpPr/>
          <p:nvPr/>
        </p:nvSpPr>
        <p:spPr>
          <a:xfrm>
            <a:off x="11573164" y="6470073"/>
            <a:ext cx="360218" cy="323272"/>
          </a:xfrm>
          <a:prstGeom prst="actionButtonHome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06585" y="725412"/>
            <a:ext cx="9726797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10671" y="6844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3456" y="5818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Hộp Văn bản 13">
            <a:extLst>
              <a:ext uri="{FF2B5EF4-FFF2-40B4-BE49-F238E27FC236}">
                <a16:creationId xmlns:a16="http://schemas.microsoft.com/office/drawing/2014/main" id="{70C7A672-30FB-40F7-ACA3-5308F9788840}"/>
              </a:ext>
            </a:extLst>
          </p:cNvPr>
          <p:cNvSpPr txBox="1"/>
          <p:nvPr/>
        </p:nvSpPr>
        <p:spPr>
          <a:xfrm>
            <a:off x="2462646" y="1721121"/>
            <a:ext cx="7392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lane should you use when riding a bike</a:t>
            </a:r>
            <a:r>
              <a:rPr lang="en-US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ình chữ nhật 14">
            <a:extLst>
              <a:ext uri="{FF2B5EF4-FFF2-40B4-BE49-F238E27FC236}">
                <a16:creationId xmlns:a16="http://schemas.microsoft.com/office/drawing/2014/main" id="{5F5CADEA-4BE6-4965-A630-84E25DE58D9D}"/>
              </a:ext>
            </a:extLst>
          </p:cNvPr>
          <p:cNvSpPr/>
          <p:nvPr/>
        </p:nvSpPr>
        <p:spPr>
          <a:xfrm>
            <a:off x="2600882" y="2359341"/>
            <a:ext cx="5343962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should always use the cycle lane.</a:t>
            </a:r>
            <a:endParaRPr lang="vi-VN" sz="2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4">
            <a:extLst>
              <a:ext uri="{FF2B5EF4-FFF2-40B4-BE49-F238E27FC236}">
                <a16:creationId xmlns:a16="http://schemas.microsoft.com/office/drawing/2014/main" id="{34B30FFC-327E-40A2-9880-E5A5C41FE2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8"/>
          <a:stretch/>
        </p:blipFill>
        <p:spPr>
          <a:xfrm>
            <a:off x="4061504" y="3149285"/>
            <a:ext cx="4194837" cy="2135035"/>
          </a:xfrm>
          <a:prstGeom prst="rect">
            <a:avLst/>
          </a:prstGeom>
        </p:spPr>
      </p:pic>
      <p:sp>
        <p:nvSpPr>
          <p:cNvPr id="14" name="Action Button: Home 13">
            <a:hlinkClick r:id="rId4" action="ppaction://hlinksldjump" highlightClick="1"/>
          </p:cNvPr>
          <p:cNvSpPr/>
          <p:nvPr/>
        </p:nvSpPr>
        <p:spPr>
          <a:xfrm>
            <a:off x="11573164" y="6470073"/>
            <a:ext cx="360218" cy="323272"/>
          </a:xfrm>
          <a:prstGeom prst="actionButtonHome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6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06585" y="678308"/>
            <a:ext cx="9726797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63457" y="6116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6242" y="5089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Hộp Văn bản 13">
            <a:extLst>
              <a:ext uri="{FF2B5EF4-FFF2-40B4-BE49-F238E27FC236}">
                <a16:creationId xmlns:a16="http://schemas.microsoft.com/office/drawing/2014/main" id="{70C7A672-30FB-40F7-ACA3-5308F9788840}"/>
              </a:ext>
            </a:extLst>
          </p:cNvPr>
          <p:cNvSpPr txBox="1"/>
          <p:nvPr/>
        </p:nvSpPr>
        <p:spPr>
          <a:xfrm>
            <a:off x="1959467" y="1605176"/>
            <a:ext cx="9563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should you do before you turn while riding a bike</a:t>
            </a:r>
            <a:r>
              <a:rPr lang="en-US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ình chữ nhật 18">
            <a:extLst>
              <a:ext uri="{FF2B5EF4-FFF2-40B4-BE49-F238E27FC236}">
                <a16:creationId xmlns:a16="http://schemas.microsoft.com/office/drawing/2014/main" id="{B45AA6A7-1AAB-4778-865B-53480CAE3154}"/>
              </a:ext>
            </a:extLst>
          </p:cNvPr>
          <p:cNvSpPr/>
          <p:nvPr/>
        </p:nvSpPr>
        <p:spPr>
          <a:xfrm>
            <a:off x="2057859" y="2265882"/>
            <a:ext cx="8499057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should give a signal before we turn while riding a bike.</a:t>
            </a:r>
            <a:endParaRPr lang="vi-VN" sz="2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4">
            <a:extLst>
              <a:ext uri="{FF2B5EF4-FFF2-40B4-BE49-F238E27FC236}">
                <a16:creationId xmlns:a16="http://schemas.microsoft.com/office/drawing/2014/main" id="{34B30FFC-327E-40A2-9880-E5A5C41FE2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8"/>
          <a:stretch/>
        </p:blipFill>
        <p:spPr>
          <a:xfrm>
            <a:off x="3877745" y="2975658"/>
            <a:ext cx="4194837" cy="2135035"/>
          </a:xfrm>
          <a:prstGeom prst="rect">
            <a:avLst/>
          </a:prstGeom>
        </p:spPr>
      </p:pic>
      <p:sp>
        <p:nvSpPr>
          <p:cNvPr id="14" name="Action Button: Home 13">
            <a:hlinkClick r:id="rId4" action="ppaction://hlinksldjump" highlightClick="1"/>
          </p:cNvPr>
          <p:cNvSpPr/>
          <p:nvPr/>
        </p:nvSpPr>
        <p:spPr>
          <a:xfrm>
            <a:off x="11573164" y="6470073"/>
            <a:ext cx="360218" cy="323272"/>
          </a:xfrm>
          <a:prstGeom prst="actionButtonHome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06585" y="735866"/>
            <a:ext cx="9726797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10671" y="69492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3456" y="5922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Hộp Văn bản 13">
            <a:extLst>
              <a:ext uri="{FF2B5EF4-FFF2-40B4-BE49-F238E27FC236}">
                <a16:creationId xmlns:a16="http://schemas.microsoft.com/office/drawing/2014/main" id="{70C7A672-30FB-40F7-ACA3-5308F9788840}"/>
              </a:ext>
            </a:extLst>
          </p:cNvPr>
          <p:cNvSpPr txBox="1"/>
          <p:nvPr/>
        </p:nvSpPr>
        <p:spPr>
          <a:xfrm>
            <a:off x="2196710" y="1725723"/>
            <a:ext cx="9563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must you do when you get on or off a bus</a:t>
            </a:r>
            <a:r>
              <a:rPr lang="en-US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ình chữ nhật 19">
            <a:extLst>
              <a:ext uri="{FF2B5EF4-FFF2-40B4-BE49-F238E27FC236}">
                <a16:creationId xmlns:a16="http://schemas.microsoft.com/office/drawing/2014/main" id="{9FA8893A-F448-474E-8A29-4FDDA931E74D}"/>
              </a:ext>
            </a:extLst>
          </p:cNvPr>
          <p:cNvSpPr/>
          <p:nvPr/>
        </p:nvSpPr>
        <p:spPr>
          <a:xfrm>
            <a:off x="2060491" y="2351583"/>
            <a:ext cx="9433993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must wait for buses to fully stop when you get on or off a bus.</a:t>
            </a:r>
            <a:endParaRPr lang="vi-VN" sz="2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7">
            <a:extLst>
              <a:ext uri="{FF2B5EF4-FFF2-40B4-BE49-F238E27FC236}">
                <a16:creationId xmlns:a16="http://schemas.microsoft.com/office/drawing/2014/main" id="{715A7425-93B1-4606-8F17-A55A3243C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16" y="2946666"/>
            <a:ext cx="4174484" cy="2595057"/>
          </a:xfrm>
          <a:prstGeom prst="rect">
            <a:avLst/>
          </a:prstGeom>
        </p:spPr>
      </p:pic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11573164" y="6470073"/>
            <a:ext cx="360218" cy="323272"/>
          </a:xfrm>
          <a:prstGeom prst="actionButtonHome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0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25026" y="0"/>
            <a:ext cx="2495265" cy="523220"/>
          </a:xfrm>
          <a:prstGeom prst="rect">
            <a:avLst/>
          </a:prstGeom>
          <a:solidFill>
            <a:srgbClr val="FBB04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3A4CE-EFAC-4382-BD8E-80BC4D376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91" y="962273"/>
            <a:ext cx="4148942" cy="434435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99DA75-A5CC-4E7F-AE78-A6DB5E51E497}"/>
              </a:ext>
            </a:extLst>
          </p:cNvPr>
          <p:cNvSpPr txBox="1"/>
          <p:nvPr/>
        </p:nvSpPr>
        <p:spPr>
          <a:xfrm>
            <a:off x="7221068" y="2622612"/>
            <a:ext cx="41858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rgbClr val="048D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sz="40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048D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40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048D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40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048D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US" sz="40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048D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40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048D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40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048D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40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048D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US" sz="40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048D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endParaRPr lang="en-US" sz="4000" dirty="0">
              <a:solidFill>
                <a:srgbClr val="048DA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78" y="5153890"/>
            <a:ext cx="1674168" cy="14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494" y="4867563"/>
            <a:ext cx="1896979" cy="172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21068" y="104592"/>
            <a:ext cx="3539296" cy="537610"/>
          </a:xfrm>
          <a:prstGeom prst="rect">
            <a:avLst/>
          </a:prstGeom>
          <a:solidFill>
            <a:schemeClr val="accent6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Game</a:t>
            </a:r>
            <a:r>
              <a:rPr lang="en-US" sz="2800" b="1" dirty="0" smtClean="0">
                <a:solidFill>
                  <a:schemeClr val="tx1"/>
                </a:solidFill>
              </a:rPr>
              <a:t>: Hangman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06585" y="722312"/>
            <a:ext cx="9726797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10671" y="6813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3456" y="5787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Hộp Văn bản 13">
            <a:extLst>
              <a:ext uri="{FF2B5EF4-FFF2-40B4-BE49-F238E27FC236}">
                <a16:creationId xmlns:a16="http://schemas.microsoft.com/office/drawing/2014/main" id="{70C7A672-30FB-40F7-ACA3-5308F9788840}"/>
              </a:ext>
            </a:extLst>
          </p:cNvPr>
          <p:cNvSpPr txBox="1"/>
          <p:nvPr/>
        </p:nvSpPr>
        <p:spPr>
          <a:xfrm>
            <a:off x="1663456" y="1485424"/>
            <a:ext cx="9563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mustn’t you do when you are in a moving vehicle</a:t>
            </a:r>
            <a:r>
              <a:rPr lang="en-US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9EA66E0A-145F-46EC-A774-2BBA073D1867}"/>
              </a:ext>
            </a:extLst>
          </p:cNvPr>
          <p:cNvSpPr/>
          <p:nvPr/>
        </p:nvSpPr>
        <p:spPr>
          <a:xfrm>
            <a:off x="2060491" y="2133563"/>
            <a:ext cx="7520840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mustn’t stick any body parts out of the window </a:t>
            </a:r>
          </a:p>
          <a:p>
            <a:pPr algn="ctr"/>
            <a:r>
              <a:rPr lang="en-US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you are in a moving vehicle. </a:t>
            </a:r>
            <a:endParaRPr lang="vi-VN" sz="2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7">
            <a:extLst>
              <a:ext uri="{FF2B5EF4-FFF2-40B4-BE49-F238E27FC236}">
                <a16:creationId xmlns:a16="http://schemas.microsoft.com/office/drawing/2014/main" id="{715A7425-93B1-4606-8F17-A55A3243C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79" y="3240068"/>
            <a:ext cx="3795793" cy="2474804"/>
          </a:xfrm>
          <a:prstGeom prst="rect">
            <a:avLst/>
          </a:prstGeom>
        </p:spPr>
      </p:pic>
      <p:sp>
        <p:nvSpPr>
          <p:cNvPr id="14" name="Action Button: Home 13">
            <a:hlinkClick r:id="rId4" action="ppaction://hlinksldjump" highlightClick="1"/>
          </p:cNvPr>
          <p:cNvSpPr/>
          <p:nvPr/>
        </p:nvSpPr>
        <p:spPr>
          <a:xfrm>
            <a:off x="11573164" y="6470073"/>
            <a:ext cx="360218" cy="323272"/>
          </a:xfrm>
          <a:prstGeom prst="actionButtonHome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16" y="2456121"/>
            <a:ext cx="5864021" cy="378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3657" y="393011"/>
            <a:ext cx="9483059" cy="936059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NUMBER!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11573164" y="6470073"/>
            <a:ext cx="360218" cy="323272"/>
          </a:xfrm>
          <a:prstGeom prst="actionButtonHome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1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16" y="2413591"/>
            <a:ext cx="5927817" cy="382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3144" y="318584"/>
            <a:ext cx="9589386" cy="1042384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NUMBER!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11573164" y="6470073"/>
            <a:ext cx="360218" cy="323272"/>
          </a:xfrm>
          <a:prstGeom prst="actionButtonHome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6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491" y="341745"/>
            <a:ext cx="8944881" cy="636450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>
                <a:gd name="adj1" fmla="val 12500"/>
                <a:gd name="adj2" fmla="val 229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.VnArial" pitchFamily="34" charset="0"/>
              </a:rPr>
              <a:t>LUCKY  NUMBER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207435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03" tIns="60952" rIns="121903" bIns="60952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35" y="1897912"/>
            <a:ext cx="388679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0772" y="5359320"/>
            <a:ext cx="8737600" cy="800203"/>
          </a:xfrm>
          <a:prstGeom prst="rect">
            <a:avLst/>
          </a:prstGeom>
          <a:noFill/>
        </p:spPr>
        <p:txBody>
          <a:bodyPr wrap="square" lIns="121903" tIns="60952" rIns="121903" bIns="60952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YOU GET A GIFT</a:t>
            </a:r>
            <a:endParaRPr lang="en-GB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1573164" y="6470073"/>
            <a:ext cx="360218" cy="323272"/>
          </a:xfrm>
          <a:prstGeom prst="actionButtonHome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5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06585" y="786967"/>
            <a:ext cx="9726797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10671" y="74602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3456" y="6433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Hộp Văn bản 13">
            <a:extLst>
              <a:ext uri="{FF2B5EF4-FFF2-40B4-BE49-F238E27FC236}">
                <a16:creationId xmlns:a16="http://schemas.microsoft.com/office/drawing/2014/main" id="{70C7A672-30FB-40F7-ACA3-5308F9788840}"/>
              </a:ext>
            </a:extLst>
          </p:cNvPr>
          <p:cNvSpPr txBox="1"/>
          <p:nvPr/>
        </p:nvSpPr>
        <p:spPr>
          <a:xfrm>
            <a:off x="1663456" y="1457715"/>
            <a:ext cx="95631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 should pedestrians cross the street?</a:t>
            </a:r>
          </a:p>
          <a:p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lane should you use when riding a bike?</a:t>
            </a:r>
          </a:p>
          <a:p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should you do before you turn while riding a bike?</a:t>
            </a:r>
          </a:p>
          <a:p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must you do when you get on or off a bus?</a:t>
            </a:r>
          </a:p>
          <a:p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mustn’t you do when you are in a moving vehicle?</a:t>
            </a: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ình chữ nhật 3">
            <a:extLst>
              <a:ext uri="{FF2B5EF4-FFF2-40B4-BE49-F238E27FC236}">
                <a16:creationId xmlns:a16="http://schemas.microsoft.com/office/drawing/2014/main" id="{D61332BE-11B2-4E2D-BAEC-18D07B8E9200}"/>
              </a:ext>
            </a:extLst>
          </p:cNvPr>
          <p:cNvSpPr/>
          <p:nvPr/>
        </p:nvSpPr>
        <p:spPr>
          <a:xfrm>
            <a:off x="2135287" y="1835114"/>
            <a:ext cx="6790641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vi-VN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shoud</a:t>
            </a:r>
            <a:r>
              <a:rPr lang="vi-VN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</a:t>
            </a:r>
            <a:r>
              <a:rPr lang="vi-VN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vi-VN" sz="2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street</a:t>
            </a:r>
            <a:r>
              <a:rPr lang="vi-VN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vi-VN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vi-VN" sz="2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zebra</a:t>
            </a:r>
            <a:r>
              <a:rPr lang="vi-VN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crossing</a:t>
            </a:r>
            <a:r>
              <a:rPr lang="vi-VN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60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ình chữ nhật 14">
            <a:extLst>
              <a:ext uri="{FF2B5EF4-FFF2-40B4-BE49-F238E27FC236}">
                <a16:creationId xmlns:a16="http://schemas.microsoft.com/office/drawing/2014/main" id="{5F5CADEA-4BE6-4965-A630-84E25DE58D9D}"/>
              </a:ext>
            </a:extLst>
          </p:cNvPr>
          <p:cNvSpPr/>
          <p:nvPr/>
        </p:nvSpPr>
        <p:spPr>
          <a:xfrm>
            <a:off x="2026986" y="2781979"/>
            <a:ext cx="5125699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should always use the cycle lane.</a:t>
            </a:r>
            <a:endParaRPr lang="vi-VN" sz="260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ình chữ nhật 18">
            <a:extLst>
              <a:ext uri="{FF2B5EF4-FFF2-40B4-BE49-F238E27FC236}">
                <a16:creationId xmlns:a16="http://schemas.microsoft.com/office/drawing/2014/main" id="{B45AA6A7-1AAB-4778-865B-53480CAE3154}"/>
              </a:ext>
            </a:extLst>
          </p:cNvPr>
          <p:cNvSpPr/>
          <p:nvPr/>
        </p:nvSpPr>
        <p:spPr>
          <a:xfrm>
            <a:off x="2123230" y="3594957"/>
            <a:ext cx="8060796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should give a signal before we turn while riding a bike.</a:t>
            </a:r>
            <a:endParaRPr lang="vi-VN" sz="260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ình chữ nhật 19">
            <a:extLst>
              <a:ext uri="{FF2B5EF4-FFF2-40B4-BE49-F238E27FC236}">
                <a16:creationId xmlns:a16="http://schemas.microsoft.com/office/drawing/2014/main" id="{9FA8893A-F448-474E-8A29-4FDDA931E74D}"/>
              </a:ext>
            </a:extLst>
          </p:cNvPr>
          <p:cNvSpPr/>
          <p:nvPr/>
        </p:nvSpPr>
        <p:spPr>
          <a:xfrm>
            <a:off x="2239546" y="4470261"/>
            <a:ext cx="8982908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must wait for buses to fully stop when you get on or off a bus.</a:t>
            </a:r>
            <a:endParaRPr lang="vi-VN" sz="260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9EA66E0A-145F-46EC-A774-2BBA073D1867}"/>
              </a:ext>
            </a:extLst>
          </p:cNvPr>
          <p:cNvSpPr/>
          <p:nvPr/>
        </p:nvSpPr>
        <p:spPr>
          <a:xfrm>
            <a:off x="2162249" y="5232985"/>
            <a:ext cx="7076937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mustn’t stick any body parts out of the window </a:t>
            </a:r>
          </a:p>
          <a:p>
            <a:pPr algn="ctr"/>
            <a:r>
              <a:rPr lang="en-US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you are in a moving vehicle. </a:t>
            </a:r>
            <a:endParaRPr lang="vi-VN" sz="260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26658" y="774291"/>
            <a:ext cx="86646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Ask and answer the following question: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30744" y="73335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3529" y="6307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500" y="45935"/>
            <a:ext cx="292246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C3B4CC-53E8-4CE0-83DF-2A5E978F39EF}"/>
              </a:ext>
            </a:extLst>
          </p:cNvPr>
          <p:cNvSpPr txBox="1"/>
          <p:nvPr/>
        </p:nvSpPr>
        <p:spPr>
          <a:xfrm>
            <a:off x="1103721" y="1308800"/>
            <a:ext cx="10578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hronicaPro-Book"/>
              </a:rPr>
              <a:t>When you are a road user, what should you NOT do?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828858D-783B-41E1-9A2E-5A8F96B8E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58" y="4795284"/>
            <a:ext cx="2444514" cy="1913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FE2E621A-6477-4184-B8D7-30EF2BF57C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2" y="2148604"/>
            <a:ext cx="3593291" cy="32740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73208" y="2286827"/>
            <a:ext cx="6096000" cy="21759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 shouldn’t cross the road on a red light. 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 shouldn’t cycle in the pavement or footpath. 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I shouldn’t ride my bike fast.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 shouldn’t carry a passenger in front of me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10246" y="44405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following sentences about these people.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Then work in groups. Discuss who is being safe, and who isn’t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03249" y="54669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6034" y="4440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9A4EA10-7373-4698-9F28-6C8CBB4F0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52" y="1686796"/>
            <a:ext cx="4378605" cy="425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8981" y="49544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following sentences about these people.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Then work in groups. Discuss who is being safe, and who isn’t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81984" y="59808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34769" y="4954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518EF6F-3E15-4755-B16E-D05E7774469C}"/>
              </a:ext>
            </a:extLst>
          </p:cNvPr>
          <p:cNvSpPr txBox="1"/>
          <p:nvPr/>
        </p:nvSpPr>
        <p:spPr>
          <a:xfrm>
            <a:off x="1195067" y="1429080"/>
            <a:ext cx="10319993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effectLst/>
                <a:latin typeface="ChronicaPro-Bold"/>
              </a:rPr>
              <a:t>1. </a:t>
            </a:r>
            <a:r>
              <a:rPr lang="en-US" sz="2800" b="0" i="0" dirty="0">
                <a:effectLst/>
                <a:latin typeface="ChronicaPro-Book"/>
              </a:rPr>
              <a:t>Hoang is riding a bike, and he is wearing a helmet.</a:t>
            </a:r>
            <a:br>
              <a:rPr lang="en-US" sz="2800" b="0" i="0" dirty="0">
                <a:effectLst/>
                <a:latin typeface="ChronicaPro-Book"/>
              </a:rPr>
            </a:br>
            <a:r>
              <a:rPr lang="en-US" sz="2800" b="1" i="0" dirty="0">
                <a:effectLst/>
                <a:latin typeface="ChronicaPro-Bold"/>
              </a:rPr>
              <a:t>2. </a:t>
            </a:r>
            <a:r>
              <a:rPr lang="en-US" sz="2800" b="0" i="0" dirty="0">
                <a:effectLst/>
                <a:latin typeface="ChronicaPro-Book"/>
              </a:rPr>
              <a:t>It is raining hard, but Mr. Long is driving quickly.</a:t>
            </a:r>
            <a:br>
              <a:rPr lang="en-US" sz="2800" b="0" i="0" dirty="0">
                <a:effectLst/>
                <a:latin typeface="ChronicaPro-Book"/>
              </a:rPr>
            </a:br>
            <a:r>
              <a:rPr lang="en-US" sz="2800" b="1" i="0" dirty="0">
                <a:effectLst/>
                <a:latin typeface="ChronicaPro-Bold"/>
              </a:rPr>
              <a:t>3. </a:t>
            </a:r>
            <a:r>
              <a:rPr lang="en-US" sz="2800" b="0" i="0" dirty="0">
                <a:effectLst/>
                <a:latin typeface="ChronicaPro-Book"/>
              </a:rPr>
              <a:t>The students are standing in a line to get on the school bus.</a:t>
            </a:r>
            <a:br>
              <a:rPr lang="en-US" sz="2800" b="0" i="0" dirty="0">
                <a:effectLst/>
                <a:latin typeface="ChronicaPro-Book"/>
              </a:rPr>
            </a:br>
            <a:r>
              <a:rPr lang="en-US" sz="2800" b="1" i="0" dirty="0">
                <a:effectLst/>
                <a:latin typeface="ChronicaPro-Bold"/>
              </a:rPr>
              <a:t>4. </a:t>
            </a:r>
            <a:r>
              <a:rPr lang="en-US" sz="2800" b="0" i="0" dirty="0">
                <a:effectLst/>
                <a:latin typeface="ChronicaPro-Book"/>
              </a:rPr>
              <a:t>Mr. </a:t>
            </a:r>
            <a:r>
              <a:rPr lang="en-US" sz="2800" b="0" i="0" dirty="0" err="1">
                <a:effectLst/>
                <a:latin typeface="ChronicaPro-Book"/>
              </a:rPr>
              <a:t>Binh</a:t>
            </a:r>
            <a:r>
              <a:rPr lang="en-US" sz="2800" b="0" i="0" dirty="0">
                <a:effectLst/>
                <a:latin typeface="ChronicaPro-Book"/>
              </a:rPr>
              <a:t> is taking his daughter to school on his motorbike. She is sitting in front of him.</a:t>
            </a:r>
            <a:br>
              <a:rPr lang="en-US" sz="2800" b="0" i="0" dirty="0">
                <a:effectLst/>
                <a:latin typeface="ChronicaPro-Book"/>
              </a:rPr>
            </a:br>
            <a:r>
              <a:rPr lang="en-US" sz="2800" b="1" i="0" dirty="0">
                <a:effectLst/>
                <a:latin typeface="ChronicaPro-Bold"/>
              </a:rPr>
              <a:t>5. </a:t>
            </a:r>
            <a:r>
              <a:rPr lang="en-US" sz="2800" b="0" i="0" dirty="0">
                <a:effectLst/>
                <a:latin typeface="ChronicaPro-Book"/>
              </a:rPr>
              <a:t>Michelle is cycling to school and she is waving and shouting to her friends.</a:t>
            </a:r>
            <a:r>
              <a:rPr lang="en-US" sz="2800" dirty="0"/>
              <a:t> </a:t>
            </a:r>
            <a:endParaRPr lang="vi-VN" sz="28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219A31D-0BAB-4F39-81F6-CE373D740A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054" y="2119312"/>
            <a:ext cx="713016" cy="71301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B7A83F3E-76F5-4B3F-B060-97349B4C3A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562" y="1429080"/>
            <a:ext cx="942906" cy="690232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7100B8D8-025D-44F7-BCD8-DE6B337D7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859" y="3978423"/>
            <a:ext cx="713016" cy="713016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702ACDED-D1B5-4B3A-BB35-64FEC0B0A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55" y="5236703"/>
            <a:ext cx="713016" cy="713016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C6E03176-D3CC-416D-A048-A25A4AFE21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07" y="2754866"/>
            <a:ext cx="942906" cy="69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54101" y="1294274"/>
            <a:ext cx="3700132" cy="4394144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2224746" y="455872"/>
            <a:ext cx="3474159" cy="523220"/>
          </a:xfrm>
          <a:prstGeom prst="rect">
            <a:avLst/>
          </a:prstGeom>
          <a:solidFill>
            <a:srgbClr val="048DA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* CONSOLIDATION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464596" y="1294273"/>
            <a:ext cx="3641251" cy="4394145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/>
          <p:cNvSpPr/>
          <p:nvPr/>
        </p:nvSpPr>
        <p:spPr>
          <a:xfrm>
            <a:off x="6804224" y="1477926"/>
            <a:ext cx="2850892" cy="284591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 13"/>
          <p:cNvGrpSpPr/>
          <p:nvPr/>
        </p:nvGrpSpPr>
        <p:grpSpPr>
          <a:xfrm>
            <a:off x="6915326" y="5029291"/>
            <a:ext cx="2798188" cy="662746"/>
            <a:chOff x="239469" y="3381464"/>
            <a:chExt cx="2798188" cy="662746"/>
          </a:xfrm>
        </p:grpSpPr>
        <p:sp>
          <p:nvSpPr>
            <p:cNvPr id="15" name="Rectangle 14"/>
            <p:cNvSpPr/>
            <p:nvPr/>
          </p:nvSpPr>
          <p:spPr>
            <a:xfrm>
              <a:off x="297867" y="3381464"/>
              <a:ext cx="2739790" cy="6088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239469" y="3435397"/>
              <a:ext cx="2739790" cy="608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/>
                <a:t>READING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498008" y="1598666"/>
            <a:ext cx="3204704" cy="272517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396105"/>
              <a:satOff val="11934"/>
              <a:lumOff val="1434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/>
          <p:cNvGrpSpPr/>
          <p:nvPr/>
        </p:nvGrpSpPr>
        <p:grpSpPr>
          <a:xfrm>
            <a:off x="2642551" y="4989520"/>
            <a:ext cx="2739790" cy="608813"/>
            <a:chOff x="4359167" y="3406129"/>
            <a:chExt cx="2739790" cy="608813"/>
          </a:xfrm>
        </p:grpSpPr>
        <p:sp>
          <p:nvSpPr>
            <p:cNvPr id="24" name="Rectangle 23"/>
            <p:cNvSpPr/>
            <p:nvPr/>
          </p:nvSpPr>
          <p:spPr>
            <a:xfrm>
              <a:off x="4359167" y="3406129"/>
              <a:ext cx="2739790" cy="6088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92612"/>
                <a:satOff val="14709"/>
                <a:lumOff val="5686"/>
                <a:alphaOff val="0"/>
              </a:schemeClr>
            </a:fillRef>
            <a:effectRef idx="0">
              <a:schemeClr val="accent4">
                <a:hueOff val="-492612"/>
                <a:satOff val="14709"/>
                <a:lumOff val="5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extBox 24"/>
            <p:cNvSpPr txBox="1"/>
            <p:nvPr/>
          </p:nvSpPr>
          <p:spPr>
            <a:xfrm>
              <a:off x="4359167" y="3406129"/>
              <a:ext cx="2739790" cy="608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/>
                <a:t>SPEAKING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349448" y="4631593"/>
            <a:ext cx="3353264" cy="37666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073" y="4334694"/>
            <a:ext cx="3353091" cy="7376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498008" y="4524448"/>
            <a:ext cx="2739790" cy="358171"/>
            <a:chOff x="297867" y="2933168"/>
            <a:chExt cx="2739790" cy="358171"/>
          </a:xfrm>
        </p:grpSpPr>
        <p:sp>
          <p:nvSpPr>
            <p:cNvPr id="28" name="Rectangle 27"/>
            <p:cNvSpPr/>
            <p:nvPr/>
          </p:nvSpPr>
          <p:spPr>
            <a:xfrm>
              <a:off x="297867" y="2933168"/>
              <a:ext cx="2739790" cy="35817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/>
            <p:cNvSpPr txBox="1"/>
            <p:nvPr/>
          </p:nvSpPr>
          <p:spPr>
            <a:xfrm>
              <a:off x="297867" y="2933168"/>
              <a:ext cx="2739790" cy="358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rgbClr val="002060"/>
                  </a:solidFill>
                </a:rPr>
                <a:t>ROAD SAFETY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9"/>
          <p:cNvSpPr>
            <a:spLocks noChangeArrowheads="1" noChangeShapeType="1" noTextEdit="1"/>
          </p:cNvSpPr>
          <p:nvPr/>
        </p:nvSpPr>
        <p:spPr bwMode="auto">
          <a:xfrm>
            <a:off x="3913965" y="707066"/>
            <a:ext cx="4127500" cy="6477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HOMEWORK</a:t>
            </a:r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2628605" y="2261192"/>
            <a:ext cx="8839200" cy="135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 smtClean="0">
                <a:solidFill>
                  <a:srgbClr val="0000FF"/>
                </a:solidFill>
              </a:rPr>
              <a:t> Do </a:t>
            </a:r>
            <a:r>
              <a:rPr lang="en-US" sz="3200" b="1" dirty="0">
                <a:solidFill>
                  <a:srgbClr val="0000FF"/>
                </a:solidFill>
              </a:rPr>
              <a:t>more exercises in workbook.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solidFill>
                  <a:srgbClr val="0000FF"/>
                </a:solidFill>
              </a:rPr>
              <a:t> Prepare: </a:t>
            </a:r>
            <a:r>
              <a:rPr lang="en-US" sz="3200" b="1" dirty="0" smtClean="0">
                <a:solidFill>
                  <a:srgbClr val="0000FF"/>
                </a:solidFill>
              </a:rPr>
              <a:t>Lesson 6 ( Skills 2)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5" name="Picture 5" descr="book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385" y="5196687"/>
            <a:ext cx="2213345" cy="151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2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640" y="4931568"/>
            <a:ext cx="1182330" cy="102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81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55694" y="1217682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05" y="851375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08465" y="1304894"/>
            <a:ext cx="3577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5: SKILLS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56" y="143115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57024" y="208605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67170" y="222481"/>
            <a:ext cx="2561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11347" y="160926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7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969084904"/>
              </p:ext>
            </p:extLst>
          </p:nvPr>
        </p:nvGraphicFramePr>
        <p:xfrm>
          <a:off x="2739609" y="2216281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27703"/>
            <a:ext cx="12192000" cy="5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1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95784" y="4634160"/>
            <a:ext cx="306638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- pedestrian </a:t>
            </a:r>
            <a:r>
              <a:rPr lang="en-US" b="1" dirty="0"/>
              <a:t>(n</a:t>
            </a:r>
            <a:r>
              <a:rPr lang="en-US" b="1" dirty="0" smtClean="0"/>
              <a:t>):  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81667" y="4780686"/>
            <a:ext cx="2381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05839" y="4829936"/>
            <a:ext cx="1875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pəˈdestrēən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48440" y="138545"/>
            <a:ext cx="315206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2800" b="1" dirty="0">
              <a:solidFill>
                <a:srgbClr val="008A8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55B1C17-8E22-454C-A26A-1B07C24AF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394" y="844125"/>
            <a:ext cx="4073987" cy="3755804"/>
          </a:xfrm>
          <a:prstGeom prst="rect">
            <a:avLst/>
          </a:prstGeom>
        </p:spPr>
      </p:pic>
      <p:pic>
        <p:nvPicPr>
          <p:cNvPr id="3" name="pedestrian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02719" y="1744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362126" y="3818910"/>
            <a:ext cx="292720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- passenger </a:t>
            </a:r>
            <a:r>
              <a:rPr lang="en-US" b="1" dirty="0"/>
              <a:t>(n</a:t>
            </a:r>
            <a:r>
              <a:rPr lang="en-US" b="1" dirty="0" smtClean="0"/>
              <a:t>):  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21373" y="3981846"/>
            <a:ext cx="2317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EA95ACC3-7C10-4CF8-968F-8F996F9858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78" y="919382"/>
            <a:ext cx="4404995" cy="2935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5459" y="129307"/>
            <a:ext cx="315206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2800" b="1" dirty="0">
              <a:solidFill>
                <a:srgbClr val="008A8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assenger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4521" y="0"/>
            <a:ext cx="487363" cy="4873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94068" y="3996716"/>
            <a:ext cx="1938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pæs.ən.dʒɚ</a:t>
            </a:r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043566" y="4941455"/>
            <a:ext cx="277082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-(</a:t>
            </a:r>
            <a:r>
              <a:rPr lang="en-US" b="1" dirty="0"/>
              <a:t>to) obey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33403" y="5075676"/>
            <a:ext cx="2251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1239" y="5158497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A9A5"/>
                </a:solidFill>
              </a:rPr>
              <a:t>/</a:t>
            </a:r>
            <a:r>
              <a:rPr lang="en-US" b="1" dirty="0" err="1">
                <a:solidFill>
                  <a:srgbClr val="00A9A5"/>
                </a:solidFill>
              </a:rPr>
              <a:t>əʊˈbeɪ</a:t>
            </a:r>
            <a:r>
              <a:rPr lang="en-US" b="1" dirty="0">
                <a:solidFill>
                  <a:srgbClr val="00A9A5"/>
                </a:solidFill>
              </a:rPr>
              <a:t>/</a:t>
            </a:r>
            <a:endParaRPr lang="en-US" sz="2400" b="1" dirty="0">
              <a:solidFill>
                <a:srgbClr val="00A9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2EC1766-24A4-4853-B967-2DDC47810A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31" y="858983"/>
            <a:ext cx="4380041" cy="4082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5459" y="120071"/>
            <a:ext cx="315206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2800" b="1" dirty="0">
              <a:solidFill>
                <a:srgbClr val="008A8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ukoak__0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04597" y="1200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785042" y="5230791"/>
            <a:ext cx="318645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- seat </a:t>
            </a:r>
            <a:r>
              <a:rPr lang="en-US" b="1" dirty="0"/>
              <a:t>belt (n) 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64674" y="5344081"/>
            <a:ext cx="2963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55089" y="5417326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sēt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ˌbelt/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40E3DCDA-D49E-4F22-808E-0DD449B97E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3" t="43265" r="36331" b="12374"/>
          <a:stretch/>
        </p:blipFill>
        <p:spPr bwMode="auto">
          <a:xfrm>
            <a:off x="4568323" y="915429"/>
            <a:ext cx="4592703" cy="4240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5459" y="120071"/>
            <a:ext cx="302736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2800" b="1" dirty="0">
              <a:solidFill>
                <a:srgbClr val="008A8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963" y="812800"/>
            <a:ext cx="5745019" cy="37037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86911" y="5065866"/>
            <a:ext cx="2225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400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ˈziːbrə ˈkrɒsɪŋ</a:t>
            </a:r>
            <a:r>
              <a:rPr lang="vi-VN" sz="2400" dirty="0" smtClean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vi-VN" sz="2400" dirty="0">
              <a:solidFill>
                <a:srgbClr val="00A9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8440" y="120073"/>
            <a:ext cx="315206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2800" b="1" dirty="0">
              <a:solidFill>
                <a:srgbClr val="008A8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2036" y="4588826"/>
            <a:ext cx="3925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zebra crossing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(n.phr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1306" y="4619590"/>
            <a:ext cx="2435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 kẻ đường</a:t>
            </a:r>
          </a:p>
        </p:txBody>
      </p:sp>
      <p:pic>
        <p:nvPicPr>
          <p:cNvPr id="7" name="zebra-crossing16534110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2382" y="627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05498" y="920461"/>
            <a:ext cx="5850938" cy="37900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84841" y="4869934"/>
            <a:ext cx="3155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xe đạp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5459" y="166251"/>
            <a:ext cx="315206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2800" b="1" dirty="0">
              <a:solidFill>
                <a:srgbClr val="008A8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4854" y="4869934"/>
            <a:ext cx="1880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cyclist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</a:t>
            </a:r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55408" y="4906878"/>
            <a:ext cx="1386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/ˈsaɪklɪst/</a:t>
            </a:r>
            <a:endParaRPr lang="en-US" sz="2400" b="1" dirty="0">
              <a:solidFill>
                <a:srgbClr val="00A9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yclist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37638" y="1662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3486</TotalTime>
  <Words>901</Words>
  <Application>Microsoft Office PowerPoint</Application>
  <PresentationFormat>Widescreen</PresentationFormat>
  <Paragraphs>199</Paragraphs>
  <Slides>32</Slides>
  <Notes>21</Notes>
  <HiddenSlides>0</HiddenSlides>
  <MMClips>5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.VnArial</vt:lpstr>
      <vt:lpstr>Arial</vt:lpstr>
      <vt:lpstr>Arial Black</vt:lpstr>
      <vt:lpstr>Calibri</vt:lpstr>
      <vt:lpstr>Century Gothic</vt:lpstr>
      <vt:lpstr>ChronicaPro-Bold</vt:lpstr>
      <vt:lpstr>ChronicaPro-Book</vt:lpstr>
      <vt:lpstr>Myriad Pro</vt:lpstr>
      <vt:lpstr>Source Sans Pro Black</vt:lpstr>
      <vt:lpstr>Stencil</vt:lpstr>
      <vt:lpstr>Tahoma</vt:lpstr>
      <vt:lpstr>Times New Roman</vt:lpstr>
      <vt:lpstr>VNI-Ariston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166</cp:revision>
  <dcterms:created xsi:type="dcterms:W3CDTF">2020-12-09T02:04:09Z</dcterms:created>
  <dcterms:modified xsi:type="dcterms:W3CDTF">2023-01-02T10:25:23Z</dcterms:modified>
</cp:coreProperties>
</file>