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85" r:id="rId2"/>
    <p:sldId id="260" r:id="rId3"/>
    <p:sldId id="257" r:id="rId4"/>
    <p:sldId id="264" r:id="rId5"/>
    <p:sldId id="265" r:id="rId6"/>
    <p:sldId id="266" r:id="rId7"/>
    <p:sldId id="283" r:id="rId8"/>
    <p:sldId id="284" r:id="rId9"/>
    <p:sldId id="267" r:id="rId10"/>
    <p:sldId id="287" r:id="rId11"/>
    <p:sldId id="286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80" r:id="rId21"/>
    <p:sldId id="288" r:id="rId22"/>
    <p:sldId id="289" r:id="rId23"/>
  </p:sldIdLst>
  <p:sldSz cx="12192000" cy="6858000"/>
  <p:notesSz cx="6858000" cy="9144000"/>
  <p:embeddedFontLst>
    <p:embeddedFont>
      <p:font typeface=".VnAvantH" panose="020B7200000000000000"/>
      <p:regular r:id="rId25"/>
      <p:bold r:id="rId26"/>
      <p:italic r:id="rId27"/>
      <p:boldItalic r:id="rId28"/>
    </p:embeddedFont>
    <p:embeddedFont>
      <p:font typeface=".VnMysticalH" panose="020B7200000000000000"/>
      <p:regular r:id="rId29"/>
    </p:embeddedFont>
    <p:embeddedFont>
      <p:font typeface="Gabriola" panose="04040605051002020D02" pitchFamily="8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VNI-Ariston" panose="020B060402020202020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8080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9724" y="1390666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113030"/>
            <a:ext cx="508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1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3770"/>
              </p:ext>
            </p:extLst>
          </p:nvPr>
        </p:nvGraphicFramePr>
        <p:xfrm>
          <a:off x="1766529" y="1368594"/>
          <a:ext cx="8173884" cy="3924047"/>
        </p:xfrm>
        <a:graphic>
          <a:graphicData uri="http://schemas.openxmlformats.org/drawingml/2006/table">
            <a:tbl>
              <a:tblPr firstRow="1" bandRow="1">
                <a:tableStyleId>{CBBACE4C-0F27-4020-BDA4-7AD3370B0804}</a:tableStyleId>
              </a:tblPr>
              <a:tblGrid>
                <a:gridCol w="408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</a:rPr>
                        <a:t>New words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800" b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4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viên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2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nhớ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nhắc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chuẩn</a:t>
                      </a:r>
                      <a:r>
                        <a:rPr lang="en-GB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bị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Sân</a:t>
                      </a:r>
                      <a:r>
                        <a:rPr lang="en-GB" sz="2500" b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baseline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endParaRPr lang="en-GB" sz="2500" b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223;p12"/>
          <p:cNvSpPr txBox="1"/>
          <p:nvPr/>
        </p:nvSpPr>
        <p:spPr>
          <a:xfrm>
            <a:off x="116307" y="0"/>
            <a:ext cx="5414337" cy="5847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* </a:t>
            </a:r>
            <a:r>
              <a:rPr lang="en-GB" sz="3200" b="1" dirty="0"/>
              <a:t>C </a:t>
            </a:r>
            <a:r>
              <a:rPr lang="en-GB" sz="3200" b="1" dirty="0" err="1"/>
              <a:t>hecking</a:t>
            </a:r>
            <a:r>
              <a:rPr lang="en-GB" sz="3200" b="1" dirty="0"/>
              <a:t> v</a:t>
            </a:r>
            <a:r>
              <a:rPr lang="en-GB" sz="3200" b="1" dirty="0">
                <a:solidFill>
                  <a:schemeClr val="dk1"/>
                </a:solidFill>
              </a:rPr>
              <a:t>ocabulary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489" y="2017658"/>
            <a:ext cx="349005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- lower secondary school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1331" y="2849300"/>
            <a:ext cx="1486304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- member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9405" y="3588946"/>
            <a:ext cx="1313181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- remind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789" y="4169232"/>
            <a:ext cx="1407758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GB" sz="2500" b="1" dirty="0">
                <a:latin typeface="Calibri"/>
                <a:cs typeface="Calibri"/>
                <a:sym typeface="Calibri"/>
              </a:rPr>
              <a:t>- prepare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5544" y="4675778"/>
            <a:ext cx="1869423" cy="609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SzPts val="2500"/>
            </a:pPr>
            <a:r>
              <a:rPr lang="en-GB" sz="2500" b="1" dirty="0">
                <a:latin typeface="Calibri"/>
                <a:cs typeface="Calibri"/>
                <a:sym typeface="Calibri"/>
              </a:rPr>
              <a:t>- playground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7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6055571" y="2762710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850" y="354017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5214" y="354017"/>
            <a:ext cx="3716143" cy="1863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5;p14"/>
          <p:cNvSpPr txBox="1"/>
          <p:nvPr/>
        </p:nvSpPr>
        <p:spPr>
          <a:xfrm>
            <a:off x="1099121" y="238946"/>
            <a:ext cx="26469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6;p14"/>
          <p:cNvSpPr/>
          <p:nvPr/>
        </p:nvSpPr>
        <p:spPr>
          <a:xfrm>
            <a:off x="424940" y="24477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7;p14"/>
          <p:cNvSpPr txBox="1"/>
          <p:nvPr/>
        </p:nvSpPr>
        <p:spPr>
          <a:xfrm>
            <a:off x="472319" y="17995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5423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1099121" y="238946"/>
            <a:ext cx="26469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24940" y="24477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472319" y="17995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22854" y="8512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110" y="3142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747789" y="4526405"/>
            <a:ext cx="10077527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321899" y="33232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374684" y="22968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477222" y="1098003"/>
            <a:ext cx="6096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 sz="32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357421" y="5820128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434569" y="2745309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827501" y="353865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345172" y="4314101"/>
            <a:ext cx="10478458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 sz="2800" dirty="0"/>
          </a:p>
        </p:txBody>
      </p:sp>
      <p:sp>
        <p:nvSpPr>
          <p:cNvPr id="272" name="Google Shape;272;p16"/>
          <p:cNvSpPr/>
          <p:nvPr/>
        </p:nvSpPr>
        <p:spPr>
          <a:xfrm>
            <a:off x="345172" y="1191071"/>
            <a:ext cx="74537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her teacher.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her classmates.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her teacher and her classmates.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/>
          </a:p>
        </p:txBody>
      </p:sp>
      <p:sp>
        <p:nvSpPr>
          <p:cNvPr id="273" name="Google Shape;273;p16"/>
          <p:cNvSpPr/>
          <p:nvPr/>
        </p:nvSpPr>
        <p:spPr>
          <a:xfrm>
            <a:off x="207884" y="4060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260669" y="3034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275968" y="3273330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71038" y="5699055"/>
            <a:ext cx="425313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713486" y="42760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669642" y="1038265"/>
            <a:ext cx="911636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Phong’s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20416" y="25348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573201" y="15084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602697" y="3104409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26018" y="275021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68710" y="4269685"/>
            <a:ext cx="11823290" cy="92328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7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going with you and when?</a:t>
            </a:r>
            <a:endParaRPr sz="2700" dirty="0"/>
          </a:p>
        </p:txBody>
      </p:sp>
      <p:cxnSp>
        <p:nvCxnSpPr>
          <p:cNvPr id="293" name="Google Shape;293;p17"/>
          <p:cNvCxnSpPr/>
          <p:nvPr/>
        </p:nvCxnSpPr>
        <p:spPr>
          <a:xfrm>
            <a:off x="3716588" y="4715941"/>
            <a:ext cx="7624916" cy="3077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542819" y="1059265"/>
            <a:ext cx="6096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399616" y="27333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452401" y="1706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480633" y="2460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905218" y="294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310485" y="3695251"/>
            <a:ext cx="11296496" cy="1384954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Who is going with you and when?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 sz="2800" dirty="0"/>
          </a:p>
        </p:txBody>
      </p:sp>
      <p:cxnSp>
        <p:nvCxnSpPr>
          <p:cNvPr id="307" name="Google Shape;307;p18"/>
          <p:cNvCxnSpPr/>
          <p:nvPr/>
        </p:nvCxnSpPr>
        <p:spPr>
          <a:xfrm>
            <a:off x="5675338" y="5006465"/>
            <a:ext cx="407334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094620" y="2971470"/>
            <a:ext cx="2991688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15782" y="816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568567" y="-2103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748154" y="3020565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399621" y="2999807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 dirty="0"/>
          </a:p>
        </p:txBody>
      </p:sp>
      <p:sp>
        <p:nvSpPr>
          <p:cNvPr id="320" name="Google Shape;320;p19"/>
          <p:cNvSpPr txBox="1"/>
          <p:nvPr/>
        </p:nvSpPr>
        <p:spPr>
          <a:xfrm>
            <a:off x="1026018" y="111262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464" y="752175"/>
            <a:ext cx="3061546" cy="216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4564" y="752175"/>
            <a:ext cx="3096938" cy="216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5036" y="752175"/>
            <a:ext cx="3091271" cy="216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348503" y="3020565"/>
            <a:ext cx="3042999" cy="64629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608483" y="3029306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502683" y="2999806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  <p:pic>
        <p:nvPicPr>
          <p:cNvPr id="16" name="Google Shape;337;p20"/>
          <p:cNvPicPr preferRelativeResize="0"/>
          <p:nvPr/>
        </p:nvPicPr>
        <p:blipFill rotWithShape="1">
          <a:blip r:embed="rId6">
            <a:alphaModFix/>
          </a:blip>
          <a:srcRect t="544"/>
          <a:stretch/>
        </p:blipFill>
        <p:spPr>
          <a:xfrm>
            <a:off x="1291482" y="3701857"/>
            <a:ext cx="3808476" cy="238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8;p20"/>
          <p:cNvPicPr preferRelativeResize="0"/>
          <p:nvPr/>
        </p:nvPicPr>
        <p:blipFill rotWithShape="1">
          <a:blip r:embed="rId7">
            <a:alphaModFix/>
          </a:blip>
          <a:srcRect l="-1" t="544" r="640"/>
          <a:stretch/>
        </p:blipFill>
        <p:spPr>
          <a:xfrm>
            <a:off x="5924759" y="3701856"/>
            <a:ext cx="3866628" cy="238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39;p20"/>
          <p:cNvSpPr/>
          <p:nvPr/>
        </p:nvSpPr>
        <p:spPr>
          <a:xfrm>
            <a:off x="1517605" y="6113445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40;p20"/>
          <p:cNvSpPr txBox="1"/>
          <p:nvPr/>
        </p:nvSpPr>
        <p:spPr>
          <a:xfrm>
            <a:off x="1892353" y="612215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 dirty="0"/>
          </a:p>
        </p:txBody>
      </p:sp>
      <p:sp>
        <p:nvSpPr>
          <p:cNvPr id="20" name="Google Shape;341;p20"/>
          <p:cNvSpPr/>
          <p:nvPr/>
        </p:nvSpPr>
        <p:spPr>
          <a:xfrm>
            <a:off x="6134367" y="6170704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42;p20"/>
          <p:cNvSpPr txBox="1"/>
          <p:nvPr/>
        </p:nvSpPr>
        <p:spPr>
          <a:xfrm>
            <a:off x="6485097" y="6201944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847126" y="307557"/>
            <a:ext cx="9255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325602" y="27790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378387" y="17526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grpSp>
        <p:nvGrpSpPr>
          <p:cNvPr id="353" name="Google Shape;353;p21"/>
          <p:cNvGrpSpPr/>
          <p:nvPr/>
        </p:nvGrpSpPr>
        <p:grpSpPr>
          <a:xfrm>
            <a:off x="847126" y="1124384"/>
            <a:ext cx="10450139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 dirty="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378387" y="2408355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 dirty="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373502" y="2465063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64924" y="3062430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5636140" y="3606408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8427121" y="4068106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6625284" y="4656345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827501" y="129907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10816" y="24383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363601" y="14119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453912" y="3780410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 Example:</a:t>
            </a:r>
            <a:b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graphicFrame>
        <p:nvGraphicFramePr>
          <p:cNvPr id="401" name="Google Shape;401;p23"/>
          <p:cNvGraphicFramePr/>
          <p:nvPr>
            <p:extLst>
              <p:ext uri="{D42A27DB-BD31-4B8C-83A1-F6EECF244321}">
                <p14:modId xmlns:p14="http://schemas.microsoft.com/office/powerpoint/2010/main" val="3399301571"/>
              </p:ext>
            </p:extLst>
          </p:nvPr>
        </p:nvGraphicFramePr>
        <p:xfrm>
          <a:off x="453912" y="999057"/>
          <a:ext cx="10763375" cy="274326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School library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17310" y="179560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939" y="-846568"/>
            <a:ext cx="4088508" cy="338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09294"/>
            <a:ext cx="2499632" cy="154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467897" y="3299637"/>
            <a:ext cx="6941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Number of students and teachers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facilities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activities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Subjects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school timetables</a:t>
            </a:r>
          </a:p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………………………</a:t>
            </a:r>
          </a:p>
          <a:p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0583" y="186381"/>
            <a:ext cx="212106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Chatting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267" y="1295952"/>
            <a:ext cx="65261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1. Have you ever visited a famous school?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265" y="2236704"/>
            <a:ext cx="767938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2. What do you want to know when you have a visit to another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6" y="207665"/>
            <a:ext cx="45273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661788" y="2924166"/>
            <a:ext cx="10954385" cy="2379454"/>
          </a:xfrm>
          <a:prstGeom prst="rect">
            <a:avLst/>
          </a:prstGeom>
        </p:spPr>
        <p:txBody>
          <a:bodyPr vert="horz" lIns="91427" tIns="45714" rIns="91427" bIns="45714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Do the exercises in the workbook 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 Prepare lesson 2 (A closer look 1).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267" indent="-914267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AutoNum type="arabicPeriod"/>
            </a:pPr>
            <a:endParaRPr lang="vi-VN" sz="3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3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1880">
            <a:off x="2317341" y="1676765"/>
            <a:ext cx="6727016" cy="1028711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Inflate">
              <a:avLst/>
            </a:prstTxWarp>
            <a:spAutoFit/>
          </a:bodyPr>
          <a:lstStyle/>
          <a:p>
            <a:r>
              <a:rPr lang="en-GB" sz="7200" b="1" spc="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.VnMysticalH" panose="020B7200000000000000" pitchFamily="34" charset="0"/>
              </a:rPr>
              <a:t>Homework</a:t>
            </a:r>
            <a:endParaRPr lang="en-US" sz="7200" b="1" spc="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.VnMysticalH" panose="020B7200000000000000" pitchFamily="34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4" y="1250460"/>
            <a:ext cx="1718140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3277" y="3446548"/>
            <a:ext cx="2695057" cy="267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67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3315348" y="2698217"/>
            <a:ext cx="5609202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8"/>
            <a:ext cx="8118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54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3372567" y="161127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27446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759843" y="243221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 visit to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Binh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Minh Lower Secondary School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698484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8119" y="2767555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76191" y="2581651"/>
            <a:ext cx="2914596" cy="18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18759" y="1043894"/>
            <a:ext cx="4677712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lower secondary school: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4896470" y="1178014"/>
            <a:ext cx="43950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trường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trung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học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cơ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sở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651804" y="1863814"/>
            <a:ext cx="39939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ləʊər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sekəndrɪ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skuːl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sp>
        <p:nvSpPr>
          <p:cNvPr id="192" name="Google Shape;192;p9"/>
          <p:cNvSpPr txBox="1"/>
          <p:nvPr/>
        </p:nvSpPr>
        <p:spPr>
          <a:xfrm>
            <a:off x="221603" y="75702"/>
            <a:ext cx="33475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70C0"/>
                </a:solidFill>
              </a:rPr>
              <a:t>* Vocabulary</a:t>
            </a:r>
            <a:endParaRPr sz="36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901" y="4530026"/>
            <a:ext cx="19172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2249732"/>
            <a:ext cx="31940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324459" y="235863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member (n):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4728567" y="340324"/>
            <a:ext cx="40508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2586932" y="372404"/>
            <a:ext cx="24465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membər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4361" y="1745026"/>
            <a:ext cx="4150196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221710" y="305710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remind (v):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317739" y="462570"/>
            <a:ext cx="40508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nhắc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nhở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2485939" y="462570"/>
            <a:ext cx="23839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1" dirty="0" err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rɪˈmaɪnd</a:t>
            </a:r>
            <a:r>
              <a:rPr lang="en-US" sz="2800" b="1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endParaRPr sz="2800" dirty="0"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19" y="1106129"/>
            <a:ext cx="4441424" cy="434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vật dụng cần chuẩn bị khi đi du lịch | Hapa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25" y="1887793"/>
            <a:ext cx="4940710" cy="32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99;p10"/>
          <p:cNvSpPr txBox="1"/>
          <p:nvPr/>
        </p:nvSpPr>
        <p:spPr>
          <a:xfrm>
            <a:off x="233601" y="183215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prepare (v):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6958" y="357215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 /</a:t>
            </a:r>
            <a:r>
              <a:rPr lang="en-US" sz="2400" dirty="0" err="1">
                <a:solidFill>
                  <a:srgbClr val="00B0F0"/>
                </a:solidFill>
              </a:rPr>
              <a:t>prɪˈpeər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6" name="Google Shape;199;p10"/>
          <p:cNvSpPr txBox="1"/>
          <p:nvPr/>
        </p:nvSpPr>
        <p:spPr>
          <a:xfrm>
            <a:off x="4229368" y="158638"/>
            <a:ext cx="26155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GB" sz="32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GB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GB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8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46" y="1430594"/>
            <a:ext cx="5667596" cy="37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99;p10"/>
          <p:cNvSpPr txBox="1"/>
          <p:nvPr/>
        </p:nvSpPr>
        <p:spPr>
          <a:xfrm>
            <a:off x="374971" y="265359"/>
            <a:ext cx="325313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- playground</a:t>
            </a: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(n):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488" y="397529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pleɪ.ɡraʊnd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6" name="Google Shape;199;p10"/>
          <p:cNvSpPr txBox="1"/>
          <p:nvPr/>
        </p:nvSpPr>
        <p:spPr>
          <a:xfrm>
            <a:off x="5511678" y="271426"/>
            <a:ext cx="19215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3200" b="1" dirty="0" err="1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sân</a:t>
            </a: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chơi</a:t>
            </a:r>
            <a:r>
              <a:rPr lang="en-US" sz="32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>
            <p:extLst>
              <p:ext uri="{D42A27DB-BD31-4B8C-83A1-F6EECF244321}">
                <p14:modId xmlns:p14="http://schemas.microsoft.com/office/powerpoint/2010/main" val="2650062754"/>
              </p:ext>
            </p:extLst>
          </p:nvPr>
        </p:nvGraphicFramePr>
        <p:xfrm>
          <a:off x="744595" y="800352"/>
          <a:ext cx="10449432" cy="3447183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6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New words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Pronunciation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trung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cơ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</a:t>
                      </a:r>
                      <a:r>
                        <a:rPr lang="en-US" sz="25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membər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/>
                        <a:t> 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viên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</a:t>
                      </a:r>
                      <a:r>
                        <a:rPr lang="en-US" sz="25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 dirty="0"/>
                        <a:t> 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nhớ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nhắc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nhở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3" name="Google Shape;223;p12"/>
          <p:cNvSpPr txBox="1"/>
          <p:nvPr/>
        </p:nvSpPr>
        <p:spPr>
          <a:xfrm>
            <a:off x="116308" y="0"/>
            <a:ext cx="2744879" cy="5847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* Vocabulary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47433"/>
              </p:ext>
            </p:extLst>
          </p:nvPr>
        </p:nvGraphicFramePr>
        <p:xfrm>
          <a:off x="734960" y="4273856"/>
          <a:ext cx="10429568" cy="1941817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28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prepare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prɪˈpeər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chuẩn</a:t>
                      </a:r>
                      <a:r>
                        <a:rPr lang="en-GB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bị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9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playground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pleɪ.ɡraʊnd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500" u="none" strike="noStrike" cap="non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sz="2500" b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GB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Sân</a:t>
                      </a:r>
                      <a:r>
                        <a:rPr lang="en-GB" sz="2500" b="0" u="none" strike="noStrike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500" b="0" u="none" strike="noStrike" cap="none" baseline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1080</Words>
  <Application>Microsoft Office PowerPoint</Application>
  <PresentationFormat>Widescreen</PresentationFormat>
  <Paragraphs>170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VNI-Ariston</vt:lpstr>
      <vt:lpstr>Calibri</vt:lpstr>
      <vt:lpstr>Arial</vt:lpstr>
      <vt:lpstr>Open Sans</vt:lpstr>
      <vt:lpstr>Noto Sans Symbols</vt:lpstr>
      <vt:lpstr>Gabriola</vt:lpstr>
      <vt:lpstr>.VnAvantH</vt:lpstr>
      <vt:lpstr>.VnMysticalH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11</cp:revision>
  <dcterms:created xsi:type="dcterms:W3CDTF">2020-12-09T02:04:09Z</dcterms:created>
  <dcterms:modified xsi:type="dcterms:W3CDTF">2025-01-16T01:23:58Z</dcterms:modified>
</cp:coreProperties>
</file>