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4"/>
  </p:notesMasterIdLst>
  <p:sldIdLst>
    <p:sldId id="271" r:id="rId2"/>
    <p:sldId id="275" r:id="rId3"/>
    <p:sldId id="277" r:id="rId4"/>
    <p:sldId id="276" r:id="rId5"/>
    <p:sldId id="278" r:id="rId6"/>
    <p:sldId id="282" r:id="rId7"/>
    <p:sldId id="262" r:id="rId8"/>
    <p:sldId id="279" r:id="rId9"/>
    <p:sldId id="269" r:id="rId10"/>
    <p:sldId id="280" r:id="rId11"/>
    <p:sldId id="28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9B15-5938-4172-ACBC-9F4B76460F06}"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3D42F-B996-46F9-BDB3-1B6D9843F752}" type="slidenum">
              <a:rPr lang="en-US" smtClean="0"/>
              <a:t>‹#›</a:t>
            </a:fld>
            <a:endParaRPr lang="en-US"/>
          </a:p>
        </p:txBody>
      </p:sp>
    </p:spTree>
    <p:extLst>
      <p:ext uri="{BB962C8B-B14F-4D97-AF65-F5344CB8AC3E}">
        <p14:creationId xmlns:p14="http://schemas.microsoft.com/office/powerpoint/2010/main" val="6999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CAA41-7A2E-4FD8-A268-39B9DF3F59DB}"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6772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40480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9917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7115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CAA41-7A2E-4FD8-A268-39B9DF3F59DB}"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7679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CAA41-7A2E-4FD8-A268-39B9DF3F59DB}"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5477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AA41-7A2E-4FD8-A268-39B9DF3F59DB}"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37170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CAA41-7A2E-4FD8-A268-39B9DF3F59DB}"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3718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CAA41-7A2E-4FD8-A268-39B9DF3F59DB}"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8460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4042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1672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A41-7A2E-4FD8-A268-39B9DF3F59DB}"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06FA-BE97-4AC9-9E9C-960CBD6F6D75}" type="slidenum">
              <a:rPr lang="en-US" smtClean="0"/>
              <a:t>‹#›</a:t>
            </a:fld>
            <a:endParaRPr lang="en-US"/>
          </a:p>
        </p:txBody>
      </p:sp>
    </p:spTree>
    <p:extLst>
      <p:ext uri="{BB962C8B-B14F-4D97-AF65-F5344CB8AC3E}">
        <p14:creationId xmlns:p14="http://schemas.microsoft.com/office/powerpoint/2010/main" val="2652578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796" y="5795470"/>
            <a:ext cx="1094466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93" y="1488793"/>
            <a:ext cx="10637119" cy="3956663"/>
          </a:xfrm>
          <a:prstGeom prst="rect">
            <a:avLst/>
          </a:prstGeom>
        </p:spPr>
      </p:pic>
      <p:sp>
        <p:nvSpPr>
          <p:cNvPr id="6" name="Title 1"/>
          <p:cNvSpPr>
            <a:spLocks noGrp="1"/>
          </p:cNvSpPr>
          <p:nvPr>
            <p:ph type="title"/>
          </p:nvPr>
        </p:nvSpPr>
        <p:spPr>
          <a:xfrm>
            <a:off x="321193" y="219552"/>
            <a:ext cx="10515600" cy="1269241"/>
          </a:xfrm>
        </p:spPr>
        <p:txBody>
          <a:bodyPr>
            <a:normAutofit fontScale="90000"/>
          </a:bodyPr>
          <a:lstStyle/>
          <a:p>
            <a:pPr algn="ctr"/>
            <a:r>
              <a:rPr lang="en-US" b="1">
                <a:solidFill>
                  <a:srgbClr val="FF0000"/>
                </a:solidFill>
                <a:latin typeface="+mn-lt"/>
              </a:rPr>
              <a:t>BÀI 47: </a:t>
            </a:r>
            <a:r>
              <a:rPr lang="en-US" b="1" dirty="0">
                <a:solidFill>
                  <a:srgbClr val="FF0000"/>
                </a:solidFill>
                <a:latin typeface="+mn-lt"/>
              </a:rPr>
              <a:t/>
            </a:r>
            <a:br>
              <a:rPr lang="en-US" b="1" dirty="0">
                <a:solidFill>
                  <a:srgbClr val="FF0000"/>
                </a:solidFill>
                <a:latin typeface="+mn-lt"/>
              </a:rPr>
            </a:br>
            <a:r>
              <a:rPr lang="en-US" b="1" dirty="0">
                <a:solidFill>
                  <a:srgbClr val="FF0000"/>
                </a:solidFill>
                <a:latin typeface="+mn-lt"/>
              </a:rPr>
              <a:t>MỘT SỐ DẠNG NĂNG LƯỢNG</a:t>
            </a:r>
          </a:p>
        </p:txBody>
      </p:sp>
    </p:spTree>
    <p:extLst>
      <p:ext uri="{BB962C8B-B14F-4D97-AF65-F5344CB8AC3E}">
        <p14:creationId xmlns:p14="http://schemas.microsoft.com/office/powerpoint/2010/main" val="413212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1448972"/>
          <a:ext cx="12192000" cy="54090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1352257">
                <a:tc>
                  <a:txBody>
                    <a:bodyPr/>
                    <a:lstStyle/>
                    <a:p>
                      <a:pPr algn="ctr"/>
                      <a:r>
                        <a:rPr lang="en-US" sz="2800" dirty="0"/>
                        <a:t>VÍ</a:t>
                      </a:r>
                      <a:r>
                        <a:rPr lang="en-US" sz="2800" baseline="0" dirty="0"/>
                        <a:t> DỤ</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p>
                  </a:txBody>
                  <a:tcPr>
                    <a:solidFill>
                      <a:schemeClr val="tx1"/>
                    </a:solidFill>
                  </a:tcPr>
                </a:tc>
                <a:extLst>
                  <a:ext uri="{0D108BD9-81ED-4DB2-BD59-A6C34878D82A}">
                    <a16:rowId xmlns:a16="http://schemas.microsoft.com/office/drawing/2014/main" xmlns="" val="10000"/>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4135902" y="295421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trời</a:t>
            </a:r>
            <a:endParaRPr lang="en-US" sz="2800" dirty="0">
              <a:solidFill>
                <a:srgbClr val="FF0000"/>
              </a:solidFill>
            </a:endParaRPr>
          </a:p>
        </p:txBody>
      </p:sp>
      <p:sp>
        <p:nvSpPr>
          <p:cNvPr id="6" name="TextBox 5"/>
          <p:cNvSpPr txBox="1"/>
          <p:nvPr/>
        </p:nvSpPr>
        <p:spPr>
          <a:xfrm>
            <a:off x="4135902" y="5842781"/>
            <a:ext cx="3812344"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7" name="TextBox 6"/>
          <p:cNvSpPr txBox="1"/>
          <p:nvPr/>
        </p:nvSpPr>
        <p:spPr>
          <a:xfrm>
            <a:off x="4135902" y="4398498"/>
            <a:ext cx="3812344" cy="523220"/>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8253046" y="4427860"/>
            <a:ext cx="3812344" cy="523220"/>
          </a:xfrm>
          <a:prstGeom prst="rect">
            <a:avLst/>
          </a:prstGeom>
          <a:noFill/>
        </p:spPr>
        <p:txBody>
          <a:bodyPr wrap="square" rtlCol="0">
            <a:spAutoFit/>
          </a:bodyPr>
          <a:lstStyle/>
          <a:p>
            <a:r>
              <a:rPr lang="en-US" sz="2800" dirty="0" err="1"/>
              <a:t>Động</a:t>
            </a:r>
            <a:r>
              <a:rPr lang="en-US" sz="2800" dirty="0"/>
              <a:t> </a:t>
            </a:r>
            <a:r>
              <a:rPr lang="en-US" sz="2800" dirty="0" err="1"/>
              <a:t>năng</a:t>
            </a:r>
            <a:endParaRPr lang="en-US" sz="2800" dirty="0"/>
          </a:p>
        </p:txBody>
      </p:sp>
      <p:sp>
        <p:nvSpPr>
          <p:cNvPr id="9" name="TextBox 8"/>
          <p:cNvSpPr txBox="1"/>
          <p:nvPr/>
        </p:nvSpPr>
        <p:spPr>
          <a:xfrm>
            <a:off x="8253046" y="2954215"/>
            <a:ext cx="3812344" cy="954107"/>
          </a:xfrm>
          <a:prstGeom prst="rect">
            <a:avLst/>
          </a:prstGeom>
          <a:noFill/>
        </p:spPr>
        <p:txBody>
          <a:bodyPr wrap="square" rtlCol="0">
            <a:spAutoFit/>
          </a:bodyPr>
          <a:lstStyle/>
          <a:p>
            <a:r>
              <a:rPr lang="en-US" sz="2800" dirty="0" err="1">
                <a:solidFill>
                  <a:srgbClr val="FF0000"/>
                </a:solidFill>
              </a:rPr>
              <a:t>Làm</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quần</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ấm</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khí</a:t>
            </a:r>
            <a:endParaRPr lang="en-US" sz="2800" dirty="0">
              <a:solidFill>
                <a:srgbClr val="FF0000"/>
              </a:solidFill>
            </a:endParaRPr>
          </a:p>
        </p:txBody>
      </p:sp>
      <p:sp>
        <p:nvSpPr>
          <p:cNvPr id="10" name="TextBox 9"/>
          <p:cNvSpPr txBox="1"/>
          <p:nvPr/>
        </p:nvSpPr>
        <p:spPr>
          <a:xfrm>
            <a:off x="8253046" y="591972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2" name="TextBox 11"/>
          <p:cNvSpPr txBox="1"/>
          <p:nvPr/>
        </p:nvSpPr>
        <p:spPr>
          <a:xfrm>
            <a:off x="-9378" y="5825940"/>
            <a:ext cx="3812344" cy="523220"/>
          </a:xfrm>
          <a:prstGeom prst="rect">
            <a:avLst/>
          </a:prstGeom>
          <a:noFill/>
        </p:spPr>
        <p:txBody>
          <a:bodyPr wrap="square" rtlCol="0">
            <a:spAutoFit/>
          </a:bodyPr>
          <a:lstStyle/>
          <a:p>
            <a:r>
              <a:rPr lang="en-US" sz="2800" dirty="0">
                <a:solidFill>
                  <a:srgbClr val="FF0000"/>
                </a:solidFill>
              </a:rPr>
              <a:t>c. </a:t>
            </a:r>
            <a:r>
              <a:rPr lang="en-US" sz="2800" dirty="0" err="1">
                <a:solidFill>
                  <a:srgbClr val="FF0000"/>
                </a:solidFill>
              </a:rPr>
              <a:t>bật</a:t>
            </a:r>
            <a:r>
              <a:rPr lang="en-US" sz="2800" dirty="0">
                <a:solidFill>
                  <a:srgbClr val="FF0000"/>
                </a:solidFill>
              </a:rPr>
              <a:t> </a:t>
            </a:r>
            <a:r>
              <a:rPr lang="en-US" sz="2800" dirty="0" err="1">
                <a:solidFill>
                  <a:srgbClr val="FF0000"/>
                </a:solidFill>
              </a:rPr>
              <a:t>máy</a:t>
            </a:r>
            <a:r>
              <a:rPr lang="en-US" sz="2800" dirty="0">
                <a:solidFill>
                  <a:srgbClr val="FF0000"/>
                </a:solidFill>
              </a:rPr>
              <a:t> vi </a:t>
            </a:r>
            <a:r>
              <a:rPr lang="en-US" sz="2800" dirty="0" err="1">
                <a:solidFill>
                  <a:srgbClr val="FF0000"/>
                </a:solidFill>
              </a:rPr>
              <a:t>tính</a:t>
            </a:r>
            <a:endParaRPr lang="en-US" sz="2800" dirty="0">
              <a:solidFill>
                <a:srgbClr val="FF0000"/>
              </a:solidFill>
            </a:endParaRPr>
          </a:p>
        </p:txBody>
      </p:sp>
      <p:sp>
        <p:nvSpPr>
          <p:cNvPr id="13" name="TextBox 12"/>
          <p:cNvSpPr txBox="1"/>
          <p:nvPr/>
        </p:nvSpPr>
        <p:spPr>
          <a:xfrm>
            <a:off x="-9378" y="4444403"/>
            <a:ext cx="3812344" cy="523220"/>
          </a:xfrm>
          <a:prstGeom prst="rect">
            <a:avLst/>
          </a:prstGeom>
          <a:noFill/>
        </p:spPr>
        <p:txBody>
          <a:bodyPr wrap="square" rtlCol="0">
            <a:spAutoFit/>
          </a:bodyPr>
          <a:lstStyle/>
          <a:p>
            <a:r>
              <a:rPr lang="en-US" sz="2800" dirty="0"/>
              <a:t>b. </a:t>
            </a:r>
            <a:r>
              <a:rPr lang="en-US" sz="2800" dirty="0" err="1"/>
              <a:t>Chơi</a:t>
            </a:r>
            <a:r>
              <a:rPr lang="en-US" sz="2800" dirty="0"/>
              <a:t> </a:t>
            </a:r>
            <a:r>
              <a:rPr lang="en-US" sz="2800" dirty="0" err="1"/>
              <a:t>cầu</a:t>
            </a:r>
            <a:r>
              <a:rPr lang="en-US" sz="2800" dirty="0"/>
              <a:t> </a:t>
            </a:r>
            <a:r>
              <a:rPr lang="en-US" sz="2800" dirty="0" err="1"/>
              <a:t>trượt</a:t>
            </a:r>
            <a:r>
              <a:rPr lang="en-US" sz="2800" dirty="0"/>
              <a:t> </a:t>
            </a:r>
          </a:p>
        </p:txBody>
      </p:sp>
      <p:sp>
        <p:nvSpPr>
          <p:cNvPr id="14" name="TextBox 13"/>
          <p:cNvSpPr txBox="1"/>
          <p:nvPr/>
        </p:nvSpPr>
        <p:spPr>
          <a:xfrm>
            <a:off x="-9378" y="2997405"/>
            <a:ext cx="3812344" cy="523220"/>
          </a:xfrm>
          <a:prstGeom prst="rect">
            <a:avLst/>
          </a:prstGeom>
          <a:noFill/>
        </p:spPr>
        <p:txBody>
          <a:bodyPr wrap="square" rtlCol="0">
            <a:spAutoFit/>
          </a:bodyPr>
          <a:lstStyle/>
          <a:p>
            <a:r>
              <a:rPr lang="en-US" sz="2800" dirty="0">
                <a:solidFill>
                  <a:srgbClr val="FF0000"/>
                </a:solidFill>
              </a:rPr>
              <a:t>a. </a:t>
            </a:r>
            <a:r>
              <a:rPr lang="en-US" sz="2800" dirty="0" err="1">
                <a:solidFill>
                  <a:srgbClr val="FF0000"/>
                </a:solidFill>
              </a:rPr>
              <a:t>Đọc</a:t>
            </a:r>
            <a:r>
              <a:rPr lang="en-US" sz="2800" dirty="0">
                <a:solidFill>
                  <a:srgbClr val="FF0000"/>
                </a:solidFill>
              </a:rPr>
              <a:t> </a:t>
            </a:r>
            <a:r>
              <a:rPr lang="en-US" sz="2800" dirty="0" err="1">
                <a:solidFill>
                  <a:srgbClr val="FF0000"/>
                </a:solidFill>
              </a:rPr>
              <a:t>sách</a:t>
            </a:r>
            <a:r>
              <a:rPr lang="en-US" sz="2800" dirty="0">
                <a:solidFill>
                  <a:srgbClr val="FF0000"/>
                </a:solidFill>
              </a:rPr>
              <a:t> ở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endParaRPr lang="en-US" sz="2800" dirty="0">
              <a:solidFill>
                <a:srgbClr val="FF0000"/>
              </a:solidFill>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pPr algn="ctr"/>
            <a:r>
              <a:rPr lang="en-US" b="1" dirty="0">
                <a:solidFill>
                  <a:srgbClr val="FF0000"/>
                </a:solidFill>
              </a:rPr>
              <a:t>VẬN DỤNG</a:t>
            </a:r>
          </a:p>
        </p:txBody>
      </p:sp>
      <p:sp>
        <p:nvSpPr>
          <p:cNvPr id="3" name="Content Placeholder 2"/>
          <p:cNvSpPr>
            <a:spLocks noGrp="1"/>
          </p:cNvSpPr>
          <p:nvPr>
            <p:ph idx="1"/>
          </p:nvPr>
        </p:nvSpPr>
        <p:spPr>
          <a:xfrm>
            <a:off x="715370" y="1361602"/>
            <a:ext cx="10515600" cy="4351338"/>
          </a:xfrm>
        </p:spPr>
        <p:txBody>
          <a:bodyPr/>
          <a:lstStyle/>
          <a:p>
            <a:r>
              <a:rPr lang="en-US" dirty="0">
                <a:latin typeface="Times New Roman" panose="02020603050405020304" pitchFamily="18" charset="0"/>
                <a:cs typeface="Times New Roman" panose="02020603050405020304" pitchFamily="18" charset="0"/>
              </a:rPr>
              <a:t>GIAO NHIỆM VỤ VỀ NHÀ:</a:t>
            </a:r>
          </a:p>
          <a:p>
            <a:pPr marL="0" lvl="0" indent="0" algn="ctr">
              <a:buNone/>
            </a:pPr>
            <a:r>
              <a:rPr lang="en-US" dirty="0" err="1"/>
              <a:t>Kể</a:t>
            </a:r>
            <a:r>
              <a:rPr lang="en-US" dirty="0"/>
              <a:t> </a:t>
            </a:r>
            <a:r>
              <a:rPr lang="en-US" dirty="0" err="1"/>
              <a:t>tên</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đang</a:t>
            </a:r>
            <a:r>
              <a:rPr lang="en-US" dirty="0"/>
              <a:t> </a:t>
            </a:r>
            <a:r>
              <a:rPr lang="en-US" dirty="0" err="1"/>
              <a:t>tồn</a:t>
            </a:r>
            <a:r>
              <a:rPr lang="en-US" dirty="0"/>
              <a:t> </a:t>
            </a:r>
            <a:r>
              <a:rPr lang="en-US" dirty="0" err="1"/>
              <a:t>tại</a:t>
            </a:r>
            <a:r>
              <a:rPr lang="en-US" dirty="0"/>
              <a:t>, </a:t>
            </a:r>
            <a:r>
              <a:rPr lang="en-US" dirty="0" err="1"/>
              <a:t>đang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khác</a:t>
            </a:r>
            <a:r>
              <a:rPr lang="en-US" dirty="0"/>
              <a:t> </a:t>
            </a:r>
            <a:r>
              <a:rPr lang="en-US" dirty="0" err="1"/>
              <a:t>trong</a:t>
            </a:r>
            <a:r>
              <a:rPr lang="en-US" dirty="0"/>
              <a:t> </a:t>
            </a:r>
            <a:r>
              <a:rPr lang="en-US" dirty="0" err="1"/>
              <a:t>lớp</a:t>
            </a:r>
            <a:r>
              <a:rPr lang="en-US" dirty="0"/>
              <a:t>, </a:t>
            </a:r>
            <a:r>
              <a:rPr lang="en-US" dirty="0" err="1"/>
              <a:t>trường</a:t>
            </a:r>
            <a:r>
              <a:rPr lang="en-US" dirty="0"/>
              <a:t> </a:t>
            </a:r>
            <a:r>
              <a:rPr lang="en-US" dirty="0" err="1"/>
              <a:t>học</a:t>
            </a:r>
            <a:r>
              <a:rPr lang="en-US" dirty="0"/>
              <a:t>, </a:t>
            </a:r>
            <a:r>
              <a:rPr lang="en-US" dirty="0" err="1"/>
              <a:t>trong</a:t>
            </a:r>
            <a:r>
              <a:rPr lang="en-US" dirty="0"/>
              <a:t> </a:t>
            </a:r>
            <a:r>
              <a:rPr lang="en-US" dirty="0" err="1"/>
              <a:t>cuộc</a:t>
            </a:r>
            <a:r>
              <a:rPr lang="en-US" dirty="0"/>
              <a:t> </a:t>
            </a:r>
            <a:r>
              <a:rPr lang="en-US" dirty="0" err="1"/>
              <a:t>sống</a:t>
            </a:r>
            <a:r>
              <a:rPr lang="en-US" dirty="0"/>
              <a:t>.</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99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54" y="201352"/>
            <a:ext cx="3220873" cy="644809"/>
          </a:xfrm>
        </p:spPr>
        <p:txBody>
          <a:bodyPr>
            <a:normAutofit fontScale="90000"/>
          </a:bodyPr>
          <a:lstStyle/>
          <a:p>
            <a:r>
              <a:rPr lang="en-US" dirty="0"/>
              <a:t>NHẮC NHỞ</a:t>
            </a:r>
          </a:p>
        </p:txBody>
      </p:sp>
      <p:sp>
        <p:nvSpPr>
          <p:cNvPr id="3" name="Content Placeholder 2"/>
          <p:cNvSpPr>
            <a:spLocks noGrp="1"/>
          </p:cNvSpPr>
          <p:nvPr>
            <p:ph idx="1"/>
          </p:nvPr>
        </p:nvSpPr>
        <p:spPr/>
        <p:txBody>
          <a:bodyPr/>
          <a:lstStyle/>
          <a:p>
            <a:r>
              <a:rPr lang="en-US" dirty="0" err="1"/>
              <a:t>Làm</a:t>
            </a:r>
            <a:r>
              <a:rPr lang="en-US" dirty="0"/>
              <a:t> </a:t>
            </a:r>
            <a:r>
              <a:rPr lang="en-US" dirty="0" err="1"/>
              <a:t>btvn</a:t>
            </a:r>
            <a:r>
              <a:rPr lang="en-US" dirty="0"/>
              <a:t> </a:t>
            </a:r>
            <a:r>
              <a:rPr lang="en-US" dirty="0" err="1"/>
              <a:t>trong</a:t>
            </a:r>
            <a:r>
              <a:rPr lang="en-US" dirty="0"/>
              <a:t> </a:t>
            </a:r>
            <a:r>
              <a:rPr lang="en-US" dirty="0" err="1"/>
              <a:t>sbt</a:t>
            </a:r>
            <a:r>
              <a:rPr lang="en-US" dirty="0"/>
              <a:t> </a:t>
            </a:r>
          </a:p>
          <a:p>
            <a:r>
              <a:rPr lang="en-US" dirty="0" err="1"/>
              <a:t>Nghiên</a:t>
            </a:r>
            <a:r>
              <a:rPr lang="en-US" dirty="0"/>
              <a:t> </a:t>
            </a:r>
            <a:r>
              <a:rPr lang="en-US" dirty="0" err="1"/>
              <a:t>cứu</a:t>
            </a:r>
            <a:r>
              <a:rPr lang="en-US" dirty="0"/>
              <a:t> </a:t>
            </a:r>
            <a:r>
              <a:rPr lang="en-US" dirty="0" err="1"/>
              <a:t>trước</a:t>
            </a:r>
            <a:r>
              <a:rPr lang="en-US" dirty="0"/>
              <a:t> </a:t>
            </a:r>
            <a:r>
              <a:rPr lang="en-US" dirty="0" err="1"/>
              <a:t>bài</a:t>
            </a:r>
            <a:r>
              <a:rPr lang="en-US" dirty="0"/>
              <a:t> </a:t>
            </a:r>
            <a:r>
              <a:rPr lang="en-US" dirty="0" err="1"/>
              <a:t>mới</a:t>
            </a:r>
            <a:endParaRPr lang="en-US" dirty="0"/>
          </a:p>
        </p:txBody>
      </p:sp>
    </p:spTree>
    <p:extLst>
      <p:ext uri="{BB962C8B-B14F-4D97-AF65-F5344CB8AC3E}">
        <p14:creationId xmlns:p14="http://schemas.microsoft.com/office/powerpoint/2010/main" val="384864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7" y="134308"/>
            <a:ext cx="8610600" cy="1080343"/>
          </a:xfrm>
        </p:spPr>
        <p:txBody>
          <a:bodyPr/>
          <a:lstStyle/>
          <a:p>
            <a:r>
              <a:rPr lang="en-US" b="1" dirty="0">
                <a:solidFill>
                  <a:srgbClr val="FF0000"/>
                </a:solidFill>
                <a:latin typeface="Times New Roman" panose="02020603050405020304" pitchFamily="18" charset="0"/>
                <a:cs typeface="Times New Roman" panose="02020603050405020304" pitchFamily="18" charset="0"/>
              </a:rPr>
              <a:t>NHẬN BIẾT NĂNG LƯỢNG</a:t>
            </a:r>
          </a:p>
        </p:txBody>
      </p:sp>
      <p:graphicFrame>
        <p:nvGraphicFramePr>
          <p:cNvPr id="4" name="Table 3"/>
          <p:cNvGraphicFramePr>
            <a:graphicFrameLocks noGrp="1"/>
          </p:cNvGraphicFramePr>
          <p:nvPr>
            <p:extLst>
              <p:ext uri="{D42A27DB-BD31-4B8C-83A1-F6EECF244321}">
                <p14:modId xmlns:p14="http://schemas.microsoft.com/office/powerpoint/2010/main" val="671777934"/>
              </p:ext>
            </p:extLst>
          </p:nvPr>
        </p:nvGraphicFramePr>
        <p:xfrm>
          <a:off x="163771" y="1675007"/>
          <a:ext cx="11846258" cy="4535118"/>
        </p:xfrm>
        <a:graphic>
          <a:graphicData uri="http://schemas.openxmlformats.org/drawingml/2006/table">
            <a:tbl>
              <a:tblPr firstRow="1" bandRow="1">
                <a:tableStyleId>{5C22544A-7EE6-4342-B048-85BDC9FD1C3A}</a:tableStyleId>
              </a:tblPr>
              <a:tblGrid>
                <a:gridCol w="5923129">
                  <a:extLst>
                    <a:ext uri="{9D8B030D-6E8A-4147-A177-3AD203B41FA5}">
                      <a16:colId xmlns:a16="http://schemas.microsoft.com/office/drawing/2014/main" xmlns="" val="20000"/>
                    </a:ext>
                  </a:extLst>
                </a:gridCol>
                <a:gridCol w="5923129">
                  <a:extLst>
                    <a:ext uri="{9D8B030D-6E8A-4147-A177-3AD203B41FA5}">
                      <a16:colId xmlns:a16="http://schemas.microsoft.com/office/drawing/2014/main" xmlns="" val="20001"/>
                    </a:ext>
                  </a:extLst>
                </a:gridCol>
              </a:tblGrid>
              <a:tr h="647874">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DẠNG</a:t>
                      </a:r>
                      <a:r>
                        <a:rPr lang="en-US" sz="3000" baseline="0" dirty="0">
                          <a:solidFill>
                            <a:srgbClr val="FF0000"/>
                          </a:solidFill>
                          <a:latin typeface="Times New Roman" panose="02020603050405020304" pitchFamily="18" charset="0"/>
                          <a:cs typeface="Times New Roman" panose="02020603050405020304" pitchFamily="18" charset="0"/>
                        </a:rPr>
                        <a:t> NĂNG LƯỢNG</a:t>
                      </a:r>
                      <a:endParaRPr lang="en-US" sz="30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NHẬN</a:t>
                      </a:r>
                      <a:r>
                        <a:rPr lang="en-US" sz="3000" baseline="0" dirty="0">
                          <a:solidFill>
                            <a:srgbClr val="FF0000"/>
                          </a:solidFill>
                          <a:latin typeface="Times New Roman" panose="02020603050405020304" pitchFamily="18" charset="0"/>
                          <a:cs typeface="Times New Roman" panose="02020603050405020304" pitchFamily="18" charset="0"/>
                        </a:rPr>
                        <a:t> BIẾT</a:t>
                      </a:r>
                      <a:endParaRPr lang="en-US" sz="3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647874">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3"/>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647874">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559558" y="2456597"/>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sét</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chớp</a:t>
            </a:r>
            <a:endParaRPr lang="en-US" sz="2800" dirty="0">
              <a:solidFill>
                <a:srgbClr val="7030A0"/>
              </a:solidFill>
            </a:endParaRPr>
          </a:p>
        </p:txBody>
      </p:sp>
      <p:sp>
        <p:nvSpPr>
          <p:cNvPr id="6" name="TextBox 5"/>
          <p:cNvSpPr txBox="1"/>
          <p:nvPr/>
        </p:nvSpPr>
        <p:spPr>
          <a:xfrm>
            <a:off x="559558" y="3086668"/>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pháo</a:t>
            </a:r>
            <a:r>
              <a:rPr lang="en-US" sz="2800" dirty="0">
                <a:solidFill>
                  <a:srgbClr val="FF0000"/>
                </a:solidFill>
              </a:rPr>
              <a:t> </a:t>
            </a:r>
            <a:r>
              <a:rPr lang="en-US" sz="2800" dirty="0" err="1">
                <a:solidFill>
                  <a:srgbClr val="FF0000"/>
                </a:solidFill>
              </a:rPr>
              <a:t>hoa</a:t>
            </a:r>
            <a:r>
              <a:rPr lang="en-US" sz="2800" dirty="0">
                <a:solidFill>
                  <a:srgbClr val="FF0000"/>
                </a:solidFill>
              </a:rPr>
              <a:t> </a:t>
            </a:r>
          </a:p>
        </p:txBody>
      </p:sp>
      <p:sp>
        <p:nvSpPr>
          <p:cNvPr id="7" name="TextBox 6"/>
          <p:cNvSpPr txBox="1"/>
          <p:nvPr/>
        </p:nvSpPr>
        <p:spPr>
          <a:xfrm>
            <a:off x="559558" y="3716739"/>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từ</a:t>
            </a:r>
            <a:r>
              <a:rPr lang="en-US" sz="2800" dirty="0">
                <a:solidFill>
                  <a:srgbClr val="7030A0"/>
                </a:solidFill>
              </a:rPr>
              <a:t> </a:t>
            </a:r>
            <a:r>
              <a:rPr lang="en-US" sz="2800" dirty="0" err="1">
                <a:solidFill>
                  <a:srgbClr val="7030A0"/>
                </a:solidFill>
              </a:rPr>
              <a:t>ánh</a:t>
            </a:r>
            <a:r>
              <a:rPr lang="en-US" sz="2800" dirty="0">
                <a:solidFill>
                  <a:srgbClr val="7030A0"/>
                </a:solidFill>
              </a:rPr>
              <a:t> </a:t>
            </a:r>
            <a:r>
              <a:rPr lang="en-US" sz="2800" dirty="0" err="1">
                <a:solidFill>
                  <a:srgbClr val="7030A0"/>
                </a:solidFill>
              </a:rPr>
              <a:t>sáng</a:t>
            </a:r>
            <a:r>
              <a:rPr lang="en-US" sz="2800" dirty="0">
                <a:solidFill>
                  <a:srgbClr val="7030A0"/>
                </a:solidFill>
              </a:rPr>
              <a:t> </a:t>
            </a:r>
          </a:p>
        </p:txBody>
      </p:sp>
      <p:sp>
        <p:nvSpPr>
          <p:cNvPr id="8" name="TextBox 7"/>
          <p:cNvSpPr txBox="1"/>
          <p:nvPr/>
        </p:nvSpPr>
        <p:spPr>
          <a:xfrm>
            <a:off x="559558" y="5111084"/>
            <a:ext cx="4599296" cy="523220"/>
          </a:xfrm>
          <a:prstGeom prst="rect">
            <a:avLst/>
          </a:prstGeom>
          <a:noFill/>
        </p:spPr>
        <p:txBody>
          <a:bodyPr wrap="square" rtlCol="0">
            <a:spAutoFit/>
          </a:bodyPr>
          <a:lstStyle/>
          <a:p>
            <a:r>
              <a:rPr lang="en-US" sz="2800" dirty="0">
                <a:solidFill>
                  <a:srgbClr val="FF0000"/>
                </a:solidFill>
              </a:rPr>
              <a:t>…………….. </a:t>
            </a:r>
          </a:p>
        </p:txBody>
      </p:sp>
      <p:sp>
        <p:nvSpPr>
          <p:cNvPr id="9" name="TextBox 8"/>
          <p:cNvSpPr txBox="1"/>
          <p:nvPr/>
        </p:nvSpPr>
        <p:spPr>
          <a:xfrm>
            <a:off x="6359857" y="2346569"/>
            <a:ext cx="5256663" cy="523220"/>
          </a:xfrm>
          <a:prstGeom prst="rect">
            <a:avLst/>
          </a:prstGeom>
          <a:noFill/>
        </p:spPr>
        <p:txBody>
          <a:bodyPr wrap="square" rtlCol="0">
            <a:spAutoFit/>
          </a:bodyPr>
          <a:lstStyle/>
          <a:p>
            <a:r>
              <a:rPr lang="en-US" sz="2800" dirty="0" err="1">
                <a:solidFill>
                  <a:srgbClr val="FF0000"/>
                </a:solidFill>
              </a:rPr>
              <a:t>Phát</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phá</a:t>
            </a:r>
            <a:r>
              <a:rPr lang="en-US" sz="2800" dirty="0">
                <a:solidFill>
                  <a:srgbClr val="FF0000"/>
                </a:solidFill>
              </a:rPr>
              <a:t> </a:t>
            </a:r>
            <a:r>
              <a:rPr lang="en-US" sz="2800" dirty="0" err="1">
                <a:solidFill>
                  <a:srgbClr val="FF0000"/>
                </a:solidFill>
              </a:rPr>
              <a:t>hủy</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0" name="TextBox 9"/>
          <p:cNvSpPr txBox="1"/>
          <p:nvPr/>
        </p:nvSpPr>
        <p:spPr>
          <a:xfrm>
            <a:off x="6359853" y="3086668"/>
            <a:ext cx="5256663" cy="523220"/>
          </a:xfrm>
          <a:prstGeom prst="rect">
            <a:avLst/>
          </a:prstGeom>
          <a:noFill/>
        </p:spPr>
        <p:txBody>
          <a:bodyPr wrap="square" rtlCol="0">
            <a:spAutoFit/>
          </a:bodyPr>
          <a:lstStyle/>
          <a:p>
            <a:r>
              <a:rPr lang="en-US" sz="2800" dirty="0" err="1">
                <a:solidFill>
                  <a:srgbClr val="7030A0"/>
                </a:solidFill>
              </a:rPr>
              <a:t>Phát</a:t>
            </a:r>
            <a:r>
              <a:rPr lang="en-US" sz="2800" dirty="0">
                <a:solidFill>
                  <a:srgbClr val="7030A0"/>
                </a:solidFill>
              </a:rPr>
              <a:t> </a:t>
            </a:r>
            <a:r>
              <a:rPr lang="en-US" sz="2800" dirty="0" err="1">
                <a:solidFill>
                  <a:srgbClr val="7030A0"/>
                </a:solidFill>
              </a:rPr>
              <a:t>sáng</a:t>
            </a:r>
            <a:r>
              <a:rPr lang="en-US" sz="2800" dirty="0">
                <a:solidFill>
                  <a:srgbClr val="7030A0"/>
                </a:solidFill>
              </a:rPr>
              <a:t>, </a:t>
            </a:r>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tiếng</a:t>
            </a:r>
            <a:r>
              <a:rPr lang="en-US" sz="2800" dirty="0">
                <a:solidFill>
                  <a:srgbClr val="7030A0"/>
                </a:solidFill>
              </a:rPr>
              <a:t> </a:t>
            </a:r>
            <a:r>
              <a:rPr lang="en-US" sz="2800" dirty="0" err="1">
                <a:solidFill>
                  <a:srgbClr val="7030A0"/>
                </a:solidFill>
              </a:rPr>
              <a:t>nổ</a:t>
            </a:r>
            <a:endParaRPr lang="en-US" sz="2800" dirty="0">
              <a:solidFill>
                <a:srgbClr val="7030A0"/>
              </a:solidFill>
            </a:endParaRPr>
          </a:p>
        </p:txBody>
      </p:sp>
      <p:sp>
        <p:nvSpPr>
          <p:cNvPr id="11" name="TextBox 10"/>
          <p:cNvSpPr txBox="1"/>
          <p:nvPr/>
        </p:nvSpPr>
        <p:spPr>
          <a:xfrm>
            <a:off x="559558" y="4279707"/>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âm</a:t>
            </a:r>
            <a:r>
              <a:rPr lang="en-US" sz="2800" dirty="0">
                <a:solidFill>
                  <a:srgbClr val="FF0000"/>
                </a:solidFill>
              </a:rPr>
              <a:t> </a:t>
            </a:r>
            <a:r>
              <a:rPr lang="en-US" sz="2800" dirty="0" err="1">
                <a:solidFill>
                  <a:srgbClr val="FF0000"/>
                </a:solidFill>
              </a:rPr>
              <a:t>thanh</a:t>
            </a:r>
            <a:r>
              <a:rPr lang="en-US" sz="2800" dirty="0">
                <a:solidFill>
                  <a:srgbClr val="FF0000"/>
                </a:solidFill>
              </a:rPr>
              <a:t> </a:t>
            </a:r>
          </a:p>
        </p:txBody>
      </p:sp>
      <p:sp>
        <p:nvSpPr>
          <p:cNvPr id="12" name="TextBox 11"/>
          <p:cNvSpPr txBox="1"/>
          <p:nvPr/>
        </p:nvSpPr>
        <p:spPr>
          <a:xfrm>
            <a:off x="6359855" y="3756487"/>
            <a:ext cx="5256663" cy="523220"/>
          </a:xfrm>
          <a:prstGeom prst="rect">
            <a:avLst/>
          </a:prstGeom>
          <a:noFill/>
        </p:spPr>
        <p:txBody>
          <a:bodyPr wrap="square" rtlCol="0">
            <a:spAutoFit/>
          </a:bodyPr>
          <a:lstStyle/>
          <a:p>
            <a:r>
              <a:rPr lang="en-US" sz="2800" dirty="0" err="1">
                <a:solidFill>
                  <a:srgbClr val="FF0000"/>
                </a:solidFill>
              </a:rPr>
              <a:t>Chiếu</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3" name="TextBox 12"/>
          <p:cNvSpPr txBox="1"/>
          <p:nvPr/>
        </p:nvSpPr>
        <p:spPr>
          <a:xfrm>
            <a:off x="6359854" y="4293588"/>
            <a:ext cx="5256663" cy="523220"/>
          </a:xfrm>
          <a:prstGeom prst="rect">
            <a:avLst/>
          </a:prstGeom>
          <a:noFill/>
        </p:spPr>
        <p:txBody>
          <a:bodyPr wrap="square" rtlCol="0">
            <a:spAutoFit/>
          </a:bodyPr>
          <a:lstStyle/>
          <a:p>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r>
              <a:rPr lang="en-US" sz="2800" dirty="0">
                <a:solidFill>
                  <a:srgbClr val="7030A0"/>
                </a:solidFill>
              </a:rPr>
              <a:t> </a:t>
            </a:r>
          </a:p>
        </p:txBody>
      </p:sp>
      <p:sp>
        <p:nvSpPr>
          <p:cNvPr id="14" name="TextBox 13"/>
          <p:cNvSpPr txBox="1"/>
          <p:nvPr/>
        </p:nvSpPr>
        <p:spPr>
          <a:xfrm>
            <a:off x="6359854" y="5033687"/>
            <a:ext cx="4599296" cy="523220"/>
          </a:xfrm>
          <a:prstGeom prst="rect">
            <a:avLst/>
          </a:prstGeom>
          <a:noFill/>
        </p:spPr>
        <p:txBody>
          <a:bodyPr wrap="square" rtlCol="0">
            <a:spAutoFit/>
          </a:bodyPr>
          <a:lstStyle/>
          <a:p>
            <a:r>
              <a:rPr lang="en-US" sz="2800" dirty="0">
                <a:solidFill>
                  <a:srgbClr val="FF0000"/>
                </a:solidFill>
              </a:rPr>
              <a:t>…………….. </a:t>
            </a:r>
          </a:p>
        </p:txBody>
      </p:sp>
    </p:spTree>
    <p:extLst>
      <p:ext uri="{BB962C8B-B14F-4D97-AF65-F5344CB8AC3E}">
        <p14:creationId xmlns:p14="http://schemas.microsoft.com/office/powerpoint/2010/main" val="3018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18364"/>
            <a:ext cx="11764370" cy="1937982"/>
          </a:xfrm>
        </p:spPr>
        <p:txBody>
          <a:bodyPr>
            <a:normAutofit/>
          </a:bodyPr>
          <a:lstStyle/>
          <a:p>
            <a:pPr algn="ctr"/>
            <a:r>
              <a:rPr lang="en-US" sz="3200" b="1" dirty="0" err="1">
                <a:solidFill>
                  <a:srgbClr val="FF0000"/>
                </a:solidFill>
              </a:rPr>
              <a:t>Nhìn</a:t>
            </a:r>
            <a:r>
              <a:rPr lang="en-US" sz="3200" b="1" dirty="0">
                <a:solidFill>
                  <a:srgbClr val="FF0000"/>
                </a:solidFill>
              </a:rPr>
              <a:t> </a:t>
            </a:r>
            <a:r>
              <a:rPr lang="en-US" sz="3200" b="1" dirty="0" err="1">
                <a:solidFill>
                  <a:srgbClr val="FF0000"/>
                </a:solidFill>
              </a:rPr>
              <a:t>quanh</a:t>
            </a:r>
            <a:r>
              <a:rPr lang="en-US" sz="3200" b="1" dirty="0">
                <a:solidFill>
                  <a:srgbClr val="FF0000"/>
                </a:solidFill>
              </a:rPr>
              <a:t> </a:t>
            </a:r>
            <a:r>
              <a:rPr lang="en-US" sz="3200" b="1" dirty="0" err="1">
                <a:solidFill>
                  <a:srgbClr val="FF0000"/>
                </a:solidFill>
              </a:rPr>
              <a:t>phòng</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thứ</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theo</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tương</a:t>
            </a:r>
            <a:r>
              <a:rPr lang="en-US" sz="3200" b="1" dirty="0">
                <a:solidFill>
                  <a:srgbClr val="FF0000"/>
                </a:solidFill>
              </a:rPr>
              <a:t> </a:t>
            </a:r>
            <a:r>
              <a:rPr lang="en-US" sz="3200" b="1" dirty="0" err="1">
                <a:solidFill>
                  <a:srgbClr val="FF0000"/>
                </a:solidFill>
              </a:rPr>
              <a:t>ứng</a:t>
            </a:r>
            <a:r>
              <a:rPr lang="en-US" sz="3200" b="1" dirty="0">
                <a:solidFill>
                  <a:srgbClr val="FF0000"/>
                </a:solidFill>
              </a:rPr>
              <a:t>(</a:t>
            </a:r>
            <a:r>
              <a:rPr lang="en-US" sz="3200" b="1" dirty="0" err="1">
                <a:solidFill>
                  <a:srgbClr val="FF0000"/>
                </a:solidFill>
              </a:rPr>
              <a:t>điện</a:t>
            </a:r>
            <a:r>
              <a:rPr lang="en-US" sz="3200" b="1" dirty="0">
                <a:solidFill>
                  <a:srgbClr val="FF0000"/>
                </a:solidFill>
              </a:rPr>
              <a:t>, </a:t>
            </a:r>
            <a:r>
              <a:rPr lang="en-US" sz="3200" b="1" dirty="0" err="1">
                <a:solidFill>
                  <a:srgbClr val="FF0000"/>
                </a:solidFill>
              </a:rPr>
              <a:t>nhiệt</a:t>
            </a:r>
            <a:r>
              <a:rPr lang="en-US" sz="3200" b="1" dirty="0">
                <a:solidFill>
                  <a:srgbClr val="FF0000"/>
                </a:solidFill>
              </a:rPr>
              <a:t>, </a:t>
            </a:r>
            <a:r>
              <a:rPr lang="en-US" sz="3200" b="1" dirty="0" err="1">
                <a:solidFill>
                  <a:srgbClr val="FF0000"/>
                </a:solidFill>
              </a:rPr>
              <a:t>âm</a:t>
            </a:r>
            <a:r>
              <a:rPr lang="en-US" sz="3200" b="1" dirty="0">
                <a:solidFill>
                  <a:srgbClr val="FF0000"/>
                </a:solidFill>
              </a:rPr>
              <a:t> </a:t>
            </a:r>
            <a:r>
              <a:rPr lang="en-US" sz="3200" b="1" dirty="0" err="1">
                <a:solidFill>
                  <a:srgbClr val="FF0000"/>
                </a:solidFill>
              </a:rPr>
              <a:t>thanh</a:t>
            </a:r>
            <a:r>
              <a:rPr lang="en-US" sz="3200" b="1" dirty="0">
                <a:solidFill>
                  <a:srgbClr val="FF0000"/>
                </a:solidFill>
              </a:rPr>
              <a:t>, </a:t>
            </a:r>
            <a:r>
              <a:rPr lang="en-US" sz="3200" b="1" dirty="0" err="1">
                <a:solidFill>
                  <a:srgbClr val="FF0000"/>
                </a:solidFill>
              </a:rPr>
              <a:t>ánh</a:t>
            </a:r>
            <a:r>
              <a:rPr lang="en-US" sz="3200" b="1" dirty="0">
                <a:solidFill>
                  <a:srgbClr val="FF0000"/>
                </a:solidFill>
              </a:rPr>
              <a:t> </a:t>
            </a:r>
            <a:r>
              <a:rPr lang="en-US" sz="3200" b="1" dirty="0" err="1">
                <a:solidFill>
                  <a:srgbClr val="FF0000"/>
                </a:solidFill>
              </a:rPr>
              <a:t>sáng</a:t>
            </a:r>
            <a:r>
              <a:rPr lang="en-US" sz="3200" b="1" dirty="0">
                <a:solidFill>
                  <a:srgbClr val="FF0000"/>
                </a:solidFill>
              </a:rPr>
              <a:t>). </a:t>
            </a:r>
            <a:r>
              <a:rPr lang="en-US" sz="3200" b="1" dirty="0" err="1">
                <a:solidFill>
                  <a:srgbClr val="FF0000"/>
                </a:solidFill>
              </a:rPr>
              <a:t>Nêu</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xảy</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đó</a:t>
            </a:r>
            <a:r>
              <a:rPr lang="en-US" sz="3200" b="1" dirty="0">
                <a:solidFill>
                  <a:srgbClr val="FF000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3259539205"/>
              </p:ext>
            </p:extLst>
          </p:nvPr>
        </p:nvGraphicFramePr>
        <p:xfrm>
          <a:off x="1" y="2415652"/>
          <a:ext cx="12191998" cy="444234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xmlns="" val="20000"/>
                    </a:ext>
                  </a:extLst>
                </a:gridCol>
                <a:gridCol w="6095999">
                  <a:extLst>
                    <a:ext uri="{9D8B030D-6E8A-4147-A177-3AD203B41FA5}">
                      <a16:colId xmlns:a16="http://schemas.microsoft.com/office/drawing/2014/main" xmlns="" val="20001"/>
                    </a:ext>
                  </a:extLst>
                </a:gridCol>
              </a:tblGrid>
              <a:tr h="634621">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VẬT</a:t>
                      </a:r>
                      <a:r>
                        <a:rPr lang="en-US" sz="2800" baseline="0" dirty="0">
                          <a:solidFill>
                            <a:srgbClr val="FF0000"/>
                          </a:solidFill>
                        </a:rPr>
                        <a:t> SỬ DỤNG NĂNG LƯỢNG</a:t>
                      </a:r>
                      <a:endParaRPr lang="en-US" sz="2800" dirty="0">
                        <a:solidFill>
                          <a:srgbClr val="FF0000"/>
                        </a:solidFill>
                      </a:endParaRPr>
                    </a:p>
                  </a:txBody>
                  <a:tcPr/>
                </a:tc>
                <a:extLst>
                  <a:ext uri="{0D108BD9-81ED-4DB2-BD59-A6C34878D82A}">
                    <a16:rowId xmlns:a16="http://schemas.microsoft.com/office/drawing/2014/main" xmlns="" val="10000"/>
                  </a:ext>
                </a:extLst>
              </a:tr>
              <a:tr h="634621">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34621">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2"/>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34621">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398061" y="3800957"/>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p:txBody>
      </p:sp>
      <p:sp>
        <p:nvSpPr>
          <p:cNvPr id="6" name="TextBox 5"/>
          <p:cNvSpPr txBox="1"/>
          <p:nvPr/>
        </p:nvSpPr>
        <p:spPr>
          <a:xfrm>
            <a:off x="398061" y="3127611"/>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điện</a:t>
            </a:r>
            <a:endParaRPr lang="en-US" sz="2800" dirty="0">
              <a:solidFill>
                <a:srgbClr val="7030A0"/>
              </a:solidFill>
            </a:endParaRPr>
          </a:p>
        </p:txBody>
      </p:sp>
      <p:sp>
        <p:nvSpPr>
          <p:cNvPr id="7" name="TextBox 6"/>
          <p:cNvSpPr txBox="1"/>
          <p:nvPr/>
        </p:nvSpPr>
        <p:spPr>
          <a:xfrm>
            <a:off x="398061" y="4474303"/>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endParaRPr lang="en-US" sz="2800" dirty="0">
              <a:solidFill>
                <a:srgbClr val="7030A0"/>
              </a:solidFill>
            </a:endParaRPr>
          </a:p>
        </p:txBody>
      </p:sp>
      <p:sp>
        <p:nvSpPr>
          <p:cNvPr id="8" name="TextBox 7"/>
          <p:cNvSpPr txBox="1"/>
          <p:nvPr/>
        </p:nvSpPr>
        <p:spPr>
          <a:xfrm>
            <a:off x="398061" y="5061296"/>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9" name="TextBox 8"/>
          <p:cNvSpPr txBox="1"/>
          <p:nvPr/>
        </p:nvSpPr>
        <p:spPr>
          <a:xfrm>
            <a:off x="6760193" y="3098167"/>
            <a:ext cx="5249838" cy="523220"/>
          </a:xfrm>
          <a:prstGeom prst="rect">
            <a:avLst/>
          </a:prstGeom>
          <a:noFill/>
        </p:spPr>
        <p:txBody>
          <a:bodyPr wrap="square" rtlCol="0">
            <a:spAutoFit/>
          </a:bodyPr>
          <a:lstStyle/>
          <a:p>
            <a:r>
              <a:rPr lang="en-US" sz="2800" dirty="0" err="1">
                <a:solidFill>
                  <a:srgbClr val="7030A0"/>
                </a:solidFill>
              </a:rPr>
              <a:t>Quạt</a:t>
            </a:r>
            <a:r>
              <a:rPr lang="en-US" sz="2800" dirty="0">
                <a:solidFill>
                  <a:srgbClr val="7030A0"/>
                </a:solidFill>
              </a:rPr>
              <a:t> </a:t>
            </a:r>
            <a:r>
              <a:rPr lang="en-US" sz="2800" dirty="0" err="1">
                <a:solidFill>
                  <a:srgbClr val="7030A0"/>
                </a:solidFill>
              </a:rPr>
              <a:t>điện</a:t>
            </a:r>
            <a:r>
              <a:rPr lang="en-US" sz="2800" dirty="0">
                <a:solidFill>
                  <a:srgbClr val="7030A0"/>
                </a:solidFill>
              </a:rPr>
              <a:t>, </a:t>
            </a:r>
            <a:r>
              <a:rPr lang="en-US" sz="2800" dirty="0" err="1">
                <a:solidFill>
                  <a:srgbClr val="7030A0"/>
                </a:solidFill>
              </a:rPr>
              <a:t>bóng</a:t>
            </a:r>
            <a:r>
              <a:rPr lang="en-US" sz="2800" dirty="0">
                <a:solidFill>
                  <a:srgbClr val="7030A0"/>
                </a:solidFill>
              </a:rPr>
              <a:t> </a:t>
            </a:r>
            <a:r>
              <a:rPr lang="en-US" sz="2800" dirty="0" err="1">
                <a:solidFill>
                  <a:srgbClr val="7030A0"/>
                </a:solidFill>
              </a:rPr>
              <a:t>đèn</a:t>
            </a:r>
            <a:r>
              <a:rPr lang="en-US" sz="2800" dirty="0">
                <a:solidFill>
                  <a:srgbClr val="7030A0"/>
                </a:solidFill>
              </a:rPr>
              <a:t>, </a:t>
            </a:r>
            <a:r>
              <a:rPr lang="en-US" sz="2800" dirty="0" err="1">
                <a:solidFill>
                  <a:srgbClr val="7030A0"/>
                </a:solidFill>
              </a:rPr>
              <a:t>máy</a:t>
            </a:r>
            <a:r>
              <a:rPr lang="en-US" sz="2800" dirty="0">
                <a:solidFill>
                  <a:srgbClr val="7030A0"/>
                </a:solidFill>
              </a:rPr>
              <a:t> </a:t>
            </a:r>
            <a:r>
              <a:rPr lang="en-US" sz="2800" dirty="0" err="1">
                <a:solidFill>
                  <a:srgbClr val="7030A0"/>
                </a:solidFill>
              </a:rPr>
              <a:t>tính</a:t>
            </a:r>
            <a:r>
              <a:rPr lang="en-US" sz="2800" dirty="0">
                <a:solidFill>
                  <a:srgbClr val="7030A0"/>
                </a:solidFill>
              </a:rPr>
              <a:t>,…</a:t>
            </a:r>
          </a:p>
        </p:txBody>
      </p:sp>
      <p:sp>
        <p:nvSpPr>
          <p:cNvPr id="10" name="TextBox 9"/>
          <p:cNvSpPr txBox="1"/>
          <p:nvPr/>
        </p:nvSpPr>
        <p:spPr>
          <a:xfrm>
            <a:off x="6760193" y="3800957"/>
            <a:ext cx="4749420" cy="523220"/>
          </a:xfrm>
          <a:prstGeom prst="rect">
            <a:avLst/>
          </a:prstGeom>
          <a:noFill/>
        </p:spPr>
        <p:txBody>
          <a:bodyPr wrap="square" rtlCol="0">
            <a:spAutoFit/>
          </a:bodyPr>
          <a:lstStyle/>
          <a:p>
            <a:r>
              <a:rPr lang="en-US" sz="2800" dirty="0" err="1">
                <a:solidFill>
                  <a:srgbClr val="FF0000"/>
                </a:solidFill>
              </a:rPr>
              <a:t>Đèn</a:t>
            </a:r>
            <a:r>
              <a:rPr lang="en-US" sz="2800" dirty="0">
                <a:solidFill>
                  <a:srgbClr val="FF0000"/>
                </a:solidFill>
              </a:rPr>
              <a:t> </a:t>
            </a:r>
            <a:r>
              <a:rPr lang="en-US" sz="2800" dirty="0" err="1">
                <a:solidFill>
                  <a:srgbClr val="FF0000"/>
                </a:solidFill>
              </a:rPr>
              <a:t>đang</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1" name="TextBox 10"/>
          <p:cNvSpPr txBox="1"/>
          <p:nvPr/>
        </p:nvSpPr>
        <p:spPr>
          <a:xfrm>
            <a:off x="6760193" y="5061296"/>
            <a:ext cx="5086064" cy="523220"/>
          </a:xfrm>
          <a:prstGeom prst="rect">
            <a:avLst/>
          </a:prstGeom>
          <a:noFill/>
        </p:spPr>
        <p:txBody>
          <a:bodyPr wrap="square" rtlCol="0">
            <a:spAutoFit/>
          </a:bodyPr>
          <a:lstStyle/>
          <a:p>
            <a:r>
              <a:rPr lang="en-US" sz="2800" dirty="0" err="1">
                <a:solidFill>
                  <a:srgbClr val="FF0000"/>
                </a:solidFill>
              </a:rPr>
              <a:t>Bóng</a:t>
            </a:r>
            <a:r>
              <a:rPr lang="en-US" sz="2800" dirty="0">
                <a:solidFill>
                  <a:srgbClr val="FF0000"/>
                </a:solidFill>
              </a:rPr>
              <a:t> </a:t>
            </a:r>
            <a:r>
              <a:rPr lang="en-US" sz="2800" dirty="0" err="1">
                <a:solidFill>
                  <a:srgbClr val="FF0000"/>
                </a:solidFill>
              </a:rPr>
              <a:t>đèn</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chiếu</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tính</a:t>
            </a:r>
            <a:r>
              <a:rPr lang="en-US" sz="2800" dirty="0">
                <a:solidFill>
                  <a:srgbClr val="FF0000"/>
                </a:solidFill>
              </a:rPr>
              <a:t>,…</a:t>
            </a:r>
          </a:p>
        </p:txBody>
      </p:sp>
      <p:sp>
        <p:nvSpPr>
          <p:cNvPr id="12" name="TextBox 11"/>
          <p:cNvSpPr txBox="1"/>
          <p:nvPr/>
        </p:nvSpPr>
        <p:spPr>
          <a:xfrm>
            <a:off x="6760193" y="4469808"/>
            <a:ext cx="4749420" cy="523220"/>
          </a:xfrm>
          <a:prstGeom prst="rect">
            <a:avLst/>
          </a:prstGeom>
          <a:noFill/>
        </p:spPr>
        <p:txBody>
          <a:bodyPr wrap="square" rtlCol="0">
            <a:spAutoFit/>
          </a:bodyPr>
          <a:lstStyle/>
          <a:p>
            <a:r>
              <a:rPr lang="en-US" sz="2800" dirty="0">
                <a:solidFill>
                  <a:srgbClr val="7030A0"/>
                </a:solidFill>
              </a:rPr>
              <a:t>Loa , tai </a:t>
            </a:r>
            <a:r>
              <a:rPr lang="en-US" sz="2800" dirty="0" err="1">
                <a:solidFill>
                  <a:srgbClr val="7030A0"/>
                </a:solidFill>
              </a:rPr>
              <a:t>nghe</a:t>
            </a:r>
            <a:r>
              <a:rPr lang="en-US" sz="2800" dirty="0">
                <a:solidFill>
                  <a:srgbClr val="7030A0"/>
                </a:solidFill>
              </a:rPr>
              <a:t>,…</a:t>
            </a:r>
          </a:p>
        </p:txBody>
      </p:sp>
    </p:spTree>
    <p:extLst>
      <p:ext uri="{BB962C8B-B14F-4D97-AF65-F5344CB8AC3E}">
        <p14:creationId xmlns:p14="http://schemas.microsoft.com/office/powerpoint/2010/main" val="828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5616" y="736978"/>
            <a:ext cx="5390866"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CÁC DẠNG NĂNG LƯỢNG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639"/>
            <a:ext cx="6310697" cy="464280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864" y="1655640"/>
            <a:ext cx="5987236" cy="4642804"/>
          </a:xfrm>
          <a:prstGeom prst="rect">
            <a:avLst/>
          </a:prstGeom>
        </p:spPr>
      </p:pic>
    </p:spTree>
    <p:extLst>
      <p:ext uri="{BB962C8B-B14F-4D97-AF65-F5344CB8AC3E}">
        <p14:creationId xmlns:p14="http://schemas.microsoft.com/office/powerpoint/2010/main" val="22213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7484015"/>
              </p:ext>
            </p:extLst>
          </p:nvPr>
        </p:nvGraphicFramePr>
        <p:xfrm>
          <a:off x="1" y="736115"/>
          <a:ext cx="12192000" cy="6187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3319438">
                  <a:extLst>
                    <a:ext uri="{9D8B030D-6E8A-4147-A177-3AD203B41FA5}">
                      <a16:colId xmlns:a16="http://schemas.microsoft.com/office/drawing/2014/main" xmlns="" val="20001"/>
                    </a:ext>
                  </a:extLst>
                </a:gridCol>
                <a:gridCol w="4808562">
                  <a:extLst>
                    <a:ext uri="{9D8B030D-6E8A-4147-A177-3AD203B41FA5}">
                      <a16:colId xmlns:a16="http://schemas.microsoft.com/office/drawing/2014/main" xmlns="" val="20002"/>
                    </a:ext>
                  </a:extLst>
                </a:gridCol>
              </a:tblGrid>
              <a:tr h="670670">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NGUỒN</a:t>
                      </a:r>
                      <a:r>
                        <a:rPr lang="en-US" sz="2800" baseline="0" dirty="0">
                          <a:solidFill>
                            <a:srgbClr val="FF0000"/>
                          </a:solidFill>
                        </a:rPr>
                        <a:t> PHÁT</a:t>
                      </a:r>
                      <a:endParaRPr lang="en-US" sz="2800" dirty="0">
                        <a:solidFill>
                          <a:srgbClr val="FF0000"/>
                        </a:solidFill>
                      </a:endParaRPr>
                    </a:p>
                  </a:txBody>
                  <a:tcPr/>
                </a:tc>
                <a:tc>
                  <a:txBody>
                    <a:bodyPr/>
                    <a:lstStyle/>
                    <a:p>
                      <a:pPr algn="ctr"/>
                      <a:r>
                        <a:rPr lang="en-US" sz="2800" dirty="0">
                          <a:solidFill>
                            <a:srgbClr val="FF0000"/>
                          </a:solidFill>
                        </a:rPr>
                        <a:t>VÍ</a:t>
                      </a:r>
                      <a:r>
                        <a:rPr lang="en-US" sz="2800" baseline="0" dirty="0">
                          <a:solidFill>
                            <a:srgbClr val="FF0000"/>
                          </a:solidFill>
                        </a:rPr>
                        <a:t> DỤ (</a:t>
                      </a:r>
                      <a:r>
                        <a:rPr lang="en-US" sz="2800" baseline="0" dirty="0" err="1">
                          <a:solidFill>
                            <a:srgbClr val="FF0000"/>
                          </a:solidFill>
                        </a:rPr>
                        <a:t>khác</a:t>
                      </a:r>
                      <a:r>
                        <a:rPr lang="en-US" sz="2800" baseline="0" dirty="0">
                          <a:solidFill>
                            <a:srgbClr val="FF0000"/>
                          </a:solidFill>
                        </a:rPr>
                        <a:t> </a:t>
                      </a:r>
                      <a:r>
                        <a:rPr lang="en-US" sz="2800" baseline="0" dirty="0" err="1">
                          <a:solidFill>
                            <a:srgbClr val="FF0000"/>
                          </a:solidFill>
                        </a:rPr>
                        <a:t>sgk</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0"/>
                  </a:ext>
                </a:extLst>
              </a:tr>
              <a:tr h="670670">
                <a:tc>
                  <a:txBody>
                    <a:bodyPr/>
                    <a:lstStyle/>
                    <a:p>
                      <a:pPr algn="ctr"/>
                      <a:r>
                        <a:rPr lang="en-US" sz="2800" dirty="0" err="1">
                          <a:solidFill>
                            <a:srgbClr val="7030A0"/>
                          </a:solidFill>
                        </a:rPr>
                        <a:t>Động</a:t>
                      </a:r>
                      <a:r>
                        <a:rPr lang="en-US" sz="2800" dirty="0">
                          <a:solidFill>
                            <a:srgbClr val="7030A0"/>
                          </a:solidFill>
                        </a:rPr>
                        <a:t> </a:t>
                      </a:r>
                      <a:r>
                        <a:rPr lang="en-US" sz="2800" dirty="0" err="1">
                          <a:solidFill>
                            <a:srgbClr val="7030A0"/>
                          </a:solidFill>
                        </a:rPr>
                        <a:t>năng</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70670">
                <a:tc>
                  <a:txBody>
                    <a:bodyPr/>
                    <a:lstStyle/>
                    <a:p>
                      <a:pPr algn="ctr"/>
                      <a:r>
                        <a:rPr lang="en-US" sz="2800" dirty="0" err="1">
                          <a:solidFill>
                            <a:srgbClr val="7030A0"/>
                          </a:solidFill>
                        </a:rPr>
                        <a:t>Thế</a:t>
                      </a:r>
                      <a:r>
                        <a:rPr lang="en-US" sz="2800" dirty="0">
                          <a:solidFill>
                            <a:srgbClr val="7030A0"/>
                          </a:solidFill>
                        </a:rPr>
                        <a:t> </a:t>
                      </a: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hấp</a:t>
                      </a:r>
                      <a:r>
                        <a:rPr lang="en-US" sz="2800" baseline="0" dirty="0">
                          <a:solidFill>
                            <a:srgbClr val="7030A0"/>
                          </a:solidFill>
                        </a:rPr>
                        <a:t> </a:t>
                      </a:r>
                      <a:r>
                        <a:rPr lang="en-US" sz="2800" baseline="0" dirty="0" err="1">
                          <a:solidFill>
                            <a:srgbClr val="7030A0"/>
                          </a:solidFill>
                        </a:rPr>
                        <a:t>dẫn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2"/>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học</a:t>
                      </a:r>
                      <a:endParaRPr lang="en-US" sz="2800" baseline="0" dirty="0">
                        <a:solidFill>
                          <a:srgbClr val="7030A0"/>
                        </a:solidFill>
                      </a:endParaRPr>
                    </a:p>
                    <a:p>
                      <a:pPr algn="ctr"/>
                      <a:r>
                        <a:rPr lang="en-US" sz="2800" baseline="0" dirty="0">
                          <a:solidFill>
                            <a:srgbClr val="7030A0"/>
                          </a:solidFill>
                        </a:rPr>
                        <a:t>(</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3"/>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điện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4"/>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ánh</a:t>
                      </a:r>
                      <a:r>
                        <a:rPr lang="en-US" sz="2800" baseline="0" dirty="0">
                          <a:solidFill>
                            <a:srgbClr val="7030A0"/>
                          </a:solidFill>
                        </a:rPr>
                        <a:t> </a:t>
                      </a:r>
                      <a:r>
                        <a:rPr lang="en-US" sz="2800" baseline="0" dirty="0" err="1">
                          <a:solidFill>
                            <a:srgbClr val="7030A0"/>
                          </a:solidFill>
                        </a:rPr>
                        <a:t>sáng</a:t>
                      </a:r>
                      <a:r>
                        <a:rPr lang="en-US" sz="2800" baseline="0" dirty="0">
                          <a:solidFill>
                            <a:srgbClr val="7030A0"/>
                          </a:solidFill>
                        </a:rPr>
                        <a:t> (</a:t>
                      </a:r>
                      <a:r>
                        <a:rPr lang="en-US" sz="2800" baseline="0" dirty="0" err="1">
                          <a:solidFill>
                            <a:srgbClr val="7030A0"/>
                          </a:solidFill>
                        </a:rPr>
                        <a:t>Quang</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âm</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6"/>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nhiệt</a:t>
                      </a:r>
                      <a:r>
                        <a:rPr lang="en-US" sz="2800" baseline="0" dirty="0">
                          <a:solidFill>
                            <a:srgbClr val="7030A0"/>
                          </a:solidFill>
                        </a:rPr>
                        <a:t> </a:t>
                      </a:r>
                    </a:p>
                    <a:p>
                      <a:pPr algn="ctr"/>
                      <a:r>
                        <a:rPr lang="en-US" sz="2800" baseline="0" dirty="0">
                          <a:solidFill>
                            <a:srgbClr val="7030A0"/>
                          </a:solidFill>
                        </a:rPr>
                        <a:t>(</a:t>
                      </a:r>
                      <a:r>
                        <a:rPr lang="en-US" sz="2800" baseline="0" dirty="0" err="1">
                          <a:solidFill>
                            <a:srgbClr val="7030A0"/>
                          </a:solidFill>
                        </a:rPr>
                        <a:t>Nhiệt</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
        <p:nvSpPr>
          <p:cNvPr id="4" name="Title 3"/>
          <p:cNvSpPr txBox="1">
            <a:spLocks noGrp="1"/>
          </p:cNvSpPr>
          <p:nvPr>
            <p:ph type="title"/>
          </p:nvPr>
        </p:nvSpPr>
        <p:spPr>
          <a:xfrm>
            <a:off x="838200" y="200583"/>
            <a:ext cx="10515600" cy="53553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sp>
        <p:nvSpPr>
          <p:cNvPr id="6" name="TextBox 5"/>
          <p:cNvSpPr txBox="1"/>
          <p:nvPr/>
        </p:nvSpPr>
        <p:spPr>
          <a:xfrm>
            <a:off x="3998795" y="1504466"/>
            <a:ext cx="3771331" cy="523220"/>
          </a:xfrm>
          <a:prstGeom prst="rect">
            <a:avLst/>
          </a:prstGeom>
          <a:noFill/>
        </p:spPr>
        <p:txBody>
          <a:bodyPr wrap="square" rtlCol="0">
            <a:spAutoFit/>
          </a:bodyPr>
          <a:lstStyle/>
          <a:p>
            <a:r>
              <a:rPr lang="en-US" sz="2800" dirty="0"/>
              <a:t>Do </a:t>
            </a:r>
            <a:r>
              <a:rPr lang="en-US" sz="2800" dirty="0" err="1"/>
              <a:t>vật</a:t>
            </a:r>
            <a:r>
              <a:rPr lang="en-US" sz="2800" dirty="0"/>
              <a:t> </a:t>
            </a:r>
            <a:r>
              <a:rPr lang="en-US" sz="2800" dirty="0" err="1"/>
              <a:t>chuyển</a:t>
            </a:r>
            <a:r>
              <a:rPr lang="en-US" sz="2800" dirty="0"/>
              <a:t> </a:t>
            </a:r>
            <a:r>
              <a:rPr lang="en-US" sz="2800" dirty="0" err="1"/>
              <a:t>động</a:t>
            </a:r>
            <a:endParaRPr lang="en-US" sz="2800" dirty="0"/>
          </a:p>
        </p:txBody>
      </p:sp>
      <p:sp>
        <p:nvSpPr>
          <p:cNvPr id="7" name="TextBox 6"/>
          <p:cNvSpPr txBox="1"/>
          <p:nvPr/>
        </p:nvSpPr>
        <p:spPr>
          <a:xfrm>
            <a:off x="3998794" y="2199678"/>
            <a:ext cx="3771331" cy="523220"/>
          </a:xfrm>
          <a:prstGeom prst="rect">
            <a:avLst/>
          </a:prstGeom>
          <a:noFill/>
        </p:spPr>
        <p:txBody>
          <a:bodyPr wrap="square" rtlCol="0">
            <a:spAutoFit/>
          </a:bodyPr>
          <a:lstStyle/>
          <a:p>
            <a:r>
              <a:rPr lang="en-US" sz="2800" dirty="0">
                <a:solidFill>
                  <a:srgbClr val="FF0000"/>
                </a:solidFill>
              </a:rPr>
              <a:t>Do </a:t>
            </a:r>
            <a:r>
              <a:rPr lang="en-US" sz="2800" dirty="0" err="1">
                <a:solidFill>
                  <a:srgbClr val="FF0000"/>
                </a:solidFill>
              </a:rPr>
              <a:t>vật</a:t>
            </a:r>
            <a:r>
              <a:rPr lang="en-US" sz="2800" dirty="0">
                <a:solidFill>
                  <a:srgbClr val="FF0000"/>
                </a:solidFill>
              </a:rPr>
              <a:t> ở </a:t>
            </a:r>
            <a:r>
              <a:rPr lang="en-US" sz="2800" dirty="0" err="1">
                <a:solidFill>
                  <a:srgbClr val="FF0000"/>
                </a:solidFill>
              </a:rPr>
              <a:t>trên</a:t>
            </a:r>
            <a:r>
              <a:rPr lang="en-US" sz="2800" dirty="0">
                <a:solidFill>
                  <a:srgbClr val="FF0000"/>
                </a:solidFill>
              </a:rPr>
              <a:t> </a:t>
            </a:r>
            <a:r>
              <a:rPr lang="en-US" sz="2800" dirty="0" err="1">
                <a:solidFill>
                  <a:srgbClr val="FF0000"/>
                </a:solidFill>
              </a:rPr>
              <a:t>cao</a:t>
            </a:r>
            <a:endParaRPr lang="en-US" sz="2800" dirty="0">
              <a:solidFill>
                <a:srgbClr val="FF0000"/>
              </a:solidFill>
            </a:endParaRPr>
          </a:p>
        </p:txBody>
      </p:sp>
      <p:sp>
        <p:nvSpPr>
          <p:cNvPr id="8" name="TextBox 7"/>
          <p:cNvSpPr txBox="1"/>
          <p:nvPr/>
        </p:nvSpPr>
        <p:spPr>
          <a:xfrm>
            <a:off x="3998793" y="2849159"/>
            <a:ext cx="3771331" cy="523220"/>
          </a:xfrm>
          <a:prstGeom prst="rect">
            <a:avLst/>
          </a:prstGeom>
          <a:noFill/>
        </p:spPr>
        <p:txBody>
          <a:bodyPr wrap="square" rtlCol="0">
            <a:spAutoFit/>
          </a:bodyPr>
          <a:lstStyle/>
          <a:p>
            <a:r>
              <a:rPr lang="en-US" sz="2800" dirty="0"/>
              <a:t>Do </a:t>
            </a:r>
            <a:r>
              <a:rPr lang="en-US" sz="2800" dirty="0" err="1"/>
              <a:t>phản</a:t>
            </a:r>
            <a:r>
              <a:rPr lang="en-US" sz="2800" dirty="0"/>
              <a:t> </a:t>
            </a:r>
            <a:r>
              <a:rPr lang="en-US" sz="2800" dirty="0" err="1"/>
              <a:t>ứng</a:t>
            </a:r>
            <a:r>
              <a:rPr lang="en-US" sz="2800" dirty="0"/>
              <a:t> </a:t>
            </a:r>
            <a:r>
              <a:rPr lang="en-US" sz="2800" dirty="0" err="1"/>
              <a:t>hóa</a:t>
            </a:r>
            <a:r>
              <a:rPr lang="en-US" sz="2800" dirty="0"/>
              <a:t> </a:t>
            </a:r>
            <a:r>
              <a:rPr lang="en-US" sz="2800" dirty="0" err="1"/>
              <a:t>học</a:t>
            </a:r>
            <a:endParaRPr lang="en-US" sz="2800" dirty="0"/>
          </a:p>
        </p:txBody>
      </p:sp>
      <p:sp>
        <p:nvSpPr>
          <p:cNvPr id="9" name="TextBox 8"/>
          <p:cNvSpPr txBox="1"/>
          <p:nvPr/>
        </p:nvSpPr>
        <p:spPr>
          <a:xfrm>
            <a:off x="7418693" y="2782904"/>
            <a:ext cx="3771331" cy="954107"/>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lưu</a:t>
            </a:r>
            <a:r>
              <a:rPr lang="en-US" sz="2800" dirty="0">
                <a:solidFill>
                  <a:srgbClr val="FF0000"/>
                </a:solidFill>
              </a:rPr>
              <a:t> </a:t>
            </a:r>
            <a:r>
              <a:rPr lang="en-US" sz="2800" dirty="0" err="1">
                <a:solidFill>
                  <a:srgbClr val="FF0000"/>
                </a:solidFill>
              </a:rPr>
              <a:t>trữ</a:t>
            </a:r>
            <a:r>
              <a:rPr lang="en-US" sz="2800" dirty="0">
                <a:solidFill>
                  <a:srgbClr val="FF0000"/>
                </a:solidFill>
              </a:rPr>
              <a:t> </a:t>
            </a:r>
            <a:r>
              <a:rPr lang="en-US" sz="2800" dirty="0" err="1">
                <a:solidFill>
                  <a:srgbClr val="FF0000"/>
                </a:solidFill>
              </a:rPr>
              <a:t>trong</a:t>
            </a:r>
            <a:r>
              <a:rPr lang="en-US" sz="2800" dirty="0">
                <a:solidFill>
                  <a:srgbClr val="FF0000"/>
                </a:solidFill>
              </a:rPr>
              <a:t> pin, </a:t>
            </a:r>
            <a:r>
              <a:rPr lang="en-US" sz="2800" dirty="0" err="1">
                <a:solidFill>
                  <a:srgbClr val="FF0000"/>
                </a:solidFill>
              </a:rPr>
              <a:t>thuốc</a:t>
            </a:r>
            <a:r>
              <a:rPr lang="en-US" sz="2800" dirty="0">
                <a:solidFill>
                  <a:srgbClr val="FF0000"/>
                </a:solidFill>
              </a:rPr>
              <a:t> </a:t>
            </a:r>
            <a:r>
              <a:rPr lang="en-US" sz="2800" dirty="0" err="1">
                <a:solidFill>
                  <a:srgbClr val="FF0000"/>
                </a:solidFill>
              </a:rPr>
              <a:t>nổ</a:t>
            </a:r>
            <a:r>
              <a:rPr lang="en-US" sz="2800" dirty="0">
                <a:solidFill>
                  <a:srgbClr val="FF0000"/>
                </a:solidFill>
              </a:rPr>
              <a:t>,….</a:t>
            </a:r>
          </a:p>
        </p:txBody>
      </p:sp>
      <p:sp>
        <p:nvSpPr>
          <p:cNvPr id="10" name="TextBox 9"/>
          <p:cNvSpPr txBox="1"/>
          <p:nvPr/>
        </p:nvSpPr>
        <p:spPr>
          <a:xfrm>
            <a:off x="7316336" y="2167251"/>
            <a:ext cx="4741459" cy="523220"/>
          </a:xfrm>
          <a:prstGeom prst="rect">
            <a:avLst/>
          </a:prstGeom>
          <a:noFill/>
        </p:spPr>
        <p:txBody>
          <a:bodyPr wrap="square" rtlCol="0">
            <a:spAutoFit/>
          </a:bodyPr>
          <a:lstStyle/>
          <a:p>
            <a:r>
              <a:rPr lang="en-US" sz="2800" dirty="0" err="1"/>
              <a:t>Máy</a:t>
            </a:r>
            <a:r>
              <a:rPr lang="en-US" sz="2800" dirty="0"/>
              <a:t> bay, </a:t>
            </a:r>
            <a:r>
              <a:rPr lang="en-US" sz="2800" dirty="0" err="1"/>
              <a:t>bóng</a:t>
            </a:r>
            <a:r>
              <a:rPr lang="en-US" sz="2800" dirty="0"/>
              <a:t> </a:t>
            </a:r>
            <a:r>
              <a:rPr lang="en-US" sz="2800" dirty="0" err="1"/>
              <a:t>đèn</a:t>
            </a:r>
            <a:r>
              <a:rPr lang="en-US" sz="2800" dirty="0"/>
              <a:t> </a:t>
            </a:r>
            <a:r>
              <a:rPr lang="en-US" sz="2800" dirty="0" err="1"/>
              <a:t>trên</a:t>
            </a:r>
            <a:r>
              <a:rPr lang="en-US" sz="2800" dirty="0"/>
              <a:t> </a:t>
            </a:r>
            <a:r>
              <a:rPr lang="en-US" sz="2800" dirty="0" err="1"/>
              <a:t>cao</a:t>
            </a:r>
            <a:r>
              <a:rPr lang="en-US" sz="2800" dirty="0"/>
              <a:t>,…</a:t>
            </a:r>
          </a:p>
        </p:txBody>
      </p:sp>
      <p:sp>
        <p:nvSpPr>
          <p:cNvPr id="11" name="TextBox 10"/>
          <p:cNvSpPr txBox="1"/>
          <p:nvPr/>
        </p:nvSpPr>
        <p:spPr>
          <a:xfrm>
            <a:off x="7315200" y="1487307"/>
            <a:ext cx="4742595" cy="523220"/>
          </a:xfrm>
          <a:prstGeom prst="rect">
            <a:avLst/>
          </a:prstGeom>
          <a:noFill/>
        </p:spPr>
        <p:txBody>
          <a:bodyPr wrap="square" rtlCol="0">
            <a:spAutoFit/>
          </a:bodyPr>
          <a:lstStyle/>
          <a:p>
            <a:r>
              <a:rPr lang="en-US" sz="2800" dirty="0" err="1">
                <a:solidFill>
                  <a:srgbClr val="FF0000"/>
                </a:solidFill>
              </a:rPr>
              <a:t>Lá</a:t>
            </a:r>
            <a:r>
              <a:rPr lang="en-US" sz="2800" dirty="0">
                <a:solidFill>
                  <a:srgbClr val="FF0000"/>
                </a:solidFill>
              </a:rPr>
              <a:t> rung, </a:t>
            </a:r>
            <a:r>
              <a:rPr lang="en-US" sz="2800" dirty="0" err="1">
                <a:solidFill>
                  <a:srgbClr val="FF0000"/>
                </a:solidFill>
              </a:rPr>
              <a:t>nước</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2" name="TextBox 11"/>
          <p:cNvSpPr txBox="1"/>
          <p:nvPr/>
        </p:nvSpPr>
        <p:spPr>
          <a:xfrm>
            <a:off x="3998793" y="3726267"/>
            <a:ext cx="3771331" cy="523220"/>
          </a:xfrm>
          <a:prstGeom prst="rect">
            <a:avLst/>
          </a:prstGeom>
          <a:noFill/>
        </p:spPr>
        <p:txBody>
          <a:bodyPr wrap="square" rtlCol="0">
            <a:spAutoFit/>
          </a:bodyPr>
          <a:lstStyle/>
          <a:p>
            <a:r>
              <a:rPr lang="en-US" sz="2800" dirty="0" err="1">
                <a:solidFill>
                  <a:srgbClr val="FF0000"/>
                </a:solidFill>
              </a:rPr>
              <a:t>Tạo</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bởi</a:t>
            </a:r>
            <a:r>
              <a:rPr lang="en-US" sz="2800" dirty="0">
                <a:solidFill>
                  <a:srgbClr val="FF0000"/>
                </a:solidFill>
              </a:rPr>
              <a:t> </a:t>
            </a:r>
            <a:r>
              <a:rPr lang="en-US" sz="2800" dirty="0" err="1">
                <a:solidFill>
                  <a:srgbClr val="FF0000"/>
                </a:solidFill>
              </a:rPr>
              <a:t>dòng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13" name="TextBox 12"/>
          <p:cNvSpPr txBox="1"/>
          <p:nvPr/>
        </p:nvSpPr>
        <p:spPr>
          <a:xfrm>
            <a:off x="4130719" y="4255733"/>
            <a:ext cx="2462284" cy="954107"/>
          </a:xfrm>
          <a:prstGeom prst="rect">
            <a:avLst/>
          </a:prstGeom>
          <a:noFill/>
        </p:spPr>
        <p:txBody>
          <a:bodyPr wrap="square" rtlCol="0">
            <a:spAutoFit/>
          </a:bodyPr>
          <a:lstStyle/>
          <a:p>
            <a:r>
              <a:rPr lang="en-US" sz="2800" dirty="0" err="1"/>
              <a:t>Phát</a:t>
            </a:r>
            <a:r>
              <a:rPr lang="en-US" sz="2800" dirty="0"/>
              <a:t> </a:t>
            </a:r>
            <a:r>
              <a:rPr lang="en-US" sz="2800" dirty="0" err="1"/>
              <a:t>ra</a:t>
            </a:r>
            <a:r>
              <a:rPr lang="en-US" sz="2800" dirty="0"/>
              <a:t> </a:t>
            </a:r>
            <a:r>
              <a:rPr lang="en-US" sz="2800" dirty="0" err="1"/>
              <a:t>từ</a:t>
            </a:r>
            <a:r>
              <a:rPr lang="en-US" sz="2800" dirty="0"/>
              <a:t> </a:t>
            </a:r>
            <a:r>
              <a:rPr lang="en-US" sz="2800" dirty="0" err="1"/>
              <a:t>các</a:t>
            </a:r>
            <a:endParaRPr lang="en-US" sz="2800" dirty="0"/>
          </a:p>
          <a:p>
            <a:r>
              <a:rPr lang="en-US" sz="2800" dirty="0"/>
              <a:t> </a:t>
            </a:r>
            <a:r>
              <a:rPr lang="en-US" sz="2800" dirty="0" err="1"/>
              <a:t>nguồn</a:t>
            </a:r>
            <a:r>
              <a:rPr lang="en-US" sz="2800" dirty="0"/>
              <a:t> </a:t>
            </a:r>
            <a:r>
              <a:rPr lang="en-US" sz="2800" dirty="0" err="1"/>
              <a:t>sáng</a:t>
            </a:r>
            <a:endParaRPr lang="en-US" sz="2800" dirty="0"/>
          </a:p>
        </p:txBody>
      </p:sp>
      <p:sp>
        <p:nvSpPr>
          <p:cNvPr id="14" name="TextBox 13"/>
          <p:cNvSpPr txBox="1"/>
          <p:nvPr/>
        </p:nvSpPr>
        <p:spPr>
          <a:xfrm>
            <a:off x="4053386" y="5182106"/>
            <a:ext cx="4233078" cy="954107"/>
          </a:xfrm>
          <a:prstGeom prst="rect">
            <a:avLst/>
          </a:prstGeom>
          <a:noFill/>
        </p:spPr>
        <p:txBody>
          <a:bodyPr wrap="square" rtlCol="0">
            <a:spAutoFit/>
          </a:bodyPr>
          <a:lstStyle/>
          <a:p>
            <a:r>
              <a:rPr lang="en-US" sz="2800" dirty="0" err="1">
                <a:solidFill>
                  <a:srgbClr val="FF0000"/>
                </a:solidFill>
              </a:rPr>
              <a:t>Lan</a:t>
            </a:r>
            <a:r>
              <a:rPr lang="en-US" sz="2800" dirty="0">
                <a:solidFill>
                  <a:srgbClr val="FF0000"/>
                </a:solidFill>
              </a:rPr>
              <a:t> </a:t>
            </a:r>
            <a:r>
              <a:rPr lang="en-US" sz="2800" dirty="0" err="1">
                <a:solidFill>
                  <a:srgbClr val="FF0000"/>
                </a:solidFill>
              </a:rPr>
              <a:t>truyền</a:t>
            </a:r>
            <a:r>
              <a:rPr lang="en-US" sz="2800" dirty="0">
                <a:solidFill>
                  <a:srgbClr val="FF0000"/>
                </a:solidFill>
              </a:rPr>
              <a:t> </a:t>
            </a:r>
            <a:r>
              <a:rPr lang="en-US" sz="2800" dirty="0" err="1">
                <a:solidFill>
                  <a:srgbClr val="FF0000"/>
                </a:solidFill>
              </a:rPr>
              <a:t>từ</a:t>
            </a:r>
            <a:r>
              <a:rPr lang="en-US" sz="2800" dirty="0">
                <a:solidFill>
                  <a:srgbClr val="FF0000"/>
                </a:solidFill>
              </a:rPr>
              <a:t> </a:t>
            </a:r>
          </a:p>
          <a:p>
            <a:r>
              <a:rPr lang="en-US" sz="2800" dirty="0" err="1">
                <a:solidFill>
                  <a:srgbClr val="FF0000"/>
                </a:solidFill>
              </a:rPr>
              <a:t>các</a:t>
            </a:r>
            <a:r>
              <a:rPr lang="en-US" sz="2800" dirty="0">
                <a:solidFill>
                  <a:srgbClr val="FF0000"/>
                </a:solidFill>
              </a:rPr>
              <a:t> </a:t>
            </a:r>
            <a:r>
              <a:rPr lang="en-US" sz="2800" dirty="0" err="1">
                <a:solidFill>
                  <a:srgbClr val="FF0000"/>
                </a:solidFill>
              </a:rPr>
              <a:t>nguồn</a:t>
            </a:r>
            <a:r>
              <a:rPr lang="en-US" sz="2800" dirty="0">
                <a:solidFill>
                  <a:srgbClr val="FF0000"/>
                </a:solidFill>
              </a:rPr>
              <a:t> </a:t>
            </a:r>
            <a:r>
              <a:rPr lang="en-US" sz="2800" dirty="0" err="1">
                <a:solidFill>
                  <a:srgbClr val="FF0000"/>
                </a:solidFill>
              </a:rPr>
              <a:t>âm</a:t>
            </a:r>
            <a:endParaRPr lang="en-US" sz="2800" dirty="0">
              <a:solidFill>
                <a:srgbClr val="FF0000"/>
              </a:solidFill>
            </a:endParaRPr>
          </a:p>
        </p:txBody>
      </p:sp>
      <p:sp>
        <p:nvSpPr>
          <p:cNvPr id="15" name="TextBox 14"/>
          <p:cNvSpPr txBox="1"/>
          <p:nvPr/>
        </p:nvSpPr>
        <p:spPr>
          <a:xfrm>
            <a:off x="3998792" y="6265189"/>
            <a:ext cx="3771331" cy="523220"/>
          </a:xfrm>
          <a:prstGeom prst="rect">
            <a:avLst/>
          </a:prstGeom>
          <a:noFill/>
        </p:spPr>
        <p:txBody>
          <a:bodyPr wrap="square" rtlCol="0">
            <a:spAutoFit/>
          </a:bodyPr>
          <a:lstStyle/>
          <a:p>
            <a:r>
              <a:rPr lang="en-US" sz="2800" dirty="0" err="1"/>
              <a:t>Sinh</a:t>
            </a:r>
            <a:r>
              <a:rPr lang="en-US" sz="2800" dirty="0"/>
              <a:t> </a:t>
            </a:r>
            <a:r>
              <a:rPr lang="en-US" sz="2800" dirty="0" err="1"/>
              <a:t>ra</a:t>
            </a:r>
            <a:r>
              <a:rPr lang="en-US" sz="2800" dirty="0"/>
              <a:t> </a:t>
            </a:r>
            <a:r>
              <a:rPr lang="en-US" sz="2800" dirty="0" err="1"/>
              <a:t>từ</a:t>
            </a:r>
            <a:r>
              <a:rPr lang="en-US" sz="2800" dirty="0"/>
              <a:t> </a:t>
            </a:r>
            <a:r>
              <a:rPr lang="en-US" sz="2800" dirty="0" err="1"/>
              <a:t>nguồn</a:t>
            </a:r>
            <a:r>
              <a:rPr lang="en-US" sz="2800" dirty="0"/>
              <a:t> </a:t>
            </a:r>
            <a:r>
              <a:rPr lang="en-US" sz="2800" dirty="0" err="1"/>
              <a:t>nhiệt</a:t>
            </a:r>
            <a:endParaRPr lang="en-US" sz="2800" dirty="0"/>
          </a:p>
        </p:txBody>
      </p:sp>
      <p:sp>
        <p:nvSpPr>
          <p:cNvPr id="16" name="TextBox 15"/>
          <p:cNvSpPr txBox="1"/>
          <p:nvPr/>
        </p:nvSpPr>
        <p:spPr>
          <a:xfrm>
            <a:off x="7582469" y="4569328"/>
            <a:ext cx="3771331"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đom</a:t>
            </a:r>
            <a:r>
              <a:rPr lang="en-US" sz="2800" dirty="0">
                <a:solidFill>
                  <a:srgbClr val="FF0000"/>
                </a:solidFill>
              </a:rPr>
              <a:t> </a:t>
            </a:r>
            <a:r>
              <a:rPr lang="en-US" sz="2800" dirty="0" err="1">
                <a:solidFill>
                  <a:srgbClr val="FF0000"/>
                </a:solidFill>
              </a:rPr>
              <a:t>đóm</a:t>
            </a:r>
            <a:r>
              <a:rPr lang="en-US" sz="2800" dirty="0">
                <a:solidFill>
                  <a:srgbClr val="FF0000"/>
                </a:solidFill>
              </a:rPr>
              <a:t>, ….</a:t>
            </a:r>
          </a:p>
        </p:txBody>
      </p:sp>
      <p:sp>
        <p:nvSpPr>
          <p:cNvPr id="17" name="TextBox 16"/>
          <p:cNvSpPr txBox="1"/>
          <p:nvPr/>
        </p:nvSpPr>
        <p:spPr>
          <a:xfrm>
            <a:off x="7582469" y="5407200"/>
            <a:ext cx="3771331" cy="523220"/>
          </a:xfrm>
          <a:prstGeom prst="rect">
            <a:avLst/>
          </a:prstGeom>
          <a:noFill/>
        </p:spPr>
        <p:txBody>
          <a:bodyPr wrap="square" rtlCol="0">
            <a:spAutoFit/>
          </a:bodyPr>
          <a:lstStyle/>
          <a:p>
            <a:r>
              <a:rPr lang="en-US" sz="2800" dirty="0" err="1"/>
              <a:t>Tiếng</a:t>
            </a:r>
            <a:r>
              <a:rPr lang="en-US" sz="2800" dirty="0"/>
              <a:t> </a:t>
            </a:r>
            <a:r>
              <a:rPr lang="en-US" sz="2800" dirty="0" err="1"/>
              <a:t>nổ</a:t>
            </a:r>
            <a:r>
              <a:rPr lang="en-US" sz="2800" dirty="0"/>
              <a:t>, </a:t>
            </a:r>
            <a:r>
              <a:rPr lang="en-US" sz="2800" dirty="0" err="1"/>
              <a:t>tiếng</a:t>
            </a:r>
            <a:r>
              <a:rPr lang="en-US" sz="2800" dirty="0"/>
              <a:t> </a:t>
            </a:r>
            <a:r>
              <a:rPr lang="en-US" sz="2800" dirty="0" err="1"/>
              <a:t>động</a:t>
            </a:r>
            <a:r>
              <a:rPr lang="en-US" sz="2800" dirty="0"/>
              <a:t>,…..</a:t>
            </a:r>
          </a:p>
        </p:txBody>
      </p:sp>
      <p:sp>
        <p:nvSpPr>
          <p:cNvPr id="18" name="TextBox 17"/>
          <p:cNvSpPr txBox="1"/>
          <p:nvPr/>
        </p:nvSpPr>
        <p:spPr>
          <a:xfrm>
            <a:off x="7582469" y="6315330"/>
            <a:ext cx="4475326"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sắt</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9" name="TextBox 18"/>
          <p:cNvSpPr txBox="1"/>
          <p:nvPr/>
        </p:nvSpPr>
        <p:spPr>
          <a:xfrm>
            <a:off x="7315200" y="3815826"/>
            <a:ext cx="5150895" cy="523220"/>
          </a:xfrm>
          <a:prstGeom prst="rect">
            <a:avLst/>
          </a:prstGeom>
          <a:noFill/>
        </p:spPr>
        <p:txBody>
          <a:bodyPr wrap="square" rtlCol="0">
            <a:spAutoFit/>
          </a:bodyPr>
          <a:lstStyle/>
          <a:p>
            <a:r>
              <a:rPr lang="en-US" sz="2800" dirty="0" err="1"/>
              <a:t>Tất</a:t>
            </a:r>
            <a:r>
              <a:rPr lang="en-US" sz="2800" dirty="0"/>
              <a:t> </a:t>
            </a:r>
            <a:r>
              <a:rPr lang="en-US" sz="2800" dirty="0" err="1"/>
              <a:t>cả</a:t>
            </a:r>
            <a:r>
              <a:rPr lang="en-US" sz="2800" dirty="0"/>
              <a:t> </a:t>
            </a:r>
            <a:r>
              <a:rPr lang="en-US" sz="2800" dirty="0" err="1"/>
              <a:t>các</a:t>
            </a:r>
            <a:r>
              <a:rPr lang="en-US" sz="2800" dirty="0"/>
              <a:t> </a:t>
            </a:r>
            <a:r>
              <a:rPr lang="en-US" sz="2800" dirty="0" err="1"/>
              <a:t>thiết</a:t>
            </a:r>
            <a:r>
              <a:rPr lang="en-US" sz="2800" dirty="0"/>
              <a:t> </a:t>
            </a:r>
            <a:r>
              <a:rPr lang="en-US" sz="2800" dirty="0" err="1"/>
              <a:t>bị</a:t>
            </a:r>
            <a:r>
              <a:rPr lang="en-US" sz="2800" dirty="0"/>
              <a:t> </a:t>
            </a:r>
            <a:r>
              <a:rPr lang="en-US" sz="2800" dirty="0" err="1"/>
              <a:t>chạy</a:t>
            </a:r>
            <a:r>
              <a:rPr lang="en-US" sz="2800" dirty="0"/>
              <a:t> </a:t>
            </a:r>
            <a:r>
              <a:rPr lang="en-US" sz="2800" dirty="0" err="1"/>
              <a:t>bằng</a:t>
            </a:r>
            <a:r>
              <a:rPr lang="en-US" sz="2800" dirty="0"/>
              <a:t> </a:t>
            </a:r>
            <a:r>
              <a:rPr lang="en-US" sz="2800" dirty="0" err="1"/>
              <a:t>điện</a:t>
            </a:r>
            <a:endParaRPr lang="en-US" sz="2800" dirty="0"/>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71497"/>
            <a:ext cx="3944203" cy="2818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1" y="455144"/>
            <a:ext cx="5336276" cy="316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748" y="3985145"/>
            <a:ext cx="3583017" cy="28182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832" y="415100"/>
            <a:ext cx="5915004" cy="3169748"/>
          </a:xfrm>
          <a:prstGeom prst="rect">
            <a:avLst/>
          </a:prstGeom>
        </p:spPr>
      </p:pic>
      <p:sp>
        <p:nvSpPr>
          <p:cNvPr id="10" name="TextBox 9"/>
          <p:cNvSpPr txBox="1"/>
          <p:nvPr/>
        </p:nvSpPr>
        <p:spPr>
          <a:xfrm>
            <a:off x="4258101" y="696035"/>
            <a:ext cx="600501" cy="707886"/>
          </a:xfrm>
          <a:prstGeom prst="rect">
            <a:avLst/>
          </a:prstGeom>
          <a:noFill/>
        </p:spPr>
        <p:txBody>
          <a:bodyPr wrap="square" rtlCol="0">
            <a:spAutoFit/>
          </a:bodyPr>
          <a:lstStyle/>
          <a:p>
            <a:r>
              <a:rPr lang="en-US" sz="4000" b="1" dirty="0" smtClean="0">
                <a:solidFill>
                  <a:srgbClr val="FF0000"/>
                </a:solidFill>
              </a:rPr>
              <a:t>1</a:t>
            </a:r>
            <a:endParaRPr lang="en-US" sz="4000" b="1" dirty="0">
              <a:solidFill>
                <a:srgbClr val="FF0000"/>
              </a:solidFill>
            </a:endParaRPr>
          </a:p>
        </p:txBody>
      </p:sp>
      <p:sp>
        <p:nvSpPr>
          <p:cNvPr id="11" name="TextBox 10"/>
          <p:cNvSpPr txBox="1"/>
          <p:nvPr/>
        </p:nvSpPr>
        <p:spPr>
          <a:xfrm>
            <a:off x="7986215" y="561832"/>
            <a:ext cx="600501" cy="707886"/>
          </a:xfrm>
          <a:prstGeom prst="rect">
            <a:avLst/>
          </a:prstGeom>
          <a:noFill/>
        </p:spPr>
        <p:txBody>
          <a:bodyPr wrap="square" rtlCol="0">
            <a:spAutoFit/>
          </a:bodyPr>
          <a:lstStyle/>
          <a:p>
            <a:r>
              <a:rPr lang="en-US" sz="4000" b="1" dirty="0">
                <a:solidFill>
                  <a:srgbClr val="FF0000"/>
                </a:solidFill>
              </a:rPr>
              <a:t>2</a:t>
            </a:r>
            <a:endParaRPr lang="en-US" sz="4000" b="1" dirty="0">
              <a:solidFill>
                <a:srgbClr val="FF0000"/>
              </a:solidFill>
            </a:endParaRPr>
          </a:p>
        </p:txBody>
      </p:sp>
      <p:sp>
        <p:nvSpPr>
          <p:cNvPr id="12" name="TextBox 11"/>
          <p:cNvSpPr txBox="1"/>
          <p:nvPr/>
        </p:nvSpPr>
        <p:spPr>
          <a:xfrm>
            <a:off x="2485028" y="4233080"/>
            <a:ext cx="600501" cy="707886"/>
          </a:xfrm>
          <a:prstGeom prst="rect">
            <a:avLst/>
          </a:prstGeom>
          <a:noFill/>
        </p:spPr>
        <p:txBody>
          <a:bodyPr wrap="square" rtlCol="0">
            <a:spAutoFit/>
          </a:bodyPr>
          <a:lstStyle/>
          <a:p>
            <a:r>
              <a:rPr lang="en-US" sz="4000" b="1" dirty="0">
                <a:solidFill>
                  <a:srgbClr val="FF0000"/>
                </a:solidFill>
              </a:rPr>
              <a:t>3</a:t>
            </a:r>
            <a:endParaRPr lang="en-US" sz="4000" b="1" dirty="0">
              <a:solidFill>
                <a:srgbClr val="FF0000"/>
              </a:solidFill>
            </a:endParaRPr>
          </a:p>
        </p:txBody>
      </p:sp>
      <p:sp>
        <p:nvSpPr>
          <p:cNvPr id="13" name="TextBox 12"/>
          <p:cNvSpPr txBox="1"/>
          <p:nvPr/>
        </p:nvSpPr>
        <p:spPr>
          <a:xfrm>
            <a:off x="5734334" y="5802572"/>
            <a:ext cx="600501" cy="707886"/>
          </a:xfrm>
          <a:prstGeom prst="rect">
            <a:avLst/>
          </a:prstGeom>
          <a:noFill/>
        </p:spPr>
        <p:txBody>
          <a:bodyPr wrap="square" rtlCol="0">
            <a:spAutoFit/>
          </a:bodyPr>
          <a:lstStyle/>
          <a:p>
            <a:r>
              <a:rPr lang="en-US" sz="4000" b="1" dirty="0">
                <a:solidFill>
                  <a:srgbClr val="FF0000"/>
                </a:solidFill>
              </a:rPr>
              <a:t>4</a:t>
            </a:r>
            <a:endParaRPr lang="en-US" sz="4000" b="1" dirty="0">
              <a:solidFill>
                <a:srgbClr val="FF0000"/>
              </a:solidFill>
            </a:endParaRPr>
          </a:p>
        </p:txBody>
      </p:sp>
      <p:sp>
        <p:nvSpPr>
          <p:cNvPr id="15" name="TextBox 14"/>
          <p:cNvSpPr txBox="1"/>
          <p:nvPr/>
        </p:nvSpPr>
        <p:spPr>
          <a:xfrm>
            <a:off x="159222" y="1049978"/>
            <a:ext cx="3331192" cy="523220"/>
          </a:xfrm>
          <a:prstGeom prst="rect">
            <a:avLst/>
          </a:prstGeom>
          <a:noFill/>
        </p:spPr>
        <p:txBody>
          <a:bodyPr wrap="square" rtlCol="0">
            <a:spAutoFit/>
          </a:bodyPr>
          <a:lstStyle/>
          <a:p>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ánh</a:t>
            </a:r>
            <a:r>
              <a:rPr lang="en-US" sz="2800" dirty="0" smtClean="0">
                <a:solidFill>
                  <a:srgbClr val="FF0000"/>
                </a:solidFill>
              </a:rPr>
              <a:t> </a:t>
            </a:r>
            <a:r>
              <a:rPr lang="en-US" sz="2800" dirty="0" err="1" smtClean="0">
                <a:solidFill>
                  <a:srgbClr val="FF0000"/>
                </a:solidFill>
              </a:rPr>
              <a:t>sáng</a:t>
            </a:r>
            <a:r>
              <a:rPr lang="en-US" sz="2800" dirty="0" smtClean="0">
                <a:solidFill>
                  <a:srgbClr val="FF0000"/>
                </a:solidFill>
              </a:rPr>
              <a:t> </a:t>
            </a:r>
            <a:endParaRPr lang="en-US" sz="2800" dirty="0">
              <a:solidFill>
                <a:srgbClr val="FF0000"/>
              </a:solidFill>
            </a:endParaRPr>
          </a:p>
        </p:txBody>
      </p:sp>
      <p:sp>
        <p:nvSpPr>
          <p:cNvPr id="16" name="TextBox 15"/>
          <p:cNvSpPr txBox="1"/>
          <p:nvPr/>
        </p:nvSpPr>
        <p:spPr>
          <a:xfrm>
            <a:off x="7187737" y="1269718"/>
            <a:ext cx="4134037" cy="954107"/>
          </a:xfrm>
          <a:prstGeom prst="rect">
            <a:avLst/>
          </a:prstGeom>
          <a:noFill/>
        </p:spPr>
        <p:txBody>
          <a:bodyPr wrap="square" rtlCol="0">
            <a:spAutoFit/>
          </a:bodyPr>
          <a:lstStyle/>
          <a:p>
            <a:r>
              <a:rPr lang="en-US" sz="2800" dirty="0" err="1" smtClean="0">
                <a:solidFill>
                  <a:srgbClr val="FFFF00"/>
                </a:solidFill>
              </a:rPr>
              <a:t>Năng</a:t>
            </a:r>
            <a:r>
              <a:rPr lang="en-US" sz="2800" dirty="0" smtClean="0">
                <a:solidFill>
                  <a:srgbClr val="FFFF00"/>
                </a:solidFill>
              </a:rPr>
              <a:t> </a:t>
            </a:r>
            <a:r>
              <a:rPr lang="en-US" sz="2800" dirty="0" err="1" smtClean="0">
                <a:solidFill>
                  <a:srgbClr val="FFFF00"/>
                </a:solidFill>
              </a:rPr>
              <a:t>lượng</a:t>
            </a:r>
            <a:r>
              <a:rPr lang="en-US" sz="2800" dirty="0" smtClean="0">
                <a:solidFill>
                  <a:srgbClr val="FFFF00"/>
                </a:solidFill>
              </a:rPr>
              <a:t> </a:t>
            </a:r>
            <a:r>
              <a:rPr lang="en-US" sz="2800" dirty="0" err="1" smtClean="0">
                <a:solidFill>
                  <a:srgbClr val="FFFF00"/>
                </a:solidFill>
              </a:rPr>
              <a:t>ánh</a:t>
            </a:r>
            <a:r>
              <a:rPr lang="en-US" sz="2800" dirty="0" smtClean="0">
                <a:solidFill>
                  <a:srgbClr val="FFFF00"/>
                </a:solidFill>
              </a:rPr>
              <a:t> </a:t>
            </a:r>
            <a:r>
              <a:rPr lang="en-US" sz="2800" dirty="0" err="1" smtClean="0">
                <a:solidFill>
                  <a:srgbClr val="FFFF00"/>
                </a:solidFill>
              </a:rPr>
              <a:t>sáng</a:t>
            </a:r>
            <a:r>
              <a:rPr lang="en-US" sz="2800" dirty="0" smtClean="0">
                <a:solidFill>
                  <a:srgbClr val="FFFF00"/>
                </a:solidFill>
              </a:rPr>
              <a:t> (</a:t>
            </a:r>
            <a:r>
              <a:rPr lang="en-US" sz="2800" dirty="0" err="1" smtClean="0">
                <a:solidFill>
                  <a:srgbClr val="FFFF00"/>
                </a:solidFill>
              </a:rPr>
              <a:t>mặt</a:t>
            </a:r>
            <a:r>
              <a:rPr lang="en-US" sz="2800" dirty="0" smtClean="0">
                <a:solidFill>
                  <a:srgbClr val="FFFF00"/>
                </a:solidFill>
              </a:rPr>
              <a:t> </a:t>
            </a:r>
            <a:r>
              <a:rPr lang="en-US" sz="2800" dirty="0" err="1" smtClean="0">
                <a:solidFill>
                  <a:srgbClr val="FFFF00"/>
                </a:solidFill>
              </a:rPr>
              <a:t>trời</a:t>
            </a:r>
            <a:r>
              <a:rPr lang="en-US" sz="2800" dirty="0" smtClean="0">
                <a:solidFill>
                  <a:srgbClr val="FFFF00"/>
                </a:solidFill>
              </a:rPr>
              <a:t>) , </a:t>
            </a:r>
            <a:r>
              <a:rPr lang="en-US" sz="2800" dirty="0" err="1" smtClean="0">
                <a:solidFill>
                  <a:srgbClr val="FFFF00"/>
                </a:solidFill>
              </a:rPr>
              <a:t>năng</a:t>
            </a:r>
            <a:r>
              <a:rPr lang="en-US" sz="2800" dirty="0" smtClean="0">
                <a:solidFill>
                  <a:srgbClr val="FFFF00"/>
                </a:solidFill>
              </a:rPr>
              <a:t> </a:t>
            </a:r>
            <a:r>
              <a:rPr lang="en-US" sz="2800" dirty="0" err="1" smtClean="0">
                <a:solidFill>
                  <a:srgbClr val="FFFF00"/>
                </a:solidFill>
              </a:rPr>
              <a:t>lượng</a:t>
            </a:r>
            <a:r>
              <a:rPr lang="en-US" sz="2800" dirty="0" smtClean="0">
                <a:solidFill>
                  <a:srgbClr val="FFFF00"/>
                </a:solidFill>
              </a:rPr>
              <a:t> </a:t>
            </a:r>
            <a:r>
              <a:rPr lang="en-US" sz="2800" dirty="0" err="1" smtClean="0">
                <a:solidFill>
                  <a:srgbClr val="FFFF00"/>
                </a:solidFill>
              </a:rPr>
              <a:t>gió</a:t>
            </a:r>
            <a:endParaRPr lang="en-US" sz="2800" dirty="0">
              <a:solidFill>
                <a:srgbClr val="FFFF00"/>
              </a:solidFill>
            </a:endParaRPr>
          </a:p>
        </p:txBody>
      </p:sp>
      <p:sp>
        <p:nvSpPr>
          <p:cNvPr id="17" name="TextBox 16"/>
          <p:cNvSpPr txBox="1"/>
          <p:nvPr/>
        </p:nvSpPr>
        <p:spPr>
          <a:xfrm>
            <a:off x="656226" y="5356286"/>
            <a:ext cx="3331192" cy="523220"/>
          </a:xfrm>
          <a:prstGeom prst="rect">
            <a:avLst/>
          </a:prstGeom>
          <a:noFill/>
        </p:spPr>
        <p:txBody>
          <a:bodyPr wrap="square" rtlCol="0">
            <a:spAutoFit/>
          </a:bodyPr>
          <a:lstStyle/>
          <a:p>
            <a:r>
              <a:rPr lang="en-US" sz="2800" b="1" dirty="0" err="1" smtClean="0">
                <a:solidFill>
                  <a:srgbClr val="FFFF00"/>
                </a:solidFill>
              </a:rPr>
              <a:t>Năng</a:t>
            </a:r>
            <a:r>
              <a:rPr lang="en-US" sz="2800" b="1" dirty="0" smtClean="0">
                <a:solidFill>
                  <a:srgbClr val="FFFF00"/>
                </a:solidFill>
              </a:rPr>
              <a:t> </a:t>
            </a:r>
            <a:r>
              <a:rPr lang="en-US" sz="2800" b="1" dirty="0" err="1" smtClean="0">
                <a:solidFill>
                  <a:srgbClr val="FFFF00"/>
                </a:solidFill>
              </a:rPr>
              <a:t>lượng</a:t>
            </a:r>
            <a:r>
              <a:rPr lang="en-US" sz="2800" b="1" dirty="0" smtClean="0">
                <a:solidFill>
                  <a:srgbClr val="FFFF00"/>
                </a:solidFill>
              </a:rPr>
              <a:t> </a:t>
            </a:r>
            <a:r>
              <a:rPr lang="en-US" sz="2800" b="1" dirty="0" err="1" smtClean="0">
                <a:solidFill>
                  <a:srgbClr val="FFFF00"/>
                </a:solidFill>
              </a:rPr>
              <a:t>âm</a:t>
            </a:r>
            <a:endParaRPr lang="en-US" sz="2800" b="1" dirty="0">
              <a:solidFill>
                <a:srgbClr val="FFFF00"/>
              </a:solidFill>
            </a:endParaRPr>
          </a:p>
        </p:txBody>
      </p:sp>
      <p:sp>
        <p:nvSpPr>
          <p:cNvPr id="18" name="TextBox 17"/>
          <p:cNvSpPr txBox="1"/>
          <p:nvPr/>
        </p:nvSpPr>
        <p:spPr>
          <a:xfrm>
            <a:off x="5189675" y="5211395"/>
            <a:ext cx="2638751" cy="523220"/>
          </a:xfrm>
          <a:prstGeom prst="rect">
            <a:avLst/>
          </a:prstGeom>
          <a:noFill/>
        </p:spPr>
        <p:txBody>
          <a:bodyPr wrap="square" rtlCol="0">
            <a:spAutoFit/>
          </a:bodyPr>
          <a:lstStyle/>
          <a:p>
            <a:r>
              <a:rPr lang="en-US" sz="2800" dirty="0" err="1" smtClean="0">
                <a:solidFill>
                  <a:schemeClr val="bg1"/>
                </a:solidFill>
              </a:rPr>
              <a:t>Năng</a:t>
            </a:r>
            <a:r>
              <a:rPr lang="en-US" sz="2800" dirty="0" smtClean="0">
                <a:solidFill>
                  <a:schemeClr val="bg1"/>
                </a:solidFill>
              </a:rPr>
              <a:t> </a:t>
            </a:r>
            <a:r>
              <a:rPr lang="en-US" sz="2800" dirty="0" err="1" smtClean="0">
                <a:solidFill>
                  <a:schemeClr val="bg1"/>
                </a:solidFill>
              </a:rPr>
              <a:t>lượng</a:t>
            </a:r>
            <a:r>
              <a:rPr lang="en-US" sz="2800" dirty="0">
                <a:solidFill>
                  <a:schemeClr val="bg1"/>
                </a:solidFill>
              </a:rPr>
              <a:t> </a:t>
            </a:r>
            <a:r>
              <a:rPr lang="en-US" sz="2800" dirty="0" err="1" smtClean="0">
                <a:solidFill>
                  <a:schemeClr val="bg1"/>
                </a:solidFill>
              </a:rPr>
              <a:t>điện</a:t>
            </a:r>
            <a:endParaRPr lang="en-US" sz="2800" dirty="0">
              <a:solidFill>
                <a:schemeClr val="bg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943" y="3971497"/>
            <a:ext cx="4269018" cy="2831911"/>
          </a:xfrm>
          <a:prstGeom prst="rect">
            <a:avLst/>
          </a:prstGeom>
        </p:spPr>
      </p:pic>
      <p:sp>
        <p:nvSpPr>
          <p:cNvPr id="24" name="TextBox 23"/>
          <p:cNvSpPr txBox="1"/>
          <p:nvPr/>
        </p:nvSpPr>
        <p:spPr>
          <a:xfrm>
            <a:off x="9274018" y="5903893"/>
            <a:ext cx="2974460" cy="954107"/>
          </a:xfrm>
          <a:prstGeom prst="rect">
            <a:avLst/>
          </a:prstGeom>
          <a:noFill/>
        </p:spPr>
        <p:txBody>
          <a:bodyPr wrap="square" rtlCol="0">
            <a:spAutoFit/>
          </a:bodyPr>
          <a:lstStyle/>
          <a:p>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hấp</a:t>
            </a:r>
            <a:r>
              <a:rPr lang="en-US" sz="2800" dirty="0" smtClean="0">
                <a:solidFill>
                  <a:srgbClr val="FF0000"/>
                </a:solidFill>
              </a:rPr>
              <a:t> </a:t>
            </a:r>
            <a:r>
              <a:rPr lang="en-US" sz="2800" dirty="0" err="1" smtClean="0">
                <a:solidFill>
                  <a:srgbClr val="FF0000"/>
                </a:solidFill>
              </a:rPr>
              <a:t>dẫn</a:t>
            </a:r>
            <a:r>
              <a:rPr lang="en-US" sz="2800" dirty="0" smtClean="0">
                <a:solidFill>
                  <a:srgbClr val="FF0000"/>
                </a:solidFill>
              </a:rPr>
              <a:t> -</a:t>
            </a:r>
          </a:p>
          <a:p>
            <a:r>
              <a:rPr lang="en-US" sz="2800" dirty="0" err="1" smtClean="0">
                <a:solidFill>
                  <a:srgbClr val="FF0000"/>
                </a:solidFill>
              </a:rPr>
              <a:t>Động</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endParaRPr lang="en-US" sz="2800" dirty="0">
              <a:solidFill>
                <a:srgbClr val="FF0000"/>
              </a:solidFill>
            </a:endParaRPr>
          </a:p>
        </p:txBody>
      </p:sp>
      <p:sp>
        <p:nvSpPr>
          <p:cNvPr id="25" name="TextBox 24"/>
          <p:cNvSpPr txBox="1"/>
          <p:nvPr/>
        </p:nvSpPr>
        <p:spPr>
          <a:xfrm>
            <a:off x="8172191" y="5041470"/>
            <a:ext cx="600501" cy="707886"/>
          </a:xfrm>
          <a:prstGeom prst="rect">
            <a:avLst/>
          </a:prstGeom>
          <a:noFill/>
        </p:spPr>
        <p:txBody>
          <a:bodyPr wrap="square" rtlCol="0">
            <a:spAutoFit/>
          </a:bodyPr>
          <a:lstStyle/>
          <a:p>
            <a:r>
              <a:rPr lang="en-US" sz="4000" b="1" dirty="0">
                <a:solidFill>
                  <a:srgbClr val="FF0000"/>
                </a:solidFill>
              </a:rPr>
              <a:t>5</a:t>
            </a:r>
            <a:endParaRPr lang="en-US" sz="4000" b="1" dirty="0">
              <a:solidFill>
                <a:srgbClr val="FF0000"/>
              </a:solidFill>
            </a:endParaRP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51" y="0"/>
            <a:ext cx="8813549" cy="6858000"/>
          </a:xfrm>
          <a:prstGeom prst="rect">
            <a:avLst/>
          </a:prstGeom>
        </p:spPr>
      </p:pic>
      <p:sp>
        <p:nvSpPr>
          <p:cNvPr id="5" name="TextBox 4"/>
          <p:cNvSpPr txBox="1"/>
          <p:nvPr/>
        </p:nvSpPr>
        <p:spPr>
          <a:xfrm>
            <a:off x="0" y="245660"/>
            <a:ext cx="3521122" cy="2062103"/>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150125"/>
            <a:ext cx="11382231" cy="954107"/>
          </a:xfrm>
          <a:prstGeom prst="rect">
            <a:avLst/>
          </a:prstGeom>
          <a:noFill/>
        </p:spPr>
        <p:txBody>
          <a:bodyPr wrap="square" rtlCol="0">
            <a:spAutoFit/>
          </a:bodyPr>
          <a:lstStyle/>
          <a:p>
            <a:r>
              <a:rPr lang="en-US" sz="2800" dirty="0" err="1">
                <a:solidFill>
                  <a:srgbClr val="FF0000"/>
                </a:solidFill>
              </a:rPr>
              <a:t>Hãy</a:t>
            </a:r>
            <a:r>
              <a:rPr lang="en-US" sz="2800" dirty="0">
                <a:solidFill>
                  <a:srgbClr val="FF0000"/>
                </a:solidFill>
              </a:rPr>
              <a:t> </a:t>
            </a:r>
            <a:r>
              <a:rPr lang="en-US" sz="2800" dirty="0" err="1">
                <a:solidFill>
                  <a:srgbClr val="FF0000"/>
                </a:solidFill>
              </a:rPr>
              <a:t>chọn</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ứng</a:t>
            </a:r>
            <a:r>
              <a:rPr lang="en-US" sz="2800" dirty="0">
                <a:solidFill>
                  <a:srgbClr val="FF0000"/>
                </a:solidFill>
              </a:rPr>
              <a:t> ở </a:t>
            </a:r>
            <a:r>
              <a:rPr lang="en-US" sz="2800" dirty="0" err="1">
                <a:solidFill>
                  <a:srgbClr val="FF0000"/>
                </a:solidFill>
              </a:rPr>
              <a:t>cột</a:t>
            </a:r>
            <a:r>
              <a:rPr lang="en-US" sz="2800" dirty="0">
                <a:solidFill>
                  <a:srgbClr val="FF0000"/>
                </a:solidFill>
              </a:rPr>
              <a:t> A </a:t>
            </a:r>
            <a:r>
              <a:rPr lang="en-US" sz="2800" dirty="0" err="1">
                <a:solidFill>
                  <a:srgbClr val="FF0000"/>
                </a:solidFill>
              </a:rPr>
              <a:t>phù</a:t>
            </a:r>
            <a:r>
              <a:rPr lang="en-US" sz="2800" dirty="0">
                <a:solidFill>
                  <a:srgbClr val="FF0000"/>
                </a:solidFill>
              </a:rPr>
              <a:t> </a:t>
            </a:r>
            <a:r>
              <a:rPr lang="en-US" sz="2800" dirty="0" err="1">
                <a:solidFill>
                  <a:srgbClr val="FF0000"/>
                </a:solidFill>
              </a:rPr>
              <a:t>hợp</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mô</a:t>
            </a:r>
            <a:r>
              <a:rPr lang="en-US" sz="2800" dirty="0">
                <a:solidFill>
                  <a:srgbClr val="FF0000"/>
                </a:solidFill>
              </a:rPr>
              <a:t> </a:t>
            </a:r>
            <a:r>
              <a:rPr lang="en-US" sz="2800" dirty="0" err="1">
                <a:solidFill>
                  <a:srgbClr val="FF0000"/>
                </a:solidFill>
              </a:rPr>
              <a:t>tả</a:t>
            </a:r>
            <a:r>
              <a:rPr lang="en-US" sz="2800" dirty="0">
                <a:solidFill>
                  <a:srgbClr val="FF0000"/>
                </a:solidFill>
              </a:rPr>
              <a:t> ở </a:t>
            </a:r>
            <a:r>
              <a:rPr lang="en-US" sz="2800" dirty="0" err="1">
                <a:solidFill>
                  <a:srgbClr val="FF0000"/>
                </a:solidFill>
              </a:rPr>
              <a:t>cột</a:t>
            </a:r>
            <a:r>
              <a:rPr lang="en-US" sz="2800" dirty="0">
                <a:solidFill>
                  <a:srgbClr val="FF0000"/>
                </a:solidFill>
              </a:rPr>
              <a:t> B</a:t>
            </a:r>
          </a:p>
        </p:txBody>
      </p:sp>
      <p:graphicFrame>
        <p:nvGraphicFramePr>
          <p:cNvPr id="3" name="Table 2"/>
          <p:cNvGraphicFramePr>
            <a:graphicFrameLocks noGrp="1"/>
          </p:cNvGraphicFramePr>
          <p:nvPr>
            <p:extLst>
              <p:ext uri="{D42A27DB-BD31-4B8C-83A1-F6EECF244321}">
                <p14:modId xmlns:p14="http://schemas.microsoft.com/office/powerpoint/2010/main" val="3555513087"/>
              </p:ext>
            </p:extLst>
          </p:nvPr>
        </p:nvGraphicFramePr>
        <p:xfrm>
          <a:off x="0" y="1300475"/>
          <a:ext cx="12192000" cy="5445770"/>
        </p:xfrm>
        <a:graphic>
          <a:graphicData uri="http://schemas.openxmlformats.org/drawingml/2006/table">
            <a:tbl>
              <a:tblPr firstRow="1" bandRow="1">
                <a:tableStyleId>{5C22544A-7EE6-4342-B048-85BDC9FD1C3A}</a:tableStyleId>
              </a:tblPr>
              <a:tblGrid>
                <a:gridCol w="4449170">
                  <a:extLst>
                    <a:ext uri="{9D8B030D-6E8A-4147-A177-3AD203B41FA5}">
                      <a16:colId xmlns:a16="http://schemas.microsoft.com/office/drawing/2014/main" xmlns="" val="20000"/>
                    </a:ext>
                  </a:extLst>
                </a:gridCol>
                <a:gridCol w="7742830">
                  <a:extLst>
                    <a:ext uri="{9D8B030D-6E8A-4147-A177-3AD203B41FA5}">
                      <a16:colId xmlns:a16="http://schemas.microsoft.com/office/drawing/2014/main" xmlns="" val="20001"/>
                    </a:ext>
                  </a:extLst>
                </a:gridCol>
              </a:tblGrid>
              <a:tr h="833125">
                <a:tc>
                  <a:txBody>
                    <a:bodyPr/>
                    <a:lstStyle/>
                    <a:p>
                      <a:pPr algn="ctr"/>
                      <a:r>
                        <a:rPr lang="en-US" sz="3200" dirty="0">
                          <a:solidFill>
                            <a:srgbClr val="FF0000"/>
                          </a:solidFill>
                        </a:rPr>
                        <a:t>DẠNG</a:t>
                      </a:r>
                      <a:r>
                        <a:rPr lang="en-US" sz="3200" baseline="0" dirty="0">
                          <a:solidFill>
                            <a:srgbClr val="FF0000"/>
                          </a:solidFill>
                        </a:rPr>
                        <a:t> NĂNG LƯỢNG (A)</a:t>
                      </a:r>
                      <a:endParaRPr lang="en-US" sz="3200" dirty="0">
                        <a:solidFill>
                          <a:srgbClr val="FF0000"/>
                        </a:solidFill>
                      </a:endParaRPr>
                    </a:p>
                  </a:txBody>
                  <a:tcPr/>
                </a:tc>
                <a:tc>
                  <a:txBody>
                    <a:bodyPr/>
                    <a:lstStyle/>
                    <a:p>
                      <a:pPr algn="ctr"/>
                      <a:r>
                        <a:rPr lang="en-US" sz="3200" dirty="0">
                          <a:solidFill>
                            <a:srgbClr val="FF0000"/>
                          </a:solidFill>
                        </a:rPr>
                        <a:t>MÔ</a:t>
                      </a:r>
                      <a:r>
                        <a:rPr lang="en-US" sz="3200" baseline="0" dirty="0">
                          <a:solidFill>
                            <a:srgbClr val="FF0000"/>
                          </a:solidFill>
                        </a:rPr>
                        <a:t> TẢ (B)</a:t>
                      </a:r>
                      <a:endParaRPr lang="en-US" sz="3200" dirty="0">
                        <a:solidFill>
                          <a:srgbClr val="FF0000"/>
                        </a:solidFill>
                      </a:endParaRPr>
                    </a:p>
                  </a:txBody>
                  <a:tcPr/>
                </a:tc>
                <a:extLst>
                  <a:ext uri="{0D108BD9-81ED-4DB2-BD59-A6C34878D82A}">
                    <a16:rowId xmlns:a16="http://schemas.microsoft.com/office/drawing/2014/main" xmlns="" val="10000"/>
                  </a:ext>
                </a:extLst>
              </a:tr>
              <a:tr h="833125">
                <a:tc>
                  <a:txBody>
                    <a:bodyPr/>
                    <a:lstStyle/>
                    <a:p>
                      <a:r>
                        <a:rPr lang="en-US" sz="2800" dirty="0"/>
                        <a:t>1.Hóa</a:t>
                      </a:r>
                      <a:r>
                        <a:rPr lang="en-US" sz="2800" baseline="0" dirty="0"/>
                        <a:t> </a:t>
                      </a:r>
                      <a:r>
                        <a:rPr lang="en-US" sz="2800" baseline="0" dirty="0" err="1"/>
                        <a:t>năng</a:t>
                      </a:r>
                      <a:endParaRPr lang="en-US" sz="2800" dirty="0"/>
                    </a:p>
                  </a:txBody>
                  <a:tcPr/>
                </a:tc>
                <a:tc>
                  <a:txBody>
                    <a:bodyPr/>
                    <a:lstStyle/>
                    <a:p>
                      <a:r>
                        <a:rPr lang="en-US" sz="2800" dirty="0"/>
                        <a:t>a. </a:t>
                      </a:r>
                      <a:r>
                        <a:rPr lang="en-US" sz="2800" dirty="0" err="1"/>
                        <a:t>tỏa</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ngọn</a:t>
                      </a:r>
                      <a:r>
                        <a:rPr lang="en-US" sz="2800" baseline="0" dirty="0"/>
                        <a:t> </a:t>
                      </a:r>
                      <a:r>
                        <a:rPr lang="en-US" sz="2800" baseline="0" dirty="0" err="1"/>
                        <a:t>lửa</a:t>
                      </a:r>
                      <a:r>
                        <a:rPr lang="en-US" sz="2800" baseline="0" dirty="0"/>
                        <a:t>, </a:t>
                      </a:r>
                      <a:r>
                        <a:rPr lang="en-US" sz="2800" baseline="0" dirty="0" err="1"/>
                        <a:t>bóng</a:t>
                      </a:r>
                      <a:r>
                        <a:rPr lang="en-US" sz="2800" baseline="0" dirty="0"/>
                        <a:t> </a:t>
                      </a:r>
                      <a:r>
                        <a:rPr lang="en-US" sz="2800" baseline="0" dirty="0" err="1"/>
                        <a:t>đèn</a:t>
                      </a:r>
                      <a:r>
                        <a:rPr lang="en-US" sz="2800" baseline="0" dirty="0"/>
                        <a:t> </a:t>
                      </a:r>
                      <a:r>
                        <a:rPr lang="en-US" sz="2800" baseline="0" dirty="0" err="1"/>
                        <a:t>sợi</a:t>
                      </a:r>
                      <a:r>
                        <a:rPr lang="en-US" sz="2800" baseline="0" dirty="0"/>
                        <a:t> </a:t>
                      </a:r>
                      <a:r>
                        <a:rPr lang="en-US" sz="2800" baseline="0" dirty="0" err="1"/>
                        <a:t>đốt</a:t>
                      </a:r>
                      <a:endParaRPr lang="en-US" sz="2800" dirty="0"/>
                    </a:p>
                  </a:txBody>
                  <a:tcPr/>
                </a:tc>
                <a:extLst>
                  <a:ext uri="{0D108BD9-81ED-4DB2-BD59-A6C34878D82A}">
                    <a16:rowId xmlns:a16="http://schemas.microsoft.com/office/drawing/2014/main" xmlns="" val="10001"/>
                  </a:ext>
                </a:extLst>
              </a:tr>
              <a:tr h="833125">
                <a:tc>
                  <a:txBody>
                    <a:bodyPr/>
                    <a:lstStyle/>
                    <a:p>
                      <a:r>
                        <a:rPr lang="en-US" sz="2800" dirty="0"/>
                        <a:t>2. </a:t>
                      </a:r>
                      <a:r>
                        <a:rPr lang="en-US" sz="2800" dirty="0" err="1"/>
                        <a:t>Nhiệt</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b. </a:t>
                      </a:r>
                      <a:r>
                        <a:rPr lang="en-US" sz="2800" dirty="0" err="1">
                          <a:solidFill>
                            <a:srgbClr val="FF0000"/>
                          </a:solidFill>
                        </a:rPr>
                        <a:t>tạo</a:t>
                      </a:r>
                      <a:r>
                        <a:rPr lang="en-US" sz="2800" baseline="0" dirty="0">
                          <a:solidFill>
                            <a:srgbClr val="FF0000"/>
                          </a:solidFill>
                        </a:rPr>
                        <a:t> </a:t>
                      </a:r>
                      <a:r>
                        <a:rPr lang="en-US" sz="2800" baseline="0" dirty="0" err="1">
                          <a:solidFill>
                            <a:srgbClr val="FF0000"/>
                          </a:solidFill>
                        </a:rPr>
                        <a:t>ra</a:t>
                      </a:r>
                      <a:r>
                        <a:rPr lang="en-US" sz="2800" baseline="0" dirty="0">
                          <a:solidFill>
                            <a:srgbClr val="FF0000"/>
                          </a:solidFill>
                        </a:rPr>
                        <a:t> </a:t>
                      </a:r>
                      <a:r>
                        <a:rPr lang="en-US" sz="2800" baseline="0" dirty="0" err="1">
                          <a:solidFill>
                            <a:srgbClr val="FF0000"/>
                          </a:solidFill>
                        </a:rPr>
                        <a:t>từ</a:t>
                      </a:r>
                      <a:r>
                        <a:rPr lang="en-US" sz="2800" baseline="0" dirty="0">
                          <a:solidFill>
                            <a:srgbClr val="FF0000"/>
                          </a:solidFill>
                        </a:rPr>
                        <a:t> pin, </a:t>
                      </a:r>
                      <a:r>
                        <a:rPr lang="en-US" sz="2800" baseline="0" dirty="0" err="1">
                          <a:solidFill>
                            <a:srgbClr val="FF0000"/>
                          </a:solidFill>
                        </a:rPr>
                        <a:t>acquy</a:t>
                      </a:r>
                      <a:r>
                        <a:rPr lang="en-US" sz="2800" baseline="0" dirty="0">
                          <a:solidFill>
                            <a:srgbClr val="FF0000"/>
                          </a:solidFill>
                        </a:rPr>
                        <a:t>, </a:t>
                      </a:r>
                      <a:r>
                        <a:rPr lang="en-US" sz="2800" baseline="0" dirty="0" err="1">
                          <a:solidFill>
                            <a:srgbClr val="FF0000"/>
                          </a:solidFill>
                        </a:rPr>
                        <a:t>máy</a:t>
                      </a:r>
                      <a:r>
                        <a:rPr lang="en-US" sz="2800" baseline="0" dirty="0">
                          <a:solidFill>
                            <a:srgbClr val="FF0000"/>
                          </a:solidFill>
                        </a:rPr>
                        <a:t> </a:t>
                      </a:r>
                      <a:r>
                        <a:rPr lang="en-US" sz="2800" baseline="0" dirty="0" err="1">
                          <a:solidFill>
                            <a:srgbClr val="FF0000"/>
                          </a:solidFill>
                        </a:rPr>
                        <a:t>phát</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pin </a:t>
                      </a:r>
                      <a:r>
                        <a:rPr lang="en-US" sz="2800" baseline="0" dirty="0" err="1">
                          <a:solidFill>
                            <a:srgbClr val="FF0000"/>
                          </a:solidFill>
                        </a:rPr>
                        <a:t>mặt</a:t>
                      </a:r>
                      <a:r>
                        <a:rPr lang="en-US" sz="2800" baseline="0" dirty="0">
                          <a:solidFill>
                            <a:srgbClr val="FF0000"/>
                          </a:solidFill>
                        </a:rPr>
                        <a:t> </a:t>
                      </a:r>
                      <a:r>
                        <a:rPr lang="en-US" sz="2800" baseline="0" dirty="0" err="1">
                          <a:solidFill>
                            <a:srgbClr val="FF0000"/>
                          </a:solidFill>
                        </a:rPr>
                        <a:t>trời</a:t>
                      </a:r>
                      <a:r>
                        <a:rPr lang="en-US" sz="2800" baseline="0" dirty="0">
                          <a:solidFill>
                            <a:srgbClr val="FF0000"/>
                          </a:solidFill>
                        </a:rPr>
                        <a:t>, </a:t>
                      </a:r>
                      <a:r>
                        <a:rPr lang="en-US" sz="2800" baseline="0" dirty="0" err="1">
                          <a:solidFill>
                            <a:srgbClr val="FF0000"/>
                          </a:solidFill>
                        </a:rPr>
                        <a:t>thủy</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a:t>
                      </a:r>
                      <a:r>
                        <a:rPr lang="en-US" sz="2800" baseline="0" dirty="0" err="1">
                          <a:solidFill>
                            <a:srgbClr val="FF0000"/>
                          </a:solidFill>
                        </a:rPr>
                        <a:t>sét</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2"/>
                  </a:ext>
                </a:extLst>
              </a:tr>
              <a:tr h="833125">
                <a:tc>
                  <a:txBody>
                    <a:bodyPr/>
                    <a:lstStyle/>
                    <a:p>
                      <a:r>
                        <a:rPr lang="en-US" sz="2800" dirty="0"/>
                        <a:t>3. </a:t>
                      </a:r>
                      <a:r>
                        <a:rPr lang="en-US" sz="2800" dirty="0" err="1"/>
                        <a:t>Năng</a:t>
                      </a:r>
                      <a:r>
                        <a:rPr lang="en-US" sz="2800" baseline="0" dirty="0"/>
                        <a:t> </a:t>
                      </a:r>
                      <a:r>
                        <a:rPr lang="en-US" sz="2800" baseline="0" dirty="0" err="1"/>
                        <a:t>lượng</a:t>
                      </a:r>
                      <a:r>
                        <a:rPr lang="en-US" sz="2800" baseline="0" dirty="0"/>
                        <a:t> </a:t>
                      </a:r>
                      <a:r>
                        <a:rPr lang="en-US" sz="2800" baseline="0" dirty="0" err="1"/>
                        <a:t>âm</a:t>
                      </a:r>
                      <a:endParaRPr lang="en-US" sz="2800" dirty="0"/>
                    </a:p>
                  </a:txBody>
                  <a:tcPr/>
                </a:tc>
                <a:tc>
                  <a:txBody>
                    <a:bodyPr/>
                    <a:lstStyle/>
                    <a:p>
                      <a:r>
                        <a:rPr lang="en-US" sz="2800" dirty="0"/>
                        <a:t>c. </a:t>
                      </a:r>
                      <a:r>
                        <a:rPr lang="en-US" sz="2800" dirty="0" err="1"/>
                        <a:t>Phát</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từ</a:t>
                      </a:r>
                      <a:r>
                        <a:rPr lang="en-US" sz="2800" baseline="0" dirty="0"/>
                        <a:t> </a:t>
                      </a:r>
                      <a:r>
                        <a:rPr lang="en-US" sz="2800" baseline="0" dirty="0" err="1"/>
                        <a:t>các</a:t>
                      </a:r>
                      <a:r>
                        <a:rPr lang="en-US" sz="2800" baseline="0" dirty="0"/>
                        <a:t> </a:t>
                      </a:r>
                      <a:r>
                        <a:rPr lang="en-US" sz="2800" baseline="0" dirty="0" err="1"/>
                        <a:t>phản</a:t>
                      </a:r>
                      <a:r>
                        <a:rPr lang="en-US" sz="2800" baseline="0" dirty="0"/>
                        <a:t> </a:t>
                      </a:r>
                      <a:r>
                        <a:rPr lang="en-US" sz="2800" baseline="0" dirty="0" err="1"/>
                        <a:t>ứng</a:t>
                      </a:r>
                      <a:r>
                        <a:rPr lang="en-US" sz="2800" baseline="0" dirty="0"/>
                        <a:t> </a:t>
                      </a:r>
                      <a:r>
                        <a:rPr lang="en-US" sz="2800" baseline="0" dirty="0" err="1"/>
                        <a:t>hóa</a:t>
                      </a:r>
                      <a:r>
                        <a:rPr lang="en-US" sz="2800" baseline="0" dirty="0"/>
                        <a:t> </a:t>
                      </a:r>
                      <a:r>
                        <a:rPr lang="en-US" sz="2800" baseline="0" dirty="0" err="1"/>
                        <a:t>học</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số</a:t>
                      </a:r>
                      <a:r>
                        <a:rPr lang="en-US" sz="2800" baseline="0" dirty="0"/>
                        <a:t> </a:t>
                      </a:r>
                      <a:r>
                        <a:rPr lang="en-US" sz="2800" baseline="0" dirty="0" err="1"/>
                        <a:t>loài</a:t>
                      </a:r>
                      <a:r>
                        <a:rPr lang="en-US" sz="2800" baseline="0" dirty="0"/>
                        <a:t> </a:t>
                      </a:r>
                      <a:r>
                        <a:rPr lang="en-US" sz="2800" baseline="0" dirty="0" err="1"/>
                        <a:t>động</a:t>
                      </a:r>
                      <a:r>
                        <a:rPr lang="en-US" sz="2800" baseline="0" dirty="0"/>
                        <a:t> </a:t>
                      </a:r>
                      <a:r>
                        <a:rPr lang="en-US" sz="2800" baseline="0" dirty="0" err="1"/>
                        <a:t>vật</a:t>
                      </a:r>
                      <a:r>
                        <a:rPr lang="en-US" sz="2800" baseline="0" dirty="0"/>
                        <a:t>,….</a:t>
                      </a:r>
                      <a:endParaRPr lang="en-US" sz="2800" dirty="0"/>
                    </a:p>
                  </a:txBody>
                  <a:tcPr/>
                </a:tc>
                <a:extLst>
                  <a:ext uri="{0D108BD9-81ED-4DB2-BD59-A6C34878D82A}">
                    <a16:rowId xmlns:a16="http://schemas.microsoft.com/office/drawing/2014/main" xmlns="" val="10003"/>
                  </a:ext>
                </a:extLst>
              </a:tr>
              <a:tr h="833125">
                <a:tc>
                  <a:txBody>
                    <a:bodyPr/>
                    <a:lstStyle/>
                    <a:p>
                      <a:r>
                        <a:rPr lang="en-US" sz="2800" dirty="0"/>
                        <a:t>4. </a:t>
                      </a:r>
                      <a:r>
                        <a:rPr lang="en-US" sz="2800" dirty="0" err="1"/>
                        <a:t>Điện</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d. </a:t>
                      </a:r>
                      <a:r>
                        <a:rPr lang="en-US" sz="2800" dirty="0" err="1">
                          <a:solidFill>
                            <a:srgbClr val="FF0000"/>
                          </a:solidFill>
                        </a:rPr>
                        <a:t>Lưu</a:t>
                      </a:r>
                      <a:r>
                        <a:rPr lang="en-US" sz="2800" baseline="0" dirty="0">
                          <a:solidFill>
                            <a:srgbClr val="FF0000"/>
                          </a:solidFill>
                        </a:rPr>
                        <a:t> </a:t>
                      </a:r>
                      <a:r>
                        <a:rPr lang="en-US" sz="2800" baseline="0" dirty="0" err="1">
                          <a:solidFill>
                            <a:srgbClr val="FF0000"/>
                          </a:solidFill>
                        </a:rPr>
                        <a:t>trữ</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các</a:t>
                      </a:r>
                      <a:r>
                        <a:rPr lang="en-US" sz="2800" baseline="0" dirty="0">
                          <a:solidFill>
                            <a:srgbClr val="FF0000"/>
                          </a:solidFill>
                        </a:rPr>
                        <a:t> </a:t>
                      </a:r>
                      <a:r>
                        <a:rPr lang="en-US" sz="2800" baseline="0" dirty="0" err="1">
                          <a:solidFill>
                            <a:srgbClr val="FF0000"/>
                          </a:solidFill>
                        </a:rPr>
                        <a:t>hóa</a:t>
                      </a:r>
                      <a:r>
                        <a:rPr lang="en-US" sz="2800" baseline="0" dirty="0">
                          <a:solidFill>
                            <a:srgbClr val="FF0000"/>
                          </a:solidFill>
                        </a:rPr>
                        <a:t> </a:t>
                      </a:r>
                      <a:r>
                        <a:rPr lang="en-US" sz="2800" baseline="0" dirty="0" err="1">
                          <a:solidFill>
                            <a:srgbClr val="FF0000"/>
                          </a:solidFill>
                        </a:rPr>
                        <a:t>chất</a:t>
                      </a:r>
                      <a:r>
                        <a:rPr lang="en-US" sz="2800" baseline="0" dirty="0">
                          <a:solidFill>
                            <a:srgbClr val="FF0000"/>
                          </a:solidFill>
                        </a:rPr>
                        <a:t> </a:t>
                      </a:r>
                      <a:r>
                        <a:rPr lang="en-US" sz="2800" baseline="0" dirty="0" err="1">
                          <a:solidFill>
                            <a:srgbClr val="FF0000"/>
                          </a:solidFill>
                        </a:rPr>
                        <a:t>tạo</a:t>
                      </a:r>
                      <a:r>
                        <a:rPr lang="en-US" sz="2800" baseline="0" dirty="0">
                          <a:solidFill>
                            <a:srgbClr val="FF0000"/>
                          </a:solidFill>
                        </a:rPr>
                        <a:t> </a:t>
                      </a:r>
                      <a:r>
                        <a:rPr lang="en-US" sz="2800" baseline="0" dirty="0" err="1">
                          <a:solidFill>
                            <a:srgbClr val="FF0000"/>
                          </a:solidFill>
                        </a:rPr>
                        <a:t>thành</a:t>
                      </a:r>
                      <a:r>
                        <a:rPr lang="en-US" sz="2800" baseline="0" dirty="0">
                          <a:solidFill>
                            <a:srgbClr val="FF0000"/>
                          </a:solidFill>
                        </a:rPr>
                        <a:t> </a:t>
                      </a:r>
                      <a:r>
                        <a:rPr lang="en-US" sz="2800" baseline="0" dirty="0" err="1">
                          <a:solidFill>
                            <a:srgbClr val="FF0000"/>
                          </a:solidFill>
                        </a:rPr>
                        <a:t>vật</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thực</a:t>
                      </a:r>
                      <a:r>
                        <a:rPr lang="en-US" sz="2800" baseline="0" dirty="0">
                          <a:solidFill>
                            <a:srgbClr val="FF0000"/>
                          </a:solidFill>
                        </a:rPr>
                        <a:t> </a:t>
                      </a:r>
                      <a:r>
                        <a:rPr lang="en-US" sz="2800" baseline="0" dirty="0" err="1">
                          <a:solidFill>
                            <a:srgbClr val="FF0000"/>
                          </a:solidFill>
                        </a:rPr>
                        <a:t>phẩm</a:t>
                      </a:r>
                      <a:r>
                        <a:rPr lang="en-US" sz="2800" baseline="0" dirty="0">
                          <a:solidFill>
                            <a:srgbClr val="FF0000"/>
                          </a:solidFill>
                        </a:rPr>
                        <a:t>, pin, </a:t>
                      </a:r>
                      <a:r>
                        <a:rPr lang="en-US" sz="2800" baseline="0" dirty="0" err="1">
                          <a:solidFill>
                            <a:srgbClr val="FF0000"/>
                          </a:solidFill>
                        </a:rPr>
                        <a:t>nến</a:t>
                      </a:r>
                      <a:r>
                        <a:rPr lang="en-US" sz="2800" baseline="0" dirty="0">
                          <a:solidFill>
                            <a:srgbClr val="FF0000"/>
                          </a:solidFill>
                        </a:rPr>
                        <a:t>, </a:t>
                      </a:r>
                      <a:r>
                        <a:rPr lang="en-US" sz="2800" baseline="0" dirty="0" err="1">
                          <a:solidFill>
                            <a:srgbClr val="FF0000"/>
                          </a:solidFill>
                        </a:rPr>
                        <a:t>diêm</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4"/>
                  </a:ext>
                </a:extLst>
              </a:tr>
              <a:tr h="833125">
                <a:tc>
                  <a:txBody>
                    <a:bodyPr/>
                    <a:lstStyle/>
                    <a:p>
                      <a:r>
                        <a:rPr lang="en-US" sz="2800" dirty="0"/>
                        <a:t>5. </a:t>
                      </a:r>
                      <a:r>
                        <a:rPr lang="en-US" sz="2800" dirty="0" err="1"/>
                        <a:t>Quang</a:t>
                      </a:r>
                      <a:r>
                        <a:rPr lang="en-US" sz="2800" dirty="0"/>
                        <a:t> </a:t>
                      </a:r>
                      <a:r>
                        <a:rPr lang="en-US" sz="2800" dirty="0" err="1"/>
                        <a:t>năng</a:t>
                      </a:r>
                      <a:endParaRPr lang="en-US" sz="2800" dirty="0"/>
                    </a:p>
                  </a:txBody>
                  <a:tcPr/>
                </a:tc>
                <a:tc>
                  <a:txBody>
                    <a:bodyPr/>
                    <a:lstStyle/>
                    <a:p>
                      <a:r>
                        <a:rPr lang="en-US" sz="2800" dirty="0"/>
                        <a:t>e. </a:t>
                      </a:r>
                      <a:r>
                        <a:rPr lang="en-US" sz="2800" dirty="0" err="1"/>
                        <a:t>được</a:t>
                      </a:r>
                      <a:r>
                        <a:rPr lang="en-US" sz="2800" baseline="0" dirty="0"/>
                        <a:t> </a:t>
                      </a:r>
                      <a:r>
                        <a:rPr lang="en-US" sz="2800" baseline="0" dirty="0" err="1"/>
                        <a:t>lan</a:t>
                      </a:r>
                      <a:r>
                        <a:rPr lang="en-US" sz="2800" baseline="0" dirty="0"/>
                        <a:t> </a:t>
                      </a:r>
                      <a:r>
                        <a:rPr lang="en-US" sz="2800" baseline="0" dirty="0" err="1"/>
                        <a:t>truyền</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nguồn</a:t>
                      </a:r>
                      <a:r>
                        <a:rPr lang="en-US" sz="2800" baseline="0" dirty="0"/>
                        <a:t> </a:t>
                      </a:r>
                      <a:r>
                        <a:rPr lang="en-US" sz="2800" baseline="0" dirty="0" err="1"/>
                        <a:t>phát</a:t>
                      </a:r>
                      <a:r>
                        <a:rPr lang="en-US" sz="2800" baseline="0" dirty="0"/>
                        <a:t> </a:t>
                      </a:r>
                      <a:r>
                        <a:rPr lang="en-US" sz="2800" baseline="0" dirty="0" err="1"/>
                        <a:t>âm</a:t>
                      </a:r>
                      <a:r>
                        <a:rPr lang="en-US" sz="2800" baseline="0" dirty="0"/>
                        <a:t> (</a:t>
                      </a:r>
                      <a:r>
                        <a:rPr lang="en-US" sz="2800" baseline="0" dirty="0" err="1"/>
                        <a:t>dây</a:t>
                      </a:r>
                      <a:r>
                        <a:rPr lang="en-US" sz="2800" baseline="0" dirty="0"/>
                        <a:t> </a:t>
                      </a:r>
                      <a:r>
                        <a:rPr lang="en-US" sz="2800" baseline="0" dirty="0" err="1"/>
                        <a:t>đàn</a:t>
                      </a:r>
                      <a:r>
                        <a:rPr lang="en-US" sz="2800" baseline="0" dirty="0"/>
                        <a:t>, </a:t>
                      </a:r>
                      <a:r>
                        <a:rPr lang="en-US" sz="2800" baseline="0" dirty="0" err="1"/>
                        <a:t>mặt</a:t>
                      </a:r>
                      <a:r>
                        <a:rPr lang="en-US" sz="2800" baseline="0" dirty="0"/>
                        <a:t> </a:t>
                      </a:r>
                      <a:r>
                        <a:rPr lang="en-US" sz="2800" baseline="0" dirty="0" err="1"/>
                        <a:t>trống</a:t>
                      </a:r>
                      <a:r>
                        <a:rPr lang="en-US" sz="2800" baseline="0" dirty="0"/>
                        <a:t>,….)</a:t>
                      </a:r>
                      <a:endParaRPr lang="en-US" sz="2800" dirty="0"/>
                    </a:p>
                  </a:txBody>
                  <a:tcPr/>
                </a:tc>
                <a:extLst>
                  <a:ext uri="{0D108BD9-81ED-4DB2-BD59-A6C34878D82A}">
                    <a16:rowId xmlns:a16="http://schemas.microsoft.com/office/drawing/2014/main" xmlns="" val="10005"/>
                  </a:ext>
                </a:extLst>
              </a:tr>
            </a:tbl>
          </a:graphicData>
        </a:graphic>
      </p:graphicFrame>
      <p:cxnSp>
        <p:nvCxnSpPr>
          <p:cNvPr id="7" name="Straight Arrow Connector 6"/>
          <p:cNvCxnSpPr/>
          <p:nvPr/>
        </p:nvCxnSpPr>
        <p:spPr>
          <a:xfrm>
            <a:off x="2033516" y="2524836"/>
            <a:ext cx="2333768"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1508" y="2743200"/>
            <a:ext cx="2222695"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96989" y="4417255"/>
            <a:ext cx="2222695"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44589" y="3418449"/>
            <a:ext cx="2375095"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48708" y="4224962"/>
            <a:ext cx="1670976"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96988" y="2524836"/>
            <a:ext cx="2181369"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782" y="42706"/>
            <a:ext cx="3883855"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4318782" y="1153550"/>
            <a:ext cx="292608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NĂNG LƯỢNG</a:t>
            </a:r>
          </a:p>
        </p:txBody>
      </p:sp>
      <p:sp>
        <p:nvSpPr>
          <p:cNvPr id="3" name="Freeform 2"/>
          <p:cNvSpPr/>
          <p:nvPr/>
        </p:nvSpPr>
        <p:spPr>
          <a:xfrm>
            <a:off x="1406769" y="2025746"/>
            <a:ext cx="3193366"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8253" y="2011680"/>
            <a:ext cx="347472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32185" y="2039815"/>
            <a:ext cx="2363372"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49969" y="2011680"/>
            <a:ext cx="1181686"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627077" y="2067951"/>
            <a:ext cx="42203"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908431" y="2053883"/>
            <a:ext cx="847130"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428935" y="1997612"/>
            <a:ext cx="1730327"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4911" y="3362178"/>
            <a:ext cx="1167619" cy="954107"/>
          </a:xfrm>
          <a:prstGeom prst="rect">
            <a:avLst/>
          </a:prstGeom>
          <a:noFill/>
        </p:spPr>
        <p:txBody>
          <a:bodyPr wrap="square" rtlCol="0">
            <a:spAutoFit/>
          </a:bodyPr>
          <a:lstStyle/>
          <a:p>
            <a:r>
              <a:rPr lang="en-US" sz="2800" b="1" dirty="0">
                <a:solidFill>
                  <a:srgbClr val="7030A0"/>
                </a:solidFill>
              </a:rPr>
              <a:t>ĐỘNG NĂNG</a:t>
            </a:r>
          </a:p>
        </p:txBody>
      </p:sp>
      <p:sp>
        <p:nvSpPr>
          <p:cNvPr id="36" name="TextBox 35"/>
          <p:cNvSpPr txBox="1"/>
          <p:nvPr/>
        </p:nvSpPr>
        <p:spPr>
          <a:xfrm>
            <a:off x="1561515" y="4754880"/>
            <a:ext cx="1842868" cy="954107"/>
          </a:xfrm>
          <a:prstGeom prst="rect">
            <a:avLst/>
          </a:prstGeom>
          <a:noFill/>
        </p:spPr>
        <p:txBody>
          <a:bodyPr wrap="square" rtlCol="0">
            <a:spAutoFit/>
          </a:bodyPr>
          <a:lstStyle/>
          <a:p>
            <a:r>
              <a:rPr lang="en-US" sz="2800" b="1" dirty="0">
                <a:solidFill>
                  <a:srgbClr val="00B050"/>
                </a:solidFill>
              </a:rPr>
              <a:t>THẾ NĂNG HẤP DẪN</a:t>
            </a:r>
          </a:p>
        </p:txBody>
      </p:sp>
      <p:sp>
        <p:nvSpPr>
          <p:cNvPr id="37" name="TextBox 36"/>
          <p:cNvSpPr txBox="1"/>
          <p:nvPr/>
        </p:nvSpPr>
        <p:spPr>
          <a:xfrm>
            <a:off x="3193367" y="3264487"/>
            <a:ext cx="2321170" cy="954107"/>
          </a:xfrm>
          <a:prstGeom prst="rect">
            <a:avLst/>
          </a:prstGeom>
          <a:noFill/>
        </p:spPr>
        <p:txBody>
          <a:bodyPr wrap="square" rtlCol="0">
            <a:spAutoFit/>
          </a:bodyPr>
          <a:lstStyle/>
          <a:p>
            <a:r>
              <a:rPr lang="en-US" sz="2800" b="1" dirty="0">
                <a:solidFill>
                  <a:srgbClr val="FF0000"/>
                </a:solidFill>
              </a:rPr>
              <a:t>NĂNG LƯỢNG HÓA HỌC</a:t>
            </a:r>
          </a:p>
        </p:txBody>
      </p:sp>
      <p:sp>
        <p:nvSpPr>
          <p:cNvPr id="38" name="TextBox 37"/>
          <p:cNvSpPr txBox="1"/>
          <p:nvPr/>
        </p:nvSpPr>
        <p:spPr>
          <a:xfrm>
            <a:off x="4740812" y="4754880"/>
            <a:ext cx="1603718"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6344530" y="3180863"/>
            <a:ext cx="1336429" cy="1815882"/>
          </a:xfrm>
          <a:prstGeom prst="rect">
            <a:avLst/>
          </a:prstGeom>
          <a:noFill/>
        </p:spPr>
        <p:txBody>
          <a:bodyPr wrap="square" rtlCol="0">
            <a:spAutoFit/>
          </a:bodyPr>
          <a:lstStyle/>
          <a:p>
            <a:r>
              <a:rPr lang="en-US" sz="2800" b="1" dirty="0">
                <a:solidFill>
                  <a:srgbClr val="C00000"/>
                </a:solidFill>
              </a:rPr>
              <a:t>NĂNG LƯỢNG ÁNH SÁNG</a:t>
            </a:r>
          </a:p>
        </p:txBody>
      </p:sp>
      <p:sp>
        <p:nvSpPr>
          <p:cNvPr id="40" name="TextBox 39"/>
          <p:cNvSpPr txBox="1"/>
          <p:nvPr/>
        </p:nvSpPr>
        <p:spPr>
          <a:xfrm>
            <a:off x="7744266" y="4841243"/>
            <a:ext cx="1385666" cy="1384995"/>
          </a:xfrm>
          <a:prstGeom prst="rect">
            <a:avLst/>
          </a:prstGeom>
          <a:noFill/>
        </p:spPr>
        <p:txBody>
          <a:bodyPr wrap="square" rtlCol="0">
            <a:spAutoFit/>
          </a:bodyPr>
          <a:lstStyle/>
          <a:p>
            <a:r>
              <a:rPr lang="en-US" sz="2800" b="1" dirty="0">
                <a:solidFill>
                  <a:schemeClr val="accent2">
                    <a:lumMod val="75000"/>
                  </a:schemeClr>
                </a:solidFill>
              </a:rPr>
              <a:t>NĂNG LƯỢNG ÂM </a:t>
            </a:r>
          </a:p>
        </p:txBody>
      </p:sp>
      <p:sp>
        <p:nvSpPr>
          <p:cNvPr id="41" name="TextBox 40"/>
          <p:cNvSpPr txBox="1"/>
          <p:nvPr/>
        </p:nvSpPr>
        <p:spPr>
          <a:xfrm>
            <a:off x="10002129" y="3462413"/>
            <a:ext cx="1378633" cy="1384995"/>
          </a:xfrm>
          <a:prstGeom prst="rect">
            <a:avLst/>
          </a:prstGeom>
          <a:noFill/>
        </p:spPr>
        <p:txBody>
          <a:bodyPr wrap="square" rtlCol="0">
            <a:spAutoFit/>
          </a:bodyPr>
          <a:lstStyle/>
          <a:p>
            <a:r>
              <a:rPr lang="en-US" sz="2800" b="1" dirty="0">
                <a:solidFill>
                  <a:srgbClr val="0070C0"/>
                </a:solidFill>
              </a:rPr>
              <a:t>NĂNG LƯỢNG NHIỆT</a:t>
            </a:r>
          </a:p>
        </p:txBody>
      </p:sp>
    </p:spTree>
    <p:extLst>
      <p:ext uri="{BB962C8B-B14F-4D97-AF65-F5344CB8AC3E}">
        <p14:creationId xmlns:p14="http://schemas.microsoft.com/office/powerpoint/2010/main" val="294632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645</Words>
  <Application>Microsoft Office PowerPoint</Application>
  <PresentationFormat>Widescreen</PresentationFormat>
  <Paragraphs>109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BÀI 47:  MỘT SỐ DẠNG NĂNG LƯỢNG</vt:lpstr>
      <vt:lpstr>NHẬN BIẾT NĂNG LƯỢNG</vt:lpstr>
      <vt:lpstr>Nhìn quanh phòng học của em để tìm ra những vật đang sử dụng năng lượng. Sắp xếp những thứ tìm theo các dạng năng lượng sử dụng tương ứng(điện, nhiệt, âm thanh, ánh sáng). Nêu những gì đang xảy ra đối với các vật đó.</vt:lpstr>
      <vt:lpstr>PowerPoint Presentation</vt:lpstr>
      <vt:lpstr>CÁC DẠNG NĂNG LƯỢNG</vt:lpstr>
      <vt:lpstr>PowerPoint Presentation</vt:lpstr>
      <vt:lpstr>PowerPoint Presentation</vt:lpstr>
      <vt:lpstr>PowerPoint Presentation</vt:lpstr>
      <vt:lpstr>LUYỆN TẬP</vt:lpstr>
      <vt:lpstr>SỰ CHUYỂN HÓA NĂNG LƯỢNG</vt:lpstr>
      <vt:lpstr>VẬN DỤNG</vt:lpstr>
      <vt:lpstr>NHẮC NHỞ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ThangLai</cp:lastModifiedBy>
  <cp:revision>80</cp:revision>
  <dcterms:created xsi:type="dcterms:W3CDTF">2021-04-23T02:39:45Z</dcterms:created>
  <dcterms:modified xsi:type="dcterms:W3CDTF">2021-05-28T02:18:39Z</dcterms:modified>
</cp:coreProperties>
</file>