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2" r:id="rId2"/>
    <p:sldId id="314" r:id="rId3"/>
    <p:sldId id="298" r:id="rId4"/>
    <p:sldId id="299" r:id="rId5"/>
    <p:sldId id="258" r:id="rId6"/>
    <p:sldId id="259" r:id="rId7"/>
    <p:sldId id="260" r:id="rId8"/>
    <p:sldId id="261" r:id="rId9"/>
    <p:sldId id="263" r:id="rId10"/>
    <p:sldId id="300" r:id="rId11"/>
    <p:sldId id="301" r:id="rId12"/>
    <p:sldId id="302" r:id="rId13"/>
    <p:sldId id="274" r:id="rId14"/>
    <p:sldId id="275" r:id="rId15"/>
    <p:sldId id="276" r:id="rId16"/>
    <p:sldId id="277" r:id="rId17"/>
    <p:sldId id="303" r:id="rId18"/>
    <p:sldId id="304" r:id="rId19"/>
    <p:sldId id="282" r:id="rId20"/>
    <p:sldId id="305" r:id="rId21"/>
    <p:sldId id="306" r:id="rId22"/>
    <p:sldId id="307" r:id="rId23"/>
    <p:sldId id="288" r:id="rId24"/>
    <p:sldId id="285" r:id="rId25"/>
    <p:sldId id="289" r:id="rId26"/>
    <p:sldId id="284" r:id="rId27"/>
    <p:sldId id="290" r:id="rId28"/>
    <p:sldId id="291" r:id="rId29"/>
    <p:sldId id="293" r:id="rId30"/>
    <p:sldId id="292" r:id="rId31"/>
    <p:sldId id="308" r:id="rId32"/>
    <p:sldId id="309" r:id="rId33"/>
    <p:sldId id="310" r:id="rId34"/>
    <p:sldId id="311" r:id="rId35"/>
    <p:sldId id="312" r:id="rId36"/>
    <p:sldId id="313" r:id="rId37"/>
    <p:sldId id="295" r:id="rId38"/>
    <p:sldId id="283" r:id="rId39"/>
    <p:sldId id="315" r:id="rId40"/>
    <p:sldId id="316" r:id="rId41"/>
    <p:sldId id="286" r:id="rId42"/>
    <p:sldId id="287"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A249"/>
    <a:srgbClr val="00B050"/>
    <a:srgbClr val="00B85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extLst>
      <p:ext uri="{BB962C8B-B14F-4D97-AF65-F5344CB8AC3E}">
        <p14:creationId xmlns:p14="http://schemas.microsoft.com/office/powerpoint/2010/main" val="155548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0949C7F-710C-4EE3-7756-73FE01853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DEC0AF3-48CE-0EA5-30DF-E1F6B667A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0E6E24-3E58-A091-CB2C-CC11F8033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1C56CDB-2222-419E-930E-FDC5CA7784A2}" type="slidenum">
              <a:rPr lang="vi-VN" altLang="en-US" sz="1200">
                <a:latin typeface="Arial" panose="020B0604020202020204" pitchFamily="34" charset="0"/>
                <a:cs typeface="Arial" panose="020B0604020202020204" pitchFamily="34" charset="0"/>
              </a:rPr>
              <a:pPr algn="r" eaLnBrk="1" hangingPunct="1"/>
              <a:t>2</a:t>
            </a:fld>
            <a:endParaRPr lang="vi-VN"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8452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6.bin"/><Relationship Id="rId18" Type="http://schemas.openxmlformats.org/officeDocument/2006/relationships/image" Target="../media/image52.wmf"/><Relationship Id="rId3" Type="http://schemas.openxmlformats.org/officeDocument/2006/relationships/oleObject" Target="../embeddings/oleObject1.bin"/><Relationship Id="rId21" Type="http://schemas.openxmlformats.org/officeDocument/2006/relationships/image" Target="../media/image53.wmf"/><Relationship Id="rId7" Type="http://schemas.openxmlformats.org/officeDocument/2006/relationships/oleObject" Target="../embeddings/oleObject3.bin"/><Relationship Id="rId12" Type="http://schemas.openxmlformats.org/officeDocument/2006/relationships/image" Target="../media/image49.wmf"/><Relationship Id="rId17" Type="http://schemas.openxmlformats.org/officeDocument/2006/relationships/oleObject" Target="../embeddings/oleObject8.bin"/><Relationship Id="rId2" Type="http://schemas.openxmlformats.org/officeDocument/2006/relationships/image" Target="../media/image44.jpeg"/><Relationship Id="rId16" Type="http://schemas.openxmlformats.org/officeDocument/2006/relationships/image" Target="../media/image51.wmf"/><Relationship Id="rId20"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54.wmf"/><Relationship Id="rId10" Type="http://schemas.openxmlformats.org/officeDocument/2006/relationships/image" Target="../media/image48.wmf"/><Relationship Id="rId19" Type="http://schemas.openxmlformats.org/officeDocument/2006/relationships/oleObject" Target="../embeddings/oleObject9.bin"/><Relationship Id="rId4" Type="http://schemas.openxmlformats.org/officeDocument/2006/relationships/image" Target="../media/image45.wmf"/><Relationship Id="rId9" Type="http://schemas.openxmlformats.org/officeDocument/2006/relationships/oleObject" Target="../embeddings/oleObject4.bin"/><Relationship Id="rId14" Type="http://schemas.openxmlformats.org/officeDocument/2006/relationships/image" Target="../media/image50.wmf"/><Relationship Id="rId22"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57.wm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56.wmf"/><Relationship Id="rId4" Type="http://schemas.openxmlformats.org/officeDocument/2006/relationships/oleObject" Target="../embeddings/oleObject12.bin"/><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56.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16.bin"/><Relationship Id="rId4" Type="http://schemas.openxmlformats.org/officeDocument/2006/relationships/image" Target="../media/image60.wmf"/><Relationship Id="rId9"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8189"/>
            <a:ext cx="4648200" cy="359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7" y="108189"/>
            <a:ext cx="3491209" cy="26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028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 y="3284351"/>
            <a:ext cx="3575174" cy="30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799661" y="2794481"/>
            <a:ext cx="2499275"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Cầu</a:t>
            </a:r>
            <a:r>
              <a:rPr lang="en-US" altLang="en-US" b="1" dirty="0">
                <a:cs typeface="Times New Roman" panose="02020603050405020304" pitchFamily="18" charset="0"/>
              </a:rPr>
              <a:t> </a:t>
            </a:r>
            <a:r>
              <a:rPr lang="en-US" altLang="en-US" b="1" dirty="0" err="1">
                <a:cs typeface="Times New Roman" panose="02020603050405020304" pitchFamily="18" charset="0"/>
              </a:rPr>
              <a:t>bập</a:t>
            </a:r>
            <a:r>
              <a:rPr lang="en-US" altLang="en-US" b="1" dirty="0">
                <a:cs typeface="Times New Roman" panose="02020603050405020304" pitchFamily="18" charset="0"/>
              </a:rPr>
              <a:t> </a:t>
            </a:r>
            <a:r>
              <a:rPr lang="en-US" altLang="en-US" b="1" dirty="0" err="1">
                <a:cs typeface="Times New Roman" panose="02020603050405020304" pitchFamily="18" charset="0"/>
              </a:rPr>
              <a:t>bênh</a:t>
            </a:r>
            <a:endParaRPr lang="en-US" altLang="en-US" b="1" dirty="0">
              <a:cs typeface="Times New Roman" panose="02020603050405020304" pitchFamily="18" charset="0"/>
            </a:endParaRPr>
          </a:p>
        </p:txBody>
      </p:sp>
      <p:sp>
        <p:nvSpPr>
          <p:cNvPr id="16391" name="Text Box 7"/>
          <p:cNvSpPr txBox="1">
            <a:spLocks noChangeArrowheads="1"/>
          </p:cNvSpPr>
          <p:nvPr/>
        </p:nvSpPr>
        <p:spPr bwMode="auto">
          <a:xfrm>
            <a:off x="381000" y="6317014"/>
            <a:ext cx="2465751"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sóc</a:t>
            </a:r>
            <a:r>
              <a:rPr lang="en-US" altLang="en-US" b="1" dirty="0">
                <a:cs typeface="Times New Roman" panose="02020603050405020304" pitchFamily="18" charset="0"/>
              </a:rPr>
              <a:t> </a:t>
            </a:r>
            <a:r>
              <a:rPr lang="en-US" altLang="en-US" b="1" dirty="0" err="1">
                <a:cs typeface="Times New Roman" panose="02020603050405020304" pitchFamily="18" charset="0"/>
              </a:rPr>
              <a:t>xe</a:t>
            </a:r>
            <a:r>
              <a:rPr lang="en-US" altLang="en-US" b="1" dirty="0">
                <a:cs typeface="Times New Roman" panose="02020603050405020304" pitchFamily="18" charset="0"/>
              </a:rPr>
              <a:t> </a:t>
            </a:r>
            <a:r>
              <a:rPr lang="en-US" altLang="en-US" b="1" dirty="0" err="1">
                <a:cs typeface="Times New Roman" panose="02020603050405020304" pitchFamily="18" charset="0"/>
              </a:rPr>
              <a:t>máy</a:t>
            </a:r>
            <a:endParaRPr lang="en-US" altLang="en-US" b="1" dirty="0">
              <a:cs typeface="Times New Roman" panose="02020603050405020304" pitchFamily="18" charset="0"/>
            </a:endParaRPr>
          </a:p>
        </p:txBody>
      </p:sp>
      <p:sp>
        <p:nvSpPr>
          <p:cNvPr id="16392" name="Text Box 8"/>
          <p:cNvSpPr txBox="1">
            <a:spLocks noChangeArrowheads="1"/>
          </p:cNvSpPr>
          <p:nvPr/>
        </p:nvSpPr>
        <p:spPr bwMode="auto">
          <a:xfrm>
            <a:off x="5251896" y="3810000"/>
            <a:ext cx="2374007"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Máy</a:t>
            </a:r>
            <a:r>
              <a:rPr lang="en-US" altLang="en-US" b="1" dirty="0">
                <a:cs typeface="Times New Roman" panose="02020603050405020304" pitchFamily="18" charset="0"/>
              </a:rPr>
              <a:t> </a:t>
            </a:r>
            <a:r>
              <a:rPr lang="en-US" altLang="en-US" b="1" dirty="0" err="1">
                <a:cs typeface="Times New Roman" panose="02020603050405020304" pitchFamily="18" charset="0"/>
              </a:rPr>
              <a:t>bơm</a:t>
            </a:r>
            <a:r>
              <a:rPr lang="en-US" altLang="en-US" b="1" dirty="0">
                <a:cs typeface="Times New Roman" panose="02020603050405020304" pitchFamily="18" charset="0"/>
              </a:rPr>
              <a:t> </a:t>
            </a:r>
            <a:r>
              <a:rPr lang="en-US" altLang="en-US" b="1" dirty="0" err="1">
                <a:cs typeface="Times New Roman" panose="02020603050405020304" pitchFamily="18" charset="0"/>
              </a:rPr>
              <a:t>hơi</a:t>
            </a:r>
            <a:endParaRPr lang="en-US" altLang="en-US" b="1" dirty="0">
              <a:cs typeface="Times New Roman" panose="02020603050405020304" pitchFamily="18" charset="0"/>
            </a:endParaRPr>
          </a:p>
        </p:txBody>
      </p:sp>
    </p:spTree>
    <p:extLst>
      <p:ext uri="{BB962C8B-B14F-4D97-AF65-F5344CB8AC3E}">
        <p14:creationId xmlns:p14="http://schemas.microsoft.com/office/powerpoint/2010/main" val="15913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304800" y="228600"/>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t>Thí</a:t>
            </a:r>
            <a:r>
              <a:rPr lang="en-US" altLang="en-US" b="1" i="1" dirty="0"/>
              <a:t> </a:t>
            </a:r>
            <a:r>
              <a:rPr lang="en-US" altLang="en-US" b="1" i="1" dirty="0" err="1"/>
              <a:t>nghiệm</a:t>
            </a:r>
            <a:endParaRPr lang="en-US" altLang="en-US" b="1" i="1" dirty="0"/>
          </a:p>
        </p:txBody>
      </p:sp>
      <p:sp>
        <p:nvSpPr>
          <p:cNvPr id="50187" name="Text Box 11"/>
          <p:cNvSpPr txBox="1">
            <a:spLocks noChangeArrowheads="1"/>
          </p:cNvSpPr>
          <p:nvPr/>
        </p:nvSpPr>
        <p:spPr bwMode="auto">
          <a:xfrm>
            <a:off x="304800" y="69026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0066"/>
                </a:solidFill>
              </a:rPr>
              <a:t>Dụng</a:t>
            </a:r>
            <a:r>
              <a:rPr lang="en-US" altLang="en-US" b="1" dirty="0">
                <a:solidFill>
                  <a:srgbClr val="000066"/>
                </a:solidFill>
              </a:rPr>
              <a:t> </a:t>
            </a:r>
            <a:r>
              <a:rPr lang="en-US" altLang="en-US" b="1" dirty="0" err="1">
                <a:solidFill>
                  <a:srgbClr val="000066"/>
                </a:solidFill>
              </a:rPr>
              <a:t>cụ</a:t>
            </a:r>
            <a:endParaRPr lang="en-US" altLang="en-US"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54" y="39637"/>
            <a:ext cx="4524242" cy="507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3743325" y="1524000"/>
            <a:ext cx="1657350"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1699291" y="2157898"/>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Thước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thẳng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2" name="Text Box 16"/>
          <p:cNvSpPr txBox="1">
            <a:spLocks noChangeArrowheads="1"/>
          </p:cNvSpPr>
          <p:nvPr/>
        </p:nvSpPr>
        <p:spPr bwMode="auto">
          <a:xfrm>
            <a:off x="2811041" y="3672197"/>
            <a:ext cx="165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Lò</a:t>
            </a:r>
            <a:r>
              <a:rPr lang="en-US" altLang="en-US" b="1" dirty="0">
                <a:solidFill>
                  <a:srgbClr val="0000FF"/>
                </a:solidFill>
                <a:cs typeface="Times New Roman" panose="02020603050405020304" pitchFamily="18" charset="0"/>
                <a:sym typeface="Wingdings 2" panose="05020102010507070707" pitchFamily="18" charset="2"/>
              </a:rPr>
              <a:t> xo </a:t>
            </a:r>
          </a:p>
        </p:txBody>
      </p:sp>
      <p:sp>
        <p:nvSpPr>
          <p:cNvPr id="50193" name="Line 17"/>
          <p:cNvSpPr>
            <a:spLocks noChangeShapeType="1"/>
          </p:cNvSpPr>
          <p:nvPr/>
        </p:nvSpPr>
        <p:spPr bwMode="auto">
          <a:xfrm>
            <a:off x="4191000" y="2362200"/>
            <a:ext cx="3038475"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191000" y="3842668"/>
            <a:ext cx="3317775" cy="0"/>
          </a:xfrm>
          <a:prstGeom prst="line">
            <a:avLst/>
          </a:prstGeom>
          <a:noFill/>
          <a:ln w="5715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2209800" y="4246201"/>
            <a:ext cx="2500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Các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quả</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nặng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6" name="Line 20"/>
          <p:cNvSpPr>
            <a:spLocks noChangeShapeType="1"/>
          </p:cNvSpPr>
          <p:nvPr/>
        </p:nvSpPr>
        <p:spPr bwMode="auto">
          <a:xfrm>
            <a:off x="4572000" y="4427676"/>
            <a:ext cx="3595687"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1307523" y="1349634"/>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Giá</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thí</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nghiệm</a:t>
            </a:r>
            <a:r>
              <a:rPr lang="en-US" altLang="en-US" b="1" dirty="0">
                <a:solidFill>
                  <a:srgbClr val="0000FF"/>
                </a:solidFill>
                <a:cs typeface="Times New Roman" panose="02020603050405020304" pitchFamily="18" charset="0"/>
                <a:sym typeface="Wingdings 2" panose="05020102010507070707" pitchFamily="18" charset="2"/>
              </a:rPr>
              <a:t> </a:t>
            </a:r>
          </a:p>
        </p:txBody>
      </p:sp>
    </p:spTree>
    <p:extLst>
      <p:ext uri="{BB962C8B-B14F-4D97-AF65-F5344CB8AC3E}">
        <p14:creationId xmlns:p14="http://schemas.microsoft.com/office/powerpoint/2010/main" val="35897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685800" y="2362200"/>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609600" y="3124200"/>
            <a:ext cx="5486400" cy="830997"/>
          </a:xfrm>
          <a:prstGeom prst="rect">
            <a:avLst/>
          </a:prstGeom>
        </p:spPr>
        <p:txBody>
          <a:bodyPr wrap="square">
            <a:spAutoFit/>
          </a:bodyPr>
          <a:lstStyle/>
          <a:p>
            <a:pPr marL="457200" indent="-457200" algn="just"/>
            <a:r>
              <a:rPr lang="en-US" sz="2400" b="1" dirty="0">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85800" y="38862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+B3:</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Rectangle 24"/>
          <p:cNvSpPr/>
          <p:nvPr/>
        </p:nvSpPr>
        <p:spPr>
          <a:xfrm>
            <a:off x="990600" y="50292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447800"/>
            <a:ext cx="5410200" cy="461665"/>
          </a:xfrm>
          <a:prstGeom prst="rect">
            <a:avLst/>
          </a:prstGeom>
          <a:noFill/>
        </p:spPr>
        <p:txBody>
          <a:bodyPr wrap="square" rtlCol="0">
            <a:spAutoFit/>
          </a:bodyPr>
          <a:lstStyle/>
          <a:p>
            <a:pPr marL="457200" indent="-457200">
              <a:buAutoNum type="arabicPeriod"/>
            </a:pP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685800" y="1828800"/>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609600" y="3048000"/>
            <a:ext cx="5943600" cy="1200329"/>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B5: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3"/>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4"/>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5"/>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6"/>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7"/>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7"/>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8"/>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9"/>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graphicFrame>
        <p:nvGraphicFramePr>
          <p:cNvPr id="5" name="Table 4"/>
          <p:cNvGraphicFramePr>
            <a:graphicFrameLocks noGrp="1"/>
          </p:cNvGraphicFramePr>
          <p:nvPr/>
        </p:nvGraphicFramePr>
        <p:xfrm>
          <a:off x="685800" y="1066800"/>
          <a:ext cx="7772400" cy="5120640"/>
        </p:xfrm>
        <a:graphic>
          <a:graphicData uri="http://schemas.openxmlformats.org/drawingml/2006/table">
            <a:tbl>
              <a:tblPr firstRow="1" bandRow="1">
                <a:effectLst>
                  <a:innerShdw blurRad="63500" dist="50800" dir="16200000">
                    <a:prstClr val="black">
                      <a:alpha val="50000"/>
                    </a:prstClr>
                  </a:innerShdw>
                </a:effectLst>
                <a:tableStyleId>{1FECB4D8-DB02-4DC6-A0A2-4F2EBAE1DC90}</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r>
                        <a:rPr lang="en-US" dirty="0" err="1">
                          <a:solidFill>
                            <a:schemeClr val="tx1"/>
                          </a:solidFill>
                          <a:latin typeface="Times New Roman" pitchFamily="18" charset="0"/>
                          <a:cs typeface="Times New Roman" pitchFamily="18" charset="0"/>
                        </a:rPr>
                        <a:t>Số</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quả</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nặng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vào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Tổng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khối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lượng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vật</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(g)</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ban </a:t>
                      </a:r>
                      <a:r>
                        <a:rPr lang="en-US" baseline="0" dirty="0" err="1">
                          <a:solidFill>
                            <a:schemeClr val="tx1"/>
                          </a:solidFill>
                          <a:latin typeface="Times New Roman" pitchFamily="18" charset="0"/>
                          <a:cs typeface="Times New Roman" pitchFamily="18" charset="0"/>
                        </a:rPr>
                        <a:t>đầu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a:t>
                      </a:r>
                      <a:r>
                        <a:rPr lang="en-US" baseline="0" dirty="0" err="1">
                          <a:solidFill>
                            <a:schemeClr val="tx1"/>
                          </a:solidFill>
                          <a:latin typeface="Times New Roman" pitchFamily="18" charset="0"/>
                          <a:cs typeface="Times New Roman" pitchFamily="18" charset="0"/>
                        </a:rPr>
                        <a:t>khi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bị</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Độ</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0</a:t>
                      </a:r>
                      <a:r>
                        <a:rPr lang="en-US" baseline="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1</a:t>
                      </a:r>
                      <a:r>
                        <a:rPr lang="en-US" baseline="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2</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3</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Box 14"/>
          <p:cNvSpPr txBox="1"/>
          <p:nvPr/>
        </p:nvSpPr>
        <p:spPr>
          <a:xfrm>
            <a:off x="3429000" y="533400"/>
            <a:ext cx="19812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endParaRPr lang="en-US" sz="2400" b="1" dirty="0">
              <a:solidFill>
                <a:srgbClr val="0000FF"/>
              </a:solidFill>
              <a:latin typeface="Times New Roman" pitchFamily="18" charset="0"/>
              <a:cs typeface="Times New Roman" pitchFamily="18" charset="0"/>
            </a:endParaRPr>
          </a:p>
        </p:txBody>
      </p:sp>
      <p:graphicFrame>
        <p:nvGraphicFramePr>
          <p:cNvPr id="35851" name="Object 11"/>
          <p:cNvGraphicFramePr>
            <a:graphicFrameLocks noChangeAspect="1"/>
          </p:cNvGraphicFramePr>
          <p:nvPr/>
        </p:nvGraphicFramePr>
        <p:xfrm>
          <a:off x="3429000" y="3276600"/>
          <a:ext cx="1143000" cy="571500"/>
        </p:xfrm>
        <a:graphic>
          <a:graphicData uri="http://schemas.openxmlformats.org/presentationml/2006/ole">
            <mc:AlternateContent xmlns:mc="http://schemas.openxmlformats.org/markup-compatibility/2006">
              <mc:Choice xmlns:v="urn:schemas-microsoft-com:vml" Requires="v">
                <p:oleObj name="Equation" r:id="rId3" imgW="634680" imgH="228600" progId="Equation.3">
                  <p:embed/>
                </p:oleObj>
              </mc:Choice>
              <mc:Fallback>
                <p:oleObj name="Equation" r:id="rId3" imgW="634680" imgH="228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3352800" y="4114800"/>
          <a:ext cx="1143000" cy="571500"/>
        </p:xfrm>
        <a:graphic>
          <a:graphicData uri="http://schemas.openxmlformats.org/presentationml/2006/ole">
            <mc:AlternateContent xmlns:mc="http://schemas.openxmlformats.org/markup-compatibility/2006">
              <mc:Choice xmlns:v="urn:schemas-microsoft-com:vml" Requires="v">
                <p:oleObj name="Equation" r:id="rId5" imgW="634680" imgH="228600" progId="Equation.3">
                  <p:embed/>
                </p:oleObj>
              </mc:Choice>
              <mc:Fallback>
                <p:oleObj name="Equation" r:id="rId5" imgW="634680" imgH="2286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148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3352800" y="5105400"/>
          <a:ext cx="1143000" cy="571500"/>
        </p:xfrm>
        <a:graphic>
          <a:graphicData uri="http://schemas.openxmlformats.org/presentationml/2006/ole">
            <mc:AlternateContent xmlns:mc="http://schemas.openxmlformats.org/markup-compatibility/2006">
              <mc:Choice xmlns:v="urn:schemas-microsoft-com:vml" Requires="v">
                <p:oleObj name="Equation" r:id="rId5" imgW="634680" imgH="228600" progId="Equation.3">
                  <p:embed/>
                </p:oleObj>
              </mc:Choice>
              <mc:Fallback>
                <p:oleObj name="Equation" r:id="rId5" imgW="634680" imgH="2286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105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4953000" y="3276600"/>
          <a:ext cx="1096963" cy="539750"/>
        </p:xfrm>
        <a:graphic>
          <a:graphicData uri="http://schemas.openxmlformats.org/presentationml/2006/ole">
            <mc:AlternateContent xmlns:mc="http://schemas.openxmlformats.org/markup-compatibility/2006">
              <mc:Choice xmlns:v="urn:schemas-microsoft-com:vml" Requires="v">
                <p:oleObj name="Equation" r:id="rId7" imgW="609480" imgH="215640" progId="Equation.3">
                  <p:embed/>
                </p:oleObj>
              </mc:Choice>
              <mc:Fallback>
                <p:oleObj name="Equation" r:id="rId7" imgW="609480" imgH="21564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276600"/>
                        <a:ext cx="10969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5" name="Object 15"/>
          <p:cNvGraphicFramePr>
            <a:graphicFrameLocks noChangeAspect="1"/>
          </p:cNvGraphicFramePr>
          <p:nvPr/>
        </p:nvGraphicFramePr>
        <p:xfrm>
          <a:off x="4953000" y="4114800"/>
          <a:ext cx="1143000" cy="539750"/>
        </p:xfrm>
        <a:graphic>
          <a:graphicData uri="http://schemas.openxmlformats.org/presentationml/2006/ole">
            <mc:AlternateContent xmlns:mc="http://schemas.openxmlformats.org/markup-compatibility/2006">
              <mc:Choice xmlns:v="urn:schemas-microsoft-com:vml" Requires="v">
                <p:oleObj name="Equation" r:id="rId9" imgW="634680" imgH="215640" progId="Equation.3">
                  <p:embed/>
                </p:oleObj>
              </mc:Choice>
              <mc:Fallback>
                <p:oleObj name="Equation" r:id="rId9" imgW="634680" imgH="21564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4114800"/>
                        <a:ext cx="11430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6" name="Object 16"/>
          <p:cNvGraphicFramePr>
            <a:graphicFrameLocks noChangeAspect="1"/>
          </p:cNvGraphicFramePr>
          <p:nvPr/>
        </p:nvGraphicFramePr>
        <p:xfrm>
          <a:off x="4953000" y="5029200"/>
          <a:ext cx="1119188" cy="571500"/>
        </p:xfrm>
        <a:graphic>
          <a:graphicData uri="http://schemas.openxmlformats.org/presentationml/2006/ole">
            <mc:AlternateContent xmlns:mc="http://schemas.openxmlformats.org/markup-compatibility/2006">
              <mc:Choice xmlns:v="urn:schemas-microsoft-com:vml" Requires="v">
                <p:oleObj name="Equation" r:id="rId11" imgW="622080" imgH="228600" progId="Equation.3">
                  <p:embed/>
                </p:oleObj>
              </mc:Choice>
              <mc:Fallback>
                <p:oleObj name="Equation" r:id="rId11" imgW="622080" imgH="228600" progId="Equation.3">
                  <p:embed/>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029200"/>
                        <a:ext cx="11191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6705600" y="3352800"/>
          <a:ext cx="1752600" cy="419100"/>
        </p:xfrm>
        <a:graphic>
          <a:graphicData uri="http://schemas.openxmlformats.org/presentationml/2006/ole">
            <mc:AlternateContent xmlns:mc="http://schemas.openxmlformats.org/markup-compatibility/2006">
              <mc:Choice xmlns:v="urn:schemas-microsoft-com:vml" Requires="v">
                <p:oleObj name="Equation" r:id="rId13" imgW="1409400" imgH="228600" progId="Equation.3">
                  <p:embed/>
                </p:oleObj>
              </mc:Choice>
              <mc:Fallback>
                <p:oleObj name="Equation" r:id="rId13" imgW="1409400" imgH="228600" progId="Equation.3">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05600" y="3352800"/>
                        <a:ext cx="175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6605588" y="4267200"/>
          <a:ext cx="1800225" cy="419100"/>
        </p:xfrm>
        <a:graphic>
          <a:graphicData uri="http://schemas.openxmlformats.org/presentationml/2006/ole">
            <mc:AlternateContent xmlns:mc="http://schemas.openxmlformats.org/markup-compatibility/2006">
              <mc:Choice xmlns:v="urn:schemas-microsoft-com:vml" Requires="v">
                <p:oleObj name="Equation" r:id="rId15" imgW="1447560" imgH="228600" progId="Equation.3">
                  <p:embed/>
                </p:oleObj>
              </mc:Choice>
              <mc:Fallback>
                <p:oleObj name="Equation" r:id="rId15" imgW="1447560" imgH="228600" progId="Equation.3">
                  <p:embed/>
                  <p:pic>
                    <p:nvPicPr>
                      <p:cNvPr id="0"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5588" y="4267200"/>
                        <a:ext cx="180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9" name="Object 19"/>
          <p:cNvGraphicFramePr>
            <a:graphicFrameLocks noChangeAspect="1"/>
          </p:cNvGraphicFramePr>
          <p:nvPr/>
        </p:nvGraphicFramePr>
        <p:xfrm>
          <a:off x="6613525" y="5181600"/>
          <a:ext cx="1784350" cy="419100"/>
        </p:xfrm>
        <a:graphic>
          <a:graphicData uri="http://schemas.openxmlformats.org/presentationml/2006/ole">
            <mc:AlternateContent xmlns:mc="http://schemas.openxmlformats.org/markup-compatibility/2006">
              <mc:Choice xmlns:v="urn:schemas-microsoft-com:vml" Requires="v">
                <p:oleObj name="Equation" r:id="rId17" imgW="1434960" imgH="228600" progId="Equation.3">
                  <p:embed/>
                </p:oleObj>
              </mc:Choice>
              <mc:Fallback>
                <p:oleObj name="Equation" r:id="rId17" imgW="1434960" imgH="228600" progId="Equation.3">
                  <p:embed/>
                  <p:pic>
                    <p:nvPicPr>
                      <p:cNvPr id="0"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3525" y="5181600"/>
                        <a:ext cx="1784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0" name="Object 20"/>
          <p:cNvGraphicFramePr>
            <a:graphicFrameLocks noChangeAspect="1"/>
          </p:cNvGraphicFramePr>
          <p:nvPr/>
        </p:nvGraphicFramePr>
        <p:xfrm>
          <a:off x="3352800" y="2438400"/>
          <a:ext cx="1143000" cy="571500"/>
        </p:xfrm>
        <a:graphic>
          <a:graphicData uri="http://schemas.openxmlformats.org/presentationml/2006/ole">
            <mc:AlternateContent xmlns:mc="http://schemas.openxmlformats.org/markup-compatibility/2006">
              <mc:Choice xmlns:v="urn:schemas-microsoft-com:vml" Requires="v">
                <p:oleObj name="Equation" r:id="rId19" imgW="634680" imgH="228600" progId="Equation.3">
                  <p:embed/>
                </p:oleObj>
              </mc:Choice>
              <mc:Fallback>
                <p:oleObj name="Equation" r:id="rId19" imgW="634680" imgH="2286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38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1" name="Object 21"/>
          <p:cNvGraphicFramePr>
            <a:graphicFrameLocks noChangeAspect="1"/>
          </p:cNvGraphicFramePr>
          <p:nvPr/>
        </p:nvGraphicFramePr>
        <p:xfrm>
          <a:off x="6613525" y="2503488"/>
          <a:ext cx="1784350" cy="442912"/>
        </p:xfrm>
        <a:graphic>
          <a:graphicData uri="http://schemas.openxmlformats.org/presentationml/2006/ole">
            <mc:AlternateContent xmlns:mc="http://schemas.openxmlformats.org/markup-compatibility/2006">
              <mc:Choice xmlns:v="urn:schemas-microsoft-com:vml" Requires="v">
                <p:oleObj name="Equation" r:id="rId20" imgW="1434960" imgH="241200" progId="Equation.3">
                  <p:embed/>
                </p:oleObj>
              </mc:Choice>
              <mc:Fallback>
                <p:oleObj name="Equation" r:id="rId20" imgW="1434960" imgH="241200" progId="Equation.3">
                  <p:embed/>
                  <p:pic>
                    <p:nvPicPr>
                      <p:cNvPr id="0"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13525" y="2503488"/>
                        <a:ext cx="17843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2" name="Object 22"/>
          <p:cNvGraphicFramePr>
            <a:graphicFrameLocks noChangeAspect="1"/>
          </p:cNvGraphicFramePr>
          <p:nvPr/>
        </p:nvGraphicFramePr>
        <p:xfrm>
          <a:off x="4964113" y="2498725"/>
          <a:ext cx="1119187" cy="603250"/>
        </p:xfrm>
        <a:graphic>
          <a:graphicData uri="http://schemas.openxmlformats.org/presentationml/2006/ole">
            <mc:AlternateContent xmlns:mc="http://schemas.openxmlformats.org/markup-compatibility/2006">
              <mc:Choice xmlns:v="urn:schemas-microsoft-com:vml" Requires="v">
                <p:oleObj name="Equation" r:id="rId22" imgW="622080" imgH="241200" progId="Equation.3">
                  <p:embed/>
                </p:oleObj>
              </mc:Choice>
              <mc:Fallback>
                <p:oleObj name="Equation" r:id="rId22" imgW="622080" imgH="241200" progId="Equation.3">
                  <p:embed/>
                  <p:pic>
                    <p:nvPicPr>
                      <p:cNvPr id="0"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64113" y="2498725"/>
                        <a:ext cx="11191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blinds(horizontal)">
                                      <p:cBhvr>
                                        <p:cTn id="7" dur="500"/>
                                        <p:tgtEl>
                                          <p:spTgt spid="35857"/>
                                        </p:tgtEl>
                                      </p:cBhvr>
                                    </p:animEffect>
                                  </p:childTnLst>
                                </p:cTn>
                              </p:par>
                              <p:par>
                                <p:cTn id="8" presetID="3" presetClass="entr" presetSubtype="10" fill="hold" nodeType="withEffect">
                                  <p:stCondLst>
                                    <p:cond delay="0"/>
                                  </p:stCondLst>
                                  <p:childTnLst>
                                    <p:set>
                                      <p:cBhvr>
                                        <p:cTn id="9" dur="1" fill="hold">
                                          <p:stCondLst>
                                            <p:cond delay="0"/>
                                          </p:stCondLst>
                                        </p:cTn>
                                        <p:tgtEl>
                                          <p:spTgt spid="35858"/>
                                        </p:tgtEl>
                                        <p:attrNameLst>
                                          <p:attrName>style.visibility</p:attrName>
                                        </p:attrNameLst>
                                      </p:cBhvr>
                                      <p:to>
                                        <p:strVal val="visible"/>
                                      </p:to>
                                    </p:set>
                                    <p:animEffect transition="in" filter="blinds(horizontal)">
                                      <p:cBhvr>
                                        <p:cTn id="10" dur="500"/>
                                        <p:tgtEl>
                                          <p:spTgt spid="35858"/>
                                        </p:tgtEl>
                                      </p:cBhvr>
                                    </p:animEffect>
                                  </p:childTnLst>
                                </p:cTn>
                              </p:par>
                              <p:par>
                                <p:cTn id="11" presetID="3" presetClass="entr" presetSubtype="10" fill="hold" nodeType="withEffect">
                                  <p:stCondLst>
                                    <p:cond delay="0"/>
                                  </p:stCondLst>
                                  <p:childTnLst>
                                    <p:set>
                                      <p:cBhvr>
                                        <p:cTn id="12" dur="1" fill="hold">
                                          <p:stCondLst>
                                            <p:cond delay="0"/>
                                          </p:stCondLst>
                                        </p:cTn>
                                        <p:tgtEl>
                                          <p:spTgt spid="35859"/>
                                        </p:tgtEl>
                                        <p:attrNameLst>
                                          <p:attrName>style.visibility</p:attrName>
                                        </p:attrNameLst>
                                      </p:cBhvr>
                                      <p:to>
                                        <p:strVal val="visible"/>
                                      </p:to>
                                    </p:set>
                                    <p:animEffect transition="in" filter="blinds(horizontal)">
                                      <p:cBhvr>
                                        <p:cTn id="13" dur="500"/>
                                        <p:tgtEl>
                                          <p:spTgt spid="35859"/>
                                        </p:tgtEl>
                                      </p:cBhvr>
                                    </p:animEffect>
                                  </p:childTnLst>
                                </p:cTn>
                              </p:par>
                              <p:par>
                                <p:cTn id="14" presetID="3" presetClass="entr" presetSubtype="10" fill="hold" nodeType="withEffect">
                                  <p:stCondLst>
                                    <p:cond delay="0"/>
                                  </p:stCondLst>
                                  <p:childTnLst>
                                    <p:set>
                                      <p:cBhvr>
                                        <p:cTn id="15" dur="1" fill="hold">
                                          <p:stCondLst>
                                            <p:cond delay="0"/>
                                          </p:stCondLst>
                                        </p:cTn>
                                        <p:tgtEl>
                                          <p:spTgt spid="35861"/>
                                        </p:tgtEl>
                                        <p:attrNameLst>
                                          <p:attrName>style.visibility</p:attrName>
                                        </p:attrNameLst>
                                      </p:cBhvr>
                                      <p:to>
                                        <p:strVal val="visible"/>
                                      </p:to>
                                    </p:set>
                                    <p:animEffect transition="in" filter="blinds(horizontal)">
                                      <p:cBhvr>
                                        <p:cTn id="16" dur="500"/>
                                        <p:tgtEl>
                                          <p:spTgt spid="3586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5857"/>
                                        </p:tgtEl>
                                      </p:cBhvr>
                                      <p:by x="150000" y="150000"/>
                                    </p:animScale>
                                  </p:childTnLst>
                                </p:cTn>
                              </p:par>
                              <p:par>
                                <p:cTn id="21" presetID="6" presetClass="emph" presetSubtype="0" fill="hold" nodeType="withEffect">
                                  <p:stCondLst>
                                    <p:cond delay="0"/>
                                  </p:stCondLst>
                                  <p:childTnLst>
                                    <p:animScale>
                                      <p:cBhvr>
                                        <p:cTn id="22" dur="2000" fill="hold"/>
                                        <p:tgtEl>
                                          <p:spTgt spid="35858"/>
                                        </p:tgtEl>
                                      </p:cBhvr>
                                      <p:by x="150000" y="150000"/>
                                    </p:animScale>
                                  </p:childTnLst>
                                </p:cTn>
                              </p:par>
                              <p:par>
                                <p:cTn id="23" presetID="6" presetClass="emph" presetSubtype="0" fill="hold" nodeType="withEffect">
                                  <p:stCondLst>
                                    <p:cond delay="0"/>
                                  </p:stCondLst>
                                  <p:childTnLst>
                                    <p:animScale>
                                      <p:cBhvr>
                                        <p:cTn id="24" dur="2000" fill="hold"/>
                                        <p:tgtEl>
                                          <p:spTgt spid="35859"/>
                                        </p:tgtEl>
                                      </p:cBhvr>
                                      <p:by x="150000" y="150000"/>
                                    </p:animScale>
                                  </p:childTnLst>
                                </p:cTn>
                              </p:par>
                              <p:par>
                                <p:cTn id="25" presetID="6" presetClass="emph" presetSubtype="0" fill="hold" nodeType="withEffect">
                                  <p:stCondLst>
                                    <p:cond delay="0"/>
                                  </p:stCondLst>
                                  <p:childTnLst>
                                    <p:animScale>
                                      <p:cBhvr>
                                        <p:cTn id="26" dur="2000" fill="hold"/>
                                        <p:tgtEl>
                                          <p:spTgt spid="358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885950" y="3200400"/>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a:t>
            </a:r>
            <a:r>
              <a:rPr lang="en-US" altLang="en-US" sz="2400" b="0" i="1" baseline="-25000">
                <a:solidFill>
                  <a:srgbClr val="CC0000"/>
                </a:solidFill>
                <a:latin typeface="VNI-Times" panose="020B0604020202020204" pitchFamily="2" charset="0"/>
              </a:rPr>
              <a:t>o</a:t>
            </a:r>
            <a:r>
              <a:rPr lang="en-US" altLang="en-US" sz="2400" b="0" i="1">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885950" y="3543300"/>
            <a:ext cx="97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1</a:t>
            </a:r>
            <a:r>
              <a:rPr lang="en-US" altLang="en-US" sz="2400" b="0" i="1" dirty="0">
                <a:solidFill>
                  <a:srgbClr val="CC0000"/>
                </a:solidFill>
                <a:latin typeface="VNI-Times" panose="020B0604020202020204" pitchFamily="2" charset="0"/>
              </a:rPr>
              <a:t>   =  ?</a:t>
            </a:r>
          </a:p>
        </p:txBody>
      </p:sp>
      <p:sp>
        <p:nvSpPr>
          <p:cNvPr id="41004" name="Text Box 44"/>
          <p:cNvSpPr txBox="1">
            <a:spLocks noChangeArrowheads="1"/>
          </p:cNvSpPr>
          <p:nvPr/>
        </p:nvSpPr>
        <p:spPr bwMode="auto">
          <a:xfrm>
            <a:off x="2514600" y="3257550"/>
            <a:ext cx="74295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8cm</a:t>
            </a:r>
          </a:p>
        </p:txBody>
      </p:sp>
      <p:sp>
        <p:nvSpPr>
          <p:cNvPr id="41005" name="Text Box 45"/>
          <p:cNvSpPr txBox="1">
            <a:spLocks noChangeArrowheads="1"/>
          </p:cNvSpPr>
          <p:nvPr/>
        </p:nvSpPr>
        <p:spPr bwMode="auto">
          <a:xfrm>
            <a:off x="2561035" y="3600450"/>
            <a:ext cx="68580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9cm</a:t>
            </a:r>
          </a:p>
        </p:txBody>
      </p:sp>
    </p:spTree>
    <p:extLst>
      <p:ext uri="{BB962C8B-B14F-4D97-AF65-F5344CB8AC3E}">
        <p14:creationId xmlns:p14="http://schemas.microsoft.com/office/powerpoint/2010/main" val="3090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VNI-Times" panose="020B0604020202020204" pitchFamily="2" charset="0"/>
              </a:rPr>
              <a:t>l</a:t>
            </a:r>
            <a:r>
              <a:rPr lang="en-US" altLang="en-US" sz="1400" i="1" dirty="0">
                <a:solidFill>
                  <a:srgbClr val="CC0000"/>
                </a:solidFill>
                <a:latin typeface="VNI-Times" panose="020B0604020202020204" pitchFamily="2" charset="0"/>
              </a:rPr>
              <a:t>0</a:t>
            </a:r>
            <a:r>
              <a:rPr lang="en-US" altLang="en-US" sz="2400" i="1" dirty="0">
                <a:solidFill>
                  <a:srgbClr val="CC0000"/>
                </a:solidFill>
                <a:latin typeface="VNI-Times" panose="020B0604020202020204" pitchFamily="2" charset="0"/>
              </a:rPr>
              <a:t>=   ?</a:t>
            </a:r>
          </a:p>
        </p:txBody>
      </p:sp>
      <p:sp>
        <p:nvSpPr>
          <p:cNvPr id="45073" name="Text Box 17"/>
          <p:cNvSpPr txBox="1">
            <a:spLocks noChangeArrowheads="1"/>
          </p:cNvSpPr>
          <p:nvPr/>
        </p:nvSpPr>
        <p:spPr bwMode="auto">
          <a:xfrm>
            <a:off x="2021681" y="360045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VNI-Times" panose="020B0604020202020204" pitchFamily="2" charset="0"/>
              </a:rPr>
              <a:t>l</a:t>
            </a:r>
            <a:r>
              <a:rPr lang="en-US" altLang="en-US" sz="1400" i="1" dirty="0">
                <a:solidFill>
                  <a:srgbClr val="CC0000"/>
                </a:solidFill>
                <a:latin typeface="VNI-Times" panose="020B0604020202020204" pitchFamily="2" charset="0"/>
              </a:rPr>
              <a:t>2</a:t>
            </a:r>
            <a:r>
              <a:rPr lang="en-US" altLang="en-US" sz="2400" i="1" dirty="0">
                <a:solidFill>
                  <a:srgbClr val="CC0000"/>
                </a:solidFill>
                <a:latin typeface="VNI-Times" panose="020B0604020202020204" pitchFamily="2" charset="0"/>
              </a:rPr>
              <a:t> =   ?</a:t>
            </a:r>
            <a:r>
              <a:rPr lang="en-US" altLang="en-US" sz="2400" i="1" dirty="0">
                <a:latin typeface="VNI-Times" panose="020B0604020202020204" pitchFamily="2"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0319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0</a:t>
            </a:r>
            <a:r>
              <a:rPr lang="en-US" altLang="en-US" sz="2400" b="0" i="1" dirty="0">
                <a:solidFill>
                  <a:srgbClr val="CC0000"/>
                </a:solidFill>
                <a:latin typeface="VNI-Times" panose="020B0604020202020204" pitchFamily="2" charset="0"/>
              </a:rPr>
              <a:t>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3</a:t>
            </a:r>
            <a:r>
              <a:rPr lang="en-US" altLang="en-US" sz="2400" b="0" i="1" dirty="0">
                <a:solidFill>
                  <a:srgbClr val="CC0000"/>
                </a:solidFill>
                <a:latin typeface="VNI-Times" panose="020B0604020202020204" pitchFamily="2" charset="0"/>
              </a:rPr>
              <a:t>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15932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8">
            <a:extLst>
              <a:ext uri="{FF2B5EF4-FFF2-40B4-BE49-F238E27FC236}">
                <a16:creationId xmlns:a16="http://schemas.microsoft.com/office/drawing/2014/main" id="{A17B66CB-D99B-DFB2-96A0-F85E80A1FF22}"/>
              </a:ext>
            </a:extLst>
          </p:cNvPr>
          <p:cNvSpPr>
            <a:spLocks noChangeArrowheads="1"/>
          </p:cNvSpPr>
          <p:nvPr/>
        </p:nvSpPr>
        <p:spPr bwMode="auto">
          <a:xfrm>
            <a:off x="104711" y="152400"/>
            <a:ext cx="8991600" cy="6705600"/>
          </a:xfrm>
          <a:prstGeom prst="rect">
            <a:avLst/>
          </a:prstGeom>
          <a:solidFill>
            <a:schemeClr val="bg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grpSp>
        <p:nvGrpSpPr>
          <p:cNvPr id="3075" name="Group 6">
            <a:extLst>
              <a:ext uri="{FF2B5EF4-FFF2-40B4-BE49-F238E27FC236}">
                <a16:creationId xmlns:a16="http://schemas.microsoft.com/office/drawing/2014/main" id="{83EBA180-BE65-27C9-453D-ED918F72727D}"/>
              </a:ext>
            </a:extLst>
          </p:cNvPr>
          <p:cNvGrpSpPr>
            <a:grpSpLocks/>
          </p:cNvGrpSpPr>
          <p:nvPr/>
        </p:nvGrpSpPr>
        <p:grpSpPr bwMode="auto">
          <a:xfrm rot="10800000">
            <a:off x="1246585" y="2743201"/>
            <a:ext cx="1472803" cy="479822"/>
            <a:chOff x="0" y="3004"/>
            <a:chExt cx="1237" cy="403"/>
          </a:xfrm>
        </p:grpSpPr>
        <p:sp>
          <p:nvSpPr>
            <p:cNvPr id="3112" name="Rectangle 7">
              <a:extLst>
                <a:ext uri="{FF2B5EF4-FFF2-40B4-BE49-F238E27FC236}">
                  <a16:creationId xmlns:a16="http://schemas.microsoft.com/office/drawing/2014/main" id="{5CA432AC-9E95-AAC9-4239-65F1C82E7DE1}"/>
                </a:ext>
              </a:extLst>
            </p:cNvPr>
            <p:cNvSpPr>
              <a:spLocks noChangeArrowheads="1"/>
            </p:cNvSpPr>
            <p:nvPr/>
          </p:nvSpPr>
          <p:spPr bwMode="auto">
            <a:xfrm>
              <a:off x="0" y="3119"/>
              <a:ext cx="624" cy="288"/>
            </a:xfrm>
            <a:prstGeom prst="rect">
              <a:avLst/>
            </a:prstGeom>
            <a:solidFill>
              <a:srgbClr val="FFCCFF"/>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13" name="Text Box 8">
              <a:extLst>
                <a:ext uri="{FF2B5EF4-FFF2-40B4-BE49-F238E27FC236}">
                  <a16:creationId xmlns:a16="http://schemas.microsoft.com/office/drawing/2014/main" id="{48C6B62D-FAF6-60C2-D705-35DD203AD806}"/>
                </a:ext>
              </a:extLst>
            </p:cNvPr>
            <p:cNvSpPr txBox="1">
              <a:spLocks noChangeArrowheads="1"/>
            </p:cNvSpPr>
            <p:nvPr/>
          </p:nvSpPr>
          <p:spPr bwMode="auto">
            <a:xfrm rot="10971654">
              <a:off x="78" y="3004"/>
              <a:ext cx="2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B</a:t>
              </a:r>
            </a:p>
          </p:txBody>
        </p:sp>
        <p:grpSp>
          <p:nvGrpSpPr>
            <p:cNvPr id="3114" name="Group 12">
              <a:extLst>
                <a:ext uri="{FF2B5EF4-FFF2-40B4-BE49-F238E27FC236}">
                  <a16:creationId xmlns:a16="http://schemas.microsoft.com/office/drawing/2014/main" id="{5D80C59A-EF6C-3CC0-7470-46E0D7062688}"/>
                </a:ext>
              </a:extLst>
            </p:cNvPr>
            <p:cNvGrpSpPr>
              <a:grpSpLocks/>
            </p:cNvGrpSpPr>
            <p:nvPr/>
          </p:nvGrpSpPr>
          <p:grpSpPr bwMode="auto">
            <a:xfrm>
              <a:off x="324" y="3263"/>
              <a:ext cx="913" cy="1"/>
              <a:chOff x="376" y="3215"/>
              <a:chExt cx="913" cy="1"/>
            </a:xfrm>
          </p:grpSpPr>
          <p:sp>
            <p:nvSpPr>
              <p:cNvPr id="3115" name="Line 13">
                <a:extLst>
                  <a:ext uri="{FF2B5EF4-FFF2-40B4-BE49-F238E27FC236}">
                    <a16:creationId xmlns:a16="http://schemas.microsoft.com/office/drawing/2014/main" id="{A1DD7369-055A-E1E9-B68E-280FFEA127D8}"/>
                  </a:ext>
                </a:extLst>
              </p:cNvPr>
              <p:cNvSpPr>
                <a:spLocks noChangeShapeType="1"/>
              </p:cNvSpPr>
              <p:nvPr/>
            </p:nvSpPr>
            <p:spPr bwMode="auto">
              <a:xfrm rot="5400000">
                <a:off x="1117" y="3042"/>
                <a:ext cx="0" cy="345"/>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6" name="Line 14">
                <a:extLst>
                  <a:ext uri="{FF2B5EF4-FFF2-40B4-BE49-F238E27FC236}">
                    <a16:creationId xmlns:a16="http://schemas.microsoft.com/office/drawing/2014/main" id="{A1EF9C0F-C678-4C12-36CA-6C4F24F0C1C9}"/>
                  </a:ext>
                </a:extLst>
              </p:cNvPr>
              <p:cNvSpPr>
                <a:spLocks noChangeShapeType="1"/>
              </p:cNvSpPr>
              <p:nvPr/>
            </p:nvSpPr>
            <p:spPr bwMode="auto">
              <a:xfrm rot="5400000">
                <a:off x="809"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7" name="Line 15">
                <a:extLst>
                  <a:ext uri="{FF2B5EF4-FFF2-40B4-BE49-F238E27FC236}">
                    <a16:creationId xmlns:a16="http://schemas.microsoft.com/office/drawing/2014/main" id="{8B82B5D4-EED4-2811-7F1F-7B48C93CB8BC}"/>
                  </a:ext>
                </a:extLst>
              </p:cNvPr>
              <p:cNvSpPr>
                <a:spLocks noChangeShapeType="1"/>
              </p:cNvSpPr>
              <p:nvPr/>
            </p:nvSpPr>
            <p:spPr bwMode="auto">
              <a:xfrm rot="5400000">
                <a:off x="520"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2788" name="Text Box 20">
            <a:extLst>
              <a:ext uri="{FF2B5EF4-FFF2-40B4-BE49-F238E27FC236}">
                <a16:creationId xmlns:a16="http://schemas.microsoft.com/office/drawing/2014/main" id="{BBF601C8-33A7-CBDD-192F-871581B986E5}"/>
              </a:ext>
            </a:extLst>
          </p:cNvPr>
          <p:cNvSpPr txBox="1">
            <a:spLocks noChangeArrowheads="1"/>
          </p:cNvSpPr>
          <p:nvPr/>
        </p:nvSpPr>
        <p:spPr bwMode="auto">
          <a:xfrm>
            <a:off x="2712839" y="1291726"/>
            <a:ext cx="3067187"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p>
        </p:txBody>
      </p:sp>
      <p:sp>
        <p:nvSpPr>
          <p:cNvPr id="3077" name="Rectangle 27">
            <a:extLst>
              <a:ext uri="{FF2B5EF4-FFF2-40B4-BE49-F238E27FC236}">
                <a16:creationId xmlns:a16="http://schemas.microsoft.com/office/drawing/2014/main" id="{29EF4044-A258-D15D-7FF1-0257BC2F5152}"/>
              </a:ext>
            </a:extLst>
          </p:cNvPr>
          <p:cNvSpPr>
            <a:spLocks noChangeArrowheads="1"/>
          </p:cNvSpPr>
          <p:nvPr/>
        </p:nvSpPr>
        <p:spPr bwMode="auto">
          <a:xfrm>
            <a:off x="1732360" y="1428750"/>
            <a:ext cx="742950" cy="342900"/>
          </a:xfrm>
          <a:prstGeom prst="rect">
            <a:avLst/>
          </a:prstGeom>
          <a:solidFill>
            <a:srgbClr val="33CC33"/>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grpSp>
        <p:nvGrpSpPr>
          <p:cNvPr id="3078" name="Group 32">
            <a:extLst>
              <a:ext uri="{FF2B5EF4-FFF2-40B4-BE49-F238E27FC236}">
                <a16:creationId xmlns:a16="http://schemas.microsoft.com/office/drawing/2014/main" id="{FFF0CBEB-BC0A-D7E2-C7A3-AF364567EB3C}"/>
              </a:ext>
            </a:extLst>
          </p:cNvPr>
          <p:cNvGrpSpPr>
            <a:grpSpLocks/>
          </p:cNvGrpSpPr>
          <p:nvPr/>
        </p:nvGrpSpPr>
        <p:grpSpPr bwMode="auto">
          <a:xfrm>
            <a:off x="1110854" y="4712493"/>
            <a:ext cx="2228850" cy="1112043"/>
            <a:chOff x="0" y="3382"/>
            <a:chExt cx="1872" cy="933"/>
          </a:xfrm>
        </p:grpSpPr>
        <p:grpSp>
          <p:nvGrpSpPr>
            <p:cNvPr id="3102" name="Group 33">
              <a:extLst>
                <a:ext uri="{FF2B5EF4-FFF2-40B4-BE49-F238E27FC236}">
                  <a16:creationId xmlns:a16="http://schemas.microsoft.com/office/drawing/2014/main" id="{42749686-3B15-A925-2B6C-5F7727827FB7}"/>
                </a:ext>
              </a:extLst>
            </p:cNvPr>
            <p:cNvGrpSpPr>
              <a:grpSpLocks/>
            </p:cNvGrpSpPr>
            <p:nvPr/>
          </p:nvGrpSpPr>
          <p:grpSpPr bwMode="auto">
            <a:xfrm>
              <a:off x="0" y="3382"/>
              <a:ext cx="1872" cy="789"/>
              <a:chOff x="0" y="3195"/>
              <a:chExt cx="1872" cy="789"/>
            </a:xfrm>
          </p:grpSpPr>
          <p:sp>
            <p:nvSpPr>
              <p:cNvPr id="3104" name="Text Box 34">
                <a:extLst>
                  <a:ext uri="{FF2B5EF4-FFF2-40B4-BE49-F238E27FC236}">
                    <a16:creationId xmlns:a16="http://schemas.microsoft.com/office/drawing/2014/main" id="{55D902FB-8459-9F34-49E1-A3DBB252AAD1}"/>
                  </a:ext>
                </a:extLst>
              </p:cNvPr>
              <p:cNvSpPr txBox="1">
                <a:spLocks noChangeArrowheads="1"/>
              </p:cNvSpPr>
              <p:nvPr/>
            </p:nvSpPr>
            <p:spPr bwMode="auto">
              <a:xfrm>
                <a:off x="493" y="3195"/>
                <a:ext cx="2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C</a:t>
                </a:r>
              </a:p>
            </p:txBody>
          </p:sp>
          <p:sp>
            <p:nvSpPr>
              <p:cNvPr id="3105" name="Oval 42">
                <a:extLst>
                  <a:ext uri="{FF2B5EF4-FFF2-40B4-BE49-F238E27FC236}">
                    <a16:creationId xmlns:a16="http://schemas.microsoft.com/office/drawing/2014/main" id="{97F586D2-5195-335A-712A-51970A29810A}"/>
                  </a:ext>
                </a:extLst>
              </p:cNvPr>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06" name="Line 43">
                <a:extLst>
                  <a:ext uri="{FF2B5EF4-FFF2-40B4-BE49-F238E27FC236}">
                    <a16:creationId xmlns:a16="http://schemas.microsoft.com/office/drawing/2014/main" id="{9A475E5A-2675-FEBD-FE99-516EE9B816E4}"/>
                  </a:ext>
                </a:extLst>
              </p:cNvPr>
              <p:cNvSpPr>
                <a:spLocks noChangeShapeType="1"/>
              </p:cNvSpPr>
              <p:nvPr/>
            </p:nvSpPr>
            <p:spPr bwMode="auto">
              <a:xfrm flipV="1">
                <a:off x="39" y="3744"/>
                <a:ext cx="1833" cy="13"/>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7" name="Line 44">
                <a:extLst>
                  <a:ext uri="{FF2B5EF4-FFF2-40B4-BE49-F238E27FC236}">
                    <a16:creationId xmlns:a16="http://schemas.microsoft.com/office/drawing/2014/main" id="{61F59B7B-7223-AA80-11DF-BA7D872D20AF}"/>
                  </a:ext>
                </a:extLst>
              </p:cNvPr>
              <p:cNvSpPr>
                <a:spLocks noChangeShapeType="1"/>
              </p:cNvSpPr>
              <p:nvPr/>
            </p:nvSpPr>
            <p:spPr bwMode="auto">
              <a:xfrm flipV="1">
                <a:off x="872" y="3275"/>
                <a:ext cx="535" cy="469"/>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8" name="Text Box 45">
                <a:extLst>
                  <a:ext uri="{FF2B5EF4-FFF2-40B4-BE49-F238E27FC236}">
                    <a16:creationId xmlns:a16="http://schemas.microsoft.com/office/drawing/2014/main" id="{36FFBBE7-7298-7588-966D-F1FE970CAA1E}"/>
                  </a:ext>
                </a:extLst>
              </p:cNvPr>
              <p:cNvSpPr txBox="1">
                <a:spLocks noChangeArrowheads="1"/>
              </p:cNvSpPr>
              <p:nvPr/>
            </p:nvSpPr>
            <p:spPr bwMode="auto">
              <a:xfrm>
                <a:off x="0" y="3701"/>
                <a:ext cx="3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x </a:t>
                </a:r>
              </a:p>
            </p:txBody>
          </p:sp>
          <p:sp>
            <p:nvSpPr>
              <p:cNvPr id="3109" name="Text Box 46">
                <a:extLst>
                  <a:ext uri="{FF2B5EF4-FFF2-40B4-BE49-F238E27FC236}">
                    <a16:creationId xmlns:a16="http://schemas.microsoft.com/office/drawing/2014/main" id="{1014258B-6C5B-E7F9-E0D7-8614C48E616B}"/>
                  </a:ext>
                </a:extLst>
              </p:cNvPr>
              <p:cNvSpPr txBox="1">
                <a:spLocks noChangeArrowheads="1"/>
              </p:cNvSpPr>
              <p:nvPr/>
            </p:nvSpPr>
            <p:spPr bwMode="auto">
              <a:xfrm>
                <a:off x="1515" y="3681"/>
                <a:ext cx="26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y</a:t>
                </a:r>
              </a:p>
            </p:txBody>
          </p:sp>
          <p:sp>
            <p:nvSpPr>
              <p:cNvPr id="3110" name="Text Box 47">
                <a:extLst>
                  <a:ext uri="{FF2B5EF4-FFF2-40B4-BE49-F238E27FC236}">
                    <a16:creationId xmlns:a16="http://schemas.microsoft.com/office/drawing/2014/main" id="{20F4B200-FDDA-7CD3-0212-5E87C45F5859}"/>
                  </a:ext>
                </a:extLst>
              </p:cNvPr>
              <p:cNvSpPr txBox="1">
                <a:spLocks noChangeArrowheads="1"/>
              </p:cNvSpPr>
              <p:nvPr/>
            </p:nvSpPr>
            <p:spPr bwMode="auto">
              <a:xfrm>
                <a:off x="1056" y="3447"/>
                <a:ext cx="45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35</a:t>
                </a:r>
                <a:r>
                  <a:rPr lang="en-US" altLang="en-US" sz="1500" b="1" baseline="30000">
                    <a:latin typeface="Arial" panose="020B0604020202020204" pitchFamily="34" charset="0"/>
                    <a:cs typeface="Arial" panose="020B0604020202020204" pitchFamily="34" charset="0"/>
                  </a:rPr>
                  <a:t> o</a:t>
                </a:r>
                <a:endParaRPr lang="en-US" altLang="en-US" sz="1500" b="1">
                  <a:latin typeface="Arial" panose="020B0604020202020204" pitchFamily="34" charset="0"/>
                  <a:cs typeface="Arial" panose="020B0604020202020204" pitchFamily="34" charset="0"/>
                </a:endParaRPr>
              </a:p>
            </p:txBody>
          </p:sp>
          <p:sp>
            <p:nvSpPr>
              <p:cNvPr id="3111" name="Arc 48">
                <a:extLst>
                  <a:ext uri="{FF2B5EF4-FFF2-40B4-BE49-F238E27FC236}">
                    <a16:creationId xmlns:a16="http://schemas.microsoft.com/office/drawing/2014/main" id="{C83A24DD-583C-B221-8D51-9CA19C3A2FEB}"/>
                  </a:ext>
                </a:extLst>
              </p:cNvPr>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5503" tIns="52752" rIns="105503" bIns="52752" anchor="ctr"/>
              <a:lstStyle/>
              <a:p>
                <a:endParaRPr lang="en-US" sz="1350"/>
              </a:p>
            </p:txBody>
          </p:sp>
        </p:grpSp>
        <p:sp>
          <p:nvSpPr>
            <p:cNvPr id="3103" name="Text Box 49">
              <a:extLst>
                <a:ext uri="{FF2B5EF4-FFF2-40B4-BE49-F238E27FC236}">
                  <a16:creationId xmlns:a16="http://schemas.microsoft.com/office/drawing/2014/main" id="{7393D40A-8DC5-9213-37F9-177EB813F5A0}"/>
                </a:ext>
              </a:extLst>
            </p:cNvPr>
            <p:cNvSpPr txBox="1">
              <a:spLocks noChangeArrowheads="1"/>
            </p:cNvSpPr>
            <p:nvPr/>
          </p:nvSpPr>
          <p:spPr bwMode="auto">
            <a:xfrm>
              <a:off x="1152" y="4032"/>
              <a:ext cx="17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b="1">
                <a:solidFill>
                  <a:srgbClr val="FF0000"/>
                </a:solidFill>
                <a:latin typeface="Tahoma" panose="020B0604030504040204" pitchFamily="34" charset="0"/>
                <a:cs typeface="Arial" panose="020B0604020202020204" pitchFamily="34" charset="0"/>
              </a:endParaRPr>
            </a:p>
          </p:txBody>
        </p:sp>
      </p:grpSp>
      <p:sp>
        <p:nvSpPr>
          <p:cNvPr id="3079" name="Hình chữ nhật 67">
            <a:extLst>
              <a:ext uri="{FF2B5EF4-FFF2-40B4-BE49-F238E27FC236}">
                <a16:creationId xmlns:a16="http://schemas.microsoft.com/office/drawing/2014/main" id="{B624C3AC-31E1-C7BC-1919-DDFEF29F4180}"/>
              </a:ext>
            </a:extLst>
          </p:cNvPr>
          <p:cNvSpPr>
            <a:spLocks noChangeArrowheads="1"/>
          </p:cNvSpPr>
          <p:nvPr/>
        </p:nvSpPr>
        <p:spPr bwMode="auto">
          <a:xfrm>
            <a:off x="762000" y="329195"/>
            <a:ext cx="7924800" cy="47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err="1">
                <a:solidFill>
                  <a:srgbClr val="C00000"/>
                </a:solidFill>
                <a:latin typeface="Times New Roman" panose="02020603050405020304" pitchFamily="18" charset="0"/>
                <a:cs typeface="Times New Roman" panose="02020603050405020304" pitchFamily="18" charset="0"/>
              </a:rPr>
              <a:t>Câu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hỏi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Nêu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các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đặc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trưng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của</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lực</a:t>
            </a:r>
            <a:r>
              <a:rPr lang="en-US" altLang="en-US" sz="2600" b="1" dirty="0">
                <a:solidFill>
                  <a:srgbClr val="C00000"/>
                </a:solidFill>
                <a:latin typeface="Times New Roman" panose="02020603050405020304" pitchFamily="18" charset="0"/>
                <a:cs typeface="Times New Roman" panose="02020603050405020304" pitchFamily="18" charset="0"/>
              </a:rPr>
              <a:t> (1cm </a:t>
            </a:r>
            <a:r>
              <a:rPr lang="en-US" altLang="en-US" sz="2600" b="1" dirty="0" err="1">
                <a:solidFill>
                  <a:srgbClr val="C00000"/>
                </a:solidFill>
                <a:latin typeface="Times New Roman" panose="02020603050405020304" pitchFamily="18" charset="0"/>
                <a:cs typeface="Times New Roman" panose="02020603050405020304" pitchFamily="18" charset="0"/>
              </a:rPr>
              <a:t>ứng</a:t>
            </a:r>
            <a:r>
              <a:rPr lang="en-US" altLang="en-US" sz="2600" b="1" dirty="0">
                <a:solidFill>
                  <a:srgbClr val="C00000"/>
                </a:solidFill>
                <a:latin typeface="Times New Roman" panose="02020603050405020304" pitchFamily="18" charset="0"/>
                <a:cs typeface="Times New Roman" panose="02020603050405020304" pitchFamily="18" charset="0"/>
              </a:rPr>
              <a:t> 100N)</a:t>
            </a:r>
            <a:endParaRPr lang="vi-VN" altLang="en-US" sz="2600" b="1" dirty="0">
              <a:solidFill>
                <a:srgbClr val="C00000"/>
              </a:solidFill>
              <a:latin typeface="Times New Roman" panose="02020603050405020304" pitchFamily="18" charset="0"/>
              <a:cs typeface="Times New Roman" panose="02020603050405020304" pitchFamily="18" charset="0"/>
            </a:endParaRPr>
          </a:p>
        </p:txBody>
      </p:sp>
      <p:sp>
        <p:nvSpPr>
          <p:cNvPr id="3080" name="Right Arrow 59">
            <a:hlinkClick r:id="rId3" action="ppaction://hlinksldjump"/>
            <a:extLst>
              <a:ext uri="{FF2B5EF4-FFF2-40B4-BE49-F238E27FC236}">
                <a16:creationId xmlns:a16="http://schemas.microsoft.com/office/drawing/2014/main" id="{DD9142CB-72BE-F9BD-192D-C8D11A5D9A73}"/>
              </a:ext>
            </a:extLst>
          </p:cNvPr>
          <p:cNvSpPr>
            <a:spLocks noChangeArrowheads="1"/>
          </p:cNvSpPr>
          <p:nvPr/>
        </p:nvSpPr>
        <p:spPr bwMode="auto">
          <a:xfrm>
            <a:off x="7679532" y="5734050"/>
            <a:ext cx="321469" cy="266700"/>
          </a:xfrm>
          <a:prstGeom prst="rightArrow">
            <a:avLst>
              <a:gd name="adj1" fmla="val 50000"/>
              <a:gd name="adj2" fmla="val 55804"/>
            </a:avLst>
          </a:prstGeom>
          <a:solidFill>
            <a:schemeClr val="accent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sp>
        <p:nvSpPr>
          <p:cNvPr id="61" name="Text Box 20">
            <a:extLst>
              <a:ext uri="{FF2B5EF4-FFF2-40B4-BE49-F238E27FC236}">
                <a16:creationId xmlns:a16="http://schemas.microsoft.com/office/drawing/2014/main" id="{BA34E785-DE03-1CBB-456F-09913D965A85}"/>
              </a:ext>
            </a:extLst>
          </p:cNvPr>
          <p:cNvSpPr txBox="1">
            <a:spLocks noChangeArrowheads="1"/>
          </p:cNvSpPr>
          <p:nvPr/>
        </p:nvSpPr>
        <p:spPr bwMode="auto">
          <a:xfrm>
            <a:off x="5207795" y="2061766"/>
            <a:ext cx="280511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endParaRPr lang="en-US" alt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367D6DFF-B1F5-BF29-F3E0-028D4935AC56}"/>
              </a:ext>
            </a:extLst>
          </p:cNvPr>
          <p:cNvSpPr txBox="1">
            <a:spLocks noChangeArrowheads="1"/>
          </p:cNvSpPr>
          <p:nvPr/>
        </p:nvSpPr>
        <p:spPr bwMode="auto">
          <a:xfrm>
            <a:off x="5536407" y="1260872"/>
            <a:ext cx="95607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a:t>
            </a:r>
            <a:endParaRPr lang="vi-VN" altLang="en-US" sz="2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AF54483-3254-5608-F0B6-8813ED259189}"/>
              </a:ext>
            </a:extLst>
          </p:cNvPr>
          <p:cNvSpPr txBox="1">
            <a:spLocks noChangeArrowheads="1"/>
          </p:cNvSpPr>
          <p:nvPr/>
        </p:nvSpPr>
        <p:spPr bwMode="auto">
          <a:xfrm>
            <a:off x="5536407" y="1543050"/>
            <a:ext cx="197405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endParaRPr lang="vi-VN" altLang="en-US" sz="2400" dirty="0">
              <a:latin typeface="Times New Roman" panose="02020603050405020304" pitchFamily="18" charset="0"/>
              <a:cs typeface="Times New Roman" panose="02020603050405020304" pitchFamily="18" charset="0"/>
            </a:endParaRPr>
          </a:p>
        </p:txBody>
      </p:sp>
      <p:sp>
        <p:nvSpPr>
          <p:cNvPr id="64" name="Text Box 20">
            <a:extLst>
              <a:ext uri="{FF2B5EF4-FFF2-40B4-BE49-F238E27FC236}">
                <a16:creationId xmlns:a16="http://schemas.microsoft.com/office/drawing/2014/main" id="{018A5133-6527-B03C-B719-30D92299487D}"/>
              </a:ext>
            </a:extLst>
          </p:cNvPr>
          <p:cNvSpPr txBox="1">
            <a:spLocks noChangeArrowheads="1"/>
          </p:cNvSpPr>
          <p:nvPr/>
        </p:nvSpPr>
        <p:spPr bwMode="auto">
          <a:xfrm>
            <a:off x="5372466" y="2389176"/>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latin typeface="Arial" panose="020B0604020202020204" pitchFamily="34" charset="0"/>
                <a:cs typeface="Arial" panose="020B0604020202020204" pitchFamily="34" charset="0"/>
              </a:rPr>
              <a:t>  </a:t>
            </a:r>
            <a:r>
              <a:rPr lang="en-US" altLang="en-US" sz="187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200N</a:t>
            </a:r>
            <a:r>
              <a:rPr lang="en-US" altLang="en-US" sz="2400" dirty="0">
                <a:latin typeface="Arial" panose="020B0604020202020204" pitchFamily="34" charset="0"/>
                <a:cs typeface="Arial" panose="020B0604020202020204" pitchFamily="34" charset="0"/>
              </a:rPr>
              <a:t>.</a:t>
            </a:r>
          </a:p>
        </p:txBody>
      </p:sp>
      <p:sp>
        <p:nvSpPr>
          <p:cNvPr id="3085" name="Line 24">
            <a:extLst>
              <a:ext uri="{FF2B5EF4-FFF2-40B4-BE49-F238E27FC236}">
                <a16:creationId xmlns:a16="http://schemas.microsoft.com/office/drawing/2014/main" id="{5CEDBDC2-69EE-4CC3-CF4E-9789B4DAAD1C}"/>
              </a:ext>
            </a:extLst>
          </p:cNvPr>
          <p:cNvSpPr>
            <a:spLocks noChangeShapeType="1"/>
          </p:cNvSpPr>
          <p:nvPr/>
        </p:nvSpPr>
        <p:spPr bwMode="auto">
          <a:xfrm flipV="1">
            <a:off x="2116932" y="2114550"/>
            <a:ext cx="3572" cy="429816"/>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6" name="Line 25">
            <a:extLst>
              <a:ext uri="{FF2B5EF4-FFF2-40B4-BE49-F238E27FC236}">
                <a16:creationId xmlns:a16="http://schemas.microsoft.com/office/drawing/2014/main" id="{DCF3DC23-C3A4-059F-5838-451E058B2AA1}"/>
              </a:ext>
            </a:extLst>
          </p:cNvPr>
          <p:cNvSpPr>
            <a:spLocks noChangeShapeType="1"/>
          </p:cNvSpPr>
          <p:nvPr/>
        </p:nvSpPr>
        <p:spPr bwMode="auto">
          <a:xfrm>
            <a:off x="2126456" y="1771650"/>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7" name="Text Box 28">
            <a:extLst>
              <a:ext uri="{FF2B5EF4-FFF2-40B4-BE49-F238E27FC236}">
                <a16:creationId xmlns:a16="http://schemas.microsoft.com/office/drawing/2014/main" id="{68285D67-38B4-EBD6-F3C6-9FD69BFFEB2F}"/>
              </a:ext>
            </a:extLst>
          </p:cNvPr>
          <p:cNvSpPr txBox="1">
            <a:spLocks noChangeArrowheads="1"/>
          </p:cNvSpPr>
          <p:nvPr/>
        </p:nvSpPr>
        <p:spPr bwMode="auto">
          <a:xfrm>
            <a:off x="2118123" y="1658541"/>
            <a:ext cx="280595" cy="30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A</a:t>
            </a:r>
          </a:p>
        </p:txBody>
      </p:sp>
      <p:sp>
        <p:nvSpPr>
          <p:cNvPr id="3088" name="Line 39">
            <a:extLst>
              <a:ext uri="{FF2B5EF4-FFF2-40B4-BE49-F238E27FC236}">
                <a16:creationId xmlns:a16="http://schemas.microsoft.com/office/drawing/2014/main" id="{A10447A8-DF40-58B4-EB74-61CEAA9068DD}"/>
              </a:ext>
            </a:extLst>
          </p:cNvPr>
          <p:cNvSpPr>
            <a:spLocks noChangeShapeType="1"/>
          </p:cNvSpPr>
          <p:nvPr/>
        </p:nvSpPr>
        <p:spPr bwMode="auto">
          <a:xfrm rot="3187806">
            <a:off x="2853333" y="4077295"/>
            <a:ext cx="33338" cy="367904"/>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9" name="Line 40">
            <a:extLst>
              <a:ext uri="{FF2B5EF4-FFF2-40B4-BE49-F238E27FC236}">
                <a16:creationId xmlns:a16="http://schemas.microsoft.com/office/drawing/2014/main" id="{F3621A13-47A7-CF29-894F-B7AB79CB03CD}"/>
              </a:ext>
            </a:extLst>
          </p:cNvPr>
          <p:cNvSpPr>
            <a:spLocks noChangeShapeType="1"/>
          </p:cNvSpPr>
          <p:nvPr/>
        </p:nvSpPr>
        <p:spPr bwMode="auto">
          <a:xfrm rot="3187806">
            <a:off x="2250282" y="4581526"/>
            <a:ext cx="3572" cy="372665"/>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0" name="Line 41">
            <a:extLst>
              <a:ext uri="{FF2B5EF4-FFF2-40B4-BE49-F238E27FC236}">
                <a16:creationId xmlns:a16="http://schemas.microsoft.com/office/drawing/2014/main" id="{7AAA6D5B-9B18-FB27-DF9A-D40110D0379F}"/>
              </a:ext>
            </a:extLst>
          </p:cNvPr>
          <p:cNvSpPr>
            <a:spLocks noChangeShapeType="1"/>
          </p:cNvSpPr>
          <p:nvPr/>
        </p:nvSpPr>
        <p:spPr bwMode="auto">
          <a:xfrm rot="3187806">
            <a:off x="1919288" y="4862513"/>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1" name="Line 40">
            <a:extLst>
              <a:ext uri="{FF2B5EF4-FFF2-40B4-BE49-F238E27FC236}">
                <a16:creationId xmlns:a16="http://schemas.microsoft.com/office/drawing/2014/main" id="{181FF910-F29F-7363-9E7A-A9CA112979FE}"/>
              </a:ext>
            </a:extLst>
          </p:cNvPr>
          <p:cNvSpPr>
            <a:spLocks noChangeShapeType="1"/>
          </p:cNvSpPr>
          <p:nvPr/>
        </p:nvSpPr>
        <p:spPr bwMode="auto">
          <a:xfrm rot="3187806">
            <a:off x="2522935" y="4355306"/>
            <a:ext cx="3572" cy="372666"/>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8" name="Text Box 20">
            <a:extLst>
              <a:ext uri="{FF2B5EF4-FFF2-40B4-BE49-F238E27FC236}">
                <a16:creationId xmlns:a16="http://schemas.microsoft.com/office/drawing/2014/main" id="{3DE2D6AD-3688-9D6F-C3B5-9B4BC5C6A0B7}"/>
              </a:ext>
            </a:extLst>
          </p:cNvPr>
          <p:cNvSpPr txBox="1">
            <a:spLocks noChangeArrowheads="1"/>
          </p:cNvSpPr>
          <p:nvPr/>
        </p:nvSpPr>
        <p:spPr bwMode="auto">
          <a:xfrm>
            <a:off x="3002896" y="2883061"/>
            <a:ext cx="3140730"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Lực</a:t>
            </a:r>
            <a:r>
              <a:rPr lang="en-US" altLang="en-US" sz="2400" b="1" dirty="0">
                <a:solidFill>
                  <a:srgbClr val="0000FF"/>
                </a:solidFill>
                <a:latin typeface="Times New Roman" panose="02020603050405020304" pitchFamily="18" charset="0"/>
                <a:cs typeface="Times New Roman" panose="02020603050405020304" pitchFamily="18" charset="0"/>
              </a:rPr>
              <a:t> F</a:t>
            </a:r>
            <a:r>
              <a:rPr lang="en-US" altLang="en-US" sz="2400" b="1" baseline="-25000" dirty="0">
                <a:solidFill>
                  <a:srgbClr val="0000FF"/>
                </a:solidFill>
                <a:latin typeface="Times New Roman" panose="02020603050405020304" pitchFamily="18" charset="0"/>
                <a:cs typeface="Times New Roman" panose="02020603050405020304" pitchFamily="18" charset="0"/>
              </a:rPr>
              <a:t>2</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Điểm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đặt</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Phương</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Chiều</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Độ</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lớn</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Arial" panose="020B0604020202020204" pitchFamily="34" charset="0"/>
                <a:cs typeface="Arial" panose="020B0604020202020204" pitchFamily="34" charset="0"/>
              </a:rPr>
              <a:t>: </a:t>
            </a:r>
          </a:p>
        </p:txBody>
      </p:sp>
      <p:sp>
        <p:nvSpPr>
          <p:cNvPr id="39" name="Text Box 20">
            <a:extLst>
              <a:ext uri="{FF2B5EF4-FFF2-40B4-BE49-F238E27FC236}">
                <a16:creationId xmlns:a16="http://schemas.microsoft.com/office/drawing/2014/main" id="{500D734B-3B37-97AA-051D-9F14A8F63909}"/>
              </a:ext>
            </a:extLst>
          </p:cNvPr>
          <p:cNvSpPr txBox="1">
            <a:spLocks noChangeArrowheads="1"/>
          </p:cNvSpPr>
          <p:nvPr/>
        </p:nvSpPr>
        <p:spPr bwMode="auto">
          <a:xfrm>
            <a:off x="3289340" y="4608208"/>
            <a:ext cx="2518172" cy="19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Arial" panose="020B0604020202020204" pitchFamily="34" charset="0"/>
                <a:cs typeface="Arial" panose="020B0604020202020204" pitchFamily="34" charset="0"/>
              </a:rPr>
              <a:t>: </a:t>
            </a:r>
          </a:p>
        </p:txBody>
      </p:sp>
      <p:sp>
        <p:nvSpPr>
          <p:cNvPr id="40" name="Text Box 20">
            <a:extLst>
              <a:ext uri="{FF2B5EF4-FFF2-40B4-BE49-F238E27FC236}">
                <a16:creationId xmlns:a16="http://schemas.microsoft.com/office/drawing/2014/main" id="{A0E6A4E3-00BA-C596-1644-041C2C93971F}"/>
              </a:ext>
            </a:extLst>
          </p:cNvPr>
          <p:cNvSpPr txBox="1">
            <a:spLocks noChangeArrowheads="1"/>
          </p:cNvSpPr>
          <p:nvPr/>
        </p:nvSpPr>
        <p:spPr bwMode="auto">
          <a:xfrm>
            <a:off x="5297033" y="3635573"/>
            <a:ext cx="268179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phải</a:t>
            </a:r>
            <a:r>
              <a:rPr lang="en-US" altLang="en-US" sz="2400" dirty="0">
                <a:solidFill>
                  <a:srgbClr val="0000FF"/>
                </a:solidFill>
                <a:latin typeface="Times New Roman" panose="02020603050405020304" pitchFamily="18" charset="0"/>
                <a:cs typeface="Times New Roman" panose="02020603050405020304" pitchFamily="18" charset="0"/>
              </a:rPr>
              <a:t> sang </a:t>
            </a:r>
            <a:r>
              <a:rPr lang="en-US" altLang="en-US" sz="2400" dirty="0" err="1">
                <a:solidFill>
                  <a:srgbClr val="0000FF"/>
                </a:solidFill>
                <a:latin typeface="Times New Roman" panose="02020603050405020304" pitchFamily="18" charset="0"/>
                <a:cs typeface="Times New Roman" panose="02020603050405020304" pitchFamily="18" charset="0"/>
              </a:rPr>
              <a:t>trái</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1" name="Text Box 20">
            <a:extLst>
              <a:ext uri="{FF2B5EF4-FFF2-40B4-BE49-F238E27FC236}">
                <a16:creationId xmlns:a16="http://schemas.microsoft.com/office/drawing/2014/main" id="{6E3193D1-4111-B083-02FD-ABD840F83ACA}"/>
              </a:ext>
            </a:extLst>
          </p:cNvPr>
          <p:cNvSpPr txBox="1">
            <a:spLocks noChangeArrowheads="1"/>
          </p:cNvSpPr>
          <p:nvPr/>
        </p:nvSpPr>
        <p:spPr bwMode="auto">
          <a:xfrm>
            <a:off x="4441346" y="5763293"/>
            <a:ext cx="439785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trái</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endParaRPr lang="en-US" altLang="en-US" sz="2400" dirty="0">
              <a:latin typeface="Times New Roman" panose="02020603050405020304" pitchFamily="18" charset="0"/>
              <a:cs typeface="Times New Roman" panose="02020603050405020304" pitchFamily="18" charset="0"/>
            </a:endParaRPr>
          </a:p>
        </p:txBody>
      </p:sp>
      <p:sp>
        <p:nvSpPr>
          <p:cNvPr id="42" name="Text Box 20">
            <a:extLst>
              <a:ext uri="{FF2B5EF4-FFF2-40B4-BE49-F238E27FC236}">
                <a16:creationId xmlns:a16="http://schemas.microsoft.com/office/drawing/2014/main" id="{BCA5C428-4FE3-5E57-8701-DE025E994E22}"/>
              </a:ext>
            </a:extLst>
          </p:cNvPr>
          <p:cNvSpPr txBox="1">
            <a:spLocks noChangeArrowheads="1"/>
          </p:cNvSpPr>
          <p:nvPr/>
        </p:nvSpPr>
        <p:spPr bwMode="auto">
          <a:xfrm>
            <a:off x="5398800" y="3992192"/>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300N</a:t>
            </a:r>
            <a:r>
              <a:rPr lang="en-US" altLang="en-US" sz="2400" dirty="0">
                <a:solidFill>
                  <a:srgbClr val="0000FF"/>
                </a:solidFill>
                <a:latin typeface="Arial" panose="020B0604020202020204" pitchFamily="34" charset="0"/>
                <a:cs typeface="Arial" panose="020B0604020202020204" pitchFamily="34" charset="0"/>
              </a:rPr>
              <a:t>.</a:t>
            </a:r>
          </a:p>
        </p:txBody>
      </p:sp>
      <p:sp>
        <p:nvSpPr>
          <p:cNvPr id="43" name="Text Box 20">
            <a:extLst>
              <a:ext uri="{FF2B5EF4-FFF2-40B4-BE49-F238E27FC236}">
                <a16:creationId xmlns:a16="http://schemas.microsoft.com/office/drawing/2014/main" id="{62D06DAB-1D4D-33CA-7166-74A6F28774AD}"/>
              </a:ext>
            </a:extLst>
          </p:cNvPr>
          <p:cNvSpPr txBox="1">
            <a:spLocks noChangeArrowheads="1"/>
          </p:cNvSpPr>
          <p:nvPr/>
        </p:nvSpPr>
        <p:spPr bwMode="auto">
          <a:xfrm>
            <a:off x="4541939" y="6126407"/>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400N</a:t>
            </a:r>
            <a:r>
              <a:rPr lang="en-US" altLang="en-US" sz="24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64FC1F0D-C3A6-685B-CFE5-35EC5D669688}"/>
              </a:ext>
            </a:extLst>
          </p:cNvPr>
          <p:cNvSpPr txBox="1">
            <a:spLocks noChangeArrowheads="1"/>
          </p:cNvSpPr>
          <p:nvPr/>
        </p:nvSpPr>
        <p:spPr bwMode="auto">
          <a:xfrm>
            <a:off x="5589838" y="3306618"/>
            <a:ext cx="1972865"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Nằm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ngang</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259A706B-D3F2-7E93-6FD5-8608FABA2317}"/>
              </a:ext>
            </a:extLst>
          </p:cNvPr>
          <p:cNvSpPr txBox="1">
            <a:spLocks noChangeArrowheads="1"/>
          </p:cNvSpPr>
          <p:nvPr/>
        </p:nvSpPr>
        <p:spPr bwMode="auto">
          <a:xfrm>
            <a:off x="4756255" y="5401736"/>
            <a:ext cx="423588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Xiên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ngang</a:t>
            </a:r>
            <a:r>
              <a:rPr lang="en-US" altLang="en-US" sz="2400" dirty="0">
                <a:latin typeface="Times New Roman" panose="02020603050405020304" pitchFamily="18" charset="0"/>
                <a:cs typeface="Times New Roman" panose="02020603050405020304" pitchFamily="18" charset="0"/>
              </a:rPr>
              <a:t> 35</a:t>
            </a:r>
            <a:r>
              <a:rPr lang="en-US" altLang="en-US" sz="2400" baseline="30000" dirty="0">
                <a:latin typeface="Times New Roman" panose="02020603050405020304" pitchFamily="18" charset="0"/>
                <a:cs typeface="Times New Roman" panose="02020603050405020304" pitchFamily="18" charset="0"/>
              </a:rPr>
              <a:t>o</a:t>
            </a:r>
            <a:endParaRPr lang="vi-VN" altLang="en-US" sz="2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1ABC5332-8A1F-FE60-4C48-B1D99E1F95E7}"/>
              </a:ext>
            </a:extLst>
          </p:cNvPr>
          <p:cNvSpPr txBox="1">
            <a:spLocks noChangeArrowheads="1"/>
          </p:cNvSpPr>
          <p:nvPr/>
        </p:nvSpPr>
        <p:spPr bwMode="auto">
          <a:xfrm>
            <a:off x="5725031" y="2919188"/>
            <a:ext cx="954881"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Tại</a:t>
            </a:r>
            <a:r>
              <a:rPr lang="en-US" altLang="en-US" sz="2400" dirty="0">
                <a:solidFill>
                  <a:srgbClr val="0000FF"/>
                </a:solidFill>
                <a:latin typeface="Times New Roman" panose="02020603050405020304" pitchFamily="18" charset="0"/>
                <a:cs typeface="Times New Roman" panose="02020603050405020304" pitchFamily="18" charset="0"/>
              </a:rPr>
              <a:t>  B</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B562E887-7CA3-E009-8A12-E750E7DDAB41}"/>
              </a:ext>
            </a:extLst>
          </p:cNvPr>
          <p:cNvSpPr txBox="1">
            <a:spLocks noChangeArrowheads="1"/>
          </p:cNvSpPr>
          <p:nvPr/>
        </p:nvSpPr>
        <p:spPr bwMode="auto">
          <a:xfrm>
            <a:off x="4894430" y="5004194"/>
            <a:ext cx="129253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C</a:t>
            </a:r>
            <a:endParaRPr lang="vi-V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wheel(1)">
                                      <p:cBhvr>
                                        <p:cTn id="7" dur="2000"/>
                                        <p:tgtEl>
                                          <p:spTgt spid="32788"/>
                                        </p:tgtEl>
                                      </p:cBhvr>
                                    </p:animEffect>
                                  </p:childTnLst>
                                </p:cTn>
                              </p:par>
                              <p:par>
                                <p:cTn id="8" presetID="21"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heel(1)">
                                      <p:cBhvr>
                                        <p:cTn id="18" dur="2000"/>
                                        <p:tgtEl>
                                          <p:spTgt spid="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2000"/>
                                        <p:tgtEl>
                                          <p:spTgt spid="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heel(1)">
                                      <p:cBhvr>
                                        <p:cTn id="28" dur="2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2000"/>
                                        <p:tgtEl>
                                          <p:spTgt spid="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p:bldP spid="61" grpId="0"/>
      <p:bldP spid="62" grpId="0"/>
      <p:bldP spid="63" grpId="0"/>
      <p:bldP spid="64" grpId="0"/>
      <p:bldP spid="38" grpId="0"/>
      <p:bldP spid="39" grpId="0"/>
      <p:bldP spid="40" grpId="0"/>
      <p:bldP spid="41" grpId="0"/>
      <p:bldP spid="42" grpId="0"/>
      <p:bldP spid="43"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1400" b="0" i="1" dirty="0">
                <a:solidFill>
                  <a:srgbClr val="CC0000"/>
                </a:solidFill>
                <a:latin typeface="VNI-Times" panose="020B0604020202020204" pitchFamily="2" charset="0"/>
              </a:rPr>
              <a:t>3</a:t>
            </a:r>
            <a:r>
              <a:rPr lang="en-US" altLang="en-US" sz="2400" b="0" i="1" dirty="0">
                <a:solidFill>
                  <a:srgbClr val="CC0000"/>
                </a:solidFill>
                <a:latin typeface="VNI-Times" panose="020B0604020202020204" pitchFamily="2" charset="0"/>
              </a:rPr>
              <a:t>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4511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1478160943"/>
              </p:ext>
            </p:extLst>
          </p:nvPr>
        </p:nvGraphicFramePr>
        <p:xfrm>
          <a:off x="381000" y="840574"/>
          <a:ext cx="8458201" cy="4704176"/>
        </p:xfrm>
        <a:graphic>
          <a:graphicData uri="http://schemas.openxmlformats.org/drawingml/2006/table">
            <a:tbl>
              <a:tblPr/>
              <a:tblGrid>
                <a:gridCol w="1251198">
                  <a:extLst>
                    <a:ext uri="{9D8B030D-6E8A-4147-A177-3AD203B41FA5}">
                      <a16:colId xmlns:a16="http://schemas.microsoft.com/office/drawing/2014/main" val="20000"/>
                    </a:ext>
                  </a:extLst>
                </a:gridCol>
                <a:gridCol w="1611164">
                  <a:extLst>
                    <a:ext uri="{9D8B030D-6E8A-4147-A177-3AD203B41FA5}">
                      <a16:colId xmlns:a16="http://schemas.microsoft.com/office/drawing/2014/main" val="20001"/>
                    </a:ext>
                  </a:extLst>
                </a:gridCol>
                <a:gridCol w="1859467">
                  <a:extLst>
                    <a:ext uri="{9D8B030D-6E8A-4147-A177-3AD203B41FA5}">
                      <a16:colId xmlns:a16="http://schemas.microsoft.com/office/drawing/2014/main" val="648997971"/>
                    </a:ext>
                  </a:extLst>
                </a:gridCol>
                <a:gridCol w="1462059">
                  <a:extLst>
                    <a:ext uri="{9D8B030D-6E8A-4147-A177-3AD203B41FA5}">
                      <a16:colId xmlns:a16="http://schemas.microsoft.com/office/drawing/2014/main" val="20002"/>
                    </a:ext>
                  </a:extLst>
                </a:gridCol>
                <a:gridCol w="2274313">
                  <a:extLst>
                    <a:ext uri="{9D8B030D-6E8A-4147-A177-3AD203B41FA5}">
                      <a16:colId xmlns:a16="http://schemas.microsoft.com/office/drawing/2014/main"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5802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1462411829"/>
              </p:ext>
            </p:extLst>
          </p:nvPr>
        </p:nvGraphicFramePr>
        <p:xfrm>
          <a:off x="1226819" y="181878"/>
          <a:ext cx="6515101" cy="3177934"/>
        </p:xfrm>
        <a:graphic>
          <a:graphicData uri="http://schemas.openxmlformats.org/drawingml/2006/table">
            <a:tbl>
              <a:tblPr/>
              <a:tblGrid>
                <a:gridCol w="1271588">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10891">
                  <a:extLst>
                    <a:ext uri="{9D8B030D-6E8A-4147-A177-3AD203B41FA5}">
                      <a16:colId xmlns:a16="http://schemas.microsoft.com/office/drawing/2014/main" val="20002"/>
                    </a:ext>
                  </a:extLst>
                </a:gridCol>
                <a:gridCol w="2194322">
                  <a:extLst>
                    <a:ext uri="{9D8B030D-6E8A-4147-A177-3AD203B41FA5}">
                      <a16:colId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Số</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   0   </a:t>
                      </a:r>
                      <a:r>
                        <a:rPr kumimoji="0" lang="en-US" sz="18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8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9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1 </a:t>
                      </a:r>
                      <a:r>
                        <a:rPr kumimoji="0" lang="en-US" sz="15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100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10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 </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2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150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11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3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38" name="Text Box 54"/>
          <p:cNvSpPr txBox="1">
            <a:spLocks noChangeArrowheads="1"/>
          </p:cNvSpPr>
          <p:nvPr/>
        </p:nvSpPr>
        <p:spPr bwMode="auto">
          <a:xfrm>
            <a:off x="71437" y="3510171"/>
            <a:ext cx="7043737"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1800" dirty="0">
                <a:solidFill>
                  <a:srgbClr val="000066"/>
                </a:solidFill>
              </a:rPr>
              <a:t>- </a:t>
            </a:r>
            <a:r>
              <a:rPr lang="en-US" altLang="en-US" dirty="0">
                <a:solidFill>
                  <a:srgbClr val="000066"/>
                </a:solidFill>
              </a:rPr>
              <a:t>Khi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lgn="just">
              <a:spcBef>
                <a:spcPct val="50000"/>
              </a:spcBef>
            </a:pPr>
            <a:r>
              <a:rPr lang="en-US" altLang="en-US" dirty="0">
                <a:solidFill>
                  <a:srgbClr val="000066"/>
                </a:solidFill>
              </a:rPr>
              <a:t>- </a:t>
            </a: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372350" y="3831282"/>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629525" y="3970809"/>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359881" y="4536817"/>
            <a:ext cx="125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533236" y="506975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63866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75 0.01111 L -0.20417 -0.22199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00278 -0.04097 L -0.51528 -0.10764 " pathEditMode="relative" rAng="0" ptsTypes="AA">
                                      <p:cBhvr>
                                        <p:cTn id="27" dur="2000" fill="hold"/>
                                        <p:tgtEl>
                                          <p:spTgt spid="67644"/>
                                        </p:tgtEl>
                                        <p:attrNameLst>
                                          <p:attrName>ppt_x</p:attrName>
                                          <p:attrName>ppt_y</p:attrName>
                                        </p:attrNameLst>
                                      </p:cBhvr>
                                      <p:rCtr x="-25625" y="-333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2292 -0.05023 L -0.34792 0.03866 " pathEditMode="relative" rAng="0" ptsTypes="AA">
                                      <p:cBhvr>
                                        <p:cTn id="31" dur="2000" fill="hold"/>
                                        <p:tgtEl>
                                          <p:spTgt spid="67643"/>
                                        </p:tgtEl>
                                        <p:attrNameLst>
                                          <p:attrName>ppt_x</p:attrName>
                                          <p:attrName>ppt_y</p:attrName>
                                        </p:attrNameLst>
                                      </p:cBhvr>
                                      <p:rCtr x="-18542" y="4444"/>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7620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(hay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gọi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6" name="TextBox 5"/>
          <p:cNvSpPr txBox="1"/>
          <p:nvPr/>
        </p:nvSpPr>
        <p:spPr>
          <a:xfrm>
            <a:off x="685800" y="3124200"/>
            <a:ext cx="7543800" cy="830997"/>
          </a:xfrm>
          <a:prstGeom prst="rect">
            <a:avLst/>
          </a:prstGeom>
          <a:noFill/>
        </p:spPr>
        <p:txBody>
          <a:bodyPr wrap="square" rtlCol="0">
            <a:spAutoFit/>
          </a:bodyPr>
          <a:lstStyle/>
          <a:p>
            <a:pPr marL="457200" indent="-457200" algn="just"/>
            <a:r>
              <a:rPr lang="en-US" sz="2400" b="1" dirty="0">
                <a:solidFill>
                  <a:srgbClr val="00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a:t>
            </a:r>
            <a:endParaRPr lang="en-US" sz="2400" dirty="0">
              <a:latin typeface="Times New Roman" pitchFamily="18" charset="0"/>
              <a:cs typeface="Times New Roman" pitchFamily="18" charset="0"/>
            </a:endParaRPr>
          </a:p>
        </p:txBody>
      </p:sp>
      <p:sp>
        <p:nvSpPr>
          <p:cNvPr id="7" name="TextBox 6"/>
          <p:cNvSpPr txBox="1"/>
          <p:nvPr/>
        </p:nvSpPr>
        <p:spPr>
          <a:xfrm>
            <a:off x="1905000" y="3429000"/>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5297905" y="3424535"/>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endParaRPr lang="en-US" sz="2400" dirty="0">
              <a:solidFill>
                <a:srgbClr val="FF0000"/>
              </a:solidFill>
              <a:latin typeface="Times New Roman" pitchFamily="18" charset="0"/>
              <a:cs typeface="Times New Roman" pitchFamily="18" charset="0"/>
            </a:endParaRPr>
          </a:p>
        </p:txBody>
      </p:sp>
      <p:pic>
        <p:nvPicPr>
          <p:cNvPr id="9" name="Picture 8" descr="1-mau_slide_powerpoint_dep_ctu.vn_(30).gif"/>
          <p:cNvPicPr>
            <a:picLocks noChangeAspect="1"/>
          </p:cNvPicPr>
          <p:nvPr/>
        </p:nvPicPr>
        <p:blipFill>
          <a:blip r:embed="rId3" cstate="print"/>
          <a:stretch>
            <a:fillRect/>
          </a:stretch>
        </p:blipFill>
        <p:spPr>
          <a:xfrm>
            <a:off x="762000" y="3048000"/>
            <a:ext cx="658345" cy="381000"/>
          </a:xfrm>
          <a:prstGeom prst="rect">
            <a:avLst/>
          </a:prstGeom>
        </p:spPr>
      </p:pic>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7620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7620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7620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nvGraphicFramePr>
        <p:xfrm>
          <a:off x="2513013" y="4038600"/>
          <a:ext cx="1025525" cy="442913"/>
        </p:xfrm>
        <a:graphic>
          <a:graphicData uri="http://schemas.openxmlformats.org/presentationml/2006/ole">
            <mc:AlternateContent xmlns:mc="http://schemas.openxmlformats.org/markup-compatibility/2006">
              <mc:Choice xmlns:v="urn:schemas-microsoft-com:vml" Requires="v">
                <p:oleObj name="Equation" r:id="rId6" imgW="825480" imgH="241200" progId="Equation.3">
                  <p:embed/>
                </p:oleObj>
              </mc:Choice>
              <mc:Fallback>
                <p:oleObj name="Equation" r:id="rId6" imgW="82548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4038600"/>
                        <a:ext cx="10255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020498" y="4267200"/>
            <a:ext cx="3552479" cy="461665"/>
          </a:xfrm>
          <a:prstGeom prst="rect">
            <a:avLst/>
          </a:prstGeom>
          <a:noFill/>
        </p:spPr>
        <p:txBody>
          <a:bodyPr wrap="square" rtlCol="0">
            <a:spAutoFit/>
          </a:bodyPr>
          <a:lstStyle/>
          <a:p>
            <a:pPr marL="457200" indent="-457200"/>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2796737" y="4478179"/>
                <a:ext cx="4842193" cy="1384995"/>
              </a:xfrm>
              <a:prstGeom prst="rect">
                <a:avLst/>
              </a:prstGeom>
              <a:noFill/>
            </p:spPr>
            <p:txBody>
              <a:bodyPr wrap="square" rtlCol="0">
                <a:spAutoFit/>
              </a:bodyPr>
              <a:lstStyle/>
              <a:p>
                <a:pPr marL="457200" indent="-457200"/>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m:t>
                    </m:r>
                  </m:oMath>
                </a14:m>
                <a:r>
                  <a:rPr lang="en-US" sz="2800" dirty="0">
                    <a:latin typeface="French Script MT" panose="03020402040607040605" pitchFamily="66" charset="0"/>
                    <a:cs typeface="Times New Roman" pitchFamily="18" charset="0"/>
                  </a:rPr>
                  <a:t>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marL="457200" indent="-457200"/>
                <a:r>
                  <a:rPr lang="en-US" sz="2400" dirty="0">
                    <a:latin typeface="French Script MT" panose="03020402040607040605" pitchFamily="66" charset="0"/>
                    <a:cs typeface="Times New Roman" pitchFamily="18" charset="0"/>
                  </a:rPr>
                  <a:t>  </a:t>
                </a:r>
                <a:r>
                  <a:rPr lang="en-US" sz="2800" dirty="0">
                    <a:latin typeface="French Script MT" panose="03020402040607040605" pitchFamily="66" charset="0"/>
                    <a:cs typeface="Times New Roman" pitchFamily="18" charset="0"/>
                  </a:rPr>
                  <a:t>l:</a:t>
                </a:r>
                <a:r>
                  <a:rPr lang="en-US" sz="2400" dirty="0">
                    <a:latin typeface="French Script MT" panose="03020402040607040605" pitchFamily="66"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p>
              <a:p>
                <a:pPr marL="457200" indent="-457200"/>
                <a:r>
                  <a:rPr lang="en-US" sz="2800" dirty="0">
                    <a:latin typeface="French Script MT" panose="03020402040607040605" pitchFamily="66" charset="0"/>
                    <a:cs typeface="Times New Roman" pitchFamily="18" charset="0"/>
                  </a:rPr>
                  <a:t>l</a:t>
                </a:r>
                <a:r>
                  <a:rPr lang="en-US" sz="2800" baseline="-25000" dirty="0">
                    <a:latin typeface="French Script MT" panose="03020402040607040605" pitchFamily="66" charset="0"/>
                    <a:cs typeface="Times New Roman" pitchFamily="18" charset="0"/>
                  </a:rPr>
                  <a:t>0 </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a:t>
                </a:r>
              </a:p>
            </p:txBody>
          </p:sp>
        </mc:Choice>
        <mc:Fallback xmlns="">
          <p:sp>
            <p:nvSpPr>
              <p:cNvPr id="17" name="TextBox 16"/>
              <p:cNvSpPr txBox="1">
                <a:spLocks noRot="1" noChangeAspect="1" noMove="1" noResize="1" noEditPoints="1" noAdjustHandles="1" noChangeArrowheads="1" noChangeShapeType="1" noTextEdit="1"/>
              </p:cNvSpPr>
              <p:nvPr/>
            </p:nvSpPr>
            <p:spPr>
              <a:xfrm>
                <a:off x="2796737" y="4478179"/>
                <a:ext cx="4842193" cy="1384995"/>
              </a:xfrm>
              <a:prstGeom prst="rect">
                <a:avLst/>
              </a:prstGeom>
              <a:blipFill rotWithShape="0">
                <a:blip r:embed="rId9"/>
                <a:stretch>
                  <a:fillRect l="-2645" t="-4846" b="-1233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6" presetClass="emph" presetSubtype="0" fill="hold" nodeType="withEffect">
                                  <p:stCondLst>
                                    <p:cond delay="0"/>
                                  </p:stCondLst>
                                  <p:childTnLst>
                                    <p:animScale>
                                      <p:cBhvr>
                                        <p:cTn id="32" dur="2000" fill="hold"/>
                                        <p:tgtEl>
                                          <p:spTgt spid="15"/>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a:stretch>
            <a:fillRect/>
          </a:stretch>
        </p:blipFill>
        <p:spPr>
          <a:xfrm>
            <a:off x="0" y="4414"/>
            <a:ext cx="9149891" cy="6853586"/>
          </a:xfrm>
          <a:prstGeom prst="rect">
            <a:avLst/>
          </a:prstGeom>
        </p:spPr>
      </p:pic>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3.</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p:txBody>
      </p:sp>
      <p:sp>
        <p:nvSpPr>
          <p:cNvPr id="7" name="TextBox 6"/>
          <p:cNvSpPr txBox="1"/>
          <p:nvPr/>
        </p:nvSpPr>
        <p:spPr>
          <a:xfrm>
            <a:off x="2840182" y="1203105"/>
            <a:ext cx="281645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gấp</a:t>
            </a:r>
            <a:r>
              <a:rPr lang="en-US" sz="3200" b="1" dirty="0">
                <a:solidFill>
                  <a:srgbClr val="FF0000"/>
                </a:solidFill>
                <a:latin typeface="Times New Roman" pitchFamily="18" charset="0"/>
                <a:cs typeface="Times New Roman" pitchFamily="18" charset="0"/>
              </a:rPr>
              <a:t> 2</a:t>
            </a:r>
          </a:p>
        </p:txBody>
      </p:sp>
      <p:sp>
        <p:nvSpPr>
          <p:cNvPr id="8" name="TextBox 7"/>
          <p:cNvSpPr txBox="1"/>
          <p:nvPr/>
        </p:nvSpPr>
        <p:spPr>
          <a:xfrm>
            <a:off x="4114800" y="1712100"/>
            <a:ext cx="2816454"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tăng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gấp</a:t>
            </a:r>
            <a:r>
              <a:rPr lang="en-US" sz="3000" b="1" dirty="0">
                <a:solidFill>
                  <a:srgbClr val="FF0000"/>
                </a:solidFill>
                <a:latin typeface="Times New Roman" pitchFamily="18" charset="0"/>
                <a:cs typeface="Times New Roman" pitchFamily="18" charset="0"/>
              </a:rPr>
              <a:t> 3</a:t>
            </a:r>
          </a:p>
        </p:txBody>
      </p:sp>
      <p:sp>
        <p:nvSpPr>
          <p:cNvPr id="9" name="TextBox 8"/>
          <p:cNvSpPr txBox="1"/>
          <p:nvPr/>
        </p:nvSpPr>
        <p:spPr>
          <a:xfrm>
            <a:off x="4366778" y="2694065"/>
            <a:ext cx="1266305"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giảm</a:t>
            </a:r>
            <a:endParaRPr lang="en-US" sz="3000" b="1" dirty="0">
              <a:solidFill>
                <a:srgbClr val="FF0000"/>
              </a:solidFill>
              <a:latin typeface="Times New Roman" pitchFamily="18" charset="0"/>
              <a:cs typeface="Times New Roman" pitchFamily="18" charset="0"/>
            </a:endParaRPr>
          </a:p>
        </p:txBody>
      </p:sp>
      <p:sp>
        <p:nvSpPr>
          <p:cNvPr id="10" name="TextBox 9"/>
          <p:cNvSpPr txBox="1"/>
          <p:nvPr/>
        </p:nvSpPr>
        <p:spPr>
          <a:xfrm>
            <a:off x="5543896" y="3152001"/>
            <a:ext cx="53340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6858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6858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85800" y="3048000"/>
            <a:ext cx="17526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luận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7" name="TextBox 16"/>
          <p:cNvSpPr txBox="1"/>
          <p:nvPr/>
        </p:nvSpPr>
        <p:spPr>
          <a:xfrm>
            <a:off x="990600" y="3505200"/>
            <a:ext cx="7315200" cy="830997"/>
          </a:xfrm>
          <a:prstGeom prst="rect">
            <a:avLst/>
          </a:prstGeom>
          <a:noFill/>
        </p:spPr>
        <p:txBody>
          <a:bodyPr wrap="square" rtlCol="0">
            <a:spAutoFit/>
          </a:bodyPr>
          <a:lstStyle/>
          <a:p>
            <a:pPr marL="457200" indent="-457200" algn="just"/>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p>
        </p:txBody>
      </p:sp>
      <p:pic>
        <p:nvPicPr>
          <p:cNvPr id="18" name="Picture 17" descr="1-mau_slide_powerpoint_dep_ctu.vn_(30).gif"/>
          <p:cNvPicPr>
            <a:picLocks noChangeAspect="1"/>
          </p:cNvPicPr>
          <p:nvPr/>
        </p:nvPicPr>
        <p:blipFill>
          <a:blip r:embed="rId5" cstate="print"/>
          <a:stretch>
            <a:fillRect/>
          </a:stretch>
        </p:blipFill>
        <p:spPr>
          <a:xfrm>
            <a:off x="685800" y="3429000"/>
            <a:ext cx="658345"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1).jpg"/>
          <p:cNvPicPr>
            <a:picLocks noChangeAspect="1"/>
          </p:cNvPicPr>
          <p:nvPr/>
        </p:nvPicPr>
        <p:blipFill>
          <a:blip r:embed="rId2"/>
          <a:stretch>
            <a:fillRect/>
          </a:stretch>
        </p:blipFill>
        <p:spPr>
          <a:xfrm>
            <a:off x="0" y="0"/>
            <a:ext cx="9144000" cy="6849173"/>
          </a:xfrm>
          <a:prstGeom prst="rect">
            <a:avLst/>
          </a:prstGeom>
        </p:spPr>
      </p:pic>
      <p:sp>
        <p:nvSpPr>
          <p:cNvPr id="3" name="TextBox 2"/>
          <p:cNvSpPr txBox="1"/>
          <p:nvPr/>
        </p:nvSpPr>
        <p:spPr>
          <a:xfrm>
            <a:off x="0" y="2286000"/>
            <a:ext cx="8915400" cy="1569660"/>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082226763"/>
              </p:ext>
            </p:extLst>
          </p:nvPr>
        </p:nvGraphicFramePr>
        <p:xfrm>
          <a:off x="6216404" y="2286000"/>
          <a:ext cx="1174996" cy="449263"/>
        </p:xfrm>
        <a:graphic>
          <a:graphicData uri="http://schemas.openxmlformats.org/presentationml/2006/ole">
            <mc:AlternateContent xmlns:mc="http://schemas.openxmlformats.org/markup-compatibility/2006">
              <mc:Choice xmlns:v="urn:schemas-microsoft-com:vml" Requires="v">
                <p:oleObj name="Equation" r:id="rId3" imgW="672840" imgH="228600" progId="Equation.3">
                  <p:embed/>
                </p:oleObj>
              </mc:Choice>
              <mc:Fallback>
                <p:oleObj name="Equation" r:id="rId3" imgW="6728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404" y="2286000"/>
                        <a:ext cx="1174996" cy="449263"/>
                      </a:xfrm>
                      <a:prstGeom prst="rect">
                        <a:avLst/>
                      </a:prstGeom>
                      <a:noFill/>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347826188"/>
              </p:ext>
            </p:extLst>
          </p:nvPr>
        </p:nvGraphicFramePr>
        <p:xfrm>
          <a:off x="8793163" y="2286000"/>
          <a:ext cx="274637" cy="449263"/>
        </p:xfrm>
        <a:graphic>
          <a:graphicData uri="http://schemas.openxmlformats.org/presentationml/2006/ole">
            <mc:AlternateContent xmlns:mc="http://schemas.openxmlformats.org/markup-compatibility/2006">
              <mc:Choice xmlns:v="urn:schemas-microsoft-com:vml" Requires="v">
                <p:oleObj name="Equation" r:id="rId5" imgW="114120" imgH="177480" progId="Equation.3">
                  <p:embed/>
                </p:oleObj>
              </mc:Choice>
              <mc:Fallback>
                <p:oleObj name="Equation" r:id="rId5" imgW="11412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3163" y="2286000"/>
                        <a:ext cx="2746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1600200" y="3505200"/>
          <a:ext cx="6476999" cy="164592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25046">
                  <a:extLst>
                    <a:ext uri="{9D8B030D-6E8A-4147-A177-3AD203B41FA5}">
                      <a16:colId xmlns:a16="http://schemas.microsoft.com/office/drawing/2014/main" val="20002"/>
                    </a:ext>
                  </a:extLst>
                </a:gridCol>
                <a:gridCol w="848179">
                  <a:extLst>
                    <a:ext uri="{9D8B030D-6E8A-4147-A177-3AD203B41FA5}">
                      <a16:colId xmlns:a16="http://schemas.microsoft.com/office/drawing/2014/main" val="20003"/>
                    </a:ext>
                  </a:extLst>
                </a:gridCol>
                <a:gridCol w="771071">
                  <a:extLst>
                    <a:ext uri="{9D8B030D-6E8A-4147-A177-3AD203B41FA5}">
                      <a16:colId xmlns:a16="http://schemas.microsoft.com/office/drawing/2014/main" val="20004"/>
                    </a:ext>
                  </a:extLst>
                </a:gridCol>
                <a:gridCol w="937078">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a16="http://schemas.microsoft.com/office/drawing/2014/main" val="10000"/>
                  </a:ext>
                </a:extLst>
              </a:tr>
              <a:tr h="370840">
                <a:tc>
                  <a:txBody>
                    <a:bodyPr/>
                    <a:lstStyle/>
                    <a:p>
                      <a:r>
                        <a:rPr lang="en-US" sz="2400" baseline="0" dirty="0"/>
                        <a:t>   </a:t>
                      </a:r>
                      <a:r>
                        <a:rPr lang="en-US" sz="2400" dirty="0"/>
                        <a:t> (cm)</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graphicFrame>
        <p:nvGraphicFramePr>
          <p:cNvPr id="75780" name="Object 4"/>
          <p:cNvGraphicFramePr>
            <a:graphicFrameLocks noChangeAspect="1"/>
          </p:cNvGraphicFramePr>
          <p:nvPr/>
        </p:nvGraphicFramePr>
        <p:xfrm>
          <a:off x="1676400" y="4343400"/>
          <a:ext cx="304800" cy="498603"/>
        </p:xfrm>
        <a:graphic>
          <a:graphicData uri="http://schemas.openxmlformats.org/presentationml/2006/ole">
            <mc:AlternateContent xmlns:mc="http://schemas.openxmlformats.org/markup-compatibility/2006">
              <mc:Choice xmlns:v="urn:schemas-microsoft-com:vml" Requires="v">
                <p:oleObj name="Equation" r:id="rId7" imgW="114120" imgH="177480" progId="Equation.3">
                  <p:embed/>
                </p:oleObj>
              </mc:Choice>
              <mc:Fallback>
                <p:oleObj name="Equation" r:id="rId7" imgW="1141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343400"/>
                        <a:ext cx="304800" cy="498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71800" y="609600"/>
            <a:ext cx="4648200" cy="1015663"/>
          </a:xfrm>
          <a:prstGeom prst="rect">
            <a:avLst/>
          </a:prstGeom>
          <a:noFill/>
        </p:spPr>
        <p:txBody>
          <a:bodyPr wrap="square" rtlCol="0">
            <a:spAutoFit/>
          </a:bodyPr>
          <a:lstStyle/>
          <a:p>
            <a:r>
              <a:rPr lang="en-US" sz="6000" b="1" i="1" dirty="0">
                <a:solidFill>
                  <a:srgbClr val="FF0000"/>
                </a:solidFill>
                <a:latin typeface="Times New Roman" pitchFamily="18" charset="0"/>
                <a:cs typeface="Times New Roman" pitchFamily="18" charset="0"/>
              </a:rPr>
              <a:t>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533400" y="5257800"/>
            <a:ext cx="8153400" cy="83099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endParaRPr lang="en-US" sz="2400" dirty="0">
              <a:latin typeface="Times New Roman" pitchFamily="18" charset="0"/>
              <a:cs typeface="Times New Roman" pitchFamily="18" charset="0"/>
            </a:endParaRPr>
          </a:p>
        </p:txBody>
      </p:sp>
      <p:graphicFrame>
        <p:nvGraphicFramePr>
          <p:cNvPr id="75781" name="Object 5"/>
          <p:cNvGraphicFramePr>
            <a:graphicFrameLocks noChangeAspect="1"/>
          </p:cNvGraphicFramePr>
          <p:nvPr/>
        </p:nvGraphicFramePr>
        <p:xfrm>
          <a:off x="1981200" y="5257800"/>
          <a:ext cx="304800" cy="498475"/>
        </p:xfrm>
        <a:graphic>
          <a:graphicData uri="http://schemas.openxmlformats.org/presentationml/2006/ole">
            <mc:AlternateContent xmlns:mc="http://schemas.openxmlformats.org/markup-compatibility/2006">
              <mc:Choice xmlns:v="urn:schemas-microsoft-com:vml" Requires="v">
                <p:oleObj name="Equation" r:id="rId9" imgW="114120" imgH="177480" progId="Equation.3">
                  <p:embed/>
                </p:oleObj>
              </mc:Choice>
              <mc:Fallback>
                <p:oleObj name="Equation" r:id="rId9" imgW="114120" imgH="177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257800"/>
                        <a:ext cx="3048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533400" y="5638800"/>
            <a:ext cx="7467600" cy="461665"/>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0,5cm.</a:t>
            </a:r>
            <a:endParaRPr lang="en-US" sz="2400" dirty="0"/>
          </a:p>
        </p:txBody>
      </p:sp>
      <p:sp>
        <p:nvSpPr>
          <p:cNvPr id="16" name="Rectangle 15"/>
          <p:cNvSpPr/>
          <p:nvPr/>
        </p:nvSpPr>
        <p:spPr>
          <a:xfrm>
            <a:off x="533400" y="6019800"/>
            <a:ext cx="8153400" cy="461665"/>
          </a:xfrm>
          <a:prstGeom prst="rect">
            <a:avLst/>
          </a:prstGeom>
        </p:spPr>
        <p:txBody>
          <a:bodyPr wrap="square">
            <a:spAutoFit/>
          </a:bodyPr>
          <a:lstStyle/>
          <a:p>
            <a:pPr>
              <a:buFontTx/>
              <a:buChar char="-"/>
            </a:pP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0,5cm.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blinds(horizontal)">
                                      <p:cBhvr>
                                        <p:cTn id="10" dur="500"/>
                                        <p:tgtEl>
                                          <p:spTgt spid="757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886200"/>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5943600" cy="2308324"/>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TL:</a:t>
            </a:r>
            <a:r>
              <a:rPr lang="en-US" sz="2400" dirty="0">
                <a:solidFill>
                  <a:srgbClr val="0000FF"/>
                </a:solidFill>
                <a:latin typeface="Times New Roman" pitchFamily="18" charset="0"/>
                <a:cs typeface="Times New Roman" pitchFamily="18" charset="0"/>
              </a:rPr>
              <a:t> Khi </a:t>
            </a:r>
            <a:r>
              <a:rPr lang="en-US" sz="2400" dirty="0" err="1">
                <a:solidFill>
                  <a:srgbClr val="0000FF"/>
                </a:solidFill>
                <a:latin typeface="Times New Roman" pitchFamily="18" charset="0"/>
                <a:cs typeface="Times New Roman" pitchFamily="18" charset="0"/>
              </a:rPr>
              <a:t>đặt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đẩy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bị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276600"/>
            <a:ext cx="2286000" cy="3046988"/>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33800"/>
            <a:ext cx="35814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a:srcRect/>
          <a:stretch>
            <a:fillRect/>
          </a:stretch>
        </p:blipFill>
        <p:spPr bwMode="auto">
          <a:xfrm>
            <a:off x="4343400" y="3810000"/>
            <a:ext cx="3628467" cy="2297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a:stretch>
            <a:fillRect/>
          </a:stretch>
        </p:blipFill>
        <p:spPr>
          <a:xfrm>
            <a:off x="-15240" y="11084"/>
            <a:ext cx="9144000" cy="6858000"/>
          </a:xfrm>
          <a:prstGeom prst="rect">
            <a:avLst/>
          </a:prstGeom>
        </p:spPr>
      </p:pic>
      <p:sp>
        <p:nvSpPr>
          <p:cNvPr id="11" name="TextBox 10"/>
          <p:cNvSpPr txBox="1"/>
          <p:nvPr/>
        </p:nvSpPr>
        <p:spPr>
          <a:xfrm>
            <a:off x="1066800" y="1295400"/>
            <a:ext cx="7772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thau</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p:txBody>
      </p:sp>
      <p:sp>
        <p:nvSpPr>
          <p:cNvPr id="12" name="TextBox 11"/>
          <p:cNvSpPr txBox="1"/>
          <p:nvPr/>
        </p:nvSpPr>
        <p:spPr>
          <a:xfrm>
            <a:off x="990600" y="2514600"/>
            <a:ext cx="7924800" cy="2677656"/>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GHĐ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6" y="2738974"/>
            <a:ext cx="5382708"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41734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a:t>
            </a:r>
            <a:r>
              <a:rPr lang="en-US" altLang="en-US" sz="3200" dirty="0">
                <a:latin typeface="Times New Roman" panose="02020603050405020304" pitchFamily="18" charset="0"/>
                <a:cs typeface="Times New Roman" panose="02020603050405020304" pitchFamily="18" charset="0"/>
              </a:rPr>
              <a:t> xo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nặng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đứng</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VNI-Souvir" pitchFamily="2" charset="0"/>
            </a:endParaRPr>
          </a:p>
        </p:txBody>
      </p:sp>
    </p:spTree>
    <p:extLst>
      <p:ext uri="{BB962C8B-B14F-4D97-AF65-F5344CB8AC3E}">
        <p14:creationId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par>
                                <p:cTn id="8" presetID="8" presetClass="entr" presetSubtype="16"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diamond(in)">
                                      <p:cBhvr>
                                        <p:cTn id="10" dur="1000"/>
                                        <p:tgtEl>
                                          <p:spTgt spid="3085"/>
                                        </p:tgtEl>
                                      </p:cBhvr>
                                    </p:animEffect>
                                  </p:childTnLst>
                                </p:cTn>
                              </p:par>
                              <p:par>
                                <p:cTn id="11" presetID="8" presetClass="entr" presetSubtype="16" fill="hold"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diamond(in)">
                                      <p:cBhvr>
                                        <p:cTn id="13" dur="1000"/>
                                        <p:tgtEl>
                                          <p:spTgt spid="30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diamond(in)">
                                      <p:cBhvr>
                                        <p:cTn id="16" dur="1000"/>
                                        <p:tgtEl>
                                          <p:spTgt spid="3088"/>
                                        </p:tgtEl>
                                      </p:cBhvr>
                                    </p:animEffect>
                                  </p:childTnLst>
                                </p:cTn>
                              </p:par>
                              <p:par>
                                <p:cTn id="17" presetID="8" presetClass="entr" presetSubtype="16"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diamond(in)">
                                      <p:cBhvr>
                                        <p:cTn id="19" dur="1000"/>
                                        <p:tgtEl>
                                          <p:spTgt spid="308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diamond(in)">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blinds(horizontal)">
                                      <p:cBhvr>
                                        <p:cTn id="27" dur="1000"/>
                                        <p:tgtEl>
                                          <p:spTgt spid="3090"/>
                                        </p:tgtEl>
                                      </p:cBhvr>
                                    </p:animEffect>
                                  </p:childTnLst>
                                </p:cTn>
                              </p:par>
                            </p:childTnLst>
                          </p:cTn>
                        </p:par>
                        <p:par>
                          <p:cTn id="28" fill="hold" nodeType="afterGroup">
                            <p:stCondLst>
                              <p:cond delay="1000"/>
                            </p:stCondLst>
                            <p:childTnLst>
                              <p:par>
                                <p:cTn id="29" presetID="20" presetClass="entr" presetSubtype="0" fill="hold" nodeType="after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wedge">
                                      <p:cBhvr>
                                        <p:cTn id="31" dur="1000"/>
                                        <p:tgtEl>
                                          <p:spTgt spid="3092"/>
                                        </p:tgtEl>
                                      </p:cBhvr>
                                    </p:animEffect>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1000" fill="hold"/>
                                        <p:tgtEl>
                                          <p:spTgt spid="3093"/>
                                        </p:tgtEl>
                                        <p:attrNameLst>
                                          <p:attrName>ppt_x</p:attrName>
                                        </p:attrNameLst>
                                      </p:cBhvr>
                                      <p:tavLst>
                                        <p:tav tm="0">
                                          <p:val>
                                            <p:strVal val="#ppt_x"/>
                                          </p:val>
                                        </p:tav>
                                        <p:tav tm="100000">
                                          <p:val>
                                            <p:strVal val="#ppt_x"/>
                                          </p:val>
                                        </p:tav>
                                      </p:tavLst>
                                    </p:anim>
                                    <p:anim calcmode="lin" valueType="num">
                                      <p:cBhvr additive="base">
                                        <p:cTn id="36"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95"/>
                                        </p:tgtEl>
                                        <p:attrNameLst>
                                          <p:attrName>style.visibility</p:attrName>
                                        </p:attrNameLst>
                                      </p:cBhvr>
                                      <p:to>
                                        <p:strVal val="visible"/>
                                      </p:to>
                                    </p:set>
                                    <p:animEffect transition="in" filter="checkerboard(across)">
                                      <p:cBhvr>
                                        <p:cTn id="41" dur="1000"/>
                                        <p:tgtEl>
                                          <p:spTgt spid="3095"/>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3091"/>
                                        </p:tgtEl>
                                        <p:attrNameLst>
                                          <p:attrName>style.visibility</p:attrName>
                                        </p:attrNameLst>
                                      </p:cBhvr>
                                      <p:to>
                                        <p:strVal val="visible"/>
                                      </p:to>
                                    </p:set>
                                    <p:animEffect transition="in" filter="wipe(down)">
                                      <p:cBhvr>
                                        <p:cTn id="45" dur="1000"/>
                                        <p:tgtEl>
                                          <p:spTgt spid="3091"/>
                                        </p:tgtEl>
                                      </p:cBhvr>
                                    </p:animEffect>
                                  </p:childTnLst>
                                </p:cTn>
                              </p:par>
                            </p:childTnLst>
                          </p:cTn>
                        </p:par>
                        <p:par>
                          <p:cTn id="46" fill="hold" nodeType="afterGroup">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wipe(down)">
                                      <p:cBhvr>
                                        <p:cTn id="49"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3090" grpId="0" animBg="1"/>
      <p:bldP spid="3093" grpId="0"/>
      <p:bldP spid="3094" grpId="0"/>
      <p:bldP spid="30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3:Trong các phát biểu sau đây,</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23B97589-6786-6877-51BD-EE45EB80AE91}"/>
              </a:ext>
            </a:extLst>
          </p:cNvPr>
          <p:cNvSpPr/>
          <p:nvPr/>
        </p:nvSpPr>
        <p:spPr>
          <a:xfrm>
            <a:off x="117764" y="2760677"/>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blinds(horizontal)">
                                      <p:cBhvr>
                                        <p:cTn id="36" dur="500"/>
                                        <p:tgtEl>
                                          <p:spTgt spid="7">
                                            <p:bg/>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linds(horizontal)">
                                      <p:cBhvr>
                                        <p:cTn id="4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P spid="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6. 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just"/>
            <a:r>
              <a:rPr lang="vi-VN" sz="3600" dirty="0"/>
              <a:t>Câu 7.</a:t>
            </a:r>
            <a:r>
              <a:rPr lang="en-US" sz="3600" dirty="0"/>
              <a:t> </a:t>
            </a:r>
            <a:r>
              <a:rPr lang="vi-VN" sz="3600" dirty="0"/>
              <a:t>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mj-lt"/>
                <a:ea typeface="+mj-ea"/>
                <a:cs typeface="+mj-cs"/>
              </a:rPr>
              <a:t>Treo</a:t>
            </a:r>
            <a:r>
              <a:rPr kumimoji="0" lang="vi-VN" sz="2800" b="0" i="0" u="none" strike="noStrike" kern="1200" cap="none" spc="0" normalizeH="0" noProof="0" dirty="0">
                <a:ln>
                  <a:noFill/>
                </a:ln>
                <a:solidFill>
                  <a:srgbClr val="C00000"/>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sym typeface="Symbol"/>
              </a:rPr>
              <a:t>Chiều dài ban đầu của lò xo là</a:t>
            </a:r>
            <a:r>
              <a:rPr kumimoji="0" lang="vi-VN" sz="2800" b="0" i="0" u="none" strike="noStrike" kern="1200" cap="none" spc="0" normalizeH="0" noProof="0" dirty="0">
                <a:ln>
                  <a:noFill/>
                </a:ln>
                <a:solidFill>
                  <a:srgbClr val="C00000"/>
                </a:solidFill>
                <a:effectLst/>
                <a:uLnTx/>
                <a:uFillTx/>
                <a:latin typeface="+mj-lt"/>
                <a:ea typeface="+mj-ea"/>
                <a:cs typeface="+mj-cs"/>
              </a:rPr>
              <a:t>: 11 – 0,5 = 10,5cm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Cứ t</a:t>
            </a:r>
            <a:r>
              <a:rPr kumimoji="0" lang="vi-VN" sz="2800" b="0" i="0" u="none" strike="noStrike" kern="1200" cap="none" spc="0" normalizeH="0" baseline="0" noProof="0" dirty="0">
                <a:ln>
                  <a:noFill/>
                </a:ln>
                <a:solidFill>
                  <a:srgbClr val="C00000"/>
                </a:solidFill>
                <a:effectLst/>
                <a:uLnTx/>
                <a:uFillTx/>
                <a:latin typeface="+mj-lt"/>
                <a:ea typeface="+mj-ea"/>
                <a:cs typeface="+mj-cs"/>
              </a:rPr>
              <a:t>reo</a:t>
            </a:r>
            <a:r>
              <a:rPr kumimoji="0" lang="vi-VN" sz="2800" b="0" i="0" u="none" strike="noStrike" kern="1200" cap="none" spc="0" normalizeH="0" noProof="0" dirty="0">
                <a:ln>
                  <a:noFill/>
                </a:ln>
                <a:solidFill>
                  <a:srgbClr val="C00000"/>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Vậy khi treo quả cân 5</a:t>
            </a:r>
            <a:r>
              <a:rPr kumimoji="0" lang="vi-VN" sz="2800" b="0" i="0" u="none" strike="noStrike" kern="1200" cap="none" spc="0" normalizeH="0" noProof="0" dirty="0">
                <a:ln>
                  <a:noFill/>
                </a:ln>
                <a:solidFill>
                  <a:srgbClr val="C00000"/>
                </a:solidFill>
                <a:effectLst/>
                <a:uLnTx/>
                <a:uFillTx/>
                <a:latin typeface="+mj-lt"/>
                <a:ea typeface="+mj-ea"/>
                <a:cs typeface="+mj-cs"/>
              </a:rPr>
              <a:t>00g thì độ dài của lò so là: </a:t>
            </a:r>
            <a:endParaRPr kumimoji="0" lang="en-US" sz="2800" b="0" i="0" u="none" strike="noStrike" kern="1200" cap="none" spc="0" normalizeH="0" noProof="0" dirty="0">
              <a:ln>
                <a:no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noProof="0" dirty="0">
                <a:ln>
                  <a:noFill/>
                </a:ln>
                <a:solidFill>
                  <a:srgbClr val="C00000"/>
                </a:solidFill>
                <a:effectLst/>
                <a:uLnTx/>
                <a:uFillTx/>
                <a:latin typeface="+mj-lt"/>
                <a:ea typeface="+mj-ea"/>
                <a:cs typeface="+mj-cs"/>
              </a:rPr>
              <a:t>10,5 + 2,5 =  13cm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mj-lt"/>
                <a:ea typeface="+mj-ea"/>
                <a:cs typeface="+mj-cs"/>
              </a:rPr>
              <a:t>Câu</a:t>
            </a:r>
            <a:r>
              <a:rPr kumimoji="0" lang="vi-VN" sz="3600" b="1" i="0" u="none" strike="noStrike" kern="1200" cap="none" spc="0" normalizeH="0" noProof="0" dirty="0">
                <a:ln>
                  <a:noFill/>
                </a:ln>
                <a:solidFill>
                  <a:srgbClr val="FF0000"/>
                </a:solidFill>
                <a:effectLst/>
                <a:uLnTx/>
                <a:uFillTx/>
                <a:latin typeface="+mj-lt"/>
                <a:ea typeface="+mj-ea"/>
                <a:cs typeface="+mj-cs"/>
              </a:rPr>
              <a:t> 8.</a:t>
            </a:r>
            <a:r>
              <a:rPr kumimoji="0" lang="vi-VN" sz="3600" b="0" i="0" u="none" strike="noStrike" kern="1200" cap="none" spc="0" normalizeH="0" baseline="0" noProof="0" dirty="0">
                <a:ln>
                  <a:noFill/>
                </a:ln>
                <a:solidFill>
                  <a:schemeClr val="tx1"/>
                </a:solidFill>
                <a:effectLst/>
                <a:uLnTx/>
                <a:uFillTx/>
                <a:latin typeface="+mj-lt"/>
                <a:ea typeface="+mj-ea"/>
                <a:cs typeface="+mj-cs"/>
              </a:rPr>
              <a:t>Trong</a:t>
            </a:r>
            <a:r>
              <a:rPr kumimoji="0" lang="vi-VN" sz="3600" b="0" i="0" u="none" strike="noStrike" kern="1200" cap="none" spc="0" normalizeH="0" noProof="0" dirty="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just"/>
            <a:r>
              <a:rPr lang="vi-VN" b="1" dirty="0">
                <a:solidFill>
                  <a:srgbClr val="FF0000"/>
                </a:solidFill>
              </a:rPr>
              <a:t>Câu 9.</a:t>
            </a:r>
            <a:r>
              <a:rPr lang="vi-VN" dirty="0"/>
              <a:t>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4000" i="1" dirty="0">
                <a:solidFill>
                  <a:srgbClr val="FF0000"/>
                </a:solidFill>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9C6DB-EE9B-BE4B-804B-FF3B028E0C40}"/>
              </a:ext>
            </a:extLst>
          </p:cNvPr>
          <p:cNvSpPr txBox="1"/>
          <p:nvPr/>
        </p:nvSpPr>
        <p:spPr>
          <a:xfrm>
            <a:off x="228600" y="228600"/>
            <a:ext cx="8763000" cy="3323987"/>
          </a:xfrm>
          <a:prstGeom prst="rect">
            <a:avLst/>
          </a:prstGeom>
          <a:noFill/>
        </p:spPr>
        <p:txBody>
          <a:bodyPr wrap="square">
            <a:spAutoFit/>
          </a:bodyPr>
          <a:lstStyle/>
          <a:p>
            <a:pPr>
              <a:defRPr/>
            </a:pPr>
            <a:r>
              <a:rPr lang="vi-VN" sz="3000" b="1" dirty="0">
                <a:solidFill>
                  <a:srgbClr val="000000"/>
                </a:solidFill>
                <a:latin typeface="+mj-lt"/>
              </a:rPr>
              <a:t>Câu 1</a:t>
            </a:r>
            <a:r>
              <a:rPr lang="en-US" sz="3000" b="1" dirty="0">
                <a:solidFill>
                  <a:srgbClr val="000000"/>
                </a:solidFill>
                <a:latin typeface="+mj-lt"/>
              </a:rPr>
              <a:t>0</a:t>
            </a:r>
            <a:r>
              <a:rPr lang="vi-VN" sz="3000" b="1" dirty="0">
                <a:solidFill>
                  <a:srgbClr val="000000"/>
                </a:solidFill>
                <a:latin typeface="+mj-lt"/>
              </a:rPr>
              <a:t>: </a:t>
            </a:r>
            <a:r>
              <a:rPr lang="vi-VN" sz="3000" dirty="0">
                <a:solidFill>
                  <a:srgbClr val="000000"/>
                </a:solidFill>
                <a:latin typeface="+mj-lt"/>
              </a:rPr>
              <a:t>Treo hai lò xo giống hệt nhau theo phương thẳng đứng gắn vật m</a:t>
            </a:r>
            <a:r>
              <a:rPr lang="vi-VN" sz="3000" baseline="-25000" dirty="0">
                <a:solidFill>
                  <a:srgbClr val="000000"/>
                </a:solidFill>
                <a:latin typeface="+mj-lt"/>
              </a:rPr>
              <a:t>1</a:t>
            </a:r>
            <a:r>
              <a:rPr lang="vi-VN" sz="3000" dirty="0">
                <a:solidFill>
                  <a:srgbClr val="000000"/>
                </a:solidFill>
                <a:latin typeface="+mj-lt"/>
              </a:rPr>
              <a:t> và m</a:t>
            </a:r>
            <a:r>
              <a:rPr lang="vi-VN" sz="3000" baseline="-25000" dirty="0">
                <a:solidFill>
                  <a:srgbClr val="000000"/>
                </a:solidFill>
                <a:latin typeface="+mj-lt"/>
              </a:rPr>
              <a:t>2</a:t>
            </a:r>
            <a:r>
              <a:rPr lang="vi-VN" sz="3000" dirty="0">
                <a:solidFill>
                  <a:srgbClr val="000000"/>
                </a:solidFill>
                <a:latin typeface="+mj-lt"/>
              </a:rPr>
              <a:t> (m</a:t>
            </a:r>
            <a:r>
              <a:rPr lang="vi-VN" sz="3000" baseline="-25000" dirty="0">
                <a:solidFill>
                  <a:srgbClr val="000000"/>
                </a:solidFill>
                <a:latin typeface="+mj-lt"/>
              </a:rPr>
              <a:t>2</a:t>
            </a:r>
            <a:r>
              <a:rPr lang="vi-VN" sz="3000" dirty="0">
                <a:solidFill>
                  <a:srgbClr val="000000"/>
                </a:solidFill>
                <a:latin typeface="+mj-lt"/>
              </a:rPr>
              <a:t> &gt; m</a:t>
            </a:r>
            <a:r>
              <a:rPr lang="vi-VN" sz="3000" baseline="-25000" dirty="0">
                <a:solidFill>
                  <a:srgbClr val="000000"/>
                </a:solidFill>
                <a:latin typeface="+mj-lt"/>
              </a:rPr>
              <a:t>1</a:t>
            </a:r>
            <a:r>
              <a:rPr lang="vi-VN" sz="3000" dirty="0">
                <a:solidFill>
                  <a:srgbClr val="000000"/>
                </a:solidFill>
                <a:latin typeface="+mj-lt"/>
              </a:rPr>
              <a:t>) lần lượt vào mỗi lò xo thì</a:t>
            </a:r>
          </a:p>
          <a:p>
            <a:pPr>
              <a:defRPr/>
            </a:pPr>
            <a:r>
              <a:rPr lang="vi-VN" sz="3000" dirty="0">
                <a:latin typeface="+mj-lt"/>
              </a:rPr>
              <a:t>A. Lò xo treo vật m</a:t>
            </a:r>
            <a:r>
              <a:rPr lang="vi-VN" sz="3000" baseline="-25000" dirty="0">
                <a:latin typeface="+mj-lt"/>
              </a:rPr>
              <a:t>2</a:t>
            </a:r>
            <a:r>
              <a:rPr lang="vi-VN" sz="3000" dirty="0">
                <a:latin typeface="+mj-lt"/>
              </a:rPr>
              <a:t> dãn nhiều hơn lò xo treo vật m</a:t>
            </a:r>
            <a:r>
              <a:rPr lang="vi-VN" sz="3000" baseline="-25000" dirty="0">
                <a:latin typeface="+mj-lt"/>
              </a:rPr>
              <a:t>1</a:t>
            </a:r>
            <a:r>
              <a:rPr lang="vi-VN" sz="3000" dirty="0">
                <a:latin typeface="+mj-lt"/>
              </a:rPr>
              <a:t>.</a:t>
            </a:r>
          </a:p>
          <a:p>
            <a:pPr>
              <a:defRPr/>
            </a:pPr>
            <a:r>
              <a:rPr lang="vi-VN" sz="3000" dirty="0">
                <a:solidFill>
                  <a:srgbClr val="000000"/>
                </a:solidFill>
                <a:latin typeface="+mj-lt"/>
              </a:rPr>
              <a:t>B. Lò xo treo vật m</a:t>
            </a:r>
            <a:r>
              <a:rPr lang="vi-VN" sz="3000" baseline="-25000" dirty="0">
                <a:solidFill>
                  <a:srgbClr val="000000"/>
                </a:solidFill>
                <a:latin typeface="+mj-lt"/>
              </a:rPr>
              <a:t>1</a:t>
            </a:r>
            <a:r>
              <a:rPr lang="vi-VN" sz="3000" dirty="0">
                <a:solidFill>
                  <a:srgbClr val="000000"/>
                </a:solidFill>
                <a:latin typeface="+mj-lt"/>
              </a:rPr>
              <a:t> dãn nhiều hơn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C. Lò xo treo vật m</a:t>
            </a:r>
            <a:r>
              <a:rPr lang="vi-VN" sz="3000" baseline="-25000" dirty="0">
                <a:solidFill>
                  <a:srgbClr val="000000"/>
                </a:solidFill>
                <a:latin typeface="+mj-lt"/>
              </a:rPr>
              <a:t>1</a:t>
            </a:r>
            <a:r>
              <a:rPr lang="vi-VN" sz="3000" dirty="0">
                <a:solidFill>
                  <a:srgbClr val="000000"/>
                </a:solidFill>
                <a:latin typeface="+mj-lt"/>
              </a:rPr>
              <a:t> dãn bằng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D. Lò xo treo vật m</a:t>
            </a:r>
            <a:r>
              <a:rPr lang="vi-VN" sz="3000" baseline="-25000" dirty="0">
                <a:solidFill>
                  <a:srgbClr val="000000"/>
                </a:solidFill>
                <a:latin typeface="+mj-lt"/>
              </a:rPr>
              <a:t>2</a:t>
            </a:r>
            <a:r>
              <a:rPr lang="vi-VN" sz="3000" dirty="0">
                <a:solidFill>
                  <a:srgbClr val="000000"/>
                </a:solidFill>
                <a:latin typeface="+mj-lt"/>
              </a:rPr>
              <a:t> dãn ít hơn lò xo treo vật m</a:t>
            </a:r>
            <a:r>
              <a:rPr lang="vi-VN" sz="3000" baseline="-25000" dirty="0">
                <a:solidFill>
                  <a:srgbClr val="000000"/>
                </a:solidFill>
                <a:latin typeface="+mj-lt"/>
              </a:rPr>
              <a:t>1</a:t>
            </a:r>
            <a:r>
              <a:rPr lang="vi-VN" sz="3000" dirty="0">
                <a:solidFill>
                  <a:srgbClr val="000000"/>
                </a:solidFill>
                <a:latin typeface="+mj-lt"/>
              </a:rPr>
              <a:t>.</a:t>
            </a:r>
          </a:p>
        </p:txBody>
      </p:sp>
      <p:pic>
        <p:nvPicPr>
          <p:cNvPr id="5" name="Picture 4">
            <a:extLst>
              <a:ext uri="{FF2B5EF4-FFF2-40B4-BE49-F238E27FC236}">
                <a16:creationId xmlns:a16="http://schemas.microsoft.com/office/drawing/2014/main" id="{75CCCC56-E94F-994F-7424-A7DFE96718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126" y="1447800"/>
            <a:ext cx="76409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40D55-1397-10CD-317A-32EAD4D0E352}"/>
              </a:ext>
            </a:extLst>
          </p:cNvPr>
          <p:cNvSpPr txBox="1"/>
          <p:nvPr/>
        </p:nvSpPr>
        <p:spPr>
          <a:xfrm>
            <a:off x="76200" y="24938"/>
            <a:ext cx="8839200" cy="4247317"/>
          </a:xfrm>
          <a:prstGeom prst="rect">
            <a:avLst/>
          </a:prstGeom>
          <a:noFill/>
        </p:spPr>
        <p:txBody>
          <a:bodyPr wrap="square">
            <a:spAutoFit/>
          </a:bodyPr>
          <a:lstStyle/>
          <a:p>
            <a:pPr algn="just">
              <a:defRPr/>
            </a:pPr>
            <a:r>
              <a:rPr lang="vi-VN" sz="3000" b="1" dirty="0">
                <a:latin typeface="+mj-lt"/>
              </a:rPr>
              <a:t>Câu </a:t>
            </a:r>
            <a:r>
              <a:rPr lang="en-US" sz="3000" b="1" dirty="0">
                <a:latin typeface="+mj-lt"/>
              </a:rPr>
              <a:t>11</a:t>
            </a:r>
            <a:r>
              <a:rPr lang="vi-VN" sz="3000" b="1" dirty="0">
                <a:latin typeface="+mj-lt"/>
              </a:rPr>
              <a:t>:</a:t>
            </a:r>
            <a:r>
              <a:rPr lang="vi-VN" sz="3000" dirty="0">
                <a:latin typeface="+mj-lt"/>
              </a:rPr>
              <a:t> Lực nào trong các lực dưới đây không phải là lực đàn hồi?</a:t>
            </a:r>
          </a:p>
          <a:p>
            <a:pPr algn="just">
              <a:defRPr/>
            </a:pPr>
            <a:r>
              <a:rPr lang="vi-VN" sz="3000" dirty="0">
                <a:latin typeface="+mj-lt"/>
              </a:rPr>
              <a:t>A. Lực mà lò xo bút bi tác dụng vào ngòi bút. </a:t>
            </a:r>
          </a:p>
          <a:p>
            <a:pPr algn="just">
              <a:defRPr/>
            </a:pPr>
            <a:r>
              <a:rPr lang="vi-VN" sz="3000" dirty="0">
                <a:latin typeface="+mj-lt"/>
              </a:rPr>
              <a:t>B. Lực nâng tác dụng vào cánh máy bay khi máy bay chuyển động.</a:t>
            </a:r>
          </a:p>
          <a:p>
            <a:pPr algn="just">
              <a:defRPr/>
            </a:pPr>
            <a:r>
              <a:rPr lang="vi-VN" sz="3000" dirty="0">
                <a:latin typeface="+mj-lt"/>
              </a:rPr>
              <a:t>C. Lực của giảm xóc xe máy tác dụng vào khung xe máy. </a:t>
            </a:r>
          </a:p>
          <a:p>
            <a:pPr algn="just">
              <a:defRPr/>
            </a:pPr>
            <a:r>
              <a:rPr lang="vi-VN" sz="3000" dirty="0">
                <a:latin typeface="+mj-lt"/>
              </a:rPr>
              <a:t>D. Lực của quả bóng tác dụng vào tường khi quả bóng va chạm với tường.</a:t>
            </a:r>
          </a:p>
        </p:txBody>
      </p:sp>
      <p:pic>
        <p:nvPicPr>
          <p:cNvPr id="5" name="Picture 4">
            <a:extLst>
              <a:ext uri="{FF2B5EF4-FFF2-40B4-BE49-F238E27FC236}">
                <a16:creationId xmlns:a16="http://schemas.microsoft.com/office/drawing/2014/main" id="{1D29D9BA-910D-95A2-EC47-5C201EE796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a:t>
            </a:r>
            <a:r>
              <a:rPr lang="en-US" altLang="en-US" sz="4000" i="1" dirty="0"/>
              <a:t> xo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2" name="Text Box 11">
            <a:extLst>
              <a:ext uri="{FF2B5EF4-FFF2-40B4-BE49-F238E27FC236}">
                <a16:creationId xmlns:a16="http://schemas.microsoft.com/office/drawing/2014/main" id="{BE3B9B0B-6C26-1B9F-D587-5AA9799CB754}"/>
              </a:ext>
            </a:extLst>
          </p:cNvPr>
          <p:cNvSpPr txBox="1">
            <a:spLocks noChangeArrowheads="1"/>
          </p:cNvSpPr>
          <p:nvPr/>
        </p:nvSpPr>
        <p:spPr bwMode="auto">
          <a:xfrm>
            <a:off x="381001" y="5745373"/>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582C0-C8CD-754B-D097-2721AD4225AA}"/>
              </a:ext>
            </a:extLst>
          </p:cNvPr>
          <p:cNvSpPr txBox="1"/>
          <p:nvPr/>
        </p:nvSpPr>
        <p:spPr>
          <a:xfrm>
            <a:off x="228600" y="304800"/>
            <a:ext cx="8124825" cy="5170646"/>
          </a:xfrm>
          <a:prstGeom prst="rect">
            <a:avLst/>
          </a:prstGeom>
          <a:noFill/>
        </p:spPr>
        <p:txBody>
          <a:bodyPr>
            <a:spAutoFit/>
          </a:bodyPr>
          <a:lstStyle/>
          <a:p>
            <a:pPr algn="just">
              <a:defRPr/>
            </a:pPr>
            <a:r>
              <a:rPr lang="vi-VN" sz="3000" b="1" dirty="0">
                <a:solidFill>
                  <a:srgbClr val="000000"/>
                </a:solidFill>
                <a:latin typeface="+mj-lt"/>
              </a:rPr>
              <a:t>Câu </a:t>
            </a:r>
            <a:r>
              <a:rPr lang="en-US" sz="3000" b="1" dirty="0">
                <a:solidFill>
                  <a:srgbClr val="000000"/>
                </a:solidFill>
                <a:latin typeface="+mj-lt"/>
              </a:rPr>
              <a:t>12</a:t>
            </a:r>
            <a:r>
              <a:rPr lang="vi-VN" sz="3000" b="1" dirty="0">
                <a:solidFill>
                  <a:srgbClr val="000000"/>
                </a:solidFill>
                <a:latin typeface="+mj-lt"/>
              </a:rPr>
              <a:t>: </a:t>
            </a:r>
            <a:r>
              <a:rPr lang="vi-VN" sz="3000" dirty="0">
                <a:solidFill>
                  <a:srgbClr val="000000"/>
                </a:solidFill>
                <a:latin typeface="+mj-lt"/>
              </a:rPr>
              <a:t>Phát biểu nào sau đây về lực đàn hồi của một lò xo là đúng?</a:t>
            </a:r>
          </a:p>
          <a:p>
            <a:pPr algn="just">
              <a:defRPr/>
            </a:pPr>
            <a:r>
              <a:rPr lang="vi-VN" sz="3000" dirty="0">
                <a:solidFill>
                  <a:srgbClr val="000000"/>
                </a:solidFill>
                <a:latin typeface="+mj-lt"/>
              </a:rPr>
              <a:t>A. Chiều dài của lò xo khi bị kéo dãn càng lớn thì lực đàn hồi càng nhỏ. </a:t>
            </a:r>
          </a:p>
          <a:p>
            <a:pPr algn="just">
              <a:defRPr/>
            </a:pPr>
            <a:r>
              <a:rPr lang="vi-VN" sz="3000" dirty="0">
                <a:solidFill>
                  <a:srgbClr val="000000"/>
                </a:solidFill>
                <a:latin typeface="+mj-lt"/>
              </a:rPr>
              <a:t>B. Chiều dài của lò xo khi bị kéo dãn càng nhỏ thì lực đàn hồi càng lớn.</a:t>
            </a:r>
          </a:p>
          <a:p>
            <a:pPr algn="just">
              <a:defRPr/>
            </a:pPr>
            <a:r>
              <a:rPr lang="vi-VN" sz="3000" dirty="0">
                <a:solidFill>
                  <a:srgbClr val="000000"/>
                </a:solidFill>
                <a:latin typeface="+mj-lt"/>
              </a:rPr>
              <a:t>C. Trong hai trường hợp lò xo có chiều dài khác nhau: trường hợp nào lò xo dài hơn thì lực đàn hồi mạnh hơn. </a:t>
            </a:r>
          </a:p>
          <a:p>
            <a:pPr algn="just">
              <a:defRPr/>
            </a:pPr>
            <a:r>
              <a:rPr lang="vi-VN" sz="3000" dirty="0">
                <a:latin typeface="+mj-lt"/>
              </a:rPr>
              <a:t>D. Độ biến dạng của lò xo càng nhỏ thì lực đàn hồi càng nhỏ.</a:t>
            </a:r>
          </a:p>
        </p:txBody>
      </p:sp>
      <p:pic>
        <p:nvPicPr>
          <p:cNvPr id="5" name="Picture 4">
            <a:extLst>
              <a:ext uri="{FF2B5EF4-FFF2-40B4-BE49-F238E27FC236}">
                <a16:creationId xmlns:a16="http://schemas.microsoft.com/office/drawing/2014/main" id="{044CEBAF-B9CF-3652-9C58-E75629F670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876800"/>
            <a:ext cx="98788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52A69C71-8A09-1286-5C3D-74D095EE56D1}"/>
              </a:ext>
            </a:extLst>
          </p:cNvPr>
          <p:cNvSpPr txBox="1">
            <a:spLocks noChangeArrowheads="1"/>
          </p:cNvSpPr>
          <p:nvPr/>
        </p:nvSpPr>
        <p:spPr bwMode="auto">
          <a:xfrm>
            <a:off x="381000" y="381000"/>
            <a:ext cx="8124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Câu</a:t>
            </a:r>
            <a:r>
              <a:rPr lang="en-US" altLang="en-US" sz="3000" b="1" dirty="0">
                <a:solidFill>
                  <a:srgbClr val="000000"/>
                </a:solidFill>
                <a:latin typeface="Times New Roman" panose="02020603050405020304" pitchFamily="18" charset="0"/>
                <a:cs typeface="Times New Roman" panose="02020603050405020304" pitchFamily="18" charset="0"/>
              </a:rPr>
              <a:t> 13: </a:t>
            </a:r>
            <a:r>
              <a:rPr lang="en-US" altLang="en-US" sz="3000" dirty="0">
                <a:solidFill>
                  <a:srgbClr val="000000"/>
                </a:solidFill>
                <a:latin typeface="Times New Roman" panose="02020603050405020304" pitchFamily="18" charset="0"/>
                <a:cs typeface="Times New Roman" panose="02020603050405020304" pitchFamily="18" charset="0"/>
              </a:rPr>
              <a:t>Treo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nặng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sẽ</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p>
          <a:p>
            <a:r>
              <a:rPr lang="en-US" altLang="en-US" sz="3000" dirty="0">
                <a:solidFill>
                  <a:srgbClr val="000000"/>
                </a:solidFill>
                <a:latin typeface="Times New Roman" panose="02020603050405020304" pitchFamily="18" charset="0"/>
                <a:cs typeface="Times New Roman" panose="02020603050405020304" pitchFamily="18" charset="0"/>
              </a:rPr>
              <a:t>A. </a:t>
            </a:r>
            <a:r>
              <a:rPr lang="en-US" altLang="en-US" sz="3000" dirty="0" err="1">
                <a:solidFill>
                  <a:srgbClr val="000000"/>
                </a:solidFill>
                <a:latin typeface="Times New Roman" panose="02020603050405020304" pitchFamily="18" charset="0"/>
                <a:cs typeface="Times New Roman" panose="02020603050405020304" pitchFamily="18" charset="0"/>
              </a:rPr>
              <a:t>Lực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hồi</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endParaRPr lang="en-US" altLang="en-US" sz="3000" dirty="0">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C.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lực</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D. </a:t>
            </a:r>
            <a:r>
              <a:rPr lang="en-US" altLang="en-US" sz="3000" dirty="0" err="1">
                <a:solidFill>
                  <a:srgbClr val="000000"/>
                </a:solidFill>
                <a:latin typeface="Times New Roman" panose="02020603050405020304" pitchFamily="18" charset="0"/>
                <a:cs typeface="Times New Roman" panose="02020603050405020304" pitchFamily="18" charset="0"/>
              </a:rPr>
              <a:t>Cân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lẫn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nhau</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E54AEB3-7A4D-AED3-DC3A-31C1D5DB2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609600" cy="61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8CD9ED0A-0BBB-557A-4E5B-7EAD2518FD78}"/>
              </a:ext>
            </a:extLst>
          </p:cNvPr>
          <p:cNvSpPr txBox="1">
            <a:spLocks noChangeArrowheads="1"/>
          </p:cNvSpPr>
          <p:nvPr/>
        </p:nvSpPr>
        <p:spPr bwMode="auto">
          <a:xfrm>
            <a:off x="381000" y="408715"/>
            <a:ext cx="81248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14: </a:t>
            </a:r>
            <a:r>
              <a:rPr lang="en-US" altLang="en-US" sz="3600" dirty="0" err="1">
                <a:solidFill>
                  <a:srgbClr val="000000"/>
                </a:solidFill>
                <a:latin typeface="Times New Roman" panose="02020603050405020304" pitchFamily="18" charset="0"/>
                <a:cs typeface="Times New Roman" panose="02020603050405020304" pitchFamily="18" charset="0"/>
              </a:rPr>
              <a:t>Một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tự</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nhiên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20 cm. Khi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24 cm </a:t>
            </a:r>
            <a:r>
              <a:rPr lang="en-US" altLang="en-US" sz="3600" dirty="0" err="1">
                <a:solidFill>
                  <a:srgbClr val="000000"/>
                </a:solidFill>
                <a:latin typeface="Times New Roman" panose="02020603050405020304" pitchFamily="18" charset="0"/>
                <a:cs typeface="Times New Roman" panose="02020603050405020304" pitchFamily="18" charset="0"/>
              </a:rPr>
              <a:t>thì</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đã</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bị</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biến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bao </a:t>
            </a:r>
            <a:r>
              <a:rPr lang="en-US" altLang="en-US" sz="3600" dirty="0" err="1">
                <a:solidFill>
                  <a:srgbClr val="000000"/>
                </a:solidFill>
                <a:latin typeface="Times New Roman" panose="02020603050405020304" pitchFamily="18" charset="0"/>
                <a:cs typeface="Times New Roman" panose="02020603050405020304" pitchFamily="18" charset="0"/>
              </a:rPr>
              <a:t>nhiêu</a:t>
            </a:r>
            <a:r>
              <a:rPr lang="en-US" altLang="en-US" sz="3600" dirty="0">
                <a:solidFill>
                  <a:srgbClr val="000000"/>
                </a:solidFill>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A. 2 cm</a:t>
            </a:r>
          </a:p>
          <a:p>
            <a:r>
              <a:rPr lang="en-US" altLang="en-US" sz="3600" dirty="0">
                <a:latin typeface="Times New Roman" panose="02020603050405020304" pitchFamily="18" charset="0"/>
                <a:cs typeface="Times New Roman" panose="02020603050405020304" pitchFamily="18" charset="0"/>
              </a:rPr>
              <a:t>B. 3 cm</a:t>
            </a:r>
          </a:p>
          <a:p>
            <a:r>
              <a:rPr lang="en-US" altLang="en-US" sz="3600" dirty="0">
                <a:latin typeface="Times New Roman" panose="02020603050405020304" pitchFamily="18" charset="0"/>
                <a:cs typeface="Times New Roman" panose="02020603050405020304" pitchFamily="18" charset="0"/>
              </a:rPr>
              <a:t>C. 1 cm</a:t>
            </a:r>
          </a:p>
          <a:p>
            <a:r>
              <a:rPr lang="en-US" altLang="en-US" sz="3600" dirty="0">
                <a:latin typeface="Times New Roman" panose="02020603050405020304" pitchFamily="18" charset="0"/>
                <a:cs typeface="Times New Roman" panose="02020603050405020304" pitchFamily="18" charset="0"/>
              </a:rPr>
              <a:t>D. 4 cm</a:t>
            </a:r>
          </a:p>
        </p:txBody>
      </p:sp>
      <p:pic>
        <p:nvPicPr>
          <p:cNvPr id="5" name="Picture 4">
            <a:extLst>
              <a:ext uri="{FF2B5EF4-FFF2-40B4-BE49-F238E27FC236}">
                <a16:creationId xmlns:a16="http://schemas.microsoft.com/office/drawing/2014/main" id="{DE528F1F-FE2A-0E0B-8A5C-1CA67FA530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8373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810000" y="1447800"/>
            <a:ext cx="19812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DẶN DÒ</a:t>
            </a:r>
          </a:p>
        </p:txBody>
      </p:sp>
      <p:sp>
        <p:nvSpPr>
          <p:cNvPr id="6" name="TextBox 5"/>
          <p:cNvSpPr txBox="1"/>
          <p:nvPr/>
        </p:nvSpPr>
        <p:spPr>
          <a:xfrm>
            <a:off x="2057400" y="1981200"/>
            <a:ext cx="5410200" cy="3170099"/>
          </a:xfrm>
          <a:prstGeom prst="rect">
            <a:avLst/>
          </a:prstGeom>
          <a:noFill/>
        </p:spPr>
        <p:txBody>
          <a:bodyPr wrap="square" rtlCol="0">
            <a:spAutoFit/>
          </a:bodyPr>
          <a:lstStyle/>
          <a:p>
            <a:pPr algn="just">
              <a:buFontTx/>
              <a:buChar char="-"/>
            </a:pPr>
            <a:r>
              <a:rPr lang="en-US" sz="2400" dirty="0" err="1">
                <a:solidFill>
                  <a:srgbClr val="FF0000"/>
                </a:solidFill>
                <a:latin typeface="Times New Roman" pitchFamily="18" charset="0"/>
                <a:cs typeface="Times New Roman" pitchFamily="18" charset="0"/>
              </a:rPr>
              <a:t>Xem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hỏi</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42.1; 42.2; 42.3; 42.4 SBT</a:t>
            </a:r>
          </a:p>
          <a:p>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bf9f4d89ba9b41a1216343db24f367.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429000" y="304800"/>
            <a:ext cx="2438400" cy="646331"/>
          </a:xfrm>
          <a:prstGeom prst="rect">
            <a:avLst/>
          </a:prstGeom>
          <a:solidFill>
            <a:schemeClr val="bg1"/>
          </a:solidFill>
        </p:spPr>
        <p:txBody>
          <a:bodyPr wrap="square" rtlCol="0">
            <a:spAutoFit/>
          </a:bodyPr>
          <a:lstStyle/>
          <a:p>
            <a:endParaRPr lang="en-US" dirty="0"/>
          </a:p>
          <a:p>
            <a:endParaRPr lang="en-US" dirty="0"/>
          </a:p>
        </p:txBody>
      </p:sp>
      <p:pic>
        <p:nvPicPr>
          <p:cNvPr id="6" name="Picture 4" descr="20072013640_zps8114590a"/>
          <p:cNvPicPr>
            <a:picLocks noChangeAspect="1" noChangeArrowheads="1"/>
          </p:cNvPicPr>
          <p:nvPr/>
        </p:nvPicPr>
        <p:blipFill>
          <a:blip r:embed="rId3"/>
          <a:srcRect/>
          <a:stretch>
            <a:fillRect/>
          </a:stretch>
        </p:blipFill>
        <p:spPr bwMode="auto">
          <a:xfrm>
            <a:off x="242723" y="1686719"/>
            <a:ext cx="2885343" cy="2389981"/>
          </a:xfrm>
          <a:prstGeom prst="rect">
            <a:avLst/>
          </a:prstGeom>
          <a:noFill/>
          <a:ln w="9525">
            <a:noFill/>
            <a:miter lim="800000"/>
            <a:headEnd/>
            <a:tailEnd/>
          </a:ln>
        </p:spPr>
      </p:pic>
      <p:pic>
        <p:nvPicPr>
          <p:cNvPr id="7" name="Picture 4" descr="Picture12"/>
          <p:cNvPicPr>
            <a:picLocks noChangeAspect="1" noChangeArrowheads="1"/>
          </p:cNvPicPr>
          <p:nvPr/>
        </p:nvPicPr>
        <p:blipFill>
          <a:blip r:embed="rId4"/>
          <a:srcRect/>
          <a:stretch>
            <a:fillRect/>
          </a:stretch>
        </p:blipFill>
        <p:spPr bwMode="auto">
          <a:xfrm>
            <a:off x="3177674" y="484092"/>
            <a:ext cx="3048000" cy="2259108"/>
          </a:xfrm>
          <a:prstGeom prst="rect">
            <a:avLst/>
          </a:prstGeom>
          <a:noFill/>
          <a:ln w="9525">
            <a:noFill/>
            <a:miter lim="800000"/>
            <a:headEnd/>
            <a:tailEnd/>
          </a:ln>
        </p:spPr>
      </p:pic>
      <p:pic>
        <p:nvPicPr>
          <p:cNvPr id="1026" name="Picture 2" descr="Dây Thun Khoanh Rồng Vàng"/>
          <p:cNvPicPr>
            <a:picLocks noChangeAspect="1" noChangeArrowheads="1"/>
          </p:cNvPicPr>
          <p:nvPr/>
        </p:nvPicPr>
        <p:blipFill>
          <a:blip r:embed="rId5"/>
          <a:srcRect/>
          <a:stretch>
            <a:fillRect/>
          </a:stretch>
        </p:blipFill>
        <p:spPr bwMode="auto">
          <a:xfrm>
            <a:off x="5715000" y="2743200"/>
            <a:ext cx="3429000" cy="2667000"/>
          </a:xfrm>
          <a:prstGeom prst="rect">
            <a:avLst/>
          </a:prstGeom>
          <a:noFill/>
        </p:spPr>
      </p:pic>
    </p:spTree>
    <p:extLst>
      <p:ext uri="{BB962C8B-B14F-4D97-AF65-F5344CB8AC3E}">
        <p14:creationId xmlns:p14="http://schemas.microsoft.com/office/powerpoint/2010/main" val="379710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ee7edcac4882c930672ce28dc985da2.jpg"/>
          <p:cNvPicPr>
            <a:picLocks noChangeAspect="1"/>
          </p:cNvPicPr>
          <p:nvPr/>
        </p:nvPicPr>
        <p:blipFill>
          <a:blip r:embed="rId2"/>
          <a:stretch>
            <a:fillRect/>
          </a:stretch>
        </p:blipFill>
        <p:spPr>
          <a:xfrm>
            <a:off x="4057" y="0"/>
            <a:ext cx="9139943" cy="6858000"/>
          </a:xfrm>
          <a:prstGeom prst="rect">
            <a:avLst/>
          </a:prstGeom>
        </p:spPr>
      </p:pic>
      <p:pic>
        <p:nvPicPr>
          <p:cNvPr id="6" name="Picture 2" descr="Giải kết nối tri thức khoa học tự nhiên 6 bài 3: Độ biến dạng của lò xo |  baivan.net"/>
          <p:cNvPicPr>
            <a:picLocks noChangeAspect="1" noChangeArrowheads="1"/>
          </p:cNvPicPr>
          <p:nvPr/>
        </p:nvPicPr>
        <p:blipFill>
          <a:blip r:embed="rId3"/>
          <a:srcRect/>
          <a:stretch>
            <a:fillRect/>
          </a:stretch>
        </p:blipFill>
        <p:spPr bwMode="auto">
          <a:xfrm>
            <a:off x="228600" y="0"/>
            <a:ext cx="6829425" cy="2520552"/>
          </a:xfrm>
          <a:prstGeom prst="rect">
            <a:avLst/>
          </a:prstGeom>
          <a:noFill/>
        </p:spPr>
      </p:pic>
      <p:sp>
        <p:nvSpPr>
          <p:cNvPr id="8" name="TextBox 7"/>
          <p:cNvSpPr txBox="1"/>
          <p:nvPr/>
        </p:nvSpPr>
        <p:spPr>
          <a:xfrm>
            <a:off x="609600" y="2514600"/>
            <a:ext cx="1752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Kẹp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áo</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667000" y="2514600"/>
            <a:ext cx="2438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410200" y="2514600"/>
            <a:ext cx="1295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Bạt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nhún</a:t>
            </a:r>
            <a:endParaRPr lang="en-US" sz="2400" dirty="0">
              <a:solidFill>
                <a:srgbClr val="FF0000"/>
              </a:solidFill>
              <a:latin typeface="Times New Roman" pitchFamily="18" charset="0"/>
              <a:cs typeface="Times New Roman" pitchFamily="18" charset="0"/>
            </a:endParaRPr>
          </a:p>
        </p:txBody>
      </p:sp>
      <p:sp>
        <p:nvSpPr>
          <p:cNvPr id="11" name="Rounded Rectangular Callout 10"/>
          <p:cNvSpPr/>
          <p:nvPr/>
        </p:nvSpPr>
        <p:spPr>
          <a:xfrm>
            <a:off x="4267200" y="3276600"/>
            <a:ext cx="3505200" cy="1981200"/>
          </a:xfrm>
          <a:prstGeom prst="wedgeRoundRectCallout">
            <a:avLst>
              <a:gd name="adj1" fmla="val 66250"/>
              <a:gd name="adj2" fmla="val 961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419600" y="3420814"/>
            <a:ext cx="3200400" cy="1692771"/>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a:t>
            </a:r>
            <a:r>
              <a:rPr lang="en-US" sz="2600" dirty="0">
                <a:latin typeface="Times New Roman" pitchFamily="18" charset="0"/>
                <a:cs typeface="Times New Roman" pitchFamily="18" charset="0"/>
              </a:rPr>
              <a:t> xo. </a:t>
            </a:r>
          </a:p>
        </p:txBody>
      </p:sp>
      <p:sp>
        <p:nvSpPr>
          <p:cNvPr id="13" name="Cloud Callout 12"/>
          <p:cNvSpPr/>
          <p:nvPr/>
        </p:nvSpPr>
        <p:spPr>
          <a:xfrm>
            <a:off x="609600" y="2971800"/>
            <a:ext cx="3352800" cy="3276600"/>
          </a:xfrm>
          <a:prstGeom prst="cloudCallout">
            <a:avLst>
              <a:gd name="adj1" fmla="val -65262"/>
              <a:gd name="adj2" fmla="val 6255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914400" y="3581400"/>
            <a:ext cx="2895600" cy="1938992"/>
          </a:xfrm>
          <a:prstGeom prst="rect">
            <a:avLst/>
          </a:prstGeom>
        </p:spPr>
        <p:txBody>
          <a:bodyPr wrap="square">
            <a:spAutoFit/>
          </a:bodyPr>
          <a:lstStyle/>
          <a:p>
            <a:pPr algn="ct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móc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350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e9a56a0db560db21f5d4d02fa601cbd.jpg"/>
          <p:cNvPicPr>
            <a:picLocks noChangeAspect="1"/>
          </p:cNvPicPr>
          <p:nvPr/>
        </p:nvPicPr>
        <p:blipFill>
          <a:blip r:embed="rId2"/>
          <a:stretch>
            <a:fillRect/>
          </a:stretch>
        </p:blipFill>
        <p:spPr>
          <a:xfrm>
            <a:off x="0" y="0"/>
            <a:ext cx="9144000" cy="6858000"/>
          </a:xfrm>
          <a:prstGeom prst="rect">
            <a:avLst/>
          </a:prstGeom>
        </p:spPr>
      </p:pic>
      <p:pic>
        <p:nvPicPr>
          <p:cNvPr id="12" name="Picture 2" descr="Trò Chơi Thú Nhún - Phước Bình ở Quận 9, TP. HCM | Menu Thực đơn &amp;amp; Giá cả | Trò  Chơi Thú Nhún - Phước Bình | Foody.vn"/>
          <p:cNvPicPr>
            <a:picLocks noChangeAspect="1" noChangeArrowheads="1"/>
          </p:cNvPicPr>
          <p:nvPr/>
        </p:nvPicPr>
        <p:blipFill>
          <a:blip r:embed="rId3"/>
          <a:srcRect/>
          <a:stretch>
            <a:fillRect/>
          </a:stretch>
        </p:blipFill>
        <p:spPr bwMode="auto">
          <a:xfrm>
            <a:off x="100552" y="-6927"/>
            <a:ext cx="4941915" cy="3124200"/>
          </a:xfrm>
          <a:prstGeom prst="rect">
            <a:avLst/>
          </a:prstGeom>
          <a:noFill/>
        </p:spPr>
      </p:pic>
      <p:pic>
        <p:nvPicPr>
          <p:cNvPr id="13" name="Picture 4" descr="Kìm bấm cành hoa cây cảnh - Dụng cụ làm vườn chất lượng"/>
          <p:cNvPicPr>
            <a:picLocks noChangeAspect="1" noChangeArrowheads="1"/>
          </p:cNvPicPr>
          <p:nvPr/>
        </p:nvPicPr>
        <p:blipFill>
          <a:blip r:embed="rId4"/>
          <a:srcRect/>
          <a:stretch>
            <a:fillRect/>
          </a:stretch>
        </p:blipFill>
        <p:spPr bwMode="auto">
          <a:xfrm>
            <a:off x="5207051" y="189495"/>
            <a:ext cx="3811459" cy="2858594"/>
          </a:xfrm>
          <a:prstGeom prst="rect">
            <a:avLst/>
          </a:prstGeom>
          <a:noFill/>
        </p:spPr>
      </p:pic>
      <p:pic>
        <p:nvPicPr>
          <p:cNvPr id="14" name="Picture 6" descr="1 Dây thông tắc cống vệ sinh - Dây thông tắc cống lò xo - chuyên nghiệp"/>
          <p:cNvPicPr>
            <a:picLocks noChangeAspect="1" noChangeArrowheads="1"/>
          </p:cNvPicPr>
          <p:nvPr/>
        </p:nvPicPr>
        <p:blipFill>
          <a:blip r:embed="rId5"/>
          <a:srcRect/>
          <a:stretch>
            <a:fillRect/>
          </a:stretch>
        </p:blipFill>
        <p:spPr bwMode="auto">
          <a:xfrm>
            <a:off x="26324" y="3404062"/>
            <a:ext cx="4401230" cy="3304309"/>
          </a:xfrm>
          <a:prstGeom prst="rect">
            <a:avLst/>
          </a:prstGeom>
          <a:noFill/>
        </p:spPr>
      </p:pic>
      <p:pic>
        <p:nvPicPr>
          <p:cNvPr id="15" name="Picture 8" descr="Bút bi – Wikipedia tiếng Việt"/>
          <p:cNvPicPr>
            <a:picLocks noChangeAspect="1" noChangeArrowheads="1"/>
          </p:cNvPicPr>
          <p:nvPr/>
        </p:nvPicPr>
        <p:blipFill>
          <a:blip r:embed="rId6" cstate="print"/>
          <a:srcRect/>
          <a:stretch>
            <a:fillRect/>
          </a:stretch>
        </p:blipFill>
        <p:spPr bwMode="auto">
          <a:xfrm>
            <a:off x="4591401" y="3429000"/>
            <a:ext cx="442711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6" name="TextBox 5"/>
          <p:cNvSpPr txBox="1"/>
          <p:nvPr/>
        </p:nvSpPr>
        <p:spPr>
          <a:xfrm>
            <a:off x="609600" y="1066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7410" name="Picture 2" descr="Khoa học tự nhiên 6 Kết nối tri thức Bài 42: Biến dạng của lò xo"/>
          <p:cNvPicPr>
            <a:picLocks noChangeAspect="1" noChangeArrowheads="1"/>
          </p:cNvPicPr>
          <p:nvPr/>
        </p:nvPicPr>
        <p:blipFill>
          <a:blip r:embed="rId3"/>
          <a:srcRect/>
          <a:stretch>
            <a:fillRect/>
          </a:stretch>
        </p:blipFill>
        <p:spPr bwMode="auto">
          <a:xfrm>
            <a:off x="4572000" y="1524000"/>
            <a:ext cx="3810000" cy="2662520"/>
          </a:xfrm>
          <a:prstGeom prst="rect">
            <a:avLst/>
          </a:prstGeom>
          <a:noFill/>
        </p:spPr>
      </p:pic>
      <p:sp>
        <p:nvSpPr>
          <p:cNvPr id="8" name="TextBox 7"/>
          <p:cNvSpPr txBox="1"/>
          <p:nvPr/>
        </p:nvSpPr>
        <p:spPr>
          <a:xfrm>
            <a:off x="1066800" y="1600200"/>
            <a:ext cx="3581400" cy="3539430"/>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xoắn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co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a:t>
            </a:r>
          </a:p>
        </p:txBody>
      </p:sp>
      <p:pic>
        <p:nvPicPr>
          <p:cNvPr id="9" name="Picture 8" descr="1-mau_slide_powerpoint_dep_ctu.vn_(30).gif"/>
          <p:cNvPicPr>
            <a:picLocks noChangeAspect="1"/>
          </p:cNvPicPr>
          <p:nvPr/>
        </p:nvPicPr>
        <p:blipFill>
          <a:blip r:embed="rId4" cstate="print"/>
          <a:stretch>
            <a:fillRect/>
          </a:stretch>
        </p:blipFill>
        <p:spPr>
          <a:xfrm>
            <a:off x="685800" y="1371600"/>
            <a:ext cx="790014" cy="457200"/>
          </a:xfrm>
          <a:prstGeom prst="rect">
            <a:avLst/>
          </a:prstGeom>
        </p:spPr>
      </p:pic>
      <p:sp>
        <p:nvSpPr>
          <p:cNvPr id="3" name="Hộp Văn bản 2">
            <a:extLst>
              <a:ext uri="{FF2B5EF4-FFF2-40B4-BE49-F238E27FC236}">
                <a16:creationId xmlns:a16="http://schemas.microsoft.com/office/drawing/2014/main" id="{8D30E149-AD0C-1CA8-1D05-CB1684C7A1FB}"/>
              </a:ext>
            </a:extLst>
          </p:cNvPr>
          <p:cNvSpPr txBox="1"/>
          <p:nvPr/>
        </p:nvSpPr>
        <p:spPr>
          <a:xfrm>
            <a:off x="1033548" y="5171385"/>
            <a:ext cx="7196051" cy="954107"/>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70 Khung viền ý tưởng trong 2021 | khung, khung ảnh, trang trí"/>
          <p:cNvPicPr>
            <a:picLocks noChangeAspect="1" noChangeArrowheads="1"/>
          </p:cNvPicPr>
          <p:nvPr/>
        </p:nvPicPr>
        <p:blipFill>
          <a:blip r:embed="rId2"/>
          <a:srcRect/>
          <a:stretch>
            <a:fillRect/>
          </a:stretch>
        </p:blipFill>
        <p:spPr bwMode="auto">
          <a:xfrm>
            <a:off x="0" y="58201"/>
            <a:ext cx="6705600" cy="6780944"/>
          </a:xfrm>
          <a:prstGeom prst="rect">
            <a:avLst/>
          </a:prstGeom>
          <a:noFill/>
        </p:spPr>
      </p:pic>
      <p:pic>
        <p:nvPicPr>
          <p:cNvPr id="20486" name="Picture 6" descr="270 Khung viền ý tưởng trong 2021 | khung, khung ảnh, trang trí"/>
          <p:cNvPicPr>
            <a:picLocks noChangeAspect="1" noChangeArrowheads="1"/>
          </p:cNvPicPr>
          <p:nvPr/>
        </p:nvPicPr>
        <p:blipFill>
          <a:blip r:embed="rId3"/>
          <a:srcRect/>
          <a:stretch>
            <a:fillRect/>
          </a:stretch>
        </p:blipFill>
        <p:spPr bwMode="auto">
          <a:xfrm>
            <a:off x="6858000" y="2819400"/>
            <a:ext cx="2286000" cy="3320350"/>
          </a:xfrm>
          <a:prstGeom prst="rect">
            <a:avLst/>
          </a:prstGeom>
          <a:noFill/>
        </p:spPr>
      </p:pic>
      <p:pic>
        <p:nvPicPr>
          <p:cNvPr id="20488" name="Picture 8" descr="Bóng đá cao su Gerustar Size 5 - Màu ngẫu nhiên (Tặng Băng dán thể thao +  Kim bơm + Lưới đựng) | Tiki"/>
          <p:cNvPicPr>
            <a:picLocks noChangeAspect="1" noChangeArrowheads="1"/>
          </p:cNvPicPr>
          <p:nvPr/>
        </p:nvPicPr>
        <p:blipFill>
          <a:blip r:embed="rId4" cstate="print"/>
          <a:srcRect/>
          <a:stretch>
            <a:fillRect/>
          </a:stretch>
        </p:blipFill>
        <p:spPr bwMode="auto">
          <a:xfrm>
            <a:off x="339778" y="1295400"/>
            <a:ext cx="1717622" cy="1717622"/>
          </a:xfrm>
          <a:prstGeom prst="rect">
            <a:avLst/>
          </a:prstGeom>
          <a:noFill/>
        </p:spPr>
      </p:pic>
      <p:pic>
        <p:nvPicPr>
          <p:cNvPr id="20490" name="Picture 10" descr="hình ảnh : ánh sáng, thực vật, trắng, Nội địa, Ấm trà, Tách, Bình hoa,  Trang trí, tự nhiên,  gốm sứ, Lối sống, Vẫn còn sống, Bộ đồ ăn, vật chất,"/>
          <p:cNvPicPr>
            <a:picLocks noChangeAspect="1" noChangeArrowheads="1"/>
          </p:cNvPicPr>
          <p:nvPr/>
        </p:nvPicPr>
        <p:blipFill>
          <a:blip r:embed="rId5"/>
          <a:srcRect/>
          <a:stretch>
            <a:fillRect/>
          </a:stretch>
        </p:blipFill>
        <p:spPr bwMode="auto">
          <a:xfrm>
            <a:off x="2397177" y="1248295"/>
            <a:ext cx="1938603" cy="1806074"/>
          </a:xfrm>
          <a:prstGeom prst="rect">
            <a:avLst/>
          </a:prstGeom>
          <a:noFill/>
        </p:spPr>
      </p:pic>
      <p:pic>
        <p:nvPicPr>
          <p:cNvPr id="9" name="Picture 2" descr="Dây Thun Khoanh Rồng Vàng"/>
          <p:cNvPicPr>
            <a:picLocks noChangeAspect="1" noChangeArrowheads="1"/>
          </p:cNvPicPr>
          <p:nvPr/>
        </p:nvPicPr>
        <p:blipFill>
          <a:blip r:embed="rId6" cstate="print"/>
          <a:srcRect/>
          <a:stretch>
            <a:fillRect/>
          </a:stretch>
        </p:blipFill>
        <p:spPr bwMode="auto">
          <a:xfrm>
            <a:off x="4488180" y="1325465"/>
            <a:ext cx="1938603" cy="1762366"/>
          </a:xfrm>
          <a:prstGeom prst="rect">
            <a:avLst/>
          </a:prstGeom>
          <a:noFill/>
        </p:spPr>
      </p:pic>
      <p:pic>
        <p:nvPicPr>
          <p:cNvPr id="20494" name="Picture 14" descr="Tổng hợp hình nền những viên đá cuội lung linh đẹp mê hồn | Photographer"/>
          <p:cNvPicPr>
            <a:picLocks noChangeAspect="1" noChangeArrowheads="1"/>
          </p:cNvPicPr>
          <p:nvPr/>
        </p:nvPicPr>
        <p:blipFill>
          <a:blip r:embed="rId7" cstate="print"/>
          <a:srcRect/>
          <a:stretch>
            <a:fillRect/>
          </a:stretch>
        </p:blipFill>
        <p:spPr bwMode="auto">
          <a:xfrm>
            <a:off x="204537" y="4429992"/>
            <a:ext cx="2005263" cy="1731818"/>
          </a:xfrm>
          <a:prstGeom prst="rect">
            <a:avLst/>
          </a:prstGeom>
          <a:noFill/>
        </p:spPr>
      </p:pic>
      <p:pic>
        <p:nvPicPr>
          <p:cNvPr id="20496" name="Picture 16" descr="Biểu tượng Việt Nam: Tre xanh, xanh tự bao giờ..."/>
          <p:cNvPicPr>
            <a:picLocks noChangeAspect="1" noChangeArrowheads="1"/>
          </p:cNvPicPr>
          <p:nvPr/>
        </p:nvPicPr>
        <p:blipFill>
          <a:blip r:embed="rId8" cstate="print"/>
          <a:srcRect/>
          <a:stretch>
            <a:fillRect/>
          </a:stretch>
        </p:blipFill>
        <p:spPr bwMode="auto">
          <a:xfrm>
            <a:off x="2397177" y="4414141"/>
            <a:ext cx="2005262" cy="1837831"/>
          </a:xfrm>
          <a:prstGeom prst="rect">
            <a:avLst/>
          </a:prstGeom>
          <a:noFill/>
        </p:spPr>
      </p:pic>
      <p:pic>
        <p:nvPicPr>
          <p:cNvPr id="20498" name="Picture 18" descr="Tấm kính hàn trắng - Sieuthibaoho.com.vn"/>
          <p:cNvPicPr>
            <a:picLocks noChangeAspect="1" noChangeArrowheads="1"/>
          </p:cNvPicPr>
          <p:nvPr/>
        </p:nvPicPr>
        <p:blipFill>
          <a:blip r:embed="rId9" cstate="print"/>
          <a:srcRect/>
          <a:stretch>
            <a:fillRect/>
          </a:stretch>
        </p:blipFill>
        <p:spPr bwMode="auto">
          <a:xfrm>
            <a:off x="4572000" y="4414141"/>
            <a:ext cx="1938602" cy="1752600"/>
          </a:xfrm>
          <a:prstGeom prst="rect">
            <a:avLst/>
          </a:prstGeom>
          <a:noFill/>
        </p:spPr>
      </p:pic>
      <p:sp>
        <p:nvSpPr>
          <p:cNvPr id="20502" name="AutoShape 22"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Cục tẩy nhiều màu sắc dễ thương cho học sinh | Shopee Việt Nam"/>
          <p:cNvPicPr>
            <a:picLocks noChangeAspect="1" noChangeArrowheads="1"/>
          </p:cNvPicPr>
          <p:nvPr/>
        </p:nvPicPr>
        <p:blipFill>
          <a:blip r:embed="rId10" cstate="print"/>
          <a:srcRect/>
          <a:stretch>
            <a:fillRect/>
          </a:stretch>
        </p:blipFill>
        <p:spPr bwMode="auto">
          <a:xfrm>
            <a:off x="6748096" y="4784216"/>
            <a:ext cx="2401446" cy="1152694"/>
          </a:xfrm>
          <a:prstGeom prst="rect">
            <a:avLst/>
          </a:prstGeom>
          <a:noFill/>
        </p:spPr>
      </p:pic>
      <p:sp>
        <p:nvSpPr>
          <p:cNvPr id="18" name="TextBox 17"/>
          <p:cNvSpPr txBox="1"/>
          <p:nvPr/>
        </p:nvSpPr>
        <p:spPr>
          <a:xfrm>
            <a:off x="0" y="6008148"/>
            <a:ext cx="914400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4</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pic>
        <p:nvPicPr>
          <p:cNvPr id="19" name="Picture 4" descr="Khung Ranh Giới Lai Lịch - Ảnh miễn phí trên Pixabay"/>
          <p:cNvPicPr>
            <a:picLocks noChangeAspect="1" noChangeArrowheads="1"/>
          </p:cNvPicPr>
          <p:nvPr/>
        </p:nvPicPr>
        <p:blipFill>
          <a:blip r:embed="rId11"/>
          <a:srcRect/>
          <a:stretch>
            <a:fillRect/>
          </a:stretch>
        </p:blipFill>
        <p:spPr bwMode="auto">
          <a:xfrm>
            <a:off x="6705600" y="0"/>
            <a:ext cx="2438400" cy="3192088"/>
          </a:xfrm>
          <a:prstGeom prst="rect">
            <a:avLst/>
          </a:prstGeom>
          <a:noFill/>
        </p:spPr>
      </p:pic>
      <p:pic>
        <p:nvPicPr>
          <p:cNvPr id="20" name="Picture 12" descr="Lưỡi cưa đĩa máy PL55 Scheppach 24 răng 3901802704"/>
          <p:cNvPicPr>
            <a:picLocks noChangeAspect="1" noChangeArrowheads="1"/>
          </p:cNvPicPr>
          <p:nvPr/>
        </p:nvPicPr>
        <p:blipFill>
          <a:blip r:embed="rId12"/>
          <a:srcRect/>
          <a:stretch>
            <a:fillRect/>
          </a:stretch>
        </p:blipFill>
        <p:spPr bwMode="auto">
          <a:xfrm>
            <a:off x="7162800" y="1066800"/>
            <a:ext cx="1752600" cy="1752600"/>
          </a:xfrm>
          <a:prstGeom prst="rect">
            <a:avLst/>
          </a:prstGeom>
          <a:noFill/>
        </p:spPr>
      </p:pic>
      <p:sp>
        <p:nvSpPr>
          <p:cNvPr id="16" name="TextBox 15"/>
          <p:cNvSpPr txBox="1"/>
          <p:nvPr/>
        </p:nvSpPr>
        <p:spPr>
          <a:xfrm>
            <a:off x="2057400" y="6396335"/>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tẩy</a:t>
            </a:r>
            <a:r>
              <a:rPr lang="en-US"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2682</Words>
  <Application>Microsoft Office PowerPoint</Application>
  <PresentationFormat>On-screen Show (4:3)</PresentationFormat>
  <Paragraphs>323</Paragraphs>
  <Slides>43</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6" baseType="lpstr">
      <vt:lpstr>Arial</vt:lpstr>
      <vt:lpstr>Calibri</vt:lpstr>
      <vt:lpstr>Cambria Math</vt:lpstr>
      <vt:lpstr>French Script MT</vt:lpstr>
      <vt:lpstr>Tahoma</vt:lpstr>
      <vt:lpstr>Times New Roman</vt:lpstr>
      <vt:lpstr>Verdana</vt:lpstr>
      <vt:lpstr>VNI-Centur</vt:lpstr>
      <vt:lpstr>VNI-Souvir</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VẬT CÓ SỰ BIẾN DẠNG LÒ XO</vt:lpstr>
      <vt:lpstr>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 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Mai Thanh Phong</cp:lastModifiedBy>
  <cp:revision>84</cp:revision>
  <dcterms:created xsi:type="dcterms:W3CDTF">2021-11-27T15:00:23Z</dcterms:created>
  <dcterms:modified xsi:type="dcterms:W3CDTF">2025-02-09T16:01:13Z</dcterms:modified>
</cp:coreProperties>
</file>