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6" r:id="rId6"/>
    <p:sldId id="261" r:id="rId7"/>
    <p:sldId id="264" r:id="rId8"/>
    <p:sldId id="267" r:id="rId9"/>
    <p:sldId id="269" r:id="rId10"/>
    <p:sldId id="262" r:id="rId11"/>
    <p:sldId id="265" r:id="rId12"/>
    <p:sldId id="263" r:id="rId13"/>
    <p:sldId id="268" r:id="rId14"/>
    <p:sldId id="283" r:id="rId15"/>
    <p:sldId id="256" r:id="rId16"/>
    <p:sldId id="273" r:id="rId17"/>
    <p:sldId id="274" r:id="rId18"/>
    <p:sldId id="280" r:id="rId19"/>
    <p:sldId id="275" r:id="rId20"/>
    <p:sldId id="276"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0D055-992E-4F3E-85CB-2775EA4A2A5F}" type="datetimeFigureOut">
              <a:rPr lang="en-US" smtClean="0"/>
              <a:t>4/2/2025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FD612-67C5-4819-825D-F86BCADC6810}" type="slidenum">
              <a:rPr lang="en-US" smtClean="0"/>
              <a:t>‹#›</a:t>
            </a:fld>
            <a:endParaRPr lang="en-US"/>
          </a:p>
        </p:txBody>
      </p:sp>
    </p:spTree>
    <p:extLst>
      <p:ext uri="{BB962C8B-B14F-4D97-AF65-F5344CB8AC3E}">
        <p14:creationId xmlns:p14="http://schemas.microsoft.com/office/powerpoint/2010/main" val="13172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69287B0-9A29-4BF5-AD86-C8B9711B3E65}" type="slidenum">
              <a:rPr lang="en-US" altLang="en-US" smtClean="0"/>
              <a:pPr/>
              <a:t>1</a:t>
            </a:fld>
            <a:endParaRPr lang="en-US"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FD612-67C5-4819-825D-F86BCADC6810}" type="slidenum">
              <a:rPr lang="en-US" smtClean="0"/>
              <a:t>8</a:t>
            </a:fld>
            <a:endParaRPr lang="en-US"/>
          </a:p>
        </p:txBody>
      </p:sp>
    </p:spTree>
    <p:extLst>
      <p:ext uri="{BB962C8B-B14F-4D97-AF65-F5344CB8AC3E}">
        <p14:creationId xmlns:p14="http://schemas.microsoft.com/office/powerpoint/2010/main" val="178653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54DAEF-A0CB-4959-8DFE-DDC7587E4FF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7900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4DAEF-A0CB-4959-8DFE-DDC7587E4FF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45343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4DAEF-A0CB-4959-8DFE-DDC7587E4FF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68659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4DAEF-A0CB-4959-8DFE-DDC7587E4FF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97404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4DAEF-A0CB-4959-8DFE-DDC7587E4FF9}"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209955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4DAEF-A0CB-4959-8DFE-DDC7587E4FF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76564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4DAEF-A0CB-4959-8DFE-DDC7587E4FF9}"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47253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4DAEF-A0CB-4959-8DFE-DDC7587E4FF9}"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6577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4DAEF-A0CB-4959-8DFE-DDC7587E4FF9}"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67054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4DAEF-A0CB-4959-8DFE-DDC7587E4FF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27525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4DAEF-A0CB-4959-8DFE-DDC7587E4FF9}"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50894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4DAEF-A0CB-4959-8DFE-DDC7587E4FF9}" type="datetimeFigureOut">
              <a:rPr lang="en-US" smtClean="0"/>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A40E-2637-4A1D-A4DF-F0FBE6C2F4D9}" type="slidenum">
              <a:rPr lang="en-US" smtClean="0"/>
              <a:t>‹#›</a:t>
            </a:fld>
            <a:endParaRPr lang="en-US"/>
          </a:p>
        </p:txBody>
      </p:sp>
    </p:spTree>
    <p:extLst>
      <p:ext uri="{BB962C8B-B14F-4D97-AF65-F5344CB8AC3E}">
        <p14:creationId xmlns:p14="http://schemas.microsoft.com/office/powerpoint/2010/main" val="384193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file:///D:\du%20lieu%201\Giao%20an%20dien%20tu\L&#237;%208\Ap%20suat%20khi%20quyen_LVL\thu%20Gui%20Elise.mp3" TargetMode="Externa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3962400"/>
          <a:ext cx="1533525" cy="2895600"/>
        </p:xfrm>
        <a:graphic>
          <a:graphicData uri="http://schemas.openxmlformats.org/presentationml/2006/ole">
            <mc:AlternateContent xmlns:mc="http://schemas.openxmlformats.org/markup-compatibility/2006">
              <mc:Choice xmlns:v="urn:schemas-microsoft-com:vml" Requires="v">
                <p:oleObj name="Clip" r:id="rId3" imgW="1060704" imgH="1335024" progId="MS_ClipArt_Gallery.2">
                  <p:embed/>
                </p:oleObj>
              </mc:Choice>
              <mc:Fallback>
                <p:oleObj name="Clip" r:id="rId3" imgW="1060704" imgH="13350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1533525" cy="28956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lIns="108838" tIns="54419" rIns="108838" bIns="54419" anchor="ctr"/>
          <a:lstStyle/>
          <a:p>
            <a:pPr eaLnBrk="1" fontAlgn="auto" hangingPunct="1">
              <a:spcBef>
                <a:spcPts val="0"/>
              </a:spcBef>
              <a:spcAft>
                <a:spcPts val="0"/>
              </a:spcAft>
              <a:defRPr/>
            </a:pPr>
            <a:endParaRPr lang="en-US" sz="2600" dirty="0">
              <a:effectLst>
                <a:outerShdw blurRad="38100" dist="38100" dir="2700000" algn="tl">
                  <a:srgbClr val="000000">
                    <a:alpha val="43137"/>
                  </a:srgbClr>
                </a:outerShdw>
              </a:effectLst>
              <a:latin typeface="+mn-lt"/>
              <a:cs typeface="+mn-cs"/>
            </a:endParaRPr>
          </a:p>
        </p:txBody>
      </p:sp>
      <p:pic>
        <p:nvPicPr>
          <p:cNvPr id="27653" name="Picture 5" descr="hoa van trang t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13319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atom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304800"/>
            <a:ext cx="11953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WordArt 11"/>
          <p:cNvSpPr>
            <a:spLocks noChangeArrowheads="1" noChangeShapeType="1" noTextEdit="1"/>
          </p:cNvSpPr>
          <p:nvPr/>
        </p:nvSpPr>
        <p:spPr bwMode="auto">
          <a:xfrm>
            <a:off x="631543" y="2000250"/>
            <a:ext cx="7572375" cy="1428750"/>
          </a:xfrm>
          <a:prstGeom prst="rect">
            <a:avLst/>
          </a:prstGeom>
        </p:spPr>
        <p:txBody>
          <a:bodyPr wrap="none" fromWordArt="1">
            <a:prstTxWarp prst="textPlain">
              <a:avLst>
                <a:gd name="adj" fmla="val 50042"/>
              </a:avLst>
            </a:prstTxWarp>
          </a:bodyPr>
          <a:lstStyle/>
          <a:p>
            <a:pPr algn="ctr"/>
            <a:r>
              <a:rPr lang="vi-VN" sz="6400" b="1" kern="10">
                <a:ln w="9525">
                  <a:solidFill>
                    <a:srgbClr val="008000"/>
                  </a:solidFill>
                  <a:round/>
                  <a:headEnd/>
                  <a:tailEnd/>
                </a:ln>
                <a:gradFill rotWithShape="1">
                  <a:gsLst>
                    <a:gs pos="0">
                      <a:srgbClr val="00CC66"/>
                    </a:gs>
                    <a:gs pos="100000">
                      <a:schemeClr val="tx1"/>
                    </a:gs>
                  </a:gsLst>
                  <a:path path="rect">
                    <a:fillToRect r="100000" b="100000"/>
                  </a:path>
                </a:gradFill>
                <a:effectLst>
                  <a:outerShdw sy="50000" kx="2453608" algn="bl" rotWithShape="0">
                    <a:srgbClr val="C7DFD3">
                      <a:alpha val="50000"/>
                    </a:srgbClr>
                  </a:outerShdw>
                </a:effectLst>
                <a:latin typeface="Cambria"/>
                <a:ea typeface="Cambria"/>
              </a:rPr>
              <a:t>BÀI 45: LỰC CẢN CỦA NƯỚC</a:t>
            </a:r>
            <a:endParaRPr lang="en-US" sz="6400" b="1" kern="10">
              <a:ln w="9525">
                <a:solidFill>
                  <a:srgbClr val="008000"/>
                </a:solidFill>
                <a:round/>
                <a:headEnd/>
                <a:tailEnd/>
              </a:ln>
              <a:gradFill rotWithShape="1">
                <a:gsLst>
                  <a:gs pos="0">
                    <a:srgbClr val="00CC66"/>
                  </a:gs>
                  <a:gs pos="100000">
                    <a:schemeClr val="tx1"/>
                  </a:gs>
                </a:gsLst>
                <a:path path="rect">
                  <a:fillToRect r="100000" b="100000"/>
                </a:path>
              </a:gradFill>
              <a:effectLst>
                <a:outerShdw sy="50000" kx="2453608" algn="bl" rotWithShape="0">
                  <a:srgbClr val="C7DFD3">
                    <a:alpha val="50000"/>
                  </a:srgbClr>
                </a:outerShdw>
              </a:effectLst>
              <a:latin typeface="Cambria"/>
              <a:ea typeface="Cambria"/>
            </a:endParaRPr>
          </a:p>
        </p:txBody>
      </p:sp>
      <p:pic>
        <p:nvPicPr>
          <p:cNvPr id="27657" name="Picture 15" descr="flower1_div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0813" y="5700713"/>
            <a:ext cx="6248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315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type="title"/>
          </p:nvPr>
        </p:nvSpPr>
        <p:spPr>
          <a:xfrm>
            <a:off x="-71438" y="152649"/>
            <a:ext cx="8858251" cy="769441"/>
          </a:xfrm>
        </p:spPr>
        <p:txBody>
          <a:bodyPr wrap="square" lIns="91440" tIns="45720" rIns="91440" bIns="45720">
            <a:spAutoFit/>
          </a:bodyPr>
          <a:lstStyle/>
          <a:p>
            <a:pPr marL="342900" indent="-342900" algn="ctr">
              <a:spcBef>
                <a:spcPct val="20000"/>
              </a:spcBef>
            </a:pPr>
            <a:r>
              <a:rPr lang="nl-NL" b="1" dirty="0">
                <a:solidFill>
                  <a:srgbClr val="0070C0"/>
                </a:solidFill>
                <a:latin typeface="Cambria" pitchFamily="18" charset="0"/>
                <a:cs typeface="Times New Roman" pitchFamily="18" charset="0"/>
              </a:rPr>
              <a:t>I. Thí nghiệm về lực cản của nước</a:t>
            </a:r>
            <a:endParaRPr lang="en-US" b="1" dirty="0">
              <a:solidFill>
                <a:srgbClr val="0070C0"/>
              </a:solidFill>
              <a:latin typeface="Cambria" pitchFamily="18" charset="0"/>
              <a:cs typeface="Times New Roman" pitchFamily="18" charset="0"/>
            </a:endParaRPr>
          </a:p>
        </p:txBody>
      </p:sp>
      <p:pic>
        <p:nvPicPr>
          <p:cNvPr id="33795"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262438"/>
            <a:ext cx="78009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bwMode="auto">
          <a:xfrm>
            <a:off x="0" y="928688"/>
            <a:ext cx="8786813" cy="3341687"/>
          </a:xfrm>
          <a:prstGeom prst="rect">
            <a:avLst/>
          </a:prstGeom>
          <a:noFill/>
          <a:ln w="9525">
            <a:noFill/>
            <a:miter lim="800000"/>
            <a:headEnd/>
            <a:tailEnd/>
          </a:ln>
        </p:spPr>
        <p:txBody>
          <a:bodyPr>
            <a:spAutoFit/>
          </a:bodyPr>
          <a:lstStyle/>
          <a:p>
            <a:pPr marL="514350" indent="-514350" defTabSz="456089">
              <a:spcBef>
                <a:spcPct val="20000"/>
              </a:spcBef>
              <a:buFontTx/>
              <a:buAutoNum type="arabicPeriod"/>
              <a:defRPr/>
            </a:pPr>
            <a:r>
              <a:rPr lang="nl-NL" sz="3200" b="1" dirty="0">
                <a:latin typeface="Cambria" pitchFamily="18" charset="0"/>
                <a:ea typeface="+mj-ea"/>
                <a:cs typeface="Times New Roman" pitchFamily="18" charset="0"/>
              </a:rPr>
              <a:t>Vì tấm cản chuyển động trong nước sẽ chịu tác dụng của lực cản của nước</a:t>
            </a:r>
          </a:p>
          <a:p>
            <a:pPr marL="514350" indent="-514350" defTabSz="456089">
              <a:spcBef>
                <a:spcPct val="20000"/>
              </a:spcBef>
              <a:buFontTx/>
              <a:buAutoNum type="arabicPeriod"/>
              <a:defRPr/>
            </a:pPr>
            <a:r>
              <a:rPr lang="nl-NL" sz="3200" b="1" dirty="0">
                <a:latin typeface="Cambria" pitchFamily="18" charset="0"/>
                <a:ea typeface="+mj-ea"/>
                <a:cs typeface="Times New Roman" pitchFamily="18" charset="0"/>
              </a:rPr>
              <a:t>Ví dụ:</a:t>
            </a:r>
          </a:p>
          <a:p>
            <a:pPr marL="514350" indent="-514350" defTabSz="456089">
              <a:spcBef>
                <a:spcPct val="20000"/>
              </a:spcBef>
              <a:defRPr/>
            </a:pPr>
            <a:r>
              <a:rPr lang="nl-NL" sz="3200" b="1" dirty="0">
                <a:solidFill>
                  <a:srgbClr val="0070C0"/>
                </a:solidFill>
                <a:latin typeface="Cambria" pitchFamily="18" charset="0"/>
                <a:ea typeface="+mj-ea"/>
                <a:cs typeface="Times New Roman" pitchFamily="18" charset="0"/>
              </a:rPr>
              <a:t>- Bước đi dưới nước khó khăn hơn đi trên bờ.</a:t>
            </a:r>
          </a:p>
          <a:p>
            <a:pPr marL="514350" indent="-514350" defTabSz="456089">
              <a:spcBef>
                <a:spcPct val="20000"/>
              </a:spcBef>
              <a:defRPr/>
            </a:pPr>
            <a:r>
              <a:rPr lang="nl-NL" sz="3200" b="1" dirty="0">
                <a:solidFill>
                  <a:srgbClr val="0070C0"/>
                </a:solidFill>
                <a:latin typeface="Cambria" pitchFamily="18" charset="0"/>
                <a:ea typeface="+mj-ea"/>
                <a:cs typeface="Times New Roman" pitchFamily="18" charset="0"/>
              </a:rPr>
              <a:t>- Tàu ngầm di chuyển dưới nước chậm hơn tàu hỏa di chuyển trên đường ray.</a:t>
            </a:r>
            <a:endParaRPr lang="en" sz="3200" b="1" dirty="0">
              <a:solidFill>
                <a:srgbClr val="0070C0"/>
              </a:solidFill>
              <a:latin typeface="Cambria" pitchFamily="18" charset="0"/>
              <a:ea typeface="+mj-ea"/>
              <a:cs typeface="Times New Roman" pitchFamily="18" charset="0"/>
            </a:endParaRPr>
          </a:p>
        </p:txBody>
      </p:sp>
    </p:spTree>
    <p:extLst>
      <p:ext uri="{BB962C8B-B14F-4D97-AF65-F5344CB8AC3E}">
        <p14:creationId xmlns:p14="http://schemas.microsoft.com/office/powerpoint/2010/main" val="183555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688" y="115888"/>
            <a:ext cx="7885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70C0"/>
                </a:solidFill>
                <a:latin typeface="Times New Roman" pitchFamily="18" charset="0"/>
                <a:cs typeface="Times New Roman" pitchFamily="18" charset="0"/>
              </a:rPr>
              <a:t>I. </a:t>
            </a:r>
            <a:r>
              <a:rPr lang="en-US" altLang="en-US" sz="4000" b="1" dirty="0" err="1">
                <a:solidFill>
                  <a:srgbClr val="0070C0"/>
                </a:solidFill>
                <a:latin typeface="Times New Roman" pitchFamily="18" charset="0"/>
                <a:cs typeface="Times New Roman" pitchFamily="18" charset="0"/>
              </a:rPr>
              <a:t>Thí</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nghiệm</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về</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lực</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cản</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của</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nước</a:t>
            </a:r>
            <a:endParaRPr lang="en-US" altLang="en-US" sz="4000" b="1" dirty="0">
              <a:solidFill>
                <a:srgbClr val="0070C0"/>
              </a:solidFill>
              <a:latin typeface="Times New Roman" pitchFamily="18" charset="0"/>
              <a:cs typeface="Times New Roman" pitchFamily="18" charset="0"/>
            </a:endParaRPr>
          </a:p>
        </p:txBody>
      </p:sp>
      <p:pic>
        <p:nvPicPr>
          <p:cNvPr id="31747" name="Picture 4" descr="bơi sải là gì dayboisg.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94" y="823774"/>
            <a:ext cx="91440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69875" y="4160838"/>
            <a:ext cx="8874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a:latin typeface="Times New Roman" pitchFamily="18" charset="0"/>
                <a:cs typeface="Times New Roman" pitchFamily="18" charset="0"/>
              </a:rPr>
              <a:t>Các e đã đi bơi khi nào chưa? Khi đi bơi chúng ta có thể cảm nhận thấy rằng việc quạt tay hay đạp chân trong nước thì khó khăn hơn quạt tay hay đạp chân trong không khí. Đó chính là do lực cản của nước khá mạnh. Không chỉ cơ thẻ người mà mọi vật chuyển động trong nước thì đều làm lực ma sát xuất hiện </a:t>
            </a:r>
            <a:r>
              <a:rPr lang="en-US" altLang="en-US" sz="2800">
                <a:solidFill>
                  <a:srgbClr val="333333"/>
                </a:solidFill>
                <a:latin typeface="Times New Roman" pitchFamily="18" charset="0"/>
                <a:cs typeface="Times New Roman" pitchFamily="18" charset="0"/>
              </a:rPr>
              <a:t>Lực ma sát cản trở chuyển động và lực này</a:t>
            </a:r>
            <a:endParaRPr lang="en-US" altLang="en-US" sz="2800">
              <a:latin typeface="Times New Roman" pitchFamily="18" charset="0"/>
              <a:cs typeface="Times New Roman" pitchFamily="18" charset="0"/>
            </a:endParaRPr>
          </a:p>
        </p:txBody>
      </p:sp>
      <p:sp>
        <p:nvSpPr>
          <p:cNvPr id="7" name="Rectangle 6"/>
          <p:cNvSpPr>
            <a:spLocks noChangeArrowheads="1"/>
          </p:cNvSpPr>
          <p:nvPr/>
        </p:nvSpPr>
        <p:spPr bwMode="auto">
          <a:xfrm>
            <a:off x="268288" y="4160838"/>
            <a:ext cx="7542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a:solidFill>
                  <a:srgbClr val="333333"/>
                </a:solidFill>
                <a:latin typeface="Times New Roman" pitchFamily="18" charset="0"/>
                <a:cs typeface="Times New Roman" pitchFamily="18" charset="0"/>
              </a:rPr>
              <a:t>Lực ma sát cản trở chuyển động và lực này chính là </a:t>
            </a:r>
            <a:r>
              <a:rPr lang="en-US" altLang="en-US" sz="2800">
                <a:solidFill>
                  <a:srgbClr val="FF0000"/>
                </a:solidFill>
                <a:latin typeface="Times New Roman" pitchFamily="18" charset="0"/>
                <a:cs typeface="Times New Roman" pitchFamily="18" charset="0"/>
              </a:rPr>
              <a:t>lực cản của nước</a:t>
            </a:r>
            <a:r>
              <a:rPr lang="en-US" altLang="en-US" sz="2800">
                <a:solidFill>
                  <a:srgbClr val="333333"/>
                </a:solidFill>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4203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p:cNvSpPr>
            <a:spLocks noGrp="1"/>
          </p:cNvSpPr>
          <p:nvPr>
            <p:ph type="title"/>
          </p:nvPr>
        </p:nvSpPr>
        <p:spPr>
          <a:xfrm>
            <a:off x="-71438" y="152649"/>
            <a:ext cx="8758238" cy="769441"/>
          </a:xfrm>
        </p:spPr>
        <p:txBody>
          <a:bodyPr wrap="square" lIns="91440" tIns="45720" rIns="91440" bIns="45720">
            <a:spAutoFit/>
          </a:bodyPr>
          <a:lstStyle/>
          <a:p>
            <a:pPr marL="342900" indent="-342900" algn="ctr">
              <a:spcBef>
                <a:spcPct val="20000"/>
              </a:spcBef>
            </a:pPr>
            <a:r>
              <a:rPr lang="nl-NL" b="1" dirty="0">
                <a:solidFill>
                  <a:srgbClr val="0070C0"/>
                </a:solidFill>
                <a:latin typeface="Cambria" pitchFamily="18" charset="0"/>
                <a:cs typeface="Times New Roman" pitchFamily="18" charset="0"/>
              </a:rPr>
              <a:t>I. Thí nghiệm về lực cản của nước</a:t>
            </a:r>
            <a:endParaRPr lang="en-US" b="1" dirty="0">
              <a:solidFill>
                <a:srgbClr val="0070C0"/>
              </a:solidFill>
              <a:latin typeface="Cambria" pitchFamily="18" charset="0"/>
              <a:cs typeface="Times New Roman" pitchFamily="18" charset="0"/>
            </a:endParaRPr>
          </a:p>
        </p:txBody>
      </p:sp>
      <p:pic>
        <p:nvPicPr>
          <p:cNvPr id="34819"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657600"/>
            <a:ext cx="78009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bwMode="auto">
          <a:xfrm>
            <a:off x="76200" y="1419225"/>
            <a:ext cx="8534400" cy="1938338"/>
          </a:xfrm>
          <a:prstGeom prst="rect">
            <a:avLst/>
          </a:prstGeom>
          <a:noFill/>
          <a:ln w="9525">
            <a:noFill/>
            <a:miter lim="800000"/>
            <a:headEnd/>
            <a:tailEnd/>
          </a:ln>
        </p:spPr>
        <p:txBody>
          <a:bodyPr wrap="square">
            <a:spAutoFit/>
          </a:bodyPr>
          <a:lstStyle/>
          <a:p>
            <a:pPr marL="514350" indent="-514350" algn="ctr" defTabSz="456089">
              <a:spcBef>
                <a:spcPct val="20000"/>
              </a:spcBef>
              <a:defRPr/>
            </a:pPr>
            <a:r>
              <a:rPr lang="en" sz="3200" b="1" u="sng" dirty="0">
                <a:latin typeface="Cambria" pitchFamily="18" charset="0"/>
                <a:ea typeface="+mj-ea"/>
                <a:cs typeface="Times New Roman" pitchFamily="18" charset="0"/>
              </a:rPr>
              <a:t>Kết luận: </a:t>
            </a:r>
          </a:p>
          <a:p>
            <a:pPr marL="514350" indent="-514350" algn="ctr" defTabSz="456089">
              <a:spcBef>
                <a:spcPct val="20000"/>
              </a:spcBef>
              <a:defRPr/>
            </a:pPr>
            <a:r>
              <a:rPr lang="en" sz="4000" b="1" dirty="0">
                <a:solidFill>
                  <a:srgbClr val="C00000"/>
                </a:solidFill>
                <a:latin typeface="Cambria" pitchFamily="18" charset="0"/>
                <a:ea typeface="+mj-ea"/>
                <a:cs typeface="Times New Roman" pitchFamily="18" charset="0"/>
              </a:rPr>
              <a:t>Các vật chuyển động trong nước chịu tác dụng của lực cản</a:t>
            </a:r>
          </a:p>
        </p:txBody>
      </p:sp>
      <p:pic>
        <p:nvPicPr>
          <p:cNvPr id="5"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810000"/>
            <a:ext cx="78009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67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688" y="115888"/>
            <a:ext cx="80375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70C0"/>
                </a:solidFill>
                <a:latin typeface="Times New Roman" pitchFamily="18" charset="0"/>
                <a:cs typeface="Times New Roman" pitchFamily="18" charset="0"/>
              </a:rPr>
              <a:t>I. </a:t>
            </a:r>
            <a:r>
              <a:rPr lang="en-US" altLang="en-US" sz="4000" b="1" dirty="0" err="1">
                <a:solidFill>
                  <a:srgbClr val="0070C0"/>
                </a:solidFill>
                <a:latin typeface="Times New Roman" pitchFamily="18" charset="0"/>
                <a:cs typeface="Times New Roman" pitchFamily="18" charset="0"/>
              </a:rPr>
              <a:t>Thí</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nghiệm</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về</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lực</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cản</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của</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nước</a:t>
            </a:r>
            <a:endParaRPr lang="en-US" altLang="en-US" sz="4000" b="1" dirty="0">
              <a:solidFill>
                <a:srgbClr val="0070C0"/>
              </a:solidFill>
              <a:latin typeface="Times New Roman" pitchFamily="18" charset="0"/>
              <a:cs typeface="Times New Roman" pitchFamily="18" charset="0"/>
            </a:endParaRPr>
          </a:p>
        </p:txBody>
      </p:sp>
      <p:sp>
        <p:nvSpPr>
          <p:cNvPr id="9" name="Rectangle 8"/>
          <p:cNvSpPr>
            <a:spLocks noChangeArrowheads="1"/>
          </p:cNvSpPr>
          <p:nvPr/>
        </p:nvSpPr>
        <p:spPr bwMode="auto">
          <a:xfrm>
            <a:off x="4763" y="658813"/>
            <a:ext cx="91043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a:latin typeface="Times New Roman" pitchFamily="18" charset="0"/>
                <a:cs typeface="Times New Roman" pitchFamily="18" charset="0"/>
              </a:rPr>
              <a:t>  Không chỉ nước mà</a:t>
            </a:r>
          </a:p>
          <a:p>
            <a:pPr algn="just" eaLnBrk="1" hangingPunct="1"/>
            <a:r>
              <a:rPr lang="en-US" altLang="en-US" sz="2800">
                <a:latin typeface="Times New Roman" pitchFamily="18" charset="0"/>
                <a:cs typeface="Times New Roman" pitchFamily="18" charset="0"/>
              </a:rPr>
              <a:t>không khí cũng tác </a:t>
            </a:r>
          </a:p>
          <a:p>
            <a:pPr algn="just" eaLnBrk="1" hangingPunct="1"/>
            <a:r>
              <a:rPr lang="en-US" altLang="en-US" sz="2800">
                <a:latin typeface="Times New Roman" pitchFamily="18" charset="0"/>
                <a:cs typeface="Times New Roman" pitchFamily="18" charset="0"/>
              </a:rPr>
              <a:t>dụng lực cản lên vật</a:t>
            </a:r>
          </a:p>
          <a:p>
            <a:pPr algn="just" eaLnBrk="1" hangingPunct="1"/>
            <a:r>
              <a:rPr lang="en-US" altLang="en-US" sz="2800">
                <a:latin typeface="Times New Roman" pitchFamily="18" charset="0"/>
                <a:cs typeface="Times New Roman" pitchFamily="18" charset="0"/>
              </a:rPr>
              <a:t>chuyển động trong nó</a:t>
            </a:r>
          </a:p>
          <a:p>
            <a:pPr algn="just" eaLnBrk="1" hangingPunct="1"/>
            <a:r>
              <a:rPr lang="en-US" altLang="en-US" sz="2800">
                <a:latin typeface="Times New Roman" pitchFamily="18" charset="0"/>
                <a:cs typeface="Times New Roman" pitchFamily="18" charset="0"/>
              </a:rPr>
              <a:t>đấy. Một hiện tượng </a:t>
            </a:r>
          </a:p>
          <a:p>
            <a:pPr algn="just" eaLnBrk="1" hangingPunct="1"/>
            <a:r>
              <a:rPr lang="en-US" altLang="en-US" sz="2800">
                <a:latin typeface="Times New Roman" pitchFamily="18" charset="0"/>
                <a:cs typeface="Times New Roman" pitchFamily="18" charset="0"/>
              </a:rPr>
              <a:t>ta có thể thấy dễ dàng</a:t>
            </a:r>
          </a:p>
          <a:p>
            <a:pPr algn="just" eaLnBrk="1" hangingPunct="1"/>
            <a:r>
              <a:rPr lang="en-US" altLang="en-US" sz="2800">
                <a:latin typeface="Times New Roman" pitchFamily="18" charset="0"/>
                <a:cs typeface="Times New Roman" pitchFamily="18" charset="0"/>
              </a:rPr>
              <a:t>trong đời sống, đó là </a:t>
            </a:r>
          </a:p>
          <a:p>
            <a:pPr algn="just" eaLnBrk="1" hangingPunct="1"/>
            <a:r>
              <a:rPr lang="en-US" altLang="en-US" sz="2800">
                <a:latin typeface="Times New Roman" pitchFamily="18" charset="0"/>
                <a:cs typeface="Times New Roman" pitchFamily="18" charset="0"/>
              </a:rPr>
              <a:t>khi đạp xe, nếu ta đạp</a:t>
            </a:r>
          </a:p>
          <a:p>
            <a:pPr algn="just" eaLnBrk="1" hangingPunct="1"/>
            <a:r>
              <a:rPr lang="en-US" altLang="en-US" sz="2800">
                <a:latin typeface="Times New Roman" pitchFamily="18" charset="0"/>
                <a:cs typeface="Times New Roman" pitchFamily="18" charset="0"/>
              </a:rPr>
              <a:t>xe với tốc độ nhanh </a:t>
            </a:r>
          </a:p>
          <a:p>
            <a:pPr algn="just" eaLnBrk="1" hangingPunct="1"/>
            <a:r>
              <a:rPr lang="en-US" altLang="en-US" sz="2800">
                <a:latin typeface="Times New Roman" pitchFamily="18" charset="0"/>
                <a:cs typeface="Times New Roman" pitchFamily="18" charset="0"/>
              </a:rPr>
              <a:t>thì có thể cảm nhận được lực cản của không khí tác dụng lên cơ thể người.</a:t>
            </a:r>
          </a:p>
        </p:txBody>
      </p:sp>
      <p:pic>
        <p:nvPicPr>
          <p:cNvPr id="33806" name="Picture 14" descr="Ảnh lưu trữ miễn phí về bay, hệ thống giao thông, Máy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823774"/>
            <a:ext cx="5876925" cy="36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ttps://minigameviet.net/wp-content/uploads/2014/09/duaxedaphoathin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823774"/>
            <a:ext cx="5876925" cy="36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descr="https://tse2.mm.bing.net/th?id=OIP.y3uXRnL7dUpCBBBHviOrLAHaHa&amp;pid=Api&amp;P=0&amp;w=195&amp;h=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5027613"/>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5410200"/>
            <a:ext cx="7620000"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2 TỜ GIẤY?</a:t>
            </a:r>
          </a:p>
        </p:txBody>
      </p:sp>
    </p:spTree>
    <p:extLst>
      <p:ext uri="{BB962C8B-B14F-4D97-AF65-F5344CB8AC3E}">
        <p14:creationId xmlns:p14="http://schemas.microsoft.com/office/powerpoint/2010/main" val="2329177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3806"/>
                                        </p:tgtEl>
                                        <p:attrNameLst>
                                          <p:attrName>style.visibility</p:attrName>
                                        </p:attrNameLst>
                                      </p:cBhvr>
                                      <p:to>
                                        <p:strVal val="visible"/>
                                      </p:to>
                                    </p:set>
                                    <p:animEffect transition="in" filter="barn(inVertical)">
                                      <p:cBhvr>
                                        <p:cTn id="18" dur="500"/>
                                        <p:tgtEl>
                                          <p:spTgt spid="338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xit" presetSubtype="21" fill="hold" nodeType="clickEffect">
                                  <p:stCondLst>
                                    <p:cond delay="0"/>
                                  </p:stCondLst>
                                  <p:childTnLst>
                                    <p:animEffect transition="out" filter="barn(inVertical)">
                                      <p:cBhvr>
                                        <p:cTn id="22" dur="500"/>
                                        <p:tgtEl>
                                          <p:spTgt spid="33806"/>
                                        </p:tgtEl>
                                      </p:cBhvr>
                                    </p:animEffect>
                                    <p:set>
                                      <p:cBhvr>
                                        <p:cTn id="23" dur="1" fill="hold">
                                          <p:stCondLst>
                                            <p:cond delay="499"/>
                                          </p:stCondLst>
                                        </p:cTn>
                                        <p:tgtEl>
                                          <p:spTgt spid="3380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3810"/>
                                        </p:tgtEl>
                                        <p:attrNameLst>
                                          <p:attrName>style.visibility</p:attrName>
                                        </p:attrNameLst>
                                      </p:cBhvr>
                                      <p:to>
                                        <p:strVal val="visible"/>
                                      </p:to>
                                    </p:set>
                                    <p:animEffect transition="in" filter="barn(inVertical)">
                                      <p:cBhvr>
                                        <p:cTn id="33" dur="500"/>
                                        <p:tgtEl>
                                          <p:spTgt spid="338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8001000" cy="3108543"/>
          </a:xfrm>
          <a:prstGeom prst="rect">
            <a:avLst/>
          </a:prstGeom>
          <a:noFill/>
        </p:spPr>
        <p:txBody>
          <a:bodyPr wrap="square" rtlCol="0">
            <a:spAutoFit/>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dễ</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a:t>
            </a: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endParaRPr lang="en-US" sz="2800" dirty="0">
              <a:latin typeface="Times New Roman" pitchFamily="18" charset="0"/>
              <a:cs typeface="Times New Roman" pitchFamily="18" charset="0"/>
            </a:endParaRPr>
          </a:p>
        </p:txBody>
      </p:sp>
      <p:sp>
        <p:nvSpPr>
          <p:cNvPr id="3" name="Oval 2"/>
          <p:cNvSpPr/>
          <p:nvPr/>
        </p:nvSpPr>
        <p:spPr>
          <a:xfrm>
            <a:off x="914400" y="2992581"/>
            <a:ext cx="533400" cy="420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3810000"/>
            <a:ext cx="7848600" cy="1384995"/>
          </a:xfrm>
          <a:prstGeom prst="rect">
            <a:avLst/>
          </a:prstGeom>
          <a:noFill/>
        </p:spPr>
        <p:txBody>
          <a:bodyPr wrap="square" rtlCol="0">
            <a:spAutoFit/>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Hỏi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727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657600"/>
            <a:ext cx="8458200" cy="1981200"/>
          </a:xfrm>
        </p:spPr>
        <p:txBody>
          <a:bodyPr>
            <a:normAutofit/>
          </a:bodyPr>
          <a:lstStyle/>
          <a:p>
            <a:pPr algn="l"/>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hãy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nghĩ</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tỏ</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nước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phụ</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thuộc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tích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mặt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a:t>
            </a:r>
            <a:r>
              <a:rPr lang="en-US" b="1" dirty="0">
                <a:solidFill>
                  <a:srgbClr val="FF0000"/>
                </a:solidFill>
                <a:latin typeface="Times New Roman" pitchFamily="18" charset="0"/>
                <a:cs typeface="Times New Roman" pitchFamily="18" charset="0"/>
              </a:rPr>
              <a:t>?</a:t>
            </a:r>
          </a:p>
        </p:txBody>
      </p:sp>
      <p:sp>
        <p:nvSpPr>
          <p:cNvPr id="4" name="Content Placeholder 4"/>
          <p:cNvSpPr txBox="1">
            <a:spLocks/>
          </p:cNvSpPr>
          <p:nvPr/>
        </p:nvSpPr>
        <p:spPr>
          <a:xfrm>
            <a:off x="-71438" y="-185905"/>
            <a:ext cx="8910638" cy="144655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spcBef>
                <a:spcPct val="20000"/>
              </a:spcBef>
            </a:pPr>
            <a:r>
              <a:rPr lang="nl-NL" b="1" dirty="0">
                <a:solidFill>
                  <a:srgbClr val="0070C0"/>
                </a:solidFill>
                <a:latin typeface="Cambria" pitchFamily="18" charset="0"/>
                <a:cs typeface="Times New Roman" pitchFamily="18" charset="0"/>
              </a:rPr>
              <a:t>II. Lực cản của nước phụ thuộc vào yếu tố nào?  </a:t>
            </a:r>
            <a:endParaRPr lang="en-US" b="1" dirty="0">
              <a:solidFill>
                <a:srgbClr val="0070C0"/>
              </a:solidFill>
              <a:latin typeface="Cambria" pitchFamily="18" charset="0"/>
              <a:cs typeface="Times New Roman" pitchFamily="18" charset="0"/>
            </a:endParaRPr>
          </a:p>
        </p:txBody>
      </p:sp>
      <p:sp>
        <p:nvSpPr>
          <p:cNvPr id="5" name="Content Placeholder 4"/>
          <p:cNvSpPr txBox="1">
            <a:spLocks noGrp="1"/>
          </p:cNvSpPr>
          <p:nvPr>
            <p:ph type="ctrTitle"/>
          </p:nvPr>
        </p:nvSpPr>
        <p:spPr bwMode="auto">
          <a:xfrm>
            <a:off x="381000" y="1170801"/>
            <a:ext cx="8458200" cy="2419124"/>
          </a:xfrm>
          <a:prstGeom prst="rect">
            <a:avLst/>
          </a:prstGeom>
          <a:noFill/>
          <a:ln w="9525">
            <a:noFill/>
            <a:miter lim="800000"/>
            <a:headEnd/>
            <a:tailEnd/>
          </a:ln>
        </p:spPr>
        <p:txBody>
          <a:bodyPr wrap="square">
            <a:spAutoFit/>
          </a:bodyPr>
          <a:lstStyle/>
          <a:p>
            <a:pPr marL="342900" indent="-342900" algn="l" defTabSz="456089">
              <a:spcBef>
                <a:spcPct val="20000"/>
              </a:spcBef>
              <a:defRPr/>
            </a:pPr>
            <a:r>
              <a:rPr lang="en" sz="3600" b="1" dirty="0">
                <a:latin typeface="Cambria" pitchFamily="18" charset="0"/>
                <a:ea typeface="+mj-ea"/>
                <a:cs typeface="Times New Roman" pitchFamily="18" charset="0"/>
              </a:rPr>
              <a:t>Lực cản của nước phụ thuộc vào nhiều yếu tố.</a:t>
            </a:r>
          </a:p>
          <a:p>
            <a:pPr marL="342900" indent="-342900" algn="l" defTabSz="456089">
              <a:spcBef>
                <a:spcPct val="20000"/>
              </a:spcBef>
              <a:defRPr/>
            </a:pPr>
            <a:r>
              <a:rPr lang="en" sz="3600" b="1" dirty="0">
                <a:solidFill>
                  <a:srgbClr val="00B050"/>
                </a:solidFill>
                <a:latin typeface="Cambria" pitchFamily="18" charset="0"/>
                <a:ea typeface="+mj-ea"/>
                <a:cs typeface="Times New Roman" pitchFamily="18" charset="0"/>
              </a:rPr>
              <a:t>Ví dụ: diện tích mặt cản- Diện tích mặt cản càng lớn thì lực cản càng lớn.</a:t>
            </a:r>
          </a:p>
        </p:txBody>
      </p:sp>
    </p:spTree>
    <p:extLst>
      <p:ext uri="{BB962C8B-B14F-4D97-AF65-F5344CB8AC3E}">
        <p14:creationId xmlns:p14="http://schemas.microsoft.com/office/powerpoint/2010/main" val="26629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https://tse3.mm.bing.net/th?id=OIP.2Pr7EkmiqhZruWIFxxfPCwHaFj&amp;pid=Api&amp;P=0&amp;w=264&amp;h=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92150"/>
            <a:ext cx="4668838"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2700" y="17463"/>
            <a:ext cx="715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Hình ảnh của một số loài cá sống dưới nước</a:t>
            </a:r>
          </a:p>
        </p:txBody>
      </p:sp>
      <p:pic>
        <p:nvPicPr>
          <p:cNvPr id="43016" name="Picture 8" descr="http://3.bp.blogspot.com/-jOf-ubdY9cY/UPQl2DUkRZI/AAAAAAAAIv0/y8wnqhjyyuA/s1600/anh+dep+ca+he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20700"/>
            <a:ext cx="4332288"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https://2.bp.blogspot.com/-XTH2g-RhddI/Vg6ZTSG9_HI/AAAAAAAAAEY/InR62yoO7mw/s1600/2007_0406April6FishPix00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344988"/>
            <a:ext cx="43926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6513" y="-20638"/>
            <a:ext cx="6983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a:latin typeface="Times New Roman" pitchFamily="18" charset="0"/>
                <a:cs typeface="Times New Roman" pitchFamily="18" charset="0"/>
              </a:rPr>
              <a:t>Đặc điểm chung của chúng là gì?</a:t>
            </a:r>
          </a:p>
        </p:txBody>
      </p:sp>
    </p:spTree>
    <p:extLst>
      <p:ext uri="{BB962C8B-B14F-4D97-AF65-F5344CB8AC3E}">
        <p14:creationId xmlns:p14="http://schemas.microsoft.com/office/powerpoint/2010/main" val="105923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wipe(down)">
                                      <p:cBhvr>
                                        <p:cTn id="12" dur="500"/>
                                        <p:tgtEl>
                                          <p:spTgt spid="43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3016"/>
                                        </p:tgtEl>
                                        <p:attrNameLst>
                                          <p:attrName>style.visibility</p:attrName>
                                        </p:attrNameLst>
                                      </p:cBhvr>
                                      <p:to>
                                        <p:strVal val="visible"/>
                                      </p:to>
                                    </p:set>
                                    <p:animEffect transition="in" filter="circle(in)">
                                      <p:cBhvr>
                                        <p:cTn id="17" dur="2000"/>
                                        <p:tgtEl>
                                          <p:spTgt spid="430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3018"/>
                                        </p:tgtEl>
                                        <p:attrNameLst>
                                          <p:attrName>style.visibility</p:attrName>
                                        </p:attrNameLst>
                                      </p:cBhvr>
                                      <p:to>
                                        <p:strVal val="visible"/>
                                      </p:to>
                                    </p:set>
                                    <p:animEffect transition="in" filter="barn(inVertical)">
                                      <p:cBhvr>
                                        <p:cTn id="22" dur="500"/>
                                        <p:tgtEl>
                                          <p:spTgt spid="430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1"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31763" y="188913"/>
            <a:ext cx="6961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a:latin typeface="Times New Roman" pitchFamily="18" charset="0"/>
                <a:cs typeface="Times New Roman" pitchFamily="18" charset="0"/>
              </a:rPr>
              <a:t>    Chúng có phần đầu thon</a:t>
            </a:r>
          </a:p>
          <a:p>
            <a:pPr eaLnBrk="1" hangingPunct="1"/>
            <a:r>
              <a:rPr lang="en-US" altLang="en-US" sz="2800">
                <a:latin typeface="Times New Roman" pitchFamily="18" charset="0"/>
                <a:cs typeface="Times New Roman" pitchFamily="18" charset="0"/>
              </a:rPr>
              <a:t>nhọn về phía trước. Hình dạng</a:t>
            </a:r>
          </a:p>
          <a:p>
            <a:pPr algn="just" eaLnBrk="1" hangingPunct="1"/>
            <a:r>
              <a:rPr lang="en-US" altLang="en-US" sz="2800">
                <a:latin typeface="Times New Roman" pitchFamily="18" charset="0"/>
                <a:cs typeface="Times New Roman" pitchFamily="18" charset="0"/>
              </a:rPr>
              <a:t>của đầu cá như vậy sẽ giúp </a:t>
            </a:r>
          </a:p>
          <a:p>
            <a:pPr eaLnBrk="1" hangingPunct="1"/>
            <a:r>
              <a:rPr lang="en-US" altLang="en-US" sz="2800">
                <a:latin typeface="Times New Roman" pitchFamily="18" charset="0"/>
                <a:cs typeface="Times New Roman" pitchFamily="18" charset="0"/>
              </a:rPr>
              <a:t>giảm được lực cản của dòng </a:t>
            </a:r>
          </a:p>
          <a:p>
            <a:pPr eaLnBrk="1" hangingPunct="1"/>
            <a:r>
              <a:rPr lang="en-US" altLang="en-US" sz="2800">
                <a:latin typeface="Times New Roman" pitchFamily="18" charset="0"/>
                <a:cs typeface="Times New Roman" pitchFamily="18" charset="0"/>
              </a:rPr>
              <a:t>nước. Từ đó chúng có thể bơi</a:t>
            </a:r>
          </a:p>
          <a:p>
            <a:pPr eaLnBrk="1" hangingPunct="1"/>
            <a:r>
              <a:rPr lang="en-US" altLang="en-US" sz="2800">
                <a:latin typeface="Times New Roman" pitchFamily="18" charset="0"/>
                <a:cs typeface="Times New Roman" pitchFamily="18" charset="0"/>
              </a:rPr>
              <a:t>được dễ dàng hơn.</a:t>
            </a:r>
          </a:p>
        </p:txBody>
      </p:sp>
      <p:sp>
        <p:nvSpPr>
          <p:cNvPr id="7" name="Rectangle 6"/>
          <p:cNvSpPr>
            <a:spLocks noChangeArrowheads="1"/>
          </p:cNvSpPr>
          <p:nvPr/>
        </p:nvSpPr>
        <p:spPr bwMode="auto">
          <a:xfrm>
            <a:off x="733425" y="3789363"/>
            <a:ext cx="63357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a:latin typeface="Times New Roman" pitchFamily="18" charset="0"/>
                <a:cs typeface="Times New Roman" pitchFamily="18" charset="0"/>
              </a:rPr>
              <a:t>Ngoài ra da cá còn được bao bọc bởi một lớp chất nhầy, đồng thời vẩy cá được sắp xếp theo một chiếu, đó chính là chiều di chuyển của cá, từ đó giảm ma sát của thân cá với nước.</a:t>
            </a:r>
          </a:p>
        </p:txBody>
      </p:sp>
      <p:pic>
        <p:nvPicPr>
          <p:cNvPr id="41988" name="Picture 2" descr="http://3.bp.blogspot.com/-zRe3eTV1slA/VAfU03E6RQI/AAAAAAAACEI/HtN_aibjiIA/s1600/ca-can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0"/>
            <a:ext cx="4583112"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79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p:cNvSpPr>
            <a:spLocks noGrp="1"/>
          </p:cNvSpPr>
          <p:nvPr>
            <p:ph type="title"/>
          </p:nvPr>
        </p:nvSpPr>
        <p:spPr>
          <a:xfrm>
            <a:off x="214312" y="-78750"/>
            <a:ext cx="8243887" cy="1446550"/>
          </a:xfrm>
        </p:spPr>
        <p:txBody>
          <a:bodyPr wrap="square" lIns="91440" tIns="45720" rIns="91440" bIns="45720">
            <a:spAutoFit/>
          </a:bodyPr>
          <a:lstStyle/>
          <a:p>
            <a:pPr marL="342900" indent="-342900" algn="l" eaLnBrk="1" hangingPunct="1">
              <a:spcBef>
                <a:spcPct val="20000"/>
              </a:spcBef>
            </a:pPr>
            <a:r>
              <a:rPr lang="nl-NL" altLang="en-US" b="1" dirty="0">
                <a:solidFill>
                  <a:srgbClr val="0070C0"/>
                </a:solidFill>
                <a:latin typeface="Cambria" pitchFamily="18" charset="0"/>
                <a:cs typeface="Times New Roman" pitchFamily="18" charset="0"/>
              </a:rPr>
              <a:t>II. Lực cản của nước phụ thuộc yếu tố nào?</a:t>
            </a:r>
            <a:endParaRPr lang="en-US" altLang="en-US" b="1" dirty="0">
              <a:solidFill>
                <a:srgbClr val="0070C0"/>
              </a:solidFill>
              <a:latin typeface="Cambria" pitchFamily="18" charset="0"/>
              <a:cs typeface="Times New Roman" pitchFamily="18" charset="0"/>
            </a:endParaRPr>
          </a:p>
        </p:txBody>
      </p:sp>
      <p:sp>
        <p:nvSpPr>
          <p:cNvPr id="4" name="Rectangle 3"/>
          <p:cNvSpPr>
            <a:spLocks noChangeArrowheads="1"/>
          </p:cNvSpPr>
          <p:nvPr/>
        </p:nvSpPr>
        <p:spPr bwMode="auto">
          <a:xfrm>
            <a:off x="-23813" y="1274763"/>
            <a:ext cx="8823326"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a:latin typeface="Times New Roman" pitchFamily="18" charset="0"/>
                <a:cs typeface="Times New Roman" pitchFamily="18" charset="0"/>
              </a:rPr>
              <a:t>Đó chính là ví do vì sao mà phần mũi</a:t>
            </a:r>
          </a:p>
          <a:p>
            <a:pPr algn="just" eaLnBrk="1" hangingPunct="1"/>
            <a:r>
              <a:rPr lang="en-US" altLang="en-US" sz="2800">
                <a:latin typeface="Times New Roman" pitchFamily="18" charset="0"/>
                <a:cs typeface="Times New Roman" pitchFamily="18" charset="0"/>
              </a:rPr>
              <a:t>của tàu hay thuyền đều được thiết</a:t>
            </a:r>
          </a:p>
          <a:p>
            <a:pPr algn="just" eaLnBrk="1" hangingPunct="1"/>
            <a:r>
              <a:rPr lang="en-US" altLang="en-US" sz="2800">
                <a:latin typeface="Times New Roman" pitchFamily="18" charset="0"/>
                <a:cs typeface="Times New Roman" pitchFamily="18" charset="0"/>
              </a:rPr>
              <a:t>kệ nhọn, không bè ra. Điều đó giúp </a:t>
            </a:r>
          </a:p>
          <a:p>
            <a:pPr algn="just" eaLnBrk="1" hangingPunct="1"/>
            <a:r>
              <a:rPr lang="en-US" altLang="en-US" sz="2800">
                <a:latin typeface="Times New Roman" pitchFamily="18" charset="0"/>
                <a:cs typeface="Times New Roman" pitchFamily="18" charset="0"/>
              </a:rPr>
              <a:t>giảm lực cản của nước, từ đó mà </a:t>
            </a:r>
          </a:p>
          <a:p>
            <a:pPr algn="just" eaLnBrk="1" hangingPunct="1"/>
            <a:r>
              <a:rPr lang="en-US" altLang="en-US" sz="2800">
                <a:latin typeface="Times New Roman" pitchFamily="18" charset="0"/>
                <a:cs typeface="Times New Roman" pitchFamily="18" charset="0"/>
              </a:rPr>
              <a:t>tàu, thuyền dễ dàng tăng tốc độ.</a:t>
            </a:r>
          </a:p>
        </p:txBody>
      </p:sp>
      <p:pic>
        <p:nvPicPr>
          <p:cNvPr id="214018" name="Picture 2" descr="https://tse1.mm.bing.net/th?id=OIP.kjeQpLmXk9XzHUgT7PngIAHaC6&amp;pid=Api&amp;P=0&amp;w=410&amp;h=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765175"/>
            <a:ext cx="370046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4" descr="https://tse3.mm.bing.net/th?id=OIP.Lkvo6pzk3eYGRXeh1Ub1CgHaFj&amp;pid=Api&amp;P=0&amp;w=214&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76700"/>
            <a:ext cx="36322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6" descr="https://tse4.mm.bing.net/th?id=OIP.GblM7k5uslpwwwelbxiTqQHaCU&amp;pid=Api&amp;P=0&amp;w=513&amp;h=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3552825"/>
            <a:ext cx="5262562"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14018"/>
                                        </p:tgtEl>
                                        <p:attrNameLst>
                                          <p:attrName>style.visibility</p:attrName>
                                        </p:attrNameLst>
                                      </p:cBhvr>
                                      <p:to>
                                        <p:strVal val="visible"/>
                                      </p:to>
                                    </p:set>
                                    <p:animEffect transition="in" filter="wipe(down)">
                                      <p:cBhvr>
                                        <p:cTn id="14" dur="500"/>
                                        <p:tgtEl>
                                          <p:spTgt spid="2140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14020"/>
                                        </p:tgtEl>
                                        <p:attrNameLst>
                                          <p:attrName>style.visibility</p:attrName>
                                        </p:attrNameLst>
                                      </p:cBhvr>
                                      <p:to>
                                        <p:strVal val="visible"/>
                                      </p:to>
                                    </p:set>
                                    <p:animEffect transition="in" filter="circle(in)">
                                      <p:cBhvr>
                                        <p:cTn id="19" dur="2000"/>
                                        <p:tgtEl>
                                          <p:spTgt spid="2140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circle(in)">
                                      <p:cBhvr>
                                        <p:cTn id="24" dur="2000"/>
                                        <p:tgtEl>
                                          <p:spTgt spid="214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23850" y="3132138"/>
            <a:ext cx="85153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con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hay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sống</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trên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đầu</a:t>
            </a:r>
            <a:r>
              <a:rPr lang="en-US" altLang="en-US" sz="2800" dirty="0">
                <a:latin typeface="Times New Roman" pitchFamily="18" charset="0"/>
                <a:cs typeface="Times New Roman" pitchFamily="18" charset="0"/>
              </a:rPr>
              <a:t> thon </a:t>
            </a:r>
            <a:r>
              <a:rPr lang="en-US" altLang="en-US" sz="2800" dirty="0" err="1">
                <a:latin typeface="Times New Roman" pitchFamily="18" charset="0"/>
                <a:cs typeface="Times New Roman" pitchFamily="18" charset="0"/>
              </a:rPr>
              <a:t>nhọn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a:t>
            </a:r>
          </a:p>
        </p:txBody>
      </p:sp>
      <p:sp>
        <p:nvSpPr>
          <p:cNvPr id="5" name="Rectangle 4"/>
          <p:cNvSpPr>
            <a:spLocks noChangeArrowheads="1"/>
          </p:cNvSpPr>
          <p:nvPr/>
        </p:nvSpPr>
        <p:spPr bwMode="auto">
          <a:xfrm>
            <a:off x="311150" y="4581525"/>
            <a:ext cx="8451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endParaRPr lang="en-US" altLang="en-US" sz="2800" dirty="0">
              <a:latin typeface="Times New Roman" pitchFamily="18" charset="0"/>
              <a:cs typeface="Times New Roman" pitchFamily="18" charset="0"/>
            </a:endParaRPr>
          </a:p>
        </p:txBody>
      </p:sp>
      <p:pic>
        <p:nvPicPr>
          <p:cNvPr id="43012" name="Picture 2" descr="Anh Dong (37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4450"/>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Hình ảnh cún con dễ thương cute làm hình nền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088" y="149225"/>
            <a:ext cx="374491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descr="anh dong dep 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114300"/>
            <a:ext cx="35718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533400" y="5586413"/>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Vậy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lực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cản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của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không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khí</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phụ</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thuộc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những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yếu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tố</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nào</a:t>
            </a:r>
            <a:r>
              <a:rPr lang="en-US" alt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4484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Trong hai phương tiện ở trên thì tàu ngầm có tốc độ nhỏ hơn nhiều. Tại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30116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07950" y="2997200"/>
            <a:ext cx="9086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a:solidFill>
                  <a:srgbClr val="333333"/>
                </a:solidFill>
                <a:latin typeface="Times New Roman" pitchFamily="18" charset="0"/>
                <a:cs typeface="Times New Roman" pitchFamily="18" charset="0"/>
              </a:rPr>
              <a:t>Trong hai phương tiện ở trên thì tàu ngầm có tốc độ nhỏ hơn nhiều. Tại sao?</a:t>
            </a:r>
            <a:endParaRPr lang="en-US" altLang="en-US" sz="2800">
              <a:latin typeface="Times New Roman" pitchFamily="18" charset="0"/>
              <a:cs typeface="Times New Roman" pitchFamily="18" charset="0"/>
            </a:endParaRPr>
          </a:p>
        </p:txBody>
      </p:sp>
      <p:sp>
        <p:nvSpPr>
          <p:cNvPr id="5" name="Rectangle 7"/>
          <p:cNvSpPr>
            <a:spLocks noChangeArrowheads="1"/>
          </p:cNvSpPr>
          <p:nvPr/>
        </p:nvSpPr>
        <p:spPr bwMode="auto">
          <a:xfrm>
            <a:off x="95250" y="3724275"/>
            <a:ext cx="8869363" cy="2247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TRẢ LỜI:</a:t>
            </a:r>
          </a:p>
          <a:p>
            <a:pPr>
              <a:defRPr/>
            </a:pPr>
            <a:r>
              <a:rPr lang="en-US" altLang="en-US" sz="2800" dirty="0">
                <a:latin typeface="Times New Roman" panose="02020603050405020304" pitchFamily="18" charset="0"/>
                <a:cs typeface="Times New Roman" panose="02020603050405020304" pitchFamily="18" charset="0"/>
              </a:rPr>
              <a:t>  </a:t>
            </a:r>
          </a:p>
          <a:p>
            <a:pPr>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hai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tiện</a:t>
            </a:r>
            <a:r>
              <a:rPr lang="en-US" altLang="en-US" sz="2800" dirty="0">
                <a:solidFill>
                  <a:srgbClr val="000000"/>
                </a:solidFill>
                <a:latin typeface="Times New Roman" panose="02020603050405020304" pitchFamily="18" charset="0"/>
                <a:cs typeface="Times New Roman" panose="02020603050405020304" pitchFamily="18" charset="0"/>
              </a:rPr>
              <a:t> ở </a:t>
            </a:r>
            <a:r>
              <a:rPr lang="en-US" altLang="en-US" sz="2800" dirty="0" err="1">
                <a:solidFill>
                  <a:srgbClr val="000000"/>
                </a:solidFill>
                <a:latin typeface="Times New Roman" panose="02020603050405020304" pitchFamily="18" charset="0"/>
                <a:cs typeface="Times New Roman" panose="02020603050405020304" pitchFamily="18" charset="0"/>
              </a:rPr>
              <a:t>trên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tàu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ngầm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tốc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nhỏ</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tàu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ngầm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chịu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nó</a:t>
            </a:r>
            <a:r>
              <a:rPr lang="en-US" altLang="en-US" sz="2800" dirty="0">
                <a:solidFill>
                  <a:srgbClr val="000000"/>
                </a:solidFill>
                <a:latin typeface="Times New Roman" panose="02020603050405020304" pitchFamily="18" charset="0"/>
                <a:cs typeface="Times New Roman" panose="02020603050405020304" pitchFamily="18" charset="0"/>
              </a:rPr>
              <a:t> di </a:t>
            </a:r>
            <a:r>
              <a:rPr lang="en-US" altLang="en-US" sz="2800" dirty="0" err="1">
                <a:solidFill>
                  <a:srgbClr val="000000"/>
                </a:solidFill>
                <a:latin typeface="Times New Roman" panose="02020603050405020304" pitchFamily="18" charset="0"/>
                <a:cs typeface="Times New Roman" panose="02020603050405020304" pitchFamily="18" charset="0"/>
              </a:rPr>
              <a:t>chuyển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chậm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hơn</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8677" name="AutoShape 8" descr="verified"/>
          <p:cNvSpPr>
            <a:spLocks noChangeAspect="1" noChangeArrowheads="1"/>
          </p:cNvSpPr>
          <p:nvPr/>
        </p:nvSpPr>
        <p:spPr bwMode="auto">
          <a:xfrm>
            <a:off x="155575" y="4165600"/>
            <a:ext cx="17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8678" name="Picture 7" descr="anh dong mua bu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00013"/>
            <a:ext cx="415766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92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xit" presetSubtype="0" fill="hold" nodeType="clickEffect">
                                  <p:stCondLst>
                                    <p:cond delay="0"/>
                                  </p:stCondLst>
                                  <p:childTnLst>
                                    <p:animEffect transition="out" filter="fade">
                                      <p:cBhvr>
                                        <p:cTn id="15" dur="1000"/>
                                        <p:tgtEl>
                                          <p:spTgt spid="30722"/>
                                        </p:tgtEl>
                                      </p:cBhvr>
                                    </p:animEffect>
                                    <p:anim calcmode="lin" valueType="num">
                                      <p:cBhvr>
                                        <p:cTn id="16" dur="1000"/>
                                        <p:tgtEl>
                                          <p:spTgt spid="30722"/>
                                        </p:tgtEl>
                                        <p:attrNameLst>
                                          <p:attrName>ppt_x</p:attrName>
                                        </p:attrNameLst>
                                      </p:cBhvr>
                                      <p:tavLst>
                                        <p:tav tm="0">
                                          <p:val>
                                            <p:strVal val="ppt_x"/>
                                          </p:val>
                                        </p:tav>
                                        <p:tav tm="100000">
                                          <p:val>
                                            <p:strVal val="ppt_x"/>
                                          </p:val>
                                        </p:tav>
                                      </p:tavLst>
                                    </p:anim>
                                    <p:anim calcmode="lin" valueType="num">
                                      <p:cBhvr>
                                        <p:cTn id="17" dur="1000"/>
                                        <p:tgtEl>
                                          <p:spTgt spid="30722"/>
                                        </p:tgtEl>
                                        <p:attrNameLst>
                                          <p:attrName>ppt_y</p:attrName>
                                        </p:attrNameLst>
                                      </p:cBhvr>
                                      <p:tavLst>
                                        <p:tav tm="0">
                                          <p:val>
                                            <p:strVal val="ppt_y"/>
                                          </p:val>
                                        </p:tav>
                                        <p:tav tm="100000">
                                          <p:val>
                                            <p:strVal val="ppt_y+.1"/>
                                          </p:val>
                                        </p:tav>
                                      </p:tavLst>
                                    </p:anim>
                                    <p:set>
                                      <p:cBhvr>
                                        <p:cTn id="18" dur="1" fill="hold">
                                          <p:stCondLst>
                                            <p:cond delay="9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3988" y="188913"/>
            <a:ext cx="81518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nghiệm</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tờ</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tròn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tờ</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tờ</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gì</a:t>
            </a:r>
            <a:r>
              <a:rPr lang="en-US" altLang="en-US" sz="2800" dirty="0">
                <a:latin typeface="Times New Roman" pitchFamily="18" charset="0"/>
                <a:cs typeface="Times New Roman" pitchFamily="18" charset="0"/>
              </a:rPr>
              <a:t>?</a:t>
            </a:r>
          </a:p>
        </p:txBody>
      </p:sp>
      <p:sp>
        <p:nvSpPr>
          <p:cNvPr id="5" name="Rectangle 4"/>
          <p:cNvSpPr>
            <a:spLocks noChangeArrowheads="1"/>
          </p:cNvSpPr>
          <p:nvPr/>
        </p:nvSpPr>
        <p:spPr bwMode="auto">
          <a:xfrm>
            <a:off x="311150" y="160338"/>
            <a:ext cx="7994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Tờ</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giấy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được</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vo</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tròn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rơi</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nhanh</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hơn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tờ</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giấy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phẳng</a:t>
            </a:r>
            <a:r>
              <a:rPr lang="en-US" altLang="en-US" sz="2800" dirty="0">
                <a:solidFill>
                  <a:srgbClr val="3333FF"/>
                </a:solidFill>
                <a:latin typeface="Times New Roman" pitchFamily="18" charset="0"/>
                <a:cs typeface="Times New Roman" pitchFamily="18" charset="0"/>
              </a:rPr>
              <a:t>. </a:t>
            </a:r>
          </a:p>
        </p:txBody>
      </p:sp>
      <p:sp>
        <p:nvSpPr>
          <p:cNvPr id="11" name="Rectangle 10"/>
          <p:cNvSpPr>
            <a:spLocks noChangeArrowheads="1"/>
          </p:cNvSpPr>
          <p:nvPr/>
        </p:nvSpPr>
        <p:spPr bwMode="auto">
          <a:xfrm>
            <a:off x="233363" y="1225550"/>
            <a:ext cx="83772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Khi</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hai</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tờ</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giấy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rơi</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đều</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có</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lực</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cản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của</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không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khí</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tác</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dụng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vào</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chúng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Tuy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nhiên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lực</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cản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vào</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không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khí</a:t>
            </a:r>
            <a:r>
              <a:rPr lang="en-US" altLang="en-US" sz="2800" dirty="0">
                <a:solidFill>
                  <a:srgbClr val="3333FF"/>
                </a:solidFill>
                <a:latin typeface="Times New Roman" pitchFamily="18" charset="0"/>
                <a:cs typeface="Times New Roman" pitchFamily="18" charset="0"/>
              </a:rPr>
              <a:t> ở </a:t>
            </a:r>
            <a:r>
              <a:rPr lang="en-US" altLang="en-US" sz="2800" dirty="0" err="1">
                <a:solidFill>
                  <a:srgbClr val="3333FF"/>
                </a:solidFill>
                <a:latin typeface="Times New Roman" pitchFamily="18" charset="0"/>
                <a:cs typeface="Times New Roman" pitchFamily="18" charset="0"/>
              </a:rPr>
              <a:t>tờ</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giấy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phẳng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lớn</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hơn</a:t>
            </a:r>
            <a:r>
              <a:rPr lang="en-US" altLang="en-US" sz="2800" dirty="0">
                <a:solidFill>
                  <a:srgbClr val="3333FF"/>
                </a:solidFill>
                <a:latin typeface="Times New Roman" pitchFamily="18" charset="0"/>
                <a:cs typeface="Times New Roman" pitchFamily="18" charset="0"/>
              </a:rPr>
              <a:t>, do </a:t>
            </a:r>
            <a:r>
              <a:rPr lang="en-US" altLang="en-US" sz="2800" dirty="0" err="1">
                <a:solidFill>
                  <a:srgbClr val="3333FF"/>
                </a:solidFill>
                <a:latin typeface="Times New Roman" pitchFamily="18" charset="0"/>
                <a:cs typeface="Times New Roman" pitchFamily="18" charset="0"/>
              </a:rPr>
              <a:t>đó</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tờ</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giấy</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phẳng</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rơi</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lâu</a:t>
            </a:r>
            <a:r>
              <a:rPr lang="en-US" altLang="en-US" sz="2800" dirty="0">
                <a:solidFill>
                  <a:srgbClr val="3333FF"/>
                </a:solidFill>
                <a:latin typeface="Times New Roman" pitchFamily="18" charset="0"/>
                <a:cs typeface="Times New Roman" pitchFamily="18" charset="0"/>
              </a:rPr>
              <a:t> </a:t>
            </a:r>
            <a:r>
              <a:rPr lang="en-US" altLang="en-US" sz="2800" dirty="0" err="1">
                <a:solidFill>
                  <a:srgbClr val="3333FF"/>
                </a:solidFill>
                <a:latin typeface="Times New Roman" pitchFamily="18" charset="0"/>
                <a:cs typeface="Times New Roman" pitchFamily="18" charset="0"/>
              </a:rPr>
              <a:t>hơn</a:t>
            </a:r>
            <a:r>
              <a:rPr lang="en-US" altLang="en-US" sz="2800" dirty="0">
                <a:solidFill>
                  <a:srgbClr val="3333FF"/>
                </a:solidFill>
                <a:latin typeface="Times New Roman" pitchFamily="18" charset="0"/>
                <a:cs typeface="Times New Roman" pitchFamily="18" charset="0"/>
              </a:rPr>
              <a:t>.</a:t>
            </a:r>
          </a:p>
        </p:txBody>
      </p:sp>
      <p:sp>
        <p:nvSpPr>
          <p:cNvPr id="8" name="Rectangle 7"/>
          <p:cNvSpPr>
            <a:spLocks noChangeArrowheads="1"/>
          </p:cNvSpPr>
          <p:nvPr/>
        </p:nvSpPr>
        <p:spPr bwMode="auto">
          <a:xfrm>
            <a:off x="0" y="3121025"/>
            <a:ext cx="696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a:latin typeface="Times New Roman" pitchFamily="18" charset="0"/>
                <a:cs typeface="Times New Roman" pitchFamily="18" charset="0"/>
              </a:rPr>
              <a:t>    </a:t>
            </a:r>
            <a:r>
              <a:rPr lang="en-US" altLang="en-US" sz="2800" b="1">
                <a:latin typeface="Times New Roman" pitchFamily="18" charset="0"/>
                <a:cs typeface="Times New Roman" pitchFamily="18" charset="0"/>
              </a:rPr>
              <a:t>Ta rút ra được kết luận gì?</a:t>
            </a:r>
          </a:p>
        </p:txBody>
      </p:sp>
      <p:sp>
        <p:nvSpPr>
          <p:cNvPr id="9" name="Rectangle 8"/>
          <p:cNvSpPr>
            <a:spLocks noChangeArrowheads="1"/>
          </p:cNvSpPr>
          <p:nvPr/>
        </p:nvSpPr>
        <p:spPr bwMode="auto">
          <a:xfrm>
            <a:off x="217488" y="3805238"/>
            <a:ext cx="839311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dirty="0" err="1">
                <a:solidFill>
                  <a:srgbClr val="FF0000"/>
                </a:solidFill>
                <a:latin typeface="Times New Roman" pitchFamily="18" charset="0"/>
                <a:cs typeface="Times New Roman" pitchFamily="18" charset="0"/>
              </a:rPr>
              <a:t>Độ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lớn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lực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cản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của</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không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khí</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càng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mạnh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khi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diện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tích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mặt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cản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càng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lớn</a:t>
            </a:r>
            <a:r>
              <a:rPr lang="en-US" altLang="en-US" sz="2800" dirty="0">
                <a:solidFill>
                  <a:srgbClr val="FF0000"/>
                </a:solidFill>
                <a:latin typeface="Times New Roman" pitchFamily="18" charset="0"/>
                <a:cs typeface="Times New Roman" pitchFamily="18" charset="0"/>
              </a:rPr>
              <a:t>.</a:t>
            </a:r>
            <a:endParaRPr lang="en-US" altLang="en-US" sz="2800" b="1" dirty="0">
              <a:solidFill>
                <a:srgbClr val="FF0000"/>
              </a:solidFill>
              <a:latin typeface="Times New Roman" pitchFamily="18" charset="0"/>
              <a:cs typeface="Times New Roman" pitchFamily="18" charset="0"/>
            </a:endParaRPr>
          </a:p>
        </p:txBody>
      </p:sp>
      <p:sp>
        <p:nvSpPr>
          <p:cNvPr id="10" name="Rectangle 9"/>
          <p:cNvSpPr>
            <a:spLocks noChangeArrowheads="1"/>
          </p:cNvSpPr>
          <p:nvPr/>
        </p:nvSpPr>
        <p:spPr bwMode="auto">
          <a:xfrm>
            <a:off x="219074" y="1187450"/>
            <a:ext cx="8391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a:latin typeface="Times New Roman" pitchFamily="18" charset="0"/>
                <a:cs typeface="Times New Roman" pitchFamily="18" charset="0"/>
              </a:rPr>
              <a:t>    Khi hai tờ giấy rơi có lực nào tác dụng vào chúng? Lực đó tác dụng vào tờ giấy nào lớn hơn?</a:t>
            </a:r>
          </a:p>
        </p:txBody>
      </p:sp>
    </p:spTree>
    <p:extLst>
      <p:ext uri="{BB962C8B-B14F-4D97-AF65-F5344CB8AC3E}">
        <p14:creationId xmlns:p14="http://schemas.microsoft.com/office/powerpoint/2010/main" val="381663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1" nodeType="click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11" grpId="0"/>
      <p:bldP spid="8" grpId="0"/>
      <p:bldP spid="9" grpId="0"/>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1143000" y="1122363"/>
            <a:ext cx="6858000" cy="2387600"/>
          </a:xfrm>
        </p:spPr>
        <p:txBody>
          <a:bodyPr/>
          <a:lstStyle/>
          <a:p>
            <a:pPr eaLnBrk="1" hangingPunct="1"/>
            <a:endParaRPr lang="en-US" altLang="en-US"/>
          </a:p>
        </p:txBody>
      </p:sp>
      <p:sp>
        <p:nvSpPr>
          <p:cNvPr id="47107" name="Subtitle 2"/>
          <p:cNvSpPr>
            <a:spLocks noGrp="1"/>
          </p:cNvSpPr>
          <p:nvPr>
            <p:ph type="subTitle" idx="1"/>
          </p:nvPr>
        </p:nvSpPr>
        <p:spPr>
          <a:xfrm>
            <a:off x="1143000" y="3602038"/>
            <a:ext cx="6858000" cy="1655762"/>
          </a:xfrm>
        </p:spPr>
        <p:txBody>
          <a:bodyPr/>
          <a:lstStyle/>
          <a:p>
            <a:pPr defTabSz="455613" eaLnBrk="1" hangingPunct="1">
              <a:spcBef>
                <a:spcPts val="1000"/>
              </a:spcBef>
            </a:pPr>
            <a:endParaRPr lang="en-US"/>
          </a:p>
        </p:txBody>
      </p:sp>
      <p:pic>
        <p:nvPicPr>
          <p:cNvPr id="47108" name="Picture 2" descr="D:\1.2022\1. VẬT LÝ 6\luc-can-cua-nuoc-chinh-th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81013"/>
            <a:ext cx="892968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4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alentine 05 03 "/>
          <p:cNvPicPr>
            <a:picLocks noChangeAspect="1" noChangeArrowheads="1"/>
          </p:cNvPicPr>
          <p:nvPr/>
        </p:nvPicPr>
        <p:blipFill>
          <a:blip r:embed="rId3">
            <a:extLst>
              <a:ext uri="{28A0092B-C50C-407E-A947-70E740481C1C}">
                <a14:useLocalDpi xmlns:a14="http://schemas.microsoft.com/office/drawing/2010/main" val="0"/>
              </a:ext>
            </a:extLst>
          </a:blip>
          <a:srcRect l="46288"/>
          <a:stretch>
            <a:fillRect/>
          </a:stretch>
        </p:blipFill>
        <p:spPr bwMode="auto">
          <a:xfrm>
            <a:off x="4233863" y="0"/>
            <a:ext cx="4910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Valentine 05 02 "/>
          <p:cNvPicPr>
            <a:picLocks noChangeAspect="1" noChangeArrowheads="1"/>
          </p:cNvPicPr>
          <p:nvPr/>
        </p:nvPicPr>
        <p:blipFill>
          <a:blip r:embed="rId4">
            <a:extLst>
              <a:ext uri="{28A0092B-C50C-407E-A947-70E740481C1C}">
                <a14:useLocalDpi xmlns:a14="http://schemas.microsoft.com/office/drawing/2010/main" val="0"/>
              </a:ext>
            </a:extLst>
          </a:blip>
          <a:srcRect r="46388"/>
          <a:stretch>
            <a:fillRect/>
          </a:stretch>
        </p:blipFill>
        <p:spPr bwMode="auto">
          <a:xfrm>
            <a:off x="0" y="0"/>
            <a:ext cx="4900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4"/>
          <p:cNvSpPr>
            <a:spLocks noChangeArrowheads="1"/>
          </p:cNvSpPr>
          <p:nvPr/>
        </p:nvSpPr>
        <p:spPr bwMode="auto">
          <a:xfrm>
            <a:off x="76200" y="0"/>
            <a:ext cx="9144000" cy="6858000"/>
          </a:xfrm>
          <a:prstGeom prst="rect">
            <a:avLst/>
          </a:prstGeom>
          <a:gradFill rotWithShape="1">
            <a:gsLst>
              <a:gs pos="0">
                <a:srgbClr val="FF66FF">
                  <a:alpha val="35001"/>
                </a:srgbClr>
              </a:gs>
              <a:gs pos="50000">
                <a:srgbClr val="FFFFFF">
                  <a:alpha val="33000"/>
                </a:srgbClr>
              </a:gs>
              <a:gs pos="100000">
                <a:srgbClr val="FF66FF">
                  <a:alpha val="35001"/>
                </a:srgbClr>
              </a:gs>
            </a:gsLst>
            <a:lin ang="2700000" scaled="1"/>
          </a:gradFill>
          <a:ln>
            <a:noFill/>
          </a:ln>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48135" name="Picture 5" descr="Sach  do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2420938"/>
            <a:ext cx="41148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6"/>
          <p:cNvGrpSpPr>
            <a:grpSpLocks/>
          </p:cNvGrpSpPr>
          <p:nvPr/>
        </p:nvGrpSpPr>
        <p:grpSpPr bwMode="auto">
          <a:xfrm>
            <a:off x="5638800" y="381000"/>
            <a:ext cx="3124200" cy="2743200"/>
            <a:chOff x="2592" y="1776"/>
            <a:chExt cx="3024" cy="2407"/>
          </a:xfrm>
        </p:grpSpPr>
        <p:pic>
          <p:nvPicPr>
            <p:cNvPr id="48141" name="Picture 7" descr="hoc tr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8" descr="RDJ4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01" name="Text Box 9"/>
          <p:cNvSpPr txBox="1">
            <a:spLocks noChangeArrowheads="1"/>
          </p:cNvSpPr>
          <p:nvPr/>
        </p:nvSpPr>
        <p:spPr bwMode="auto">
          <a:xfrm>
            <a:off x="0" y="37338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6000" b="1">
                <a:solidFill>
                  <a:schemeClr val="accent2"/>
                </a:solidFill>
                <a:latin typeface="Times New Roman" pitchFamily="18" charset="0"/>
                <a:cs typeface="Times New Roman" pitchFamily="18" charset="0"/>
              </a:rPr>
              <a:t>Ch</a:t>
            </a:r>
            <a:r>
              <a:rPr lang="vi-VN" altLang="en-US" sz="6000" b="1">
                <a:solidFill>
                  <a:schemeClr val="accent2"/>
                </a:solidFill>
                <a:latin typeface="Times New Roman" pitchFamily="18" charset="0"/>
                <a:cs typeface="Times New Roman" pitchFamily="18" charset="0"/>
              </a:rPr>
              <a:t>úc</a:t>
            </a:r>
            <a:r>
              <a:rPr lang="en-US" altLang="en-US" sz="6000" b="1">
                <a:solidFill>
                  <a:schemeClr val="accent2"/>
                </a:solidFill>
                <a:latin typeface="Times New Roman" pitchFamily="18" charset="0"/>
                <a:cs typeface="Times New Roman" pitchFamily="18" charset="0"/>
              </a:rPr>
              <a:t> c</a:t>
            </a:r>
            <a:r>
              <a:rPr lang="vi-VN" altLang="en-US" sz="6000" b="1">
                <a:solidFill>
                  <a:schemeClr val="accent2"/>
                </a:solidFill>
                <a:latin typeface="Times New Roman" pitchFamily="18" charset="0"/>
                <a:cs typeface="Times New Roman" pitchFamily="18" charset="0"/>
              </a:rPr>
              <a:t>ác</a:t>
            </a:r>
            <a:r>
              <a:rPr lang="en-US" altLang="en-US" sz="6000" b="1">
                <a:solidFill>
                  <a:schemeClr val="accent2"/>
                </a:solidFill>
                <a:latin typeface="Times New Roman" pitchFamily="18" charset="0"/>
                <a:cs typeface="Times New Roman" pitchFamily="18" charset="0"/>
              </a:rPr>
              <a:t> em lu</a:t>
            </a:r>
            <a:r>
              <a:rPr lang="vi-VN" altLang="en-US" sz="6000" b="1">
                <a:solidFill>
                  <a:schemeClr val="accent2"/>
                </a:solidFill>
                <a:latin typeface="Times New Roman" pitchFamily="18" charset="0"/>
                <a:cs typeface="Times New Roman" pitchFamily="18" charset="0"/>
              </a:rPr>
              <a:t>ô</a:t>
            </a:r>
            <a:r>
              <a:rPr lang="en-US" altLang="en-US" sz="6000" b="1">
                <a:solidFill>
                  <a:schemeClr val="accent2"/>
                </a:solidFill>
                <a:latin typeface="Times New Roman" pitchFamily="18" charset="0"/>
                <a:cs typeface="Times New Roman" pitchFamily="18" charset="0"/>
              </a:rPr>
              <a:t>n học giỏi</a:t>
            </a:r>
          </a:p>
        </p:txBody>
      </p:sp>
      <p:sp>
        <p:nvSpPr>
          <p:cNvPr id="85002" name="WordArt 10"/>
          <p:cNvSpPr>
            <a:spLocks noChangeArrowheads="1" noChangeShapeType="1" noTextEdit="1"/>
          </p:cNvSpPr>
          <p:nvPr/>
        </p:nvSpPr>
        <p:spPr bwMode="auto">
          <a:xfrm>
            <a:off x="469900" y="1498600"/>
            <a:ext cx="5702300" cy="828675"/>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ea typeface="+mj-lt"/>
                <a:cs typeface="+mj-lt"/>
              </a:rPr>
              <a:t>XIN CẢM ƠN CÁC EM HOC SINH</a:t>
            </a:r>
            <a:endPar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ea typeface="+mj-lt"/>
              <a:cs typeface="+mj-lt"/>
            </a:endParaRPr>
          </a:p>
        </p:txBody>
      </p:sp>
      <p:pic>
        <p:nvPicPr>
          <p:cNvPr id="48139" name="Picture 11" descr="hoa h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05400"/>
            <a:ext cx="3429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thu Gui Elise.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0" y="670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41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5001"/>
                                        </p:tgtEl>
                                        <p:attrNameLst>
                                          <p:attrName>style.visibility</p:attrName>
                                        </p:attrNameLst>
                                      </p:cBhvr>
                                      <p:to>
                                        <p:strVal val="visible"/>
                                      </p:to>
                                    </p:set>
                                    <p:anim by="(-#ppt_w*2)" calcmode="lin" valueType="num">
                                      <p:cBhvr rctx="PPT">
                                        <p:cTn id="7" dur="900" autoRev="1" fill="hold">
                                          <p:stCondLst>
                                            <p:cond delay="0"/>
                                          </p:stCondLst>
                                        </p:cTn>
                                        <p:tgtEl>
                                          <p:spTgt spid="85001"/>
                                        </p:tgtEl>
                                        <p:attrNameLst>
                                          <p:attrName>ppt_w</p:attrName>
                                        </p:attrNameLst>
                                      </p:cBhvr>
                                    </p:anim>
                                    <p:anim by="(#ppt_w*0.50)" calcmode="lin" valueType="num">
                                      <p:cBhvr>
                                        <p:cTn id="8" dur="900" decel="50000" autoRev="1" fill="hold">
                                          <p:stCondLst>
                                            <p:cond delay="0"/>
                                          </p:stCondLst>
                                        </p:cTn>
                                        <p:tgtEl>
                                          <p:spTgt spid="85001"/>
                                        </p:tgtEl>
                                        <p:attrNameLst>
                                          <p:attrName>ppt_x</p:attrName>
                                        </p:attrNameLst>
                                      </p:cBhvr>
                                    </p:anim>
                                    <p:anim from="(-#ppt_h/2)" to="(#ppt_y)" calcmode="lin" valueType="num">
                                      <p:cBhvr>
                                        <p:cTn id="9" dur="1800" fill="hold">
                                          <p:stCondLst>
                                            <p:cond delay="0"/>
                                          </p:stCondLst>
                                        </p:cTn>
                                        <p:tgtEl>
                                          <p:spTgt spid="85001"/>
                                        </p:tgtEl>
                                        <p:attrNameLst>
                                          <p:attrName>ppt_y</p:attrName>
                                        </p:attrNameLst>
                                      </p:cBhvr>
                                    </p:anim>
                                    <p:animRot by="21600000">
                                      <p:cBhvr>
                                        <p:cTn id="10" dur="1800" fill="hold">
                                          <p:stCondLst>
                                            <p:cond delay="0"/>
                                          </p:stCondLst>
                                        </p:cTn>
                                        <p:tgtEl>
                                          <p:spTgt spid="85001"/>
                                        </p:tgtEl>
                                        <p:attrNameLst>
                                          <p:attrName>r</p:attrName>
                                        </p:attrNameLst>
                                      </p:cBhvr>
                                    </p:animRot>
                                  </p:childTnLst>
                                </p:cTn>
                              </p:par>
                              <p:par>
                                <p:cTn id="11" presetID="32" presetClass="emph" presetSubtype="0" repeatCount="indefinite" fill="hold" grpId="0" nodeType="withEffect">
                                  <p:stCondLst>
                                    <p:cond delay="0"/>
                                  </p:stCondLst>
                                  <p:childTnLst>
                                    <p:animClr clrSpc="rgb" dir="cw">
                                      <p:cBhvr override="childStyle">
                                        <p:cTn id="12" dur="108" fill="hold"/>
                                        <p:tgtEl>
                                          <p:spTgt spid="85002"/>
                                        </p:tgtEl>
                                        <p:attrNameLst>
                                          <p:attrName>style.color</p:attrName>
                                        </p:attrNameLst>
                                      </p:cBhvr>
                                      <p:to>
                                        <a:schemeClr val="accent2"/>
                                      </p:to>
                                    </p:animClr>
                                    <p:animClr clrSpc="rgb" dir="cw">
                                      <p:cBhvr>
                                        <p:cTn id="13" dur="108" fill="hold"/>
                                        <p:tgtEl>
                                          <p:spTgt spid="85002"/>
                                        </p:tgtEl>
                                        <p:attrNameLst>
                                          <p:attrName>fillcolor</p:attrName>
                                        </p:attrNameLst>
                                      </p:cBhvr>
                                      <p:to>
                                        <a:schemeClr val="accent2"/>
                                      </p:to>
                                    </p:animClr>
                                    <p:set>
                                      <p:cBhvr>
                                        <p:cTn id="14" dur="108" fill="hold"/>
                                        <p:tgtEl>
                                          <p:spTgt spid="85002"/>
                                        </p:tgtEl>
                                        <p:attrNameLst>
                                          <p:attrName>fill.type</p:attrName>
                                        </p:attrNameLst>
                                      </p:cBhvr>
                                      <p:to>
                                        <p:strVal val="solid"/>
                                      </p:to>
                                    </p:set>
                                    <p:set>
                                      <p:cBhvr>
                                        <p:cTn id="15" dur="108" fill="hold"/>
                                        <p:tgtEl>
                                          <p:spTgt spid="85002"/>
                                        </p:tgtEl>
                                        <p:attrNameLst>
                                          <p:attrName>fill.on</p:attrName>
                                        </p:attrNameLst>
                                      </p:cBhvr>
                                      <p:to>
                                        <p:strVal val="true"/>
                                      </p:to>
                                    </p:set>
                                    <p:animRot by="120000">
                                      <p:cBhvr>
                                        <p:cTn id="16" dur="108" fill="hold">
                                          <p:stCondLst>
                                            <p:cond delay="0"/>
                                          </p:stCondLst>
                                        </p:cTn>
                                        <p:tgtEl>
                                          <p:spTgt spid="85002"/>
                                        </p:tgtEl>
                                        <p:attrNameLst>
                                          <p:attrName>r</p:attrName>
                                        </p:attrNameLst>
                                      </p:cBhvr>
                                    </p:animRot>
                                    <p:animRot by="-240000">
                                      <p:cBhvr>
                                        <p:cTn id="17" dur="216" fill="hold">
                                          <p:stCondLst>
                                            <p:cond delay="216"/>
                                          </p:stCondLst>
                                        </p:cTn>
                                        <p:tgtEl>
                                          <p:spTgt spid="85002"/>
                                        </p:tgtEl>
                                        <p:attrNameLst>
                                          <p:attrName>r</p:attrName>
                                        </p:attrNameLst>
                                      </p:cBhvr>
                                    </p:animRot>
                                    <p:animRot by="240000">
                                      <p:cBhvr>
                                        <p:cTn id="18" dur="216" fill="hold">
                                          <p:stCondLst>
                                            <p:cond delay="432"/>
                                          </p:stCondLst>
                                        </p:cTn>
                                        <p:tgtEl>
                                          <p:spTgt spid="85002"/>
                                        </p:tgtEl>
                                        <p:attrNameLst>
                                          <p:attrName>r</p:attrName>
                                        </p:attrNameLst>
                                      </p:cBhvr>
                                    </p:animRot>
                                    <p:animRot by="-240000">
                                      <p:cBhvr>
                                        <p:cTn id="19" dur="216" fill="hold">
                                          <p:stCondLst>
                                            <p:cond delay="648"/>
                                          </p:stCondLst>
                                        </p:cTn>
                                        <p:tgtEl>
                                          <p:spTgt spid="85002"/>
                                        </p:tgtEl>
                                        <p:attrNameLst>
                                          <p:attrName>r</p:attrName>
                                        </p:attrNameLst>
                                      </p:cBhvr>
                                    </p:animRot>
                                    <p:animRot by="120000">
                                      <p:cBhvr>
                                        <p:cTn id="20" dur="216" fill="hold">
                                          <p:stCondLst>
                                            <p:cond delay="864"/>
                                          </p:stCondLst>
                                        </p:cTn>
                                        <p:tgtEl>
                                          <p:spTgt spid="85002"/>
                                        </p:tgtEl>
                                        <p:attrNameLst>
                                          <p:attrName>r</p:attrName>
                                        </p:attrNameLst>
                                      </p:cBhvr>
                                    </p:animRot>
                                  </p:childTnLst>
                                </p:cTn>
                              </p:par>
                              <p:par>
                                <p:cTn id="21" presetID="1" presetClass="mediacall" presetSubtype="0" fill="hold" nodeType="withEffect">
                                  <p:stCondLst>
                                    <p:cond delay="0"/>
                                  </p:stCondLst>
                                  <p:childTnLst>
                                    <p:cmd type="call" cmd="playFrom(0.0)">
                                      <p:cBhvr>
                                        <p:cTn id="22" dur="205008" fill="hold"/>
                                        <p:tgtEl>
                                          <p:spTgt spid="85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5004"/>
                </p:tgtEl>
              </p:cMediaNode>
            </p:audio>
          </p:childTnLst>
        </p:cTn>
      </p:par>
    </p:tnLst>
    <p:bldLst>
      <p:bldP spid="85001" grpId="0"/>
      <p:bldP spid="850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533400"/>
            <a:ext cx="7772400" cy="3067050"/>
          </a:xfrm>
        </p:spPr>
        <p:txBody>
          <a:bodyPr/>
          <a:lstStyle/>
          <a:p>
            <a:endParaRPr lang="en-US"/>
          </a:p>
        </p:txBody>
      </p:sp>
      <p:sp>
        <p:nvSpPr>
          <p:cNvPr id="3" name="Subtitle 2"/>
          <p:cNvSpPr>
            <a:spLocks noGrp="1"/>
          </p:cNvSpPr>
          <p:nvPr>
            <p:ph type="subTitle" idx="1"/>
          </p:nvPr>
        </p:nvSpPr>
        <p:spPr>
          <a:xfrm>
            <a:off x="157163" y="4648200"/>
            <a:ext cx="8682037" cy="1752600"/>
          </a:xfrm>
        </p:spPr>
        <p:txBody>
          <a:bodyPr>
            <a:noAutofit/>
          </a:bodyPr>
          <a:lstStyle/>
          <a:p>
            <a:pPr algn="just">
              <a:defRPr/>
            </a:pPr>
            <a:r>
              <a:rPr lang="vi-VN" sz="2800" b="1" dirty="0">
                <a:solidFill>
                  <a:schemeClr val="tx1"/>
                </a:solidFill>
                <a:effectLst>
                  <a:outerShdw blurRad="38100" dist="38100" dir="2700000" algn="tl">
                    <a:srgbClr val="000000">
                      <a:alpha val="43137"/>
                    </a:srgbClr>
                  </a:outerShdw>
                </a:effectLst>
                <a:latin typeface="+mj-lt"/>
              </a:rPr>
              <a:t>Hiện tại, tốc độ bay của những chiếc máy bay thương mại là từ 890 đến 945km/h</a:t>
            </a:r>
            <a:r>
              <a:rPr lang="en-US" sz="2800" b="1" dirty="0">
                <a:solidFill>
                  <a:schemeClr val="tx1"/>
                </a:solidFill>
                <a:effectLst>
                  <a:outerShdw blurRad="38100" dist="38100" dir="2700000" algn="tl">
                    <a:srgbClr val="000000">
                      <a:alpha val="43137"/>
                    </a:srgbClr>
                  </a:outerShdw>
                </a:effectLst>
                <a:latin typeface="+mj-lt"/>
              </a:rPr>
              <a:t>.</a:t>
            </a:r>
            <a:r>
              <a:rPr lang="vi-VN" sz="2800" b="1" dirty="0">
                <a:solidFill>
                  <a:schemeClr val="tx1"/>
                </a:solidFill>
                <a:effectLst>
                  <a:outerShdw blurRad="38100" dist="38100" dir="2700000" algn="tl">
                    <a:srgbClr val="000000">
                      <a:alpha val="43137"/>
                    </a:srgbClr>
                  </a:outerShdw>
                </a:effectLst>
                <a:latin typeface="+mj-lt"/>
              </a:rPr>
              <a:t> </a:t>
            </a:r>
            <a:endParaRPr lang="en-US" sz="2800" b="1" dirty="0">
              <a:solidFill>
                <a:schemeClr val="tx1"/>
              </a:solidFill>
              <a:effectLst>
                <a:outerShdw blurRad="38100" dist="38100" dir="2700000" algn="tl">
                  <a:srgbClr val="000000">
                    <a:alpha val="43137"/>
                  </a:srgbClr>
                </a:outerShdw>
              </a:effectLst>
              <a:latin typeface="+mj-lt"/>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28600"/>
            <a:ext cx="88296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6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8" descr="verified"/>
          <p:cNvSpPr>
            <a:spLocks noChangeAspect="1" noChangeArrowheads="1"/>
          </p:cNvSpPr>
          <p:nvPr/>
        </p:nvSpPr>
        <p:spPr bwMode="auto">
          <a:xfrm>
            <a:off x="155575" y="4165600"/>
            <a:ext cx="17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11970" name="Picture 2" descr="Vận tốc máy bay phản lực là bao nhiêu? - Bạn Nê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4450"/>
            <a:ext cx="91694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42875" y="26035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en-US" sz="2800">
                <a:solidFill>
                  <a:schemeClr val="bg1"/>
                </a:solidFill>
                <a:latin typeface="Times New Roman" pitchFamily="18" charset="0"/>
                <a:cs typeface="Times New Roman" pitchFamily="18" charset="0"/>
              </a:rPr>
              <a:t>Hiện nay, loại Boeing X-43A của Hoa Kỳ được NASA xác nhận là máy bay bay nhanh nhất, đạt tốc độ 11.854 km/h</a:t>
            </a:r>
            <a:endParaRPr lang="en-US" altLang="en-US" sz="2800">
              <a:solidFill>
                <a:schemeClr val="bg1"/>
              </a:solidFill>
              <a:latin typeface="Times New Roman" pitchFamily="18" charset="0"/>
              <a:cs typeface="Times New Roman" pitchFamily="18" charset="0"/>
            </a:endParaRPr>
          </a:p>
        </p:txBody>
      </p:sp>
      <p:pic>
        <p:nvPicPr>
          <p:cNvPr id="211972" name="Picture 4" descr="5 tàu ngầm có tốc độ nhanh nhất dưới đại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2700"/>
            <a:ext cx="9128126"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44463" y="4017963"/>
            <a:ext cx="82438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a:solidFill>
                  <a:srgbClr val="333333"/>
                </a:solidFill>
                <a:latin typeface="Times New Roman" pitchFamily="18" charset="0"/>
                <a:cs typeface="Times New Roman" pitchFamily="18" charset="0"/>
              </a:rPr>
              <a:t>T</a:t>
            </a:r>
            <a:r>
              <a:rPr lang="vi-VN" altLang="en-US" sz="2800">
                <a:solidFill>
                  <a:srgbClr val="333333"/>
                </a:solidFill>
                <a:latin typeface="Times New Roman" pitchFamily="18" charset="0"/>
                <a:cs typeface="Times New Roman" pitchFamily="18" charset="0"/>
              </a:rPr>
              <a:t>àu ngầm hạt nhân K-162 Anchar do Liên Xô sản xuất vẫn giữ kỷ lục thế giới về tốc độ di chuyển khi lặn. </a:t>
            </a:r>
            <a:r>
              <a:rPr lang="en-US" altLang="en-US" sz="2800">
                <a:solidFill>
                  <a:srgbClr val="333333"/>
                </a:solidFill>
                <a:latin typeface="Times New Roman" pitchFamily="18" charset="0"/>
                <a:cs typeface="Times New Roman" pitchFamily="18" charset="0"/>
              </a:rPr>
              <a:t>T</a:t>
            </a:r>
            <a:r>
              <a:rPr lang="vi-VN" altLang="en-US" sz="2800">
                <a:solidFill>
                  <a:srgbClr val="333333"/>
                </a:solidFill>
                <a:latin typeface="Times New Roman" pitchFamily="18" charset="0"/>
                <a:cs typeface="Times New Roman" pitchFamily="18" charset="0"/>
              </a:rPr>
              <a:t>ốc độ di </a:t>
            </a:r>
            <a:r>
              <a:rPr lang="vi-VN" altLang="en-US" sz="2800">
                <a:latin typeface="Times New Roman" pitchFamily="18" charset="0"/>
                <a:cs typeface="Times New Roman" pitchFamily="18" charset="0"/>
              </a:rPr>
              <a:t>chuyển</a:t>
            </a:r>
            <a:r>
              <a:rPr lang="vi-VN" altLang="en-US" sz="2800">
                <a:solidFill>
                  <a:srgbClr val="333333"/>
                </a:solidFill>
                <a:latin typeface="Times New Roman" pitchFamily="18" charset="0"/>
                <a:cs typeface="Times New Roman" pitchFamily="18" charset="0"/>
              </a:rPr>
              <a:t> tối đa khi lặn tới 44,7 hải lý/giờ, tương đương 82,78km/giờ. </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1485383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211970"/>
                                        </p:tgtEl>
                                      </p:cBhvr>
                                    </p:animEffect>
                                    <p:anim calcmode="lin" valueType="num">
                                      <p:cBhvr>
                                        <p:cTn id="19" dur="1000"/>
                                        <p:tgtEl>
                                          <p:spTgt spid="211970"/>
                                        </p:tgtEl>
                                        <p:attrNameLst>
                                          <p:attrName>ppt_x</p:attrName>
                                        </p:attrNameLst>
                                      </p:cBhvr>
                                      <p:tavLst>
                                        <p:tav tm="0">
                                          <p:val>
                                            <p:strVal val="ppt_x"/>
                                          </p:val>
                                        </p:tav>
                                        <p:tav tm="100000">
                                          <p:val>
                                            <p:strVal val="ppt_x"/>
                                          </p:val>
                                        </p:tav>
                                      </p:tavLst>
                                    </p:anim>
                                    <p:anim calcmode="lin" valueType="num">
                                      <p:cBhvr>
                                        <p:cTn id="20" dur="1000"/>
                                        <p:tgtEl>
                                          <p:spTgt spid="211970"/>
                                        </p:tgtEl>
                                        <p:attrNameLst>
                                          <p:attrName>ppt_y</p:attrName>
                                        </p:attrNameLst>
                                      </p:cBhvr>
                                      <p:tavLst>
                                        <p:tav tm="0">
                                          <p:val>
                                            <p:strVal val="ppt_y"/>
                                          </p:val>
                                        </p:tav>
                                        <p:tav tm="100000">
                                          <p:val>
                                            <p:strVal val="ppt_y+.1"/>
                                          </p:val>
                                        </p:tav>
                                      </p:tavLst>
                                    </p:anim>
                                    <p:set>
                                      <p:cBhvr>
                                        <p:cTn id="21" dur="1" fill="hold">
                                          <p:stCondLst>
                                            <p:cond delay="999"/>
                                          </p:stCondLst>
                                        </p:cTn>
                                        <p:tgtEl>
                                          <p:spTgt spid="21197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211972"/>
                                        </p:tgtEl>
                                        <p:attrNameLst>
                                          <p:attrName>style.visibility</p:attrName>
                                        </p:attrNameLst>
                                      </p:cBhvr>
                                      <p:to>
                                        <p:strVal val="visible"/>
                                      </p:to>
                                    </p:set>
                                    <p:animEffect transition="in" filter="barn(inVertical)">
                                      <p:cBhvr>
                                        <p:cTn id="26" dur="500"/>
                                        <p:tgtEl>
                                          <p:spTgt spid="2119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4563"/>
            <a:ext cx="88011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p:cNvSpPr txBox="1">
            <a:spLocks/>
          </p:cNvSpPr>
          <p:nvPr/>
        </p:nvSpPr>
        <p:spPr>
          <a:xfrm>
            <a:off x="-71438" y="183426"/>
            <a:ext cx="8643938" cy="707886"/>
          </a:xfrm>
          <a:prstGeom prst="rect">
            <a:avLst/>
          </a:prstGeom>
        </p:spPr>
        <p:txBody>
          <a:bodyPr wrap="square" lIns="91440" tIns="45720" rIns="91440" bIns="4572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spcBef>
                <a:spcPct val="20000"/>
              </a:spcBef>
            </a:pPr>
            <a:r>
              <a:rPr lang="nl-NL" sz="4000" b="1">
                <a:solidFill>
                  <a:srgbClr val="0070C0"/>
                </a:solidFill>
                <a:latin typeface="Cambria" pitchFamily="18" charset="0"/>
                <a:cs typeface="Times New Roman" pitchFamily="18" charset="0"/>
              </a:rPr>
              <a:t>I. Thí nghiệm về lực cản của nước</a:t>
            </a:r>
            <a:endParaRPr lang="en-US" sz="4000" b="1" dirty="0">
              <a:solidFill>
                <a:srgbClr val="0070C0"/>
              </a:solidFill>
              <a:latin typeface="Cambria" pitchFamily="18" charset="0"/>
              <a:cs typeface="Times New Roman" pitchFamily="18" charset="0"/>
            </a:endParaRPr>
          </a:p>
        </p:txBody>
      </p:sp>
    </p:spTree>
    <p:extLst>
      <p:ext uri="{BB962C8B-B14F-4D97-AF65-F5344CB8AC3E}">
        <p14:creationId xmlns:p14="http://schemas.microsoft.com/office/powerpoint/2010/main" val="425480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type="title"/>
          </p:nvPr>
        </p:nvSpPr>
        <p:spPr>
          <a:xfrm>
            <a:off x="-71438" y="183426"/>
            <a:ext cx="8643938" cy="707886"/>
          </a:xfrm>
        </p:spPr>
        <p:txBody>
          <a:bodyPr wrap="square" lIns="91440" tIns="45720" rIns="91440" bIns="45720">
            <a:spAutoFit/>
          </a:bodyPr>
          <a:lstStyle/>
          <a:p>
            <a:pPr marL="342900" indent="-342900" algn="ctr">
              <a:spcBef>
                <a:spcPct val="20000"/>
              </a:spcBef>
            </a:pPr>
            <a:r>
              <a:rPr lang="nl-NL" sz="4000" b="1" dirty="0">
                <a:solidFill>
                  <a:srgbClr val="0070C0"/>
                </a:solidFill>
                <a:latin typeface="Cambria" pitchFamily="18" charset="0"/>
                <a:cs typeface="Times New Roman" pitchFamily="18" charset="0"/>
              </a:rPr>
              <a:t>I. Thí nghiệm về lực cản của nước</a:t>
            </a:r>
            <a:endParaRPr lang="en-US" sz="4000" b="1" dirty="0">
              <a:solidFill>
                <a:srgbClr val="0070C0"/>
              </a:solidFill>
              <a:latin typeface="Cambria" pitchFamily="18" charset="0"/>
              <a:cs typeface="Times New Roman" pitchFamily="18" charset="0"/>
            </a:endParaRPr>
          </a:p>
        </p:txBody>
      </p:sp>
      <p:sp>
        <p:nvSpPr>
          <p:cNvPr id="5" name="Content Placeholder 4"/>
          <p:cNvSpPr txBox="1">
            <a:spLocks/>
          </p:cNvSpPr>
          <p:nvPr/>
        </p:nvSpPr>
        <p:spPr bwMode="auto">
          <a:xfrm>
            <a:off x="1214438" y="857250"/>
            <a:ext cx="7358062" cy="4130361"/>
          </a:xfrm>
          <a:prstGeom prst="rect">
            <a:avLst/>
          </a:prstGeom>
          <a:noFill/>
          <a:ln w="9525">
            <a:noFill/>
            <a:miter lim="800000"/>
            <a:headEnd/>
            <a:tailEnd/>
          </a:ln>
        </p:spPr>
        <p:txBody>
          <a:bodyPr>
            <a:spAutoFit/>
          </a:bodyPr>
          <a:lstStyle/>
          <a:p>
            <a:pPr marL="342900" indent="-342900" defTabSz="456089">
              <a:spcBef>
                <a:spcPct val="20000"/>
              </a:spcBef>
              <a:defRPr/>
            </a:pPr>
            <a:r>
              <a:rPr lang="nl-NL" sz="3200" b="1" dirty="0">
                <a:latin typeface="Cambria" pitchFamily="18" charset="0"/>
                <a:ea typeface="+mj-ea"/>
                <a:cs typeface="Times New Roman" pitchFamily="18" charset="0"/>
              </a:rPr>
              <a:t>* Dụng cụ thí nghiệm:</a:t>
            </a:r>
          </a:p>
          <a:p>
            <a:pPr marL="514350" indent="-514350" defTabSz="456089">
              <a:spcBef>
                <a:spcPct val="20000"/>
              </a:spcBef>
              <a:buFontTx/>
              <a:buAutoNum type="arabicParenR"/>
              <a:defRPr/>
            </a:pPr>
            <a:r>
              <a:rPr lang="nl-NL" sz="3200" b="1" dirty="0">
                <a:solidFill>
                  <a:srgbClr val="C00000"/>
                </a:solidFill>
                <a:latin typeface="Cambria" pitchFamily="18" charset="0"/>
                <a:ea typeface="+mj-ea"/>
                <a:cs typeface="Times New Roman" pitchFamily="18" charset="0"/>
              </a:rPr>
              <a:t>Hộp nhựa chưa nước</a:t>
            </a:r>
          </a:p>
          <a:p>
            <a:pPr marL="514350" indent="-514350" defTabSz="456089">
              <a:spcBef>
                <a:spcPct val="20000"/>
              </a:spcBef>
              <a:buFontTx/>
              <a:buAutoNum type="arabicParenR"/>
              <a:defRPr/>
            </a:pPr>
            <a:r>
              <a:rPr lang="nl-NL" sz="3200" b="1" dirty="0">
                <a:solidFill>
                  <a:srgbClr val="C00000"/>
                </a:solidFill>
                <a:latin typeface="Cambria" pitchFamily="18" charset="0"/>
                <a:ea typeface="+mj-ea"/>
                <a:cs typeface="Times New Roman" pitchFamily="18" charset="0"/>
              </a:rPr>
              <a:t>1 xe lăn</a:t>
            </a:r>
          </a:p>
          <a:p>
            <a:pPr marL="514350" indent="-514350" defTabSz="456089">
              <a:spcBef>
                <a:spcPct val="20000"/>
              </a:spcBef>
              <a:buFontTx/>
              <a:buAutoNum type="arabicParenR"/>
              <a:defRPr/>
            </a:pPr>
            <a:r>
              <a:rPr lang="nl-NL" sz="3200" b="1" dirty="0">
                <a:solidFill>
                  <a:srgbClr val="C00000"/>
                </a:solidFill>
                <a:latin typeface="Cambria" pitchFamily="18" charset="0"/>
                <a:ea typeface="+mj-ea"/>
                <a:cs typeface="Times New Roman" pitchFamily="18" charset="0"/>
              </a:rPr>
              <a:t>1 tấm cản hình chữ nhật</a:t>
            </a:r>
          </a:p>
          <a:p>
            <a:pPr marL="514350" indent="-514350" defTabSz="456089">
              <a:spcBef>
                <a:spcPct val="20000"/>
              </a:spcBef>
              <a:defRPr/>
            </a:pPr>
            <a:r>
              <a:rPr lang="nl-NL" sz="3200" b="1" dirty="0">
                <a:solidFill>
                  <a:srgbClr val="C00000"/>
                </a:solidFill>
                <a:latin typeface="Cambria" pitchFamily="18" charset="0"/>
                <a:ea typeface="+mj-ea"/>
                <a:cs typeface="Times New Roman" pitchFamily="18" charset="0"/>
              </a:rPr>
              <a:t>4) 1 đường ray, có xẻ rãnh ở giữa</a:t>
            </a:r>
          </a:p>
          <a:p>
            <a:pPr marL="514350" indent="-514350" defTabSz="456089">
              <a:spcBef>
                <a:spcPct val="20000"/>
              </a:spcBef>
              <a:defRPr/>
            </a:pPr>
            <a:r>
              <a:rPr lang="nl-NL" sz="3200" b="1" dirty="0">
                <a:solidFill>
                  <a:srgbClr val="C00000"/>
                </a:solidFill>
                <a:latin typeface="Cambria" pitchFamily="18" charset="0"/>
                <a:ea typeface="+mj-ea"/>
                <a:cs typeface="Times New Roman" pitchFamily="18" charset="0"/>
              </a:rPr>
              <a:t>5) 1 lực kế lò xo có GHĐ 3N</a:t>
            </a:r>
          </a:p>
          <a:p>
            <a:pPr marL="514350" indent="-514350" defTabSz="456089">
              <a:spcBef>
                <a:spcPct val="20000"/>
              </a:spcBef>
              <a:defRPr/>
            </a:pPr>
            <a:r>
              <a:rPr lang="nl-NL" sz="3200" b="1" dirty="0">
                <a:solidFill>
                  <a:srgbClr val="C00000"/>
                </a:solidFill>
                <a:latin typeface="Cambria" pitchFamily="18" charset="0"/>
                <a:ea typeface="+mj-ea"/>
                <a:cs typeface="Times New Roman" pitchFamily="18" charset="0"/>
              </a:rPr>
              <a:t>6) 1 bình đựng nước</a:t>
            </a:r>
          </a:p>
        </p:txBody>
      </p:sp>
    </p:spTree>
    <p:extLst>
      <p:ext uri="{BB962C8B-B14F-4D97-AF65-F5344CB8AC3E}">
        <p14:creationId xmlns:p14="http://schemas.microsoft.com/office/powerpoint/2010/main" val="16334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4"/>
          <p:cNvSpPr>
            <a:spLocks noGrp="1"/>
          </p:cNvSpPr>
          <p:nvPr>
            <p:ph type="title"/>
          </p:nvPr>
        </p:nvSpPr>
        <p:spPr>
          <a:xfrm>
            <a:off x="-71438" y="152649"/>
            <a:ext cx="8758238" cy="769441"/>
          </a:xfrm>
        </p:spPr>
        <p:txBody>
          <a:bodyPr wrap="square" lIns="91440" tIns="45720" rIns="91440" bIns="45720">
            <a:spAutoFit/>
          </a:bodyPr>
          <a:lstStyle/>
          <a:p>
            <a:pPr marL="342900" indent="-342900" algn="ctr">
              <a:spcBef>
                <a:spcPct val="20000"/>
              </a:spcBef>
            </a:pPr>
            <a:r>
              <a:rPr lang="nl-NL" b="1" dirty="0">
                <a:solidFill>
                  <a:srgbClr val="0070C0"/>
                </a:solidFill>
                <a:latin typeface="Cambria" pitchFamily="18" charset="0"/>
                <a:cs typeface="Times New Roman" pitchFamily="18" charset="0"/>
              </a:rPr>
              <a:t>I. Thí nghiệm về lực cản của nước</a:t>
            </a:r>
            <a:endParaRPr lang="en-US" b="1" dirty="0">
              <a:solidFill>
                <a:srgbClr val="0070C0"/>
              </a:solidFill>
              <a:latin typeface="Cambria" pitchFamily="18" charset="0"/>
              <a:cs typeface="Times New Roman" pitchFamily="18" charset="0"/>
            </a:endParaRPr>
          </a:p>
        </p:txBody>
      </p:sp>
      <p:sp>
        <p:nvSpPr>
          <p:cNvPr id="5" name="Content Placeholder 4"/>
          <p:cNvSpPr txBox="1">
            <a:spLocks/>
          </p:cNvSpPr>
          <p:nvPr/>
        </p:nvSpPr>
        <p:spPr bwMode="auto">
          <a:xfrm>
            <a:off x="0" y="785813"/>
            <a:ext cx="9144000" cy="3342453"/>
          </a:xfrm>
          <a:prstGeom prst="rect">
            <a:avLst/>
          </a:prstGeom>
          <a:noFill/>
          <a:ln w="9525">
            <a:noFill/>
            <a:miter lim="800000"/>
            <a:headEnd/>
            <a:tailEnd/>
          </a:ln>
        </p:spPr>
        <p:txBody>
          <a:bodyPr>
            <a:spAutoFit/>
          </a:bodyPr>
          <a:lstStyle/>
          <a:p>
            <a:pPr marL="342900" indent="-342900" defTabSz="456089">
              <a:spcBef>
                <a:spcPct val="20000"/>
              </a:spcBef>
              <a:buFont typeface="Arial" pitchFamily="34" charset="0"/>
              <a:buChar char="•"/>
              <a:defRPr/>
            </a:pPr>
            <a:r>
              <a:rPr lang="nl-NL" sz="3200" b="1" dirty="0">
                <a:solidFill>
                  <a:srgbClr val="FF0000"/>
                </a:solidFill>
                <a:latin typeface="Cambria" pitchFamily="18" charset="0"/>
                <a:ea typeface="+mj-ea"/>
                <a:cs typeface="Times New Roman" pitchFamily="18" charset="0"/>
              </a:rPr>
              <a:t>Tiến hành thí nghiệm</a:t>
            </a:r>
          </a:p>
          <a:p>
            <a:pPr marL="342900" indent="-342900" defTabSz="456089">
              <a:spcBef>
                <a:spcPct val="20000"/>
              </a:spcBef>
              <a:defRPr/>
            </a:pPr>
            <a:r>
              <a:rPr lang="nl-NL" sz="3200" b="1" u="sng" dirty="0">
                <a:solidFill>
                  <a:srgbClr val="00B0F0"/>
                </a:solidFill>
                <a:latin typeface="Cambria" pitchFamily="18" charset="0"/>
                <a:ea typeface="+mj-ea"/>
                <a:cs typeface="Times New Roman" pitchFamily="18" charset="0"/>
              </a:rPr>
              <a:t>Bước 1</a:t>
            </a:r>
            <a:r>
              <a:rPr lang="nl-NL" sz="3200" b="1" dirty="0">
                <a:solidFill>
                  <a:srgbClr val="00B0F0"/>
                </a:solidFill>
                <a:latin typeface="Cambria" pitchFamily="18" charset="0"/>
                <a:ea typeface="+mj-ea"/>
                <a:cs typeface="Times New Roman" pitchFamily="18" charset="0"/>
              </a:rPr>
              <a:t>: </a:t>
            </a:r>
            <a:r>
              <a:rPr lang="nl-NL" sz="3200" b="1" dirty="0">
                <a:latin typeface="Cambria" pitchFamily="18" charset="0"/>
                <a:ea typeface="+mj-ea"/>
                <a:cs typeface="Times New Roman" pitchFamily="18" charset="0"/>
              </a:rPr>
              <a:t>Lắp dụng cụ, kéo từ từ lực kế để xe lăn chuyển động, đọc và ghi số chỉ của lực kế : F</a:t>
            </a:r>
            <a:r>
              <a:rPr lang="nl-NL" sz="3200" b="1" baseline="-25000" dirty="0">
                <a:latin typeface="Cambria" pitchFamily="18" charset="0"/>
                <a:ea typeface="+mj-ea"/>
                <a:cs typeface="Times New Roman" pitchFamily="18" charset="0"/>
              </a:rPr>
              <a:t>1</a:t>
            </a:r>
          </a:p>
          <a:p>
            <a:pPr marL="342900" indent="-342900" defTabSz="456089">
              <a:spcBef>
                <a:spcPct val="20000"/>
              </a:spcBef>
              <a:defRPr/>
            </a:pPr>
            <a:r>
              <a:rPr lang="nl-NL" sz="3200" b="1" u="sng" dirty="0">
                <a:solidFill>
                  <a:srgbClr val="00B0F0"/>
                </a:solidFill>
                <a:latin typeface="Cambria" pitchFamily="18" charset="0"/>
                <a:ea typeface="+mj-ea"/>
                <a:cs typeface="Times New Roman" pitchFamily="18" charset="0"/>
              </a:rPr>
              <a:t>Bước 2: </a:t>
            </a:r>
            <a:r>
              <a:rPr lang="nl-NL" sz="3200" b="1" dirty="0">
                <a:latin typeface="Cambria" pitchFamily="18" charset="0"/>
                <a:ea typeface="+mj-ea"/>
                <a:cs typeface="Times New Roman" pitchFamily="18" charset="0"/>
              </a:rPr>
              <a:t>Cho nước vào hộp và lặp lại thí nghiệm như bước 1 : </a:t>
            </a:r>
            <a:r>
              <a:rPr lang="nl-NL" sz="3200" b="1" dirty="0">
                <a:latin typeface="Cambria" pitchFamily="18" charset="0"/>
                <a:cs typeface="Times New Roman" pitchFamily="18" charset="0"/>
              </a:rPr>
              <a:t>F</a:t>
            </a:r>
            <a:r>
              <a:rPr lang="nl-NL" sz="3200" b="1" baseline="-25000" dirty="0">
                <a:latin typeface="Cambria" pitchFamily="18" charset="0"/>
                <a:cs typeface="Times New Roman" pitchFamily="18" charset="0"/>
              </a:rPr>
              <a:t>2</a:t>
            </a:r>
            <a:endParaRPr lang="nl-NL" sz="3200" b="1" dirty="0">
              <a:latin typeface="Cambria" pitchFamily="18" charset="0"/>
              <a:ea typeface="+mj-ea"/>
              <a:cs typeface="Times New Roman" pitchFamily="18" charset="0"/>
            </a:endParaRPr>
          </a:p>
          <a:p>
            <a:pPr marL="342900" indent="-342900" defTabSz="456089">
              <a:spcBef>
                <a:spcPct val="20000"/>
              </a:spcBef>
              <a:defRPr/>
            </a:pPr>
            <a:endParaRPr lang="nl-NL" sz="3200" b="1" dirty="0">
              <a:latin typeface="Cambria" pitchFamily="18" charset="0"/>
              <a:ea typeface="+mj-ea"/>
              <a:cs typeface="Times New Roman" pitchFamily="18" charset="0"/>
            </a:endParaRPr>
          </a:p>
        </p:txBody>
      </p:sp>
      <p:pic>
        <p:nvPicPr>
          <p:cNvPr id="32772"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262438"/>
            <a:ext cx="78009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1.2022\1. VẬT LÝ 6\cau-hoi-1-trang-160-bai-45-khoa-hoc-tu-nhien-lop-6-ket-n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81400"/>
            <a:ext cx="78009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04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0070C0"/>
                </a:solidFill>
              </a:rPr>
              <a:t>Kết</a:t>
            </a:r>
            <a:r>
              <a:rPr lang="en-US" dirty="0">
                <a:solidFill>
                  <a:srgbClr val="0070C0"/>
                </a:solidFill>
              </a:rPr>
              <a:t> </a:t>
            </a:r>
            <a:r>
              <a:rPr lang="en-US" dirty="0" err="1">
                <a:solidFill>
                  <a:srgbClr val="0070C0"/>
                </a:solidFill>
              </a:rPr>
              <a:t>quả</a:t>
            </a:r>
            <a:r>
              <a:rPr lang="en-US" dirty="0">
                <a:solidFill>
                  <a:srgbClr val="0070C0"/>
                </a:solidFill>
              </a:rPr>
              <a:t> </a:t>
            </a:r>
            <a:r>
              <a:rPr lang="en-US" dirty="0" err="1">
                <a:solidFill>
                  <a:srgbClr val="0070C0"/>
                </a:solidFill>
              </a:rPr>
              <a:t>thí</a:t>
            </a:r>
            <a:r>
              <a:rPr lang="en-US" dirty="0">
                <a:solidFill>
                  <a:srgbClr val="0070C0"/>
                </a:solidFill>
              </a:rPr>
              <a:t> </a:t>
            </a:r>
            <a:r>
              <a:rPr lang="en-US" dirty="0" err="1">
                <a:solidFill>
                  <a:srgbClr val="0070C0"/>
                </a:solidFill>
              </a:rPr>
              <a:t>nghiệm</a:t>
            </a:r>
            <a:r>
              <a:rPr lang="en-US" dirty="0">
                <a:solidFill>
                  <a:srgbClr val="0070C0"/>
                </a:solidFill>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414477"/>
              </p:ext>
            </p:extLst>
          </p:nvPr>
        </p:nvGraphicFramePr>
        <p:xfrm>
          <a:off x="457200" y="1600200"/>
          <a:ext cx="8229600" cy="1767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3200" dirty="0" err="1">
                          <a:latin typeface="Times New Roman" pitchFamily="18" charset="0"/>
                          <a:cs typeface="Times New Roman" pitchFamily="18" charset="0"/>
                        </a:rPr>
                        <a:t>Số</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chỉ</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khi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hộp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chưa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có</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a:txBody>
                  <a:tcPr/>
                </a:tc>
                <a:tc>
                  <a:txBody>
                    <a:bodyPr/>
                    <a:lstStyle/>
                    <a:p>
                      <a:r>
                        <a:rPr lang="en-US" sz="3200" dirty="0" err="1">
                          <a:latin typeface="Times New Roman" pitchFamily="18" charset="0"/>
                          <a:cs typeface="Times New Roman" pitchFamily="18" charset="0"/>
                        </a:rPr>
                        <a:t>Số</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chỉ</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khi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hộp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có</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4000" dirty="0">
                          <a:solidFill>
                            <a:srgbClr val="FF0000"/>
                          </a:solidFill>
                          <a:latin typeface="Times New Roman" pitchFamily="18" charset="0"/>
                          <a:cs typeface="Times New Roman" pitchFamily="18" charset="0"/>
                        </a:rPr>
                        <a:t>F1</a:t>
                      </a:r>
                      <a:r>
                        <a:rPr lang="en-US" sz="4000" baseline="0" dirty="0">
                          <a:solidFill>
                            <a:srgbClr val="FF0000"/>
                          </a:solidFill>
                          <a:latin typeface="Times New Roman" pitchFamily="18" charset="0"/>
                          <a:cs typeface="Times New Roman" pitchFamily="18" charset="0"/>
                        </a:rPr>
                        <a:t> = …… N</a:t>
                      </a:r>
                      <a:endParaRPr lang="en-US" sz="4000" dirty="0">
                        <a:solidFill>
                          <a:srgbClr val="FF0000"/>
                        </a:solidFill>
                        <a:latin typeface="Times New Roman" pitchFamily="18" charset="0"/>
                        <a:cs typeface="Times New Roman" pitchFamily="18" charset="0"/>
                      </a:endParaRPr>
                    </a:p>
                  </a:txBody>
                  <a:tcPr/>
                </a:tc>
                <a:tc>
                  <a:txBody>
                    <a:bodyPr/>
                    <a:lstStyle/>
                    <a:p>
                      <a:r>
                        <a:rPr lang="en-US" sz="4000" dirty="0">
                          <a:solidFill>
                            <a:srgbClr val="FF0000"/>
                          </a:solidFill>
                          <a:latin typeface="Times New Roman" pitchFamily="18" charset="0"/>
                          <a:cs typeface="Times New Roman" pitchFamily="18" charset="0"/>
                        </a:rPr>
                        <a:t>F2</a:t>
                      </a:r>
                      <a:r>
                        <a:rPr lang="en-US" sz="4000" baseline="0" dirty="0">
                          <a:solidFill>
                            <a:srgbClr val="FF0000"/>
                          </a:solidFill>
                          <a:latin typeface="Times New Roman" pitchFamily="18" charset="0"/>
                          <a:cs typeface="Times New Roman" pitchFamily="18" charset="0"/>
                        </a:rPr>
                        <a:t> = …….</a:t>
                      </a:r>
                      <a:endParaRPr lang="en-US" sz="4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609600" y="3810000"/>
            <a:ext cx="7162800" cy="707886"/>
          </a:xfrm>
          <a:prstGeom prst="rect">
            <a:avLst/>
          </a:prstGeom>
          <a:noFill/>
        </p:spPr>
        <p:txBody>
          <a:bodyPr wrap="square" rtlCol="0">
            <a:spAutoFit/>
          </a:bodyPr>
          <a:lstStyle/>
          <a:p>
            <a:pPr algn="ctr"/>
            <a:r>
              <a:rPr lang="en-US" sz="4000" dirty="0">
                <a:solidFill>
                  <a:srgbClr val="0070C0"/>
                </a:solidFill>
                <a:latin typeface="Times New Roman" pitchFamily="18" charset="0"/>
                <a:cs typeface="Times New Roman" pitchFamily="18" charset="0"/>
              </a:rPr>
              <a:t>So </a:t>
            </a:r>
            <a:r>
              <a:rPr lang="en-US" sz="4000" dirty="0" err="1">
                <a:solidFill>
                  <a:srgbClr val="0070C0"/>
                </a:solidFill>
                <a:latin typeface="Times New Roman" pitchFamily="18" charset="0"/>
                <a:cs typeface="Times New Roman" pitchFamily="18" charset="0"/>
              </a:rPr>
              <a:t>sánh</a:t>
            </a:r>
            <a:r>
              <a:rPr lang="en-US" sz="4000" dirty="0">
                <a:solidFill>
                  <a:srgbClr val="0070C0"/>
                </a:solidFill>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en-US" sz="4000" dirty="0">
                <a:solidFill>
                  <a:srgbClr val="FF0000"/>
                </a:solidFill>
                <a:latin typeface="Times New Roman" pitchFamily="18" charset="0"/>
                <a:cs typeface="Times New Roman" pitchFamily="18" charset="0"/>
              </a:rPr>
              <a:t>F2……. F1</a:t>
            </a:r>
          </a:p>
        </p:txBody>
      </p:sp>
    </p:spTree>
    <p:extLst>
      <p:ext uri="{BB962C8B-B14F-4D97-AF65-F5344CB8AC3E}">
        <p14:creationId xmlns:p14="http://schemas.microsoft.com/office/powerpoint/2010/main" val="338895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Thảo</a:t>
            </a:r>
            <a:r>
              <a:rPr lang="en-US" dirty="0"/>
              <a:t> </a:t>
            </a:r>
            <a:r>
              <a:rPr lang="en-US" dirty="0" err="1"/>
              <a:t>luận</a:t>
            </a:r>
            <a:r>
              <a:rPr lang="en-US" dirty="0"/>
              <a:t> </a:t>
            </a:r>
            <a:r>
              <a:rPr lang="en-US" dirty="0" err="1"/>
              <a:t>nhóm</a:t>
            </a:r>
            <a:r>
              <a:rPr lang="en-US" dirty="0"/>
              <a:t> 4:</a:t>
            </a:r>
          </a:p>
        </p:txBody>
      </p:sp>
      <p:sp>
        <p:nvSpPr>
          <p:cNvPr id="3" name="Content Placeholder 2"/>
          <p:cNvSpPr>
            <a:spLocks noGrp="1"/>
          </p:cNvSpPr>
          <p:nvPr>
            <p:ph idx="1"/>
          </p:nvPr>
        </p:nvSpPr>
        <p:spPr>
          <a:xfrm>
            <a:off x="457200" y="1600201"/>
            <a:ext cx="8534400" cy="1371599"/>
          </a:xfrm>
        </p:spPr>
        <p:txBody>
          <a:bodyPr>
            <a:normAutofit/>
          </a:bodyPr>
          <a:lstStyle/>
          <a:p>
            <a:r>
              <a:rPr lang="en-US" b="1" dirty="0">
                <a:solidFill>
                  <a:srgbClr val="FF0000"/>
                </a:solidFill>
                <a:latin typeface="Times New Roman" pitchFamily="18" charset="0"/>
                <a:cs typeface="Times New Roman" pitchFamily="18" charset="0"/>
              </a:rPr>
              <a:t>1. </a:t>
            </a:r>
            <a:r>
              <a:rPr lang="en-US" b="1" dirty="0" err="1">
                <a:solidFill>
                  <a:srgbClr val="FF0000"/>
                </a:solidFill>
                <a:latin typeface="Times New Roman" pitchFamily="18" charset="0"/>
                <a:cs typeface="Times New Roman" pitchFamily="18" charset="0"/>
              </a:rPr>
              <a:t>Tại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nước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hộp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thì</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chỉ</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lớn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hơn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nước</a:t>
            </a:r>
            <a:r>
              <a:rPr lang="en-US" b="1" dirty="0">
                <a:solidFill>
                  <a:srgbClr val="FF0000"/>
                </a:solidFill>
                <a:latin typeface="Times New Roman" pitchFamily="18" charset="0"/>
                <a:cs typeface="Times New Roman" pitchFamily="18" charset="0"/>
              </a:rPr>
              <a:t>?</a:t>
            </a:r>
          </a:p>
        </p:txBody>
      </p:sp>
      <p:sp>
        <p:nvSpPr>
          <p:cNvPr id="5" name="TextBox 4"/>
          <p:cNvSpPr txBox="1"/>
          <p:nvPr/>
        </p:nvSpPr>
        <p:spPr>
          <a:xfrm>
            <a:off x="778759" y="3352800"/>
            <a:ext cx="7917873" cy="2062103"/>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thắng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471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1203</Words>
  <Application>Microsoft Office PowerPoint</Application>
  <PresentationFormat>On-screen Show (4:3)</PresentationFormat>
  <Paragraphs>91</Paragraphs>
  <Slides>22</Slides>
  <Notes>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Cambria</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I. Thí nghiệm về lực cản của nước</vt:lpstr>
      <vt:lpstr>I. Thí nghiệm về lực cản của nước</vt:lpstr>
      <vt:lpstr>Kết quả thí nghiệm:</vt:lpstr>
      <vt:lpstr>Thảo luận nhóm 4:</vt:lpstr>
      <vt:lpstr>I. Thí nghiệm về lực cản của nước</vt:lpstr>
      <vt:lpstr>PowerPoint Presentation</vt:lpstr>
      <vt:lpstr>I. Thí nghiệm về lực cản của nước</vt:lpstr>
      <vt:lpstr>PowerPoint Presentation</vt:lpstr>
      <vt:lpstr>PowerPoint Presentation</vt:lpstr>
      <vt:lpstr>Lực cản của nước phụ thuộc vào nhiều yếu tố. Ví dụ: diện tích mặt cản- Diện tích mặt cản càng lớn thì lực cản càng lớn.</vt:lpstr>
      <vt:lpstr>PowerPoint Presentation</vt:lpstr>
      <vt:lpstr>PowerPoint Presentation</vt:lpstr>
      <vt:lpstr>II. Lực cản của nước phụ thuộc yếu tố nào?</vt:lpstr>
      <vt:lpstr>PowerPoint Presentation</vt:lpstr>
      <vt:lpstr>PowerPoint Presentation</vt:lpstr>
      <vt:lpstr>PowerPoint Presentation</vt:lpstr>
      <vt:lpstr>PowerPoint Presentation</vt:lpstr>
    </vt:vector>
  </TitlesOfParts>
  <Company>blog.phuongcloudit.com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Mai Thanh Phong</cp:lastModifiedBy>
  <cp:revision>33</cp:revision>
  <dcterms:created xsi:type="dcterms:W3CDTF">2022-03-13T11:07:28Z</dcterms:created>
  <dcterms:modified xsi:type="dcterms:W3CDTF">2025-04-01T23:39:55Z</dcterms:modified>
</cp:coreProperties>
</file>