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94" r:id="rId4"/>
    <p:sldId id="258" r:id="rId5"/>
    <p:sldId id="272" r:id="rId6"/>
    <p:sldId id="278" r:id="rId7"/>
    <p:sldId id="274" r:id="rId8"/>
    <p:sldId id="264" r:id="rId9"/>
    <p:sldId id="292" r:id="rId10"/>
    <p:sldId id="293"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X"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7-13T10:33:00.578"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0CFCB-E04D-41CC-861D-C56C547CA0BE}"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30CFCB-E04D-41CC-861D-C56C547CA0BE}"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0CFCB-E04D-41CC-861D-C56C547CA0BE}"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0CFCB-E04D-41CC-861D-C56C547CA0BE}"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0CFCB-E04D-41CC-861D-C56C547CA0BE}"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0CFCB-E04D-41CC-861D-C56C547CA0BE}"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0CFCB-E04D-41CC-861D-C56C547CA0BE}"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0CFCB-E04D-41CC-861D-C56C547CA0BE}"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0CFCB-E04D-41CC-861D-C56C547CA0BE}" type="datetimeFigureOut">
              <a:rPr lang="en-US" smtClean="0"/>
              <a:t>4/22/2025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FB18-AE39-486E-B345-29357E18C6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015" y="197346"/>
            <a:ext cx="11452860" cy="4246245"/>
          </a:xfrm>
          <a:prstGeom prst="rect">
            <a:avLst/>
          </a:prstGeom>
          <a:noFill/>
        </p:spPr>
        <p:txBody>
          <a:bodyPr wrap="none" lIns="91440" tIns="45720" rIns="91440" bIns="45720">
            <a:spAutoFit/>
          </a:bodyPr>
          <a:lstStyle/>
          <a:p>
            <a:pPr algn="ctr"/>
            <a:r>
              <a:rPr 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BÀI </a:t>
            </a:r>
            <a:r>
              <a:rPr lang="vi-VN" alt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42</a:t>
            </a:r>
            <a:r>
              <a:rPr lang="en-US" sz="13800" b="1">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endParaRPr lang="en-US" sz="138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r>
              <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CƠ THỂ SINH VẬT </a:t>
            </a:r>
          </a:p>
          <a:p>
            <a:pPr algn="ctr"/>
            <a:r>
              <a:rPr lang="vi-VN" altLang="en-US" sz="6600" b="1" dirty="0">
                <a:ln w="0">
                  <a:solidFill>
                    <a:srgbClr val="0070C0"/>
                  </a:solidFill>
                </a:ln>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LÀ MỘT THỂ THỐNG NHẤT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33095" y="1795145"/>
            <a:ext cx="10702925" cy="4030980"/>
          </a:xfrm>
          <a:prstGeom prst="rect">
            <a:avLst/>
          </a:prstGeom>
          <a:noFill/>
          <a:ln w="9525">
            <a:noFill/>
          </a:ln>
        </p:spPr>
        <p:txBody>
          <a:bodyPr wrap="square">
            <a:spAutoFit/>
          </a:bodyPr>
          <a:lstStyle/>
          <a:p>
            <a:pPr indent="0"/>
            <a:r>
              <a:rPr lang="vi-VN" altLang="en-US" sz="3200" b="0">
                <a:solidFill>
                  <a:srgbClr val="000000"/>
                </a:solidFill>
                <a:latin typeface="Times New Roman" panose="02020603050405020304" charset="0"/>
                <a:cs typeface="Times New Roman" panose="02020603050405020304" charset="0"/>
              </a:rPr>
              <a:t>- </a:t>
            </a:r>
            <a:r>
              <a:rPr lang="en-US" sz="3200" b="0">
                <a:solidFill>
                  <a:srgbClr val="000000"/>
                </a:solidFill>
                <a:latin typeface="Times New Roman" panose="02020603050405020304" charset="0"/>
                <a:cs typeface="Times New Roman" panose="02020603050405020304" charset="0"/>
              </a:rPr>
              <a:t>Các hoạt động sống của cơ thể: Trao đổi chất và chuyển hóa năng lượng, sinh trưởng và phát triển, sinh sản, cảm ứng. Các hoạt động sống của cơ thể có mối quan hệ mất thiết với nhau. </a:t>
            </a:r>
          </a:p>
          <a:p>
            <a:pPr indent="0"/>
            <a:endParaRPr lang="en-US" altLang="en-US" sz="3200" b="0">
              <a:solidFill>
                <a:srgbClr val="000000"/>
              </a:solidFill>
              <a:latin typeface="Times New Roman" panose="02020603050405020304" charset="0"/>
              <a:cs typeface="Times New Roman" panose="02020603050405020304" charset="0"/>
            </a:endParaRPr>
          </a:p>
          <a:p>
            <a:pPr indent="0"/>
            <a:r>
              <a:rPr lang="vi-VN" altLang="en-US" sz="3200" b="0">
                <a:solidFill>
                  <a:srgbClr val="000000"/>
                </a:solidFill>
                <a:latin typeface="Times New Roman" panose="02020603050405020304" charset="0"/>
                <a:cs typeface="Times New Roman" panose="02020603050405020304" charset="0"/>
              </a:rPr>
              <a:t>- </a:t>
            </a:r>
            <a:r>
              <a:rPr lang="en-US" sz="3200" b="0">
                <a:solidFill>
                  <a:srgbClr val="000000"/>
                </a:solidFill>
                <a:latin typeface="Times New Roman" panose="02020603050405020304" charset="0"/>
                <a:cs typeface="Times New Roman" panose="02020603050405020304" charset="0"/>
              </a:rPr>
              <a:t>Trao đổi chất và chuyển hóa năng lượng  đảm bảo cho cơ thể sinh trưởng và phát triển, sinh sản, cảm ứng. Ngược lại, các hoạt động sinh trưởng, phát triển, sinh sản, cảm ứng tác động trở lại quá trình trao đổi chất và chuyển hóa năng lượng.</a:t>
            </a:r>
            <a:endParaRPr lang="en-US" sz="3200">
              <a:latin typeface="Times New Roman" panose="02020603050405020304" charset="0"/>
              <a:cs typeface="Times New Roman" panose="02020603050405020304" charset="0"/>
            </a:endParaRPr>
          </a:p>
        </p:txBody>
      </p:sp>
      <p:sp>
        <p:nvSpPr>
          <p:cNvPr id="3" name="TextBox 2"/>
          <p:cNvSpPr txBox="1"/>
          <p:nvPr/>
        </p:nvSpPr>
        <p:spPr>
          <a:xfrm>
            <a:off x="366395" y="578485"/>
            <a:ext cx="11671300" cy="953135"/>
          </a:xfrm>
          <a:prstGeom prst="rect">
            <a:avLst/>
          </a:prstGeom>
          <a:noFill/>
        </p:spPr>
        <p:txBody>
          <a:bodyPr wrap="square" rtlCol="0">
            <a:spAutoFit/>
          </a:bodyPr>
          <a:lstStyle/>
          <a:p>
            <a:r>
              <a:rPr 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II. </a:t>
            </a:r>
            <a:r>
              <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
                                  </p:iterate>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7196" y="551329"/>
            <a:ext cx="4713769" cy="1015663"/>
          </a:xfrm>
          <a:prstGeom prst="rect">
            <a:avLst/>
          </a:prstGeom>
          <a:noFill/>
        </p:spPr>
        <p:txBody>
          <a:bodyPr wrap="square" rtlCol="0">
            <a:spAutoFit/>
          </a:bodyPr>
          <a:lstStyle/>
          <a:p>
            <a:r>
              <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rPr>
              <a:t>LUYỆN TẬP</a:t>
            </a: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sp>
        <p:nvSpPr>
          <p:cNvPr id="2" name="Oval 1"/>
          <p:cNvSpPr/>
          <p:nvPr/>
        </p:nvSpPr>
        <p:spPr>
          <a:xfrm>
            <a:off x="4947285" y="3844925"/>
            <a:ext cx="1766570" cy="154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1</a:t>
            </a:r>
          </a:p>
        </p:txBody>
      </p:sp>
      <p:sp>
        <p:nvSpPr>
          <p:cNvPr id="7" name="Oval 6"/>
          <p:cNvSpPr/>
          <p:nvPr/>
        </p:nvSpPr>
        <p:spPr>
          <a:xfrm>
            <a:off x="8034655" y="4251325"/>
            <a:ext cx="1537970" cy="1662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3</a:t>
            </a:r>
          </a:p>
        </p:txBody>
      </p:sp>
      <p:sp>
        <p:nvSpPr>
          <p:cNvPr id="8" name="Oval 7"/>
          <p:cNvSpPr/>
          <p:nvPr/>
        </p:nvSpPr>
        <p:spPr>
          <a:xfrm>
            <a:off x="2729865" y="4750435"/>
            <a:ext cx="1511300" cy="116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4</a:t>
            </a:r>
          </a:p>
        </p:txBody>
      </p:sp>
      <p:sp>
        <p:nvSpPr>
          <p:cNvPr id="9" name="Oval 8"/>
          <p:cNvSpPr/>
          <p:nvPr/>
        </p:nvSpPr>
        <p:spPr>
          <a:xfrm>
            <a:off x="4892040" y="1671320"/>
            <a:ext cx="1911350" cy="1490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gradFill>
                  <a:gsLst>
                    <a:gs pos="0">
                      <a:srgbClr val="FE4444"/>
                    </a:gs>
                    <a:gs pos="100000">
                      <a:srgbClr val="832B2B"/>
                    </a:gs>
                  </a:gsLst>
                  <a:lin scaled="0"/>
                </a:gradFill>
              </a:rPr>
              <a:t>2</a:t>
            </a:r>
          </a:p>
        </p:txBody>
      </p:sp>
      <p:cxnSp>
        <p:nvCxnSpPr>
          <p:cNvPr id="16" name="Straight Arrow Connector 15"/>
          <p:cNvCxnSpPr>
            <a:stCxn id="9" idx="4"/>
            <a:endCxn id="2" idx="0"/>
          </p:cNvCxnSpPr>
          <p:nvPr/>
        </p:nvCxnSpPr>
        <p:spPr>
          <a:xfrm flipH="1">
            <a:off x="5830570" y="3161665"/>
            <a:ext cx="17145" cy="683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6"/>
            <a:endCxn id="7" idx="2"/>
          </p:cNvCxnSpPr>
          <p:nvPr/>
        </p:nvCxnSpPr>
        <p:spPr>
          <a:xfrm>
            <a:off x="6713855" y="4618355"/>
            <a:ext cx="1320800" cy="4641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2" idx="2"/>
          </p:cNvCxnSpPr>
          <p:nvPr/>
        </p:nvCxnSpPr>
        <p:spPr>
          <a:xfrm flipV="1">
            <a:off x="4019550" y="4618355"/>
            <a:ext cx="927735" cy="302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4"/>
            <a:endCxn id="8" idx="4"/>
          </p:cNvCxnSpPr>
          <p:nvPr/>
        </p:nvCxnSpPr>
        <p:spPr>
          <a:xfrm rot="5400000">
            <a:off x="6144260" y="3255010"/>
            <a:ext cx="635" cy="5318125"/>
          </a:xfrm>
          <a:prstGeom prst="curvedConnector3">
            <a:avLst>
              <a:gd name="adj1" fmla="val 376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9" idx="6"/>
            <a:endCxn id="7" idx="0"/>
          </p:cNvCxnSpPr>
          <p:nvPr/>
        </p:nvCxnSpPr>
        <p:spPr>
          <a:xfrm>
            <a:off x="6803390" y="2416810"/>
            <a:ext cx="2000250" cy="1834515"/>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8" idx="1"/>
            <a:endCxn id="9" idx="2"/>
          </p:cNvCxnSpPr>
          <p:nvPr/>
        </p:nvCxnSpPr>
        <p:spPr>
          <a:xfrm rot="16200000">
            <a:off x="2669858" y="2698433"/>
            <a:ext cx="2503805" cy="194056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 Box 23"/>
          <p:cNvSpPr txBox="1"/>
          <p:nvPr/>
        </p:nvSpPr>
        <p:spPr>
          <a:xfrm>
            <a:off x="4922520" y="1956435"/>
            <a:ext cx="2014220" cy="829945"/>
          </a:xfrm>
          <a:prstGeom prst="rect">
            <a:avLst/>
          </a:prstGeom>
          <a:noFill/>
        </p:spPr>
        <p:txBody>
          <a:bodyPr wrap="square" rtlCol="0">
            <a:spAutoFit/>
          </a:bodyPr>
          <a:lstStyle/>
          <a:p>
            <a:r>
              <a:rPr lang="vi-VN" altLang="en-US" sz="2400" b="1">
                <a:latin typeface="Times New Roman" panose="02020603050405020304" charset="0"/>
                <a:cs typeface="Times New Roman" panose="02020603050405020304" charset="0"/>
              </a:rPr>
              <a:t>Sinh trưởng và phát triển</a:t>
            </a:r>
          </a:p>
        </p:txBody>
      </p:sp>
      <p:sp>
        <p:nvSpPr>
          <p:cNvPr id="25" name="Text Box 24"/>
          <p:cNvSpPr txBox="1"/>
          <p:nvPr/>
        </p:nvSpPr>
        <p:spPr>
          <a:xfrm>
            <a:off x="5027295" y="4125595"/>
            <a:ext cx="2035175" cy="1106805"/>
          </a:xfrm>
          <a:prstGeom prst="rect">
            <a:avLst/>
          </a:prstGeom>
          <a:noFill/>
        </p:spPr>
        <p:txBody>
          <a:bodyPr wrap="square" rtlCol="0">
            <a:spAutoFit/>
          </a:bodyPr>
          <a:lstStyle/>
          <a:p>
            <a:r>
              <a:rPr lang="vi-VN" altLang="en-US" sz="2200" b="1">
                <a:latin typeface="Times New Roman" panose="02020603050405020304" charset="0"/>
                <a:cs typeface="Times New Roman" panose="02020603050405020304" charset="0"/>
              </a:rPr>
              <a:t>Trao đổi chất và chuyển hóa năng lượng</a:t>
            </a:r>
          </a:p>
        </p:txBody>
      </p:sp>
      <p:sp>
        <p:nvSpPr>
          <p:cNvPr id="26" name="Text Box 25"/>
          <p:cNvSpPr txBox="1"/>
          <p:nvPr/>
        </p:nvSpPr>
        <p:spPr>
          <a:xfrm>
            <a:off x="8156575" y="4852035"/>
            <a:ext cx="1292860" cy="460375"/>
          </a:xfrm>
          <a:prstGeom prst="rect">
            <a:avLst/>
          </a:prstGeom>
          <a:noFill/>
        </p:spPr>
        <p:txBody>
          <a:bodyPr wrap="none" rtlCol="0">
            <a:spAutoFit/>
          </a:bodyPr>
          <a:lstStyle/>
          <a:p>
            <a:r>
              <a:rPr lang="vi-VN" altLang="en-US" sz="2400" b="1">
                <a:latin typeface="Times New Roman" panose="02020603050405020304" charset="0"/>
                <a:cs typeface="Times New Roman" panose="02020603050405020304" charset="0"/>
              </a:rPr>
              <a:t>Sinh sản</a:t>
            </a:r>
          </a:p>
        </p:txBody>
      </p:sp>
      <p:sp>
        <p:nvSpPr>
          <p:cNvPr id="27" name="Text Box 26"/>
          <p:cNvSpPr txBox="1"/>
          <p:nvPr/>
        </p:nvSpPr>
        <p:spPr>
          <a:xfrm>
            <a:off x="2766695" y="5052060"/>
            <a:ext cx="1410335" cy="460375"/>
          </a:xfrm>
          <a:prstGeom prst="rect">
            <a:avLst/>
          </a:prstGeom>
          <a:noFill/>
        </p:spPr>
        <p:txBody>
          <a:bodyPr wrap="square" rtlCol="0">
            <a:spAutoFit/>
          </a:bodyPr>
          <a:lstStyle/>
          <a:p>
            <a:r>
              <a:rPr lang="vi-VN" altLang="en-US" sz="2400" b="1">
                <a:latin typeface="Times New Roman" panose="02020603050405020304" charset="0"/>
                <a:cs typeface="Times New Roman" panose="02020603050405020304" charset="0"/>
              </a:rPr>
              <a:t>Cảm ứng</a:t>
            </a:r>
          </a:p>
        </p:txBody>
      </p:sp>
      <p:sp>
        <p:nvSpPr>
          <p:cNvPr id="28" name="Text Box 27"/>
          <p:cNvSpPr txBox="1"/>
          <p:nvPr/>
        </p:nvSpPr>
        <p:spPr>
          <a:xfrm>
            <a:off x="1905000" y="6373495"/>
            <a:ext cx="8644255" cy="521970"/>
          </a:xfrm>
          <a:prstGeom prst="rect">
            <a:avLst/>
          </a:prstGeom>
          <a:noFill/>
        </p:spPr>
        <p:txBody>
          <a:bodyPr wrap="none" rtlCol="0">
            <a:spAutoFit/>
          </a:bodyPr>
          <a:lstStyle/>
          <a:p>
            <a:r>
              <a:rPr lang="vi-VN" altLang="en-US" sz="2800" b="1">
                <a:solidFill>
                  <a:schemeClr val="accent6">
                    <a:lumMod val="50000"/>
                  </a:schemeClr>
                </a:solidFill>
                <a:latin typeface="Times New Roman" panose="02020603050405020304" charset="0"/>
                <a:cs typeface="Times New Roman" panose="02020603050405020304" charset="0"/>
              </a:rPr>
              <a:t>Sơ đồ mối quan hệ giữa các hoạt động sống trong cơ thể</a:t>
            </a:r>
          </a:p>
        </p:txBody>
      </p:sp>
      <p:sp>
        <p:nvSpPr>
          <p:cNvPr id="29" name="Text Box 28"/>
          <p:cNvSpPr txBox="1"/>
          <p:nvPr/>
        </p:nvSpPr>
        <p:spPr>
          <a:xfrm flipH="1">
            <a:off x="225425" y="1404620"/>
            <a:ext cx="1430020" cy="5015865"/>
          </a:xfrm>
          <a:prstGeom prst="rect">
            <a:avLst/>
          </a:prstGeom>
          <a:noFill/>
        </p:spPr>
        <p:txBody>
          <a:bodyPr wrap="square" rtlCol="0">
            <a:spAutoFit/>
          </a:bodyPr>
          <a:lstStyle/>
          <a:p>
            <a:r>
              <a:rPr lang="vi-VN" altLang="en-US" sz="3200">
                <a:gradFill>
                  <a:gsLst>
                    <a:gs pos="0">
                      <a:srgbClr val="FE4444"/>
                    </a:gs>
                    <a:gs pos="100000">
                      <a:srgbClr val="832B2B"/>
                    </a:gs>
                  </a:gsLst>
                  <a:lin scaled="0"/>
                </a:gradFill>
              </a:rPr>
              <a:t>Em hãy điền các từ thích hợp để hoàn thiện sơ đồ.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2">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9">
                                            <p:txEl>
                                              <p:pRg st="0" end="0"/>
                                            </p:txEl>
                                          </p:spTgt>
                                        </p:tgtEl>
                                        <p:attrNameLst>
                                          <p:attrName>ppt_y</p:attrName>
                                        </p:attrNameLst>
                                      </p:cBhvr>
                                      <p:tavLst>
                                        <p:tav tm="0">
                                          <p:val>
                                            <p:strVal val="#ppt_y"/>
                                          </p:val>
                                        </p:tav>
                                        <p:tav tm="100000">
                                          <p:val>
                                            <p:strVal val="#ppt_y+#ppt_h*1.125000"/>
                                          </p:val>
                                        </p:tav>
                                      </p:tavLst>
                                    </p:anim>
                                    <p:animEffect transition="out" filter="wipe(down)">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8">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circle(in)">
                                      <p:cBhvr>
                                        <p:cTn id="4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2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7196" y="551329"/>
            <a:ext cx="4713769" cy="1015663"/>
          </a:xfrm>
          <a:prstGeom prst="rect">
            <a:avLst/>
          </a:prstGeom>
          <a:noFill/>
        </p:spPr>
        <p:txBody>
          <a:bodyPr wrap="square" rtlCol="0">
            <a:spAutoFit/>
          </a:bodyPr>
          <a:lstStyle/>
          <a:p>
            <a:r>
              <a:rPr lang="en-US" sz="6000" b="1"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rPr>
              <a:t>VẬN DỤNG</a:t>
            </a:r>
          </a:p>
        </p:txBody>
      </p:sp>
      <p:sp>
        <p:nvSpPr>
          <p:cNvPr id="35" name="TextBox 34"/>
          <p:cNvSpPr txBox="1"/>
          <p:nvPr/>
        </p:nvSpPr>
        <p:spPr>
          <a:xfrm>
            <a:off x="238125" y="6024245"/>
            <a:ext cx="11953875" cy="645160"/>
          </a:xfrm>
          <a:prstGeom prst="rect">
            <a:avLst/>
          </a:prstGeom>
          <a:noFill/>
        </p:spPr>
        <p:txBody>
          <a:bodyPr wrap="square" rtlCol="0">
            <a:spAutoFit/>
          </a:bodyPr>
          <a:lstStyle/>
          <a:p>
            <a:pPr algn="l"/>
            <a:r>
              <a:rPr lang="vi-VN" altLang="en-US" sz="3600" b="1" dirty="0">
                <a:solidFill>
                  <a:srgbClr val="FF0000"/>
                </a:solidFill>
                <a:latin typeface="Times New Roman" panose="02020603050405020304" charset="0"/>
                <a:cs typeface="Times New Roman" panose="02020603050405020304" charset="0"/>
              </a:rPr>
              <a:t>Em hãy nêu nguyên nhân gây béo phì và cách phòng chống?</a:t>
            </a:r>
            <a:r>
              <a:rPr lang="en-US" sz="3600" b="1" dirty="0">
                <a:solidFill>
                  <a:srgbClr val="FF0000"/>
                </a:solidFill>
              </a:rPr>
              <a:t> </a:t>
            </a:r>
          </a:p>
        </p:txBody>
      </p:sp>
      <p:sp>
        <p:nvSpPr>
          <p:cNvPr id="10" name="Rounded Rectangle 9"/>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14" name="Picture 13" descr="benh-beo-phi-nguyen-nhan-va-cach-dieu-tri-hieu-qua-1_800x533"/>
          <p:cNvPicPr>
            <a:picLocks noChangeAspect="1"/>
          </p:cNvPicPr>
          <p:nvPr/>
        </p:nvPicPr>
        <p:blipFill>
          <a:blip r:embed="rId2"/>
          <a:stretch>
            <a:fillRect/>
          </a:stretch>
        </p:blipFill>
        <p:spPr>
          <a:xfrm>
            <a:off x="367030" y="1700530"/>
            <a:ext cx="5748020" cy="4137025"/>
          </a:xfrm>
          <a:prstGeom prst="rect">
            <a:avLst/>
          </a:prstGeom>
        </p:spPr>
      </p:pic>
      <p:pic>
        <p:nvPicPr>
          <p:cNvPr id="15" name="Picture 14" descr="tac-hai-benh-thua-can-beo-phi-voi-tre-em"/>
          <p:cNvPicPr>
            <a:picLocks noChangeAspect="1"/>
          </p:cNvPicPr>
          <p:nvPr/>
        </p:nvPicPr>
        <p:blipFill>
          <a:blip r:embed="rId3"/>
          <a:stretch>
            <a:fillRect/>
          </a:stretch>
        </p:blipFill>
        <p:spPr>
          <a:xfrm>
            <a:off x="6424930" y="1715770"/>
            <a:ext cx="5314950" cy="4121785"/>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61685" y="412750"/>
            <a:ext cx="5883910" cy="5631180"/>
          </a:xfrm>
          <a:prstGeom prst="rect">
            <a:avLst/>
          </a:prstGeom>
          <a:noFill/>
        </p:spPr>
        <p:txBody>
          <a:bodyPr wrap="square" rtlCol="0" anchor="t">
            <a:spAutoFit/>
          </a:bodyPr>
          <a:lstStyle/>
          <a:p>
            <a:r>
              <a:rPr lang="vi-VN" altLang="en-US" sz="4000">
                <a:latin typeface="Times New Roman" panose="02020603050405020304" charset="0"/>
                <a:cs typeface="Times New Roman" panose="02020603050405020304" charset="0"/>
              </a:rPr>
              <a:t>Cách</a:t>
            </a:r>
            <a:r>
              <a:rPr lang="en-US" sz="4000">
                <a:latin typeface="Times New Roman" panose="02020603050405020304" charset="0"/>
                <a:cs typeface="Times New Roman" panose="02020603050405020304" charset="0"/>
              </a:rPr>
              <a:t> phòng chống béo phì:</a:t>
            </a:r>
          </a:p>
          <a:p>
            <a:endParaRPr lang="en-US" sz="4000">
              <a:latin typeface="Times New Roman" panose="02020603050405020304" charset="0"/>
              <a:cs typeface="Times New Roman" panose="02020603050405020304" charset="0"/>
            </a:endParaRPr>
          </a:p>
          <a:p>
            <a:r>
              <a:rPr lang="en-US" sz="4000">
                <a:latin typeface="Times New Roman" panose="02020603050405020304" charset="0"/>
                <a:cs typeface="Times New Roman" panose="02020603050405020304" charset="0"/>
              </a:rPr>
              <a:t>+ Ăn uống hợp lí, rèn luyện thói quen ăn uống điều độ, ăn chậm, nhai kĩ</a:t>
            </a:r>
            <a:r>
              <a:rPr lang="vi-VN" altLang="en-US" sz="4000">
                <a:latin typeface="Times New Roman" panose="02020603050405020304" charset="0"/>
                <a:cs typeface="Times New Roman" panose="02020603050405020304" charset="0"/>
              </a:rPr>
              <a:t>.</a:t>
            </a:r>
            <a:endParaRPr lang="en-US" sz="4000">
              <a:latin typeface="Times New Roman" panose="02020603050405020304" charset="0"/>
              <a:cs typeface="Times New Roman" panose="02020603050405020304" charset="0"/>
            </a:endParaRPr>
          </a:p>
          <a:p>
            <a:endParaRPr lang="en-US" sz="4000">
              <a:latin typeface="Times New Roman" panose="02020603050405020304" charset="0"/>
              <a:cs typeface="Times New Roman" panose="02020603050405020304" charset="0"/>
            </a:endParaRPr>
          </a:p>
          <a:p>
            <a:r>
              <a:rPr lang="en-US" sz="4000">
                <a:latin typeface="Times New Roman" panose="02020603050405020304" charset="0"/>
                <a:cs typeface="Times New Roman" panose="02020603050405020304" charset="0"/>
              </a:rPr>
              <a:t>+ Năng vận động cơ thể, đi bộ và luyện tập thể dục thể thao</a:t>
            </a:r>
            <a:r>
              <a:rPr lang="vi-VN" altLang="en-US" sz="4000">
                <a:latin typeface="Times New Roman" panose="02020603050405020304" charset="0"/>
                <a:cs typeface="Times New Roman" panose="02020603050405020304" charset="0"/>
              </a:rPr>
              <a:t>.</a:t>
            </a:r>
          </a:p>
        </p:txBody>
      </p:sp>
      <p:pic>
        <p:nvPicPr>
          <p:cNvPr id="4" name="Picture 3" descr="capture-20191012183203"/>
          <p:cNvPicPr>
            <a:picLocks noChangeAspect="1"/>
          </p:cNvPicPr>
          <p:nvPr/>
        </p:nvPicPr>
        <p:blipFill>
          <a:blip r:embed="rId2"/>
          <a:stretch>
            <a:fillRect/>
          </a:stretch>
        </p:blipFill>
        <p:spPr>
          <a:xfrm>
            <a:off x="405765" y="215265"/>
            <a:ext cx="5455920" cy="6350000"/>
          </a:xfrm>
          <a:prstGeom prst="rect">
            <a:avLst/>
          </a:prstGeom>
        </p:spPr>
      </p:pic>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64785" cy="6858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sp>
        <p:nvSpPr>
          <p:cNvPr id="5" name="TextBox 4"/>
          <p:cNvSpPr txBox="1"/>
          <p:nvPr/>
        </p:nvSpPr>
        <p:spPr>
          <a:xfrm>
            <a:off x="9010552" y="1484036"/>
            <a:ext cx="2664823" cy="1384995"/>
          </a:xfrm>
          <a:prstGeom prst="rect">
            <a:avLst/>
          </a:prstGeom>
          <a:noFill/>
        </p:spPr>
        <p:txBody>
          <a:bodyPr wrap="square" rtlCol="0">
            <a:spAutoFit/>
          </a:bodyPr>
          <a:lstStyle/>
          <a:p>
            <a:pPr algn="just"/>
            <a:r>
              <a:rPr lang="en-US" sz="2800" b="1" dirty="0" err="1">
                <a:solidFill>
                  <a:schemeClr val="bg1"/>
                </a:solidFill>
              </a:rPr>
              <a:t>Hãy</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trong</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dưới</a:t>
            </a:r>
            <a:r>
              <a:rPr lang="en-US" sz="2800" b="1" dirty="0">
                <a:solidFill>
                  <a:schemeClr val="bg1"/>
                </a:solidFill>
              </a:rPr>
              <a:t> </a:t>
            </a:r>
            <a:r>
              <a:rPr lang="en-US" sz="2800" b="1" dirty="0" err="1">
                <a:solidFill>
                  <a:schemeClr val="bg1"/>
                </a:solidFill>
              </a:rPr>
              <a:t>đây</a:t>
            </a:r>
            <a:r>
              <a:rPr lang="en-US" sz="2800" b="1" dirty="0">
                <a:solidFill>
                  <a:schemeClr val="bg1"/>
                </a:solidFill>
              </a:rPr>
              <a:t>.</a:t>
            </a:r>
          </a:p>
        </p:txBody>
      </p:sp>
      <p:sp>
        <p:nvSpPr>
          <p:cNvPr id="3" name="Text Box 2"/>
          <p:cNvSpPr txBox="1"/>
          <p:nvPr/>
        </p:nvSpPr>
        <p:spPr>
          <a:xfrm>
            <a:off x="2197735" y="6096000"/>
            <a:ext cx="8300720" cy="706755"/>
          </a:xfrm>
          <a:prstGeom prst="rect">
            <a:avLst/>
          </a:prstGeom>
          <a:noFill/>
        </p:spPr>
        <p:txBody>
          <a:bodyPr wrap="none" rtlCol="0">
            <a:spAutoFit/>
          </a:bodyPr>
          <a:lstStyle/>
          <a:p>
            <a:r>
              <a:rPr lang="en-US" sz="4000">
                <a:latin typeface="Times New Roman" panose="02020603050405020304" charset="0"/>
                <a:cs typeface="Times New Roman" panose="02020603050405020304" charset="0"/>
              </a:rPr>
              <a:t>M</a:t>
            </a:r>
            <a:r>
              <a:rPr lang="vi-VN" altLang="en-US" sz="4000">
                <a:latin typeface="Times New Roman" panose="02020603050405020304" charset="0"/>
                <a:cs typeface="Times New Roman" panose="02020603050405020304" charset="0"/>
              </a:rPr>
              <a:t>ọi sinh vật sống đều cấu tạo từ tế bào.</a:t>
            </a:r>
          </a:p>
        </p:txBody>
      </p:sp>
      <p:graphicFrame>
        <p:nvGraphicFramePr>
          <p:cNvPr id="17" name="Table 16"/>
          <p:cNvGraphicFramePr/>
          <p:nvPr/>
        </p:nvGraphicFramePr>
        <p:xfrm>
          <a:off x="1522095" y="5481320"/>
          <a:ext cx="9179560" cy="579120"/>
        </p:xfrm>
        <a:graphic>
          <a:graphicData uri="http://schemas.openxmlformats.org/drawingml/2006/table">
            <a:tbl>
              <a:tblPr firstRow="1" bandRow="1">
                <a:tableStyleId>{5940675A-B579-460E-94D1-54222C63F5DA}</a:tableStyleId>
              </a:tblPr>
              <a:tblGrid>
                <a:gridCol w="4615180">
                  <a:extLst>
                    <a:ext uri="{9D8B030D-6E8A-4147-A177-3AD203B41FA5}">
                      <a16:colId xmlns:a16="http://schemas.microsoft.com/office/drawing/2014/main" val="20000"/>
                    </a:ext>
                  </a:extLst>
                </a:gridCol>
                <a:gridCol w="4564380">
                  <a:extLst>
                    <a:ext uri="{9D8B030D-6E8A-4147-A177-3AD203B41FA5}">
                      <a16:colId xmlns:a16="http://schemas.microsoft.com/office/drawing/2014/main" val="20001"/>
                    </a:ext>
                  </a:extLst>
                </a:gridCol>
              </a:tblGrid>
              <a:tr h="0">
                <a:tc>
                  <a:txBody>
                    <a:bodyPr/>
                    <a:lstStyle/>
                    <a:p>
                      <a:pPr indent="0" algn="ctr">
                        <a:buNone/>
                      </a:pPr>
                      <a:r>
                        <a:rPr lang="en-US" sz="2800" b="0">
                          <a:latin typeface="Times New Roman" panose="02020603050405020304" charset="0"/>
                          <a:cs typeface="Times New Roman" panose="02020603050405020304" charset="0"/>
                        </a:rPr>
                        <a:t>Sinh vật đơn bào</a:t>
                      </a:r>
                      <a:r>
                        <a:rPr lang="vi-VN" altLang="en-US" sz="2800" b="0">
                          <a:latin typeface="Times New Roman" panose="02020603050405020304" charset="0"/>
                          <a:cs typeface="Times New Roman" panose="02020603050405020304" charset="0"/>
                        </a:rPr>
                        <a:t>                </a:t>
                      </a:r>
                      <a:endParaRPr lang="vi-VN" altLang="en-US" sz="2800" b="0">
                        <a:latin typeface="Times New Roman" panose="02020603050405020304" charset="0"/>
                        <a:ea typeface="Times New Roman" panose="02020603050405020304" charset="0"/>
                        <a:cs typeface="Times New Roman" panose="02020603050405020304" charset="0"/>
                      </a:endParaRPr>
                    </a:p>
                  </a:txBody>
                  <a:tcPr marL="114300" marR="114300" marT="76200" marB="76200" anchor="ctr">
                    <a:lnL>
                      <a:noFill/>
                    </a:lnL>
                    <a:lnR>
                      <a:noFill/>
                    </a:lnR>
                    <a:lnT cap="flat">
                      <a:noFill/>
                    </a:lnT>
                    <a:lnB cap="flat">
                      <a:noFill/>
                    </a:lnB>
                    <a:lnTlToBr>
                      <a:noFill/>
                    </a:lnTlToBr>
                    <a:lnBlToTr>
                      <a:noFill/>
                    </a:lnBlToTr>
                    <a:noFill/>
                  </a:tcPr>
                </a:tc>
                <a:tc>
                  <a:txBody>
                    <a:bodyPr/>
                    <a:lstStyle/>
                    <a:p>
                      <a:pPr indent="0" algn="ctr">
                        <a:buNone/>
                      </a:pPr>
                      <a:r>
                        <a:rPr lang="vi-VN" altLang="en-US" sz="2800" b="0">
                          <a:latin typeface="Times New Roman" panose="02020603050405020304" charset="0"/>
                          <a:cs typeface="Times New Roman" panose="02020603050405020304" charset="0"/>
                        </a:rPr>
                        <a:t>                     </a:t>
                      </a:r>
                      <a:r>
                        <a:rPr lang="en-US" sz="2800" b="0">
                          <a:latin typeface="Times New Roman" panose="02020603050405020304" charset="0"/>
                          <a:cs typeface="Times New Roman" panose="02020603050405020304" charset="0"/>
                        </a:rPr>
                        <a:t>Sinh vật đa bào</a:t>
                      </a:r>
                      <a:endParaRPr lang="en-US" sz="2800" b="0">
                        <a:latin typeface="Times New Roman" panose="02020603050405020304" charset="0"/>
                        <a:ea typeface="Times New Roman" panose="02020603050405020304" charset="0"/>
                        <a:cs typeface="Times New Roman" panose="02020603050405020304" charset="0"/>
                      </a:endParaRPr>
                    </a:p>
                  </a:txBody>
                  <a:tcPr marL="114300" marR="114300" marT="76200" marB="762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2" name="Picture 21"/>
          <p:cNvPicPr/>
          <p:nvPr/>
        </p:nvPicPr>
        <p:blipFill>
          <a:blip r:embed="rId2"/>
          <a:stretch>
            <a:fillRect/>
          </a:stretch>
        </p:blipFill>
        <p:spPr>
          <a:xfrm>
            <a:off x="481965" y="1160780"/>
            <a:ext cx="5674995" cy="4123690"/>
          </a:xfrm>
          <a:prstGeom prst="rect">
            <a:avLst/>
          </a:prstGeom>
          <a:noFill/>
          <a:ln w="9525">
            <a:noFill/>
          </a:ln>
        </p:spPr>
      </p:pic>
      <p:pic>
        <p:nvPicPr>
          <p:cNvPr id="23" name="Picture 22"/>
          <p:cNvPicPr/>
          <p:nvPr/>
        </p:nvPicPr>
        <p:blipFill>
          <a:blip r:embed="rId3"/>
          <a:stretch>
            <a:fillRect/>
          </a:stretch>
        </p:blipFill>
        <p:spPr>
          <a:xfrm>
            <a:off x="6823710" y="1160780"/>
            <a:ext cx="5019040" cy="412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778635" y="1489710"/>
            <a:ext cx="8664575" cy="2861310"/>
          </a:xfrm>
          <a:prstGeom prst="rect">
            <a:avLst/>
          </a:prstGeom>
          <a:noFill/>
        </p:spPr>
        <p:txBody>
          <a:bodyPr wrap="square" rtlCol="0">
            <a:spAutoFit/>
          </a:bodyPr>
          <a:lstStyle/>
          <a:p>
            <a:r>
              <a:rPr lang="vi-VN" altLang="en-US" sz="6000">
                <a:solidFill>
                  <a:srgbClr val="FF0000"/>
                </a:solidFill>
                <a:latin typeface="Times New Roman" panose="02020603050405020304" charset="0"/>
                <a:cs typeface="Times New Roman" panose="02020603050405020304" charset="0"/>
              </a:rPr>
              <a:t>Giữa tế bào, cơ thể sinh vật và môi trường chúng có mối quan hệ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TRƯỜNG</a:t>
            </a: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653665" y="6273800"/>
            <a:ext cx="8713470" cy="398780"/>
          </a:xfrm>
          <a:prstGeom prst="rect">
            <a:avLst/>
          </a:prstGeom>
          <a:noFill/>
        </p:spPr>
        <p:txBody>
          <a:bodyPr wrap="square" rtlCol="0">
            <a:spAutoFit/>
          </a:bodyPr>
          <a:lstStyle/>
          <a:p>
            <a:r>
              <a:rPr lang="vi-VN" alt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 42.1 Sơ đồ mối quan hệ giữa tế bào,cơ thể và môi trường</a:t>
            </a:r>
            <a:r>
              <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00" name="Text Box 99"/>
          <p:cNvSpPr txBox="1"/>
          <p:nvPr/>
        </p:nvSpPr>
        <p:spPr>
          <a:xfrm>
            <a:off x="238125" y="2136775"/>
            <a:ext cx="1606550" cy="3969385"/>
          </a:xfrm>
          <a:prstGeom prst="rect">
            <a:avLst/>
          </a:prstGeom>
          <a:noFill/>
          <a:ln w="9525">
            <a:noFill/>
          </a:ln>
        </p:spPr>
        <p:txBody>
          <a:bodyPr wrap="square">
            <a:spAutoFit/>
          </a:bodyPr>
          <a:lstStyle/>
          <a:p>
            <a:pPr indent="0"/>
            <a:r>
              <a:rPr lang="en-US" sz="3600" b="1">
                <a:gradFill>
                  <a:gsLst>
                    <a:gs pos="0">
                      <a:srgbClr val="FE4444"/>
                    </a:gs>
                    <a:gs pos="100000">
                      <a:srgbClr val="832B2B"/>
                    </a:gs>
                  </a:gsLst>
                  <a:lin scaled="0"/>
                </a:gradFill>
                <a:latin typeface="Times New Roman" panose="02020603050405020304" charset="0"/>
                <a:cs typeface="Calibri" panose="020F0502020204030204" charset="0"/>
              </a:rPr>
              <a:t>Môi trường cung cấp những gì cho tế bào?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ircle(in)">
                                      <p:cBhvr>
                                        <p:cTn id="15"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TRƯỜNG</a:t>
            </a: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653665" y="6273800"/>
            <a:ext cx="8713470" cy="398780"/>
          </a:xfrm>
          <a:prstGeom prst="rect">
            <a:avLst/>
          </a:prstGeom>
          <a:noFill/>
        </p:spPr>
        <p:txBody>
          <a:bodyPr wrap="square" rtlCol="0">
            <a:spAutoFit/>
          </a:bodyPr>
          <a:lstStyle/>
          <a:p>
            <a:r>
              <a:rPr lang="vi-VN" alt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 42.1 Sơ đồ mối quan hệ giữa tế bào,cơ thể và môi trường</a:t>
            </a:r>
            <a:r>
              <a:rPr lang="vi-VN" altLang="en-US" sz="2000" b="1" u="heavy"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00" name="Text Box 99"/>
          <p:cNvSpPr txBox="1"/>
          <p:nvPr/>
        </p:nvSpPr>
        <p:spPr>
          <a:xfrm>
            <a:off x="194945" y="1621790"/>
            <a:ext cx="1602105" cy="5015865"/>
          </a:xfrm>
          <a:prstGeom prst="rect">
            <a:avLst/>
          </a:prstGeom>
          <a:noFill/>
          <a:ln w="9525">
            <a:noFill/>
          </a:ln>
        </p:spPr>
        <p:txBody>
          <a:bodyPr wrap="square">
            <a:spAutoFit/>
          </a:bodyPr>
          <a:lstStyle/>
          <a:p>
            <a:pPr indent="0"/>
            <a:r>
              <a:rPr lang="en-US" sz="3200" b="1">
                <a:gradFill>
                  <a:gsLst>
                    <a:gs pos="0">
                      <a:srgbClr val="FE4444"/>
                    </a:gs>
                    <a:gs pos="100000">
                      <a:srgbClr val="832B2B"/>
                    </a:gs>
                  </a:gsLst>
                  <a:lin scaled="0"/>
                </a:gradFill>
                <a:latin typeface="Times New Roman" panose="02020603050405020304" charset="0"/>
                <a:cs typeface="Calibri" panose="020F0502020204030204" charset="0"/>
              </a:rPr>
              <a:t>Tế bào nhận các chất từ môi trường để thực hiện quá trình nào?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TRƯỜNG</a:t>
            </a: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26945" y="1407795"/>
            <a:ext cx="9155430" cy="4733290"/>
          </a:xfrm>
          <a:prstGeom prst="rect">
            <a:avLst/>
          </a:prstGeom>
          <a:noFill/>
          <a:ln>
            <a:noFill/>
          </a:ln>
        </p:spPr>
      </p:pic>
      <p:sp>
        <p:nvSpPr>
          <p:cNvPr id="2" name="TextBox 2"/>
          <p:cNvSpPr txBox="1"/>
          <p:nvPr/>
        </p:nvSpPr>
        <p:spPr>
          <a:xfrm>
            <a:off x="2361565" y="6273800"/>
            <a:ext cx="8713470" cy="460375"/>
          </a:xfrm>
          <a:prstGeom prst="rect">
            <a:avLst/>
          </a:prstGeom>
          <a:noFill/>
        </p:spPr>
        <p:txBody>
          <a:bodyPr wrap="square" rtlCol="0">
            <a:spAutoFit/>
          </a:bodyPr>
          <a:lstStyle/>
          <a:p>
            <a:r>
              <a:rPr lang="vi-VN" altLang="en-US" sz="2400" b="1" dirty="0">
                <a:solidFill>
                  <a:schemeClr val="accent6">
                    <a:lumMod val="50000"/>
                  </a:schemeClr>
                </a:solidFill>
                <a:latin typeface="Times New Roman" panose="02020603050405020304" charset="0"/>
                <a:ea typeface="Tahoma" panose="020B0604030504040204" pitchFamily="34" charset="0"/>
                <a:cs typeface="Times New Roman" panose="02020603050405020304" charset="0"/>
              </a:rPr>
              <a:t>Hình 42.1 Sơ đồ mối quan hệ giữa tế bào, cơ thể và môi trường</a:t>
            </a:r>
            <a:r>
              <a:rPr lang="vi-VN" altLang="en-US" sz="2400" b="1" u="heavy" dirty="0">
                <a:solidFill>
                  <a:schemeClr val="accent6">
                    <a:lumMod val="50000"/>
                  </a:schemeClr>
                </a:solidFill>
                <a:latin typeface="Times New Roman" panose="02020603050405020304" charset="0"/>
                <a:ea typeface="Tahoma" panose="020B0604030504040204" pitchFamily="34" charset="0"/>
                <a:cs typeface="Times New Roman" panose="02020603050405020304" charset="0"/>
              </a:rPr>
              <a:t> </a:t>
            </a:r>
          </a:p>
        </p:txBody>
      </p:sp>
      <p:sp>
        <p:nvSpPr>
          <p:cNvPr id="100" name="Text Box 99"/>
          <p:cNvSpPr txBox="1"/>
          <p:nvPr/>
        </p:nvSpPr>
        <p:spPr>
          <a:xfrm>
            <a:off x="194945" y="1621790"/>
            <a:ext cx="1602105" cy="4523105"/>
          </a:xfrm>
          <a:prstGeom prst="rect">
            <a:avLst/>
          </a:prstGeom>
          <a:noFill/>
          <a:ln w="9525">
            <a:noFill/>
          </a:ln>
        </p:spPr>
        <p:txBody>
          <a:bodyPr wrap="square">
            <a:spAutoFit/>
          </a:bodyPr>
          <a:lstStyle/>
          <a:p>
            <a:pPr indent="0"/>
            <a:r>
              <a:rPr lang="en-US" sz="3200" b="1">
                <a:gradFill>
                  <a:gsLst>
                    <a:gs pos="0">
                      <a:srgbClr val="FE4444"/>
                    </a:gs>
                    <a:gs pos="100000">
                      <a:srgbClr val="832B2B"/>
                    </a:gs>
                  </a:gsLst>
                  <a:lin scaled="0"/>
                </a:gradFill>
                <a:latin typeface="Times New Roman" panose="02020603050405020304" charset="0"/>
                <a:cs typeface="Calibri" panose="020F0502020204030204" charset="0"/>
              </a:rPr>
              <a:t>Hoạt động của tế bào dẫn đến hoạt động nào của cơ thể?</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625" y="699135"/>
            <a:ext cx="11363325" cy="521970"/>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TẾ BÀO, CƠ THỂ VÀ MÔI TRƯỜNG</a:t>
            </a:r>
          </a:p>
        </p:txBody>
      </p:sp>
      <p:sp>
        <p:nvSpPr>
          <p:cNvPr id="8" name="Rounded Rectangle 7"/>
          <p:cNvSpPr/>
          <p:nvPr/>
        </p:nvSpPr>
        <p:spPr>
          <a:xfrm>
            <a:off x="367030" y="20320"/>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sp>
        <p:nvSpPr>
          <p:cNvPr id="5" name="Text Box 4"/>
          <p:cNvSpPr txBox="1"/>
          <p:nvPr/>
        </p:nvSpPr>
        <p:spPr>
          <a:xfrm>
            <a:off x="1194435" y="2567940"/>
            <a:ext cx="10457815" cy="521970"/>
          </a:xfrm>
          <a:prstGeom prst="rect">
            <a:avLst/>
          </a:prstGeom>
          <a:noFill/>
        </p:spPr>
        <p:txBody>
          <a:bodyPr wrap="none" rtlCol="0" anchor="t">
            <a:spAutoFit/>
          </a:bodyPr>
          <a:lstStyle/>
          <a:p>
            <a:pPr indent="0">
              <a:buNone/>
            </a:pPr>
            <a:r>
              <a:rPr lang="en-US" sz="2800">
                <a:solidFill>
                  <a:srgbClr val="000000"/>
                </a:solidFill>
                <a:latin typeface="Times New Roman" panose="02020603050405020304" charset="0"/>
                <a:cs typeface="Times New Roman" panose="02020603050405020304" charset="0"/>
                <a:sym typeface="+mn-ea"/>
              </a:rPr>
              <a:t>- Tế bào và cơ thể có mối quan hệ chặt chẽ với nhau và với môi trường. </a:t>
            </a:r>
          </a:p>
        </p:txBody>
      </p:sp>
      <p:sp>
        <p:nvSpPr>
          <p:cNvPr id="6" name="Text Box 5"/>
          <p:cNvSpPr txBox="1"/>
          <p:nvPr/>
        </p:nvSpPr>
        <p:spPr>
          <a:xfrm>
            <a:off x="1194435" y="3612515"/>
            <a:ext cx="10589895" cy="953135"/>
          </a:xfrm>
          <a:prstGeom prst="rect">
            <a:avLst/>
          </a:prstGeom>
          <a:noFill/>
        </p:spPr>
        <p:txBody>
          <a:bodyPr wrap="square" rtlCol="0" anchor="t">
            <a:spAutoFit/>
          </a:bodyPr>
          <a:lstStyle/>
          <a:p>
            <a:pPr indent="0" algn="just">
              <a:buNone/>
            </a:pPr>
            <a:r>
              <a:rPr lang="en-US" sz="2800">
                <a:solidFill>
                  <a:srgbClr val="000000"/>
                </a:solidFill>
                <a:latin typeface="Times New Roman" panose="02020603050405020304" charset="0"/>
                <a:cs typeface="Times New Roman" panose="02020603050405020304" charset="0"/>
                <a:sym typeface="+mn-ea"/>
              </a:rPr>
              <a:t>- Cơ thể lấy chất dinh dưỡng, nước, chất khí từ môi trường cung cấp cho tế bào thực hiện các hoạt động sống.</a:t>
            </a:r>
          </a:p>
        </p:txBody>
      </p:sp>
      <p:sp>
        <p:nvSpPr>
          <p:cNvPr id="7" name="Text Box 6"/>
          <p:cNvSpPr txBox="1"/>
          <p:nvPr/>
        </p:nvSpPr>
        <p:spPr>
          <a:xfrm>
            <a:off x="1195070" y="5090160"/>
            <a:ext cx="10469880" cy="1383665"/>
          </a:xfrm>
          <a:prstGeom prst="rect">
            <a:avLst/>
          </a:prstGeom>
          <a:noFill/>
        </p:spPr>
        <p:txBody>
          <a:bodyPr wrap="square" rtlCol="0" anchor="t">
            <a:spAutoFit/>
          </a:bodyPr>
          <a:lstStyle/>
          <a:p>
            <a:pPr indent="0" algn="just">
              <a:buNone/>
            </a:pPr>
            <a:r>
              <a:rPr lang="en-US" sz="2800">
                <a:solidFill>
                  <a:srgbClr val="000000"/>
                </a:solidFill>
                <a:latin typeface="Times New Roman" panose="02020603050405020304" charset="0"/>
                <a:cs typeface="Times New Roman" panose="02020603050405020304" charset="0"/>
                <a:sym typeface="+mn-ea"/>
              </a:rPr>
              <a:t>- Hoạt động sống ở cấp độ tế bào là cơ sở cho hoạt động sống cấp độ cơ thể và ngược lại hoạt động sống cấp độ cơ thể điều khiển hoạt động sống của tế bào.</a:t>
            </a:r>
          </a:p>
        </p:txBody>
      </p:sp>
      <p:sp>
        <p:nvSpPr>
          <p:cNvPr id="10" name="Text Box 9"/>
          <p:cNvSpPr txBox="1"/>
          <p:nvPr/>
        </p:nvSpPr>
        <p:spPr>
          <a:xfrm>
            <a:off x="1136015" y="1568450"/>
            <a:ext cx="10338435" cy="521970"/>
          </a:xfrm>
          <a:prstGeom prst="rect">
            <a:avLst/>
          </a:prstGeom>
          <a:noFill/>
        </p:spPr>
        <p:txBody>
          <a:bodyPr wrap="none" rtlCol="0" anchor="t">
            <a:spAutoFit/>
          </a:bodyPr>
          <a:lstStyle/>
          <a:p>
            <a:pPr indent="0">
              <a:buNone/>
            </a:pPr>
            <a:r>
              <a:rPr lang="en-US" sz="2800">
                <a:solidFill>
                  <a:srgbClr val="000000"/>
                </a:solidFill>
                <a:latin typeface="Times New Roman" panose="02020603050405020304" charset="0"/>
                <a:cs typeface="Times New Roman" panose="02020603050405020304" charset="0"/>
                <a:sym typeface="+mn-ea"/>
              </a:rPr>
              <a:t>- Tế bào gồm các hoạt động: Trao đổi chất, lớn lên, cảm ứng, phân chia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type="lt">
                                    <p:tmAbs val="1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type="lt">
                                    <p:tmAbs val="10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type="lt">
                                    <p:tmAbs val="10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6" grpId="1"/>
      <p:bldP spid="6" grpId="2"/>
      <p:bldP spid="7" grpId="1"/>
      <p:bldP spid="7" grpId="2"/>
      <p:bldP spid="10" grpId="1"/>
      <p:bldP spid="10"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95" y="578485"/>
            <a:ext cx="11671300" cy="953135"/>
          </a:xfrm>
          <a:prstGeom prst="rect">
            <a:avLst/>
          </a:prstGeom>
          <a:noFill/>
        </p:spPr>
        <p:txBody>
          <a:bodyPr wrap="square" rtlCol="0">
            <a:spAutoFit/>
          </a:bodyPr>
          <a:lstStyle/>
          <a:p>
            <a:r>
              <a:rPr lang="en-US" sz="2800" b="1" dirty="0">
                <a:solidFill>
                  <a:srgbClr val="002060"/>
                </a:solidFill>
                <a:latin typeface="Times New Roman" panose="02020603050405020304" charset="0"/>
                <a:ea typeface="Tahoma" panose="020B0604030504040204" pitchFamily="34" charset="0"/>
                <a:cs typeface="Times New Roman" panose="02020603050405020304" charset="0"/>
              </a:rPr>
              <a:t>II. </a:t>
            </a:r>
            <a:r>
              <a:rPr lang="vi-VN" altLang="en-US" sz="2800" b="1" dirty="0">
                <a:solidFill>
                  <a:srgbClr val="002060"/>
                </a:soli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11195" y="1221105"/>
            <a:ext cx="6854190" cy="5132070"/>
          </a:xfrm>
          <a:prstGeom prst="rect">
            <a:avLst/>
          </a:prstGeom>
          <a:noFill/>
          <a:ln>
            <a:noFill/>
          </a:ln>
        </p:spPr>
      </p:pic>
      <p:sp>
        <p:nvSpPr>
          <p:cNvPr id="4" name="Text Box 3"/>
          <p:cNvSpPr txBox="1"/>
          <p:nvPr/>
        </p:nvSpPr>
        <p:spPr>
          <a:xfrm>
            <a:off x="2148840" y="6396990"/>
            <a:ext cx="8784590" cy="460375"/>
          </a:xfrm>
          <a:prstGeom prst="rect">
            <a:avLst/>
          </a:prstGeom>
          <a:noFill/>
        </p:spPr>
        <p:txBody>
          <a:bodyPr wrap="none" rtlCol="0">
            <a:spAutoFit/>
          </a:bodyPr>
          <a:lstStyle/>
          <a:p>
            <a:r>
              <a:rPr lang="vi-VN" sz="2400" b="1">
                <a:solidFill>
                  <a:schemeClr val="accent6">
                    <a:lumMod val="50000"/>
                  </a:schemeClr>
                </a:solidFill>
                <a:latin typeface="Times New Roman" panose="02020603050405020304" charset="0"/>
                <a:cs typeface="Times New Roman" panose="02020603050405020304" charset="0"/>
              </a:rPr>
              <a:t>Hình 42.2 Sơ đồ mối quan hệ giữa các hoạt động sống trong cơ thể</a:t>
            </a:r>
          </a:p>
        </p:txBody>
      </p:sp>
      <p:sp>
        <p:nvSpPr>
          <p:cNvPr id="5" name="Text Box 4"/>
          <p:cNvSpPr txBox="1"/>
          <p:nvPr/>
        </p:nvSpPr>
        <p:spPr>
          <a:xfrm>
            <a:off x="272415" y="1849120"/>
            <a:ext cx="1881505" cy="3538220"/>
          </a:xfrm>
          <a:prstGeom prst="rect">
            <a:avLst/>
          </a:prstGeom>
          <a:noFill/>
        </p:spPr>
        <p:txBody>
          <a:bodyPr wrap="square" rtlCol="0">
            <a:spAutoFit/>
          </a:bodyPr>
          <a:lstStyle/>
          <a:p>
            <a:pPr algn="l"/>
            <a:r>
              <a:rPr lang="en-US" sz="3200" b="1">
                <a:gradFill>
                  <a:gsLst>
                    <a:gs pos="0">
                      <a:srgbClr val="FE4444"/>
                    </a:gs>
                    <a:gs pos="100000">
                      <a:srgbClr val="832B2B"/>
                    </a:gs>
                  </a:gsLst>
                  <a:lin scaled="0"/>
                </a:gradFill>
                <a:latin typeface="Times New Roman" panose="02020603050405020304" charset="0"/>
                <a:cs typeface="Times New Roman" panose="02020603050405020304" charset="0"/>
              </a:rPr>
              <a:t>Cơ thể gồm hoạt động sống nào? Chúng có mối quan hệ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95" y="578485"/>
            <a:ext cx="11671300" cy="953135"/>
          </a:xfrm>
          <a:prstGeom prst="rect">
            <a:avLst/>
          </a:prstGeom>
          <a:noFill/>
        </p:spPr>
        <p:txBody>
          <a:bodyPr wrap="square" rtlCol="0">
            <a:spAutoFit/>
          </a:bodyPr>
          <a:lstStyle/>
          <a:p>
            <a:r>
              <a:rPr 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II. </a:t>
            </a:r>
            <a:r>
              <a:rPr lang="vi-VN" altLang="en-US" sz="2800" b="1" dirty="0">
                <a:gradFill>
                  <a:gsLst>
                    <a:gs pos="0">
                      <a:srgbClr val="012D86"/>
                    </a:gs>
                    <a:gs pos="100000">
                      <a:srgbClr val="0E2557"/>
                    </a:gs>
                  </a:gsLst>
                  <a:lin scaled="0"/>
                </a:gradFill>
                <a:latin typeface="Times New Roman" panose="02020603050405020304" charset="0"/>
                <a:ea typeface="Tahoma" panose="020B0604030504040204" pitchFamily="34" charset="0"/>
                <a:cs typeface="Times New Roman" panose="02020603050405020304" charset="0"/>
              </a:rPr>
              <a:t>MỐI QUAN HỆ GIỮA CÁC HOẠT ĐỘNG SỐNG TRONG CƠ THỂ SINH VẬT</a:t>
            </a:r>
          </a:p>
        </p:txBody>
      </p:sp>
      <p:sp>
        <p:nvSpPr>
          <p:cNvPr id="6" name="Rounded Rectangle 5"/>
          <p:cNvSpPr/>
          <p:nvPr/>
        </p:nvSpPr>
        <p:spPr>
          <a:xfrm>
            <a:off x="367030" y="5715"/>
            <a:ext cx="11234420"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charset="0"/>
                <a:cs typeface="Times New Roman" panose="02020603050405020304" charset="0"/>
              </a:rPr>
              <a:t>BÀI </a:t>
            </a:r>
            <a:r>
              <a:rPr lang="vi-VN" altLang="en-US" sz="3200" b="1" dirty="0">
                <a:latin typeface="Times New Roman" panose="02020603050405020304" charset="0"/>
                <a:cs typeface="Times New Roman" panose="02020603050405020304" charset="0"/>
              </a:rPr>
              <a:t>4</a:t>
            </a:r>
            <a:r>
              <a:rPr lang="en-US" sz="3200" b="1" dirty="0">
                <a:latin typeface="Times New Roman" panose="02020603050405020304" charset="0"/>
                <a:cs typeface="Times New Roman" panose="02020603050405020304" charset="0"/>
              </a:rPr>
              <a:t>2: </a:t>
            </a:r>
            <a:r>
              <a:rPr lang="vi-VN" altLang="en-US" sz="3200" b="1" dirty="0">
                <a:latin typeface="Times New Roman" panose="02020603050405020304" charset="0"/>
                <a:cs typeface="Times New Roman" panose="02020603050405020304" charset="0"/>
              </a:rPr>
              <a:t>CƠ THỂ SINH VẬT LÀ MỘT THỂ THỐNG NHẤT</a:t>
            </a:r>
          </a:p>
        </p:txBody>
      </p:sp>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11195" y="1221105"/>
            <a:ext cx="7970520" cy="5132070"/>
          </a:xfrm>
          <a:prstGeom prst="rect">
            <a:avLst/>
          </a:prstGeom>
          <a:noFill/>
          <a:ln>
            <a:noFill/>
          </a:ln>
        </p:spPr>
      </p:pic>
      <p:sp>
        <p:nvSpPr>
          <p:cNvPr id="4" name="Text Box 3"/>
          <p:cNvSpPr txBox="1"/>
          <p:nvPr/>
        </p:nvSpPr>
        <p:spPr>
          <a:xfrm>
            <a:off x="2819400" y="6396990"/>
            <a:ext cx="8784590" cy="460375"/>
          </a:xfrm>
          <a:prstGeom prst="rect">
            <a:avLst/>
          </a:prstGeom>
          <a:noFill/>
        </p:spPr>
        <p:txBody>
          <a:bodyPr wrap="none" rtlCol="0">
            <a:spAutoFit/>
          </a:bodyPr>
          <a:lstStyle/>
          <a:p>
            <a:r>
              <a:rPr lang="vi-VN" sz="2400" b="1">
                <a:solidFill>
                  <a:schemeClr val="accent6">
                    <a:lumMod val="50000"/>
                  </a:schemeClr>
                </a:solidFill>
                <a:latin typeface="Times New Roman" panose="02020603050405020304" charset="0"/>
                <a:cs typeface="Times New Roman" panose="02020603050405020304" charset="0"/>
              </a:rPr>
              <a:t>Hình 42.2 Sơ đồ mối quan hệ giữa các hoạt động sống trong cơ thể</a:t>
            </a:r>
          </a:p>
        </p:txBody>
      </p:sp>
      <p:sp>
        <p:nvSpPr>
          <p:cNvPr id="5" name="Text Box 4"/>
          <p:cNvSpPr txBox="1"/>
          <p:nvPr/>
        </p:nvSpPr>
        <p:spPr>
          <a:xfrm>
            <a:off x="272415" y="1803400"/>
            <a:ext cx="2037715" cy="4399915"/>
          </a:xfrm>
          <a:prstGeom prst="rect">
            <a:avLst/>
          </a:prstGeom>
          <a:noFill/>
        </p:spPr>
        <p:txBody>
          <a:bodyPr wrap="square" rtlCol="0">
            <a:spAutoFit/>
          </a:bodyPr>
          <a:lstStyle/>
          <a:p>
            <a:pPr algn="l"/>
            <a:r>
              <a:rPr lang="en-US" sz="2800" b="1">
                <a:gradFill>
                  <a:gsLst>
                    <a:gs pos="0">
                      <a:srgbClr val="FE4444"/>
                    </a:gs>
                    <a:gs pos="100000">
                      <a:srgbClr val="832B2B"/>
                    </a:gs>
                  </a:gsLst>
                  <a:lin scaled="0"/>
                </a:gradFill>
                <a:latin typeface="Times New Roman" panose="02020603050405020304" charset="0"/>
                <a:cs typeface="Times New Roman" panose="02020603050405020304" charset="0"/>
              </a:rPr>
              <a:t>Nếu quá trình trao đổi chất và năng lượng gặp trục trặc thì ảnh hưởng như thế nào đến các hoạt động khác?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 Thanh Phong</cp:lastModifiedBy>
  <cp:revision>48</cp:revision>
  <dcterms:created xsi:type="dcterms:W3CDTF">2021-04-27T07:19:00Z</dcterms:created>
  <dcterms:modified xsi:type="dcterms:W3CDTF">2025-04-22T00:56:06Z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8DD9C48C58BC4564A4AD144F61C154D3</vt:lpwstr>
  </property>
  <property fmtid="{D5CDD505-2E9C-101B-9397-08002B2CF9AE}" pid="3" name="KSOProductBuildVer">
    <vt:lpwstr>1033-11.2.0.11191</vt:lpwstr>
  </property>
</Properties>
</file>