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7" r:id="rId2"/>
    <p:sldId id="297" r:id="rId3"/>
    <p:sldId id="257" r:id="rId4"/>
    <p:sldId id="258" r:id="rId5"/>
    <p:sldId id="304" r:id="rId6"/>
    <p:sldId id="306" r:id="rId7"/>
    <p:sldId id="377" r:id="rId8"/>
    <p:sldId id="353" r:id="rId9"/>
    <p:sldId id="379" r:id="rId10"/>
    <p:sldId id="380" r:id="rId11"/>
    <p:sldId id="381" r:id="rId12"/>
    <p:sldId id="382" r:id="rId13"/>
    <p:sldId id="384" r:id="rId14"/>
    <p:sldId id="265" r:id="rId15"/>
    <p:sldId id="302" r:id="rId16"/>
    <p:sldId id="267" r:id="rId17"/>
    <p:sldId id="277" r:id="rId18"/>
    <p:sldId id="269" r:id="rId19"/>
    <p:sldId id="278" r:id="rId20"/>
    <p:sldId id="386" r:id="rId21"/>
    <p:sldId id="385" r:id="rId22"/>
    <p:sldId id="293" r:id="rId23"/>
    <p:sldId id="30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CC00CC"/>
    <a:srgbClr val="33CC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 varScale="1">
        <p:scale>
          <a:sx n="78" d="100"/>
          <a:sy n="78" d="100"/>
        </p:scale>
        <p:origin x="15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F44E5EAC-C2B8-4E3D-84C9-C7B7A30910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9AAF86F-B412-4CB0-A6A8-F255E2696E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82B542-02FD-4AD9-8F3F-1D2A6C555FE0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Chỗ dành sẵn cho Hình ảnh của Bản chiếu 3">
            <a:extLst>
              <a:ext uri="{FF2B5EF4-FFF2-40B4-BE49-F238E27FC236}">
                <a16:creationId xmlns:a16="http://schemas.microsoft.com/office/drawing/2014/main" id="{193FA040-C4D3-438D-8D4D-44FD75E40E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Chỗ dành sẵn cho Ghi chú 4">
            <a:extLst>
              <a:ext uri="{FF2B5EF4-FFF2-40B4-BE49-F238E27FC236}">
                <a16:creationId xmlns:a16="http://schemas.microsoft.com/office/drawing/2014/main" id="{25D4C4B6-AC8F-4C09-AF50-B33008BFE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C678C93-842A-4FDC-A4F9-3C3CD7C48E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1AC9FA-BEE1-4E19-B441-09FDF6F7D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9E4FF7-A5EE-4D1F-9195-7F8E22B2B0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53C11EE-B049-80F5-84E0-FB09E1FB5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5A1C6B5-A6AD-E5E1-A837-EFE17DB13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CEF4303-A329-1AB1-6061-23A4FDFAF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FBF430E-A9F5-74E9-84F3-336416C88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0DDDEA0-E301-6B8F-FDAB-45E0E528D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F629999-0F49-7D58-09D6-FBB50A8E0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hỗ dành sẵn cho Hình ảnh của Bản chiếu 1">
            <a:extLst>
              <a:ext uri="{FF2B5EF4-FFF2-40B4-BE49-F238E27FC236}">
                <a16:creationId xmlns:a16="http://schemas.microsoft.com/office/drawing/2014/main" id="{7D531A1C-03C3-490E-743A-F72E652FE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Chỗ dành sẵn cho Ghi chú 2">
            <a:extLst>
              <a:ext uri="{FF2B5EF4-FFF2-40B4-BE49-F238E27FC236}">
                <a16:creationId xmlns:a16="http://schemas.microsoft.com/office/drawing/2014/main" id="{91224024-5279-00AB-433B-ED3221211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Chỗ dành sẵn cho Số hiệu Bản chiếu 3">
            <a:extLst>
              <a:ext uri="{FF2B5EF4-FFF2-40B4-BE49-F238E27FC236}">
                <a16:creationId xmlns:a16="http://schemas.microsoft.com/office/drawing/2014/main" id="{4B0C67F8-0D2E-3BED-0D76-49AC4A18D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997B5A-5F39-4E3D-A7B9-ADD85FB8AEB4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951589-F37F-7588-AF11-C0770282FDE9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ACB7E557-862D-C96E-EBA5-0AAFC306B7E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77C7F3C1-1B9C-A5CB-EA62-AB0C7D81A56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AF33A8E6-6D6B-1BDE-B08B-94C8FB7FBA7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CC3A5A3F-FDCC-6DCF-23A6-6AAC84CF8E9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C3372E03-9E14-8646-448A-70960F1B5E0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A92A1363-56C8-63AA-9828-87CF7E72F4F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060" name="Rectangle 12">
            <a:extLst>
              <a:ext uri="{FF2B5EF4-FFF2-40B4-BE49-F238E27FC236}">
                <a16:creationId xmlns:a16="http://schemas.microsoft.com/office/drawing/2014/main" id="{CC062EB0-832B-40CC-9B1A-D0B4E3816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2E52B381-B758-4AFE-B8DF-9A32507018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D35F29B-0B4D-D95C-EFC8-EE5F342837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05FF924-2308-9227-5F2E-82808CE01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ECDF96E-FCE3-782A-E12A-A2B30CA1D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0474A-7B9B-49CC-A708-0A86EB0D7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1C0820-7013-465E-9847-13CEE51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036B8E-A98B-49BC-857D-F18931773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540E4D2-0A13-4F5B-AAE9-8F9651A14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D4C3B94-9B10-4498-55F0-C90AD47E9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0160F1A-D9E7-FD43-7617-F020D04CA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48F6E-9497-4AE5-A1BB-873CF77DF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72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07285A0-5DD6-44EC-8891-018F48EAE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F29125-507D-4063-8AE8-2CE776A49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1BE824E-D017-32DE-B0C0-7AD416CFA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DCDF869-ECAF-81B0-1180-FC2133675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EF17DDB-C293-A973-EF7D-EBB009F90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C74EA-040A-4078-93E6-FDA051E6A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1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êu đề, Văn bản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8AC9FB-69D4-4904-9920-307D4B0E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E1549E-370F-43A4-A31D-16297197D8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C368CC0-993E-4408-815B-3FE3C7509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800C2B2-49C5-5AC1-2E0D-F0604C672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AEF35E6-4DC9-113E-24CD-4DC0A96E9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DD5B7E6-E66C-2845-5FD1-06B7DEB2C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0AAD6-F22F-41C2-BB84-BE31EE7D5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08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071243-0C8F-4681-9B19-95A5753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Bảng 2">
            <a:extLst>
              <a:ext uri="{FF2B5EF4-FFF2-40B4-BE49-F238E27FC236}">
                <a16:creationId xmlns:a16="http://schemas.microsoft.com/office/drawing/2014/main" id="{6C09ED9F-3DD3-496E-8C6F-CA8E125F99FC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92614B1-5F25-113E-25B9-E96806223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CF63208-B0FF-0DF5-A60F-746DADFD2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5801BC8-F04A-C92F-8340-8B6727E1E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DBA33-0D67-49A8-85F9-5166C2612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82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847275" y="2272800"/>
            <a:ext cx="5449500" cy="3619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" name="Google Shape;31;p5">
            <a:extLst>
              <a:ext uri="{FF2B5EF4-FFF2-40B4-BE49-F238E27FC236}">
                <a16:creationId xmlns:a16="http://schemas.microsoft.com/office/drawing/2014/main" id="{6CCA062E-49FA-8F9C-3A26-F3382C4B9D6F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556625" y="6332538"/>
            <a:ext cx="549275" cy="525462"/>
          </a:xfrm>
        </p:spPr>
        <p:txBody>
          <a:bodyPr lIns="91425" tIns="91425" rIns="91425" bIns="91425" anchor="ctr">
            <a:noAutofit/>
          </a:bodyPr>
          <a:lstStyle>
            <a:lvl1pPr>
              <a:defRPr/>
            </a:lvl1pPr>
          </a:lstStyle>
          <a:p>
            <a:fld id="{C4FFC3BE-06A2-4099-AD3A-FEEEC8AB3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57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D605EB-54AA-4B96-B465-A9FD3581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94B54D-DDFF-406C-BDDE-435CAA51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9E04D5-1FDD-C709-0DBF-7C028B891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48755A9-DAA3-1977-5BCA-76075FC3C7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C88ADE8-DD38-949C-511C-32BD9464D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47825-D3B8-4F7B-97FF-4DED9ACC5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70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FAC017-B899-41E1-AA5D-7342CC7B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6A46886-0385-4DE6-9B0E-6D59C967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E6FA251-B0DE-2CC9-254A-A625369A6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160418-064B-A2AF-D98E-30A77B100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1B2B1F6-6BE1-995A-BC31-E4B584C2B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5DCE3-4354-43D5-8FBE-43F7868D1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42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34979B-693A-42D3-996E-270E8A26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D0F4B3-7EBA-43B3-8F68-CA1159FC1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1DC97F0-501E-487E-BC1E-542A7C4AD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0C7806A-838F-C0B9-CA83-BF2DCD8CB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0533EE-0B8F-3157-C62A-D705FA7D1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99D7E31-35E5-E079-4313-7C9C2F247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206C1-D73E-4D62-BC01-17A65ADBB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1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054F1E-834A-483F-A670-83823EAE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713659C-FF5D-4F73-9925-A056CCC3F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44F81-9EC2-4831-B838-FCC943E1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813BF33-4E0F-430C-A99C-E7ACA2C64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40178E-CC39-4D7C-BA23-23452F276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C4DDEF3-443B-4D46-4CD1-E8C73F63C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6927B9A-9040-F58B-CE67-69E9F8299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6F517B7-56CE-0429-AB84-1A03D1539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3ACB0-29E7-4E53-AA4A-946B9D40B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09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E4E7D-D87B-46A0-821F-59FE1EE6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E423C3A-1CFE-BB72-CC40-C4E442946A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962FBB3-98C2-724D-5654-03289CDA4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D87FBEE-011F-EA46-4854-F2DB95518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2610C-4A86-4007-B92D-11FAF02D0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8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AC8B31C-7CCD-21F3-92DC-BBFA9FF6B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FD52F88-0B80-0D11-9239-829CA5748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222E769-8A5D-2884-F321-9B917D859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6F5ED-F584-4B03-9F66-552668095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7DE345-0385-4870-B1D7-EAAD327A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C26D31-A3D6-4970-9EFE-F02B3D9E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FAFF390-4599-4FDB-A3E1-6501ED18C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AA4AFF6-E5BD-67FC-E2A5-0E55D129F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716A47E-F080-4E00-1A88-9DAE9BEC4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014BA26-21A1-D472-436E-03BBF501A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9D90A-8814-4BE4-BDE8-FC5ED78C4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0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249E75-76B9-4AA6-8BF0-2E98CA3E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478EAA8-B815-4F17-83FE-6C2C0AB4B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8E6F78A-82A7-4E19-AB04-F589CF97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0C8B114-5D2B-23CE-1D3D-A7F8BC082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40D6679-3430-DE63-76E7-31F924CF5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79F68D6-B6BB-A003-C152-257DEEAF9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401D4-8B5A-471D-8FDA-9FF37920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6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03AA2F9-5C26-DB5E-FB43-A5736B5868C1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FEEF7A49-E207-4444-8863-6E94CD12B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2" name="Oval 4">
              <a:extLst>
                <a:ext uri="{FF2B5EF4-FFF2-40B4-BE49-F238E27FC236}">
                  <a16:creationId xmlns:a16="http://schemas.microsoft.com/office/drawing/2014/main" id="{08F211B8-EF5B-4610-B688-270A0841CCD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55300369-247D-4D4C-9748-5159103FECB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4" name="Oval 6">
              <a:extLst>
                <a:ext uri="{FF2B5EF4-FFF2-40B4-BE49-F238E27FC236}">
                  <a16:creationId xmlns:a16="http://schemas.microsoft.com/office/drawing/2014/main" id="{46930071-E2CE-42A2-89D2-1F65796AF79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92ABAA03-38B3-44CA-8416-15C14FAEFCD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24A1C838-3904-1474-C741-55BF3FB59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9BFFA35-97F1-4448-BBF4-E38B95A5E7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57B1F08A-29F1-422E-B51F-EA10A8DA85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50679A5E-DAE4-46C8-919B-53287DB3E3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9180EF39-D2AD-4DEE-9F67-FA1F281B68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23FCD48A-2774-3A3B-AB79-5EEC2B2D7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AKA\Downloads\Sinh%20tr&#432;&#7903;ng%20v&#224;%20ph&#225;t%20tri&#7875;n%20c&#7911;a%20ch&#226;u%20ch&#7845;u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AKA\Downloads\Sinh%20tr&#432;&#7903;ng%20v&#224;%20ph&#225;t%20tri&#7875;n%20c&#7911;a%20S&#226;u%20b&#432;&#7899;m%20-%20YouTube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AKA\Downloads\Sinh%20tr&#432;&#7903;ng%20v&#224;%20ph&#225;t%20tri&#7875;n%20&#7903;%20&#7871;ch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AKA\Downloads\Sinh%20tr&#432;&#7903;ng%20v&#224;%20ph&#225;t%20tri&#7875;n%20c&#7911;a%20g&#224;.mp4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9129873D-B317-65AA-9F36-03D857B531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" y="1579563"/>
            <a:ext cx="5791200" cy="4376737"/>
          </a:xfr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5040A349-54CD-EBA8-081D-109B584B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46075"/>
            <a:ext cx="3962400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5DEBE5-1F24-EB8A-9BDE-CCA78E90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4550"/>
            <a:ext cx="2819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Sinh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 và phát triển ở cây ngô</a:t>
            </a:r>
          </a:p>
        </p:txBody>
      </p: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41ECAC76-35C2-464A-ED5C-9885268CF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222500"/>
            <a:ext cx="2743200" cy="3276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Nêu khái niệm sinh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 và phát triển?</a:t>
            </a:r>
          </a:p>
        </p:txBody>
      </p:sp>
      <p:sp>
        <p:nvSpPr>
          <p:cNvPr id="10" name="Hộp chú thích: Mũi tên Trái 9">
            <a:extLst>
              <a:ext uri="{FF2B5EF4-FFF2-40B4-BE49-F238E27FC236}">
                <a16:creationId xmlns:a16="http://schemas.microsoft.com/office/drawing/2014/main" id="{B1756DF3-986C-B69C-D9DC-52D610148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1808163"/>
            <a:ext cx="3111500" cy="3276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Phát triển bao gồm sinh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ởng, phân hoá tế bào, phát sinh hình thái c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quan và c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thể.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F4DE8E6A-2F17-022F-9510-8454A5BE6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3306763"/>
            <a:ext cx="2057400" cy="685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</a:rPr>
              <a:t>ST-PT</a:t>
            </a:r>
          </a:p>
        </p:txBody>
      </p:sp>
      <p:sp>
        <p:nvSpPr>
          <p:cNvPr id="6153" name="Hộp chú thích: Mũi tên Lên 11">
            <a:extLst>
              <a:ext uri="{FF2B5EF4-FFF2-40B4-BE49-F238E27FC236}">
                <a16:creationId xmlns:a16="http://schemas.microsoft.com/office/drawing/2014/main" id="{D2F508F2-ABA3-9289-B7E8-358AFEA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5368925"/>
            <a:ext cx="46038" cy="44450"/>
          </a:xfrm>
          <a:prstGeom prst="upArrowCallout">
            <a:avLst>
              <a:gd name="adj1" fmla="val 25893"/>
              <a:gd name="adj2" fmla="val 25893"/>
              <a:gd name="adj3" fmla="val 25000"/>
              <a:gd name="adj4" fmla="val 64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Hộp chú thích: Mũi tên Lên 12">
            <a:extLst>
              <a:ext uri="{FF2B5EF4-FFF2-40B4-BE49-F238E27FC236}">
                <a16:creationId xmlns:a16="http://schemas.microsoft.com/office/drawing/2014/main" id="{AFDE077F-FDF7-4D22-197B-7203EFE6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052888"/>
            <a:ext cx="4940300" cy="2835275"/>
          </a:xfrm>
          <a:prstGeom prst="upArrowCallout">
            <a:avLst>
              <a:gd name="adj1" fmla="val 25007"/>
              <a:gd name="adj2" fmla="val 25015"/>
              <a:gd name="adj3" fmla="val 25000"/>
              <a:gd name="adj4" fmla="val 6497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Sinh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 là sự tăng về kích th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ớc và khối l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ợng của c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thể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-&gt;do sự tăng lên về khối l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ợng và kích th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ớc tế bào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Cơ thể lớn lên.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8" grpId="1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hỗ dành sẵn cho Văn bản 1">
            <a:extLst>
              <a:ext uri="{FF2B5EF4-FFF2-40B4-BE49-F238E27FC236}">
                <a16:creationId xmlns:a16="http://schemas.microsoft.com/office/drawing/2014/main" id="{70A2AD15-BE56-2187-52A5-791E9BE24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572000" cy="838200"/>
          </a:xfrm>
        </p:spPr>
        <p:txBody>
          <a:bodyPr/>
          <a:lstStyle/>
          <a:p>
            <a:pPr marL="7620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3200" b="1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*Bảng ghi kết quả:</a:t>
            </a:r>
          </a:p>
          <a:p>
            <a:pPr marL="7620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endParaRPr lang="en-US" altLang="en-US"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  <a:sym typeface="Georgia" panose="02040502050405020303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F89AC91C-B0D7-4B0B-91A7-5527B8FE0DF0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209800"/>
          <a:ext cx="8382000" cy="2508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462">
                  <a:extLst>
                    <a:ext uri="{9D8B030D-6E8A-4147-A177-3AD203B41FA5}">
                      <a16:colId xmlns:a16="http://schemas.microsoft.com/office/drawing/2014/main" val="3756468540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499257381"/>
                    </a:ext>
                  </a:extLst>
                </a:gridCol>
                <a:gridCol w="1590676">
                  <a:extLst>
                    <a:ext uri="{9D8B030D-6E8A-4147-A177-3AD203B41FA5}">
                      <a16:colId xmlns:a16="http://schemas.microsoft.com/office/drawing/2014/main" val="389599571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2442860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694821253"/>
                    </a:ext>
                  </a:extLst>
                </a:gridCol>
              </a:tblGrid>
              <a:tr h="1371569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 trồng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 cây (cm_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lá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 th</a:t>
                      </a:r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lá(cm)</a:t>
                      </a:r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1808923467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3921328373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1398241741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….. (7)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7" marR="91437" marT="45715" marB="45715"/>
                </a:tc>
                <a:extLst>
                  <a:ext uri="{0D108BD9-81ED-4DB2-BD59-A6C34878D82A}">
                    <a16:rowId xmlns:a16="http://schemas.microsoft.com/office/drawing/2014/main" val="8029633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hỗ dành sẵn cho Văn bản 1">
            <a:extLst>
              <a:ext uri="{FF2B5EF4-FFF2-40B4-BE49-F238E27FC236}">
                <a16:creationId xmlns:a16="http://schemas.microsoft.com/office/drawing/2014/main" id="{CB3A4512-7F82-C5A2-962F-19C369BEA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534400" cy="4724400"/>
          </a:xfrm>
        </p:spPr>
        <p:txBody>
          <a:bodyPr/>
          <a:lstStyle/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3600" b="1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Nhóm 3,4: </a:t>
            </a:r>
            <a:r>
              <a:rPr lang="en-US" altLang="en-US" sz="2800" b="1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Tiến hành thực hành quan sát, mô tả sự sinh tr</a:t>
            </a:r>
            <a:r>
              <a:rPr lang="vi-VN" altLang="en-US" sz="2800" b="1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b="1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ởng và phát triển ở một số động vật</a:t>
            </a:r>
          </a:p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-Quan sát tranh ảnh H38.1 hoặc s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u tầm video về sự phát triển và sinh tr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ởng ở động vật b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ớm, gà, ếch,…  (2 tổ làm powerpoint để trình bày kết quả của nhóm mình.)</a:t>
            </a:r>
          </a:p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Yêu cầu quan sát:</a:t>
            </a:r>
          </a:p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+Các gđ sinh tr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ởng, phát triển của mỗi loài</a:t>
            </a:r>
          </a:p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+Hình thái, kích th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ớc cơ thể sv ở mỗi giai đoạn</a:t>
            </a:r>
          </a:p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+Biểu hiện của mối quan hệ giữa sinh tr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ởng, phát triển.</a:t>
            </a:r>
          </a:p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+Điểm giống và khác nhau giữa sinh tr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ởng và phát triển</a:t>
            </a:r>
          </a:p>
          <a:p>
            <a:pPr marL="76200" indent="0" algn="l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+Ghi ra vở các nội dung quan sát đ</a:t>
            </a:r>
            <a:r>
              <a:rPr lang="vi-VN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ư</a:t>
            </a:r>
            <a:r>
              <a:rPr lang="en-US" altLang="en-US" sz="2800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ợc theo bảng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hỗ dành sẵn cho Văn bản 1">
            <a:extLst>
              <a:ext uri="{FF2B5EF4-FFF2-40B4-BE49-F238E27FC236}">
                <a16:creationId xmlns:a16="http://schemas.microsoft.com/office/drawing/2014/main" id="{403EB2B3-92D2-9C35-2CBF-56C6F6A07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3249613" cy="698500"/>
          </a:xfrm>
        </p:spPr>
        <p:txBody>
          <a:bodyPr/>
          <a:lstStyle/>
          <a:p>
            <a:pPr marL="76200" indent="0" eaLnBrk="1" hangingPunct="1">
              <a:spcAft>
                <a:spcPct val="0"/>
              </a:spcAft>
              <a:buFont typeface="Georgia" panose="02040502050405020303" pitchFamily="18" charset="0"/>
              <a:buNone/>
            </a:pPr>
            <a:r>
              <a:rPr lang="en-US" altLang="en-US" sz="3600" b="1" i="0"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  <a:sym typeface="Georgia" panose="02040502050405020303" pitchFamily="18" charset="0"/>
              </a:rPr>
              <a:t>*Bảng kết quả:</a:t>
            </a: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0823E648-FBC4-4A01-B6C2-9A47015681C9}"/>
              </a:ext>
            </a:extLst>
          </p:cNvPr>
          <p:cNvGraphicFramePr>
            <a:graphicFrameLocks noGrp="1"/>
          </p:cNvGraphicFramePr>
          <p:nvPr/>
        </p:nvGraphicFramePr>
        <p:xfrm>
          <a:off x="14288" y="2514600"/>
          <a:ext cx="8534400" cy="3779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124076146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434589332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3401663995"/>
                    </a:ext>
                  </a:extLst>
                </a:gridCol>
              </a:tblGrid>
              <a:tr h="2225193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động vật</a:t>
                      </a: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phát triển</a:t>
                      </a: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về kích th</a:t>
                      </a:r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ớc, hình thái c</a:t>
                      </a:r>
                      <a:r>
                        <a:rPr lang="vi-VN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thể của các giai đoạn.</a:t>
                      </a:r>
                    </a:p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val="1669920692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val="122573717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val="3808766332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val="37001511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2D29DF1-ACF7-F65F-1374-C19A91065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I. Mục đích – yêu cầu.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II. Chuẩn bị.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III. Cách tiến hành.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IV.Báo cáo kết quả: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-Đại diện các nhóm lên trình bày bài làm của nhóm mình.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Tiêu đề 2">
            <a:extLst>
              <a:ext uri="{FF2B5EF4-FFF2-40B4-BE49-F238E27FC236}">
                <a16:creationId xmlns:a16="http://schemas.microsoft.com/office/drawing/2014/main" id="{92025EB4-6184-7160-ACA3-9BD366B0D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525000" cy="2282825"/>
          </a:xfrm>
        </p:spPr>
        <p:txBody>
          <a:bodyPr/>
          <a:lstStyle/>
          <a:p>
            <a:pPr algn="ctr" eaLnBrk="1" hangingPunct="1"/>
            <a:r>
              <a:rPr lang="en-US" altLang="en-US" sz="40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40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 b="1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7CC8B9F3-2AA3-F579-F4B6-00E918B1F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008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CC00CC"/>
                </a:solidFill>
                <a:latin typeface="Times New Roman" panose="02020603050405020304" pitchFamily="18" charset="0"/>
              </a:rPr>
              <a:t>Sự sinh trưởng và phát triển ở châu chấu.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79EDFED9-B593-1670-8217-C2CE43B7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1. Sự sinh trưởng và phát triển của châu chấu.</a:t>
            </a:r>
          </a:p>
        </p:txBody>
      </p:sp>
      <p:sp>
        <p:nvSpPr>
          <p:cNvPr id="24581" name="Tiêu đề 2">
            <a:extLst>
              <a:ext uri="{FF2B5EF4-FFF2-40B4-BE49-F238E27FC236}">
                <a16:creationId xmlns:a16="http://schemas.microsoft.com/office/drawing/2014/main" id="{8C6097D6-8ED0-1009-D031-B47F24559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229600" cy="1752600"/>
          </a:xfrm>
        </p:spPr>
        <p:txBody>
          <a:bodyPr/>
          <a:lstStyle/>
          <a:p>
            <a:pPr algn="ctr" eaLnBrk="1" hangingPunct="1"/>
            <a:r>
              <a:rPr lang="en-US" altLang="en-US" sz="3600" b="1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3600" b="1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  <p:pic>
        <p:nvPicPr>
          <p:cNvPr id="4" name="Sinh trưởng và phát triển của châu chấu.mp4">
            <a:hlinkClick r:id="" action="ppaction://media"/>
            <a:extLst>
              <a:ext uri="{FF2B5EF4-FFF2-40B4-BE49-F238E27FC236}">
                <a16:creationId xmlns:a16="http://schemas.microsoft.com/office/drawing/2014/main" id="{DD8CE212-1A30-4FCF-F43F-E20CB0F600E7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868613"/>
            <a:ext cx="6858000" cy="32972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8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292" grpId="0"/>
      <p:bldP spid="12293" grpId="0"/>
      <p:bldP spid="245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F1B2B07-9858-287E-D2B5-4FE7F446B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7348" name="Picture 4" descr="5">
            <a:extLst>
              <a:ext uri="{FF2B5EF4-FFF2-40B4-BE49-F238E27FC236}">
                <a16:creationId xmlns:a16="http://schemas.microsoft.com/office/drawing/2014/main" id="{6B1A2156-0990-37B7-C35A-54B61C476FF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3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83D2E5F8-48B7-EBB1-989B-217E80C94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72213"/>
            <a:ext cx="7848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 i="1">
                <a:solidFill>
                  <a:srgbClr val="CC00CC"/>
                </a:solidFill>
                <a:latin typeface="Times New Roman" panose="02020603050405020304" pitchFamily="18" charset="0"/>
              </a:rPr>
              <a:t>Sự sinh trưởng và phát triển của bướm tằm.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9418C84-C2D2-F7E9-83EF-C4EEB62D8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2. Sự sinh trưởng và phát triển của bướm tằm.</a:t>
            </a:r>
          </a:p>
        </p:txBody>
      </p:sp>
      <p:sp>
        <p:nvSpPr>
          <p:cNvPr id="26629" name="Tiêu đề 2">
            <a:extLst>
              <a:ext uri="{FF2B5EF4-FFF2-40B4-BE49-F238E27FC236}">
                <a16:creationId xmlns:a16="http://schemas.microsoft.com/office/drawing/2014/main" id="{3540B831-3E85-D19F-D412-4F848AF91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  <p:pic>
        <p:nvPicPr>
          <p:cNvPr id="4" name="Sinh trưởng và phát triển của Sâu bướm - YouTube.mp4">
            <a:hlinkClick r:id="" action="ppaction://media"/>
            <a:extLst>
              <a:ext uri="{FF2B5EF4-FFF2-40B4-BE49-F238E27FC236}">
                <a16:creationId xmlns:a16="http://schemas.microsoft.com/office/drawing/2014/main" id="{2460F212-AB53-A0BB-A338-E8FDBC46A6CD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146425"/>
            <a:ext cx="6400800" cy="3041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9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4340" grpId="0"/>
      <p:bldP spid="14341" grpId="0"/>
      <p:bldP spid="26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ướm sửa">
            <a:extLst>
              <a:ext uri="{FF2B5EF4-FFF2-40B4-BE49-F238E27FC236}">
                <a16:creationId xmlns:a16="http://schemas.microsoft.com/office/drawing/2014/main" id="{66D83C05-F1F5-B261-E7C8-8478D301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F8F9685C-E64D-08FF-209E-E55DBA43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</a:rPr>
              <a:t>Sơ đồ ST-PT của Bướm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219E6D0E-3654-F6D6-A968-673E7B3A1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938838"/>
            <a:ext cx="510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i="1">
                <a:solidFill>
                  <a:srgbClr val="CC00CC"/>
                </a:solidFill>
                <a:latin typeface="Times New Roman" panose="02020603050405020304" pitchFamily="18" charset="0"/>
              </a:rPr>
              <a:t>Vòng đời của ếch</a:t>
            </a:r>
            <a:r>
              <a:rPr lang="en-US" altLang="en-US" sz="2400" b="1" i="1">
                <a:solidFill>
                  <a:srgbClr val="CC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DC966516-068D-49BA-BA33-16D8597D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01850"/>
            <a:ext cx="746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3. Sự sinh trưởng và phát triển của ếch.</a:t>
            </a:r>
          </a:p>
        </p:txBody>
      </p:sp>
      <p:sp>
        <p:nvSpPr>
          <p:cNvPr id="28677" name="Tiêu đề 2">
            <a:extLst>
              <a:ext uri="{FF2B5EF4-FFF2-40B4-BE49-F238E27FC236}">
                <a16:creationId xmlns:a16="http://schemas.microsoft.com/office/drawing/2014/main" id="{E0C2C72C-9A52-1C2B-581F-D2A055C5C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6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  <p:pic>
        <p:nvPicPr>
          <p:cNvPr id="4" name="Sinh trưởng và phát triển ở ếch.mp4">
            <a:hlinkClick r:id="" action="ppaction://media"/>
            <a:extLst>
              <a:ext uri="{FF2B5EF4-FFF2-40B4-BE49-F238E27FC236}">
                <a16:creationId xmlns:a16="http://schemas.microsoft.com/office/drawing/2014/main" id="{A158BFE0-BAD9-45B0-5881-0275800DBF4D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149600"/>
            <a:ext cx="6656388" cy="2420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6388" grpId="0"/>
      <p:bldP spid="16389" grpId="0"/>
      <p:bldP spid="286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E040862-0828-1818-E3F1-AB4883F0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162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vu-6">
            <a:extLst>
              <a:ext uri="{FF2B5EF4-FFF2-40B4-BE49-F238E27FC236}">
                <a16:creationId xmlns:a16="http://schemas.microsoft.com/office/drawing/2014/main" id="{B980BEBD-99F0-C2DA-98D5-14CFB245C2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F580A84-F969-4C9E-A006-7A94334F062C}"/>
              </a:ext>
            </a:extLst>
          </p:cNvPr>
          <p:cNvSpPr/>
          <p:nvPr/>
        </p:nvSpPr>
        <p:spPr bwMode="auto">
          <a:xfrm>
            <a:off x="381000" y="1066800"/>
            <a:ext cx="8534400" cy="2895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38:</a:t>
            </a:r>
          </a:p>
          <a:p>
            <a:pPr algn="ctr">
              <a:defRPr/>
            </a:pPr>
            <a:r>
              <a:rPr lang="en-US" sz="4000">
                <a:solidFill>
                  <a:srgbClr val="00B050"/>
                </a:solidFill>
              </a:rPr>
              <a:t>THỰC HÀNH: QUAN SÁT, MÔ TẢ SỰ SINH TR</a:t>
            </a:r>
            <a:r>
              <a:rPr lang="vi-VN" sz="4000">
                <a:solidFill>
                  <a:srgbClr val="00B050"/>
                </a:solidFill>
              </a:rPr>
              <a:t>Ư</a:t>
            </a:r>
            <a:r>
              <a:rPr lang="en-US" sz="4000">
                <a:solidFill>
                  <a:srgbClr val="00B050"/>
                </a:solidFill>
              </a:rPr>
              <a:t>ỞNG VÀ PHÁT TRIỂN Ở MỘT SỐ SINH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82FAA19F-70C7-750F-4EE1-43BCF315A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" y="2214563"/>
            <a:ext cx="4267200" cy="4129087"/>
          </a:xfrm>
        </p:spPr>
      </p:pic>
      <p:sp>
        <p:nvSpPr>
          <p:cNvPr id="5" name="Tiêu đề 2">
            <a:extLst>
              <a:ext uri="{FF2B5EF4-FFF2-40B4-BE49-F238E27FC236}">
                <a16:creationId xmlns:a16="http://schemas.microsoft.com/office/drawing/2014/main" id="{8AB40C70-EFA4-C666-2F15-34F4A3079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  <p:pic>
        <p:nvPicPr>
          <p:cNvPr id="7" name="Sinh trưởng và phát triển của gà.mp4">
            <a:hlinkClick r:id="" action="ppaction://media"/>
            <a:extLst>
              <a:ext uri="{FF2B5EF4-FFF2-40B4-BE49-F238E27FC236}">
                <a16:creationId xmlns:a16="http://schemas.microsoft.com/office/drawing/2014/main" id="{F7B2B3AA-C09A-DD41-166E-A7FD2F1E5A1D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4925"/>
            <a:ext cx="44196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20EBE2D-A87F-2667-BA97-6E9AA2E21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6211888"/>
            <a:ext cx="662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Sinh tr</a:t>
            </a:r>
            <a:r>
              <a:rPr lang="vi-VN" altLang="en-US" sz="3600">
                <a:latin typeface="Times New Roman" panose="02020603050405020304" pitchFamily="18" charset="0"/>
              </a:rPr>
              <a:t>ư</a:t>
            </a:r>
            <a:r>
              <a:rPr lang="en-US" altLang="en-US" sz="3600">
                <a:latin typeface="Times New Roman" panose="02020603050405020304" pitchFamily="18" charset="0"/>
              </a:rPr>
              <a:t>ởng và phát triển của Gà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EBA21752-9C6B-4A23-AE45-7660A461B050}"/>
              </a:ext>
            </a:extLst>
          </p:cNvPr>
          <p:cNvSpPr/>
          <p:nvPr/>
        </p:nvSpPr>
        <p:spPr>
          <a:xfrm>
            <a:off x="457200" y="1706563"/>
            <a:ext cx="6781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chemeClr val="accent1">
                    <a:lumMod val="75000"/>
                  </a:schemeClr>
                </a:solidFill>
              </a:rPr>
              <a:t>4. Sự sinh trưởng và phát triển của Gà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5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BDC9C4-E28C-C107-2AC7-10C4D1559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*Lưu ý: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các kiểu biến thái trong sự sinh tr</a:t>
            </a:r>
            <a:r>
              <a:rPr lang="vi-VN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và phát triển.</a:t>
            </a:r>
            <a:b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32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3B3DB1-8A8E-DC6C-18EC-0DA22A6DE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525" y="1684338"/>
            <a:ext cx="3613150" cy="5173662"/>
          </a:xfrm>
          <a:noFill/>
        </p:spPr>
      </p:pic>
      <p:pic>
        <p:nvPicPr>
          <p:cNvPr id="5" name="Picture 4" descr="5">
            <a:extLst>
              <a:ext uri="{FF2B5EF4-FFF2-40B4-BE49-F238E27FC236}">
                <a16:creationId xmlns:a16="http://schemas.microsoft.com/office/drawing/2014/main" id="{F8EDE252-956E-4FC1-23CA-648ACFA6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910013"/>
            <a:ext cx="41910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Chỗ dành sẵn cho Nội dung 3">
            <a:extLst>
              <a:ext uri="{FF2B5EF4-FFF2-40B4-BE49-F238E27FC236}">
                <a16:creationId xmlns:a16="http://schemas.microsoft.com/office/drawing/2014/main" id="{1063A256-9E25-2B4C-2931-D72AF22E0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6038"/>
            <a:ext cx="3563937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B6BF197F-86AE-60C1-6B5B-5503E632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75" y="3254375"/>
            <a:ext cx="1687513" cy="191928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ST-PT của các sinh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EE74801B-2658-9403-E903-1ACAD1AC3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3175"/>
            <a:ext cx="91440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*Lưu ý:Phân biệt các kiểu biến thái trong sự sinh tr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và phát triển.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112" name="Group 104">
            <a:extLst>
              <a:ext uri="{FF2B5EF4-FFF2-40B4-BE49-F238E27FC236}">
                <a16:creationId xmlns:a16="http://schemas.microsoft.com/office/drawing/2014/main" id="{B707E228-036D-44EE-9A36-31D676E6BEF0}"/>
              </a:ext>
            </a:extLst>
          </p:cNvPr>
          <p:cNvGraphicFramePr>
            <a:graphicFrameLocks noGrp="1"/>
          </p:cNvGraphicFramePr>
          <p:nvPr/>
        </p:nvGraphicFramePr>
        <p:xfrm>
          <a:off x="14288" y="1079500"/>
          <a:ext cx="9144000" cy="4859338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76129242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1446022227"/>
                    </a:ext>
                  </a:extLst>
                </a:gridCol>
                <a:gridCol w="1433732">
                  <a:extLst>
                    <a:ext uri="{9D8B030D-6E8A-4147-A177-3AD203B41FA5}">
                      <a16:colId xmlns:a16="http://schemas.microsoft.com/office/drawing/2014/main" val="383574900"/>
                    </a:ext>
                  </a:extLst>
                </a:gridCol>
                <a:gridCol w="3976468">
                  <a:extLst>
                    <a:ext uri="{9D8B030D-6E8A-4147-A177-3AD203B41FA5}">
                      <a16:colId xmlns:a16="http://schemas.microsoft.com/office/drawing/2014/main" val="206887559"/>
                    </a:ext>
                  </a:extLst>
                </a:gridCol>
              </a:tblGrid>
              <a:tr h="1219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kiểu sinh trưởng và phát triển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58316"/>
                  </a:ext>
                </a:extLst>
              </a:tr>
              <a:tr h="10890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qua biến thái.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309448"/>
                  </a:ext>
                </a:extLst>
              </a:tr>
              <a:tr h="11430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biến thái.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 thái hoàn toàn.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448575"/>
                  </a:ext>
                </a:extLst>
              </a:tr>
              <a:tr h="1408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 thài không hoàn toàn.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59450"/>
                  </a:ext>
                </a:extLst>
              </a:tr>
            </a:tbl>
          </a:graphicData>
        </a:graphic>
      </p:graphicFrame>
      <p:sp>
        <p:nvSpPr>
          <p:cNvPr id="30747" name="Hộp Văn bản 1">
            <a:extLst>
              <a:ext uri="{FF2B5EF4-FFF2-40B4-BE49-F238E27FC236}">
                <a16:creationId xmlns:a16="http://schemas.microsoft.com/office/drawing/2014/main" id="{FDD6BE7D-7D69-0194-E633-91A309A156A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87800" y="24653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Gà, chó</a:t>
            </a:r>
          </a:p>
        </p:txBody>
      </p:sp>
      <p:sp>
        <p:nvSpPr>
          <p:cNvPr id="30748" name="Hộp Văn bản 2">
            <a:extLst>
              <a:ext uri="{FF2B5EF4-FFF2-40B4-BE49-F238E27FC236}">
                <a16:creationId xmlns:a16="http://schemas.microsoft.com/office/drawing/2014/main" id="{DD97D887-25E3-DEF0-556B-A2EA029316A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21288" y="2211388"/>
            <a:ext cx="3922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Là kiểu phát triển con non có hình thái,cấu tạo t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ơng tự với gà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 thành</a:t>
            </a:r>
          </a:p>
        </p:txBody>
      </p:sp>
      <p:sp>
        <p:nvSpPr>
          <p:cNvPr id="30749" name="Hộp Văn bản 3">
            <a:extLst>
              <a:ext uri="{FF2B5EF4-FFF2-40B4-BE49-F238E27FC236}">
                <a16:creationId xmlns:a16="http://schemas.microsoft.com/office/drawing/2014/main" id="{23326814-ED66-76C2-379A-32D52EAD64E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07000" y="3351213"/>
            <a:ext cx="392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Là kiểu phát triển con non, ấu trùng có hình thái, cấu tạo khác hoàn toàn với con TT.</a:t>
            </a:r>
          </a:p>
        </p:txBody>
      </p:sp>
      <p:sp>
        <p:nvSpPr>
          <p:cNvPr id="30750" name="Hộp Văn bản 4">
            <a:extLst>
              <a:ext uri="{FF2B5EF4-FFF2-40B4-BE49-F238E27FC236}">
                <a16:creationId xmlns:a16="http://schemas.microsoft.com/office/drawing/2014/main" id="{1F700FC1-FFE8-6C2F-B580-2688910C163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032250" y="4953000"/>
            <a:ext cx="1174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Châu chấu</a:t>
            </a:r>
          </a:p>
        </p:txBody>
      </p:sp>
      <p:sp>
        <p:nvSpPr>
          <p:cNvPr id="30751" name="Hộp Văn bản 5">
            <a:extLst>
              <a:ext uri="{FF2B5EF4-FFF2-40B4-BE49-F238E27FC236}">
                <a16:creationId xmlns:a16="http://schemas.microsoft.com/office/drawing/2014/main" id="{72DA2213-D5CC-E7AD-3840-B4F2B933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4567238"/>
            <a:ext cx="3924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Là kiểu phát triển con non có hình thái, cấu tạo, sinh lí gần giống với con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 thành</a:t>
            </a:r>
          </a:p>
        </p:txBody>
      </p:sp>
      <p:sp>
        <p:nvSpPr>
          <p:cNvPr id="30752" name="Hộp Văn bản 6">
            <a:extLst>
              <a:ext uri="{FF2B5EF4-FFF2-40B4-BE49-F238E27FC236}">
                <a16:creationId xmlns:a16="http://schemas.microsoft.com/office/drawing/2014/main" id="{8ACC721C-CC81-0D7B-6ABA-7A2617CD71C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33800" y="3579813"/>
            <a:ext cx="147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ớm,ếch,…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47" grpId="0"/>
      <p:bldP spid="30748" grpId="0"/>
      <p:bldP spid="30749" grpId="0"/>
      <p:bldP spid="30750" grpId="0"/>
      <p:bldP spid="30751" grpId="0"/>
      <p:bldP spid="307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DA09C16-5AE5-35AF-99C8-34135E187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algn="ctr" eaLnBrk="1" hangingPunct="1"/>
            <a:r>
              <a:rPr lang="en-US" altLang="en-US" sz="4000" u="sng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56324" name="Picture 4" descr="vui10">
            <a:extLst>
              <a:ext uri="{FF2B5EF4-FFF2-40B4-BE49-F238E27FC236}">
                <a16:creationId xmlns:a16="http://schemas.microsoft.com/office/drawing/2014/main" id="{BB47C3E2-5AA6-4AEF-1B64-24C7C9FF8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5146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hỗ dành sẵn cho Nội dung 2">
            <a:extLst>
              <a:ext uri="{FF2B5EF4-FFF2-40B4-BE49-F238E27FC236}">
                <a16:creationId xmlns:a16="http://schemas.microsoft.com/office/drawing/2014/main" id="{FE3C10BD-5546-F72C-2278-CA17BAE828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*Về nhà đọc tr</a:t>
            </a:r>
            <a:r>
              <a:rPr lang="vi-VN" altLang="en-US"/>
              <a:t>ư</a:t>
            </a:r>
            <a:r>
              <a:rPr lang="en-US" altLang="en-US"/>
              <a:t>ớc bài sinh sản vô tính ở sinh vật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+Lấy 1 củ gừng hoặc củ khoai lang </a:t>
            </a:r>
            <a:r>
              <a:rPr lang="vi-VN" altLang="en-US"/>
              <a:t>ư</a:t>
            </a:r>
            <a:r>
              <a:rPr lang="en-US" altLang="en-US"/>
              <a:t>ơm cho nảy mầm t</a:t>
            </a:r>
            <a:r>
              <a:rPr lang="vi-VN" altLang="en-US"/>
              <a:t>ư</a:t>
            </a:r>
            <a:r>
              <a:rPr lang="en-US" altLang="en-US"/>
              <a:t>ới n</a:t>
            </a:r>
            <a:r>
              <a:rPr lang="vi-VN" altLang="en-US"/>
              <a:t>ư</a:t>
            </a:r>
            <a:r>
              <a:rPr lang="en-US" altLang="en-US"/>
              <a:t>ớc cho mầm lên, tiết sau mang đi.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327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7B1BDA-C7B9-1F57-3530-FB0A678EA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  <a:r>
              <a:rPr lang="en-US" altLang="en-US">
                <a:solidFill>
                  <a:srgbClr val="33CC33"/>
                </a:solidFill>
              </a:rPr>
              <a:t>I. </a:t>
            </a: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Mục đích – yêu cầu.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1C1F7A-8605-572D-FD1E-B86BE801D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28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</a:t>
            </a:r>
            <a:br>
              <a:rPr lang="en-US" altLang="en-US" sz="2800" i="1">
                <a:solidFill>
                  <a:srgbClr val="FF6600"/>
                </a:solidFill>
                <a:latin typeface="Times New Roman" panose="02020603050405020304" pitchFamily="18" charset="0"/>
              </a:rPr>
            </a:br>
            <a:r>
              <a:rPr lang="en-US" altLang="en-US" sz="2800" i="1">
                <a:solidFill>
                  <a:srgbClr val="FF6600"/>
                </a:solidFill>
                <a:latin typeface="Times New Roman" panose="02020603050405020304" pitchFamily="18" charset="0"/>
              </a:rPr>
              <a:t>QUAN SÁT, MÔ TẢ SỰ</a:t>
            </a:r>
            <a:r>
              <a:rPr lang="en-US" altLang="en-US" sz="28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</a:p>
        </p:txBody>
      </p:sp>
      <p:sp>
        <p:nvSpPr>
          <p:cNvPr id="7172" name="Hình chữ nhật 1">
            <a:extLst>
              <a:ext uri="{FF2B5EF4-FFF2-40B4-BE49-F238E27FC236}">
                <a16:creationId xmlns:a16="http://schemas.microsoft.com/office/drawing/2014/main" id="{3CC0B914-794C-622B-A820-5BA41624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2895600"/>
            <a:ext cx="17145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HỌC SINH</a:t>
            </a:r>
          </a:p>
        </p:txBody>
      </p:sp>
      <p:sp>
        <p:nvSpPr>
          <p:cNvPr id="7173" name="Hình chữ nhật 2">
            <a:extLst>
              <a:ext uri="{FF2B5EF4-FFF2-40B4-BE49-F238E27FC236}">
                <a16:creationId xmlns:a16="http://schemas.microsoft.com/office/drawing/2014/main" id="{E1AA9CC8-6C54-58D9-69AF-A15B7E96D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3429000" cy="121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TH: Quan sát, mô tả đ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ợc sự sinh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 và phát triển</a:t>
            </a:r>
          </a:p>
        </p:txBody>
      </p:sp>
      <p:sp>
        <p:nvSpPr>
          <p:cNvPr id="7174" name="Hình chữ nhật 5">
            <a:extLst>
              <a:ext uri="{FF2B5EF4-FFF2-40B4-BE49-F238E27FC236}">
                <a16:creationId xmlns:a16="http://schemas.microsoft.com/office/drawing/2014/main" id="{88D8A779-5C23-9739-DDFC-AE081A1A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686300"/>
            <a:ext cx="3886200" cy="16383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Tiến hành đ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ợc thí nghiệm CM cây có sự sinh tr</a:t>
            </a:r>
            <a:r>
              <a:rPr lang="vi-VN" altLang="en-US" sz="2400"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</a:rPr>
              <a:t>ởng</a:t>
            </a: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7B3C5A3E-F5E5-2261-2A90-B4D0DD77AFC7}"/>
              </a:ext>
            </a:extLst>
          </p:cNvPr>
          <p:cNvCxnSpPr>
            <a:cxnSpLocks/>
          </p:cNvCxnSpPr>
          <p:nvPr/>
        </p:nvCxnSpPr>
        <p:spPr bwMode="auto">
          <a:xfrm flipH="1">
            <a:off x="2743200" y="3810000"/>
            <a:ext cx="18288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id="{8B80EEAA-A186-D128-450C-930C1A2B75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3810000"/>
            <a:ext cx="1524000" cy="876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7171" grpId="0"/>
      <p:bldP spid="7172" grpId="0" animBg="1"/>
      <p:bldP spid="7173" grpId="0" animBg="1"/>
      <p:bldP spid="71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A74DBB1-37B5-A8C2-2296-C67E88CD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I. Mục đích – yêu cầu.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II. Chuẩn bị.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*Thiết bị, dụng cụ: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-Chai nhựa đã qua sử dụng, đất trồng cây, bình tưới, nước ấm, dao hoặc kéo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-Thước đo (mm)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-Các video về quá trình sinh trưởng của mọt số nhóm ĐV bướm, ếch,…</a:t>
            </a:r>
          </a:p>
        </p:txBody>
      </p:sp>
      <p:sp>
        <p:nvSpPr>
          <p:cNvPr id="8195" name="Tiêu đề 2">
            <a:extLst>
              <a:ext uri="{FF2B5EF4-FFF2-40B4-BE49-F238E27FC236}">
                <a16:creationId xmlns:a16="http://schemas.microsoft.com/office/drawing/2014/main" id="{DFC3EA0D-26C7-3620-03FA-1AA4F3A52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0500" y="-25400"/>
            <a:ext cx="9525000" cy="2282825"/>
          </a:xfrm>
        </p:spPr>
        <p:txBody>
          <a:bodyPr/>
          <a:lstStyle/>
          <a:p>
            <a:pPr algn="ctr" eaLnBrk="1" hangingPunct="1"/>
            <a:r>
              <a:rPr lang="en-US" altLang="en-US" sz="36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436204C-60F9-258D-E79C-2D3384B8A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I. Mục đích – yêu cầu.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II. Chuẩn bị.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*Thiết bị, dụng cụ: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*Mẫu vật: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-Hạt đậu, hạt ngô( Hạt to, mẩy không sâu mọt)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9" name="Tiêu đề 2">
            <a:extLst>
              <a:ext uri="{FF2B5EF4-FFF2-40B4-BE49-F238E27FC236}">
                <a16:creationId xmlns:a16="http://schemas.microsoft.com/office/drawing/2014/main" id="{16F4BCF6-2579-9032-1FAB-2754E8B9D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525000" cy="2282825"/>
          </a:xfrm>
        </p:spPr>
        <p:txBody>
          <a:bodyPr/>
          <a:lstStyle/>
          <a:p>
            <a:pPr algn="ctr" eaLnBrk="1" hangingPunct="1"/>
            <a:r>
              <a:rPr lang="en-US" altLang="en-US" sz="40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40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753BE6-931C-FD5A-7E9D-748212AFB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I. Mục đích – yêu cầu.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II. Chuẩn bị.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33CC33"/>
                </a:solidFill>
                <a:latin typeface="Times New Roman" panose="02020603050405020304" pitchFamily="18" charset="0"/>
              </a:rPr>
              <a:t>III. Cách tiến hành.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-GV chia nhóm, phân công CV mỗi nhóm: (Thực hiện hoạt động nhóm ở nhà trước 1-2 tuần)</a:t>
            </a:r>
          </a:p>
        </p:txBody>
      </p:sp>
      <p:sp>
        <p:nvSpPr>
          <p:cNvPr id="10243" name="Tiêu đề 2">
            <a:extLst>
              <a:ext uri="{FF2B5EF4-FFF2-40B4-BE49-F238E27FC236}">
                <a16:creationId xmlns:a16="http://schemas.microsoft.com/office/drawing/2014/main" id="{4CEDA40F-7655-1B17-CA26-12339AF15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525000" cy="2282825"/>
          </a:xfrm>
        </p:spPr>
        <p:txBody>
          <a:bodyPr/>
          <a:lstStyle/>
          <a:p>
            <a:pPr algn="ctr" eaLnBrk="1" hangingPunct="1"/>
            <a:r>
              <a:rPr lang="en-US" altLang="en-US" sz="4000" u="sng">
                <a:solidFill>
                  <a:srgbClr val="FF6600"/>
                </a:solidFill>
                <a:latin typeface="Times New Roman" panose="02020603050405020304" pitchFamily="18" charset="0"/>
              </a:rPr>
              <a:t>Bài 38.</a:t>
            </a:r>
            <a:r>
              <a:rPr lang="en-US" altLang="en-US" sz="400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FF6600"/>
                </a:solidFill>
                <a:latin typeface="Times New Roman" panose="02020603050405020304" pitchFamily="18" charset="0"/>
              </a:rPr>
              <a:t>THỰC HÀNH:QUAN SÁT, MÔ TẢ SỰ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SINH TRƯỞNG VÀ PHÁT TRIỂN Ở MỘT SỐ SINH VẬT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>
            <a:extLst>
              <a:ext uri="{FF2B5EF4-FFF2-40B4-BE49-F238E27FC236}">
                <a16:creationId xmlns:a16="http://schemas.microsoft.com/office/drawing/2014/main" id="{77131AD2-9348-9EF7-9D66-1EC856C21C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25C6A9-D09B-4FE5-AFD6-C5270B8989EA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D090DC4D-DE55-F45F-B0A3-06C6B50BE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0975"/>
            <a:ext cx="4778375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Comic Sans MS" panose="030F0702030302020204" pitchFamily="66" charset="0"/>
              </a:rPr>
              <a:t>HOẠT ĐỘNG NHÓM</a:t>
            </a:r>
          </a:p>
        </p:txBody>
      </p:sp>
      <p:pic>
        <p:nvPicPr>
          <p:cNvPr id="12292" name="Picture 8">
            <a:extLst>
              <a:ext uri="{FF2B5EF4-FFF2-40B4-BE49-F238E27FC236}">
                <a16:creationId xmlns:a16="http://schemas.microsoft.com/office/drawing/2014/main" id="{C102B933-C118-0350-0E2B-A6339B356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03238"/>
            <a:ext cx="2438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D5BC58-626C-68EF-4DC8-2509D2E7E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679575"/>
            <a:ext cx="90297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 chức: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nhóm/lớp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- Nhóm 1: số thứ tự từ 1 đến 11   =&gt; nhóm trưởng: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- Nhóm 2: số thứ tự từ 12 đến 21  =&gt; nhóm trưởng: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- Nhóm 3: số thứ tự từ 22 đến 31  =&gt; nhóm trưởng: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- Nhóm 4: số thứ tự từ 32 đến hết =&gt; nhóm trưởng: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Yêu cầu thực hiện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trưởng: Điều hành nhóm thực hiện nhiệm vụ của GV giao. Tổng hợp, ghi lại kết quả  thực hành thu được của nhóm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  Đại diện: Trình bày kết quả thu được của nhóm.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khác nhận xét, bổ sung.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trưởng: đánh giá mức độ hđ nhóm của thành viên.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>
            <a:extLst>
              <a:ext uri="{FF2B5EF4-FFF2-40B4-BE49-F238E27FC236}">
                <a16:creationId xmlns:a16="http://schemas.microsoft.com/office/drawing/2014/main" id="{686F9498-891F-D5BF-2EBB-5A0C03AA46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9A96A5-936D-4876-B4D9-632CD8E0B4EE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624EC51F-7A3C-4EC7-B57C-194C36B1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152400"/>
            <a:ext cx="4778375" cy="64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3600">
                <a:solidFill>
                  <a:srgbClr val="00B0F0"/>
                </a:solidFill>
              </a:rPr>
              <a:t>HOẠT ĐỘNG NHÓM</a:t>
            </a:r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7012F75C-6343-AB2C-2E3E-A03307C6A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65163"/>
            <a:ext cx="2438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>
            <a:extLst>
              <a:ext uri="{FF2B5EF4-FFF2-40B4-BE49-F238E27FC236}">
                <a16:creationId xmlns:a16="http://schemas.microsoft.com/office/drawing/2014/main" id="{F6D2EB2E-CD09-7102-9984-74A28393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738" y="1727200"/>
            <a:ext cx="8213726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 Phân loại đánh giá mức độ hoạt động nhóm của HS</a:t>
            </a:r>
            <a:endParaRPr lang="en-US" altLang="en-US" sz="28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31F7BB-8C3A-42A4-9FDF-991F03F285AA}"/>
              </a:ext>
            </a:extLst>
          </p:cNvPr>
          <p:cNvGraphicFramePr>
            <a:graphicFrameLocks noGrp="1"/>
          </p:cNvGraphicFramePr>
          <p:nvPr/>
        </p:nvGraphicFramePr>
        <p:xfrm>
          <a:off x="74613" y="2617788"/>
          <a:ext cx="8756650" cy="3214687"/>
        </p:xfrm>
        <a:graphic>
          <a:graphicData uri="http://schemas.openxmlformats.org/drawingml/2006/table">
            <a:tbl>
              <a:tblPr/>
              <a:tblGrid>
                <a:gridCol w="801687">
                  <a:extLst>
                    <a:ext uri="{9D8B030D-6E8A-4147-A177-3AD203B41FA5}">
                      <a16:colId xmlns:a16="http://schemas.microsoft.com/office/drawing/2014/main" val="1344050344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val="337296102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13484877"/>
                    </a:ext>
                  </a:extLst>
                </a:gridCol>
                <a:gridCol w="1411287">
                  <a:extLst>
                    <a:ext uri="{9D8B030D-6E8A-4147-A177-3AD203B41FA5}">
                      <a16:colId xmlns:a16="http://schemas.microsoft.com/office/drawing/2014/main" val="1629918521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3348316017"/>
                    </a:ext>
                  </a:extLst>
                </a:gridCol>
                <a:gridCol w="1503363">
                  <a:extLst>
                    <a:ext uri="{9D8B030D-6E8A-4147-A177-3AD203B41FA5}">
                      <a16:colId xmlns:a16="http://schemas.microsoft.com/office/drawing/2014/main" val="3786372165"/>
                    </a:ext>
                  </a:extLst>
                </a:gridCol>
              </a:tblGrid>
              <a:tr h="1410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STT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Họ tên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Rất tích cực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(10đ)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Tích cực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(8-9đ)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Bình thường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(6-7đ)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Không tích cực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(0-5đ)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5324"/>
                  </a:ext>
                </a:extLst>
              </a:tr>
              <a:tr h="821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Nguyễn văn A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666777"/>
                  </a:ext>
                </a:extLst>
              </a:tr>
              <a:tr h="98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Phùng văn B</a:t>
                      </a: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58491" marR="584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0337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>
            <a:extLst>
              <a:ext uri="{FF2B5EF4-FFF2-40B4-BE49-F238E27FC236}">
                <a16:creationId xmlns:a16="http://schemas.microsoft.com/office/drawing/2014/main" id="{46C3F234-882F-814B-3247-238DC178FA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F608A0-1B27-49F3-AE76-B48BCBA71444}" type="slidenum">
              <a:rPr lang="en-US" altLang="en-US" sz="1000">
                <a:latin typeface="Comic Sans MS" panose="030F0702030302020204" pitchFamily="66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latin typeface="Comic Sans MS" panose="030F0702030302020204" pitchFamily="66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CC3AE23B-BBFD-CC26-820F-22BBA397D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04775"/>
            <a:ext cx="4778375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Comic Sans MS" panose="030F0702030302020204" pitchFamily="66" charset="0"/>
              </a:rPr>
              <a:t>HOẠT ĐỘNG NHÓM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id="{E0330B74-CDB8-9FD2-8AE4-9D640EF02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738"/>
            <a:ext cx="2438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>
            <a:extLst>
              <a:ext uri="{FF2B5EF4-FFF2-40B4-BE49-F238E27FC236}">
                <a16:creationId xmlns:a16="http://schemas.microsoft.com/office/drawing/2014/main" id="{6DD54F2C-2C5B-1157-6C1D-BF80069CB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059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1" u="sng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3. Nhiệm vụ (1 -2 tuần trước ở nhà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Nhóm 1, 2: Thực hiện thí nghiệm chứng minh cây có sự sinh tr</a:t>
            </a:r>
            <a:r>
              <a:rPr lang="vi-VN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ởng  và thực hành quan sát, mô tả sự sinh tr</a:t>
            </a:r>
            <a:r>
              <a:rPr lang="vi-VN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ởng và phát triển ỏ thực vật: (Tiến hành theo 5 b</a:t>
            </a:r>
            <a:r>
              <a:rPr lang="vi-VN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ớc sgk)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B1:  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Tạo chậu hoặc khay trồng cây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Ngâm hạt trong n</a:t>
            </a:r>
            <a:r>
              <a:rPr lang="vi-VN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ớc ấm có nhiệt độ 35-40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Gieo hạt đã nảy mầm vào chậu, t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ới n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ớc giữ độ ẩm bằng vòi phun s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Đặt chậu trong mt đủ a/s t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ới n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ớc hang ngày và theo dõi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B5: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sự nảy mầm, sinh tr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ởng, phát triển của mỗi cây trong mỗi chậu( Đếm số lá, đo chiều cao và kích th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ớc lá mỗi ngày trong khoảng 7 ngày)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1" i="1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500" b="1" i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570</TotalTime>
  <Words>1415</Words>
  <Application>Microsoft Office PowerPoint</Application>
  <PresentationFormat>On-screen Show (4:3)</PresentationFormat>
  <Paragraphs>136</Paragraphs>
  <Slides>23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Wingdings</vt:lpstr>
      <vt:lpstr>Calibri</vt:lpstr>
      <vt:lpstr>Comic Sans MS</vt:lpstr>
      <vt:lpstr>Times</vt:lpstr>
      <vt:lpstr>Georgia</vt:lpstr>
      <vt:lpstr>Watermark</vt:lpstr>
      <vt:lpstr>PowerPoint Presentation</vt:lpstr>
      <vt:lpstr>PowerPoint Presentation</vt:lpstr>
      <vt:lpstr>Bài 38. THỰC HÀNH: QUAN SÁT, MÔ TẢ SỰ SINH TRƯỞNG VÀ PHÁT TRIỂN Ở MỘT SỐ SINH VẬT</vt:lpstr>
      <vt:lpstr>Bài 38. THỰC HÀNH:QUAN SÁT, MÔ TẢ SỰ SINH TRƯỞNG VÀ PHÁT TRIỂN Ở MỘT SỐ SINH VẬT</vt:lpstr>
      <vt:lpstr>Bài 38. THỰC HÀNH:QUAN SÁT, MÔ TẢ SỰ SINH TRƯỞNG VÀ PHÁT TRIỂN Ở MỘT SỐ SINH VẬT</vt:lpstr>
      <vt:lpstr>Bài 38. THỰC HÀNH:QUAN SÁT, MÔ TẢ SỰ SINH TRƯỞNG VÀ PHÁT TRIỂN Ở MỘT SỐ SINH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38. THỰC HÀNH:QUAN SÁT, MÔ TẢ SỰ SINH TRƯỞNG VÀ PHÁT TRIỂN Ở MỘT SỐ SINH VẬT</vt:lpstr>
      <vt:lpstr>Bài 38. THỰC HÀNH:QUAN SÁT, MÔ TẢ SỰ SINH TRƯỞNG VÀ PHÁT TRIỂN Ở MỘT SỐ SINH VẬT</vt:lpstr>
      <vt:lpstr>PowerPoint Presentation</vt:lpstr>
      <vt:lpstr>Bài 38. THỰC HÀNH:QUAN SÁT, MÔ TẢ SỰ SINH TRƯỞNG VÀ PHÁT TRIỂN Ở MỘT SỐ SINH VẬT</vt:lpstr>
      <vt:lpstr>PowerPoint Presentation</vt:lpstr>
      <vt:lpstr>Bài 38. THỰC HÀNH:QUAN SÁT, MÔ TẢ SỰ SINH TRƯỞNG VÀ PHÁT TRIỂN Ở MỘT SỐ SINH VẬT</vt:lpstr>
      <vt:lpstr>PowerPoint Presentation</vt:lpstr>
      <vt:lpstr>Bài 38. THỰC HÀNH:QUAN SÁT, MÔ TẢ SỰ SINH TRƯỞNG VÀ PHÁT TRIỂN Ở MỘT SỐ SINH VẬT</vt:lpstr>
      <vt:lpstr>*Lưu ý:Phân biệt các kiểu biến thái trong sự sinh trưởng và phát triển. </vt:lpstr>
      <vt:lpstr>PowerPoint Presentation</vt:lpstr>
      <vt:lpstr>Dặn dò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40. THỰC HÀNH QUAN SÁT SINH TRƯỞNG VÀ PHÁT TRIỂN CỦA MỘT SỐ ĐỘNG VẬT</dc:title>
  <dc:creator>User</dc:creator>
  <cp:lastModifiedBy>Mai Thanh Phong</cp:lastModifiedBy>
  <cp:revision>72</cp:revision>
  <dcterms:created xsi:type="dcterms:W3CDTF">2008-12-13T10:16:50Z</dcterms:created>
  <dcterms:modified xsi:type="dcterms:W3CDTF">2025-04-22T00:55:00Z</dcterms:modified>
</cp:coreProperties>
</file>