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7" r:id="rId2"/>
    <p:sldId id="475" r:id="rId3"/>
    <p:sldId id="465" r:id="rId4"/>
    <p:sldId id="261" r:id="rId5"/>
    <p:sldId id="262" r:id="rId6"/>
    <p:sldId id="469" r:id="rId7"/>
    <p:sldId id="477" r:id="rId8"/>
    <p:sldId id="467" r:id="rId9"/>
    <p:sldId id="466" r:id="rId10"/>
    <p:sldId id="478" r:id="rId11"/>
    <p:sldId id="480" r:id="rId12"/>
    <p:sldId id="271" r:id="rId13"/>
    <p:sldId id="481" r:id="rId14"/>
    <p:sldId id="433" r:id="rId15"/>
    <p:sldId id="482" r:id="rId16"/>
    <p:sldId id="483" r:id="rId17"/>
    <p:sldId id="485" r:id="rId18"/>
    <p:sldId id="484" r:id="rId19"/>
    <p:sldId id="487" r:id="rId20"/>
    <p:sldId id="488" r:id="rId21"/>
    <p:sldId id="435" r:id="rId22"/>
    <p:sldId id="489" r:id="rId23"/>
    <p:sldId id="490" r:id="rId24"/>
    <p:sldId id="491" r:id="rId25"/>
    <p:sldId id="492" r:id="rId26"/>
    <p:sldId id="493" r:id="rId27"/>
    <p:sldId id="259" r:id="rId28"/>
    <p:sldId id="495" r:id="rId29"/>
    <p:sldId id="496" r:id="rId30"/>
    <p:sldId id="497" r:id="rId31"/>
    <p:sldId id="500" r:id="rId32"/>
    <p:sldId id="285" r:id="rId33"/>
    <p:sldId id="286" r:id="rId34"/>
  </p:sldIdLst>
  <p:sldSz cx="12192000" cy="6858000"/>
  <p:notesSz cx="6858000" cy="9144000"/>
  <p:embeddedFontLst>
    <p:embeddedFont>
      <p:font typeface="字魂95号-手刻宋" panose="020B0604020202020204" charset="-122"/>
      <p:regular r:id="rId36"/>
    </p:embeddedFont>
    <p:embeddedFont>
      <p:font typeface="#9Slide03 Cabin Bold" panose="020B0604020202020204" charset="0"/>
      <p:bold r:id="rId37"/>
    </p:embeddedFont>
    <p:embeddedFont>
      <p:font typeface="#9Slide03 Inconsolata Bold" panose="020B0604020202020204" charset="0"/>
      <p:bold r:id="rId38"/>
    </p:embeddedFont>
    <p:embeddedFont>
      <p:font typeface="#9Slide04 Philosopher" panose="020B0604020202020204" charset="0"/>
      <p:regular r:id="rId39"/>
    </p:embeddedFont>
    <p:embeddedFont>
      <p:font typeface="#9Slide05 FS Blonde Script" panose="020B0604020202020204" charset="0"/>
      <p:italic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954"/>
    <a:srgbClr val="EC6C66"/>
    <a:srgbClr val="EC8337"/>
    <a:srgbClr val="92B54E"/>
    <a:srgbClr val="FF5892"/>
    <a:srgbClr val="F08A3B"/>
    <a:srgbClr val="FDB301"/>
    <a:srgbClr val="BFE9FF"/>
    <a:srgbClr val="18407F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774" autoAdjust="0"/>
  </p:normalViewPr>
  <p:slideViewPr>
    <p:cSldViewPr snapToGrid="0">
      <p:cViewPr varScale="1">
        <p:scale>
          <a:sx n="66" d="100"/>
          <a:sy n="66" d="100"/>
        </p:scale>
        <p:origin x="12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Lá cây sẽ khép lại để giảm sự sát thương do tác động của ngoại lực</a:t>
            </a:r>
            <a:endParaRPr lang="vi-VN" sz="12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#9Slide03 Inconsolata Bold" panose="00000809000000000000" pitchFamily="50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6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724263" y="252349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24263" y="330104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校园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7365"/>
          </a:xfrm>
          <a:prstGeom prst="rect">
            <a:avLst/>
          </a:prstGeom>
        </p:spPr>
      </p:pic>
      <p:pic>
        <p:nvPicPr>
          <p:cNvPr id="6" name="图片 5" descr="校园-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3873108" y="274320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3873108" y="352075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-103359857" y="209677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03359857" y="287432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F95A-15FE-4A4A-88E4-648C1FB269B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019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AB44E5A-6662-44C9-BCB2-602EB864EB92}"/>
              </a:ext>
            </a:extLst>
          </p:cNvPr>
          <p:cNvGrpSpPr/>
          <p:nvPr/>
        </p:nvGrpSpPr>
        <p:grpSpPr>
          <a:xfrm>
            <a:off x="622431" y="632143"/>
            <a:ext cx="11521440" cy="5760720"/>
            <a:chOff x="645160" y="568325"/>
            <a:chExt cx="1152144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62135" y="3028581"/>
            <a:ext cx="930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CẢM ỨNG Ở SINH VẬT VÀ TẬP TÍNH Ở ĐỘNG VẬT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pic>
        <p:nvPicPr>
          <p:cNvPr id="11" name="图片 10" descr="未标题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415" y="3982085"/>
            <a:ext cx="3169285" cy="2646680"/>
          </a:xfrm>
          <a:prstGeom prst="rect">
            <a:avLst/>
          </a:prstGeom>
        </p:spPr>
      </p:pic>
      <p:pic>
        <p:nvPicPr>
          <p:cNvPr id="29" name="5fec79d5758c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5800" y="-1057910"/>
            <a:ext cx="609600" cy="609600"/>
          </a:xfrm>
          <a:prstGeom prst="rect">
            <a:avLst/>
          </a:prstGeom>
        </p:spPr>
      </p:pic>
      <p:sp>
        <p:nvSpPr>
          <p:cNvPr id="15" name="文本框 15">
            <a:extLst>
              <a:ext uri="{FF2B5EF4-FFF2-40B4-BE49-F238E27FC236}">
                <a16:creationId xmlns:a16="http://schemas.microsoft.com/office/drawing/2014/main" id="{4D255DDC-8053-A154-17D9-F232FDF75AA1}"/>
              </a:ext>
            </a:extLst>
          </p:cNvPr>
          <p:cNvSpPr txBox="1"/>
          <p:nvPr/>
        </p:nvSpPr>
        <p:spPr>
          <a:xfrm>
            <a:off x="1092517" y="2250568"/>
            <a:ext cx="2284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Bài 33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 animBg="1"/>
      <p:bldP spid="16" grpId="1"/>
      <p:bldP spid="16" grpId="2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thực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7" name="Picture 6" descr="A hand holding a small plant&#10;&#10;Description automatically generated with low confidence">
            <a:extLst>
              <a:ext uri="{FF2B5EF4-FFF2-40B4-BE49-F238E27FC236}">
                <a16:creationId xmlns:a16="http://schemas.microsoft.com/office/drawing/2014/main" id="{1F67654B-AA29-EB8E-7313-ECCF79AB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1118347"/>
            <a:ext cx="4621306" cy="4621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5563496" y="1326776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Chạm tay </a:t>
            </a:r>
            <a:r>
              <a:rPr lang="en-US" sz="2800">
                <a:latin typeface="#9Slide05 FS Blonde Script" panose="03000503000000000000" pitchFamily="65" charset="0"/>
              </a:rPr>
              <a:t>vào cây xấu hổ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5563496" y="1860595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lực của ngón tay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Lá cây </a:t>
            </a:r>
            <a:r>
              <a:rPr lang="en-US" sz="2800">
                <a:solidFill>
                  <a:srgbClr val="FF0000"/>
                </a:solidFill>
                <a:latin typeface="#9Slide05 FS Blonde Script" panose="03000503000000000000" pitchFamily="65" charset="0"/>
              </a:rPr>
              <a:t>cụp lại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Cảm ứng ở động vật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6096000" y="3028890"/>
            <a:ext cx="4530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E6954"/>
                </a:solidFill>
                <a:latin typeface="#9Slide05 FS Blonde Script" panose="03000503000000000000" pitchFamily="65" charset="0"/>
              </a:rPr>
              <a:t>Trời lạnh người nổi da gà</a:t>
            </a:r>
            <a:endParaRPr lang="en-US" sz="2800"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6096000" y="3625924"/>
            <a:ext cx="45307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FS Blonde Script" panose="03000503000000000000" pitchFamily="65" charset="0"/>
              </a:rPr>
              <a:t>Tác nhân: nhiệt độ thấp</a:t>
            </a:r>
          </a:p>
          <a:p>
            <a:r>
              <a:rPr lang="en-US" sz="2800">
                <a:latin typeface="#9Slide05 FS Blonde Script" panose="03000503000000000000" pitchFamily="65" charset="0"/>
              </a:rPr>
              <a:t>Phản ứng: Nổi da gà</a:t>
            </a:r>
            <a:endParaRPr lang="en-US" sz="2800">
              <a:solidFill>
                <a:srgbClr val="FF0000"/>
              </a:solidFill>
              <a:latin typeface="#9Slide05 FS Blonde Script" panose="03000503000000000000" pitchFamily="65" charset="0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D8AEE-6531-A493-D11F-5EBE855B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6" y="1076045"/>
            <a:ext cx="2708245" cy="2352955"/>
          </a:xfrm>
          <a:prstGeom prst="rect">
            <a:avLst/>
          </a:prstGeom>
        </p:spPr>
      </p:pic>
      <p:pic>
        <p:nvPicPr>
          <p:cNvPr id="10" name="Picture 2" descr="Nếu bạn “nổi gai ốc” khi nghe nhạc, bạn là người… rất đặc biệt | Báo Dân trí">
            <a:extLst>
              <a:ext uri="{FF2B5EF4-FFF2-40B4-BE49-F238E27FC236}">
                <a16:creationId xmlns:a16="http://schemas.microsoft.com/office/drawing/2014/main" id="{42503583-2D48-20F2-F974-0B229F44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4" y="3245223"/>
            <a:ext cx="4686305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7BD47-5729-7D6F-394C-753A7604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169" y="76842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6730254" y="1349965"/>
            <a:ext cx="451436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Theo em  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cảm ứng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Picture 4" descr="A picture containing indoor, flower, plant, dark&#10;&#10;Description automatically generated">
            <a:extLst>
              <a:ext uri="{FF2B5EF4-FFF2-40B4-BE49-F238E27FC236}">
                <a16:creationId xmlns:a16="http://schemas.microsoft.com/office/drawing/2014/main" id="{3F73BDC6-AA95-9C49-332D-0C4127D0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14" y="1301180"/>
            <a:ext cx="5184040" cy="437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06210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/>
              <a:t>Kết luận: </a:t>
            </a:r>
            <a:r>
              <a:rPr lang="en-US" sz="3200">
                <a:solidFill>
                  <a:srgbClr val="C00000"/>
                </a:solidFill>
              </a:rPr>
              <a:t>Cảm ứng  </a:t>
            </a:r>
            <a:r>
              <a:rPr lang="en-US" sz="3200"/>
              <a:t>là </a:t>
            </a:r>
            <a:r>
              <a:rPr lang="en-US" sz="3200">
                <a:solidFill>
                  <a:srgbClr val="C00000"/>
                </a:solidFill>
              </a:rPr>
              <a:t>phản ứng </a:t>
            </a:r>
            <a:r>
              <a:rPr lang="en-US" sz="3200"/>
              <a:t>của sinh vật đối với các </a:t>
            </a:r>
            <a:r>
              <a:rPr lang="en-US" sz="3200">
                <a:solidFill>
                  <a:srgbClr val="C00000"/>
                </a:solidFill>
              </a:rPr>
              <a:t>kích thích </a:t>
            </a:r>
            <a:r>
              <a:rPr lang="en-US" sz="3200"/>
              <a:t>đến từ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983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719130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2. Vai trò của cảm ứng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9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2903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2236192"/>
            <a:ext cx="5295556" cy="44180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5647765" y="759796"/>
            <a:ext cx="4464423" cy="3083859"/>
          </a:xfrm>
          <a:prstGeom prst="wedgeEllipseCallout">
            <a:avLst>
              <a:gd name="adj1" fmla="val -67229"/>
              <a:gd name="adj2" fmla="val 62500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E6954"/>
                </a:solidFill>
              </a:rPr>
              <a:t>Nếu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sinh vật không </a:t>
            </a:r>
            <a:r>
              <a:rPr lang="en-US" sz="2800" b="1">
                <a:solidFill>
                  <a:srgbClr val="0E6954"/>
                </a:solidFill>
              </a:rPr>
              <a:t>có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 phản ứng</a:t>
            </a:r>
            <a:r>
              <a:rPr lang="en-US" sz="2800" b="1">
                <a:solidFill>
                  <a:srgbClr val="0E6954"/>
                </a:solidFill>
              </a:rPr>
              <a:t> đối với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các kích thích </a:t>
            </a:r>
            <a:r>
              <a:rPr lang="en-US" sz="2800" b="1">
                <a:solidFill>
                  <a:srgbClr val="0E6954"/>
                </a:solidFill>
              </a:rPr>
              <a:t>đến từ môi trường thì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điều gì sẽ xảy ra</a:t>
            </a:r>
            <a:r>
              <a:rPr lang="en-US" sz="2800" b="1">
                <a:solidFill>
                  <a:srgbClr val="0E695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4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631576" y="529227"/>
            <a:ext cx="68912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 trò của cảm ứng đối với sinh vật?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1607249" y="2459504"/>
            <a:ext cx="8839200" cy="193899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/>
              <a:t>Kết luận: </a:t>
            </a:r>
            <a:r>
              <a:rPr lang="en-US" sz="4000">
                <a:solidFill>
                  <a:srgbClr val="C00000"/>
                </a:solidFill>
              </a:rPr>
              <a:t>Cảm ứng giúp sinh vật thích nghi với những thay đổi của môi trường để tồn tại và phát triển.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182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6"/>
            <a:ext cx="9026525" cy="1019168"/>
            <a:chOff x="2010" y="5367"/>
            <a:chExt cx="5205" cy="1424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kern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Tập tính là gì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30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" y="304799"/>
            <a:ext cx="5479235" cy="3124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9" y="398789"/>
            <a:ext cx="5479236" cy="303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29895" y="3794033"/>
            <a:ext cx="5402031" cy="2759168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2" y="3800476"/>
            <a:ext cx="5275769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372472" y="307901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A484-0CA5-D047-CDB9-34530902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60" y="910422"/>
            <a:ext cx="6974541" cy="55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lane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73E5A8-8D93-1E4F-04E5-E898E4911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2" y="304799"/>
            <a:ext cx="5352972" cy="2830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9" y="398789"/>
            <a:ext cx="4948809" cy="2736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DE967-420B-C09F-5292-5B382167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8" t="7083" r="34028" b="22091"/>
          <a:stretch/>
        </p:blipFill>
        <p:spPr>
          <a:xfrm>
            <a:off x="329895" y="3794033"/>
            <a:ext cx="5275769" cy="2409543"/>
          </a:xfrm>
          <a:prstGeom prst="rect">
            <a:avLst/>
          </a:prstGeom>
        </p:spPr>
      </p:pic>
      <p:pic>
        <p:nvPicPr>
          <p:cNvPr id="9" name="Picture 8" descr="A picture containing bird, hoopoe, close&#10;&#10;Description automatically generated">
            <a:extLst>
              <a:ext uri="{FF2B5EF4-FFF2-40B4-BE49-F238E27FC236}">
                <a16:creationId xmlns:a16="http://schemas.microsoft.com/office/drawing/2014/main" id="{9DE42EBD-A75F-9900-0439-E45B33DC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42" y="3800477"/>
            <a:ext cx="5275769" cy="240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30617-FDF0-FD30-B2BC-483AD77B51F2}"/>
              </a:ext>
            </a:extLst>
          </p:cNvPr>
          <p:cNvSpPr txBox="1"/>
          <p:nvPr/>
        </p:nvSpPr>
        <p:spPr>
          <a:xfrm>
            <a:off x="970266" y="3260680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di cư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64509-3638-04E1-BC71-9C9CA24B7802}"/>
              </a:ext>
            </a:extLst>
          </p:cNvPr>
          <p:cNvSpPr txBox="1"/>
          <p:nvPr/>
        </p:nvSpPr>
        <p:spPr>
          <a:xfrm>
            <a:off x="7217628" y="3198167"/>
            <a:ext cx="26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 bầy đàn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82352-0FC5-9F5E-9F1E-F2E3BA73190C}"/>
              </a:ext>
            </a:extLst>
          </p:cNvPr>
          <p:cNvSpPr txBox="1"/>
          <p:nvPr/>
        </p:nvSpPr>
        <p:spPr>
          <a:xfrm>
            <a:off x="446436" y="6252553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săn mồi/ kiếm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C994D-AC3F-CF24-2562-ABB359C436BE}"/>
              </a:ext>
            </a:extLst>
          </p:cNvPr>
          <p:cNvSpPr txBox="1"/>
          <p:nvPr/>
        </p:nvSpPr>
        <p:spPr>
          <a:xfrm>
            <a:off x="6595760" y="6274635"/>
            <a:ext cx="460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Tập tính chăm sóc con non</a:t>
            </a:r>
          </a:p>
        </p:txBody>
      </p:sp>
    </p:spTree>
    <p:extLst>
      <p:ext uri="{BB962C8B-B14F-4D97-AF65-F5344CB8AC3E}">
        <p14:creationId xmlns:p14="http://schemas.microsoft.com/office/powerpoint/2010/main" val="36879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CD78E-E662-CAC9-4D95-6176EB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871" cy="6858000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E7F6C1A5-9521-6A17-386F-1621765EC786}"/>
              </a:ext>
            </a:extLst>
          </p:cNvPr>
          <p:cNvSpPr/>
          <p:nvPr/>
        </p:nvSpPr>
        <p:spPr bwMode="auto">
          <a:xfrm>
            <a:off x="4684871" y="493059"/>
            <a:ext cx="6490448" cy="1873624"/>
          </a:xfrm>
          <a:prstGeom prst="wedgeRoundRectCallout">
            <a:avLst>
              <a:gd name="adj1" fmla="val -68772"/>
              <a:gd name="adj2" fmla="val 109293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Điều gì xảy ra nếu ta dùng tay chạm vào lá cây trinh nữ đang xòe ra?</a:t>
            </a:r>
            <a:endParaRPr lang="vi-VN" sz="3200">
              <a:latin typeface="#9Slide03 Inconsolata Bold" panose="00000809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573059" y="1289640"/>
            <a:ext cx="451436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Em hiểu 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tập tính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55454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4 Philosopher" panose="00000500000000000000" pitchFamily="2" charset="0"/>
              </a:rPr>
              <a:t>Kết luận: </a:t>
            </a:r>
            <a:r>
              <a:rPr lang="en-US" sz="3200">
                <a:solidFill>
                  <a:srgbClr val="C00000"/>
                </a:solidFill>
                <a:latin typeface="#9Slide04 Philosopher" panose="00000500000000000000" pitchFamily="2" charset="0"/>
              </a:rPr>
              <a:t>Tập tính là một chuỗi những phản ứng trả lời kich thích đến từ môi trường bên trong hoặc bên ngoài.</a:t>
            </a:r>
            <a:endParaRPr lang="en-US" sz="320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159416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Có 2 loại tập tính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656385" descr="vitphaibietb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4" y="212028"/>
            <a:ext cx="3531298" cy="26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0" name="Picture 656389" descr="10441691241007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18" y="316381"/>
            <a:ext cx="2743199" cy="25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95" name="Rectangle 656394"/>
          <p:cNvSpPr/>
          <p:nvPr/>
        </p:nvSpPr>
        <p:spPr>
          <a:xfrm>
            <a:off x="3889376" y="2666934"/>
            <a:ext cx="3881438" cy="534988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bẩm sinh</a:t>
            </a:r>
          </a:p>
        </p:txBody>
      </p:sp>
      <p:sp>
        <p:nvSpPr>
          <p:cNvPr id="656396" name="Rectangle 656395"/>
          <p:cNvSpPr/>
          <p:nvPr/>
        </p:nvSpPr>
        <p:spPr>
          <a:xfrm>
            <a:off x="3889376" y="3452162"/>
            <a:ext cx="4187772" cy="381000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học được</a:t>
            </a:r>
          </a:p>
        </p:txBody>
      </p:sp>
      <p:sp>
        <p:nvSpPr>
          <p:cNvPr id="656398" name="Straight Connector 656397"/>
          <p:cNvSpPr>
            <a:spLocks noChangeShapeType="1"/>
          </p:cNvSpPr>
          <p:nvPr/>
        </p:nvSpPr>
        <p:spPr bwMode="auto">
          <a:xfrm>
            <a:off x="1752575" y="3200406"/>
            <a:ext cx="8461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70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859694-6C38-4020-97B9-A6EDDC02695A}" type="slidenum">
              <a:rPr altLang="en-US"/>
              <a:pPr/>
              <a:t>22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6" y="201997"/>
            <a:ext cx="3881438" cy="2464937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35" y="4258551"/>
            <a:ext cx="3557402" cy="2280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07532-FF7F-B458-AF06-36BE34103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59" y="4258551"/>
            <a:ext cx="3278488" cy="222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EC1AF-F6DD-B1B8-D8D6-8C7033A7A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212" y="4207835"/>
            <a:ext cx="4053975" cy="228036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95" grpId="0"/>
      <p:bldP spid="656396" grpId="0"/>
      <p:bldP spid="6563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Các tập tính thường gặp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0C066-7B52-053D-AE68-C03F1D7F5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84" y="1549623"/>
            <a:ext cx="10429876" cy="46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5ED14-FB96-E71E-114B-9BD20DD8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Loài kiến và những điều thú vị về kiến bạn không nên bỏ qua - USA Pest  Control - Kiểm soát côn trùng Hoa Kỳ ( Mỹ )">
            <a:extLst>
              <a:ext uri="{FF2B5EF4-FFF2-40B4-BE49-F238E27FC236}">
                <a16:creationId xmlns:a16="http://schemas.microsoft.com/office/drawing/2014/main" id="{92DD2C59-E9D8-B29C-67A5-7864E92AB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6"/>
            <a:ext cx="9026525" cy="1019168"/>
            <a:chOff x="2010" y="5367"/>
            <a:chExt cx="5205" cy="1424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kern="2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Vai trò của tập tính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47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45916"/>
              </p:ext>
            </p:extLst>
          </p:nvPr>
        </p:nvGraphicFramePr>
        <p:xfrm>
          <a:off x="251012" y="913280"/>
          <a:ext cx="11277599" cy="58440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63105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5814494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509068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>
                          <a:solidFill>
                            <a:srgbClr val="660033"/>
                          </a:solidFill>
                          <a:effectLst/>
                        </a:rPr>
                        <a:t>Tập tính ở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>
                          <a:solidFill>
                            <a:srgbClr val="660033"/>
                          </a:solidFill>
                          <a:effectLst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r>
                        <a:rPr lang="vi-VN" sz="2000" cap="none" spc="0">
                          <a:solidFill>
                            <a:srgbClr val="9933FF"/>
                          </a:solidFill>
                          <a:effectLst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cap="none" spc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BEEDEF-9FAE-E3EB-6904-118EF48025AF}"/>
              </a:ext>
            </a:extLst>
          </p:cNvPr>
          <p:cNvSpPr txBox="1"/>
          <p:nvPr/>
        </p:nvSpPr>
        <p:spPr>
          <a:xfrm>
            <a:off x="1326776" y="266949"/>
            <a:ext cx="597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 thành bảng 33.2</a:t>
            </a:r>
          </a:p>
        </p:txBody>
      </p:sp>
    </p:spTree>
    <p:extLst>
      <p:ext uri="{BB962C8B-B14F-4D97-AF65-F5344CB8AC3E}">
        <p14:creationId xmlns:p14="http://schemas.microsoft.com/office/powerpoint/2010/main" val="20272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36583"/>
              </p:ext>
            </p:extLst>
          </p:nvPr>
        </p:nvGraphicFramePr>
        <p:xfrm>
          <a:off x="797859" y="912407"/>
          <a:ext cx="10596282" cy="561271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33060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5463222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509068"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none" spc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 tính ở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none" spc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mèo bắt được chuột (kiếm được thức ăn).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công đực thu hút được công cái để thực hiện giao phối, duy trì nòi giống.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760017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chim én tìm được môi trường mới thuận lợi hơn (ấm hơn, có nhiều thức ăn hơn).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chó sói bảo vệ được vùng lãnh thổ (thức ăn, bạn tình,…) của bản thân, tránh việc cạnh tranh cùng loài.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1010966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trâu rừng hỗ trợ nhau khi gặp nguy hiểm hoặc điều kiện không thuận lợi, đảm bảo sự tồn tại của loài.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09068">
                <a:tc>
                  <a:txBody>
                    <a:bodyPr/>
                    <a:lstStyle/>
                    <a:p>
                      <a:r>
                        <a:rPr lang="vi-VN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rgbClr val="9933FF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nâng cao sức khỏe cho bản thân.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884AA67-564C-9FDD-E55C-ECDDD2993418}"/>
              </a:ext>
            </a:extLst>
          </p:cNvPr>
          <p:cNvSpPr txBox="1">
            <a:spLocks/>
          </p:cNvSpPr>
          <p:nvPr/>
        </p:nvSpPr>
        <p:spPr>
          <a:xfrm>
            <a:off x="1650010" y="143983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Bảng đối chiếu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573058" y="1289640"/>
            <a:ext cx="48994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 trò của tập tính là gì?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8" y="2528047"/>
            <a:ext cx="4476914" cy="206210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4 Philosopher" panose="00000500000000000000" pitchFamily="2" charset="0"/>
              </a:rPr>
              <a:t>Kết luận: </a:t>
            </a:r>
            <a:r>
              <a:rPr lang="en-US" sz="3200">
                <a:solidFill>
                  <a:srgbClr val="C00000"/>
                </a:solidFill>
                <a:latin typeface="#9Slide04 Philosopher" panose="00000500000000000000" pitchFamily="2" charset="0"/>
              </a:rPr>
              <a:t>Tập tính giúp động vật thích ứng với môi trường để tồn tại và phát triển</a:t>
            </a:r>
            <a:endParaRPr lang="en-US" sz="320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79" y="159416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BF33-4046-DB2D-D912-0E1556E3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38"/>
            <a:ext cx="10515600" cy="692710"/>
          </a:xfrm>
        </p:spPr>
        <p:txBody>
          <a:bodyPr>
            <a:normAutofit fontScale="90000"/>
          </a:bodyPr>
          <a:lstStyle/>
          <a:p>
            <a:r>
              <a:rPr lang="en-US"/>
              <a:t>Mời các em xem đoạn video sau</a:t>
            </a:r>
          </a:p>
        </p:txBody>
      </p:sp>
      <p:pic>
        <p:nvPicPr>
          <p:cNvPr id="4" name="Cây xấu hổ - hoa trinh nữ">
            <a:hlinkClick r:id="" action="ppaction://media"/>
            <a:extLst>
              <a:ext uri="{FF2B5EF4-FFF2-40B4-BE49-F238E27FC236}">
                <a16:creationId xmlns:a16="http://schemas.microsoft.com/office/drawing/2014/main" id="{1E42A977-E61D-44AD-183C-D813D3FFCB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004048"/>
            <a:ext cx="10515600" cy="5398032"/>
          </a:xfrm>
        </p:spPr>
      </p:pic>
    </p:spTree>
    <p:extLst>
      <p:ext uri="{BB962C8B-B14F-4D97-AF65-F5344CB8AC3E}">
        <p14:creationId xmlns:p14="http://schemas.microsoft.com/office/powerpoint/2010/main" val="36348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8212B-FC38-E5DB-45D8-02672D1C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187968" y="529227"/>
            <a:ext cx="489945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Vẽ sơ đồ tư duy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722" y="5191709"/>
            <a:ext cx="1228556" cy="12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>
          <a:xfrm>
            <a:off x="188685" y="1248229"/>
            <a:ext cx="6014625" cy="4489183"/>
          </a:xfrm>
        </p:spPr>
      </p:pic>
      <p:sp>
        <p:nvSpPr>
          <p:cNvPr id="5" name="Cloud 4"/>
          <p:cNvSpPr/>
          <p:nvPr/>
        </p:nvSpPr>
        <p:spPr>
          <a:xfrm>
            <a:off x="5167086" y="435429"/>
            <a:ext cx="6110514" cy="303348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HÌNH THÀNH THÓI QUEN TỐT CHO BẢN THÂN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0" y="301406"/>
            <a:ext cx="8709660" cy="6153458"/>
          </a:xfrm>
        </p:spPr>
      </p:pic>
    </p:spTree>
    <p:extLst>
      <p:ext uri="{BB962C8B-B14F-4D97-AF65-F5344CB8AC3E}">
        <p14:creationId xmlns:p14="http://schemas.microsoft.com/office/powerpoint/2010/main" val="333589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B52FA6-657B-411A-A962-9BDCE2915EAC}"/>
              </a:ext>
            </a:extLst>
          </p:cNvPr>
          <p:cNvGrpSpPr/>
          <p:nvPr/>
        </p:nvGrpSpPr>
        <p:grpSpPr>
          <a:xfrm>
            <a:off x="660400" y="648335"/>
            <a:ext cx="11521440" cy="5790565"/>
            <a:chOff x="660400" y="648335"/>
            <a:chExt cx="11521440" cy="5790565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67818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2" name="图片 1" descr="600a91c61ef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680" y="3216275"/>
            <a:ext cx="4485005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165" y="659130"/>
            <a:ext cx="8841329" cy="13526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dist">
              <a:lnSpc>
                <a:spcPct val="18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5400">
                <a:solidFill>
                  <a:srgbClr val="FF5892"/>
                </a:solidFill>
                <a:latin typeface="字魂95号-手刻宋" panose="00000500000000000000" charset="-122"/>
                <a:ea typeface="字魂95号-手刻宋" panose="00000500000000000000" charset="-122"/>
                <a:sym typeface="Arial" panose="020B0604020202020204" pitchFamily="34" charset="0"/>
              </a:rPr>
              <a:t>NỘI DUNG BÀI HỌC</a:t>
            </a:r>
            <a:endParaRPr lang="zh-CN" altLang="en-US" sz="5400" dirty="0">
              <a:solidFill>
                <a:srgbClr val="FF5892"/>
              </a:solidFill>
              <a:latin typeface="字魂95号-手刻宋" panose="00000500000000000000" charset="-122"/>
              <a:ea typeface="字魂95号-手刻宋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2604" y="2543175"/>
            <a:ext cx="928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01. CẢM ỨNG VÀ VAI TRÒ CỦA CẢM ỨNG</a:t>
            </a:r>
            <a:endParaRPr lang="zh-CN" altLang="en-US" sz="2800" dirty="0">
              <a:ln w="12700" cmpd="sng">
                <a:noFill/>
                <a:prstDash val="solid"/>
              </a:ln>
              <a:solidFill>
                <a:srgbClr val="0E6954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97050" y="3315335"/>
            <a:ext cx="790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800">
                <a:ln w="12700" cmpd="sng">
                  <a:noFill/>
                  <a:prstDash val="solid"/>
                </a:ln>
                <a:solidFill>
                  <a:srgbClr val="EC8337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02. </a:t>
            </a:r>
            <a:r>
              <a:rPr lang="en-US" altLang="zh-CN" sz="2800" spc="150">
                <a:solidFill>
                  <a:srgbClr val="EC8337"/>
                </a:solidFill>
                <a:latin typeface="字魂95号-手刻宋" panose="00000500000000000000" charset="-122"/>
                <a:ea typeface="字魂95号-手刻宋" panose="00000500000000000000" charset="-122"/>
                <a:cs typeface="思源黑体 CN Medium" panose="020B0600000000000000" charset="-122"/>
                <a:sym typeface="+mn-ea"/>
              </a:rPr>
              <a:t>TẬP TÍNH Ở ĐỘNG VẬT</a:t>
            </a:r>
            <a:endParaRPr lang="zh-CN" altLang="en-US" sz="2800" spc="150" dirty="0">
              <a:ln w="12700" cmpd="sng">
                <a:noFill/>
                <a:prstDash val="solid"/>
              </a:ln>
              <a:solidFill>
                <a:srgbClr val="EC8337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1"/>
      <p:bldP spid="4" grpId="2"/>
      <p:bldP spid="34" grpId="0"/>
      <p:bldP spid="34" grpId="1"/>
      <p:bldP spid="35" grpId="0"/>
      <p:bldP spid="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719130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8" y="2956221"/>
            <a:ext cx="71000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Cảm ứng ở sinh vật là gì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 SÁT HÌNH ẢNH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4" t="12938" r="1" b="16472"/>
          <a:stretch/>
        </p:blipFill>
        <p:spPr>
          <a:xfrm>
            <a:off x="111616" y="321735"/>
            <a:ext cx="3807366" cy="2209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4338563" y="298996"/>
            <a:ext cx="2747591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030898" y="248745"/>
            <a:ext cx="3797984" cy="1615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0176701" y="2531464"/>
            <a:ext cx="1595718" cy="146198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270" r="3456" b="-8180"/>
          <a:stretch/>
        </p:blipFill>
        <p:spPr>
          <a:xfrm>
            <a:off x="36981" y="3030071"/>
            <a:ext cx="3797983" cy="382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8240325" y="2517197"/>
            <a:ext cx="1936376" cy="144104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8464422" y="175401"/>
            <a:ext cx="3300688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7053" y="175401"/>
            <a:ext cx="3985838" cy="181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907622" y="2929719"/>
            <a:ext cx="1929272" cy="209365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4076" r="3456" b="5275"/>
          <a:stretch/>
        </p:blipFill>
        <p:spPr>
          <a:xfrm>
            <a:off x="4072891" y="-45962"/>
            <a:ext cx="3644884" cy="1997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-405" y="2929720"/>
            <a:ext cx="1936376" cy="202561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A8007A-665C-AF2A-00D8-2B49AEAE337A}"/>
              </a:ext>
            </a:extLst>
          </p:cNvPr>
          <p:cNvSpPr txBox="1"/>
          <p:nvPr/>
        </p:nvSpPr>
        <p:spPr>
          <a:xfrm>
            <a:off x="95590" y="1966948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a. Phản ứng của cây đối với ánh sáng chiếu từ một phía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D7224-B0DC-03A3-8C0B-F88D78C9303C}"/>
              </a:ext>
            </a:extLst>
          </p:cNvPr>
          <p:cNvSpPr txBox="1"/>
          <p:nvPr/>
        </p:nvSpPr>
        <p:spPr>
          <a:xfrm>
            <a:off x="4323246" y="2047182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b. Phản ứng của  rễ cây đối với nguồn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C535-CAC6-2DD3-6578-F025454B1E17}"/>
              </a:ext>
            </a:extLst>
          </p:cNvPr>
          <p:cNvSpPr txBox="1"/>
          <p:nvPr/>
        </p:nvSpPr>
        <p:spPr>
          <a:xfrm>
            <a:off x="154183" y="5240996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c. Phản ứng của cơ thể người đối với nhiệt độ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6CDC7-9D00-28E1-52DB-141A899183DB}"/>
              </a:ext>
            </a:extLst>
          </p:cNvPr>
          <p:cNvSpPr/>
          <p:nvPr/>
        </p:nvSpPr>
        <p:spPr>
          <a:xfrm>
            <a:off x="3885037" y="4292382"/>
            <a:ext cx="8211373" cy="25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800E5-365B-5D71-4AE1-C5A424BFDFF3}"/>
              </a:ext>
            </a:extLst>
          </p:cNvPr>
          <p:cNvSpPr/>
          <p:nvPr/>
        </p:nvSpPr>
        <p:spPr>
          <a:xfrm>
            <a:off x="4876800" y="5112256"/>
            <a:ext cx="6923773" cy="15814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971053" y="5471972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 HÌNH ẢNH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ECD11-2430-CEB5-6F91-85B7DDE2FFEF}"/>
              </a:ext>
            </a:extLst>
          </p:cNvPr>
          <p:cNvCxnSpPr/>
          <p:nvPr/>
        </p:nvCxnSpPr>
        <p:spPr>
          <a:xfrm>
            <a:off x="5235388" y="6334003"/>
            <a:ext cx="41134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8864B3-B783-78A0-06B2-7C11381D6238}"/>
              </a:ext>
            </a:extLst>
          </p:cNvPr>
          <p:cNvSpPr txBox="1"/>
          <p:nvPr/>
        </p:nvSpPr>
        <p:spPr>
          <a:xfrm>
            <a:off x="4118917" y="4453077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d. Phản ứng của gà con đối với tiếng kêu của gà mẹ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14" t="12938" r="1" b="16472"/>
          <a:stretch/>
        </p:blipFill>
        <p:spPr>
          <a:xfrm>
            <a:off x="4118917" y="2769764"/>
            <a:ext cx="3214208" cy="1745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E863B-1427-749F-A189-488572BAE17A}"/>
              </a:ext>
            </a:extLst>
          </p:cNvPr>
          <p:cNvSpPr txBox="1"/>
          <p:nvPr/>
        </p:nvSpPr>
        <p:spPr>
          <a:xfrm>
            <a:off x="8119068" y="4176972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e. Phản ứng của thân cây trầu bà với giá thể</a:t>
            </a:r>
          </a:p>
        </p:txBody>
      </p:sp>
    </p:spTree>
    <p:extLst>
      <p:ext uri="{BB962C8B-B14F-4D97-AF65-F5344CB8AC3E}">
        <p14:creationId xmlns:p14="http://schemas.microsoft.com/office/powerpoint/2010/main" val="193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30487" y="519718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17EC5-0286-FBF1-582F-5DBA8B83C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" t="2771" r="6365" b="24464"/>
          <a:stretch/>
        </p:blipFill>
        <p:spPr>
          <a:xfrm>
            <a:off x="3586689" y="1306763"/>
            <a:ext cx="4660840" cy="50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A89147-FEB5-1689-8AC1-A3AD367F6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7542"/>
              </p:ext>
            </p:extLst>
          </p:nvPr>
        </p:nvGraphicFramePr>
        <p:xfrm>
          <a:off x="896470" y="537758"/>
          <a:ext cx="10537550" cy="5228652"/>
        </p:xfrm>
        <a:graphic>
          <a:graphicData uri="http://schemas.openxmlformats.org/drawingml/2006/table">
            <a:tbl>
              <a:tblPr/>
              <a:tblGrid>
                <a:gridCol w="2164392">
                  <a:extLst>
                    <a:ext uri="{9D8B030D-6E8A-4147-A177-3AD203B41FA5}">
                      <a16:colId xmlns:a16="http://schemas.microsoft.com/office/drawing/2014/main" val="513603006"/>
                    </a:ext>
                  </a:extLst>
                </a:gridCol>
                <a:gridCol w="4068125">
                  <a:extLst>
                    <a:ext uri="{9D8B030D-6E8A-4147-A177-3AD203B41FA5}">
                      <a16:colId xmlns:a16="http://schemas.microsoft.com/office/drawing/2014/main" val="1584484566"/>
                    </a:ext>
                  </a:extLst>
                </a:gridCol>
                <a:gridCol w="4305033">
                  <a:extLst>
                    <a:ext uri="{9D8B030D-6E8A-4147-A177-3AD203B41FA5}">
                      <a16:colId xmlns:a16="http://schemas.microsoft.com/office/drawing/2014/main" val="1786433048"/>
                    </a:ext>
                  </a:extLst>
                </a:gridCol>
              </a:tblGrid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Hình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Kích thích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Phản ứng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15978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a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Ánh sáng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Ngọn cây hướng về phía có ánh sáng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87987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b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Nước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Rễ cây hướng đến phía nguồn nước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860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c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Nhiệt độ thấp/cao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Run rẩy/ toát mồ hôi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02802"/>
                  </a:ext>
                </a:extLst>
              </a:tr>
              <a:tr h="1042309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d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Tiếng gà mẹ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Gà con chạy đến nơi có gà mẹ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50733"/>
                  </a:ext>
                </a:extLst>
              </a:tr>
              <a:tr h="59774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e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Giá thể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i="0" u="none" strike="noStrike">
                          <a:effectLst/>
                          <a:latin typeface="#9Slide04 Philosopher" panose="00000500000000000000" pitchFamily="2" charset="0"/>
                        </a:rPr>
                        <a:t>Cây bám vào giá thể</a:t>
                      </a:r>
                    </a:p>
                  </a:txBody>
                  <a:tcPr marL="81391" marR="81391" marT="81391" marB="8139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751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201B97-11CF-B8B5-AFAE-6C96DCB36834}"/>
              </a:ext>
            </a:extLst>
          </p:cNvPr>
          <p:cNvSpPr txBox="1"/>
          <p:nvPr/>
        </p:nvSpPr>
        <p:spPr>
          <a:xfrm>
            <a:off x="2591162" y="-19743"/>
            <a:ext cx="292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Bảng 33.1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C66F973-EE7D-085B-AEA8-42AF2E46526C}"/>
              </a:ext>
            </a:extLst>
          </p:cNvPr>
          <p:cNvSpPr/>
          <p:nvPr/>
        </p:nvSpPr>
        <p:spPr>
          <a:xfrm>
            <a:off x="426286" y="6035289"/>
            <a:ext cx="663388" cy="537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983D-410C-7C2B-1635-942181F144C2}"/>
              </a:ext>
            </a:extLst>
          </p:cNvPr>
          <p:cNvSpPr txBox="1"/>
          <p:nvPr/>
        </p:nvSpPr>
        <p:spPr>
          <a:xfrm>
            <a:off x="1430516" y="5860747"/>
            <a:ext cx="10335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Tất cả những phản ứng trên của sinh vật được gọi là cảm ứng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768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4"/>
  <p:tag name="KSO_WM_UNIT_TEXT_FILL_TYPE" val="1"/>
  <p:tag name="KSO_WM_UNIT_USESOURCEFORMAT_APPLY" val="1"/>
  <p:tag name="KSO_WM_UNIT_ISCONTENTSTITLE" val="1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5_4*a*1"/>
  <p:tag name="KSO_WM_TEMPLATE_CATEGORY" val="custom"/>
  <p:tag name="KSO_WM_TEMPLATE_INDEX" val="20200255"/>
  <p:tag name="KSO_WM_UNIT_LAYERLEVEL" val="1"/>
  <p:tag name="KSO_WM_TAG_VERSION" val="1.0"/>
  <p:tag name="KSO_WM_BEAUTIFY_FLAG" val="#wm#"/>
  <p:tag name="KSO_WM_UNIT_PRESET_TEXT" val="目录"/>
  <p:tag name="KSO_WM_UNIT_BLOCK" val="0"/>
  <p:tag name="KSO_WM_UNIT_DEC_AREA_ID" val="7a120c4db423481cba5ae62f120ac8e1"/>
  <p:tag name="KSO_WM_CHIP_GROUPID" val="5ec7af6d8193540dcf6eab84"/>
  <p:tag name="KSO_WM_CHIP_XID" val="5ec7af6d8193540dcf6eab85"/>
  <p:tag name="KSO_WM_CHIP_FILLAREA_FILL_RULE" val="{&quot;fill_align&quot;:&quot;cm&quot;,&quot;fill_mode&quot;:&quot;adaptive&quot;,&quot;sacle_strategy&quot;:&quot;smart&quot;}"/>
  <p:tag name="KSO_WM_ASSEMBLE_CHIP_INDEX" val="57a66a125f4f488bab80f817c5c25d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823</Words>
  <Application>Microsoft Office PowerPoint</Application>
  <PresentationFormat>Widescreen</PresentationFormat>
  <Paragraphs>99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#9Slide03 Inconsolata Bold</vt:lpstr>
      <vt:lpstr>Arial</vt:lpstr>
      <vt:lpstr>Times New Roman</vt:lpstr>
      <vt:lpstr>#9Slide05 FS Blonde Script</vt:lpstr>
      <vt:lpstr>Calibri</vt:lpstr>
      <vt:lpstr>#9Slide03 Cabin Bold</vt:lpstr>
      <vt:lpstr>#9Slide04 Philosopher</vt:lpstr>
      <vt:lpstr>字魂95号-手刻宋</vt:lpstr>
      <vt:lpstr>思源黑体 CN Light</vt:lpstr>
      <vt:lpstr>Office 主题</vt:lpstr>
      <vt:lpstr>PowerPoint Presentation</vt:lpstr>
      <vt:lpstr>PowerPoint Presentation</vt:lpstr>
      <vt:lpstr>Mời các em xem đoạn video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Mai Thanh Phong</cp:lastModifiedBy>
  <cp:revision>37</cp:revision>
  <dcterms:created xsi:type="dcterms:W3CDTF">2022-01-27T01:00:00Z</dcterms:created>
  <dcterms:modified xsi:type="dcterms:W3CDTF">2025-03-20T05:53:01Z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6109821F37BE42F2A07072DF8402CFFB</vt:lpwstr>
  </property>
  <property fmtid="{D5CDD505-2E9C-101B-9397-08002B2CF9AE}" pid="3" name="KSOProductBuildVer">
    <vt:lpwstr>2052-11.1.0.11294</vt:lpwstr>
  </property>
</Properties>
</file>