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9" r:id="rId2"/>
    <p:sldId id="305" r:id="rId3"/>
    <p:sldId id="283" r:id="rId4"/>
    <p:sldId id="304" r:id="rId5"/>
    <p:sldId id="284" r:id="rId6"/>
    <p:sldId id="306" r:id="rId7"/>
    <p:sldId id="301" r:id="rId8"/>
    <p:sldId id="258" r:id="rId9"/>
    <p:sldId id="259" r:id="rId10"/>
    <p:sldId id="260" r:id="rId11"/>
    <p:sldId id="285" r:id="rId12"/>
    <p:sldId id="261" r:id="rId13"/>
    <p:sldId id="262" r:id="rId14"/>
    <p:sldId id="263" r:id="rId15"/>
    <p:sldId id="264" r:id="rId16"/>
    <p:sldId id="265" r:id="rId17"/>
    <p:sldId id="267" r:id="rId18"/>
    <p:sldId id="268" r:id="rId19"/>
    <p:sldId id="286" r:id="rId20"/>
    <p:sldId id="269" r:id="rId21"/>
    <p:sldId id="270" r:id="rId22"/>
    <p:sldId id="271" r:id="rId23"/>
    <p:sldId id="272" r:id="rId24"/>
    <p:sldId id="288" r:id="rId25"/>
    <p:sldId id="273" r:id="rId26"/>
    <p:sldId id="290" r:id="rId27"/>
    <p:sldId id="291" r:id="rId28"/>
    <p:sldId id="292" r:id="rId29"/>
    <p:sldId id="293" r:id="rId30"/>
    <p:sldId id="294" r:id="rId31"/>
    <p:sldId id="295" r:id="rId32"/>
    <p:sldId id="296" r:id="rId33"/>
    <p:sldId id="297" r:id="rId34"/>
    <p:sldId id="298" r:id="rId35"/>
    <p:sldId id="302" r:id="rId36"/>
    <p:sldId id="278" r:id="rId37"/>
    <p:sldId id="279" r:id="rId38"/>
    <p:sldId id="303" r:id="rId39"/>
    <p:sldId id="3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6</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35</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38</a:t>
            </a:fld>
            <a:endParaRPr lang="en-SG"/>
          </a:p>
        </p:txBody>
      </p:sp>
    </p:spTree>
    <p:extLst>
      <p:ext uri="{BB962C8B-B14F-4D97-AF65-F5344CB8AC3E}">
        <p14:creationId xmlns:p14="http://schemas.microsoft.com/office/powerpoint/2010/main" val="29132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39</a:t>
            </a:fld>
            <a:endParaRPr lang="en-SG"/>
          </a:p>
        </p:txBody>
      </p:sp>
    </p:spTree>
    <p:extLst>
      <p:ext uri="{BB962C8B-B14F-4D97-AF65-F5344CB8AC3E}">
        <p14:creationId xmlns:p14="http://schemas.microsoft.com/office/powerpoint/2010/main" val="358206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D9CFEE-3ED7-4F62-92BC-84B9259524EA}"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D9CFEE-3ED7-4F62-92BC-84B9259524EA}"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D9CFEE-3ED7-4F62-92BC-84B9259524EA}"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D9CFEE-3ED7-4F62-92BC-84B9259524EA}"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3/20/2025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slide" Target="slide3.xml"/><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51.png"/><Relationship Id="rId12" Type="http://schemas.openxmlformats.org/officeDocument/2006/relationships/slide" Target="slide34.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slide" Target="slide8.xml"/><Relationship Id="rId5" Type="http://schemas.openxmlformats.org/officeDocument/2006/relationships/image" Target="../media/image49.png"/><Relationship Id="rId10" Type="http://schemas.openxmlformats.org/officeDocument/2006/relationships/slide" Target="slide32.xml"/><Relationship Id="rId4" Type="http://schemas.openxmlformats.org/officeDocument/2006/relationships/image" Target="../media/image44.png"/><Relationship Id="rId9" Type="http://schemas.openxmlformats.org/officeDocument/2006/relationships/slide" Target="slide31.xml"/><Relationship Id="rId14" Type="http://schemas.openxmlformats.org/officeDocument/2006/relationships/slide" Target="slide33.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3.gif"/><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0" y="1523999"/>
            <a:ext cx="12192000" cy="1938992"/>
          </a:xfrm>
          <a:prstGeom prst="rect">
            <a:avLst/>
          </a:prstGeom>
          <a:solidFill>
            <a:srgbClr val="FFFF00"/>
          </a:solidFill>
        </p:spPr>
        <p:txBody>
          <a:bodyPr wrap="square">
            <a:spAutoFit/>
          </a:bodyPr>
          <a:lstStyle/>
          <a:p>
            <a:pPr algn="ctr" eaLnBrk="1" hangingPunct="1">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GIẢNG MÔN </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SINH</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r>
              <a:rPr lang="en-US" sz="6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HỌC</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35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4" name="Rectangle 3"/>
          <p:cNvSpPr/>
          <p:nvPr/>
        </p:nvSpPr>
        <p:spPr>
          <a:xfrm>
            <a:off x="270509" y="272936"/>
            <a:ext cx="11650979" cy="1815882"/>
          </a:xfrm>
          <a:prstGeom prst="rect">
            <a:avLst/>
          </a:prstGeom>
          <a:solidFill>
            <a:schemeClr val="bg1"/>
          </a:solidFill>
        </p:spPr>
        <p:txBody>
          <a:bodyPr wrap="square">
            <a:spAutoFit/>
          </a:bodyPr>
          <a:lstStyle/>
          <a:p>
            <a:pPr algn="just"/>
            <a:r>
              <a:rPr lang="en-US" sz="2800" b="1" i="1" dirty="0" err="1">
                <a:latin typeface="Times New Roman" panose="02020603050405020304" pitchFamily="18" charset="0"/>
                <a:ea typeface="Times New Roman" panose="02020603050405020304" pitchFamily="18" charset="0"/>
              </a:rPr>
              <a:t>Thí</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nghiệm</a:t>
            </a:r>
            <a:r>
              <a:rPr lang="en-US" sz="2800" b="1" i="1" dirty="0">
                <a:latin typeface="Times New Roman" panose="02020603050405020304" pitchFamily="18" charset="0"/>
                <a:ea typeface="Times New Roman" panose="02020603050405020304" pitchFamily="18" charset="0"/>
              </a:rPr>
              <a:t> 2</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lượng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khuấy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TN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a:latin typeface="Times New Roman" panose="02020603050405020304" pitchFamily="18" charset="0"/>
                <a:ea typeface="Calibri" panose="020F0502020204030204" pitchFamily="34" charset="0"/>
              </a:rPr>
              <a:t>hoặc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a:latin typeface="Times New Roman" panose="02020603050405020304" pitchFamily="18" charset="0"/>
                <a:ea typeface="Calibri" panose="020F0502020204030204" pitchFamily="34" charset="0"/>
              </a:rPr>
              <a:t>chất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p>
        </p:txBody>
      </p:sp>
      <p:pic>
        <p:nvPicPr>
          <p:cNvPr id="8" name="Picture 7"/>
          <p:cNvPicPr>
            <a:picLocks noChangeAspect="1"/>
          </p:cNvPicPr>
          <p:nvPr/>
        </p:nvPicPr>
        <p:blipFill>
          <a:blip r:embed="rId3"/>
          <a:stretch>
            <a:fillRect/>
          </a:stretch>
        </p:blipFill>
        <p:spPr>
          <a:xfrm>
            <a:off x="1267157" y="2318374"/>
            <a:ext cx="9486351" cy="3088005"/>
          </a:xfrm>
          <a:prstGeom prst="rect">
            <a:avLst/>
          </a:prstGeom>
        </p:spPr>
      </p:pic>
      <p:sp>
        <p:nvSpPr>
          <p:cNvPr id="9" name="Rectangle 8"/>
          <p:cNvSpPr/>
          <p:nvPr/>
        </p:nvSpPr>
        <p:spPr>
          <a:xfrm>
            <a:off x="270509" y="1032418"/>
            <a:ext cx="10615287" cy="4625882"/>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851326"/>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
        <p:nvSpPr>
          <p:cNvPr id="6" name="Snip Diagonal Corner Rectangle 5"/>
          <p:cNvSpPr/>
          <p:nvPr/>
        </p:nvSpPr>
        <p:spPr>
          <a:xfrm>
            <a:off x="0" y="22577"/>
            <a:ext cx="12090399"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55638" y="-61555"/>
            <a:ext cx="9187708" cy="584775"/>
          </a:xfrm>
          <a:prstGeom prst="rect">
            <a:avLst/>
          </a:prstGeom>
        </p:spPr>
        <p:txBody>
          <a:bodyPr wrap="none">
            <a:spAutoFit/>
          </a:bodyPr>
          <a:lstStyle/>
          <a:p>
            <a:r>
              <a:rPr lang="en-US" sz="3200" b="1" dirty="0">
                <a:solidFill>
                  <a:srgbClr val="000000"/>
                </a:solidFill>
                <a:latin typeface="Times New Roman" panose="02020603050405020304" pitchFamily="18" charset="0"/>
                <a:ea typeface="Times New Roman" panose="02020603050405020304" pitchFamily="18" charset="0"/>
              </a:rPr>
              <a:t>II. </a:t>
            </a:r>
            <a:r>
              <a:rPr lang="en-US" sz="3200" b="1" dirty="0" err="1">
                <a:solidFill>
                  <a:srgbClr val="000000"/>
                </a:solidFill>
                <a:latin typeface="Times New Roman" panose="02020603050405020304" pitchFamily="18" charset="0"/>
                <a:ea typeface="Times New Roman" panose="02020603050405020304" pitchFamily="18" charset="0"/>
              </a:rPr>
              <a:t>Tìm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vật</a:t>
            </a:r>
            <a:endParaRPr lang="en-US" sz="3200" dirty="0"/>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60863" y="137676"/>
            <a:ext cx="5633913" cy="2765544"/>
          </a:xfrm>
          <a:prstGeom prst="rect">
            <a:avLst/>
          </a:prstGeom>
        </p:spPr>
      </p:pic>
      <p:pic>
        <p:nvPicPr>
          <p:cNvPr id="4" name="Picture 3"/>
          <p:cNvPicPr>
            <a:picLocks noChangeAspect="1"/>
          </p:cNvPicPr>
          <p:nvPr/>
        </p:nvPicPr>
        <p:blipFill>
          <a:blip r:embed="rId4"/>
          <a:stretch>
            <a:fillRect/>
          </a:stretch>
        </p:blipFill>
        <p:spPr>
          <a:xfrm>
            <a:off x="160863" y="3478292"/>
            <a:ext cx="5633913" cy="2948940"/>
          </a:xfrm>
          <a:prstGeom prst="rect">
            <a:avLst/>
          </a:prstGeom>
        </p:spPr>
      </p:pic>
      <p:pic>
        <p:nvPicPr>
          <p:cNvPr id="6" name="Picture 5"/>
          <p:cNvPicPr>
            <a:picLocks noChangeAspect="1"/>
          </p:cNvPicPr>
          <p:nvPr/>
        </p:nvPicPr>
        <p:blipFill>
          <a:blip r:embed="rId5"/>
          <a:stretch>
            <a:fillRect/>
          </a:stretch>
        </p:blipFill>
        <p:spPr>
          <a:xfrm>
            <a:off x="6422671" y="109772"/>
            <a:ext cx="5147345" cy="2793448"/>
          </a:xfrm>
          <a:prstGeom prst="rect">
            <a:avLst/>
          </a:prstGeom>
        </p:spPr>
      </p:pic>
      <p:pic>
        <p:nvPicPr>
          <p:cNvPr id="2" name="Picture 1"/>
          <p:cNvPicPr>
            <a:picLocks noChangeAspect="1"/>
          </p:cNvPicPr>
          <p:nvPr/>
        </p:nvPicPr>
        <p:blipFill>
          <a:blip r:embed="rId6"/>
          <a:stretch>
            <a:fillRect/>
          </a:stretch>
        </p:blipFill>
        <p:spPr>
          <a:xfrm>
            <a:off x="6410394" y="3421588"/>
            <a:ext cx="5159623" cy="3310682"/>
          </a:xfrm>
          <a:prstGeom prst="rect">
            <a:avLst/>
          </a:prstGeom>
        </p:spPr>
      </p:pic>
      <p:sp>
        <p:nvSpPr>
          <p:cNvPr id="7" name="TextBox 6"/>
          <p:cNvSpPr txBox="1"/>
          <p:nvPr/>
        </p:nvSpPr>
        <p:spPr>
          <a:xfrm>
            <a:off x="463219" y="2959923"/>
            <a:ext cx="50292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chiếm</a:t>
            </a:r>
            <a:r>
              <a:rPr lang="en-US" sz="2400" b="1" dirty="0">
                <a:solidFill>
                  <a:srgbClr val="FF0000"/>
                </a:solidFill>
                <a:latin typeface="Times New Roman" panose="02020603050405020304" pitchFamily="18" charset="0"/>
                <a:cs typeface="Times New Roman" panose="02020603050405020304" pitchFamily="18" charset="0"/>
              </a:rPr>
              <a:t> 90%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sứa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812664" y="2913479"/>
            <a:ext cx="6379335"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tham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sinh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7489" y="6415827"/>
            <a:ext cx="50292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lúa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a:t>
            </a:r>
            <a:r>
              <a:rPr lang="en-US" sz="2400" b="1" dirty="0">
                <a:solidFill>
                  <a:srgbClr val="FF0000"/>
                </a:solidFill>
                <a:latin typeface="Times New Roman" panose="02020603050405020304" pitchFamily="18" charset="0"/>
                <a:cs typeface="Times New Roman" panose="02020603050405020304" pitchFamily="18" charset="0"/>
              </a:rPr>
              <a:t> do </a:t>
            </a:r>
            <a:r>
              <a:rPr lang="en-US" sz="2400" b="1" dirty="0" err="1">
                <a:solidFill>
                  <a:srgbClr val="FF0000"/>
                </a:solidFill>
                <a:latin typeface="Times New Roman" panose="02020603050405020304" pitchFamily="18" charset="0"/>
                <a:cs typeface="Times New Roman" panose="02020603050405020304" pitchFamily="18" charset="0"/>
              </a:rPr>
              <a:t>thiếu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Rectangle 1"/>
          <p:cNvSpPr/>
          <p:nvPr/>
        </p:nvSpPr>
        <p:spPr>
          <a:xfrm>
            <a:off x="262889" y="1169188"/>
            <a:ext cx="11666219" cy="4739759"/>
          </a:xfrm>
          <a:prstGeom prst="rect">
            <a:avLst/>
          </a:prstGeom>
        </p:spPr>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10720" y="455551"/>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97504"/>
            <a:ext cx="12149925" cy="523220"/>
          </a:xfrm>
          <a:prstGeom prst="rect">
            <a:avLst/>
          </a:prstGeom>
          <a:solidFill>
            <a:schemeClr val="bg1">
              <a:lumMod val="95000"/>
            </a:schemeClr>
          </a:solid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Khi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do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sốt</a:t>
            </a:r>
            <a:r>
              <a:rPr lang="en-US" sz="2800" b="1" dirty="0">
                <a:solidFill>
                  <a:srgbClr val="C00000"/>
                </a:solidFill>
                <a:latin typeface="Times New Roman" panose="02020603050405020304" pitchFamily="18" charset="0"/>
                <a:cs typeface="Times New Roman" panose="02020603050405020304" pitchFamily="18" charset="0"/>
              </a:rPr>
              <a:t> hay </a:t>
            </a:r>
            <a:r>
              <a:rPr lang="en-US" sz="2800" b="1" dirty="0" err="1">
                <a:solidFill>
                  <a:srgbClr val="C00000"/>
                </a:solidFill>
                <a:latin typeface="Times New Roman" panose="02020603050405020304" pitchFamily="18" charset="0"/>
                <a:cs typeface="Times New Roman" panose="02020603050405020304" pitchFamily="18" charset="0"/>
              </a:rPr>
              <a:t>tiêu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nhiều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cần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gì</a:t>
            </a:r>
            <a:r>
              <a:rPr lang="en-US" sz="2800" b="1" dirty="0">
                <a:solidFill>
                  <a:srgbClr val="C00000"/>
                </a:solidFill>
                <a:latin typeface="Times New Roman" panose="02020603050405020304" pitchFamily="18" charset="0"/>
                <a:cs typeface="Times New Roman" panose="02020603050405020304" pitchFamily="18" charset="0"/>
              </a:rPr>
              <a:t>?</a:t>
            </a: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Bổ</a:t>
              </a:r>
              <a:r>
                <a:rPr lang="en-US" sz="2000" b="1" dirty="0">
                  <a:latin typeface="Times New Roman" panose="02020603050405020304" pitchFamily="18" charset="0"/>
                  <a:cs typeface="Times New Roman" panose="02020603050405020304" pitchFamily="18" charset="0"/>
                </a:rPr>
                <a:t> sung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món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509" y="241219"/>
            <a:ext cx="12191999" cy="6866086"/>
          </a:xfrm>
          <a:prstGeom prst="rect">
            <a:avLst/>
          </a:prstGeom>
        </p:spPr>
      </p:pic>
      <p:pic>
        <p:nvPicPr>
          <p:cNvPr id="3" name="Picture 2"/>
          <p:cNvPicPr>
            <a:picLocks noChangeAspect="1"/>
          </p:cNvPicPr>
          <p:nvPr/>
        </p:nvPicPr>
        <p:blipFill>
          <a:blip r:embed="rId3"/>
          <a:stretch>
            <a:fillRect/>
          </a:stretch>
        </p:blipFill>
        <p:spPr>
          <a:xfrm>
            <a:off x="6095998" y="1454216"/>
            <a:ext cx="5446299" cy="5442228"/>
          </a:xfrm>
          <a:prstGeom prst="rect">
            <a:avLst/>
          </a:prstGeom>
        </p:spPr>
      </p:pic>
      <p:sp>
        <p:nvSpPr>
          <p:cNvPr id="4" name="TextBox 3"/>
          <p:cNvSpPr txBox="1"/>
          <p:nvPr/>
        </p:nvSpPr>
        <p:spPr>
          <a:xfrm>
            <a:off x="7568417" y="584775"/>
            <a:ext cx="4277995" cy="954107"/>
          </a:xfrm>
          <a:prstGeom prst="rect">
            <a:avLst/>
          </a:prstGeom>
          <a:solidFill>
            <a:schemeClr val="bg1">
              <a:lumMod val="95000"/>
            </a:schemeClr>
          </a:solidFill>
        </p:spPr>
        <p:txBody>
          <a:bodyPr wrap="square" rtlCol="0">
            <a:spAutoFit/>
          </a:bodyPr>
          <a:lstStyle/>
          <a:p>
            <a:pPr algn="ct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6" name="TextBox 5"/>
          <p:cNvSpPr txBox="1"/>
          <p:nvPr/>
        </p:nvSpPr>
        <p:spPr>
          <a:xfrm>
            <a:off x="299156" y="943184"/>
            <a:ext cx="4128640"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Kali: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68417" y="649130"/>
            <a:ext cx="4506243" cy="954107"/>
          </a:xfrm>
          <a:prstGeom prst="rect">
            <a:avLst/>
          </a:prstGeom>
          <a:solidFill>
            <a:schemeClr val="bg1">
              <a:lumMod val="95000"/>
            </a:schemeClr>
          </a:solidFill>
        </p:spPr>
        <p:txBody>
          <a:bodyPr wrap="square" rtlCol="0">
            <a:spAutoFit/>
          </a:bodyPr>
          <a:lstStyle/>
          <a:p>
            <a:pPr algn="ct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299156" y="1735954"/>
            <a:ext cx="5061514" cy="353943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99156" y="1350058"/>
            <a:ext cx="424541" cy="407856"/>
          </a:xfrm>
          <a:prstGeom prst="rect">
            <a:avLst/>
          </a:prstGeom>
        </p:spPr>
      </p:pic>
      <p:sp>
        <p:nvSpPr>
          <p:cNvPr id="11" name="Snip Diagonal Corner Rectangle 10"/>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509" y="-102336"/>
            <a:ext cx="7971798" cy="687111"/>
          </a:xfrm>
          <a:prstGeom prst="rect">
            <a:avLst/>
          </a:prstGeom>
        </p:spPr>
        <p:txBody>
          <a:bodyPr wrap="none">
            <a:spAutoFit/>
          </a:bodyPr>
          <a:lstStyle/>
          <a:p>
            <a:pPr algn="just">
              <a:lnSpc>
                <a:spcPct val="135000"/>
              </a:lnSpc>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rot="10800000">
            <a:off x="-16717" y="5275384"/>
            <a:ext cx="2104680" cy="1628840"/>
          </a:xfrm>
          <a:prstGeom prst="rect">
            <a:avLst/>
          </a:prstGeom>
        </p:spPr>
      </p:pic>
    </p:spTree>
    <p:extLst>
      <p:ext uri="{BB962C8B-B14F-4D97-AF65-F5344CB8AC3E}">
        <p14:creationId xmlns:p14="http://schemas.microsoft.com/office/powerpoint/2010/main" val="26968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animBg="1"/>
      <p:bldP spid="7" grpId="1"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TextBox 1"/>
          <p:cNvSpPr txBox="1"/>
          <p:nvPr/>
        </p:nvSpPr>
        <p:spPr>
          <a:xfrm>
            <a:off x="340386" y="326574"/>
            <a:ext cx="7345204" cy="523220"/>
          </a:xfrm>
          <a:prstGeom prst="rect">
            <a:avLst/>
          </a:prstGeom>
          <a:solidFill>
            <a:schemeClr val="bg1">
              <a:lumMod val="95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434340" y="557406"/>
            <a:ext cx="12012930" cy="523220"/>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 P, K, S, Ca, Fe, Zn,…</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724628" y="1249903"/>
            <a:ext cx="8168032" cy="5445355"/>
          </a:xfrm>
          <a:prstGeom prst="rect">
            <a:avLst/>
          </a:prstGeom>
        </p:spPr>
      </p:pic>
      <p:pic>
        <p:nvPicPr>
          <p:cNvPr id="7" name="Picture 6"/>
          <p:cNvPicPr>
            <a:picLocks noChangeAspect="1"/>
          </p:cNvPicPr>
          <p:nvPr/>
        </p:nvPicPr>
        <p:blipFill>
          <a:blip r:embed="rId4"/>
          <a:stretch>
            <a:fillRect/>
          </a:stretch>
        </p:blipFill>
        <p:spPr>
          <a:xfrm>
            <a:off x="434340" y="122646"/>
            <a:ext cx="424541" cy="407856"/>
          </a:xfrm>
          <a:prstGeom prst="rect">
            <a:avLst/>
          </a:prstGeom>
        </p:spPr>
      </p:pic>
    </p:spTree>
    <p:extLst>
      <p:ext uri="{BB962C8B-B14F-4D97-AF65-F5344CB8AC3E}">
        <p14:creationId xmlns:p14="http://schemas.microsoft.com/office/powerpoint/2010/main" val="20571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5602" y="1410167"/>
            <a:ext cx="6038038" cy="4156243"/>
          </a:xfrm>
          <a:prstGeom prst="rect">
            <a:avLst/>
          </a:prstGeom>
        </p:spPr>
      </p:pic>
      <p:sp>
        <p:nvSpPr>
          <p:cNvPr id="3" name="TextBox 2"/>
          <p:cNvSpPr txBox="1"/>
          <p:nvPr/>
        </p:nvSpPr>
        <p:spPr>
          <a:xfrm>
            <a:off x="417111" y="5870218"/>
            <a:ext cx="6175023" cy="461665"/>
          </a:xfrm>
          <a:prstGeom prst="rect">
            <a:avLst/>
          </a:prstGeom>
          <a:solidFill>
            <a:schemeClr val="accent2">
              <a:lumMod val="40000"/>
              <a:lumOff val="60000"/>
            </a:schemeClr>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xoăn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47943" y="1410167"/>
            <a:ext cx="5646408" cy="4156243"/>
          </a:xfrm>
          <a:prstGeom prst="rect">
            <a:avLst/>
          </a:prstGeom>
        </p:spPr>
      </p:pic>
      <p:sp>
        <p:nvSpPr>
          <p:cNvPr id="7" name="TextBox 6"/>
          <p:cNvSpPr txBox="1"/>
          <p:nvPr/>
        </p:nvSpPr>
        <p:spPr>
          <a:xfrm>
            <a:off x="7009244" y="5767903"/>
            <a:ext cx="4960108" cy="830997"/>
          </a:xfrm>
          <a:prstGeom prst="rect">
            <a:avLst/>
          </a:prstGeom>
          <a:solidFill>
            <a:schemeClr val="accent2">
              <a:lumMod val="40000"/>
              <a:lumOff val="60000"/>
            </a:schemeClr>
          </a:solid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Dưa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485421" y="159435"/>
            <a:ext cx="11207469" cy="954107"/>
          </a:xfrm>
          <a:prstGeom prst="rect">
            <a:avLst/>
          </a:prstGeom>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273150" y="228632"/>
            <a:ext cx="424541" cy="407856"/>
          </a:xfrm>
          <a:prstGeom prst="rect">
            <a:avLst/>
          </a:prstGeom>
        </p:spPr>
      </p:pic>
    </p:spTree>
    <p:extLst>
      <p:ext uri="{BB962C8B-B14F-4D97-AF65-F5344CB8AC3E}">
        <p14:creationId xmlns:p14="http://schemas.microsoft.com/office/powerpoint/2010/main" val="29091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228810" y="548600"/>
            <a:ext cx="11549804" cy="954107"/>
          </a:xfrm>
          <a:prstGeom prst="rect">
            <a:avLst/>
          </a:prstGeom>
          <a:solidFill>
            <a:srgbClr val="FFFF00"/>
          </a:solid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445981" y="3013501"/>
            <a:ext cx="11332633" cy="2062103"/>
          </a:xfrm>
          <a:prstGeom prst="rect">
            <a:avLst/>
          </a:prstGeom>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812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57333" y="203200"/>
            <a:ext cx="2822223" cy="3171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866" y="-58328"/>
            <a:ext cx="12191999" cy="6866086"/>
          </a:xfrm>
          <a:prstGeom prst="rect">
            <a:avLst/>
          </a:prstGeom>
        </p:spPr>
      </p:pic>
      <p:sp>
        <p:nvSpPr>
          <p:cNvPr id="3" name="TextBox 2"/>
          <p:cNvSpPr txBox="1"/>
          <p:nvPr/>
        </p:nvSpPr>
        <p:spPr>
          <a:xfrm>
            <a:off x="117712" y="124180"/>
            <a:ext cx="5114441" cy="6555641"/>
          </a:xfrm>
          <a:prstGeom prst="rect">
            <a:avLst/>
          </a:prstGeom>
          <a:solidFill>
            <a:schemeClr val="accent2">
              <a:lumMod val="40000"/>
              <a:lumOff val="6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Nitrogen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nitrogen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nitrogen ở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Rhzobium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nitrogen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nitrogen </a:t>
            </a:r>
            <a:r>
              <a:rPr lang="en-US" sz="2800" dirty="0" err="1">
                <a:latin typeface="Times New Roman" panose="02020603050405020304" pitchFamily="18" charset="0"/>
                <a:cs typeface="Times New Roman" panose="02020603050405020304" pitchFamily="18" charset="0"/>
              </a:rPr>
              <a:t>dẽ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71845" y="3590923"/>
            <a:ext cx="2604910" cy="3058955"/>
          </a:xfrm>
          <a:prstGeom prst="rect">
            <a:avLst/>
          </a:prstGeom>
        </p:spPr>
      </p:pic>
      <p:pic>
        <p:nvPicPr>
          <p:cNvPr id="6" name="Picture 5"/>
          <p:cNvPicPr>
            <a:picLocks noChangeAspect="1"/>
          </p:cNvPicPr>
          <p:nvPr/>
        </p:nvPicPr>
        <p:blipFill>
          <a:blip r:embed="rId4"/>
          <a:stretch>
            <a:fillRect/>
          </a:stretch>
        </p:blipFill>
        <p:spPr>
          <a:xfrm>
            <a:off x="8716447" y="3590923"/>
            <a:ext cx="3035860" cy="3058955"/>
          </a:xfrm>
          <a:prstGeom prst="rect">
            <a:avLst/>
          </a:prstGeom>
        </p:spPr>
      </p:pic>
      <p:pic>
        <p:nvPicPr>
          <p:cNvPr id="7" name="Picture 6"/>
          <p:cNvPicPr>
            <a:picLocks noChangeAspect="1"/>
          </p:cNvPicPr>
          <p:nvPr/>
        </p:nvPicPr>
        <p:blipFill>
          <a:blip r:embed="rId5"/>
          <a:stretch>
            <a:fillRect/>
          </a:stretch>
        </p:blipFill>
        <p:spPr>
          <a:xfrm>
            <a:off x="8732007" y="35466"/>
            <a:ext cx="2867378" cy="3461664"/>
          </a:xfrm>
          <a:prstGeom prst="rect">
            <a:avLst/>
          </a:prstGeom>
        </p:spPr>
      </p:pic>
      <p:sp>
        <p:nvSpPr>
          <p:cNvPr id="8" name="TextBox 7"/>
          <p:cNvSpPr txBox="1"/>
          <p:nvPr/>
        </p:nvSpPr>
        <p:spPr>
          <a:xfrm>
            <a:off x="5757333" y="6310489"/>
            <a:ext cx="1399823" cy="369332"/>
          </a:xfrm>
          <a:prstGeom prst="rect">
            <a:avLst/>
          </a:prstGeom>
          <a:noFill/>
        </p:spPr>
        <p:txBody>
          <a:bodyPr wrap="square" rtlCol="0">
            <a:spAutoFit/>
          </a:bodyPr>
          <a:lstStyle/>
          <a:p>
            <a:r>
              <a:rPr lang="en-US" dirty="0" err="1"/>
              <a:t>Cây</a:t>
            </a:r>
            <a:r>
              <a:rPr lang="en-US" dirty="0"/>
              <a:t> </a:t>
            </a:r>
            <a:r>
              <a:rPr lang="en-US" dirty="0" err="1"/>
              <a:t>lạc</a:t>
            </a:r>
            <a:endParaRPr lang="en-US" dirty="0"/>
          </a:p>
        </p:txBody>
      </p:sp>
      <p:sp>
        <p:nvSpPr>
          <p:cNvPr id="9" name="TextBox 8"/>
          <p:cNvSpPr txBox="1"/>
          <p:nvPr/>
        </p:nvSpPr>
        <p:spPr>
          <a:xfrm>
            <a:off x="8694442" y="6280546"/>
            <a:ext cx="1399823" cy="369332"/>
          </a:xfrm>
          <a:prstGeom prst="rect">
            <a:avLst/>
          </a:prstGeom>
          <a:noFill/>
        </p:spPr>
        <p:txBody>
          <a:bodyPr wrap="square" rtlCol="0">
            <a:spAutoFit/>
          </a:bodyPr>
          <a:lstStyle/>
          <a:p>
            <a:r>
              <a:rPr lang="en-US" dirty="0" err="1"/>
              <a:t>Cây</a:t>
            </a:r>
            <a:r>
              <a:rPr lang="en-US" dirty="0"/>
              <a:t> </a:t>
            </a:r>
            <a:r>
              <a:rPr lang="en-US" dirty="0" err="1"/>
              <a:t>lạc</a:t>
            </a:r>
            <a:endParaRPr lang="en-US" dirty="0"/>
          </a:p>
        </p:txBody>
      </p:sp>
      <p:sp>
        <p:nvSpPr>
          <p:cNvPr id="10" name="TextBox 9"/>
          <p:cNvSpPr txBox="1"/>
          <p:nvPr/>
        </p:nvSpPr>
        <p:spPr>
          <a:xfrm>
            <a:off x="5757333" y="686469"/>
            <a:ext cx="3228519" cy="224676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Rhzobium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200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000000"/>
                  </a:solidFill>
                  <a:latin typeface="Arial" panose="020B0604020202020204" pitchFamily="34" charset="0"/>
                </a:rPr>
                <a:t>Em hãy dõi đoạn video sau</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trong</a:t>
              </a:r>
              <a:r>
                <a:rPr lang="en-US" altLang="en-US" dirty="0">
                  <a:solidFill>
                    <a:srgbClr val="000000"/>
                  </a:solidFill>
                  <a:latin typeface="Arial" panose="020B0604020202020204" pitchFamily="34" charset="0"/>
                </a:rPr>
                <a:t> </a:t>
              </a:r>
              <a:r>
                <a:rPr lang="vi-VN" altLang="en-US" dirty="0">
                  <a:solidFill>
                    <a:srgbClr val="000000"/>
                  </a:solidFill>
                  <a:latin typeface="Arial" panose="020B0604020202020204" pitchFamily="34" charset="0"/>
                </a:rPr>
                <a:t>2 phút</a:t>
              </a:r>
              <a:r>
                <a:rPr lang="en-US" altLang="en-US" dirty="0">
                  <a:solidFill>
                    <a:srgbClr val="000000"/>
                  </a:solidFill>
                  <a:latin typeface="Arial" panose="020B0604020202020204" pitchFamily="34" charset="0"/>
                </a:rPr>
                <a:t>.</a:t>
              </a:r>
            </a:p>
            <a:p>
              <a:pPr algn="just">
                <a:spcBef>
                  <a:spcPct val="0"/>
                </a:spcBef>
                <a:buClrTx/>
                <a:buFontTx/>
                <a:buNone/>
              </a:pPr>
              <a:r>
                <a:rPr lang="en-US" altLang="en-US" dirty="0">
                  <a:solidFill>
                    <a:srgbClr val="000000"/>
                  </a:solidFill>
                  <a:latin typeface="Arial" panose="020B0604020202020204" pitchFamily="34" charset="0"/>
                </a:rPr>
                <a:t> E</a:t>
              </a:r>
              <a:r>
                <a:rPr lang="vi-VN" altLang="en-US" dirty="0">
                  <a:solidFill>
                    <a:srgbClr val="000000"/>
                  </a:solidFill>
                  <a:latin typeface="Arial" panose="020B0604020202020204" pitchFamily="34" charset="0"/>
                </a:rPr>
                <a:t>m hãy </a:t>
              </a:r>
              <a:r>
                <a:rPr lang="en-US" altLang="en-US" dirty="0" err="1">
                  <a:solidFill>
                    <a:srgbClr val="000000"/>
                  </a:solidFill>
                  <a:latin typeface="Arial" panose="020B0604020202020204" pitchFamily="34" charset="0"/>
                </a:rPr>
                <a:t>cho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biết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nội</a:t>
              </a:r>
              <a:r>
                <a:rPr lang="en-US" altLang="en-US" dirty="0">
                  <a:solidFill>
                    <a:srgbClr val="000000"/>
                  </a:solidFill>
                  <a:latin typeface="Arial" panose="020B0604020202020204" pitchFamily="34" charset="0"/>
                </a:rPr>
                <a:t> dung</a:t>
              </a:r>
              <a:r>
                <a:rPr lang="vi-VN" altLang="en-US" dirty="0">
                  <a:solidFill>
                    <a:srgbClr val="000000"/>
                  </a:solidFill>
                  <a:latin typeface="Arial" panose="020B0604020202020204" pitchFamily="34" charset="0"/>
                </a:rPr>
                <a:t> trong đoạn video đó </a:t>
              </a:r>
              <a:r>
                <a:rPr lang="en-US" altLang="en-US" dirty="0" err="1">
                  <a:solidFill>
                    <a:srgbClr val="000000"/>
                  </a:solidFill>
                  <a:latin typeface="Arial" panose="020B0604020202020204" pitchFamily="34" charset="0"/>
                </a:rPr>
                <a:t>là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Tinh</a:t>
              </a:r>
              <a:r>
                <a:rPr lang="en-US" sz="2400" dirty="0"/>
                <a:t> </a:t>
              </a:r>
              <a:r>
                <a:rPr lang="en-US" sz="2400" dirty="0" err="1"/>
                <a:t>bột</a:t>
              </a:r>
              <a:endParaRPr lang="en-US" sz="2400" dirty="0"/>
            </a:p>
          </p:txBody>
        </p:sp>
      </p:grpSp>
    </p:spTree>
    <p:extLst>
      <p:ext uri="{BB962C8B-B14F-4D97-AF65-F5344CB8AC3E}">
        <p14:creationId xmlns:p14="http://schemas.microsoft.com/office/powerpoint/2010/main" val="27681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3234236"/>
              </p:ext>
            </p:extLst>
          </p:nvPr>
        </p:nvGraphicFramePr>
        <p:xfrm>
          <a:off x="142738" y="1155818"/>
          <a:ext cx="11936372" cy="5632948"/>
        </p:xfrm>
        <a:graphic>
          <a:graphicData uri="http://schemas.openxmlformats.org/drawingml/2006/table">
            <a:tbl>
              <a:tblPr firstRow="1" firstCol="1" bandRow="1"/>
              <a:tblGrid>
                <a:gridCol w="1945706">
                  <a:extLst>
                    <a:ext uri="{9D8B030D-6E8A-4147-A177-3AD203B41FA5}">
                      <a16:colId xmlns:a16="http://schemas.microsoft.com/office/drawing/2014/main" val="3827019669"/>
                    </a:ext>
                  </a:extLst>
                </a:gridCol>
                <a:gridCol w="4373440">
                  <a:extLst>
                    <a:ext uri="{9D8B030D-6E8A-4147-A177-3AD203B41FA5}">
                      <a16:colId xmlns:a16="http://schemas.microsoft.com/office/drawing/2014/main" val="3016217738"/>
                    </a:ext>
                  </a:extLst>
                </a:gridCol>
                <a:gridCol w="2636960">
                  <a:extLst>
                    <a:ext uri="{9D8B030D-6E8A-4147-A177-3AD203B41FA5}">
                      <a16:colId xmlns:a16="http://schemas.microsoft.com/office/drawing/2014/main" val="3306026359"/>
                    </a:ext>
                  </a:extLst>
                </a:gridCol>
                <a:gridCol w="2980266">
                  <a:extLst>
                    <a:ext uri="{9D8B030D-6E8A-4147-A177-3AD203B41FA5}">
                      <a16:colId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Vai trò chính đối với cơ thể</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gia cấu tạo nên enzyme, xương răng. - - Tham gia các hoạt động trao đổi chất của cơ thể</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66574"/>
                  </a:ext>
                </a:extLst>
              </a:tr>
            </a:tbl>
          </a:graphicData>
        </a:graphic>
      </p:graphicFrame>
      <p:sp>
        <p:nvSpPr>
          <p:cNvPr id="7" name="Rectangle 2"/>
          <p:cNvSpPr>
            <a:spLocks noChangeArrowheads="1"/>
          </p:cNvSpPr>
          <p:nvPr/>
        </p:nvSpPr>
        <p:spPr bwMode="auto">
          <a:xfrm>
            <a:off x="1275806" y="606184"/>
            <a:ext cx="8320163"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42738" y="-62126"/>
            <a:ext cx="7097456" cy="612732"/>
          </a:xfrm>
          <a:prstGeom prst="rect">
            <a:avLst/>
          </a:prstGeom>
        </p:spPr>
        <p:txBody>
          <a:bodyPr wrap="none">
            <a:spAutoFit/>
          </a:bodyPr>
          <a:lstStyle/>
          <a:p>
            <a:pPr algn="just">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79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03067280"/>
              </p:ext>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val="3827019669"/>
                    </a:ext>
                  </a:extLst>
                </a:gridCol>
                <a:gridCol w="3212229">
                  <a:extLst>
                    <a:ext uri="{9D8B030D-6E8A-4147-A177-3AD203B41FA5}">
                      <a16:colId xmlns:a16="http://schemas.microsoft.com/office/drawing/2014/main" val="3016217738"/>
                    </a:ext>
                  </a:extLst>
                </a:gridCol>
                <a:gridCol w="3076976">
                  <a:extLst>
                    <a:ext uri="{9D8B030D-6E8A-4147-A177-3AD203B41FA5}">
                      <a16:colId xmlns:a16="http://schemas.microsoft.com/office/drawing/2014/main" val="3306026359"/>
                    </a:ext>
                  </a:extLst>
                </a:gridCol>
                <a:gridCol w="3685608">
                  <a:extLst>
                    <a:ext uri="{9D8B030D-6E8A-4147-A177-3AD203B41FA5}">
                      <a16:colId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1599363" y="158255"/>
            <a:ext cx="8320163"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5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48069071"/>
              </p:ext>
            </p:extLst>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val="356296095"/>
                    </a:ext>
                  </a:extLst>
                </a:gridCol>
                <a:gridCol w="2698044">
                  <a:extLst>
                    <a:ext uri="{9D8B030D-6E8A-4147-A177-3AD203B41FA5}">
                      <a16:colId xmlns:a16="http://schemas.microsoft.com/office/drawing/2014/main" val="3369540625"/>
                    </a:ext>
                  </a:extLst>
                </a:gridCol>
                <a:gridCol w="3002845">
                  <a:extLst>
                    <a:ext uri="{9D8B030D-6E8A-4147-A177-3AD203B41FA5}">
                      <a16:colId xmlns:a16="http://schemas.microsoft.com/office/drawing/2014/main" val="1388008247"/>
                    </a:ext>
                  </a:extLst>
                </a:gridCol>
                <a:gridCol w="4602229">
                  <a:extLst>
                    <a:ext uri="{9D8B030D-6E8A-4147-A177-3AD203B41FA5}">
                      <a16:colId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119825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124178" y="76934"/>
            <a:ext cx="11909777" cy="6712218"/>
          </a:xfrm>
          <a:prstGeom prst="rect">
            <a:avLst/>
          </a:prstGeom>
        </p:spPr>
      </p:pic>
    </p:spTree>
    <p:extLst>
      <p:ext uri="{BB962C8B-B14F-4D97-AF65-F5344CB8AC3E}">
        <p14:creationId xmlns:p14="http://schemas.microsoft.com/office/powerpoint/2010/main" val="249537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p>
        </p:txBody>
      </p:sp>
    </p:spTree>
    <p:extLst>
      <p:ext uri="{BB962C8B-B14F-4D97-AF65-F5344CB8AC3E}">
        <p14:creationId xmlns:p14="http://schemas.microsoft.com/office/powerpoint/2010/main" val="371635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a:latin typeface="Times New Roman" panose="02020603050405020304" pitchFamily="18" charset="0"/>
                <a:cs typeface="Times New Roman" panose="02020603050405020304" pitchFamily="18" charset="0"/>
                <a:sym typeface="Arial"/>
              </a:rPr>
              <a:t>một</a:t>
            </a:r>
            <a:r>
              <a:rPr lang="en-US" sz="2400" kern="0" dirty="0">
                <a:latin typeface="Times New Roman" panose="02020603050405020304" pitchFamily="18" charset="0"/>
                <a:cs typeface="Times New Roman" panose="02020603050405020304" pitchFamily="18" charset="0"/>
                <a:sym typeface="Arial"/>
              </a:rPr>
              <a:t> virus corona.</a:t>
            </a:r>
            <a:r>
              <a:rPr lang="vi-VN" sz="2400" kern="0" dirty="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a:latin typeface="Times New Roman" panose="02020603050405020304" pitchFamily="18" charset="0"/>
                <a:cs typeface="Times New Roman" panose="02020603050405020304" pitchFamily="18" charset="0"/>
                <a:sym typeface="Arial"/>
              </a:rPr>
              <a:t>i</a:t>
            </a:r>
            <a:r>
              <a:rPr lang="vi-VN" sz="2400" kern="0" dirty="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1732"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2" name="Picture 1"/>
          <p:cNvPicPr>
            <a:picLocks noChangeAspect="1"/>
          </p:cNvPicPr>
          <p:nvPr/>
        </p:nvPicPr>
        <p:blipFill>
          <a:blip r:embed="rId2"/>
          <a:stretch>
            <a:fillRect/>
          </a:stretch>
        </p:blipFill>
        <p:spPr>
          <a:xfrm>
            <a:off x="0" y="0"/>
            <a:ext cx="12157332" cy="6488669"/>
          </a:xfrm>
          <a:prstGeom prst="rect">
            <a:avLst/>
          </a:prstGeom>
        </p:spPr>
      </p:pic>
    </p:spTree>
    <p:extLst>
      <p:ext uri="{BB962C8B-B14F-4D97-AF65-F5344CB8AC3E}">
        <p14:creationId xmlns:p14="http://schemas.microsoft.com/office/powerpoint/2010/main" val="231865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chemeClr val="bg1"/>
                </a:solidFill>
                <a:sym typeface="Arial"/>
              </a:rPr>
              <a:t>3</a:t>
            </a: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1</a:t>
            </a:r>
            <a:r>
              <a:rPr lang="vi-VN"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Khi</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sự</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sống</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hành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tinh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trong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vũ</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trụ</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nhà</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khoa</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học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trước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hết</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xem</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đó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nước</a:t>
            </a:r>
            <a:r>
              <a:rPr lang="en-US" altLang="en-US" sz="3200" kern="0" dirty="0">
                <a:solidFill>
                  <a:srgbClr val="C00000"/>
                </a:solidFill>
                <a:latin typeface="Times New Roman" panose="02020603050405020304" pitchFamily="18" charset="0"/>
                <a:cs typeface="Times New Roman" panose="02020603050405020304" pitchFamily="18" charset="0"/>
              </a:rPr>
              <a:t> hay </a:t>
            </a:r>
            <a:r>
              <a:rPr lang="en-US" altLang="en-US" sz="3200" kern="0" dirty="0" err="1">
                <a:solidFill>
                  <a:srgbClr val="C00000"/>
                </a:solidFill>
                <a:latin typeface="Times New Roman" panose="02020603050405020304" pitchFamily="18" charset="0"/>
                <a:cs typeface="Times New Roman" panose="02020603050405020304" pitchFamily="18" charset="0"/>
              </a:rPr>
              <a:t>không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vì</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sao</a:t>
            </a:r>
            <a:r>
              <a:rPr lang="en-US" altLang="en-US" sz="3200" kern="0" dirty="0">
                <a:solidFill>
                  <a:srgbClr val="C00000"/>
                </a:solidFill>
                <a:latin typeface="Times New Roman" panose="02020603050405020304" pitchFamily="18" charset="0"/>
                <a:cs typeface="Times New Roman" panose="02020603050405020304" pitchFamily="18" charset="0"/>
              </a:rPr>
              <a:t>?</a:t>
            </a: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2</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sẽ</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gặp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nguy</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hiểm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nếu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bổ</a:t>
            </a:r>
            <a:r>
              <a:rPr lang="en-US" altLang="en-US" sz="3600" kern="0" dirty="0">
                <a:solidFill>
                  <a:srgbClr val="C00000"/>
                </a:solidFill>
                <a:latin typeface="Times New Roman" panose="02020603050405020304" pitchFamily="18" charset="0"/>
                <a:cs typeface="Times New Roman" panose="02020603050405020304" pitchFamily="18" charset="0"/>
              </a:rPr>
              <a:t> sung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kịp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thời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trong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những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trường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hợp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nào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sau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đây</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B.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D.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3: </a:t>
            </a:r>
            <a:r>
              <a:rPr lang="en-US" altLang="en-US" sz="3600" kern="0" dirty="0" err="1">
                <a:solidFill>
                  <a:srgbClr val="C00000"/>
                </a:solidFill>
                <a:latin typeface="Times New Roman" panose="02020603050405020304" pitchFamily="18" charset="0"/>
                <a:cs typeface="Times New Roman" panose="02020603050405020304" pitchFamily="18" charset="0"/>
              </a:rPr>
              <a:t>Đâu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phải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là</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tính</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chất</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của</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a:solidFill>
                  <a:srgbClr val="C00000"/>
                </a:solidFill>
                <a:latin typeface="Times New Roman" panose="02020603050405020304" pitchFamily="18" charset="0"/>
                <a:cs typeface="Times New Roman" panose="02020603050405020304" pitchFamily="18" charset="0"/>
              </a:rPr>
              <a:t>:</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chiếm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khoảng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bao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nhiêu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phần</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khối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lượng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GỢI Ý</a:t>
            </a: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p>
          <a:p>
            <a:pPr>
              <a:lnSpc>
                <a:spcPct val="135000"/>
              </a:lnSpc>
              <a:spcBef>
                <a:spcPts val="600"/>
              </a:spcBef>
              <a:spcAft>
                <a:spcPts val="60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GỢI Ý</a:t>
            </a: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r>
              <a:rPr lang="en-US" sz="3200" dirty="0">
                <a:latin typeface="Arial" panose="020B0604020202020204" pitchFamily="34" charset="0"/>
                <a:cs typeface="Arial" panose="020B0604020202020204" pitchFamily="34" charset="0"/>
              </a:rPr>
              <a:t> SGK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S</a:t>
            </a:r>
            <a:r>
              <a:rPr lang="vi-VN" sz="3200" dirty="0">
                <a:latin typeface="Arial" panose="020B0604020202020204" pitchFamily="34" charset="0"/>
                <a:cs typeface="Arial" panose="020B0604020202020204" pitchFamily="34" charset="0"/>
              </a:rPr>
              <a:t>BT</a:t>
            </a:r>
            <a:r>
              <a:rPr lang="en-US" sz="3200" dirty="0">
                <a:latin typeface="Arial" panose="020B0604020202020204" pitchFamily="34" charset="0"/>
                <a:cs typeface="Arial" panose="020B0604020202020204" pitchFamily="34" charset="0"/>
              </a:rPr>
              <a:t>..</a:t>
            </a:r>
          </a:p>
          <a:p>
            <a:pPr>
              <a:lnSpc>
                <a:spcPct val="150000"/>
              </a:lnSpc>
              <a:spcBef>
                <a:spcPts val="0"/>
              </a:spcBef>
            </a:pP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tìm hiểu trước Bài 34: </a:t>
            </a:r>
            <a:r>
              <a:rPr lang="en-US" sz="3200" dirty="0" err="1">
                <a:latin typeface="Arial" panose="020B0604020202020204" pitchFamily="34" charset="0"/>
                <a:cs typeface="Arial" panose="020B0604020202020204" pitchFamily="34" charset="0"/>
              </a:rPr>
              <a:t>Trao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dưỡng</a:t>
            </a:r>
            <a:r>
              <a:rPr lang="en-US" sz="3200" dirty="0">
                <a:latin typeface="Arial" panose="020B0604020202020204" pitchFamily="34" charset="0"/>
                <a:cs typeface="Arial" panose="020B0604020202020204" pitchFamily="34" charset="0"/>
              </a:rPr>
              <a:t> ở t</a:t>
            </a:r>
            <a:r>
              <a:rPr lang="vi-VN" sz="3200" dirty="0">
                <a:latin typeface="Arial" panose="020B0604020202020204" pitchFamily="34" charset="0"/>
                <a:cs typeface="Arial" panose="020B0604020202020204" pitchFamily="34" charset="0"/>
              </a:rPr>
              <a:t>hực vật.</a:t>
            </a:r>
            <a:endParaRPr lang="en-US" sz="3200" dirty="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48" advTm="30001">
        <p15:prstTrans prst="pageCurlDouble"/>
      </p:transition>
    </mc:Choice>
    <mc:Fallback xmlns="">
      <p:transition spd="slow" advTm="30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511" y="84138"/>
            <a:ext cx="9036496" cy="3048000"/>
          </a:xfrm>
        </p:spPr>
        <p:txBody>
          <a:bodyPr>
            <a:prstTxWarp prst="textInflate">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lgn="ctr">
              <a:spcBef>
                <a:spcPct val="0"/>
              </a:spcBef>
              <a:buNone/>
              <a:defRPr/>
            </a:pP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CẢM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ƠN</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CÁC</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vi-VN"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EM</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ĐÃ CHÚ Ý THEO DÕI </a:t>
            </a:r>
          </a:p>
        </p:txBody>
      </p:sp>
      <p:pic>
        <p:nvPicPr>
          <p:cNvPr id="7"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4899026"/>
            <a:ext cx="20907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1" y="4899026"/>
            <a:ext cx="20923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9421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167" advTm="35854">
        <p15:prstTrans prst="curtains"/>
      </p:transition>
    </mc:Choice>
    <mc:Fallback xmlns="">
      <p:transition spd="slow" advTm="3585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000000"/>
                  </a:solidFill>
                  <a:latin typeface="Arial" panose="020B0604020202020204" pitchFamily="34" charset="0"/>
                </a:rPr>
                <a:t>Em hãy dõi đoạn video sau</a:t>
              </a:r>
              <a:r>
                <a:rPr lang="en-US" altLang="en-US" dirty="0">
                  <a:solidFill>
                    <a:srgbClr val="000000"/>
                  </a:solidFill>
                  <a:latin typeface="Arial" panose="020B0604020202020204" pitchFamily="34" charset="0"/>
                </a:rPr>
                <a:t> t</a:t>
              </a:r>
              <a:r>
                <a:rPr lang="vi-VN" altLang="en-US" dirty="0">
                  <a:solidFill>
                    <a:srgbClr val="000000"/>
                  </a:solidFill>
                  <a:latin typeface="Arial" panose="020B0604020202020204" pitchFamily="34" charset="0"/>
                </a:rPr>
                <a:t>rong 2 phút</a:t>
              </a:r>
              <a:r>
                <a:rPr lang="en-US" altLang="en-US" dirty="0">
                  <a:solidFill>
                    <a:srgbClr val="000000"/>
                  </a:solidFill>
                  <a:latin typeface="Arial" panose="020B0604020202020204" pitchFamily="34" charset="0"/>
                </a:rPr>
                <a:t>.</a:t>
              </a:r>
            </a:p>
            <a:p>
              <a:pPr algn="just">
                <a:spcBef>
                  <a:spcPct val="0"/>
                </a:spcBef>
                <a:buClrTx/>
                <a:buFontTx/>
                <a:buNone/>
              </a:pPr>
              <a:r>
                <a:rPr lang="vi-VN"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a:solidFill>
                    <a:srgbClr val="000000"/>
                  </a:solidFill>
                  <a:latin typeface="Arial" panose="020B0604020202020204" pitchFamily="34" charset="0"/>
                </a:rPr>
                <a:t>m hãy </a:t>
              </a:r>
              <a:r>
                <a:rPr lang="en-US" altLang="en-US" dirty="0" err="1">
                  <a:solidFill>
                    <a:srgbClr val="000000"/>
                  </a:solidFill>
                  <a:latin typeface="Arial" panose="020B0604020202020204" pitchFamily="34" charset="0"/>
                </a:rPr>
                <a:t>cho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biết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nội</a:t>
              </a:r>
              <a:r>
                <a:rPr lang="en-US" altLang="en-US" dirty="0">
                  <a:solidFill>
                    <a:srgbClr val="000000"/>
                  </a:solidFill>
                  <a:latin typeface="Arial" panose="020B0604020202020204" pitchFamily="34" charset="0"/>
                </a:rPr>
                <a:t> dung </a:t>
              </a:r>
              <a:r>
                <a:rPr lang="vi-VN" altLang="en-US" dirty="0">
                  <a:solidFill>
                    <a:srgbClr val="000000"/>
                  </a:solidFill>
                  <a:latin typeface="Arial" panose="020B0604020202020204" pitchFamily="34" charset="0"/>
                </a:rPr>
                <a:t>trong đoạn video đó </a:t>
              </a:r>
              <a:r>
                <a:rPr lang="en-US" altLang="en-US" dirty="0" err="1">
                  <a:solidFill>
                    <a:srgbClr val="000000"/>
                  </a:solidFill>
                  <a:latin typeface="Arial" panose="020B0604020202020204" pitchFamily="34" charset="0"/>
                </a:rPr>
                <a:t>là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Hình</a:t>
            </a:r>
            <a:r>
              <a:rPr lang="en-US" sz="3200" dirty="0"/>
              <a:t> </a:t>
            </a:r>
            <a:r>
              <a:rPr lang="en-US" sz="3200" dirty="0" err="1"/>
              <a:t>ảnh</a:t>
            </a:r>
            <a:r>
              <a:rPr lang="en-US" sz="3200" dirty="0"/>
              <a:t> </a:t>
            </a:r>
            <a:r>
              <a:rPr lang="en-US" sz="3200" dirty="0" err="1"/>
              <a:t>những</a:t>
            </a:r>
            <a:r>
              <a:rPr lang="en-US" sz="3200" dirty="0"/>
              <a:t> </a:t>
            </a:r>
            <a:r>
              <a:rPr lang="en-US" sz="3200" dirty="0" err="1"/>
              <a:t>người</a:t>
            </a:r>
            <a:r>
              <a:rPr lang="en-US" sz="3200" dirty="0"/>
              <a:t> </a:t>
            </a:r>
            <a:r>
              <a:rPr lang="en-US" sz="3200" dirty="0" err="1"/>
              <a:t>dân</a:t>
            </a:r>
            <a:r>
              <a:rPr lang="en-US" sz="3200" dirty="0"/>
              <a:t> </a:t>
            </a:r>
            <a:r>
              <a:rPr lang="en-US" sz="3200" dirty="0" err="1"/>
              <a:t>chịu</a:t>
            </a:r>
            <a:r>
              <a:rPr lang="en-US" sz="3200" dirty="0"/>
              <a:t> </a:t>
            </a:r>
            <a:r>
              <a:rPr lang="en-US" sz="3200" dirty="0" err="1"/>
              <a:t>đói</a:t>
            </a:r>
            <a:r>
              <a:rPr lang="en-US" sz="3200" dirty="0"/>
              <a:t> </a:t>
            </a:r>
            <a:r>
              <a:rPr lang="en-US" sz="3200" dirty="0" err="1"/>
              <a:t>khổ</a:t>
            </a:r>
            <a:r>
              <a:rPr lang="en-US" sz="3200" dirty="0"/>
              <a:t>, </a:t>
            </a:r>
            <a:r>
              <a:rPr lang="en-US" sz="3200" dirty="0" err="1"/>
              <a:t>cơ</a:t>
            </a:r>
            <a:r>
              <a:rPr lang="en-US" sz="3200" dirty="0"/>
              <a:t> </a:t>
            </a:r>
            <a:r>
              <a:rPr lang="en-US" sz="3200" dirty="0" err="1"/>
              <a:t>thể</a:t>
            </a:r>
            <a:r>
              <a:rPr lang="en-US" sz="3200" dirty="0"/>
              <a:t> </a:t>
            </a:r>
            <a:r>
              <a:rPr lang="en-US" sz="3200" dirty="0" err="1"/>
              <a:t>rất</a:t>
            </a:r>
            <a:r>
              <a:rPr lang="en-US" sz="3200" dirty="0"/>
              <a:t> </a:t>
            </a:r>
            <a:r>
              <a:rPr lang="en-US" sz="3200" dirty="0" err="1"/>
              <a:t>gầy</a:t>
            </a:r>
            <a:r>
              <a:rPr lang="en-US" sz="3200" dirty="0"/>
              <a:t> </a:t>
            </a:r>
            <a:r>
              <a:rPr lang="en-US" sz="3200" dirty="0" err="1"/>
              <a:t>gò</a:t>
            </a:r>
            <a:r>
              <a:rPr lang="en-US" sz="3200" dirty="0"/>
              <a:t> </a:t>
            </a:r>
            <a:r>
              <a:rPr lang="en-US" sz="3200" dirty="0" err="1"/>
              <a:t>và</a:t>
            </a:r>
            <a:r>
              <a:rPr lang="en-US" sz="3200" dirty="0"/>
              <a:t> </a:t>
            </a:r>
            <a:r>
              <a:rPr lang="en-US" sz="3200" dirty="0" err="1"/>
              <a:t>ốm</a:t>
            </a:r>
            <a:r>
              <a:rPr lang="en-US" sz="3200" dirty="0"/>
              <a:t> </a:t>
            </a:r>
            <a:r>
              <a:rPr lang="en-US" sz="3200" dirty="0" err="1"/>
              <a:t>yếu</a:t>
            </a:r>
            <a:r>
              <a:rPr lang="en-US" sz="3200" dirty="0"/>
              <a:t> </a:t>
            </a:r>
            <a:r>
              <a:rPr lang="en-US" sz="3200" dirty="0" err="1"/>
              <a:t>vì</a:t>
            </a:r>
            <a:r>
              <a:rPr lang="en-US" sz="3200" dirty="0"/>
              <a:t> </a:t>
            </a:r>
            <a:r>
              <a:rPr lang="en-US" sz="3200" dirty="0" err="1"/>
              <a:t>không</a:t>
            </a:r>
            <a:r>
              <a:rPr lang="en-US" sz="3200" dirty="0"/>
              <a:t> </a:t>
            </a:r>
            <a:r>
              <a:rPr lang="en-US" sz="3200" dirty="0" err="1"/>
              <a:t>có</a:t>
            </a:r>
            <a:r>
              <a:rPr lang="en-US" sz="3200" dirty="0"/>
              <a:t> </a:t>
            </a:r>
            <a:r>
              <a:rPr lang="en-US" sz="3200" dirty="0" err="1"/>
              <a:t>thức</a:t>
            </a:r>
            <a:r>
              <a:rPr lang="en-US" sz="3200" dirty="0"/>
              <a:t> </a:t>
            </a:r>
            <a:r>
              <a:rPr lang="en-US" sz="3200" dirty="0" err="1"/>
              <a:t>ăn</a:t>
            </a:r>
            <a:r>
              <a:rPr lang="en-US" sz="3200" dirty="0"/>
              <a:t>.</a:t>
            </a:r>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héo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a:solidFill>
                    <a:srgbClr val="000000"/>
                  </a:solidFill>
                  <a:latin typeface="Arial" panose="020B0604020202020204" pitchFamily="34" charset="0"/>
                </a:rPr>
                <a:t>Theo </a:t>
              </a:r>
              <a:r>
                <a:rPr lang="en-US" altLang="en-US" dirty="0" err="1">
                  <a:solidFill>
                    <a:srgbClr val="000000"/>
                  </a:solidFill>
                  <a:latin typeface="Arial" panose="020B0604020202020204" pitchFamily="34" charset="0"/>
                </a:rPr>
                <a:t>em</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cơ</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thể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sinh</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vật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cần</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để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có</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thể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phát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triển</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khỏe</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mạnh</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3" y="1958"/>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grpSp>
        <p:nvGrpSpPr>
          <p:cNvPr id="3" name="Group 2">
            <a:extLst>
              <a:ext uri="{FF2B5EF4-FFF2-40B4-BE49-F238E27FC236}">
                <a16:creationId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Để</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khỏe</a:t>
            </a:r>
            <a:r>
              <a:rPr lang="en-US" sz="3200" dirty="0"/>
              <a:t> </a:t>
            </a:r>
            <a:r>
              <a:rPr lang="en-US" sz="3200" dirty="0" err="1"/>
              <a:t>mạnh</a:t>
            </a:r>
            <a:r>
              <a:rPr lang="en-US" sz="3200" dirty="0"/>
              <a:t>, </a:t>
            </a:r>
            <a:r>
              <a:rPr lang="en-US" sz="3200" dirty="0" err="1"/>
              <a:t>sinh</a:t>
            </a:r>
            <a:r>
              <a:rPr lang="en-US" sz="3200" dirty="0"/>
              <a:t> </a:t>
            </a:r>
            <a:r>
              <a:rPr lang="en-US" sz="3200" dirty="0" err="1"/>
              <a:t>vật</a:t>
            </a:r>
            <a:r>
              <a:rPr lang="en-US" sz="3200" dirty="0"/>
              <a:t> </a:t>
            </a:r>
            <a:r>
              <a:rPr lang="en-US" sz="3200" dirty="0" err="1"/>
              <a:t>cần</a:t>
            </a:r>
            <a:r>
              <a:rPr lang="en-US" sz="3200" dirty="0"/>
              <a:t> </a:t>
            </a:r>
            <a:r>
              <a:rPr lang="en-US" sz="3200" dirty="0" err="1"/>
              <a:t>nước</a:t>
            </a:r>
            <a:r>
              <a:rPr lang="en-US" sz="3200" dirty="0"/>
              <a:t> </a:t>
            </a:r>
            <a:r>
              <a:rPr lang="en-US" sz="3200" dirty="0" err="1"/>
              <a:t>và</a:t>
            </a:r>
            <a:r>
              <a:rPr lang="en-US" sz="3200" dirty="0"/>
              <a:t> </a:t>
            </a:r>
            <a:r>
              <a:rPr lang="en-US" sz="3200" dirty="0" err="1"/>
              <a:t>các</a:t>
            </a:r>
            <a:r>
              <a:rPr lang="en-US" sz="3200" dirty="0"/>
              <a:t> </a:t>
            </a:r>
            <a:r>
              <a:rPr lang="en-US" sz="3200" dirty="0" err="1"/>
              <a:t>chất</a:t>
            </a:r>
            <a:r>
              <a:rPr lang="en-US" sz="3200" dirty="0"/>
              <a:t> </a:t>
            </a:r>
            <a:r>
              <a:rPr lang="en-US" sz="3200" dirty="0" err="1"/>
              <a:t>dinh</a:t>
            </a:r>
            <a:r>
              <a:rPr lang="en-US" sz="3200" dirty="0"/>
              <a:t> </a:t>
            </a:r>
            <a:r>
              <a:rPr lang="en-US" sz="3200" dirty="0" err="1"/>
              <a:t>dưỡng</a:t>
            </a:r>
            <a:r>
              <a:rPr lang="en-US" sz="3200" dirty="0"/>
              <a:t> (protein, </a:t>
            </a:r>
            <a:r>
              <a:rPr lang="en-US" sz="3200" dirty="0" err="1"/>
              <a:t>lipit</a:t>
            </a:r>
            <a:r>
              <a:rPr lang="en-US" sz="3200" dirty="0"/>
              <a:t>, </a:t>
            </a:r>
            <a:r>
              <a:rPr lang="en-US" sz="3200" dirty="0" err="1"/>
              <a:t>gluxit</a:t>
            </a:r>
            <a:r>
              <a:rPr lang="en-US" sz="3200" dirty="0"/>
              <a:t>, </a:t>
            </a:r>
            <a:r>
              <a:rPr lang="en-US" sz="3200" dirty="0" err="1"/>
              <a:t>chất</a:t>
            </a:r>
            <a:r>
              <a:rPr lang="en-US" sz="3200" dirty="0"/>
              <a:t> </a:t>
            </a:r>
            <a:r>
              <a:rPr lang="en-US" sz="3200" dirty="0" err="1"/>
              <a:t>khoáng</a:t>
            </a:r>
            <a:r>
              <a:rPr lang="en-US" sz="3200" dirty="0"/>
              <a:t>,…)</a:t>
            </a:r>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414122" y="1281393"/>
            <a:ext cx="5777877" cy="4656433"/>
          </a:xfrm>
          <a:prstGeom prst="rect">
            <a:avLst/>
          </a:prstGeom>
        </p:spPr>
      </p:pic>
      <p:sp>
        <p:nvSpPr>
          <p:cNvPr id="4" name="Rectangle 3"/>
          <p:cNvSpPr/>
          <p:nvPr/>
        </p:nvSpPr>
        <p:spPr>
          <a:xfrm>
            <a:off x="532881" y="865895"/>
            <a:ext cx="5416506" cy="954107"/>
          </a:xfrm>
          <a:prstGeom prst="rect">
            <a:avLst/>
          </a:prstGeom>
          <a:solidFill>
            <a:schemeClr val="bg1">
              <a:lumMod val="95000"/>
            </a:schemeClr>
          </a:solidFill>
        </p:spPr>
        <p:txBody>
          <a:bodyPr wrap="square">
            <a:spAutoFit/>
          </a:bodyPr>
          <a:lstStyle/>
          <a:p>
            <a:r>
              <a:rPr lang="en-US" sz="2800" i="1" dirty="0" err="1">
                <a:latin typeface="Times New Roman" panose="02020603050405020304" pitchFamily="18" charset="0"/>
                <a:ea typeface="Times New Roman" panose="02020603050405020304" pitchFamily="18" charset="0"/>
              </a:rPr>
              <a:t>Hãy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hóa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trúc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318122" y="2726823"/>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318122" y="2522895"/>
            <a:ext cx="424541" cy="407856"/>
          </a:xfrm>
          <a:prstGeom prst="rect">
            <a:avLst/>
          </a:prstGeom>
        </p:spPr>
      </p:pic>
      <p:sp>
        <p:nvSpPr>
          <p:cNvPr id="8" name="Snip Diagonal Corner Rectangle 7"/>
          <p:cNvSpPr/>
          <p:nvPr/>
        </p:nvSpPr>
        <p:spPr>
          <a:xfrm>
            <a:off x="0" y="22577"/>
            <a:ext cx="12090399" cy="65258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Thành phần hóa học, cấu trúc, tính chất của nước</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pic>
        <p:nvPicPr>
          <p:cNvPr id="2" name="Picture 1"/>
          <p:cNvPicPr>
            <a:picLocks noChangeAspect="1"/>
          </p:cNvPicPr>
          <p:nvPr/>
        </p:nvPicPr>
        <p:blipFill>
          <a:blip r:embed="rId3"/>
          <a:stretch>
            <a:fillRect/>
          </a:stretch>
        </p:blipFill>
        <p:spPr>
          <a:xfrm>
            <a:off x="126350" y="2802493"/>
            <a:ext cx="5768319" cy="3859530"/>
          </a:xfrm>
          <a:prstGeom prst="rect">
            <a:avLst/>
          </a:prstGeom>
        </p:spPr>
      </p:pic>
      <p:sp>
        <p:nvSpPr>
          <p:cNvPr id="4" name="Rectangle 3"/>
          <p:cNvSpPr/>
          <p:nvPr/>
        </p:nvSpPr>
        <p:spPr>
          <a:xfrm>
            <a:off x="6788219" y="3488323"/>
            <a:ext cx="4728530" cy="2062103"/>
          </a:xfrm>
          <a:prstGeom prst="rect">
            <a:avLst/>
          </a:prstGeom>
        </p:spPr>
        <p:txBody>
          <a:bodyPr wrap="square">
            <a:spAutoFit/>
          </a:bodyPr>
          <a:lstStyle/>
          <a:p>
            <a:pPr algn="just"/>
            <a:r>
              <a:rPr lang="en-US" sz="3200" b="1" dirty="0" err="1">
                <a:solidFill>
                  <a:srgbClr val="C00000"/>
                </a:solidFill>
                <a:latin typeface="Times New Roman" panose="02020603050405020304" pitchFamily="18" charset="0"/>
                <a:ea typeface="Times New Roman" panose="02020603050405020304" pitchFamily="18" charset="0"/>
              </a:rPr>
              <a:t>Nước</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là</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chất</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lỏng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màu</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mùi</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vị</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có</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hình</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dạng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nhất</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định</a:t>
            </a:r>
            <a:r>
              <a:rPr lang="en-US" sz="3200" b="1" dirty="0">
                <a:solidFill>
                  <a:srgbClr val="C00000"/>
                </a:solidFill>
                <a:latin typeface="Times New Roman" panose="02020603050405020304" pitchFamily="18" charset="0"/>
                <a:ea typeface="Times New Roman" panose="02020603050405020304" pitchFamily="18" charset="0"/>
              </a:rPr>
              <a:t>.</a:t>
            </a:r>
            <a:endParaRPr lang="en-US" sz="3200" b="1" dirty="0">
              <a:solidFill>
                <a:srgbClr val="C00000"/>
              </a:solidFill>
            </a:endParaRPr>
          </a:p>
        </p:txBody>
      </p:sp>
      <p:pic>
        <p:nvPicPr>
          <p:cNvPr id="6" name="Picture 5"/>
          <p:cNvPicPr>
            <a:picLocks noChangeAspect="1"/>
          </p:cNvPicPr>
          <p:nvPr/>
        </p:nvPicPr>
        <p:blipFill>
          <a:blip r:embed="rId4"/>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5"/>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latin typeface="Times New Roman" panose="02020603050405020304" pitchFamily="18" charset="0"/>
                <a:ea typeface="Times New Roman" panose="02020603050405020304" pitchFamily="18" charset="0"/>
              </a:rPr>
              <a:t>Quan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sát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mẫu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nước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trong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cốc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thủy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tinh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rút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ra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nhận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xét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về</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tính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chất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nước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màu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sắc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mùi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vị</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hình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dạng</a:t>
            </a:r>
            <a:r>
              <a:rPr lang="en-US" sz="2800" b="1" i="1" dirty="0">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35.854"/>
  <p:tag name="ISPRING_SLIDE_ID_2" val="{DBAE8DFF-8D74-4C49-ABF8-7CE499C176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2540</Words>
  <Application>Microsoft Office PowerPoint</Application>
  <PresentationFormat>Widescreen</PresentationFormat>
  <Paragraphs>275</Paragraphs>
  <Slides>39</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KaiTi</vt:lpstr>
      <vt:lpstr>.VnTime</vt:lpstr>
      <vt:lpstr>Arial</vt:lpstr>
      <vt:lpstr>Calibri</vt:lpstr>
      <vt:lpstr>Calibri Light</vt:lpstr>
      <vt:lpstr>Times New Roman</vt:lpstr>
      <vt:lpstr>Wingdings</vt:lpstr>
      <vt:lpstr>Office Theme</vt:lpstr>
      <vt:lpstr>PowerPoint Presentation</vt:lpstr>
      <vt:lpstr> KHỞI ĐỘNG</vt:lpstr>
      <vt:lpstr>PowerPoint Presentation</vt:lpstr>
      <vt:lpstr> KHỞI ĐỘNG</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Mai Thanh Phong</cp:lastModifiedBy>
  <cp:revision>44</cp:revision>
  <dcterms:created xsi:type="dcterms:W3CDTF">2022-06-25T06:31:40Z</dcterms:created>
  <dcterms:modified xsi:type="dcterms:W3CDTF">2025-03-20T05:49:14Z</dcterms:modified>
</cp:coreProperties>
</file>