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3"/>
  </p:notesMasterIdLst>
  <p:sldIdLst>
    <p:sldId id="257" r:id="rId5"/>
    <p:sldId id="258" r:id="rId6"/>
    <p:sldId id="259" r:id="rId7"/>
    <p:sldId id="260" r:id="rId8"/>
    <p:sldId id="262"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a:solidFill>
                <a:srgbClr val="FFFFFF"/>
              </a:solidFill>
              <a:latin typeface="Times New Roman" pitchFamily="18" charset="0"/>
              <a:cs typeface="Times New Roman" pitchFamily="18" charset="0"/>
            </a:rPr>
            <a:t>I. </a:t>
          </a:r>
          <a:r>
            <a:rPr lang="en-US" sz="2400" dirty="0" err="1">
              <a:solidFill>
                <a:srgbClr val="FFFFFF"/>
              </a:solidFill>
              <a:latin typeface="Times New Roman" pitchFamily="18" charset="0"/>
              <a:cs typeface="Times New Roman" pitchFamily="18" charset="0"/>
            </a:rPr>
            <a:t>Trao</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đổi</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khí</a:t>
          </a:r>
          <a:r>
            <a:rPr lang="en-US" sz="2400" dirty="0">
              <a:solidFill>
                <a:srgbClr val="FFFFFF"/>
              </a:solidFill>
              <a:latin typeface="Times New Roman" pitchFamily="18" charset="0"/>
              <a:cs typeface="Times New Roman" pitchFamily="18" charset="0"/>
            </a:rPr>
            <a:t> ở </a:t>
          </a:r>
          <a:r>
            <a:rPr lang="en-US" sz="2400" dirty="0" err="1">
              <a:solidFill>
                <a:srgbClr val="FFFFFF"/>
              </a:solidFill>
              <a:latin typeface="Times New Roman" pitchFamily="18" charset="0"/>
              <a:cs typeface="Times New Roman" pitchFamily="18" charset="0"/>
            </a:rPr>
            <a:t>sinh</a:t>
          </a:r>
          <a:r>
            <a:rPr lang="en-US" sz="2400" dirty="0">
              <a:solidFill>
                <a:srgbClr val="FFFFFF"/>
              </a:solidFill>
              <a:latin typeface="Times New Roman" pitchFamily="18" charset="0"/>
              <a:cs typeface="Times New Roman" pitchFamily="18" charset="0"/>
            </a:rPr>
            <a:t> </a:t>
          </a:r>
          <a:r>
            <a:rPr lang="en-US" sz="2400" dirty="0" err="1">
              <a:solidFill>
                <a:srgbClr val="FFFFFF"/>
              </a:solidFill>
              <a:latin typeface="Times New Roman" pitchFamily="18" charset="0"/>
              <a:cs typeface="Times New Roman" pitchFamily="18" charset="0"/>
            </a:rPr>
            <a:t>vật</a:t>
          </a:r>
          <a:endParaRPr lang="en-US" sz="2400"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B920115E-858D-41C1-9589-FCE568F11FFC}" type="sib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 </a:t>
          </a:r>
          <a:r>
            <a:rPr lang="en-US" sz="2000" dirty="0" err="1">
              <a:solidFill>
                <a:srgbClr val="FFFFFF"/>
              </a:solidFill>
              <a:latin typeface="Arial" panose="020B0604020202020204" pitchFamily="34" charset="0"/>
              <a:cs typeface="Arial" panose="020B0604020202020204" pitchFamily="34" charset="0"/>
            </a:rPr>
            <a:t>Trao</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đổi</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khí</a:t>
          </a:r>
          <a:r>
            <a:rPr lang="en-US" sz="2000" dirty="0">
              <a:solidFill>
                <a:srgbClr val="FFFFFF"/>
              </a:solidFill>
              <a:latin typeface="Arial" panose="020B0604020202020204" pitchFamily="34" charset="0"/>
              <a:cs typeface="Arial" panose="020B0604020202020204" pitchFamily="34" charset="0"/>
            </a:rPr>
            <a:t> ở </a:t>
          </a:r>
          <a:r>
            <a:rPr lang="en-US" sz="2000" dirty="0" err="1">
              <a:solidFill>
                <a:srgbClr val="FFFFFF"/>
              </a:solidFill>
              <a:latin typeface="Arial" panose="020B0604020202020204" pitchFamily="34" charset="0"/>
              <a:cs typeface="Arial" panose="020B0604020202020204" pitchFamily="34" charset="0"/>
            </a:rPr>
            <a:t>thực</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vật</a:t>
          </a:r>
          <a:r>
            <a:rPr lang="en-US" sz="2000" dirty="0">
              <a:solidFill>
                <a:srgbClr val="FFFFFF"/>
              </a:solidFill>
              <a:latin typeface="Arial" panose="020B0604020202020204" pitchFamily="34" charset="0"/>
              <a:cs typeface="Arial" panose="020B0604020202020204" pitchFamily="34" charset="0"/>
            </a:rPr>
            <a:t> </a:t>
          </a:r>
        </a:p>
      </dgm:t>
    </dgm:pt>
    <dgm:pt modelId="{2818DD07-7FDA-4F9E-8469-EDE01B64B0AF}" type="par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07799766-9416-4049-9FD2-7921EF00CCC2}" type="sib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III. </a:t>
          </a:r>
          <a:r>
            <a:rPr lang="en-US" sz="2000" dirty="0" err="1">
              <a:solidFill>
                <a:srgbClr val="FFFFFF"/>
              </a:solidFill>
              <a:latin typeface="Arial" panose="020B0604020202020204" pitchFamily="34" charset="0"/>
              <a:cs typeface="Arial" panose="020B0604020202020204" pitchFamily="34" charset="0"/>
            </a:rPr>
            <a:t>Trao</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đổi</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khí</a:t>
          </a:r>
          <a:r>
            <a:rPr lang="en-US" sz="2000" dirty="0">
              <a:solidFill>
                <a:srgbClr val="FFFFFF"/>
              </a:solidFill>
              <a:latin typeface="Arial" panose="020B0604020202020204" pitchFamily="34" charset="0"/>
              <a:cs typeface="Arial" panose="020B0604020202020204" pitchFamily="34" charset="0"/>
            </a:rPr>
            <a:t> ở </a:t>
          </a:r>
          <a:r>
            <a:rPr lang="en-US" sz="2000" dirty="0" err="1">
              <a:solidFill>
                <a:srgbClr val="FFFFFF"/>
              </a:solidFill>
              <a:latin typeface="Arial" panose="020B0604020202020204" pitchFamily="34" charset="0"/>
              <a:cs typeface="Arial" panose="020B0604020202020204" pitchFamily="34" charset="0"/>
            </a:rPr>
            <a:t>động</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vật</a:t>
          </a:r>
          <a:r>
            <a:rPr lang="en-US" sz="2000" dirty="0">
              <a:solidFill>
                <a:srgbClr val="FFFFFF"/>
              </a:solidFill>
              <a:latin typeface="Arial" panose="020B0604020202020204" pitchFamily="34" charset="0"/>
              <a:cs typeface="Arial" panose="020B0604020202020204" pitchFamily="34" charset="0"/>
            </a:rPr>
            <a:t> </a:t>
          </a:r>
        </a:p>
      </dgm:t>
    </dgm:pt>
    <dgm:pt modelId="{C5423305-B5A8-4023-B898-B61068F29885}" type="parTrans" cxnId="{41347426-2C05-4D05-9B5F-690074B07428}">
      <dgm:prSet/>
      <dgm:spPr/>
      <dgm:t>
        <a:bodyPr/>
        <a:lstStyle/>
        <a:p>
          <a:endParaRPr lang="en-US" sz="2000"/>
        </a:p>
      </dgm:t>
    </dgm:pt>
    <dgm:pt modelId="{00854AF9-8B58-4926-BED7-CE6DA5B6B39F}" type="sibTrans" cxnId="{41347426-2C05-4D05-9B5F-690074B07428}">
      <dgm:prSet/>
      <dgm:spPr/>
      <dgm:t>
        <a:bodyPr/>
        <a:lstStyle/>
        <a:p>
          <a:endParaRPr lang="en-US" sz="2000"/>
        </a:p>
      </dgm:t>
    </dgm:pt>
    <dgm:pt modelId="{FECAD3C2-A52E-4230-B09E-F1785EA565D2}" type="pres">
      <dgm:prSet presAssocID="{6B7056A3-DE18-4B7E-AFCE-512CA10E0D2E}" presName="Name0" presStyleCnt="0">
        <dgm:presLayoutVars>
          <dgm:chMax val="7"/>
          <dgm:chPref val="7"/>
          <dgm:dir/>
        </dgm:presLayoutVars>
      </dgm:prSet>
      <dgm:spPr/>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41347426-2C05-4D05-9B5F-690074B07428}" srcId="{6B7056A3-DE18-4B7E-AFCE-512CA10E0D2E}" destId="{F82F75CE-CF68-4B7F-A406-49C48654AB28}" srcOrd="2" destOrd="0" parTransId="{C5423305-B5A8-4023-B898-B61068F29885}" sibTransId="{00854AF9-8B58-4926-BED7-CE6DA5B6B39F}"/>
    <dgm:cxn modelId="{CF9D4A76-5B3E-4978-80E0-370CC485C994}" srcId="{6B7056A3-DE18-4B7E-AFCE-512CA10E0D2E}" destId="{37D4FCFB-6C2C-483B-B65C-78F28C7263DC}" srcOrd="0" destOrd="0" parTransId="{E02B07C9-A8FA-4D5E-9A50-B9EC3A7BF64D}" sibTransId="{B920115E-858D-41C1-9589-FCE568F11FFC}"/>
    <dgm:cxn modelId="{A5A69376-8AF3-4B9A-9298-49C82F1841F8}" srcId="{6B7056A3-DE18-4B7E-AFCE-512CA10E0D2E}" destId="{FD8EC8E8-536B-44E4-8C82-C92873CAAF5C}" srcOrd="1" destOrd="0" parTransId="{2818DD07-7FDA-4F9E-8469-EDE01B64B0AF}" sibTransId="{07799766-9416-4049-9FD2-7921EF00CCC2}"/>
    <dgm:cxn modelId="{51DDB076-ECFA-4D6E-9E3D-3263E68C843E}" type="presOf" srcId="{FD8EC8E8-536B-44E4-8C82-C92873CAAF5C}" destId="{90CA1737-116E-49B9-A8B8-899E0B0EEB08}" srcOrd="0" destOrd="0" presId="urn:microsoft.com/office/officeart/2008/layout/VerticalCurvedList"/>
    <dgm:cxn modelId="{354E3F7C-620C-48DC-9AFF-35A7B2DF26E4}" type="presOf" srcId="{F82F75CE-CF68-4B7F-A406-49C48654AB28}" destId="{7B644E48-5C62-4EC6-A17E-B50F87D4583B}" srcOrd="0" destOrd="0" presId="urn:microsoft.com/office/officeart/2008/layout/VerticalCurvedList"/>
    <dgm:cxn modelId="{91815EDC-CE6C-4D2E-8A2F-561AF7A560CE}" type="presOf" srcId="{6B7056A3-DE18-4B7E-AFCE-512CA10E0D2E}" destId="{FECAD3C2-A52E-4230-B09E-F1785EA565D2}"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64535DFA-4D3E-41E6-AC0C-823232594FF0}" type="presOf" srcId="{37D4FCFB-6C2C-483B-B65C-78F28C7263DC}" destId="{FE8EEF68-B1B7-4932-8E00-CA59E7081E1B}"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766758" y="-730620"/>
          <a:ext cx="5677641" cy="5677641"/>
        </a:xfrm>
        <a:prstGeom prst="blockArc">
          <a:avLst>
            <a:gd name="adj1" fmla="val 18900000"/>
            <a:gd name="adj2" fmla="val 2700000"/>
            <a:gd name="adj3" fmla="val 38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85829" y="289877"/>
          <a:ext cx="4842977"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Times New Roman" pitchFamily="18" charset="0"/>
              <a:cs typeface="Times New Roman" pitchFamily="18" charset="0"/>
            </a:rPr>
            <a:t>I. </a:t>
          </a:r>
          <a:r>
            <a:rPr lang="en-US" sz="2400" kern="1200" dirty="0" err="1">
              <a:solidFill>
                <a:srgbClr val="FFFFFF"/>
              </a:solidFill>
              <a:latin typeface="Times New Roman" pitchFamily="18" charset="0"/>
              <a:cs typeface="Times New Roman" pitchFamily="18" charset="0"/>
            </a:rPr>
            <a:t>Trao</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đổi</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khí</a:t>
          </a:r>
          <a:r>
            <a:rPr lang="en-US" sz="2400" kern="1200" dirty="0">
              <a:solidFill>
                <a:srgbClr val="FFFFFF"/>
              </a:solidFill>
              <a:latin typeface="Times New Roman" pitchFamily="18" charset="0"/>
              <a:cs typeface="Times New Roman" pitchFamily="18" charset="0"/>
            </a:rPr>
            <a:t> ở </a:t>
          </a:r>
          <a:r>
            <a:rPr lang="en-US" sz="2400" kern="1200" dirty="0" err="1">
              <a:solidFill>
                <a:srgbClr val="FFFFFF"/>
              </a:solidFill>
              <a:latin typeface="Times New Roman" pitchFamily="18" charset="0"/>
              <a:cs typeface="Times New Roman" pitchFamily="18" charset="0"/>
            </a:rPr>
            <a:t>sinh</a:t>
          </a:r>
          <a:r>
            <a:rPr lang="en-US" sz="2400" kern="1200" dirty="0">
              <a:solidFill>
                <a:srgbClr val="FFFFFF"/>
              </a:solidFill>
              <a:latin typeface="Times New Roman" pitchFamily="18" charset="0"/>
              <a:cs typeface="Times New Roman" pitchFamily="18" charset="0"/>
            </a:rPr>
            <a:t> </a:t>
          </a:r>
          <a:r>
            <a:rPr lang="en-US" sz="2400" kern="1200" dirty="0" err="1">
              <a:solidFill>
                <a:srgbClr val="FFFFFF"/>
              </a:solidFill>
              <a:latin typeface="Times New Roman" pitchFamily="18" charset="0"/>
              <a:cs typeface="Times New Roman" pitchFamily="18" charset="0"/>
            </a:rPr>
            <a:t>vật</a:t>
          </a:r>
          <a:endParaRPr lang="en-US" sz="2400" kern="1200" dirty="0">
            <a:solidFill>
              <a:srgbClr val="FFFFFF"/>
            </a:solidFill>
            <a:latin typeface="Times New Roman" pitchFamily="18" charset="0"/>
            <a:cs typeface="Times New Roman" pitchFamily="18" charset="0"/>
          </a:endParaRPr>
        </a:p>
      </dsp:txBody>
      <dsp:txXfrm>
        <a:off x="585829" y="289877"/>
        <a:ext cx="4842977" cy="1106805"/>
      </dsp:txXfrm>
    </dsp:sp>
    <dsp:sp modelId="{00D6754D-0832-482E-9689-CD59C03423C7}">
      <dsp:nvSpPr>
        <dsp:cNvPr id="0" name=""/>
        <dsp:cNvSpPr/>
      </dsp:nvSpPr>
      <dsp:spPr>
        <a:xfrm>
          <a:off x="58779" y="31623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892361" y="1554797"/>
          <a:ext cx="4536445"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II. </a:t>
          </a:r>
          <a:r>
            <a:rPr lang="en-US" sz="2000" kern="1200" dirty="0" err="1">
              <a:solidFill>
                <a:srgbClr val="FFFFFF"/>
              </a:solidFill>
              <a:latin typeface="Arial" panose="020B0604020202020204" pitchFamily="34" charset="0"/>
              <a:cs typeface="Arial" panose="020B0604020202020204" pitchFamily="34" charset="0"/>
            </a:rPr>
            <a:t>Trao</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đổi</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khí</a:t>
          </a:r>
          <a:r>
            <a:rPr lang="en-US" sz="2000" kern="1200" dirty="0">
              <a:solidFill>
                <a:srgbClr val="FFFFFF"/>
              </a:solidFill>
              <a:latin typeface="Arial" panose="020B0604020202020204" pitchFamily="34" charset="0"/>
              <a:cs typeface="Arial" panose="020B0604020202020204" pitchFamily="34" charset="0"/>
            </a:rPr>
            <a:t> ở </a:t>
          </a:r>
          <a:r>
            <a:rPr lang="en-US" sz="2000" kern="1200" dirty="0" err="1">
              <a:solidFill>
                <a:srgbClr val="FFFFFF"/>
              </a:solidFill>
              <a:latin typeface="Arial" panose="020B0604020202020204" pitchFamily="34" charset="0"/>
              <a:cs typeface="Arial" panose="020B0604020202020204" pitchFamily="34" charset="0"/>
            </a:rPr>
            <a:t>thực</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vật</a:t>
          </a:r>
          <a:r>
            <a:rPr lang="en-US" sz="2000" kern="1200" dirty="0">
              <a:solidFill>
                <a:srgbClr val="FFFFFF"/>
              </a:solidFill>
              <a:latin typeface="Arial" panose="020B0604020202020204" pitchFamily="34" charset="0"/>
              <a:cs typeface="Arial" panose="020B0604020202020204" pitchFamily="34" charset="0"/>
            </a:rPr>
            <a:t> </a:t>
          </a:r>
        </a:p>
      </dsp:txBody>
      <dsp:txXfrm>
        <a:off x="892361" y="1554797"/>
        <a:ext cx="4536445" cy="1106805"/>
      </dsp:txXfrm>
    </dsp:sp>
    <dsp:sp modelId="{26EB74C9-EC5E-4468-B2C7-8B6097839109}">
      <dsp:nvSpPr>
        <dsp:cNvPr id="0" name=""/>
        <dsp:cNvSpPr/>
      </dsp:nvSpPr>
      <dsp:spPr>
        <a:xfrm>
          <a:off x="365311" y="158115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85829" y="2951480"/>
          <a:ext cx="4842977" cy="84328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III. </a:t>
          </a:r>
          <a:r>
            <a:rPr lang="en-US" sz="2000" kern="1200" dirty="0" err="1">
              <a:solidFill>
                <a:srgbClr val="FFFFFF"/>
              </a:solidFill>
              <a:latin typeface="Arial" panose="020B0604020202020204" pitchFamily="34" charset="0"/>
              <a:cs typeface="Arial" panose="020B0604020202020204" pitchFamily="34" charset="0"/>
            </a:rPr>
            <a:t>Trao</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đổi</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khí</a:t>
          </a:r>
          <a:r>
            <a:rPr lang="en-US" sz="2000" kern="1200" dirty="0">
              <a:solidFill>
                <a:srgbClr val="FFFFFF"/>
              </a:solidFill>
              <a:latin typeface="Arial" panose="020B0604020202020204" pitchFamily="34" charset="0"/>
              <a:cs typeface="Arial" panose="020B0604020202020204" pitchFamily="34" charset="0"/>
            </a:rPr>
            <a:t> ở </a:t>
          </a:r>
          <a:r>
            <a:rPr lang="en-US" sz="2000" kern="1200" dirty="0" err="1">
              <a:solidFill>
                <a:srgbClr val="FFFFFF"/>
              </a:solidFill>
              <a:latin typeface="Arial" panose="020B0604020202020204" pitchFamily="34" charset="0"/>
              <a:cs typeface="Arial" panose="020B0604020202020204" pitchFamily="34" charset="0"/>
            </a:rPr>
            <a:t>động</a:t>
          </a:r>
          <a:r>
            <a:rPr lang="en-US" sz="2000" kern="1200" dirty="0">
              <a:solidFill>
                <a:srgbClr val="FFFFFF"/>
              </a:solidFill>
              <a:latin typeface="Arial" panose="020B0604020202020204" pitchFamily="34" charset="0"/>
              <a:cs typeface="Arial" panose="020B0604020202020204" pitchFamily="34" charset="0"/>
            </a:rPr>
            <a:t> </a:t>
          </a:r>
          <a:r>
            <a:rPr lang="en-US" sz="2000" kern="1200" dirty="0" err="1">
              <a:solidFill>
                <a:srgbClr val="FFFFFF"/>
              </a:solidFill>
              <a:latin typeface="Arial" panose="020B0604020202020204" pitchFamily="34" charset="0"/>
              <a:cs typeface="Arial" panose="020B0604020202020204" pitchFamily="34" charset="0"/>
            </a:rPr>
            <a:t>vật</a:t>
          </a:r>
          <a:r>
            <a:rPr lang="en-US" sz="2000" kern="1200" dirty="0">
              <a:solidFill>
                <a:srgbClr val="FFFFFF"/>
              </a:solidFill>
              <a:latin typeface="Arial" panose="020B0604020202020204" pitchFamily="34" charset="0"/>
              <a:cs typeface="Arial" panose="020B0604020202020204" pitchFamily="34" charset="0"/>
            </a:rPr>
            <a:t> </a:t>
          </a:r>
        </a:p>
      </dsp:txBody>
      <dsp:txXfrm>
        <a:off x="585829" y="2951480"/>
        <a:ext cx="4842977" cy="843280"/>
      </dsp:txXfrm>
    </dsp:sp>
    <dsp:sp modelId="{97D11239-95F4-4362-A288-547262530941}">
      <dsp:nvSpPr>
        <dsp:cNvPr id="0" name=""/>
        <dsp:cNvSpPr/>
      </dsp:nvSpPr>
      <dsp:spPr>
        <a:xfrm>
          <a:off x="58779" y="284607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120C1-85E1-44B3-9E94-252C022254EE}" type="datetimeFigureOut">
              <a:rPr lang="en-US" smtClean="0"/>
              <a:t>3/20/2025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043C6-F6B7-4D3F-B3B9-E9E8F74DC5BD}" type="slidenum">
              <a:rPr lang="en-US" smtClean="0"/>
              <a:t>‹#›</a:t>
            </a:fld>
            <a:endParaRPr lang="en-US"/>
          </a:p>
        </p:txBody>
      </p:sp>
    </p:spTree>
    <p:extLst>
      <p:ext uri="{BB962C8B-B14F-4D97-AF65-F5344CB8AC3E}">
        <p14:creationId xmlns:p14="http://schemas.microsoft.com/office/powerpoint/2010/main" val="76179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2FD0C-B6D3-45AF-856F-A405129FD409}"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4597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F28CC43F-0414-4C58-95A0-A34FAC4203F5}" type="datetimeFigureOut">
              <a:rPr lang="en-US" smtClean="0"/>
              <a:pPr>
                <a:defRPr/>
              </a:pPr>
              <a:t>3/20/2025</a:t>
            </a:fld>
            <a:endParaRPr lang="en-US"/>
          </a:p>
        </p:txBody>
      </p:sp>
      <p:sp>
        <p:nvSpPr>
          <p:cNvPr id="8" name="Slide Number Placeholder 7"/>
          <p:cNvSpPr>
            <a:spLocks noGrp="1"/>
          </p:cNvSpPr>
          <p:nvPr>
            <p:ph type="sldNum" sz="quarter" idx="11"/>
          </p:nvPr>
        </p:nvSpPr>
        <p:spPr/>
        <p:txBody>
          <a:bodyPr/>
          <a:lstStyle/>
          <a:p>
            <a:pPr>
              <a:defRPr/>
            </a:pPr>
            <a:fld id="{C024D3BA-8024-4A37-97E3-069BF764B0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CC21C23-A2DC-4A7E-82A4-ACADB72D6A69}" type="datetimeFigureOut">
              <a:rPr lang="en-US" smtClean="0"/>
              <a:pPr>
                <a:defRPr/>
              </a:pPr>
              <a:t>3/20/2025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3E8FC-2714-42A7-AB50-0FD3C9D7D2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70E7602-9016-4448-9881-3A0897393443}" type="datetimeFigureOut">
              <a:rPr lang="en-US" smtClean="0"/>
              <a:pPr>
                <a:defRPr/>
              </a:pPr>
              <a:t>3/20/2025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3ED0E8-6936-40CF-89E1-F89203F0CB9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solidFill>
                  <a:prstClr val="black">
                    <a:tint val="75000"/>
                  </a:prstClr>
                </a:solidFill>
              </a:rPr>
              <a:pPr>
                <a:defRPr/>
              </a:pPr>
              <a:t>20/03/2025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13678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solidFill>
                  <a:prstClr val="black">
                    <a:tint val="75000"/>
                  </a:prstClr>
                </a:solidFill>
              </a:rPr>
              <a:pPr>
                <a:defRPr/>
              </a:pPr>
              <a:t>20/03/2025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263808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solidFill>
                  <a:prstClr val="black">
                    <a:tint val="75000"/>
                  </a:prstClr>
                </a:solidFill>
              </a:rPr>
              <a:pPr>
                <a:defRPr/>
              </a:pPr>
              <a:t>20/03/2025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2287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solidFill>
                  <a:prstClr val="black">
                    <a:tint val="75000"/>
                  </a:prstClr>
                </a:solidFill>
              </a:rPr>
              <a:pPr>
                <a:defRPr/>
              </a:pPr>
              <a:t>20/03/2025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29575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solidFill>
                  <a:prstClr val="black">
                    <a:tint val="75000"/>
                  </a:prstClr>
                </a:solidFill>
              </a:rPr>
              <a:pPr>
                <a:defRPr/>
              </a:pPr>
              <a:t>20/03/2025</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243345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solidFill>
                  <a:prstClr val="black">
                    <a:tint val="75000"/>
                  </a:prstClr>
                </a:solidFill>
              </a:rPr>
              <a:pPr>
                <a:defRPr/>
              </a:pPr>
              <a:t>20/03/2025</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42886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solidFill>
                  <a:prstClr val="black">
                    <a:tint val="75000"/>
                  </a:prstClr>
                </a:solidFill>
              </a:rPr>
              <a:pPr>
                <a:defRPr/>
              </a:pPr>
              <a:t>20/03/2025</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401306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solidFill>
                  <a:prstClr val="black">
                    <a:tint val="75000"/>
                  </a:prstClr>
                </a:solidFill>
              </a:rPr>
              <a:pPr>
                <a:defRPr/>
              </a:pPr>
              <a:t>20/03/2025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6517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70CB8F-BD8D-449C-B5B9-E58AD2726A0E}" type="datetimeFigureOut">
              <a:rPr lang="en-US" smtClean="0"/>
              <a:pPr>
                <a:defRPr/>
              </a:pPr>
              <a:t>3/20/2025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24072-456D-45B5-B976-A79B7E7F749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solidFill>
                  <a:prstClr val="black">
                    <a:tint val="75000"/>
                  </a:prstClr>
                </a:solidFill>
              </a:rPr>
              <a:pPr>
                <a:defRPr/>
              </a:pPr>
              <a:t>20/03/2025</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13955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solidFill>
                  <a:prstClr val="black">
                    <a:tint val="75000"/>
                  </a:prstClr>
                </a:solidFill>
              </a:rPr>
              <a:pPr>
                <a:defRPr/>
              </a:pPr>
              <a:t>20/03/2025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220507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solidFill>
                  <a:prstClr val="black">
                    <a:tint val="75000"/>
                  </a:prstClr>
                </a:solidFill>
              </a:rPr>
              <a:pPr>
                <a:defRPr/>
              </a:pPr>
              <a:t>20/03/2025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18277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199139"/>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365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804626"/>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3600033"/>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8558"/>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44912"/>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662425"/>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A63B65-3715-42B6-AC5D-276AA6CA5208}" type="datetimeFigureOut">
              <a:rPr lang="en-US" smtClean="0"/>
              <a:pPr>
                <a:defRPr/>
              </a:pPr>
              <a:t>3/20/2025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18FD20-FDFF-4264-98DC-77E4B1357842}"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09434"/>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846985"/>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29507"/>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2025/3/20</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30039"/>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5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9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61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4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5FF60C1-2A55-4DD7-AE5C-D95BF8696F02}" type="datetimeFigureOut">
              <a:rPr lang="en-US" smtClean="0"/>
              <a:pPr>
                <a:defRPr/>
              </a:pPr>
              <a:t>3/20/2025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CF138-6D0B-446C-B170-B0C59340EA53}"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1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826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93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15CFF081-1494-493B-BC98-263E9EA713D1}" type="datetimeFigureOut">
              <a:rPr lang="en-US" smtClean="0"/>
              <a:pPr>
                <a:defRPr/>
              </a:pPr>
              <a:t>3/20/2025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660E4A-FEE6-41C1-966C-A92E63EB3AB2}"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179E6E7-C191-4E32-B0F6-990BAB32F91E}" type="datetimeFigureOut">
              <a:rPr lang="en-US" smtClean="0"/>
              <a:pPr>
                <a:defRPr/>
              </a:pPr>
              <a:t>3/20/2025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A5F37E-E4F4-4335-B2DB-D47B9534B4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9DC19-1B0B-47EC-B724-D188E5FE3329}" type="datetimeFigureOut">
              <a:rPr lang="en-US" smtClean="0"/>
              <a:pPr>
                <a:defRPr/>
              </a:pPr>
              <a:t>3/20/2025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D1D5E-23F6-4E6E-86E4-4786CAE54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E3FC72-E7EA-46EA-850D-6D421629F0DE}" type="datetimeFigureOut">
              <a:rPr lang="en-US" smtClean="0"/>
              <a:pPr>
                <a:defRPr/>
              </a:pPr>
              <a:t>3/20/2025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CB8BFB-C2FE-4454-9928-1EB651383B5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557A69E-4B6A-4F36-A77D-0EBD7F8FFECC}" type="datetimeFigureOut">
              <a:rPr lang="en-US" smtClean="0"/>
              <a:pPr>
                <a:defRPr/>
              </a:pPr>
              <a:t>3/20/2025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5D02-B494-4686-AF51-A37DACBA72C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6EEF7517-97A5-4541-B65F-F09C9139EE5E}" type="datetimeFigureOut">
              <a:rPr lang="en-US" smtClean="0"/>
              <a:pPr fontAlgn="base">
                <a:spcBef>
                  <a:spcPct val="0"/>
                </a:spcBef>
                <a:spcAft>
                  <a:spcPct val="0"/>
                </a:spcAft>
                <a:defRPr/>
              </a:pPr>
              <a:t>3/20/2025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CA602D2-83DD-49B3-ADEE-B2E40C3753DA}" type="slidenum">
              <a:rPr lang="en-US" smtClean="0"/>
              <a:pPr fontAlgn="base">
                <a:spcBef>
                  <a:spcPct val="0"/>
                </a:spcBef>
                <a:spcAft>
                  <a:spcPct val="0"/>
                </a:spcAft>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424E1A5B-0599-46F1-AA7E-104DC4095818}" type="datetimeFigureOut">
              <a:rPr lang="vi-VN">
                <a:solidFill>
                  <a:prstClr val="black">
                    <a:tint val="75000"/>
                  </a:prstClr>
                </a:solidFill>
                <a:cs typeface="Arial" panose="020B0604020202020204" pitchFamily="34" charset="0"/>
              </a:rPr>
              <a:pPr fontAlgn="base">
                <a:spcBef>
                  <a:spcPct val="0"/>
                </a:spcBef>
                <a:spcAft>
                  <a:spcPct val="0"/>
                </a:spcAft>
                <a:defRPr/>
              </a:pPr>
              <a:t>20/03/2025</a:t>
            </a:fld>
            <a:endParaRPr lang="vi-VN">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vi-VN">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E1146D9-EF9D-4FC2-8AEC-D339121FB346}" type="slidenum">
              <a:rPr lang="vi-VN" altLang="en-US">
                <a:cs typeface="Arial" panose="020B0604020202020204" pitchFamily="34" charset="0"/>
              </a:rPr>
              <a:pPr fontAlgn="base">
                <a:spcBef>
                  <a:spcPct val="0"/>
                </a:spcBef>
                <a:spcAft>
                  <a:spcPct val="0"/>
                </a:spcAft>
                <a:defRPr/>
              </a:pPr>
              <a:t>‹#›</a:t>
            </a:fld>
            <a:endParaRPr lang="vi-VN" altLang="en-US">
              <a:cs typeface="Arial" panose="020B0604020202020204" pitchFamily="34" charset="0"/>
            </a:endParaRPr>
          </a:p>
        </p:txBody>
      </p:sp>
    </p:spTree>
    <p:extLst>
      <p:ext uri="{BB962C8B-B14F-4D97-AF65-F5344CB8AC3E}">
        <p14:creationId xmlns:p14="http://schemas.microsoft.com/office/powerpoint/2010/main" val="343415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496B880E-3BE9-4A10-966A-C1D42C70BCF6}" type="datetimeFigureOut">
              <a:rPr lang="zh-CN" altLang="en-US" smtClean="0">
                <a:solidFill>
                  <a:prstClr val="black">
                    <a:tint val="75000"/>
                  </a:prstClr>
                </a:solidFill>
              </a:rPr>
              <a:pPr/>
              <a:t>2025/3/20</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05F30F0-2D64-4950-B991-DBE38FB597C1}"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0912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4000">
    <p:fade/>
  </p:transition>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16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XGG-HgtJoI"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4.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21.xml"/><Relationship Id="rId18" Type="http://schemas.openxmlformats.org/officeDocument/2006/relationships/slide" Target="slide20.xml"/><Relationship Id="rId26" Type="http://schemas.microsoft.com/office/2007/relationships/hdphoto" Target="../media/hdphoto5.wdp"/><Relationship Id="rId3" Type="http://schemas.openxmlformats.org/officeDocument/2006/relationships/control" Target="../activeX/activeX1.xml"/><Relationship Id="rId21" Type="http://schemas.openxmlformats.org/officeDocument/2006/relationships/slide" Target="slide22.xml"/><Relationship Id="rId7" Type="http://schemas.openxmlformats.org/officeDocument/2006/relationships/slide" Target="slide27.xml"/><Relationship Id="rId12" Type="http://schemas.microsoft.com/office/2007/relationships/hdphoto" Target="../media/hdphoto4.wdp"/><Relationship Id="rId17" Type="http://schemas.microsoft.com/office/2007/relationships/hdphoto" Target="../media/hdphoto2.wdp"/><Relationship Id="rId25" Type="http://schemas.openxmlformats.org/officeDocument/2006/relationships/image" Target="../media/image23.png"/><Relationship Id="rId2" Type="http://schemas.openxmlformats.org/officeDocument/2006/relationships/audio" Target="../media/media2.mp3"/><Relationship Id="rId16" Type="http://schemas.openxmlformats.org/officeDocument/2006/relationships/image" Target="../media/image15.png"/><Relationship Id="rId20" Type="http://schemas.openxmlformats.org/officeDocument/2006/relationships/slide" Target="slide26.xml"/><Relationship Id="rId29" Type="http://schemas.openxmlformats.org/officeDocument/2006/relationships/image" Target="../media/image25.wmf"/><Relationship Id="rId1" Type="http://schemas.microsoft.com/office/2007/relationships/media" Target="../media/media2.mp3"/><Relationship Id="rId6" Type="http://schemas.openxmlformats.org/officeDocument/2006/relationships/image" Target="../media/image18.jpg"/><Relationship Id="rId11" Type="http://schemas.openxmlformats.org/officeDocument/2006/relationships/image" Target="../media/image20.png"/><Relationship Id="rId24" Type="http://schemas.openxmlformats.org/officeDocument/2006/relationships/slide" Target="slide11.xml"/><Relationship Id="rId5" Type="http://schemas.openxmlformats.org/officeDocument/2006/relationships/slideLayout" Target="../slideLayouts/slideLayout40.xml"/><Relationship Id="rId15" Type="http://schemas.openxmlformats.org/officeDocument/2006/relationships/slide" Target="slide28.xml"/><Relationship Id="rId23" Type="http://schemas.openxmlformats.org/officeDocument/2006/relationships/image" Target="../media/image22.png"/><Relationship Id="rId28" Type="http://schemas.openxmlformats.org/officeDocument/2006/relationships/image" Target="../media/image24.wmf"/><Relationship Id="rId10" Type="http://schemas.openxmlformats.org/officeDocument/2006/relationships/slide" Target="slide24.xml"/><Relationship Id="rId19" Type="http://schemas.openxmlformats.org/officeDocument/2006/relationships/slide" Target="slide23.xml"/><Relationship Id="rId4" Type="http://schemas.openxmlformats.org/officeDocument/2006/relationships/control" Target="../activeX/activeX2.xml"/><Relationship Id="rId9" Type="http://schemas.microsoft.com/office/2007/relationships/hdphoto" Target="../media/hdphoto3.wdp"/><Relationship Id="rId14" Type="http://schemas.openxmlformats.org/officeDocument/2006/relationships/slide" Target="slide25.xml"/><Relationship Id="rId22" Type="http://schemas.openxmlformats.org/officeDocument/2006/relationships/image" Target="../media/image21.png"/><Relationship Id="rId27"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www.youtube.com/watch?v=9FAl0AtAH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1374775"/>
            <a:ext cx="7918450" cy="345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a:solidFill>
                  <a:schemeClr val="tx2">
                    <a:lumMod val="60000"/>
                    <a:lumOff val="40000"/>
                  </a:schemeClr>
                </a:solidFill>
                <a:effectLst/>
                <a:latin typeface="Times New Roman" pitchFamily="18" charset="0"/>
                <a:cs typeface="Times New Roman" pitchFamily="18" charset="0"/>
              </a:rPr>
              <a:t>Câu</a:t>
            </a:r>
            <a:r>
              <a:rPr lang="en-US" sz="2000" b="1" u="none" strike="noStrike" spc="0" dirty="0">
                <a:solidFill>
                  <a:schemeClr val="tx2">
                    <a:lumMod val="60000"/>
                    <a:lumOff val="40000"/>
                  </a:schemeClr>
                </a:solidFill>
                <a:effectLst/>
                <a:latin typeface="Times New Roman" pitchFamily="18" charset="0"/>
                <a:cs typeface="Times New Roman" pitchFamily="18" charset="0"/>
              </a:rPr>
              <a:t> 1: </a:t>
            </a:r>
            <a:r>
              <a:rPr lang="vi-VN" sz="2000" b="1" u="none" strike="noStrike" spc="0" dirty="0">
                <a:solidFill>
                  <a:schemeClr val="tx2">
                    <a:lumMod val="60000"/>
                    <a:lumOff val="40000"/>
                  </a:schemeClr>
                </a:solidFill>
                <a:effectLst/>
                <a:latin typeface="+mj-lt"/>
                <a:cs typeface="Times New Roman" pitchFamily="18" charset="0"/>
              </a:rPr>
              <a:t>Sắp xếp các bước làm sau theo đúng tiến trình làm thí nghiệm chứng minh</a:t>
            </a:r>
            <a:r>
              <a:rPr lang="en-US" sz="2000" b="1" u="none" strike="noStrike" spc="0" dirty="0">
                <a:solidFill>
                  <a:schemeClr val="tx2">
                    <a:lumMod val="60000"/>
                    <a:lumOff val="40000"/>
                  </a:schemeClr>
                </a:solidFill>
                <a:effectLst/>
                <a:latin typeface="+mj-lt"/>
                <a:cs typeface="Times New Roman" pitchFamily="18" charset="0"/>
              </a:rPr>
              <a:t> </a:t>
            </a:r>
            <a:r>
              <a:rPr lang="vi-VN" sz="2000" b="1" u="none" strike="noStrike" spc="0" dirty="0">
                <a:solidFill>
                  <a:schemeClr val="tx2">
                    <a:lumMod val="60000"/>
                    <a:lumOff val="40000"/>
                  </a:schemeClr>
                </a:solidFill>
                <a:effectLst/>
                <a:latin typeface="+mj-lt"/>
                <a:cs typeface="Times New Roman" pitchFamily="18" charset="0"/>
              </a:rPr>
              <a:t>h</a:t>
            </a:r>
            <a:r>
              <a:rPr lang="en-US" sz="2000" b="1" dirty="0">
                <a:solidFill>
                  <a:schemeClr val="tx2">
                    <a:lumMod val="60000"/>
                    <a:lumOff val="40000"/>
                  </a:schemeClr>
                </a:solidFill>
                <a:latin typeface="+mj-lt"/>
                <a:cs typeface="Times New Roman" pitchFamily="18" charset="0"/>
              </a:rPr>
              <a:t>ô</a:t>
            </a:r>
            <a:r>
              <a:rPr lang="vi-VN" sz="2000" b="1" u="none" strike="noStrike" spc="0" dirty="0">
                <a:solidFill>
                  <a:schemeClr val="tx2">
                    <a:lumMod val="60000"/>
                    <a:lumOff val="40000"/>
                  </a:schemeClr>
                </a:solidFill>
                <a:effectLst/>
                <a:latin typeface="+mj-lt"/>
                <a:cs typeface="Times New Roman" pitchFamily="18" charset="0"/>
              </a:rPr>
              <a:t> hấp ở hạt nảy m</a:t>
            </a:r>
            <a:r>
              <a:rPr lang="en-US" sz="2000" b="1" dirty="0">
                <a:solidFill>
                  <a:schemeClr val="tx2">
                    <a:lumMod val="60000"/>
                    <a:lumOff val="40000"/>
                  </a:schemeClr>
                </a:solidFill>
                <a:latin typeface="+mj-lt"/>
                <a:cs typeface="Times New Roman" pitchFamily="18" charset="0"/>
              </a:rPr>
              <a:t>ầ</a:t>
            </a:r>
            <a:r>
              <a:rPr lang="vi-VN" sz="2000" b="1" u="none" strike="noStrike" spc="0" dirty="0">
                <a:solidFill>
                  <a:schemeClr val="tx2">
                    <a:lumMod val="60000"/>
                    <a:lumOff val="40000"/>
                  </a:schemeClr>
                </a:solidFill>
                <a:effectLst/>
                <a:latin typeface="+mj-lt"/>
                <a:cs typeface="Times New Roman" pitchFamily="18" charset="0"/>
              </a:rPr>
              <a:t>m.</a:t>
            </a:r>
            <a:endParaRPr lang="en-US" sz="2000" b="1" u="none" strike="noStrike" spc="0" dirty="0">
              <a:solidFill>
                <a:schemeClr val="tx2">
                  <a:lumMod val="60000"/>
                  <a:lumOff val="40000"/>
                </a:schemeClr>
              </a:solidFill>
              <a:effectLst/>
              <a:latin typeface="+mj-lt"/>
              <a:cs typeface="Times New Roman" pitchFamily="18" charset="0"/>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Chọn những hạt chắc, mẩy, không sâu mọt.</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Cho hạt ra đĩa Petri có lót bỏng ẩm hoặc giây thấm ẩm.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Để đĩa trong tủ ấm hoặc nơi có ánh sáng mặt trời để hạt nảy mấm.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Ngâm hạt vào nước ấm.</a:t>
            </a:r>
            <a:endParaRPr lang="en-US" sz="2000" u="none" strike="noStrike" spc="0" dirty="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a:effectLst/>
                <a:latin typeface="+mj-lt"/>
              </a:rPr>
              <a:t>Quan sát hiện tượng xảy ra ở cốc nước vòi trong.</a:t>
            </a:r>
            <a:endParaRPr lang="en-US" sz="2000" u="none" strike="noStrike" spc="0" dirty="0">
              <a:effectLst/>
              <a:latin typeface="+mj-lt"/>
            </a:endParaRPr>
          </a:p>
          <a:p>
            <a:pPr marL="342900" marR="0" lvl="0" indent="-342900" algn="just">
              <a:spcBef>
                <a:spcPts val="0"/>
              </a:spcBef>
              <a:spcAft>
                <a:spcPts val="0"/>
              </a:spcAft>
              <a:buClr>
                <a:srgbClr val="2B2B2C"/>
              </a:buClr>
              <a:buSzPts val="1000"/>
              <a:buFont typeface="+mj-lt"/>
              <a:buAutoNum type="arabicParenBoth"/>
              <a:tabLst>
                <a:tab pos="508635" algn="l"/>
              </a:tabLst>
            </a:pPr>
            <a:r>
              <a:rPr lang="vi-VN" sz="2000" u="none" strike="noStrike" spc="0" dirty="0">
                <a:effectLst/>
                <a:latin typeface="+mj-lt"/>
              </a:rPr>
              <a:t>Đặt đĩa Petri có hạt nảy mầm cùng cốc nước vòi trong vào trong chuông</a:t>
            </a:r>
            <a:r>
              <a:rPr lang="en-US" sz="2000" u="none" strike="noStrike" spc="0" dirty="0">
                <a:effectLst/>
                <a:latin typeface="+mj-lt"/>
              </a:rPr>
              <a:t> </a:t>
            </a:r>
            <a:r>
              <a:rPr lang="vi-VN" sz="2000" u="none" strike="noStrike" spc="0" dirty="0">
                <a:effectLst/>
                <a:latin typeface="+mj-lt"/>
              </a:rPr>
              <a:t>A.</a:t>
            </a:r>
            <a:r>
              <a:rPr lang="en-US" sz="2000" u="none" strike="noStrike" spc="0" dirty="0">
                <a:effectLst/>
                <a:latin typeface="+mj-lt"/>
              </a:rPr>
              <a:t> </a:t>
            </a:r>
            <a:r>
              <a:rPr lang="vi-VN" sz="2000" u="none" strike="noStrike" spc="0" dirty="0">
                <a:effectLst/>
                <a:latin typeface="+mj-lt"/>
              </a:rPr>
              <a:t>Đặt cốc nước vôi trong vào trong chuông B.</a:t>
            </a:r>
            <a:endParaRPr lang="en-US" sz="2000" u="none" strike="noStrike" spc="0" dirty="0">
              <a:solidFill>
                <a:srgbClr val="2B2B2C"/>
              </a:solidFill>
              <a:effectLst/>
              <a:latin typeface="+mj-lt"/>
              <a:ea typeface="Segoe UI"/>
              <a:cs typeface="Segoe UI"/>
            </a:endParaRPr>
          </a:p>
          <a:p>
            <a:pPr marL="457200" marR="0" lvl="0" indent="-457200" algn="just">
              <a:lnSpc>
                <a:spcPct val="107000"/>
              </a:lnSpc>
              <a:spcBef>
                <a:spcPts val="0"/>
              </a:spcBef>
              <a:spcAft>
                <a:spcPts val="300"/>
              </a:spcAft>
              <a:buClr>
                <a:srgbClr val="187C98"/>
              </a:buClr>
              <a:buSzPts val="950"/>
              <a:buAutoNum type="arabicPeriod"/>
              <a:tabLst>
                <a:tab pos="422910" algn="l"/>
              </a:tabLst>
            </a:pPr>
            <a:endParaRPr lang="en-US" sz="2000" u="none" strike="noStrike" spc="0" dirty="0">
              <a:effectLst/>
              <a:latin typeface="+mj-lt"/>
              <a:cs typeface="Times New Roman" pitchFamily="18" charset="0"/>
            </a:endParaRPr>
          </a:p>
        </p:txBody>
      </p:sp>
      <p:sp>
        <p:nvSpPr>
          <p:cNvPr id="4" name="Text Box 4">
            <a:hlinkClick r:id="" action="ppaction://noaction"/>
          </p:cNvPr>
          <p:cNvSpPr txBox="1">
            <a:spLocks noChangeArrowheads="1"/>
          </p:cNvSpPr>
          <p:nvPr/>
        </p:nvSpPr>
        <p:spPr bwMode="auto">
          <a:xfrm>
            <a:off x="4176712" y="4879106"/>
            <a:ext cx="428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B. 6 -&gt;2 -&gt;3 -&gt;4 -&gt;5 -&gt;1</a:t>
            </a:r>
          </a:p>
        </p:txBody>
      </p:sp>
      <p:sp>
        <p:nvSpPr>
          <p:cNvPr id="6" name="Text Box 6">
            <a:hlinkClick r:id="" action="ppaction://noaction"/>
          </p:cNvPr>
          <p:cNvSpPr txBox="1">
            <a:spLocks noChangeArrowheads="1"/>
          </p:cNvSpPr>
          <p:nvPr/>
        </p:nvSpPr>
        <p:spPr bwMode="auto">
          <a:xfrm>
            <a:off x="612775" y="5638800"/>
            <a:ext cx="342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C. 1 -&gt;3 -&gt;2 -&gt;4 -&gt;6 -&gt;5</a:t>
            </a:r>
          </a:p>
        </p:txBody>
      </p:sp>
      <p:sp>
        <p:nvSpPr>
          <p:cNvPr id="7" name="Text Box 7">
            <a:hlinkClick r:id="" action="ppaction://noaction"/>
          </p:cNvPr>
          <p:cNvSpPr txBox="1">
            <a:spLocks noChangeArrowheads="1"/>
          </p:cNvSpPr>
          <p:nvPr/>
        </p:nvSpPr>
        <p:spPr bwMode="auto">
          <a:xfrm>
            <a:off x="612775" y="4888560"/>
            <a:ext cx="327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rPr>
              <a:t>A. </a:t>
            </a:r>
            <a:r>
              <a:rPr lang="en-US" sz="2400" b="1" dirty="0">
                <a:solidFill>
                  <a:srgbClr val="0000FF"/>
                </a:solidFill>
                <a:latin typeface="Times New Roman" pitchFamily="18" charset="0"/>
                <a:cs typeface="Times New Roman" pitchFamily="18" charset="0"/>
              </a:rPr>
              <a:t>1 -&gt;2 -&gt;3 -&gt;4 -&gt;5 -&gt;6</a:t>
            </a:r>
          </a:p>
        </p:txBody>
      </p:sp>
      <p:sp>
        <p:nvSpPr>
          <p:cNvPr id="8" name="Rectangle 9"/>
          <p:cNvSpPr>
            <a:spLocks noChangeArrowheads="1"/>
          </p:cNvSpPr>
          <p:nvPr/>
        </p:nvSpPr>
        <p:spPr bwMode="auto">
          <a:xfrm>
            <a:off x="395288"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000" b="1" u="sng">
                <a:solidFill>
                  <a:srgbClr val="FF0000"/>
                </a:solidFill>
                <a:latin typeface="Times New Roman" panose="02020603050405020304" pitchFamily="18" charset="0"/>
                <a:cs typeface="Times New Roman" panose="02020603050405020304" pitchFamily="18" charset="0"/>
              </a:rPr>
              <a:t>KHỞI ĐỘNG</a:t>
            </a:r>
            <a:endParaRPr lang="en-US" sz="4000" b="1" u="sng" dirty="0">
              <a:solidFill>
                <a:srgbClr val="FF0000"/>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 Box 6">
            <a:hlinkClick r:id="" action="ppaction://noaction"/>
          </p:cNvPr>
          <p:cNvSpPr txBox="1">
            <a:spLocks noChangeArrowheads="1"/>
          </p:cNvSpPr>
          <p:nvPr/>
        </p:nvSpPr>
        <p:spPr bwMode="auto">
          <a:xfrm>
            <a:off x="4191000" y="5638800"/>
            <a:ext cx="4267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D.  1 -&gt;4 -&gt;2 -&gt;3 -&gt;6 -&gt;5</a:t>
            </a: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Oval 13"/>
          <p:cNvSpPr/>
          <p:nvPr/>
        </p:nvSpPr>
        <p:spPr>
          <a:xfrm>
            <a:off x="4191000" y="5638800"/>
            <a:ext cx="502444"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70C0"/>
                </a:solidFill>
                <a:latin typeface="Times New Roman" pitchFamily="18" charset="0"/>
                <a:cs typeface="Times New Roman" pitchFamily="18" charset="0"/>
              </a:rPr>
              <a:t>D</a:t>
            </a:r>
          </a:p>
        </p:txBody>
      </p:sp>
    </p:spTree>
    <p:extLst>
      <p:ext uri="{BB962C8B-B14F-4D97-AF65-F5344CB8AC3E}">
        <p14:creationId xmlns:p14="http://schemas.microsoft.com/office/powerpoint/2010/main" val="410986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4" name="TextBox 3"/>
          <p:cNvSpPr txBox="1"/>
          <p:nvPr/>
        </p:nvSpPr>
        <p:spPr>
          <a:xfrm>
            <a:off x="4191000" y="1299865"/>
            <a:ext cx="4724400" cy="4893647"/>
          </a:xfrm>
          <a:prstGeom prst="rect">
            <a:avLst/>
          </a:prstGeom>
          <a:noFill/>
        </p:spPr>
        <p:txBody>
          <a:bodyPr wrap="square" rtlCol="0">
            <a:spAutoFit/>
          </a:bodyPr>
          <a:lstStyle/>
          <a:p>
            <a:pPr algn="just"/>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(5p):</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Cấu tạo tế bào khí khổng phù hợp với chức năng trao đổi khí ở thực vật như thế nào?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Quan sát Hình 28.1, cho biết sự khác nhau giữa quá tr</a:t>
            </a:r>
            <a:r>
              <a:rPr lang="en-US" sz="2400" dirty="0">
                <a:latin typeface="Times New Roman" pitchFamily="18" charset="0"/>
                <a:cs typeface="Times New Roman" pitchFamily="18" charset="0"/>
              </a:rPr>
              <a:t>ì</a:t>
            </a:r>
            <a:r>
              <a:rPr lang="vi-VN" sz="2400" dirty="0">
                <a:latin typeface="Times New Roman" pitchFamily="18" charset="0"/>
                <a:cs typeface="Times New Roman" pitchFamily="18" charset="0"/>
              </a:rPr>
              <a:t>nh </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rao đổi khí qua khí khổng trong hô hấp và quang hợp</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a:t>
            </a:r>
            <a:r>
              <a:rPr lang="en-US" sz="2400" dirty="0" err="1">
                <a:latin typeface="Times New Roman" pitchFamily="18" charset="0"/>
                <a:cs typeface="Times New Roman" pitchFamily="18" charset="0"/>
              </a:rPr>
              <a:t>tr</a:t>
            </a:r>
            <a:r>
              <a:rPr lang="vi-VN" sz="2400" dirty="0">
                <a:latin typeface="Times New Roman" pitchFamily="18" charset="0"/>
                <a:cs typeface="Times New Roman" pitchFamily="18" charset="0"/>
              </a:rPr>
              <a:t>ình trao đổi khí chịu ảnh hưởng của những yếu t</a:t>
            </a:r>
            <a:r>
              <a:rPr lang="en-US" sz="2400" dirty="0">
                <a:latin typeface="Times New Roman" pitchFamily="18" charset="0"/>
                <a:cs typeface="Times New Roman" pitchFamily="18" charset="0"/>
              </a:rPr>
              <a:t>ố</a:t>
            </a:r>
            <a:r>
              <a:rPr lang="vi-VN" sz="2400" dirty="0">
                <a:latin typeface="Times New Roman" pitchFamily="18" charset="0"/>
                <a:cs typeface="Times New Roman" pitchFamily="18" charset="0"/>
              </a:rPr>
              <a:t> nào? Cây bị thiếu nước ảnh hưởng như thế nào đến quá trình trao đổi khí?</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12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9" name="TextBox 8"/>
          <p:cNvSpPr txBox="1"/>
          <p:nvPr/>
        </p:nvSpPr>
        <p:spPr>
          <a:xfrm>
            <a:off x="4267200" y="1524000"/>
            <a:ext cx="4495800" cy="1200329"/>
          </a:xfrm>
          <a:prstGeom prst="rect">
            <a:avLst/>
          </a:prstGeom>
          <a:noFill/>
        </p:spPr>
        <p:txBody>
          <a:bodyPr wrap="square" rtlCol="0">
            <a:spAutoFit/>
          </a:bodyPr>
          <a:lstStyle/>
          <a:p>
            <a:r>
              <a:rPr lang="vi-VN" sz="24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10" name="TextBox 9"/>
          <p:cNvSpPr txBox="1"/>
          <p:nvPr/>
        </p:nvSpPr>
        <p:spPr>
          <a:xfrm>
            <a:off x="4267200" y="2762071"/>
            <a:ext cx="4495800" cy="1200329"/>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Qúa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trình</a:t>
            </a:r>
            <a:r>
              <a:rPr lang="en-US" sz="2400" dirty="0">
                <a:solidFill>
                  <a:srgbClr val="0070C0"/>
                </a:solidFill>
                <a:latin typeface="Times New Roman" pitchFamily="18" charset="0"/>
                <a:cs typeface="Times New Roman" pitchFamily="18" charset="0"/>
              </a:rPr>
              <a:t> TĐK </a:t>
            </a:r>
            <a:r>
              <a:rPr lang="en-US" sz="2400" dirty="0" err="1">
                <a:solidFill>
                  <a:srgbClr val="0070C0"/>
                </a:solidFill>
                <a:latin typeface="Times New Roman" pitchFamily="18" charset="0"/>
                <a:cs typeface="Times New Roman" pitchFamily="18" charset="0"/>
              </a:rPr>
              <a:t>chịu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ảnh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hưởng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yếu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như</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595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3" name="TextBox 2"/>
          <p:cNvSpPr txBox="1"/>
          <p:nvPr/>
        </p:nvSpPr>
        <p:spPr>
          <a:xfrm>
            <a:off x="457200" y="1676400"/>
            <a:ext cx="8001000" cy="3477875"/>
          </a:xfrm>
          <a:prstGeom prst="rect">
            <a:avLst/>
          </a:prstGeom>
          <a:noFill/>
        </p:spPr>
        <p:txBody>
          <a:bodyPr wrap="square" rtlCol="0">
            <a:spAutoFit/>
          </a:bodyPr>
          <a:lstStyle/>
          <a:p>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28.2, 28.3, 28.4, video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7 </a:t>
            </a:r>
            <a:r>
              <a:rPr lang="en-US" sz="2000" dirty="0" err="1">
                <a:latin typeface="Times New Roman" pitchFamily="18" charset="0"/>
                <a:cs typeface="Times New Roman" pitchFamily="18" charset="0"/>
              </a:rPr>
              <a:t>phút</a:t>
            </a:r>
            <a:r>
              <a:rPr lang="vi-VN"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28.2, cho biết tên cơ quan trao đổi khi ở giun đất, cá, châu chấu và mèo.</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28.3, mô t</a:t>
            </a:r>
            <a:r>
              <a:rPr lang="en-US" sz="2000" dirty="0">
                <a:latin typeface="Times New Roman" pitchFamily="18" charset="0"/>
                <a:cs typeface="Times New Roman" pitchFamily="18" charset="0"/>
              </a:rPr>
              <a:t>ả</a:t>
            </a:r>
            <a:r>
              <a:rPr lang="vi-VN" sz="2000" dirty="0">
                <a:latin typeface="Times New Roman" pitchFamily="18" charset="0"/>
                <a:cs typeface="Times New Roman" pitchFamily="18" charset="0"/>
              </a:rPr>
              <a:t> đường đi của khí qua cơ quan trao đổi khí </a:t>
            </a:r>
            <a:r>
              <a:rPr lang="en-US" sz="2000" dirty="0">
                <a:latin typeface="Times New Roman" pitchFamily="18" charset="0"/>
                <a:cs typeface="Times New Roman" pitchFamily="18" charset="0"/>
              </a:rPr>
              <a:t>ở</a:t>
            </a:r>
            <a:r>
              <a:rPr lang="vi-VN" sz="2000" dirty="0">
                <a:latin typeface="Times New Roman" pitchFamily="18" charset="0"/>
                <a:cs typeface="Times New Roman" pitchFamily="18" charset="0"/>
              </a:rPr>
              <a:t> động vậ</a:t>
            </a:r>
            <a:r>
              <a:rPr lang="en-US" sz="2000" dirty="0">
                <a:latin typeface="Times New Roman" pitchFamily="18" charset="0"/>
                <a:cs typeface="Times New Roman" pitchFamily="18" charset="0"/>
              </a:rPr>
              <a:t>t.</a:t>
            </a: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28.4, mô tả đường đi của khí 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và </a:t>
            </a:r>
            <a:r>
              <a:rPr lang="en-US" sz="2000" dirty="0">
                <a:latin typeface="Times New Roman" pitchFamily="18" charset="0"/>
                <a:cs typeface="Times New Roman" pitchFamily="18" charset="0"/>
              </a:rPr>
              <a:t>CO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qua các cơ quan của hệ h</a:t>
            </a:r>
            <a:r>
              <a:rPr lang="en-US" sz="2000" dirty="0">
                <a:latin typeface="Times New Roman" pitchFamily="18" charset="0"/>
                <a:cs typeface="Times New Roman" pitchFamily="18" charset="0"/>
              </a:rPr>
              <a:t>ô</a:t>
            </a:r>
            <a:r>
              <a:rPr lang="vi-VN" sz="2000" dirty="0">
                <a:latin typeface="Times New Roman" pitchFamily="18" charset="0"/>
                <a:cs typeface="Times New Roman" pitchFamily="18" charset="0"/>
              </a:rPr>
              <a:t> hấp ở người.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Đi</a:t>
            </a:r>
            <a:r>
              <a:rPr lang="en-US" sz="2000" dirty="0">
                <a:latin typeface="Times New Roman" pitchFamily="18" charset="0"/>
                <a:cs typeface="Times New Roman" pitchFamily="18" charset="0"/>
              </a:rPr>
              <a:t>ề</a:t>
            </a:r>
            <a:r>
              <a:rPr lang="vi-VN" sz="2000" dirty="0">
                <a:latin typeface="Times New Roman" pitchFamily="18" charset="0"/>
                <a:cs typeface="Times New Roman" pitchFamily="18" charset="0"/>
              </a:rPr>
              <a:t>u gì sẽ xảy ra nếu đường d</a:t>
            </a:r>
            <a:r>
              <a:rPr lang="en-US" sz="2000" dirty="0">
                <a:latin typeface="Times New Roman" pitchFamily="18" charset="0"/>
                <a:cs typeface="Times New Roman" pitchFamily="18" charset="0"/>
              </a:rPr>
              <a:t>ẫ</a:t>
            </a:r>
            <a:r>
              <a:rPr lang="vi-VN" sz="2000" dirty="0">
                <a:latin typeface="Times New Roman" pitchFamily="18" charset="0"/>
                <a:cs typeface="Times New Roman" pitchFamily="18" charset="0"/>
              </a:rPr>
              <a:t>n khí bị </a:t>
            </a:r>
            <a:r>
              <a:rPr lang="en-US" sz="2000" dirty="0">
                <a:latin typeface="Times New Roman" pitchFamily="18" charset="0"/>
                <a:cs typeface="Times New Roman" pitchFamily="18" charset="0"/>
              </a:rPr>
              <a:t>t</a:t>
            </a:r>
            <a:r>
              <a:rPr lang="vi-VN" sz="2000" dirty="0">
                <a:latin typeface="Times New Roman" pitchFamily="18" charset="0"/>
                <a:cs typeface="Times New Roman" pitchFamily="18" charset="0"/>
              </a:rPr>
              <a:t>ắc nghẽn? Nêu những việc làm có lợi cho quá tr</a:t>
            </a:r>
            <a:r>
              <a:rPr lang="en-US" sz="2000" dirty="0">
                <a:latin typeface="Times New Roman" pitchFamily="18" charset="0"/>
                <a:cs typeface="Times New Roman" pitchFamily="18" charset="0"/>
              </a:rPr>
              <a:t>ì</a:t>
            </a:r>
            <a:r>
              <a:rPr lang="vi-VN" sz="2000" dirty="0">
                <a:latin typeface="Times New Roman" pitchFamily="18" charset="0"/>
                <a:cs typeface="Times New Roman" pitchFamily="18" charset="0"/>
              </a:rPr>
              <a:t>nh </a:t>
            </a:r>
            <a:r>
              <a:rPr lang="en-US" sz="2000" dirty="0" err="1">
                <a:latin typeface="Times New Roman" pitchFamily="18" charset="0"/>
                <a:cs typeface="Times New Roman" pitchFamily="18" charset="0"/>
              </a:rPr>
              <a:t>tr</a:t>
            </a:r>
            <a:r>
              <a:rPr lang="vi-VN" sz="2000" dirty="0">
                <a:latin typeface="Times New Roman" pitchFamily="18" charset="0"/>
                <a:cs typeface="Times New Roman" pitchFamily="18" charset="0"/>
              </a:rPr>
              <a:t>ao đổi khí ở người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1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đổi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khí</a:t>
            </a:r>
            <a:r>
              <a:rPr lang="en-US" sz="2400" b="1" dirty="0">
                <a:solidFill>
                  <a:srgbClr val="00B050"/>
                </a:solidFill>
                <a:latin typeface="Times New Roman" pitchFamily="18" charset="0"/>
                <a:cs typeface="Times New Roman" pitchFamily="18" charset="0"/>
              </a:rPr>
              <a:t> ở </a:t>
            </a:r>
            <a:r>
              <a:rPr lang="en-US" sz="2400" b="1" dirty="0" err="1">
                <a:solidFill>
                  <a:srgbClr val="00B050"/>
                </a:solidFill>
                <a:latin typeface="Times New Roman" pitchFamily="18" charset="0"/>
                <a:cs typeface="Times New Roman" pitchFamily="18" charset="0"/>
              </a:rPr>
              <a:t>Động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5" name="TextBox 4"/>
          <p:cNvSpPr txBox="1"/>
          <p:nvPr/>
        </p:nvSpPr>
        <p:spPr>
          <a:xfrm>
            <a:off x="304800" y="1327574"/>
            <a:ext cx="8001000" cy="1015663"/>
          </a:xfrm>
          <a:prstGeom prst="rect">
            <a:avLst/>
          </a:prstGeom>
          <a:noFill/>
        </p:spPr>
        <p:txBody>
          <a:bodyPr wrap="square" rtlCol="0">
            <a:spAutoFit/>
          </a:bodyPr>
          <a:lstStyle/>
          <a:p>
            <a:r>
              <a:rPr lang="en-US" sz="2000" dirty="0"/>
              <a:t>HS </a:t>
            </a:r>
            <a:r>
              <a:rPr lang="en-US" sz="2000" dirty="0" err="1"/>
              <a:t>quan</a:t>
            </a:r>
            <a:r>
              <a:rPr lang="en-US" sz="2000" dirty="0"/>
              <a:t> </a:t>
            </a:r>
            <a:r>
              <a:rPr lang="en-US" sz="2000" dirty="0" err="1"/>
              <a:t>sát</a:t>
            </a:r>
            <a:r>
              <a:rPr lang="en-US" sz="2000" dirty="0"/>
              <a:t> video: </a:t>
            </a:r>
            <a:r>
              <a:rPr lang="en-US" sz="2000" dirty="0" err="1"/>
              <a:t>Trao</a:t>
            </a:r>
            <a:r>
              <a:rPr lang="en-US" sz="2000" dirty="0"/>
              <a:t> </a:t>
            </a:r>
            <a:r>
              <a:rPr lang="en-US" sz="2000" dirty="0" err="1"/>
              <a:t>đổi</a:t>
            </a:r>
            <a:r>
              <a:rPr lang="en-US" sz="2000" dirty="0"/>
              <a:t> </a:t>
            </a:r>
            <a:r>
              <a:rPr lang="en-US" sz="2000" dirty="0" err="1"/>
              <a:t>khí</a:t>
            </a:r>
            <a:r>
              <a:rPr lang="en-US" sz="2000" dirty="0"/>
              <a:t> ở </a:t>
            </a:r>
            <a:r>
              <a:rPr lang="en-US" sz="2000" dirty="0" err="1"/>
              <a:t>các</a:t>
            </a:r>
            <a:r>
              <a:rPr lang="en-US" sz="2000" dirty="0"/>
              <a:t> </a:t>
            </a:r>
            <a:r>
              <a:rPr lang="en-US" sz="2000" dirty="0" err="1"/>
              <a:t>động</a:t>
            </a:r>
            <a:r>
              <a:rPr lang="en-US" sz="2000" dirty="0"/>
              <a:t> </a:t>
            </a:r>
            <a:r>
              <a:rPr lang="en-US" sz="2000" dirty="0" err="1"/>
              <a:t>vật</a:t>
            </a:r>
            <a:r>
              <a:rPr lang="en-US" sz="2000" dirty="0"/>
              <a:t> </a:t>
            </a:r>
            <a:r>
              <a:rPr lang="en-US" sz="2000" dirty="0" err="1"/>
              <a:t>khác</a:t>
            </a:r>
            <a:r>
              <a:rPr lang="en-US" sz="2000" dirty="0"/>
              <a:t> </a:t>
            </a:r>
            <a:r>
              <a:rPr lang="en-US" sz="2000" dirty="0" err="1"/>
              <a:t>nhau</a:t>
            </a:r>
            <a:r>
              <a:rPr lang="en-US" sz="2000" dirty="0"/>
              <a:t>. Cho </a:t>
            </a:r>
            <a:r>
              <a:rPr lang="en-US" sz="2000" dirty="0" err="1"/>
              <a:t>biết</a:t>
            </a:r>
            <a:r>
              <a:rPr lang="en-US" sz="2000" dirty="0"/>
              <a:t> </a:t>
            </a:r>
            <a:r>
              <a:rPr lang="vi-VN" sz="2000" dirty="0">
                <a:latin typeface="Times New Roman" pitchFamily="18" charset="0"/>
                <a:cs typeface="Times New Roman" pitchFamily="18" charset="0"/>
              </a:rPr>
              <a:t>cho biết tên cơ quan trao đổi khi ở giun đất, cá, châu chấu và mèo</a:t>
            </a:r>
            <a:r>
              <a:rPr lang="en-US" sz="2000" dirty="0">
                <a:latin typeface="Times New Roman" pitchFamily="18" charset="0"/>
                <a:cs typeface="Times New Roman" pitchFamily="18" charset="0"/>
              </a:rPr>
              <a:t>?</a:t>
            </a:r>
            <a:r>
              <a:rPr lang="en-US" sz="2000" dirty="0"/>
              <a:t> (</a:t>
            </a:r>
            <a:r>
              <a:rPr lang="en-US" sz="2000" u="sng" dirty="0">
                <a:hlinkClick r:id="rId3"/>
              </a:rPr>
              <a:t>https://www.youtube.com/watch?v=LXGG-HgtJoI</a:t>
            </a:r>
            <a:r>
              <a:rPr lang="en-US" sz="2000" dirty="0"/>
              <a:t>)</a:t>
            </a:r>
          </a:p>
        </p:txBody>
      </p:sp>
      <p:sp>
        <p:nvSpPr>
          <p:cNvPr id="6" name="TextBox 5"/>
          <p:cNvSpPr txBox="1"/>
          <p:nvPr/>
        </p:nvSpPr>
        <p:spPr>
          <a:xfrm>
            <a:off x="5181600" y="2594050"/>
            <a:ext cx="3790484" cy="2308324"/>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Động vật trao đổi khí với môi trường qua cơ quan trao đổi khí. Tuỳ từng loài động vật mà cơ quan trao đổi khí là da, hệ thống ống khí, mang hay phổi</a:t>
            </a:r>
            <a:r>
              <a:rPr lang="en-US" sz="2400" dirty="0">
                <a:solidFill>
                  <a:srgbClr val="0070C0"/>
                </a:solidFill>
                <a:latin typeface="Times New Roman" pitchFamily="18" charset="0"/>
                <a:cs typeface="Times New Roman"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15528"/>
            <a:ext cx="4584589" cy="3399472"/>
          </a:xfrm>
          <a:prstGeom prst="rect">
            <a:avLst/>
          </a:prstGeom>
        </p:spPr>
      </p:pic>
    </p:spTree>
    <p:extLst>
      <p:ext uri="{BB962C8B-B14F-4D97-AF65-F5344CB8AC3E}">
        <p14:creationId xmlns:p14="http://schemas.microsoft.com/office/powerpoint/2010/main" val="3550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pic>
        <p:nvPicPr>
          <p:cNvPr id="9" name="Picutre 1444"/>
          <p:cNvPicPr/>
          <p:nvPr/>
        </p:nvPicPr>
        <p:blipFill rotWithShape="1">
          <a:blip r:embed="rId3"/>
          <a:srcRect l="14572" t="53647" r="16617" b="27379"/>
          <a:stretch/>
        </p:blipFill>
        <p:spPr>
          <a:xfrm>
            <a:off x="6994" y="1291092"/>
            <a:ext cx="7994006" cy="3054462"/>
          </a:xfrm>
          <a:prstGeom prst="rect">
            <a:avLst/>
          </a:prstGeom>
        </p:spPr>
      </p:pic>
      <p:sp>
        <p:nvSpPr>
          <p:cNvPr id="3" name="Rounded Rectangle 2"/>
          <p:cNvSpPr/>
          <p:nvPr/>
        </p:nvSpPr>
        <p:spPr>
          <a:xfrm>
            <a:off x="159462" y="4340781"/>
            <a:ext cx="8984538" cy="1038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a:t>
            </a:r>
            <a:r>
              <a:rPr lang="vi-VN" sz="2400" dirty="0">
                <a:latin typeface="Times New Roman" pitchFamily="18" charset="0"/>
                <a:cs typeface="Times New Roman" pitchFamily="18" charset="0"/>
              </a:rPr>
              <a:t>ô t</a:t>
            </a:r>
            <a:r>
              <a:rPr lang="en-US" sz="2400" dirty="0">
                <a:latin typeface="Times New Roman" pitchFamily="18" charset="0"/>
                <a:cs typeface="Times New Roman" pitchFamily="18" charset="0"/>
              </a:rPr>
              <a:t>ả</a:t>
            </a:r>
            <a:r>
              <a:rPr lang="vi-VN" sz="2400" dirty="0">
                <a:latin typeface="Times New Roman" pitchFamily="18" charset="0"/>
                <a:cs typeface="Times New Roman" pitchFamily="18" charset="0"/>
              </a:rPr>
              <a:t> đường đi của khí qua cơ quan trao đổi khí </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động vậ</a:t>
            </a:r>
            <a:r>
              <a:rPr lang="en-US" sz="2400" dirty="0">
                <a:latin typeface="Times New Roman" pitchFamily="18" charset="0"/>
                <a:cs typeface="Times New Roman" pitchFamily="18" charset="0"/>
              </a:rPr>
              <a:t>t?</a:t>
            </a:r>
          </a:p>
        </p:txBody>
      </p:sp>
    </p:spTree>
    <p:extLst>
      <p:ext uri="{BB962C8B-B14F-4D97-AF65-F5344CB8AC3E}">
        <p14:creationId xmlns:p14="http://schemas.microsoft.com/office/powerpoint/2010/main" val="100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3" name="Rounded Rectangle 2"/>
          <p:cNvSpPr/>
          <p:nvPr/>
        </p:nvSpPr>
        <p:spPr>
          <a:xfrm>
            <a:off x="5759894" y="1299864"/>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Quan sát Hình 28.4, mô tả đường đi của khí O</a:t>
            </a:r>
            <a:r>
              <a:rPr lang="en-US" sz="2400" baseline="-25000" dirty="0"/>
              <a:t>2</a:t>
            </a:r>
            <a:r>
              <a:rPr lang="vi-VN" sz="2400" dirty="0"/>
              <a:t>, và </a:t>
            </a:r>
            <a:r>
              <a:rPr lang="en-US" sz="2400" dirty="0"/>
              <a:t>CO</a:t>
            </a:r>
            <a:r>
              <a:rPr lang="en-US" sz="2400" baseline="-25000" dirty="0"/>
              <a:t>2</a:t>
            </a:r>
            <a:r>
              <a:rPr lang="vi-VN" sz="2400" dirty="0"/>
              <a:t>, qua các cơ quan của hệ h</a:t>
            </a:r>
            <a:r>
              <a:rPr lang="en-US" sz="2400" dirty="0"/>
              <a:t>ô</a:t>
            </a:r>
            <a:r>
              <a:rPr lang="vi-VN" sz="2400" dirty="0"/>
              <a:t> hấp ở người</a:t>
            </a:r>
            <a:r>
              <a:rPr lang="en-US" sz="2400" dirty="0"/>
              <a:t>?</a:t>
            </a:r>
            <a:endParaRPr lang="en-US" sz="2400" dirty="0">
              <a:latin typeface="Times New Roman" pitchFamily="18" charset="0"/>
              <a:cs typeface="Times New Roman" pitchFamily="18" charset="0"/>
            </a:endParaRPr>
          </a:p>
        </p:txBody>
      </p:sp>
      <p:pic>
        <p:nvPicPr>
          <p:cNvPr id="10" name="Picutre 1444"/>
          <p:cNvPicPr/>
          <p:nvPr/>
        </p:nvPicPr>
        <p:blipFill rotWithShape="1">
          <a:blip r:embed="rId3"/>
          <a:srcRect l="17520" t="72654" r="16617" b="4143"/>
          <a:stretch/>
        </p:blipFill>
        <p:spPr>
          <a:xfrm>
            <a:off x="152400" y="1267208"/>
            <a:ext cx="5334000" cy="3018305"/>
          </a:xfrm>
          <a:prstGeom prst="rect">
            <a:avLst/>
          </a:prstGeom>
        </p:spPr>
      </p:pic>
      <p:sp>
        <p:nvSpPr>
          <p:cNvPr id="4" name="TextBox 3"/>
          <p:cNvSpPr txBox="1"/>
          <p:nvPr/>
        </p:nvSpPr>
        <p:spPr>
          <a:xfrm>
            <a:off x="304800" y="4648200"/>
            <a:ext cx="8610600" cy="1200329"/>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Ở </a:t>
            </a:r>
            <a:r>
              <a:rPr lang="en-US" sz="2400" dirty="0" err="1">
                <a:solidFill>
                  <a:srgbClr val="0070C0"/>
                </a:solidFill>
                <a:latin typeface="Times New Roman" pitchFamily="18" charset="0"/>
                <a:cs typeface="Times New Roman" pitchFamily="18" charset="0"/>
              </a:rPr>
              <a:t>người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hít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đi</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đường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sẽ</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cung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cấp</a:t>
            </a:r>
            <a:r>
              <a:rPr lang="en-US" sz="2400" dirty="0">
                <a:solidFill>
                  <a:srgbClr val="0070C0"/>
                </a:solidFill>
                <a:latin typeface="Times New Roman" pitchFamily="18" charset="0"/>
                <a:cs typeface="Times New Roman" pitchFamily="18" charset="0"/>
              </a:rPr>
              <a:t> 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CO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chuyển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môi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trưởng</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thở</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endParaRPr lang="en-US" sz="2400" dirty="0">
              <a:solidFill>
                <a:srgbClr val="0070C0"/>
              </a:solidFill>
              <a:latin typeface="Times New Roman" pitchFamily="18" charset="0"/>
              <a:cs typeface="Times New Roman" pitchFamily="18" charset="0"/>
            </a:endParaRPr>
          </a:p>
        </p:txBody>
      </p:sp>
      <p:sp>
        <p:nvSpPr>
          <p:cNvPr id="11" name="Rounded Rectangle 10"/>
          <p:cNvSpPr/>
          <p:nvPr/>
        </p:nvSpPr>
        <p:spPr>
          <a:xfrm>
            <a:off x="5759894" y="1267208"/>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effectLst/>
                <a:latin typeface="Times New Roman" pitchFamily="18" charset="0"/>
                <a:ea typeface="Calibri"/>
                <a:cs typeface="Times New Roman" pitchFamily="18" charset="0"/>
              </a:rPr>
              <a:t>Đi</a:t>
            </a:r>
            <a:r>
              <a:rPr lang="en-US" sz="2400" dirty="0">
                <a:latin typeface="Times New Roman" pitchFamily="18" charset="0"/>
                <a:ea typeface="Calibri"/>
                <a:cs typeface="Times New Roman" pitchFamily="18" charset="0"/>
              </a:rPr>
              <a:t>ề</a:t>
            </a:r>
            <a:r>
              <a:rPr lang="vi-VN" sz="2400" dirty="0">
                <a:effectLst/>
                <a:latin typeface="Times New Roman" pitchFamily="18" charset="0"/>
                <a:ea typeface="Calibri"/>
                <a:cs typeface="Times New Roman" pitchFamily="18" charset="0"/>
              </a:rPr>
              <a:t>u gì sẽ xảy ra nếu đường d</a:t>
            </a:r>
            <a:r>
              <a:rPr lang="en-US" sz="2400" dirty="0">
                <a:latin typeface="Times New Roman" pitchFamily="18" charset="0"/>
                <a:ea typeface="Calibri"/>
                <a:cs typeface="Times New Roman" pitchFamily="18" charset="0"/>
              </a:rPr>
              <a:t>ẫ</a:t>
            </a:r>
            <a:r>
              <a:rPr lang="vi-VN" sz="2400" dirty="0">
                <a:effectLst/>
                <a:latin typeface="Times New Roman" pitchFamily="18" charset="0"/>
                <a:ea typeface="Calibri"/>
                <a:cs typeface="Times New Roman" pitchFamily="18" charset="0"/>
              </a:rPr>
              <a:t>n khí bị </a:t>
            </a:r>
            <a:r>
              <a:rPr lang="en-US" sz="2400" dirty="0">
                <a:latin typeface="Times New Roman" pitchFamily="18" charset="0"/>
                <a:ea typeface="Calibri"/>
                <a:cs typeface="Times New Roman" pitchFamily="18" charset="0"/>
              </a:rPr>
              <a:t>t</a:t>
            </a:r>
            <a:r>
              <a:rPr lang="vi-VN" sz="2400" dirty="0">
                <a:effectLst/>
                <a:latin typeface="Times New Roman" pitchFamily="18" charset="0"/>
                <a:ea typeface="Calibri"/>
                <a:cs typeface="Times New Roman" pitchFamily="18" charset="0"/>
              </a:rPr>
              <a:t>ắc nghẽn? Nêu những việc làm có lợi cho quá tr</a:t>
            </a:r>
            <a:r>
              <a:rPr lang="en-US" sz="2400" dirty="0">
                <a:latin typeface="Times New Roman" pitchFamily="18" charset="0"/>
                <a:ea typeface="Calibri"/>
                <a:cs typeface="Times New Roman" pitchFamily="18" charset="0"/>
              </a:rPr>
              <a:t>ì</a:t>
            </a:r>
            <a:r>
              <a:rPr lang="vi-VN" sz="2400" dirty="0">
                <a:effectLst/>
                <a:latin typeface="Times New Roman" pitchFamily="18" charset="0"/>
                <a:ea typeface="Calibri"/>
                <a:cs typeface="Times New Roman" pitchFamily="18" charset="0"/>
              </a:rPr>
              <a:t>nh </a:t>
            </a:r>
            <a:r>
              <a:rPr lang="en-US" sz="2400" dirty="0" err="1">
                <a:latin typeface="Times New Roman" pitchFamily="18" charset="0"/>
                <a:ea typeface="Calibri"/>
                <a:cs typeface="Times New Roman" pitchFamily="18" charset="0"/>
              </a:rPr>
              <a:t>tr</a:t>
            </a:r>
            <a:r>
              <a:rPr lang="vi-VN" sz="2400" dirty="0">
                <a:effectLst/>
                <a:latin typeface="Times New Roman" pitchFamily="18" charset="0"/>
                <a:ea typeface="Calibri"/>
                <a:cs typeface="Times New Roman" pitchFamily="18" charset="0"/>
              </a:rPr>
              <a:t>ao đổi khí ở người</a:t>
            </a:r>
            <a:r>
              <a:rPr lang="en-US" sz="2400" dirty="0">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34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5" name="TextBox 4"/>
          <p:cNvSpPr txBox="1"/>
          <p:nvPr/>
        </p:nvSpPr>
        <p:spPr>
          <a:xfrm>
            <a:off x="381000" y="1524000"/>
            <a:ext cx="8077200" cy="1938992"/>
          </a:xfrm>
          <a:prstGeom prst="rect">
            <a:avLst/>
          </a:prstGeom>
          <a:noFill/>
        </p:spPr>
        <p:txBody>
          <a:bodyPr wrap="square" rtlCol="0">
            <a:spAutoFit/>
          </a:bodyPr>
          <a:lstStyle/>
          <a:p>
            <a:r>
              <a:rPr lang="en-US" sz="2400" dirty="0"/>
              <a:t>- Cho </a:t>
            </a:r>
            <a:r>
              <a:rPr lang="en-US" sz="2400" dirty="0" err="1"/>
              <a:t>hs</a:t>
            </a:r>
            <a:r>
              <a:rPr lang="en-US" sz="2400" dirty="0"/>
              <a:t> </a:t>
            </a:r>
            <a:r>
              <a:rPr lang="en-US" sz="2400" dirty="0" err="1"/>
              <a:t>xem</a:t>
            </a:r>
            <a:r>
              <a:rPr lang="en-US" sz="2400" dirty="0"/>
              <a:t> video </a:t>
            </a:r>
            <a:r>
              <a:rPr lang="en-US" sz="2400" dirty="0" err="1"/>
              <a:t>cách</a:t>
            </a:r>
            <a:r>
              <a:rPr lang="en-US" sz="2400" dirty="0"/>
              <a:t> </a:t>
            </a:r>
            <a:r>
              <a:rPr lang="en-US" sz="2400" dirty="0" err="1"/>
              <a:t>sơ</a:t>
            </a:r>
            <a:r>
              <a:rPr lang="en-US" sz="2400" dirty="0"/>
              <a:t> </a:t>
            </a:r>
            <a:r>
              <a:rPr lang="en-US" sz="2400" dirty="0" err="1"/>
              <a:t>cứu</a:t>
            </a:r>
            <a:r>
              <a:rPr lang="en-US" sz="2400" dirty="0"/>
              <a:t> </a:t>
            </a:r>
            <a:r>
              <a:rPr lang="en-US" sz="2400" dirty="0" err="1"/>
              <a:t>trẻ</a:t>
            </a:r>
            <a:r>
              <a:rPr lang="en-US" sz="2400" dirty="0"/>
              <a:t> </a:t>
            </a:r>
            <a:r>
              <a:rPr lang="en-US" sz="2400" dirty="0" err="1"/>
              <a:t>khi</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a:t>
            </a:r>
            <a:r>
              <a:rPr lang="en-US" sz="2400" dirty="0" err="1"/>
              <a:t>giới</a:t>
            </a:r>
            <a:r>
              <a:rPr lang="en-US" sz="2400" dirty="0"/>
              <a:t> </a:t>
            </a:r>
            <a:r>
              <a:rPr lang="en-US" sz="2400" dirty="0" err="1"/>
              <a:t>thiệu</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do </a:t>
            </a:r>
            <a:r>
              <a:rPr lang="en-US" sz="2400" dirty="0" err="1"/>
              <a:t>nhiều</a:t>
            </a:r>
            <a:r>
              <a:rPr lang="en-US" sz="2400" dirty="0"/>
              <a:t> </a:t>
            </a:r>
            <a:r>
              <a:rPr lang="en-US" sz="2400" dirty="0" err="1"/>
              <a:t>nguyên</a:t>
            </a:r>
            <a:r>
              <a:rPr lang="en-US" sz="2400" dirty="0"/>
              <a:t> </a:t>
            </a:r>
            <a:r>
              <a:rPr lang="en-US" sz="2400" dirty="0" err="1"/>
              <a:t>nhân</a:t>
            </a:r>
            <a:r>
              <a:rPr lang="en-US" sz="2400" dirty="0"/>
              <a:t> </a:t>
            </a:r>
            <a:r>
              <a:rPr lang="en-US" sz="2400" dirty="0" err="1"/>
              <a:t>để</a:t>
            </a:r>
            <a:r>
              <a:rPr lang="en-US" sz="2400" dirty="0"/>
              <a:t> </a:t>
            </a:r>
            <a:r>
              <a:rPr lang="en-US" sz="2400" dirty="0" err="1"/>
              <a:t>hs</a:t>
            </a:r>
            <a:r>
              <a:rPr lang="en-US" sz="2400" dirty="0"/>
              <a:t> </a:t>
            </a:r>
            <a:r>
              <a:rPr lang="en-US" sz="2400" dirty="0" err="1"/>
              <a:t>biết</a:t>
            </a:r>
            <a:r>
              <a:rPr lang="en-US" sz="2400" dirty="0"/>
              <a:t> </a:t>
            </a:r>
            <a:r>
              <a:rPr lang="en-US" sz="2400" dirty="0" err="1"/>
              <a:t>cách</a:t>
            </a:r>
            <a:r>
              <a:rPr lang="en-US" sz="2400" dirty="0"/>
              <a:t> </a:t>
            </a:r>
            <a:r>
              <a:rPr lang="en-US" sz="2400" dirty="0" err="1"/>
              <a:t>phòng</a:t>
            </a:r>
            <a:r>
              <a:rPr lang="en-US" sz="2400" dirty="0"/>
              <a:t> </a:t>
            </a:r>
            <a:r>
              <a:rPr lang="en-US" sz="2400" dirty="0" err="1"/>
              <a:t>tránh</a:t>
            </a:r>
            <a:r>
              <a:rPr lang="en-US" sz="2400" dirty="0"/>
              <a:t> </a:t>
            </a:r>
            <a:r>
              <a:rPr lang="en-US" sz="2400" dirty="0" err="1"/>
              <a:t>cho</a:t>
            </a:r>
            <a:r>
              <a:rPr lang="en-US" sz="2400" dirty="0"/>
              <a:t> </a:t>
            </a:r>
            <a:r>
              <a:rPr lang="en-US" sz="2400" dirty="0" err="1"/>
              <a:t>bản</a:t>
            </a:r>
            <a:r>
              <a:rPr lang="en-US" sz="2400" dirty="0"/>
              <a:t> </a:t>
            </a:r>
            <a:r>
              <a:rPr lang="en-US" sz="2400" dirty="0" err="1"/>
              <a:t>thân</a:t>
            </a:r>
            <a:r>
              <a:rPr lang="en-US" sz="2400" dirty="0"/>
              <a:t> </a:t>
            </a:r>
            <a:r>
              <a:rPr lang="en-US" sz="2400" dirty="0" err="1"/>
              <a:t>và</a:t>
            </a:r>
            <a:r>
              <a:rPr lang="en-US" sz="2400" dirty="0"/>
              <a:t> </a:t>
            </a:r>
            <a:r>
              <a:rPr lang="en-US" sz="2400" dirty="0" err="1"/>
              <a:t>mọi</a:t>
            </a:r>
            <a:r>
              <a:rPr lang="en-US" sz="2400" dirty="0"/>
              <a:t> </a:t>
            </a:r>
            <a:r>
              <a:rPr lang="en-US" sz="2400" dirty="0" err="1"/>
              <a:t>người</a:t>
            </a:r>
            <a:r>
              <a:rPr lang="en-US" sz="2400" dirty="0"/>
              <a:t>. (</a:t>
            </a:r>
            <a:r>
              <a:rPr lang="vi-VN" sz="2400" dirty="0">
                <a:solidFill>
                  <a:srgbClr val="00B0F0"/>
                </a:solidFill>
              </a:rPr>
              <a:t>https://www.youtube.com/watch?v=TiPI2x0w-v4</a:t>
            </a:r>
            <a:r>
              <a:rPr lang="en-US" sz="2400" dirty="0"/>
              <a:t>)</a:t>
            </a:r>
          </a:p>
          <a:p>
            <a:endParaRPr lang="en-US" sz="2400" dirty="0"/>
          </a:p>
        </p:txBody>
      </p:sp>
    </p:spTree>
    <p:extLst>
      <p:ext uri="{BB962C8B-B14F-4D97-AF65-F5344CB8AC3E}">
        <p14:creationId xmlns:p14="http://schemas.microsoft.com/office/powerpoint/2010/main" val="2929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4039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a:solidFill>
                  <a:srgbClr val="FFFF00"/>
                </a:solidFill>
                <a:latin typeface="Times New Roman" pitchFamily="18" charset="0"/>
                <a:cs typeface="Times New Roman" pitchFamily="18" charset="0"/>
              </a:rPr>
              <a:t>MỤC TIÊU</a:t>
            </a:r>
          </a:p>
          <a:p>
            <a:pPr algn="ctr"/>
            <a:r>
              <a:rPr lang="en-US" sz="8000" b="1">
                <a:solidFill>
                  <a:srgbClr val="1BA53F"/>
                </a:solidFill>
                <a:latin typeface="Times New Roman" pitchFamily="18" charset="0"/>
                <a:cs typeface="Times New Roman" pitchFamily="18" charset="0"/>
              </a:rPr>
              <a:t>$ 1000 </a:t>
            </a:r>
          </a:p>
        </p:txBody>
      </p:sp>
    </p:spTree>
    <p:extLst>
      <p:ext uri="{BB962C8B-B14F-4D97-AF65-F5344CB8AC3E}">
        <p14:creationId xmlns:p14="http://schemas.microsoft.com/office/powerpoint/2010/main" val="25540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3"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4"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8"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19"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1"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3">
            <a:extLst>
              <a:ext uri="{BEBA8EAE-BF5A-486C-A8C5-ECC9F3942E4B}">
                <a14:imgProps xmlns:a14="http://schemas.microsoft.com/office/drawing/2010/main">
                  <a14:imgLayer r:embed="rId17">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2">
            <a:extLst>
              <a:ext uri="{BEBA8EAE-BF5A-486C-A8C5-ECC9F3942E4B}">
                <a14:imgProps xmlns:a14="http://schemas.microsoft.com/office/drawing/2010/main">
                  <a14:imgLayer r:embed="rId17">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220</a:t>
            </a:r>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350</a:t>
            </a:r>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100</a:t>
            </a:r>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50</a:t>
            </a:r>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230</a:t>
            </a:r>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200</a:t>
            </a:r>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250</a:t>
            </a:r>
          </a:p>
        </p:txBody>
      </p:sp>
      <p:pic>
        <p:nvPicPr>
          <p:cNvPr id="28" name="?">
            <a:hlinkClick r:id="rId24" action="ppaction://hlinksldjump"/>
          </p:cNvPr>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9330506" y="3402018"/>
            <a:ext cx="304800" cy="304800"/>
          </a:xfrm>
          <a:prstGeom prst="rect">
            <a:avLst/>
          </a:prstGeom>
        </p:spPr>
      </p:pic>
    </p:spTree>
    <p:controls>
      <mc:AlternateContent xmlns:mc="http://schemas.openxmlformats.org/markup-compatibility/2006">
        <mc:Choice xmlns:v="urn:schemas-microsoft-com:vml" Requires="v">
          <p:control name="TextBox1" r:id="rId3" imgW="1752480" imgH="838080"/>
        </mc:Choice>
        <mc:Fallback>
          <p:control name="TextBox1" r:id="rId3" imgW="1752480" imgH="838080">
            <p:pic>
              <p:nvPicPr>
                <p:cNvPr id="11" name="TextBox1"/>
                <p:cNvPicPr preferRelativeResize="0">
                  <a:picLocks noChangeArrowheads="1" noChangeShapeType="1"/>
                </p:cNvPicPr>
                <p:nvPr/>
              </p:nvPicPr>
              <p:blipFill>
                <a:blip r:embed="rId28"/>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4" imgW="1752480" imgH="838080"/>
        </mc:Choice>
        <mc:Fallback>
          <p:control name="TextBox2" r:id="rId4" imgW="1752480" imgH="838080">
            <p:pic>
              <p:nvPicPr>
                <p:cNvPr id="16" name="TextBox2"/>
                <p:cNvPicPr preferRelativeResize="0">
                  <a:picLocks noChangeArrowheads="1" noChangeShapeType="1"/>
                </p:cNvPicPr>
                <p:nvPr/>
              </p:nvPicPr>
              <p:blipFill>
                <a:blip r:embed="rId29"/>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961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914400"/>
            <a:ext cx="7918450"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a:solidFill>
                  <a:schemeClr val="tx2">
                    <a:lumMod val="60000"/>
                    <a:lumOff val="40000"/>
                  </a:schemeClr>
                </a:solidFill>
                <a:effectLst/>
                <a:latin typeface="Times New Roman" pitchFamily="18" charset="0"/>
                <a:cs typeface="Times New Roman" pitchFamily="18" charset="0"/>
              </a:rPr>
              <a:t>Câu</a:t>
            </a:r>
            <a:r>
              <a:rPr lang="en-US" sz="2000" b="1" u="none" strike="noStrike" spc="0" dirty="0">
                <a:solidFill>
                  <a:schemeClr val="tx2">
                    <a:lumMod val="60000"/>
                    <a:lumOff val="40000"/>
                  </a:schemeClr>
                </a:solidFill>
                <a:effectLst/>
                <a:latin typeface="Times New Roman" pitchFamily="18" charset="0"/>
                <a:cs typeface="Times New Roman" pitchFamily="18" charset="0"/>
              </a:rPr>
              <a:t> 2: </a:t>
            </a:r>
            <a:r>
              <a:rPr lang="vi-VN" sz="2000" b="1" u="none" strike="noStrike" spc="0" dirty="0">
                <a:solidFill>
                  <a:schemeClr val="tx2">
                    <a:lumMod val="60000"/>
                    <a:lumOff val="40000"/>
                  </a:schemeClr>
                </a:solidFill>
                <a:effectLst/>
                <a:latin typeface="+mj-lt"/>
                <a:cs typeface="Times New Roman" pitchFamily="18" charset="0"/>
              </a:rPr>
              <a:t>Các khẳng định sau đây đúng hay sai khi nói về thí nghiệm chứng minh</a:t>
            </a:r>
            <a:r>
              <a:rPr lang="en-US" sz="2000" b="1" u="none" strike="noStrike" spc="0" dirty="0">
                <a:solidFill>
                  <a:schemeClr val="tx2">
                    <a:lumMod val="60000"/>
                    <a:lumOff val="40000"/>
                  </a:schemeClr>
                </a:solidFill>
                <a:effectLst/>
                <a:latin typeface="+mj-lt"/>
                <a:cs typeface="Times New Roman" pitchFamily="18" charset="0"/>
              </a:rPr>
              <a:t> </a:t>
            </a:r>
            <a:r>
              <a:rPr lang="vi-VN" sz="2000" b="1" u="none" strike="noStrike" spc="0" dirty="0">
                <a:solidFill>
                  <a:schemeClr val="tx2">
                    <a:lumMod val="60000"/>
                    <a:lumOff val="40000"/>
                  </a:schemeClr>
                </a:solidFill>
                <a:effectLst/>
                <a:latin typeface="+mj-lt"/>
                <a:cs typeface="Times New Roman" pitchFamily="18" charset="0"/>
              </a:rPr>
              <a:t>hô hấp ở thực vật?</a:t>
            </a:r>
          </a:p>
          <a:p>
            <a:pPr marR="0" lvl="0" algn="just">
              <a:lnSpc>
                <a:spcPct val="107000"/>
              </a:lnSpc>
              <a:spcBef>
                <a:spcPts val="0"/>
              </a:spcBef>
              <a:spcAft>
                <a:spcPts val="300"/>
              </a:spcAft>
              <a:buClr>
                <a:srgbClr val="187C98"/>
              </a:buClr>
              <a:buSzPts val="950"/>
              <a:tabLst>
                <a:tab pos="422910" algn="l"/>
              </a:tabLst>
            </a:pPr>
            <a:endParaRPr lang="en-US" sz="2000" u="none" strike="noStrike" spc="0" dirty="0">
              <a:effectLst/>
              <a:latin typeface="+mj-lt"/>
              <a:cs typeface="Times New Roman" pitchFamily="18"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2214562" y="3663156"/>
          <a:ext cx="4714875" cy="400050"/>
        </p:xfrm>
        <a:graphic>
          <a:graphicData uri="http://schemas.openxmlformats.org/drawingml/2006/table">
            <a:tbl>
              <a:tblPr>
                <a:tableStyleId>{5C22544A-7EE6-4342-B048-85BDC9FD1C3A}</a:tableStyleId>
              </a:tblPr>
              <a:tblGrid>
                <a:gridCol w="4714875">
                  <a:extLst>
                    <a:ext uri="{9D8B030D-6E8A-4147-A177-3AD203B41FA5}">
                      <a16:colId xmlns:a16="http://schemas.microsoft.com/office/drawing/2014/main" val="20000"/>
                    </a:ext>
                  </a:extLst>
                </a:gridCol>
              </a:tblGrid>
              <a:tr h="400050">
                <a:tc>
                  <a:txBody>
                    <a:bodyPr/>
                    <a:lstStyle/>
                    <a:p>
                      <a:pPr marL="342900" marR="0" lvl="0" indent="-342900" algn="just">
                        <a:lnSpc>
                          <a:spcPct val="115000"/>
                        </a:lnSpc>
                        <a:spcBef>
                          <a:spcPts val="0"/>
                        </a:spcBef>
                        <a:spcAft>
                          <a:spcPts val="0"/>
                        </a:spcAft>
                        <a:buClr>
                          <a:srgbClr val="187C98"/>
                        </a:buClr>
                        <a:buSzPts val="950"/>
                        <a:buFont typeface="+mj-lt"/>
                        <a:buAutoNum type="arabicPeriod"/>
                        <a:tabLst>
                          <a:tab pos="398780" algn="l"/>
                        </a:tabLst>
                      </a:pPr>
                      <a:endParaRPr lang="en-US" sz="1000" u="none" strike="noStrike" spc="0" dirty="0">
                        <a:solidFill>
                          <a:srgbClr val="2B2B2C"/>
                        </a:solidFill>
                        <a:effectLst/>
                        <a:latin typeface="Segoe UI"/>
                        <a:ea typeface="Segoe UI"/>
                        <a:cs typeface="Segoe UI"/>
                      </a:endParaRPr>
                    </a:p>
                  </a:txBody>
                  <a:tcPr marL="0" marR="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214563"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8457182"/>
              </p:ext>
            </p:extLst>
          </p:nvPr>
        </p:nvGraphicFramePr>
        <p:xfrm>
          <a:off x="539752" y="1752598"/>
          <a:ext cx="7842248" cy="4495803"/>
        </p:xfrm>
        <a:graphic>
          <a:graphicData uri="http://schemas.openxmlformats.org/drawingml/2006/table">
            <a:tbl>
              <a:tblPr firstRow="1" firstCol="1" bandRow="1"/>
              <a:tblGrid>
                <a:gridCol w="539638">
                  <a:extLst>
                    <a:ext uri="{9D8B030D-6E8A-4147-A177-3AD203B41FA5}">
                      <a16:colId xmlns:a16="http://schemas.microsoft.com/office/drawing/2014/main" val="20000"/>
                    </a:ext>
                  </a:extLst>
                </a:gridCol>
                <a:gridCol w="6477780">
                  <a:extLst>
                    <a:ext uri="{9D8B030D-6E8A-4147-A177-3AD203B41FA5}">
                      <a16:colId xmlns:a16="http://schemas.microsoft.com/office/drawing/2014/main" val="20001"/>
                    </a:ext>
                  </a:extLst>
                </a:gridCol>
                <a:gridCol w="824830">
                  <a:extLst>
                    <a:ext uri="{9D8B030D-6E8A-4147-A177-3AD203B41FA5}">
                      <a16:colId xmlns:a16="http://schemas.microsoft.com/office/drawing/2014/main" val="20002"/>
                    </a:ext>
                  </a:extLst>
                </a:gridCol>
              </a:tblGrid>
              <a:tr h="705701">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STT</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Khẳng định</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a:solidFill>
                            <a:srgbClr val="192430"/>
                          </a:solidFill>
                          <a:effectLst/>
                          <a:latin typeface="+mn-lt"/>
                          <a:ea typeface="Segoe UI"/>
                        </a:rPr>
                        <a:t>Đúng/</a:t>
                      </a:r>
                      <a:br>
                        <a:rPr lang="vi-VN" sz="1800" b="1">
                          <a:solidFill>
                            <a:srgbClr val="192430"/>
                          </a:solidFill>
                          <a:effectLst/>
                          <a:latin typeface="+mn-lt"/>
                          <a:ea typeface="Segoe UI"/>
                        </a:rPr>
                      </a:br>
                      <a:r>
                        <a:rPr lang="vi-VN" sz="1800" b="1">
                          <a:solidFill>
                            <a:srgbClr val="192430"/>
                          </a:solidFill>
                          <a:effectLst/>
                          <a:latin typeface="+mn-lt"/>
                          <a:ea typeface="Segoe UI"/>
                        </a:rPr>
                        <a:t>Sai</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extLst>
                  <a:ext uri="{0D108BD9-81ED-4DB2-BD59-A6C34878D82A}">
                    <a16:rowId xmlns:a16="http://schemas.microsoft.com/office/drawing/2014/main" val="10000"/>
                  </a:ext>
                </a:extLst>
              </a:tr>
              <a:tr h="695562">
                <a:tc>
                  <a:txBody>
                    <a:bodyPr/>
                    <a:lstStyle/>
                    <a:p>
                      <a:pPr marL="0" marR="0" indent="114300">
                        <a:lnSpc>
                          <a:spcPct val="115000"/>
                        </a:lnSpc>
                        <a:spcBef>
                          <a:spcPts val="0"/>
                        </a:spcBef>
                        <a:spcAft>
                          <a:spcPts val="0"/>
                        </a:spcAft>
                      </a:pPr>
                      <a:r>
                        <a:rPr lang="vi-VN" sz="1800">
                          <a:solidFill>
                            <a:srgbClr val="192430"/>
                          </a:solidFill>
                          <a:effectLst/>
                          <a:latin typeface="+mn-lt"/>
                          <a:ea typeface="Segoe UI"/>
                        </a:rPr>
                        <a:t>1</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Ngâm hạt trong nước ấm trước khi gieo là để rửa sạch các chất</a:t>
                      </a:r>
                      <a:br>
                        <a:rPr lang="vi-VN" sz="1800" dirty="0">
                          <a:solidFill>
                            <a:srgbClr val="2B2B2C"/>
                          </a:solidFill>
                          <a:effectLst/>
                          <a:latin typeface="+mn-lt"/>
                          <a:ea typeface="Segoe UI"/>
                        </a:rPr>
                      </a:br>
                      <a:r>
                        <a:rPr lang="vi-VN" sz="1800" dirty="0">
                          <a:solidFill>
                            <a:srgbClr val="2B2B2C"/>
                          </a:solidFill>
                          <a:effectLst/>
                          <a:latin typeface="+mn-lt"/>
                          <a:ea typeface="Segoe UI"/>
                        </a:rPr>
                        <a:t>bẩn bám vào vỏ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a:solidFill>
                            <a:srgbClr val="000000"/>
                          </a:solidFill>
                          <a:effectLst/>
                          <a:latin typeface="+mn-lt"/>
                          <a:ea typeface="Courier New"/>
                        </a:rPr>
                        <a:t> </a:t>
                      </a:r>
                      <a:endParaRPr lang="en-US" sz="180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6436">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2</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Lót bòng hoặc giấy đã thấm ẩm rồi đặt trong đĩa Petri để tránh</a:t>
                      </a:r>
                      <a:br>
                        <a:rPr lang="vi-VN" sz="1800" dirty="0">
                          <a:solidFill>
                            <a:srgbClr val="2B2B2C"/>
                          </a:solidFill>
                          <a:effectLst/>
                          <a:latin typeface="+mn-lt"/>
                          <a:ea typeface="Segoe UI"/>
                        </a:rPr>
                      </a:br>
                      <a:r>
                        <a:rPr lang="vi-VN" sz="1800" dirty="0">
                          <a:solidFill>
                            <a:srgbClr val="2B2B2C"/>
                          </a:solidFill>
                          <a:effectLst/>
                          <a:latin typeface="+mn-lt"/>
                          <a:ea typeface="Segoe UI"/>
                        </a:rPr>
                        <a:t>chuột và sâu bọ ăn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3</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Hạt sau khi ngâm nước tiếp tục được để ở tủ ấm hoặc nơi khò</a:t>
                      </a:r>
                      <a:br>
                        <a:rPr lang="vi-VN" sz="1800" dirty="0">
                          <a:solidFill>
                            <a:srgbClr val="2B2B2C"/>
                          </a:solidFill>
                          <a:effectLst/>
                          <a:latin typeface="+mn-lt"/>
                          <a:ea typeface="Segoe UI"/>
                        </a:rPr>
                      </a:br>
                      <a:r>
                        <a:rPr lang="vi-VN" sz="1800" dirty="0">
                          <a:solidFill>
                            <a:srgbClr val="2B2B2C"/>
                          </a:solidFill>
                          <a:effectLst/>
                          <a:latin typeface="+mn-lt"/>
                          <a:ea typeface="Segoe UI"/>
                        </a:rPr>
                        <a:t>thoáng để có điều kiện nhiệt độ thích hợp, kích thích hạt nảy mầm</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4</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Mục đích của việc đậy chuông kín trong thí nghiệm là để carbon</a:t>
                      </a:r>
                      <a:br>
                        <a:rPr lang="vi-VN" sz="1800" dirty="0">
                          <a:solidFill>
                            <a:srgbClr val="3D3D3E"/>
                          </a:solidFill>
                          <a:effectLst/>
                          <a:latin typeface="+mn-lt"/>
                          <a:ea typeface="Segoe UI"/>
                        </a:rPr>
                      </a:br>
                      <a:r>
                        <a:rPr lang="vi-VN" sz="1800" dirty="0">
                          <a:solidFill>
                            <a:srgbClr val="3D3D3E"/>
                          </a:solidFill>
                          <a:effectLst/>
                          <a:latin typeface="+mn-lt"/>
                          <a:ea typeface="Segoe UI"/>
                        </a:rPr>
                        <a:t>dioxide của không khí không vào bên trong chuông được</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16980">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5</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Cốc nước vôi trong ở chuông có hạt nảy mầm trở nên đục và có</a:t>
                      </a:r>
                      <a:br>
                        <a:rPr lang="vi-VN" sz="1800" dirty="0">
                          <a:solidFill>
                            <a:srgbClr val="3D3D3E"/>
                          </a:solidFill>
                          <a:effectLst/>
                          <a:latin typeface="+mn-lt"/>
                          <a:ea typeface="Segoe UI"/>
                        </a:rPr>
                      </a:br>
                      <a:r>
                        <a:rPr lang="vi-VN" sz="1800" dirty="0">
                          <a:solidFill>
                            <a:srgbClr val="3D3D3E"/>
                          </a:solidFill>
                          <a:effectLst/>
                          <a:latin typeface="+mn-lt"/>
                          <a:ea typeface="Segoe UI"/>
                        </a:rPr>
                        <a:t>lớp váng trắng trên bể mặt còn ởchuòng không có hạt nảy mẩm</a:t>
                      </a:r>
                      <a:br>
                        <a:rPr lang="vi-VN" sz="1800" dirty="0">
                          <a:solidFill>
                            <a:srgbClr val="3D3D3E"/>
                          </a:solidFill>
                          <a:effectLst/>
                          <a:latin typeface="+mn-lt"/>
                          <a:ea typeface="Segoe UI"/>
                        </a:rPr>
                      </a:br>
                      <a:r>
                        <a:rPr lang="vi-VN" sz="1800" dirty="0">
                          <a:solidFill>
                            <a:srgbClr val="3D3D3E"/>
                          </a:solidFill>
                          <a:effectLst/>
                          <a:latin typeface="+mn-lt"/>
                          <a:ea typeface="Segoe UI"/>
                        </a:rPr>
                        <a:t>thì không có</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7" name="TextBox 16"/>
          <p:cNvSpPr txBox="1"/>
          <p:nvPr/>
        </p:nvSpPr>
        <p:spPr>
          <a:xfrm>
            <a:off x="7696200" y="2500313"/>
            <a:ext cx="533400" cy="369332"/>
          </a:xfrm>
          <a:prstGeom prst="rect">
            <a:avLst/>
          </a:prstGeom>
          <a:noFill/>
        </p:spPr>
        <p:txBody>
          <a:bodyPr wrap="square" rtlCol="0">
            <a:spAutoFit/>
          </a:bodyPr>
          <a:lstStyle/>
          <a:p>
            <a:r>
              <a:rPr lang="en-US" b="1" dirty="0">
                <a:solidFill>
                  <a:srgbClr val="0070C0"/>
                </a:solidFill>
              </a:rPr>
              <a:t>S</a:t>
            </a:r>
          </a:p>
        </p:txBody>
      </p:sp>
      <p:sp>
        <p:nvSpPr>
          <p:cNvPr id="19" name="TextBox 18"/>
          <p:cNvSpPr txBox="1"/>
          <p:nvPr/>
        </p:nvSpPr>
        <p:spPr>
          <a:xfrm>
            <a:off x="7696200" y="3213378"/>
            <a:ext cx="533400" cy="369332"/>
          </a:xfrm>
          <a:prstGeom prst="rect">
            <a:avLst/>
          </a:prstGeom>
          <a:noFill/>
        </p:spPr>
        <p:txBody>
          <a:bodyPr wrap="square" rtlCol="0">
            <a:spAutoFit/>
          </a:bodyPr>
          <a:lstStyle/>
          <a:p>
            <a:r>
              <a:rPr lang="en-US" b="1" dirty="0">
                <a:solidFill>
                  <a:srgbClr val="0070C0"/>
                </a:solidFill>
              </a:rPr>
              <a:t>S</a:t>
            </a:r>
          </a:p>
        </p:txBody>
      </p:sp>
      <p:sp>
        <p:nvSpPr>
          <p:cNvPr id="20" name="TextBox 19"/>
          <p:cNvSpPr txBox="1"/>
          <p:nvPr/>
        </p:nvSpPr>
        <p:spPr>
          <a:xfrm>
            <a:off x="7678882" y="3962400"/>
            <a:ext cx="533400" cy="369332"/>
          </a:xfrm>
          <a:prstGeom prst="rect">
            <a:avLst/>
          </a:prstGeom>
          <a:noFill/>
        </p:spPr>
        <p:txBody>
          <a:bodyPr wrap="square" rtlCol="0">
            <a:spAutoFit/>
          </a:bodyPr>
          <a:lstStyle/>
          <a:p>
            <a:r>
              <a:rPr lang="en-US" b="1" dirty="0">
                <a:solidFill>
                  <a:srgbClr val="0070C0"/>
                </a:solidFill>
              </a:rPr>
              <a:t>Đ</a:t>
            </a:r>
          </a:p>
        </p:txBody>
      </p:sp>
      <p:sp>
        <p:nvSpPr>
          <p:cNvPr id="21" name="TextBox 20"/>
          <p:cNvSpPr txBox="1"/>
          <p:nvPr/>
        </p:nvSpPr>
        <p:spPr>
          <a:xfrm>
            <a:off x="7696200" y="4724400"/>
            <a:ext cx="533400" cy="369332"/>
          </a:xfrm>
          <a:prstGeom prst="rect">
            <a:avLst/>
          </a:prstGeom>
          <a:noFill/>
        </p:spPr>
        <p:txBody>
          <a:bodyPr wrap="square" rtlCol="0">
            <a:spAutoFit/>
          </a:bodyPr>
          <a:lstStyle/>
          <a:p>
            <a:r>
              <a:rPr lang="en-US" b="1" dirty="0">
                <a:solidFill>
                  <a:srgbClr val="0070C0"/>
                </a:solidFill>
              </a:rPr>
              <a:t>Đ</a:t>
            </a:r>
          </a:p>
        </p:txBody>
      </p:sp>
      <p:sp>
        <p:nvSpPr>
          <p:cNvPr id="22" name="TextBox 21"/>
          <p:cNvSpPr txBox="1"/>
          <p:nvPr/>
        </p:nvSpPr>
        <p:spPr>
          <a:xfrm>
            <a:off x="7644246" y="5454134"/>
            <a:ext cx="533400" cy="369332"/>
          </a:xfrm>
          <a:prstGeom prst="rect">
            <a:avLst/>
          </a:prstGeom>
          <a:noFill/>
        </p:spPr>
        <p:txBody>
          <a:bodyPr wrap="square" rtlCol="0">
            <a:spAutoFit/>
          </a:bodyPr>
          <a:lstStyle/>
          <a:p>
            <a:r>
              <a:rPr lang="en-US" b="1" dirty="0">
                <a:solidFill>
                  <a:srgbClr val="0070C0"/>
                </a:solidFill>
              </a:rPr>
              <a:t>Đ</a:t>
            </a:r>
          </a:p>
        </p:txBody>
      </p:sp>
      <p:sp>
        <p:nvSpPr>
          <p:cNvPr id="4" name="Rectangle 9">
            <a:extLst>
              <a:ext uri="{FF2B5EF4-FFF2-40B4-BE49-F238E27FC236}">
                <a16:creationId xmlns:a16="http://schemas.microsoft.com/office/drawing/2014/main" id="{11EEA813-B0B7-B123-A012-852BE6516C18}"/>
              </a:ext>
            </a:extLst>
          </p:cNvPr>
          <p:cNvSpPr>
            <a:spLocks noChangeArrowheads="1"/>
          </p:cNvSpPr>
          <p:nvPr/>
        </p:nvSpPr>
        <p:spPr bwMode="auto">
          <a:xfrm>
            <a:off x="457199" y="201336"/>
            <a:ext cx="8229600" cy="9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600" b="1" u="sng">
                <a:solidFill>
                  <a:srgbClr val="FF0000"/>
                </a:solidFill>
                <a:latin typeface="Times New Roman" panose="02020603050405020304" pitchFamily="18" charset="0"/>
                <a:cs typeface="Times New Roman" panose="02020603050405020304" pitchFamily="18" charset="0"/>
              </a:rPr>
              <a:t>KHỞI ĐỘNG</a:t>
            </a:r>
            <a:endParaRPr lang="en-US" sz="36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9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0" grpId="0"/>
      <p:bldP spid="21" grpId="0"/>
      <p:bldP spid="2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54269" y="609600"/>
            <a:ext cx="6594331"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err="1">
                <a:solidFill>
                  <a:srgbClr val="00B0F0"/>
                </a:solidFill>
                <a:latin typeface="Times New Roman" pitchFamily="18" charset="0"/>
                <a:cs typeface="Times New Roman" pitchFamily="18" charset="0"/>
              </a:rPr>
              <a:t>Trao</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đổi</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khí</a:t>
            </a:r>
            <a:r>
              <a:rPr lang="fr-FR" sz="2400" b="1" dirty="0">
                <a:solidFill>
                  <a:srgbClr val="00B0F0"/>
                </a:solidFill>
                <a:latin typeface="Times New Roman" pitchFamily="18" charset="0"/>
                <a:cs typeface="Times New Roman" pitchFamily="18" charset="0"/>
              </a:rPr>
              <a:t> ở </a:t>
            </a:r>
            <a:r>
              <a:rPr lang="fr-FR" sz="2400" b="1" dirty="0" err="1">
                <a:solidFill>
                  <a:srgbClr val="00B0F0"/>
                </a:solidFill>
                <a:latin typeface="Times New Roman" pitchFamily="18" charset="0"/>
                <a:cs typeface="Times New Roman" pitchFamily="18" charset="0"/>
              </a:rPr>
              <a:t>sinh</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vật</a:t>
            </a:r>
            <a:r>
              <a:rPr lang="fr-FR" sz="2400" b="1" dirty="0">
                <a:solidFill>
                  <a:srgbClr val="00B0F0"/>
                </a:solidFill>
                <a:latin typeface="Times New Roman" pitchFamily="18" charset="0"/>
                <a:cs typeface="Times New Roman" pitchFamily="18" charset="0"/>
              </a:rPr>
              <a:t> là </a:t>
            </a:r>
            <a:r>
              <a:rPr lang="fr-FR" sz="2400" b="1" dirty="0" err="1">
                <a:solidFill>
                  <a:srgbClr val="00B0F0"/>
                </a:solidFill>
                <a:latin typeface="Times New Roman" pitchFamily="18" charset="0"/>
                <a:cs typeface="Times New Roman" pitchFamily="18" charset="0"/>
              </a:rPr>
              <a:t>quá</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trình</a:t>
            </a:r>
            <a:endParaRPr lang="en-US" sz="2400" b="1" dirty="0">
              <a:solidFill>
                <a:srgbClr val="00B0F0"/>
              </a:solidFill>
              <a:latin typeface="Times New Roman" pitchFamily="18" charset="0"/>
              <a:cs typeface="Times New Roman" pitchFamily="18" charset="0"/>
            </a:endParaRPr>
          </a:p>
          <a:p>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B.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D.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và CO</a:t>
            </a:r>
            <a:r>
              <a:rPr lang="fr-FR" sz="2000" baseline="-25000" dirty="0">
                <a:latin typeface="Times New Roman" pitchFamily="18" charset="0"/>
                <a:cs typeface="Times New Roman" pitchFamily="18" charset="0"/>
              </a:rPr>
              <a:t>2 </a:t>
            </a:r>
            <a:r>
              <a:rPr lang="fr-FR" sz="2000" dirty="0">
                <a:latin typeface="Times New Roman" pitchFamily="18" charset="0"/>
                <a:cs typeface="Times New Roman" pitchFamily="18" charset="0"/>
              </a:rPr>
              <a:t>ra </a:t>
            </a:r>
            <a:r>
              <a:rPr lang="fr-FR"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5309754" y="46482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C</a:t>
            </a: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28" name="TextBox 27"/>
          <p:cNvSpPr txBox="1"/>
          <p:nvPr/>
        </p:nvSpPr>
        <p:spPr>
          <a:xfrm>
            <a:off x="568506"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29" name="TextBox 28"/>
          <p:cNvSpPr txBox="1"/>
          <p:nvPr/>
        </p:nvSpPr>
        <p:spPr>
          <a:xfrm>
            <a:off x="222781"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0" name="TextBox 29"/>
          <p:cNvSpPr txBox="1"/>
          <p:nvPr/>
        </p:nvSpPr>
        <p:spPr>
          <a:xfrm>
            <a:off x="506679"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999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905000" y="609600"/>
            <a:ext cx="6019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err="1">
                <a:solidFill>
                  <a:srgbClr val="0070C0"/>
                </a:solidFill>
                <a:latin typeface="Times New Roman" pitchFamily="18" charset="0"/>
                <a:cs typeface="Times New Roman" pitchFamily="18" charset="0"/>
              </a:rPr>
              <a:t>Trao</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đổi</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khí</a:t>
            </a:r>
            <a:r>
              <a:rPr lang="fr-FR" sz="2400" dirty="0">
                <a:solidFill>
                  <a:srgbClr val="0070C0"/>
                </a:solidFill>
                <a:latin typeface="Times New Roman" pitchFamily="18" charset="0"/>
                <a:cs typeface="Times New Roman" pitchFamily="18" charset="0"/>
              </a:rPr>
              <a:t> ở </a:t>
            </a:r>
            <a:r>
              <a:rPr lang="fr-FR" sz="2400" dirty="0" err="1">
                <a:solidFill>
                  <a:srgbClr val="0070C0"/>
                </a:solidFill>
                <a:latin typeface="Times New Roman" pitchFamily="18" charset="0"/>
                <a:cs typeface="Times New Roman" pitchFamily="18" charset="0"/>
              </a:rPr>
              <a:t>thực</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vật</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diễn</a:t>
            </a:r>
            <a:r>
              <a:rPr lang="fr-FR" sz="2400" dirty="0">
                <a:solidFill>
                  <a:srgbClr val="0070C0"/>
                </a:solidFill>
                <a:latin typeface="Times New Roman" pitchFamily="18" charset="0"/>
                <a:cs typeface="Times New Roman" pitchFamily="18" charset="0"/>
              </a:rPr>
              <a:t> ra </a:t>
            </a:r>
            <a:r>
              <a:rPr lang="fr-FR" sz="2400" dirty="0" err="1">
                <a:solidFill>
                  <a:srgbClr val="0070C0"/>
                </a:solidFill>
                <a:latin typeface="Times New Roman" pitchFamily="18" charset="0"/>
                <a:cs typeface="Times New Roman" pitchFamily="18" charset="0"/>
              </a:rPr>
              <a:t>thông</a:t>
            </a:r>
            <a:r>
              <a:rPr lang="fr-FR" sz="2400" dirty="0">
                <a:solidFill>
                  <a:srgbClr val="0070C0"/>
                </a:solidFill>
                <a:latin typeface="Times New Roman" pitchFamily="18" charset="0"/>
                <a:cs typeface="Times New Roman" pitchFamily="18" charset="0"/>
              </a:rPr>
              <a:t> qua </a:t>
            </a:r>
            <a:r>
              <a:rPr lang="fr-FR" sz="2400" dirty="0" err="1">
                <a:solidFill>
                  <a:srgbClr val="0070C0"/>
                </a:solidFill>
                <a:latin typeface="Times New Roman" pitchFamily="18" charset="0"/>
                <a:cs typeface="Times New Roman" pitchFamily="18" charset="0"/>
              </a:rPr>
              <a:t>quá</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trình</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nào</a:t>
            </a:r>
            <a:r>
              <a:rPr lang="fr-FR" sz="2400"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marL="457200" indent="-457200">
              <a:buAutoNum type="alphaUcPeriod"/>
            </a:pPr>
            <a:r>
              <a:rPr lang="fr-FR" sz="2400" dirty="0">
                <a:latin typeface="Times New Roman" pitchFamily="18" charset="0"/>
                <a:cs typeface="Times New Roman" pitchFamily="18" charset="0"/>
              </a:rPr>
              <a:t>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pPr marL="457200" indent="-457200">
              <a:buAutoNum type="alphaUcPeriod"/>
            </a:pPr>
            <a:r>
              <a:rPr lang="fr-FR" sz="2400" dirty="0">
                <a:latin typeface="Times New Roman" pitchFamily="18" charset="0"/>
                <a:cs typeface="Times New Roman" pitchFamily="18" charset="0"/>
              </a:rPr>
              <a:t>B. Hô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C.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r>
              <a:rPr lang="fr-FR" sz="2400" dirty="0">
                <a:latin typeface="Times New Roman" pitchFamily="18" charset="0"/>
                <a:cs typeface="Times New Roman" pitchFamily="18" charset="0"/>
              </a:rPr>
              <a:t>D. 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hô</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5462153" y="38100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a:t>
            </a: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7740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6132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7753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3320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172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Trong</a:t>
            </a:r>
            <a:r>
              <a:rPr lang="fr-FR" sz="3200" dirty="0"/>
              <a:t> </a:t>
            </a:r>
            <a:r>
              <a:rPr lang="fr-FR" sz="3200" dirty="0" err="1"/>
              <a:t>quá</a:t>
            </a:r>
            <a:r>
              <a:rPr lang="fr-FR" sz="3200" dirty="0"/>
              <a:t> </a:t>
            </a:r>
            <a:r>
              <a:rPr lang="fr-FR" sz="3200" dirty="0" err="1"/>
              <a:t>trình</a:t>
            </a:r>
            <a:r>
              <a:rPr lang="fr-FR" sz="3200" dirty="0"/>
              <a:t> </a:t>
            </a:r>
            <a:r>
              <a:rPr lang="fr-FR" sz="3200" dirty="0" err="1"/>
              <a:t>quang</a:t>
            </a:r>
            <a:r>
              <a:rPr lang="fr-FR" sz="3200" dirty="0"/>
              <a:t> </a:t>
            </a:r>
            <a:r>
              <a:rPr lang="fr-FR" sz="3200" dirty="0" err="1"/>
              <a:t>hợp</a:t>
            </a:r>
            <a:r>
              <a:rPr lang="fr-FR" sz="3200" dirty="0"/>
              <a:t> ở </a:t>
            </a:r>
            <a:r>
              <a:rPr lang="fr-FR" sz="3200" dirty="0" err="1"/>
              <a:t>thực</a:t>
            </a:r>
            <a:r>
              <a:rPr lang="fr-FR" sz="3200" dirty="0"/>
              <a:t> </a:t>
            </a:r>
            <a:r>
              <a:rPr lang="fr-FR" sz="3200" dirty="0" err="1"/>
              <a:t>vật</a:t>
            </a:r>
            <a:r>
              <a:rPr lang="fr-FR" sz="3200" dirty="0"/>
              <a:t>, </a:t>
            </a:r>
            <a:r>
              <a:rPr lang="fr-FR" sz="3200" dirty="0" err="1"/>
              <a:t>các</a:t>
            </a:r>
            <a:r>
              <a:rPr lang="fr-FR" sz="3200" dirty="0"/>
              <a:t> </a:t>
            </a:r>
            <a:r>
              <a:rPr lang="fr-FR" sz="3200" dirty="0" err="1"/>
              <a:t>khí</a:t>
            </a:r>
            <a:r>
              <a:rPr lang="fr-FR" sz="3200" dirty="0"/>
              <a:t> </a:t>
            </a:r>
            <a:r>
              <a:rPr lang="fr-FR" sz="3200" dirty="0" err="1"/>
              <a:t>được</a:t>
            </a:r>
            <a:r>
              <a:rPr lang="fr-FR" sz="3200" dirty="0"/>
              <a:t> </a:t>
            </a:r>
            <a:r>
              <a:rPr lang="fr-FR" sz="3200" dirty="0" err="1"/>
              <a:t>trao</a:t>
            </a:r>
            <a:r>
              <a:rPr lang="fr-FR" sz="3200" dirty="0"/>
              <a:t> </a:t>
            </a:r>
            <a:r>
              <a:rPr lang="fr-FR" sz="3200" dirty="0" err="1"/>
              <a:t>đổi</a:t>
            </a:r>
            <a:r>
              <a:rPr lang="fr-FR" sz="3200" dirty="0"/>
              <a:t> qua </a:t>
            </a:r>
            <a:r>
              <a:rPr lang="fr-FR" sz="3200" dirty="0" err="1"/>
              <a:t>khí</a:t>
            </a:r>
            <a:r>
              <a:rPr lang="fr-FR" sz="3200" dirty="0"/>
              <a:t> </a:t>
            </a:r>
            <a:r>
              <a:rPr lang="fr-FR" sz="3200" dirty="0" err="1"/>
              <a:t>khổng</a:t>
            </a:r>
            <a:r>
              <a:rPr lang="en-US" sz="3200" dirty="0"/>
              <a:t> </a:t>
            </a:r>
            <a:r>
              <a:rPr lang="fr-FR" sz="3200" dirty="0" err="1"/>
              <a:t>như</a:t>
            </a:r>
            <a:r>
              <a:rPr lang="fr-FR" sz="3200" dirty="0"/>
              <a:t> </a:t>
            </a:r>
            <a:r>
              <a:rPr lang="fr-FR" sz="3200" dirty="0" err="1"/>
              <a:t>thế</a:t>
            </a:r>
            <a:r>
              <a:rPr lang="fr-FR" sz="3200" dirty="0"/>
              <a:t> </a:t>
            </a:r>
            <a:r>
              <a:rPr lang="fr-FR" sz="3200" dirty="0" err="1"/>
              <a:t>nào</a:t>
            </a:r>
            <a:r>
              <a:rPr lang="fr-FR" sz="3200" dirty="0"/>
              <a:t>?</a:t>
            </a:r>
            <a:endParaRPr lang="en-US" sz="3200" dirty="0"/>
          </a:p>
        </p:txBody>
      </p:sp>
      <p:sp>
        <p:nvSpPr>
          <p:cNvPr id="6" name="TextBox 5"/>
          <p:cNvSpPr txBox="1"/>
          <p:nvPr/>
        </p:nvSpPr>
        <p:spPr>
          <a:xfrm>
            <a:off x="2514599" y="3810000"/>
            <a:ext cx="5895109"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fr-FR" sz="3200" dirty="0"/>
              <a:t>CO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môi</a:t>
            </a:r>
            <a:r>
              <a:rPr lang="fr-FR" sz="3200" dirty="0"/>
              <a:t> </a:t>
            </a:r>
            <a:r>
              <a:rPr lang="fr-FR" sz="3200" dirty="0" err="1"/>
              <a:t>trường</a:t>
            </a:r>
            <a:r>
              <a:rPr lang="fr-FR" sz="3200" dirty="0"/>
              <a:t> </a:t>
            </a:r>
            <a:r>
              <a:rPr lang="fr-FR" sz="3200" dirty="0" err="1"/>
              <a:t>vào</a:t>
            </a:r>
            <a:r>
              <a:rPr lang="fr-FR" sz="3200" dirty="0"/>
              <a:t> </a:t>
            </a:r>
            <a:r>
              <a:rPr lang="fr-FR" sz="3200" dirty="0" err="1"/>
              <a:t>trong</a:t>
            </a:r>
            <a:r>
              <a:rPr lang="fr-FR"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trong</a:t>
            </a:r>
            <a:r>
              <a:rPr lang="en-US"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ra </a:t>
            </a:r>
            <a:r>
              <a:rPr lang="fr-FR" sz="3200" dirty="0" err="1"/>
              <a:t>môi</a:t>
            </a:r>
            <a:r>
              <a:rPr lang="fr-FR" sz="3200" dirty="0"/>
              <a:t> </a:t>
            </a:r>
            <a:r>
              <a:rPr lang="fr-FR" sz="3200" dirty="0" err="1"/>
              <a:t>trường</a:t>
            </a:r>
            <a:r>
              <a:rPr lang="fr-FR" sz="3200" dirty="0"/>
              <a:t>.</a:t>
            </a:r>
            <a:endParaRPr lang="en-US" sz="3200" dirty="0"/>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78951" y="1232823"/>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33226" y="1016746"/>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17124" y="732955"/>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282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5334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Độ</a:t>
            </a:r>
            <a:r>
              <a:rPr lang="fr-FR" sz="3200" dirty="0"/>
              <a:t> </a:t>
            </a:r>
            <a:r>
              <a:rPr lang="fr-FR" sz="3200" dirty="0" err="1"/>
              <a:t>mở</a:t>
            </a:r>
            <a:r>
              <a:rPr lang="fr-FR" sz="3200" dirty="0"/>
              <a:t> </a:t>
            </a:r>
            <a:r>
              <a:rPr lang="fr-FR" sz="3200" dirty="0" err="1"/>
              <a:t>của</a:t>
            </a:r>
            <a:r>
              <a:rPr lang="fr-FR" sz="3200" dirty="0"/>
              <a:t> </a:t>
            </a:r>
            <a:r>
              <a:rPr lang="fr-FR" sz="3200" dirty="0" err="1"/>
              <a:t>khí</a:t>
            </a:r>
            <a:r>
              <a:rPr lang="fr-FR" sz="3200" dirty="0"/>
              <a:t> </a:t>
            </a:r>
            <a:r>
              <a:rPr lang="fr-FR" sz="3200" dirty="0" err="1"/>
              <a:t>khổng</a:t>
            </a:r>
            <a:r>
              <a:rPr lang="fr-FR" sz="3200" dirty="0"/>
              <a:t> </a:t>
            </a:r>
            <a:r>
              <a:rPr lang="fr-FR" sz="3200" dirty="0" err="1"/>
              <a:t>tăng</a:t>
            </a:r>
            <a:r>
              <a:rPr lang="fr-FR" sz="3200" dirty="0"/>
              <a:t> </a:t>
            </a:r>
            <a:r>
              <a:rPr lang="fr-FR" sz="3200" dirty="0" err="1"/>
              <a:t>dần</a:t>
            </a:r>
            <a:r>
              <a:rPr lang="fr-FR" sz="3200" dirty="0"/>
              <a:t> </a:t>
            </a:r>
            <a:r>
              <a:rPr lang="fr-FR" sz="3200" dirty="0" err="1"/>
              <a:t>từ</a:t>
            </a:r>
            <a:r>
              <a:rPr lang="fr-FR" sz="3200" dirty="0"/>
              <a:t> </a:t>
            </a:r>
            <a:r>
              <a:rPr lang="fr-FR" sz="3200" dirty="0" err="1"/>
              <a:t>sáng</a:t>
            </a:r>
            <a:r>
              <a:rPr lang="fr-FR" sz="3200" dirty="0"/>
              <a:t> </a:t>
            </a:r>
            <a:r>
              <a:rPr lang="fr-FR" sz="3200" dirty="0" err="1"/>
              <a:t>đến</a:t>
            </a:r>
            <a:r>
              <a:rPr lang="fr-FR" sz="3200" dirty="0"/>
              <a:t> </a:t>
            </a:r>
            <a:r>
              <a:rPr lang="fr-FR" sz="3200" dirty="0" err="1"/>
              <a:t>tối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5791200" y="3810000"/>
            <a:ext cx="26185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46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3200" dirty="0"/>
              <a:t>Khi </a:t>
            </a:r>
            <a:r>
              <a:rPr lang="fr-FR" sz="3200" dirty="0" err="1"/>
              <a:t>cây</a:t>
            </a:r>
            <a:r>
              <a:rPr lang="fr-FR" sz="3200" dirty="0"/>
              <a:t> </a:t>
            </a:r>
            <a:r>
              <a:rPr lang="fr-FR" sz="3200" dirty="0" err="1"/>
              <a:t>thiếu</a:t>
            </a:r>
            <a:r>
              <a:rPr lang="fr-FR" sz="3200" dirty="0"/>
              <a:t> </a:t>
            </a:r>
            <a:r>
              <a:rPr lang="fr-FR" sz="3200" dirty="0" err="1"/>
              <a:t>ánh</a:t>
            </a:r>
            <a:r>
              <a:rPr lang="fr-FR" sz="3200" dirty="0"/>
              <a:t> </a:t>
            </a:r>
            <a:r>
              <a:rPr lang="fr-FR" sz="3200" dirty="0" err="1"/>
              <a:t>sáng</a:t>
            </a:r>
            <a:r>
              <a:rPr lang="fr-FR" sz="3200" dirty="0"/>
              <a:t> </a:t>
            </a:r>
            <a:r>
              <a:rPr lang="fr-FR" sz="3200" dirty="0" err="1"/>
              <a:t>và</a:t>
            </a:r>
            <a:r>
              <a:rPr lang="fr-FR" sz="3200" dirty="0"/>
              <a:t> </a:t>
            </a:r>
            <a:r>
              <a:rPr lang="fr-FR" sz="3200" dirty="0" err="1"/>
              <a:t>nước</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fr-FR" sz="3200" dirty="0"/>
              <a:t> </a:t>
            </a:r>
            <a:r>
              <a:rPr lang="fr-FR" sz="3200" dirty="0" err="1"/>
              <a:t>sẽ</a:t>
            </a:r>
            <a:endParaRPr lang="en-US" sz="3200" dirty="0"/>
          </a:p>
          <a:p>
            <a:pPr algn="just"/>
            <a:r>
              <a:rPr lang="fr-FR" sz="3200" dirty="0" err="1"/>
              <a:t>bị</a:t>
            </a:r>
            <a:r>
              <a:rPr lang="fr-FR" sz="3200" dirty="0"/>
              <a:t> </a:t>
            </a:r>
            <a:r>
              <a:rPr lang="fr-FR" sz="3200" dirty="0" err="1"/>
              <a:t>hạn</a:t>
            </a:r>
            <a:r>
              <a:rPr lang="fr-FR" sz="3200" dirty="0"/>
              <a:t> </a:t>
            </a:r>
            <a:r>
              <a:rPr lang="fr-FR" sz="3200" dirty="0" err="1"/>
              <a:t>chế</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2949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Ở </a:t>
            </a:r>
            <a:r>
              <a:rPr lang="fr-FR" sz="3200" dirty="0" err="1"/>
              <a:t>tất</a:t>
            </a:r>
            <a:r>
              <a:rPr lang="fr-FR" sz="3200" dirty="0"/>
              <a:t> </a:t>
            </a:r>
            <a:r>
              <a:rPr lang="fr-FR" sz="3200" dirty="0" err="1"/>
              <a:t>cả</a:t>
            </a:r>
            <a:r>
              <a:rPr lang="fr-FR" sz="3200" dirty="0"/>
              <a:t> </a:t>
            </a:r>
            <a:r>
              <a:rPr lang="fr-FR" sz="3200" dirty="0" err="1"/>
              <a:t>các</a:t>
            </a:r>
            <a:r>
              <a:rPr lang="fr-FR" sz="3200" dirty="0"/>
              <a:t> </a:t>
            </a:r>
            <a:r>
              <a:rPr lang="fr-FR" sz="3200" dirty="0" err="1"/>
              <a:t>loài</a:t>
            </a:r>
            <a:r>
              <a:rPr lang="fr-FR" sz="3200" dirty="0"/>
              <a:t> </a:t>
            </a:r>
            <a:r>
              <a:rPr lang="fr-FR" sz="3200" dirty="0" err="1"/>
              <a:t>thực</a:t>
            </a:r>
            <a:r>
              <a:rPr lang="fr-FR" sz="3200" dirty="0"/>
              <a:t> </a:t>
            </a:r>
            <a:r>
              <a:rPr lang="fr-FR" sz="3200" dirty="0" err="1"/>
              <a:t>vật</a:t>
            </a:r>
            <a:r>
              <a:rPr lang="fr-FR" sz="3200" dirty="0"/>
              <a:t>, </a:t>
            </a:r>
            <a:r>
              <a:rPr lang="fr-FR" sz="3200" dirty="0" err="1"/>
              <a:t>khí</a:t>
            </a:r>
            <a:r>
              <a:rPr lang="fr-FR" sz="3200" dirty="0"/>
              <a:t> </a:t>
            </a:r>
            <a:r>
              <a:rPr lang="fr-FR" sz="3200" dirty="0" err="1"/>
              <a:t>khổng</a:t>
            </a:r>
            <a:r>
              <a:rPr lang="fr-FR" sz="3200" dirty="0"/>
              <a:t> </a:t>
            </a:r>
            <a:r>
              <a:rPr lang="fr-FR" sz="3200" dirty="0" err="1"/>
              <a:t>tập</a:t>
            </a:r>
            <a:r>
              <a:rPr lang="fr-FR" sz="3200" dirty="0"/>
              <a:t> </a:t>
            </a:r>
            <a:r>
              <a:rPr lang="fr-FR" sz="3200" dirty="0" err="1"/>
              <a:t>trung</a:t>
            </a:r>
            <a:r>
              <a:rPr lang="fr-FR" sz="3200" dirty="0"/>
              <a:t> </a:t>
            </a:r>
            <a:r>
              <a:rPr lang="fr-FR" sz="3200" dirty="0" err="1"/>
              <a:t>chủ</a:t>
            </a:r>
            <a:r>
              <a:rPr lang="fr-FR" sz="3200" dirty="0"/>
              <a:t> </a:t>
            </a:r>
            <a:r>
              <a:rPr lang="fr-FR" sz="3200" dirty="0" err="1"/>
              <a:t>yếu</a:t>
            </a:r>
            <a:r>
              <a:rPr lang="fr-FR" sz="3200" dirty="0"/>
              <a:t> ở</a:t>
            </a:r>
            <a:endParaRPr lang="en-US" sz="3200" dirty="0"/>
          </a:p>
          <a:p>
            <a:r>
              <a:rPr lang="fr-FR" sz="3200" dirty="0" err="1"/>
              <a:t>mặt</a:t>
            </a:r>
            <a:r>
              <a:rPr lang="fr-FR" sz="3200" dirty="0"/>
              <a:t> </a:t>
            </a:r>
            <a:r>
              <a:rPr lang="fr-FR" sz="3200" dirty="0" err="1"/>
              <a:t>trên</a:t>
            </a:r>
            <a:r>
              <a:rPr lang="fr-FR" sz="3200" dirty="0"/>
              <a:t> </a:t>
            </a:r>
            <a:r>
              <a:rPr lang="fr-FR" sz="3200" dirty="0" err="1"/>
              <a:t>của</a:t>
            </a:r>
            <a:r>
              <a:rPr lang="fr-FR" sz="3200" dirty="0"/>
              <a:t> </a:t>
            </a:r>
            <a:r>
              <a:rPr lang="fr-FR" sz="3200" dirty="0" err="1"/>
              <a:t>lá</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6290" y="1218968"/>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0565" y="1002891"/>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4463" y="719100"/>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5462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6629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Lau </a:t>
            </a:r>
            <a:r>
              <a:rPr lang="fr-FR" sz="3200" dirty="0" err="1"/>
              <a:t>bụi</a:t>
            </a:r>
            <a:r>
              <a:rPr lang="fr-FR" sz="3200" dirty="0"/>
              <a:t> </a:t>
            </a:r>
            <a:r>
              <a:rPr lang="fr-FR" sz="3200" dirty="0" err="1"/>
              <a:t>cho</a:t>
            </a:r>
            <a:r>
              <a:rPr lang="fr-FR" sz="3200" dirty="0"/>
              <a:t> </a:t>
            </a:r>
            <a:r>
              <a:rPr lang="fr-FR" sz="3200" dirty="0" err="1"/>
              <a:t>lá</a:t>
            </a:r>
            <a:r>
              <a:rPr lang="fr-FR" sz="3200" dirty="0"/>
              <a:t> là </a:t>
            </a:r>
            <a:r>
              <a:rPr lang="fr-FR" sz="3200" dirty="0" err="1"/>
              <a:t>một</a:t>
            </a:r>
            <a:r>
              <a:rPr lang="fr-FR" sz="3200" dirty="0"/>
              <a:t> </a:t>
            </a:r>
            <a:r>
              <a:rPr lang="fr-FR" sz="3200" dirty="0" err="1"/>
              <a:t>biện</a:t>
            </a:r>
            <a:r>
              <a:rPr lang="fr-FR" sz="3200" dirty="0"/>
              <a:t> </a:t>
            </a:r>
            <a:r>
              <a:rPr lang="fr-FR" sz="3200" dirty="0" err="1"/>
              <a:t>pháp</a:t>
            </a:r>
            <a:r>
              <a:rPr lang="fr-FR" sz="3200" dirty="0"/>
              <a:t> </a:t>
            </a:r>
            <a:r>
              <a:rPr lang="fr-FR" sz="3200" dirty="0" err="1"/>
              <a:t>giúp</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en-US" sz="3200" dirty="0"/>
              <a:t> </a:t>
            </a:r>
            <a:r>
              <a:rPr lang="fr-FR" sz="3200" dirty="0"/>
              <a:t>ở </a:t>
            </a:r>
            <a:r>
              <a:rPr lang="fr-FR" sz="3200" dirty="0" err="1"/>
              <a:t>thực</a:t>
            </a:r>
            <a:r>
              <a:rPr lang="fr-FR" sz="3200" dirty="0"/>
              <a:t> </a:t>
            </a:r>
            <a:r>
              <a:rPr lang="fr-FR" sz="3200" dirty="0" err="1"/>
              <a:t>vật</a:t>
            </a:r>
            <a:r>
              <a:rPr lang="fr-FR" sz="3200" dirty="0"/>
              <a:t> </a:t>
            </a:r>
            <a:r>
              <a:rPr lang="fr-FR" sz="3200" dirty="0" err="1"/>
              <a:t>diễn</a:t>
            </a:r>
            <a:r>
              <a:rPr lang="fr-FR" sz="3200" dirty="0"/>
              <a:t> ra </a:t>
            </a:r>
            <a:r>
              <a:rPr lang="fr-FR" sz="3200" dirty="0" err="1"/>
              <a:t>thuận</a:t>
            </a:r>
            <a:r>
              <a:rPr lang="fr-FR" sz="3200" dirty="0"/>
              <a:t> </a:t>
            </a:r>
            <a:r>
              <a:rPr lang="fr-FR" sz="3200" dirty="0" err="1"/>
              <a:t>lợi</a:t>
            </a:r>
            <a:r>
              <a:rPr lang="fr-FR" sz="3200" dirty="0"/>
              <a:t> </a:t>
            </a:r>
            <a:r>
              <a:rPr lang="fr-FR" sz="3200" dirty="0" err="1"/>
              <a:t>đúng</a:t>
            </a:r>
            <a:r>
              <a:rPr lang="fr-FR" sz="3200" dirty="0"/>
              <a:t> </a:t>
            </a:r>
            <a:r>
              <a:rPr lang="fr-FR" sz="3200" dirty="0" err="1"/>
              <a:t>hay</a:t>
            </a:r>
            <a:r>
              <a:rPr lang="fr-FR" sz="3200" dirty="0"/>
              <a:t> </a:t>
            </a:r>
            <a:r>
              <a:rPr lang="fr-FR" sz="3200" dirty="0" err="1"/>
              <a:t>sai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90183"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244458"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528356"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169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4008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a:t>
            </a:r>
            <a:r>
              <a:rPr lang="en-US" sz="3200" dirty="0" err="1"/>
              <a:t>sưởi</a:t>
            </a:r>
            <a:r>
              <a:rPr lang="en-US" sz="3200" dirty="0"/>
              <a:t> </a:t>
            </a:r>
            <a:r>
              <a:rPr lang="en-US" sz="3200" dirty="0" err="1"/>
              <a:t>ấm</a:t>
            </a:r>
            <a:r>
              <a:rPr lang="en-US" sz="3200" dirty="0"/>
              <a:t> </a:t>
            </a:r>
            <a:r>
              <a:rPr lang="en-US" sz="3200" dirty="0" err="1"/>
              <a:t>bằng</a:t>
            </a:r>
            <a:r>
              <a:rPr lang="en-US" sz="3200" dirty="0"/>
              <a:t> than </a:t>
            </a:r>
            <a:r>
              <a:rPr lang="en-US" sz="3200" dirty="0" err="1"/>
              <a:t>hoặc</a:t>
            </a:r>
            <a:r>
              <a:rPr lang="en-US" sz="3200" dirty="0"/>
              <a:t> </a:t>
            </a:r>
            <a:r>
              <a:rPr lang="en-US" sz="3200" dirty="0" err="1"/>
              <a:t>củi</a:t>
            </a:r>
            <a:r>
              <a:rPr lang="en-US" sz="3200" dirty="0"/>
              <a:t>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người</a:t>
            </a:r>
            <a:r>
              <a:rPr lang="en-US" sz="3200" dirty="0"/>
              <a:t> </a:t>
            </a:r>
            <a:r>
              <a:rPr lang="en-US" sz="3200" dirty="0" err="1"/>
              <a:t>trong</a:t>
            </a:r>
            <a:r>
              <a:rPr lang="en-US" sz="3200" dirty="0"/>
              <a:t> </a:t>
            </a:r>
            <a:r>
              <a:rPr lang="en-US" sz="3200" dirty="0" err="1"/>
              <a:t>phòng</a:t>
            </a:r>
            <a:r>
              <a:rPr lang="en-US" sz="3200" dirty="0"/>
              <a:t> </a:t>
            </a:r>
            <a:r>
              <a:rPr lang="en-US" sz="3200" dirty="0" err="1"/>
              <a:t>có</a:t>
            </a:r>
            <a:r>
              <a:rPr lang="en-US" sz="3200" dirty="0"/>
              <a:t> </a:t>
            </a:r>
            <a:r>
              <a:rPr lang="en-US" sz="3200" dirty="0" err="1"/>
              <a:t>thể</a:t>
            </a:r>
            <a:r>
              <a:rPr lang="en-US" sz="3200" dirty="0"/>
              <a:t> </a:t>
            </a:r>
            <a:r>
              <a:rPr lang="en-US" sz="3200" dirty="0" err="1"/>
              <a:t>bị</a:t>
            </a:r>
            <a:r>
              <a:rPr lang="en-US" sz="3200" dirty="0"/>
              <a:t> </a:t>
            </a:r>
            <a:r>
              <a:rPr lang="en-US" sz="3200" dirty="0" err="1"/>
              <a:t>ngất</a:t>
            </a:r>
            <a:r>
              <a:rPr lang="en-US" sz="3200" dirty="0"/>
              <a:t> </a:t>
            </a:r>
            <a:r>
              <a:rPr lang="en-US" sz="3200" dirty="0" err="1"/>
              <a:t>hoặc</a:t>
            </a:r>
            <a:r>
              <a:rPr lang="en-US" sz="3200" dirty="0"/>
              <a:t> </a:t>
            </a:r>
            <a:r>
              <a:rPr lang="en-US" sz="3200" dirty="0" err="1"/>
              <a:t>nguy</a:t>
            </a:r>
            <a:r>
              <a:rPr lang="en-US" sz="3200" dirty="0"/>
              <a:t> </a:t>
            </a:r>
            <a:r>
              <a:rPr lang="en-US" sz="3200" dirty="0" err="1"/>
              <a:t>hiểm</a:t>
            </a:r>
            <a:r>
              <a:rPr lang="en-US" sz="3200" dirty="0"/>
              <a:t> </a:t>
            </a:r>
            <a:r>
              <a:rPr lang="en-US" sz="3200" dirty="0" err="1"/>
              <a:t>đến</a:t>
            </a:r>
            <a:r>
              <a:rPr lang="en-US" sz="3200" dirty="0"/>
              <a:t> </a:t>
            </a:r>
            <a:r>
              <a:rPr lang="en-US" sz="3200" dirty="0" err="1"/>
              <a:t>tính</a:t>
            </a:r>
            <a:r>
              <a:rPr lang="en-US" sz="3200" dirty="0"/>
              <a:t> </a:t>
            </a:r>
            <a:r>
              <a:rPr lang="en-US" sz="3200" dirty="0" err="1"/>
              <a:t>mạng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856509" y="3277106"/>
            <a:ext cx="589510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a:solidFill>
                  <a:prstClr val="black"/>
                </a:solidFill>
                <a:latin typeface="Times New Roman" pitchFamily="18" charset="0"/>
                <a:cs typeface="Times New Roman" pitchFamily="18" charset="0"/>
              </a:rPr>
              <a:t>Đ/</a:t>
            </a:r>
            <a:r>
              <a:rPr lang="en-US" sz="2400" dirty="0" err="1">
                <a:solidFill>
                  <a:prstClr val="black"/>
                </a:solidFill>
                <a:latin typeface="Times New Roman" pitchFamily="18" charset="0"/>
                <a:cs typeface="Times New Roman" pitchFamily="18" charset="0"/>
              </a:rPr>
              <a:t>án</a:t>
            </a:r>
            <a:r>
              <a:rPr lang="en-US" sz="2400" dirty="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Khi sưởi ấm bằng cách đốt than, củi trong phòng kín, lượng khí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phòng tiêu hao dần, đóng thời sinh ra khí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trong quá trình cháy.</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Khi hít vào cơ thể,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sẽ thay thế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liên kết với tế bào hồng cẩu dẫn</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đến tình trạng cơ thể thiếu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a:solidFill>
                  <a:prstClr val="black"/>
                </a:solidFill>
                <a:latin typeface="Times New Roman" pitchFamily="18" charset="0"/>
                <a:cs typeface="Times New Roman" pitchFamily="18" charset="0"/>
              </a:rPr>
              <a:t>, gây nguy hiểm đến tính mạng.</a:t>
            </a: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09129" y="1191259"/>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63404" y="975182"/>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47302" y="691391"/>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436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6248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ở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đông</a:t>
            </a:r>
            <a:r>
              <a:rPr lang="en-US" sz="3200" dirty="0"/>
              <a:t> </a:t>
            </a:r>
            <a:r>
              <a:rPr lang="en-US" sz="3200" dirty="0" err="1"/>
              <a:t>người</a:t>
            </a:r>
            <a:r>
              <a:rPr lang="en-US" sz="3200" dirty="0"/>
              <a:t>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thì</a:t>
            </a:r>
            <a:r>
              <a:rPr lang="en-US" sz="3200" dirty="0"/>
              <a:t> </a:t>
            </a:r>
            <a:r>
              <a:rPr lang="en-US" sz="3200" dirty="0" err="1"/>
              <a:t>cơ</a:t>
            </a:r>
            <a:r>
              <a:rPr lang="en-US" sz="3200" dirty="0"/>
              <a:t> </a:t>
            </a:r>
            <a:r>
              <a:rPr lang="en-US" sz="3200" dirty="0" err="1"/>
              <a:t>thể</a:t>
            </a:r>
            <a:r>
              <a:rPr lang="en-US" sz="3200" dirty="0"/>
              <a:t> </a:t>
            </a:r>
            <a:r>
              <a:rPr lang="en-US" sz="3200" dirty="0" err="1"/>
              <a:t>thường</a:t>
            </a:r>
            <a:r>
              <a:rPr lang="en-US" sz="3200" dirty="0"/>
              <a:t> </a:t>
            </a:r>
            <a:r>
              <a:rPr lang="en-US" sz="3200" dirty="0" err="1"/>
              <a:t>thấy</a:t>
            </a:r>
            <a:r>
              <a:rPr lang="en-US" sz="3200" dirty="0"/>
              <a:t> </a:t>
            </a:r>
            <a:r>
              <a:rPr lang="en-US" sz="3200" dirty="0" err="1"/>
              <a:t>nhịp</a:t>
            </a:r>
            <a:r>
              <a:rPr lang="en-US" sz="3200" dirty="0"/>
              <a:t> </a:t>
            </a:r>
            <a:r>
              <a:rPr lang="en-US" sz="3200" dirty="0" err="1"/>
              <a:t>hô</a:t>
            </a:r>
            <a:r>
              <a:rPr lang="en-US" sz="3200" dirty="0"/>
              <a:t> </a:t>
            </a:r>
            <a:r>
              <a:rPr lang="en-US" sz="3200" dirty="0" err="1"/>
              <a:t>hấp</a:t>
            </a:r>
            <a:r>
              <a:rPr lang="en-US" sz="3200" dirty="0"/>
              <a:t> </a:t>
            </a:r>
            <a:r>
              <a:rPr lang="en-US" sz="3200" dirty="0" err="1"/>
              <a:t>tăng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8" y="3810000"/>
            <a:ext cx="5895109"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solidFill>
                  <a:prstClr val="black"/>
                </a:solidFill>
                <a:latin typeface="Times New Roman" pitchFamily="18" charset="0"/>
                <a:cs typeface="Times New Roman" pitchFamily="18" charset="0"/>
              </a:rPr>
              <a:t>Đ/</a:t>
            </a:r>
            <a:r>
              <a:rPr lang="en-US" sz="2000" dirty="0" err="1">
                <a:solidFill>
                  <a:prstClr val="black"/>
                </a:solidFill>
                <a:latin typeface="Times New Roman" pitchFamily="18" charset="0"/>
                <a:cs typeface="Times New Roman" pitchFamily="18" charset="0"/>
              </a:rPr>
              <a:t>án</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Trong phòng kín đ</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ng người, lượng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 tăng còn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ngày càng</a:t>
            </a:r>
            <a:r>
              <a:rPr lang="en-US" sz="2000" dirty="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giảm do quá trình trao đồi khí của cơ thể dẫn đến không khí hít vào thiếu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a:t>
            </a:r>
          </a:p>
          <a:p>
            <a:r>
              <a:rPr lang="vi-VN" sz="2000" dirty="0">
                <a:solidFill>
                  <a:prstClr val="black"/>
                </a:solidFill>
                <a:latin typeface="Times New Roman" pitchFamily="18" charset="0"/>
                <a:cs typeface="Times New Roman" pitchFamily="18" charset="0"/>
              </a:rPr>
              <a:t>vì vậy nhịp h</a:t>
            </a:r>
            <a:r>
              <a:rPr lang="en-US" sz="2000" dirty="0">
                <a:solidFill>
                  <a:prstClr val="black"/>
                </a:solidFill>
                <a:latin typeface="Times New Roman" pitchFamily="18" charset="0"/>
                <a:cs typeface="Times New Roman" pitchFamily="18" charset="0"/>
              </a:rPr>
              <a:t>ô</a:t>
            </a:r>
            <a:r>
              <a:rPr lang="vi-VN" sz="2000" dirty="0">
                <a:solidFill>
                  <a:prstClr val="black"/>
                </a:solidFill>
                <a:latin typeface="Times New Roman" pitchFamily="18" charset="0"/>
                <a:cs typeface="Times New Roman" pitchFamily="18" charset="0"/>
              </a:rPr>
              <a:t> hấp tăng để lấy đủ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a:solidFill>
                  <a:prstClr val="black"/>
                </a:solidFill>
                <a:latin typeface="Times New Roman" pitchFamily="18" charset="0"/>
                <a:cs typeface="Times New Roman" pitchFamily="18" charset="0"/>
              </a:rPr>
              <a:t> cho cơ thể.</a:t>
            </a:r>
          </a:p>
          <a:p>
            <a:endParaRPr lang="en-US" sz="20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rPr>
              <a:t>START</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16" name="TextBox 15"/>
          <p:cNvSpPr txBox="1"/>
          <p:nvPr/>
        </p:nvSpPr>
        <p:spPr>
          <a:xfrm>
            <a:off x="527872" y="1163550"/>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17" name="TextBox 16"/>
          <p:cNvSpPr txBox="1"/>
          <p:nvPr/>
        </p:nvSpPr>
        <p:spPr>
          <a:xfrm>
            <a:off x="182147" y="947473"/>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18" name="TextBox 17"/>
          <p:cNvSpPr txBox="1"/>
          <p:nvPr/>
        </p:nvSpPr>
        <p:spPr>
          <a:xfrm>
            <a:off x="466045" y="663682"/>
            <a:ext cx="371406" cy="246221"/>
          </a:xfrm>
          <a:prstGeom prst="rect">
            <a:avLst/>
          </a:prstGeom>
          <a:noFill/>
        </p:spPr>
        <p:txBody>
          <a:bodyPr wrap="square" rtlCol="0">
            <a:spAutoFit/>
          </a:bodyPr>
          <a:lstStyle/>
          <a:p>
            <a:pPr>
              <a:defRPr/>
            </a:pPr>
            <a:r>
              <a:rPr lang="en-US" sz="1000" b="1" kern="0" dirty="0">
                <a:solidFill>
                  <a:srgbClr val="99B2C8"/>
                </a:solidFill>
              </a:rPr>
              <a:t>12</a:t>
            </a:r>
          </a:p>
        </p:txBody>
      </p:sp>
    </p:spTree>
    <p:extLst>
      <p:ext uri="{BB962C8B-B14F-4D97-AF65-F5344CB8AC3E}">
        <p14:creationId xmlns:p14="http://schemas.microsoft.com/office/powerpoint/2010/main" val="32325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KHTN 7 - KNTT\SÁCH KHTN 7\bai-tap-th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0"/>
            <a:ext cx="8949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630" y="228600"/>
            <a:ext cx="4974770" cy="1384995"/>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sâu</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giây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lần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152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550" y="7620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b="1"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itchFamily="18" charset="0"/>
                <a:cs typeface="Times New Roman" pitchFamily="18" charset="0"/>
              </a:rPr>
              <a:t>BÀI </a:t>
            </a:r>
            <a:r>
              <a:rPr lang="en-US" sz="3600" b="1" dirty="0">
                <a:solidFill>
                  <a:srgbClr val="0070C0"/>
                </a:solidFill>
                <a:latin typeface="Times New Roman" pitchFamily="18" charset="0"/>
                <a:cs typeface="Times New Roman" pitchFamily="18" charset="0"/>
              </a:rPr>
              <a:t>28</a:t>
            </a:r>
            <a:r>
              <a:rPr lang="vi-VN" sz="3600" b="1" dirty="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TRAO ĐỔI KHÍ Ở SINH VẬT</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483345166"/>
              </p:ext>
            </p:extLst>
          </p:nvPr>
        </p:nvGraphicFramePr>
        <p:xfrm>
          <a:off x="685800" y="2362200"/>
          <a:ext cx="5486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43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455372"/>
            <a:ext cx="9144000" cy="2402628"/>
          </a:xfrm>
          <a:prstGeom prst="rect">
            <a:avLst/>
          </a:prstGeom>
        </p:spPr>
      </p:pic>
      <p:sp>
        <p:nvSpPr>
          <p:cNvPr id="29"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 TRAO ĐỔI KHÍ</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2966"/>
          <a:stretch/>
        </p:blipFill>
        <p:spPr>
          <a:xfrm>
            <a:off x="533400" y="1219200"/>
            <a:ext cx="4613475" cy="2590800"/>
          </a:xfrm>
          <a:prstGeom prst="rect">
            <a:avLst/>
          </a:prstGeom>
        </p:spPr>
      </p:pic>
      <p:sp>
        <p:nvSpPr>
          <p:cNvPr id="3" name="Cloud 2"/>
          <p:cNvSpPr/>
          <p:nvPr/>
        </p:nvSpPr>
        <p:spPr>
          <a:xfrm>
            <a:off x="5715000"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sgk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a:t>
            </a:r>
          </a:p>
        </p:txBody>
      </p:sp>
      <p:sp>
        <p:nvSpPr>
          <p:cNvPr id="4" name="TextBox 3"/>
          <p:cNvSpPr txBox="1"/>
          <p:nvPr/>
        </p:nvSpPr>
        <p:spPr>
          <a:xfrm>
            <a:off x="381000" y="4038600"/>
            <a:ext cx="83820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là quá trình sinh vật lấy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C0</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từ môi trường vào cơ thể, đóng thời thải ra môi trường khí CO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Cloud 10"/>
          <p:cNvSpPr/>
          <p:nvPr/>
        </p:nvSpPr>
        <p:spPr>
          <a:xfrm>
            <a:off x="5749636"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diễn</a:t>
            </a:r>
            <a:r>
              <a:rPr lang="en-US" sz="2000" dirty="0"/>
              <a:t> </a:t>
            </a:r>
            <a:r>
              <a:rPr lang="en-US" sz="2000" dirty="0" err="1"/>
              <a:t>ra</a:t>
            </a:r>
            <a:r>
              <a:rPr lang="en-US" sz="2000" dirty="0"/>
              <a:t> </a:t>
            </a:r>
            <a:r>
              <a:rPr lang="en-US" sz="2000" dirty="0" err="1"/>
              <a:t>theo</a:t>
            </a:r>
            <a:r>
              <a:rPr lang="en-US" sz="2000" dirty="0"/>
              <a:t> </a:t>
            </a:r>
            <a:r>
              <a:rPr lang="en-US" sz="2000" dirty="0" err="1"/>
              <a:t>cơ</a:t>
            </a:r>
            <a:r>
              <a:rPr lang="en-US" sz="2000" dirty="0"/>
              <a:t> </a:t>
            </a:r>
            <a:r>
              <a:rPr lang="en-US" sz="2000" dirty="0" err="1"/>
              <a:t>chế</a:t>
            </a:r>
            <a:r>
              <a:rPr lang="en-US" sz="2000" dirty="0"/>
              <a:t> </a:t>
            </a:r>
            <a:r>
              <a:rPr lang="en-US" sz="2000" dirty="0" err="1"/>
              <a:t>nào</a:t>
            </a:r>
            <a:r>
              <a:rPr lang="vi-VN" sz="2000" dirty="0"/>
              <a:t>?</a:t>
            </a:r>
            <a:endParaRPr lang="en-US" sz="2000" dirty="0">
              <a:latin typeface="Times New Roman" pitchFamily="18" charset="0"/>
              <a:cs typeface="Times New Roman" pitchFamily="18" charset="0"/>
            </a:endParaRPr>
          </a:p>
        </p:txBody>
      </p:sp>
      <p:sp>
        <p:nvSpPr>
          <p:cNvPr id="5" name="TextBox 4"/>
          <p:cNvSpPr txBox="1"/>
          <p:nvPr/>
        </p:nvSpPr>
        <p:spPr>
          <a:xfrm>
            <a:off x="381000" y="5029200"/>
            <a:ext cx="82296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giữa cơ thể sinh vật với môi trường diễn ra theo cơ chế khuếch tán.</a:t>
            </a:r>
            <a:endParaRPr lang="en-US" sz="2400" dirty="0">
              <a:latin typeface="Times New Roman" pitchFamily="18" charset="0"/>
              <a:cs typeface="Times New Roman" pitchFamily="18" charset="0"/>
            </a:endParaRPr>
          </a:p>
        </p:txBody>
      </p:sp>
      <p:sp>
        <p:nvSpPr>
          <p:cNvPr id="13" name="Cloud 12"/>
          <p:cNvSpPr/>
          <p:nvPr/>
        </p:nvSpPr>
        <p:spPr>
          <a:xfrm>
            <a:off x="5715000" y="713509"/>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có</a:t>
            </a:r>
            <a:r>
              <a:rPr lang="en-US" sz="2000" dirty="0"/>
              <a:t> </a:t>
            </a:r>
            <a:r>
              <a:rPr lang="en-US" sz="2000" dirty="0" err="1"/>
              <a:t>liên</a:t>
            </a:r>
            <a:r>
              <a:rPr lang="en-US" sz="2000" dirty="0"/>
              <a:t> </a:t>
            </a:r>
            <a:r>
              <a:rPr lang="en-US" sz="2000" dirty="0" err="1"/>
              <a:t>quan</a:t>
            </a:r>
            <a:r>
              <a:rPr lang="en-US" sz="2000" dirty="0"/>
              <a:t> </a:t>
            </a:r>
            <a:r>
              <a:rPr lang="en-US" sz="2000" dirty="0" err="1"/>
              <a:t>gì</a:t>
            </a:r>
            <a:r>
              <a:rPr lang="en-US" sz="2000" dirty="0"/>
              <a:t> </a:t>
            </a:r>
            <a:r>
              <a:rPr lang="en-US" sz="2000" dirty="0" err="1"/>
              <a:t>đến</a:t>
            </a:r>
            <a:r>
              <a:rPr lang="en-US" sz="2000" dirty="0"/>
              <a:t> </a:t>
            </a:r>
            <a:r>
              <a:rPr lang="en-US" sz="2000" dirty="0" err="1"/>
              <a:t>hô</a:t>
            </a:r>
            <a:r>
              <a:rPr lang="en-US" sz="2000" dirty="0"/>
              <a:t> </a:t>
            </a:r>
            <a:r>
              <a:rPr lang="en-US" sz="2000" dirty="0" err="1"/>
              <a:t>hấp</a:t>
            </a:r>
            <a:r>
              <a:rPr lang="en-US" sz="2000" dirty="0"/>
              <a:t> </a:t>
            </a:r>
            <a:r>
              <a:rPr lang="en-US" sz="2000" dirty="0" err="1"/>
              <a:t>tế</a:t>
            </a:r>
            <a:r>
              <a:rPr lang="en-US" sz="2000" dirty="0"/>
              <a:t> </a:t>
            </a:r>
            <a:r>
              <a:rPr lang="en-US" sz="2000" dirty="0" err="1"/>
              <a:t>bào</a:t>
            </a:r>
            <a:r>
              <a:rPr lang="vi-VN" sz="2000" dirty="0"/>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90983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1" grpId="0" animBg="1"/>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7055458" cy="5091089"/>
          </a:xfrm>
          <a:prstGeom prst="rect">
            <a:avLst/>
          </a:prstGeom>
        </p:spPr>
      </p:pic>
      <p:sp>
        <p:nvSpPr>
          <p:cNvPr id="5" name="Cloud 4"/>
          <p:cNvSpPr/>
          <p:nvPr/>
        </p:nvSpPr>
        <p:spPr>
          <a:xfrm>
            <a:off x="6781800" y="457200"/>
            <a:ext cx="23622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Hoạt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động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nhóm</a:t>
            </a:r>
            <a:r>
              <a:rPr lang="en-US" sz="2000" dirty="0">
                <a:solidFill>
                  <a:srgbClr val="FFFF00"/>
                </a:solidFill>
                <a:latin typeface="Times New Roman" pitchFamily="18" charset="0"/>
                <a:cs typeface="Times New Roman" pitchFamily="18" charset="0"/>
              </a:rPr>
              <a:t> (5p): </a:t>
            </a:r>
            <a:r>
              <a:rPr lang="en-US" sz="2000" dirty="0" err="1">
                <a:solidFill>
                  <a:srgbClr val="FFFF00"/>
                </a:solidFill>
                <a:latin typeface="Times New Roman" pitchFamily="18" charset="0"/>
                <a:cs typeface="Times New Roman" pitchFamily="18" charset="0"/>
              </a:rPr>
              <a:t>Quan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sát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hình</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hoàn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thiện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bảng</a:t>
            </a:r>
            <a:r>
              <a:rPr lang="en-US" sz="2000" dirty="0">
                <a:solidFill>
                  <a:srgbClr val="FFFF00"/>
                </a:solidFill>
                <a:latin typeface="Times New Roman" pitchFamily="18" charset="0"/>
                <a:cs typeface="Times New Roman" pitchFamily="18" charset="0"/>
              </a:rPr>
              <a:t> 28.1 </a:t>
            </a:r>
            <a:r>
              <a:rPr lang="en-US" sz="2000" dirty="0" err="1">
                <a:solidFill>
                  <a:srgbClr val="FFFF00"/>
                </a:solidFill>
                <a:latin typeface="Times New Roman" pitchFamily="18" charset="0"/>
                <a:cs typeface="Times New Roman" pitchFamily="18" charset="0"/>
              </a:rPr>
              <a:t>sgk</a:t>
            </a:r>
            <a:endParaRPr lang="en-US" sz="2000" dirty="0">
              <a:solidFill>
                <a:srgbClr val="FFFF00"/>
              </a:solidFill>
              <a:latin typeface="Times New Roman" pitchFamily="18" charset="0"/>
              <a:cs typeface="Times New Roman" pitchFamily="18" charset="0"/>
            </a:endParaRPr>
          </a:p>
        </p:txBody>
      </p:sp>
      <p:sp>
        <p:nvSpPr>
          <p:cNvPr id="6" name="Rectangle 5"/>
          <p:cNvSpPr/>
          <p:nvPr/>
        </p:nvSpPr>
        <p:spPr>
          <a:xfrm>
            <a:off x="3124200" y="4724400"/>
            <a:ext cx="30480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C00000"/>
                </a:solidFill>
                <a:latin typeface="Times New Roman" pitchFamily="18" charset="0"/>
                <a:cs typeface="Times New Roman" pitchFamily="18" charset="0"/>
              </a:rPr>
              <a:t>Sơ</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đồ</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đổi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khí</a:t>
            </a:r>
            <a:endParaRPr lang="en-US" sz="2400" b="1" dirty="0">
              <a:solidFill>
                <a:srgbClr val="C00000"/>
              </a:solidFill>
              <a:latin typeface="Times New Roman" pitchFamily="18" charset="0"/>
              <a:cs typeface="Times New Roman" pitchFamily="18" charset="0"/>
            </a:endParaRPr>
          </a:p>
        </p:txBody>
      </p:sp>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Tree>
    <p:extLst>
      <p:ext uri="{BB962C8B-B14F-4D97-AF65-F5344CB8AC3E}">
        <p14:creationId xmlns:p14="http://schemas.microsoft.com/office/powerpoint/2010/main" val="3369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87920170"/>
              </p:ext>
            </p:extLst>
          </p:nvPr>
        </p:nvGraphicFramePr>
        <p:xfrm>
          <a:off x="762000" y="4648200"/>
          <a:ext cx="6858000" cy="190500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71340">
                <a:tc gridSpan="2">
                  <a:txBody>
                    <a:bodyPr/>
                    <a:lstStyle/>
                    <a:p>
                      <a:pPr algn="ct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lấy</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a:latin typeface="Times New Roman" pitchFamily="18" charset="0"/>
                          <a:cs typeface="Times New Roman" pitchFamily="18" charset="0"/>
                        </a:rPr>
                        <a:t>Khí</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thải</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7887">
                <a:tc rowSpan="2">
                  <a:txBody>
                    <a:bodyPr/>
                    <a:lstStyle/>
                    <a:p>
                      <a:r>
                        <a:rPr lang="en-US" dirty="0" err="1">
                          <a:latin typeface="Times New Roman" pitchFamily="18" charset="0"/>
                          <a:cs typeface="Times New Roman" pitchFamily="18" charset="0"/>
                        </a:rPr>
                        <a:t>Thực</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7887">
                <a:tc vMerge="1">
                  <a:txBody>
                    <a:bodyPr/>
                    <a:lstStyle/>
                    <a:p>
                      <a:endParaRPr lang="en-US" dirty="0"/>
                    </a:p>
                  </a:txBody>
                  <a:tcPr/>
                </a:tc>
                <a:tc>
                  <a:txBody>
                    <a:bodyPr/>
                    <a:lstStyle/>
                    <a:p>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7887">
                <a:tc>
                  <a:txBody>
                    <a:bodyPr/>
                    <a:lstStyle/>
                    <a:p>
                      <a:r>
                        <a:rPr lang="en-US" dirty="0" err="1">
                          <a:latin typeface="Times New Roman" pitchFamily="18" charset="0"/>
                          <a:cs typeface="Times New Roman" pitchFamily="18" charset="0"/>
                        </a:rPr>
                        <a:t>Động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itchFamily="18" charset="0"/>
                          <a:cs typeface="Times New Roman" pitchFamily="18" charset="0"/>
                        </a:rPr>
                        <a:t>Hô</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 y="152400"/>
            <a:ext cx="5702474" cy="4114800"/>
          </a:xfrm>
          <a:prstGeom prst="rect">
            <a:avLst/>
          </a:prstGeom>
        </p:spPr>
      </p:pic>
      <p:sp>
        <p:nvSpPr>
          <p:cNvPr id="9" name="Rectangle 8"/>
          <p:cNvSpPr/>
          <p:nvPr/>
        </p:nvSpPr>
        <p:spPr>
          <a:xfrm>
            <a:off x="2590800" y="3748111"/>
            <a:ext cx="22098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rgbClr val="C00000"/>
                </a:solidFill>
                <a:latin typeface="Times New Roman" pitchFamily="18" charset="0"/>
                <a:cs typeface="Times New Roman" pitchFamily="18" charset="0"/>
              </a:rPr>
              <a:t>Sơ</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trao</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đổi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khí</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419600" y="51816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1" name="TextBox 10"/>
          <p:cNvSpPr txBox="1"/>
          <p:nvPr/>
        </p:nvSpPr>
        <p:spPr>
          <a:xfrm>
            <a:off x="4426527" y="5689477"/>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2" name="TextBox 11"/>
          <p:cNvSpPr txBox="1"/>
          <p:nvPr/>
        </p:nvSpPr>
        <p:spPr>
          <a:xfrm>
            <a:off x="4419600" y="6158345"/>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3" name="TextBox 12"/>
          <p:cNvSpPr txBox="1"/>
          <p:nvPr/>
        </p:nvSpPr>
        <p:spPr>
          <a:xfrm>
            <a:off x="6038416" y="61722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4" name="TextBox 13"/>
          <p:cNvSpPr txBox="1"/>
          <p:nvPr/>
        </p:nvSpPr>
        <p:spPr>
          <a:xfrm>
            <a:off x="6038416" y="5689477"/>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5" name="TextBox 14"/>
          <p:cNvSpPr txBox="1"/>
          <p:nvPr/>
        </p:nvSpPr>
        <p:spPr>
          <a:xfrm>
            <a:off x="6091668" y="5149334"/>
            <a:ext cx="1314016" cy="369332"/>
          </a:xfrm>
          <a:prstGeom prst="rect">
            <a:avLst/>
          </a:prstGeom>
          <a:noFill/>
        </p:spPr>
        <p:txBody>
          <a:bodyPr wrap="square" rtlCol="0">
            <a:spAutoFit/>
          </a:bodyPr>
          <a:lstStyle/>
          <a:p>
            <a:pPr algn="ctr"/>
            <a:r>
              <a:rPr lang="vi-VN" b="1" dirty="0"/>
              <a:t>O</a:t>
            </a:r>
            <a:r>
              <a:rPr lang="vi-VN" b="1" baseline="-25000" dirty="0"/>
              <a:t>2</a:t>
            </a:r>
            <a:endParaRPr lang="en-US" dirty="0"/>
          </a:p>
        </p:txBody>
      </p:sp>
      <p:sp>
        <p:nvSpPr>
          <p:cNvPr id="16" name="TextBox 15"/>
          <p:cNvSpPr txBox="1"/>
          <p:nvPr/>
        </p:nvSpPr>
        <p:spPr>
          <a:xfrm>
            <a:off x="609600" y="432429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Bảng</a:t>
            </a:r>
            <a:r>
              <a:rPr lang="en-US" sz="2000" b="1" dirty="0">
                <a:latin typeface="Times New Roman" pitchFamily="18" charset="0"/>
                <a:cs typeface="Times New Roman" pitchFamily="18" charset="0"/>
              </a:rPr>
              <a:t> 28.1</a:t>
            </a:r>
          </a:p>
        </p:txBody>
      </p:sp>
      <p:sp>
        <p:nvSpPr>
          <p:cNvPr id="19" name="Oval Callout 18"/>
          <p:cNvSpPr/>
          <p:nvPr/>
        </p:nvSpPr>
        <p:spPr>
          <a:xfrm>
            <a:off x="6172200" y="609600"/>
            <a:ext cx="2743200" cy="2438400"/>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Nếu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sống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trong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môi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trường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ôxi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điều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xảy</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với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cơ</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thể</a:t>
            </a:r>
            <a:r>
              <a:rPr lang="en-US" sz="2000" dirty="0">
                <a:solidFill>
                  <a:srgbClr val="FFFF00"/>
                </a:solidFill>
                <a:latin typeface="Times New Roman" pitchFamily="18" charset="0"/>
                <a:cs typeface="Times New Roman" pitchFamily="18" charset="0"/>
              </a:rPr>
              <a:t> ĐV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chung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và</a:t>
            </a:r>
            <a:r>
              <a:rPr lang="en-US" sz="2000" dirty="0">
                <a:solidFill>
                  <a:srgbClr val="FFFF00"/>
                </a:solidFill>
                <a:latin typeface="Times New Roman" pitchFamily="18" charset="0"/>
                <a:cs typeface="Times New Roman" pitchFamily="18" charset="0"/>
              </a:rPr>
              <a:t> con </a:t>
            </a:r>
            <a:r>
              <a:rPr lang="en-US" sz="2000" dirty="0" err="1">
                <a:solidFill>
                  <a:srgbClr val="FFFF00"/>
                </a:solidFill>
                <a:latin typeface="Times New Roman" pitchFamily="18" charset="0"/>
                <a:cs typeface="Times New Roman" pitchFamily="18" charset="0"/>
              </a:rPr>
              <a:t>người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riêng</a:t>
            </a:r>
            <a:r>
              <a:rPr lang="vi-VN" sz="2000" dirty="0">
                <a:solidFill>
                  <a:srgbClr val="FFFF00"/>
                </a:solidFill>
                <a:latin typeface="Times New Roman" pitchFamily="18" charset="0"/>
                <a:cs typeface="Times New Roman" pitchFamily="18" charset="0"/>
              </a:rPr>
              <a:t>?</a:t>
            </a:r>
            <a:endParaRPr lang="en-US" sz="2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4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vi-VN" sz="2400" b="1" dirty="0">
                <a:solidFill>
                  <a:srgbClr val="00B050"/>
                </a:solidFill>
                <a:latin typeface="+mj-lt"/>
              </a:rPr>
              <a:t>1. Cấu tạo của khí 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381000" y="4495800"/>
            <a:ext cx="8382000" cy="1200329"/>
          </a:xfrm>
          <a:prstGeom prst="rect">
            <a:avLst/>
          </a:prstGeom>
          <a:noFill/>
        </p:spPr>
        <p:txBody>
          <a:bodyPr wrap="square" rtlCol="0">
            <a:spAutoFit/>
          </a:bodyPr>
          <a:lstStyle/>
          <a:p>
            <a:pPr algn="just"/>
            <a:r>
              <a:rPr lang="vi-VN" sz="2400" dirty="0">
                <a:solidFill>
                  <a:srgbClr val="0070C0"/>
                </a:solidFill>
                <a:latin typeface="+mj-lt"/>
              </a:rPr>
              <a:t>- Thực vật trao đổi khí với môi trường chủ yếu qua khí khổng (ở biểu bì lá cây). Mỗi khí khổng gốm hai tế bào hình hạt đậu nằm áp sát nhau, thành ngoài mỏng, thành trong dày. </a:t>
            </a:r>
            <a:endParaRPr lang="en-US" sz="2400" dirty="0">
              <a:solidFill>
                <a:srgbClr val="0070C0"/>
              </a:solidFill>
              <a:latin typeface="+mj-lt"/>
            </a:endParaRPr>
          </a:p>
        </p:txBody>
      </p:sp>
    </p:spTree>
    <p:extLst>
      <p:ext uri="{BB962C8B-B14F-4D97-AF65-F5344CB8AC3E}">
        <p14:creationId xmlns:p14="http://schemas.microsoft.com/office/powerpoint/2010/main" val="35842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2</a:t>
            </a:r>
            <a:r>
              <a:rPr lang="vi-VN" sz="2400" b="1" dirty="0">
                <a:solidFill>
                  <a:srgbClr val="00B050"/>
                </a:solidFill>
                <a:latin typeface="+mj-lt"/>
              </a:rPr>
              <a:t>. </a:t>
            </a:r>
            <a:r>
              <a:rPr lang="en-US" sz="2400" b="1" dirty="0" err="1">
                <a:solidFill>
                  <a:srgbClr val="00B050"/>
                </a:solidFill>
                <a:latin typeface="Times New Roman" pitchFamily="18" charset="0"/>
                <a:cs typeface="Times New Roman" pitchFamily="18" charset="0"/>
              </a:rPr>
              <a:t>Chức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năng</a:t>
            </a:r>
            <a:r>
              <a:rPr lang="en-US" sz="2400" b="1" dirty="0">
                <a:solidFill>
                  <a:srgbClr val="00B050"/>
                </a:solidFill>
                <a:latin typeface="Times New Roman" pitchFamily="18" charset="0"/>
                <a:cs typeface="Times New Roman" pitchFamily="18" charset="0"/>
              </a:rPr>
              <a:t> </a:t>
            </a:r>
            <a:r>
              <a:rPr lang="vi-VN" sz="2400" b="1" dirty="0">
                <a:solidFill>
                  <a:srgbClr val="00B050"/>
                </a:solidFill>
                <a:latin typeface="Times New Roman" pitchFamily="18" charset="0"/>
                <a:cs typeface="Times New Roman" pitchFamily="18" charset="0"/>
              </a:rPr>
              <a:t>của </a:t>
            </a:r>
            <a:r>
              <a:rPr lang="vi-VN" sz="2400" b="1" dirty="0">
                <a:solidFill>
                  <a:srgbClr val="00B050"/>
                </a:solidFill>
                <a:latin typeface="+mj-lt"/>
              </a:rPr>
              <a:t>khí 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khổng</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TextBox 4"/>
          <p:cNvSpPr txBox="1"/>
          <p:nvPr/>
        </p:nvSpPr>
        <p:spPr>
          <a:xfrm>
            <a:off x="381000" y="4495800"/>
            <a:ext cx="8382000" cy="830997"/>
          </a:xfrm>
          <a:prstGeom prst="rect">
            <a:avLst/>
          </a:prstGeom>
          <a:noFill/>
        </p:spPr>
        <p:txBody>
          <a:bodyPr wrap="square" rtlCol="0">
            <a:spAutoFit/>
          </a:bodyPr>
          <a:lstStyle/>
          <a:p>
            <a:r>
              <a:rPr lang="vi-VN" sz="24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8" name="Cloud 7"/>
          <p:cNvSpPr/>
          <p:nvPr/>
        </p:nvSpPr>
        <p:spPr>
          <a:xfrm>
            <a:off x="5964382" y="131372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video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khổng</a:t>
            </a:r>
            <a:r>
              <a:rPr lang="en-US" sz="2000" dirty="0">
                <a:latin typeface="Times New Roman" pitchFamily="18" charset="0"/>
                <a:cs typeface="Times New Roman" pitchFamily="18" charset="0"/>
              </a:rPr>
              <a:t> </a:t>
            </a:r>
            <a:r>
              <a:rPr lang="vi-VN" sz="2000" u="sng" dirty="0">
                <a:hlinkClick r:id="rId4"/>
              </a:rPr>
              <a:t>https://www.youtube.com/watch?v=9FAl0AtAHow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4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315</TotalTime>
  <Words>1975</Words>
  <Application>Microsoft Office PowerPoint</Application>
  <PresentationFormat>On-screen Show (4:3)</PresentationFormat>
  <Paragraphs>211</Paragraphs>
  <Slides>28</Slides>
  <Notes>1</Notes>
  <HiddenSlides>0</HiddenSlides>
  <MMClips>12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Calibri</vt:lpstr>
      <vt:lpstr>Calibri Light</vt:lpstr>
      <vt:lpstr>Century Gothic</vt:lpstr>
      <vt:lpstr>Courier New</vt:lpstr>
      <vt:lpstr>inpin heiti</vt:lpstr>
      <vt:lpstr>Palatino Linotype</vt:lpstr>
      <vt:lpstr>Segoe UI</vt:lpstr>
      <vt:lpstr>Times New Roman</vt:lpstr>
      <vt:lpstr>Executive</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Mai Thanh Phong</cp:lastModifiedBy>
  <cp:revision>28</cp:revision>
  <dcterms:created xsi:type="dcterms:W3CDTF">2022-07-04T06:10:59Z</dcterms:created>
  <dcterms:modified xsi:type="dcterms:W3CDTF">2025-03-20T05:47:36Z</dcterms:modified>
</cp:coreProperties>
</file>