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74" r:id="rId3"/>
    <p:sldId id="275" r:id="rId4"/>
    <p:sldId id="277" r:id="rId5"/>
    <p:sldId id="278" r:id="rId6"/>
    <p:sldId id="279" r:id="rId7"/>
    <p:sldId id="276" r:id="rId8"/>
    <p:sldId id="280" r:id="rId9"/>
    <p:sldId id="281" r:id="rId10"/>
    <p:sldId id="282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F4A67-D142-432F-931F-9B7E797CA99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1FA02-3ACC-4251-95F6-33916BE9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6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5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1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5F50-9F0A-4F5C-AB7B-DDAC4A6411E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28B6-0A5F-4869-92B5-E1BE28900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3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2.w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e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5149" y="476239"/>
            <a:ext cx="10328712" cy="5920552"/>
          </a:xfrm>
          <a:prstGeom prst="rect">
            <a:avLst/>
          </a:prstGeom>
        </p:spPr>
      </p:pic>
      <p:sp>
        <p:nvSpPr>
          <p:cNvPr id="20" name="Google Shape;132;p3"/>
          <p:cNvSpPr/>
          <p:nvPr/>
        </p:nvSpPr>
        <p:spPr>
          <a:xfrm>
            <a:off x="1524000" y="1092200"/>
            <a:ext cx="9448800" cy="283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6000" b="1">
                <a:solidFill>
                  <a:srgbClr val="FFC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2. TỨ GIÁC NỘI TIẾP</a:t>
            </a:r>
          </a:p>
          <a:p>
            <a:pPr lvl="0" algn="ctr">
              <a:lnSpc>
                <a:spcPct val="150000"/>
              </a:lnSpc>
            </a:pPr>
            <a:r>
              <a:rPr lang="en-US" sz="6000" b="1">
                <a:solidFill>
                  <a:srgbClr val="FFC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NỘI TIẾP ĐƯỜNG TRÒN</a:t>
            </a:r>
            <a:endParaRPr sz="6000" dirty="0">
              <a:solidFill>
                <a:srgbClr val="FFC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332051"/>
      </p:ext>
    </p:ext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93199" y="355600"/>
            <a:ext cx="10152601" cy="1200329"/>
            <a:chOff x="693199" y="635000"/>
            <a:chExt cx="10152601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693199" y="635000"/>
              <a:ext cx="1015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Cho tứ giác nội tiếp ABCD có hai đường chéo AC và BD cắt nhau tại I.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a) Hai góc ABD và ACD có bằng nhau không? Vì sao?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b) Chứng minh                             và IA.IC = IB.ID.    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9975897"/>
                </p:ext>
              </p:extLst>
            </p:nvPr>
          </p:nvGraphicFramePr>
          <p:xfrm>
            <a:off x="3517900" y="1409700"/>
            <a:ext cx="20558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914400" imgH="177480" progId="Equation.DSMT4">
                    <p:embed/>
                  </p:oleObj>
                </mc:Choice>
                <mc:Fallback>
                  <p:oleObj name="Equation" r:id="rId2" imgW="91440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17900" y="1409700"/>
                          <a:ext cx="2055813" cy="40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2833583" y="1555929"/>
            <a:ext cx="13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Rectangle 2"/>
          <p:cNvSpPr/>
          <p:nvPr/>
        </p:nvSpPr>
        <p:spPr>
          <a:xfrm>
            <a:off x="693199" y="2042994"/>
            <a:ext cx="754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Hai góc ABD và ACD bằng nhau. Vì hai góc nội tiếp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cùng chắn cung AD</a:t>
            </a: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922" y="690267"/>
            <a:ext cx="3132833" cy="3039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199" y="2987090"/>
            <a:ext cx="486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Xét hai tam giác IAB và ICD có: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54816" y="3448755"/>
            <a:ext cx="3889368" cy="491894"/>
            <a:chOff x="1254816" y="3448755"/>
            <a:chExt cx="3889368" cy="491894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826166"/>
                </p:ext>
              </p:extLst>
            </p:nvPr>
          </p:nvGraphicFramePr>
          <p:xfrm>
            <a:off x="1254816" y="3448755"/>
            <a:ext cx="1740175" cy="474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38080" imgH="228600" progId="Equation.DSMT4">
                    <p:embed/>
                  </p:oleObj>
                </mc:Choice>
                <mc:Fallback>
                  <p:oleObj name="Equation" r:id="rId5" imgW="838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54816" y="3448755"/>
                          <a:ext cx="1740175" cy="4745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050340" y="3478984"/>
              <a:ext cx="2093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(theo câu a)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4816" y="3992201"/>
            <a:ext cx="4558166" cy="478688"/>
            <a:chOff x="1254816" y="3992201"/>
            <a:chExt cx="4558166" cy="478688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271575"/>
                </p:ext>
              </p:extLst>
            </p:nvPr>
          </p:nvGraphicFramePr>
          <p:xfrm>
            <a:off x="1254816" y="3992201"/>
            <a:ext cx="1489251" cy="47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11000" imgH="228600" progId="Equation.DSMT4">
                    <p:embed/>
                  </p:oleObj>
                </mc:Choice>
                <mc:Fallback>
                  <p:oleObj name="Equation" r:id="rId7" imgW="711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54816" y="3992201"/>
                          <a:ext cx="1489251" cy="478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833583" y="4009224"/>
              <a:ext cx="2979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(hai góc đối đỉnh)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03685"/>
              </p:ext>
            </p:extLst>
          </p:nvPr>
        </p:nvGraphicFramePr>
        <p:xfrm>
          <a:off x="804863" y="4522928"/>
          <a:ext cx="3992424" cy="43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54000" imgH="203040" progId="Equation.DSMT4">
                  <p:embed/>
                </p:oleObj>
              </mc:Choice>
              <mc:Fallback>
                <p:oleObj name="Equation" r:id="rId9" imgW="1854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4863" y="4522928"/>
                        <a:ext cx="3992424" cy="43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911111"/>
              </p:ext>
            </p:extLst>
          </p:nvPr>
        </p:nvGraphicFramePr>
        <p:xfrm>
          <a:off x="804863" y="4959485"/>
          <a:ext cx="3166371" cy="1266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558720" progId="Equation.DSMT4">
                  <p:embed/>
                </p:oleObj>
              </mc:Choice>
              <mc:Fallback>
                <p:oleObj name="Equation" r:id="rId11" imgW="139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4863" y="4959485"/>
                        <a:ext cx="3166371" cy="1266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4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32288"/>
            <a:ext cx="2085975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82951"/>
            <a:ext cx="2068512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9" y="3335339"/>
            <a:ext cx="2852737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112964"/>
            <a:ext cx="2374900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360489"/>
            <a:ext cx="16922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1" y="1979614"/>
            <a:ext cx="2130425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9" y="4195764"/>
            <a:ext cx="254793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3629026"/>
            <a:ext cx="28702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340101"/>
            <a:ext cx="1909762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4" y="2392364"/>
            <a:ext cx="3278187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2011363"/>
            <a:ext cx="1727200" cy="1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439864"/>
            <a:ext cx="3429000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241550"/>
            <a:ext cx="152400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19438"/>
            <a:ext cx="2157412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30937"/>
            <a:ext cx="254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54157"/>
            <a:ext cx="538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Quan sát Hình 28 và cho biết hai đường tròn (O) và (I), đường tròn nào ngoại tiếp tứ giác ABCD, đường tròn nào ngoại tiếp tứ giác ABMN.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525" y="324391"/>
            <a:ext cx="4583436" cy="3120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5792" y="2552483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80777"/>
            <a:ext cx="532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(O) ngoại tiếp tứ giác ABCD.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9600" y="3916738"/>
            <a:ext cx="5201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(I) ngoại tiếp tứ giác ABMN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653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07" y="533977"/>
            <a:ext cx="817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Cho tứ giác ABCD nội tiếp đường tròn (O). Tính số đo các góc còn lại của tứ giác đó trong mỗi trường hợp sau: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4160"/>
              </p:ext>
            </p:extLst>
          </p:nvPr>
        </p:nvGraphicFramePr>
        <p:xfrm>
          <a:off x="510207" y="1364974"/>
          <a:ext cx="7394713" cy="106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457200" progId="Equation.DSMT4">
                  <p:embed/>
                </p:oleObj>
              </mc:Choice>
              <mc:Fallback>
                <p:oleObj name="Equation" r:id="rId2" imgW="3162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07" y="1364974"/>
                        <a:ext cx="7394713" cy="106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8555" y="2434088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207" y="2958196"/>
            <a:ext cx="809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tứ giác ABCD nội tiếp đường tròn (O) nên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977890"/>
              </p:ext>
            </p:extLst>
          </p:nvPr>
        </p:nvGraphicFramePr>
        <p:xfrm>
          <a:off x="611254" y="3964867"/>
          <a:ext cx="6535406" cy="66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253800" progId="Equation.DSMT4">
                  <p:embed/>
                </p:oleObj>
              </mc:Choice>
              <mc:Fallback>
                <p:oleObj name="Equation" r:id="rId4" imgW="2514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254" y="3964867"/>
                        <a:ext cx="6535406" cy="66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55762"/>
              </p:ext>
            </p:extLst>
          </p:nvPr>
        </p:nvGraphicFramePr>
        <p:xfrm>
          <a:off x="611254" y="5219723"/>
          <a:ext cx="5332807" cy="54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640" imgH="253800" progId="Equation.DSMT4">
                  <p:embed/>
                </p:oleObj>
              </mc:Choice>
              <mc:Fallback>
                <p:oleObj name="Equation" r:id="rId6" imgW="2501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254" y="5219723"/>
                        <a:ext cx="5332807" cy="54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374870"/>
              </p:ext>
            </p:extLst>
          </p:nvPr>
        </p:nvGraphicFramePr>
        <p:xfrm>
          <a:off x="574740" y="3440759"/>
          <a:ext cx="4857433" cy="69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304560" progId="Equation.DSMT4">
                  <p:embed/>
                </p:oleObj>
              </mc:Choice>
              <mc:Fallback>
                <p:oleObj name="Equation" r:id="rId8" imgW="2133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740" y="3440759"/>
                        <a:ext cx="4857433" cy="693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3275"/>
              </p:ext>
            </p:extLst>
          </p:nvPr>
        </p:nvGraphicFramePr>
        <p:xfrm>
          <a:off x="574741" y="4613424"/>
          <a:ext cx="4682334" cy="73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95729" imgH="609706" progId="Equation.DSMT4">
                  <p:embed/>
                </p:oleObj>
              </mc:Choice>
              <mc:Fallback>
                <p:oleObj name="Equation" r:id="rId10" imgW="3895729" imgH="6097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741" y="4613424"/>
                        <a:ext cx="4682334" cy="73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6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07" y="533977"/>
            <a:ext cx="817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Cho tứ giác ABCD nội tiếp đường tròn (O). Tính số đo các góc còn lại của tứ giác đó trong mỗi trường hợp sau: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0207" y="1364974"/>
          <a:ext cx="7394713" cy="106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457200" progId="Equation.DSMT4">
                  <p:embed/>
                </p:oleObj>
              </mc:Choice>
              <mc:Fallback>
                <p:oleObj name="Equation" r:id="rId2" imgW="31622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07" y="1364974"/>
                        <a:ext cx="7394713" cy="106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8555" y="2434088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207" y="2958196"/>
            <a:ext cx="809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tứ giác ABCD nội tiếp đường tròn (O) nên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72777"/>
              </p:ext>
            </p:extLst>
          </p:nvPr>
        </p:nvGraphicFramePr>
        <p:xfrm>
          <a:off x="510207" y="5257277"/>
          <a:ext cx="6535406" cy="66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253800" progId="Equation.DSMT4">
                  <p:embed/>
                </p:oleObj>
              </mc:Choice>
              <mc:Fallback>
                <p:oleObj name="Equation" r:id="rId4" imgW="251460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207" y="5257277"/>
                        <a:ext cx="6535406" cy="66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757988"/>
              </p:ext>
            </p:extLst>
          </p:nvPr>
        </p:nvGraphicFramePr>
        <p:xfrm>
          <a:off x="576263" y="4059238"/>
          <a:ext cx="51990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253800" progId="Equation.DSMT4">
                  <p:embed/>
                </p:oleObj>
              </mc:Choice>
              <mc:Fallback>
                <p:oleObj name="Equation" r:id="rId6" imgW="243828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263" y="4059238"/>
                        <a:ext cx="519906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026836"/>
              </p:ext>
            </p:extLst>
          </p:nvPr>
        </p:nvGraphicFramePr>
        <p:xfrm>
          <a:off x="529373" y="3405030"/>
          <a:ext cx="4204240" cy="60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304560" progId="Equation.DSMT4">
                  <p:embed/>
                </p:oleObj>
              </mc:Choice>
              <mc:Fallback>
                <p:oleObj name="Equation" r:id="rId8" imgW="2133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373" y="3405030"/>
                        <a:ext cx="4204240" cy="600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96271"/>
              </p:ext>
            </p:extLst>
          </p:nvPr>
        </p:nvGraphicFramePr>
        <p:xfrm>
          <a:off x="609604" y="4677494"/>
          <a:ext cx="3949147" cy="62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304560" progId="Equation.DSMT4">
                  <p:embed/>
                </p:oleObj>
              </mc:Choice>
              <mc:Fallback>
                <p:oleObj name="Equation" r:id="rId10" imgW="1917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4" y="4677494"/>
                        <a:ext cx="3949147" cy="627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7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07" y="533977"/>
            <a:ext cx="817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Cho tứ giác ABCD nội tiếp đường tròn (O). Tính số đo các góc còn lại của tứ giác đó trong mỗi trường hợp sau: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0207" y="1364974"/>
          <a:ext cx="7394713" cy="106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457200" progId="Equation.DSMT4">
                  <p:embed/>
                </p:oleObj>
              </mc:Choice>
              <mc:Fallback>
                <p:oleObj name="Equation" r:id="rId2" imgW="31622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07" y="1364974"/>
                        <a:ext cx="7394713" cy="106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8555" y="2434088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207" y="2958196"/>
            <a:ext cx="809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tứ giác ABCD nội tiếp đường tròn (O) nên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610269"/>
              </p:ext>
            </p:extLst>
          </p:nvPr>
        </p:nvGraphicFramePr>
        <p:xfrm>
          <a:off x="509171" y="3384205"/>
          <a:ext cx="50577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760" imgH="304560" progId="Equation.DSMT4">
                  <p:embed/>
                </p:oleObj>
              </mc:Choice>
              <mc:Fallback>
                <p:oleObj name="Equation" r:id="rId4" imgW="2120760" imgH="3045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171" y="3384205"/>
                        <a:ext cx="50577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378841"/>
              </p:ext>
            </p:extLst>
          </p:nvPr>
        </p:nvGraphicFramePr>
        <p:xfrm>
          <a:off x="611254" y="3964867"/>
          <a:ext cx="6535406" cy="66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253800" progId="Equation.DSMT4">
                  <p:embed/>
                </p:oleObj>
              </mc:Choice>
              <mc:Fallback>
                <p:oleObj name="Equation" r:id="rId6" imgW="251460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254" y="3964867"/>
                        <a:ext cx="6535406" cy="66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80836"/>
              </p:ext>
            </p:extLst>
          </p:nvPr>
        </p:nvGraphicFramePr>
        <p:xfrm>
          <a:off x="611254" y="5219723"/>
          <a:ext cx="5332807" cy="54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01640" imgH="253800" progId="Equation.DSMT4">
                  <p:embed/>
                </p:oleObj>
              </mc:Choice>
              <mc:Fallback>
                <p:oleObj name="Equation" r:id="rId8" imgW="250164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254" y="5219723"/>
                        <a:ext cx="5332807" cy="541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40032"/>
              </p:ext>
            </p:extLst>
          </p:nvPr>
        </p:nvGraphicFramePr>
        <p:xfrm>
          <a:off x="588225" y="4611815"/>
          <a:ext cx="3904261" cy="62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304560" progId="Equation.DSMT4">
                  <p:embed/>
                </p:oleObj>
              </mc:Choice>
              <mc:Fallback>
                <p:oleObj name="Equation" r:id="rId10" imgW="1917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225" y="4611815"/>
                        <a:ext cx="3904261" cy="62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9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07" y="533977"/>
            <a:ext cx="817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Cho tứ giác ABCD nội tiếp đường tròn (O). Tính số đo các góc còn lại của tứ giác đó trong mỗi trường hợp sau: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0207" y="1364974"/>
          <a:ext cx="7394713" cy="106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457200" progId="Equation.DSMT4">
                  <p:embed/>
                </p:oleObj>
              </mc:Choice>
              <mc:Fallback>
                <p:oleObj name="Equation" r:id="rId2" imgW="3162240" imgH="457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07" y="1364974"/>
                        <a:ext cx="7394713" cy="106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8555" y="2434088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207" y="2793127"/>
            <a:ext cx="809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tứ giác ABCD nội tiếp đường tròn (O) nên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42534"/>
              </p:ext>
            </p:extLst>
          </p:nvPr>
        </p:nvGraphicFramePr>
        <p:xfrm>
          <a:off x="611254" y="3961099"/>
          <a:ext cx="6465408" cy="65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253800" progId="Equation.DSMT4">
                  <p:embed/>
                </p:oleObj>
              </mc:Choice>
              <mc:Fallback>
                <p:oleObj name="Equation" r:id="rId4" imgW="251460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254" y="3961099"/>
                        <a:ext cx="6465408" cy="653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10712"/>
              </p:ext>
            </p:extLst>
          </p:nvPr>
        </p:nvGraphicFramePr>
        <p:xfrm>
          <a:off x="598488" y="5219700"/>
          <a:ext cx="5359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253800" progId="Equation.DSMT4">
                  <p:embed/>
                </p:oleObj>
              </mc:Choice>
              <mc:Fallback>
                <p:oleObj name="Equation" r:id="rId6" imgW="2514600" imgH="253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488" y="5219700"/>
                        <a:ext cx="5359400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01637"/>
              </p:ext>
            </p:extLst>
          </p:nvPr>
        </p:nvGraphicFramePr>
        <p:xfrm>
          <a:off x="541421" y="3344596"/>
          <a:ext cx="5203457" cy="74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304560" progId="Equation.DSMT4">
                  <p:embed/>
                </p:oleObj>
              </mc:Choice>
              <mc:Fallback>
                <p:oleObj name="Equation" r:id="rId8" imgW="2133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421" y="3344596"/>
                        <a:ext cx="5203457" cy="743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50511"/>
              </p:ext>
            </p:extLst>
          </p:nvPr>
        </p:nvGraphicFramePr>
        <p:xfrm>
          <a:off x="655151" y="4614172"/>
          <a:ext cx="4372439" cy="686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43330" imgH="619248" progId="Equation.DSMT4">
                  <p:embed/>
                </p:oleObj>
              </mc:Choice>
              <mc:Fallback>
                <p:oleObj name="Equation" r:id="rId10" imgW="3943330" imgH="6192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5151" y="4614172"/>
                        <a:ext cx="4372439" cy="686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1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6591" y="409325"/>
            <a:ext cx="10270435" cy="830997"/>
            <a:chOff x="556591" y="409325"/>
            <a:chExt cx="10270435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556591" y="409325"/>
              <a:ext cx="10270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Cho tam giác ABC nội tiếp đường tròn (O) thỏa mãn  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Giả sử D là điểm thuộc cung BC không chứa A. Tính số đo góc BDC.    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449457"/>
                </p:ext>
              </p:extLst>
            </p:nvPr>
          </p:nvGraphicFramePr>
          <p:xfrm>
            <a:off x="7984573" y="409325"/>
            <a:ext cx="2704807" cy="458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98320" imgH="253800" progId="Equation.DSMT4">
                    <p:embed/>
                  </p:oleObj>
                </mc:Choice>
                <mc:Fallback>
                  <p:oleObj name="Equation" r:id="rId2" imgW="14983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984573" y="409325"/>
                          <a:ext cx="2704807" cy="4584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222" y="1240322"/>
            <a:ext cx="3258858" cy="412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9042" y="1240322"/>
            <a:ext cx="23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94189"/>
              </p:ext>
            </p:extLst>
          </p:nvPr>
        </p:nvGraphicFramePr>
        <p:xfrm>
          <a:off x="483394" y="1658593"/>
          <a:ext cx="69230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0" imgH="304560" progId="Equation.DSMT4">
                  <p:embed/>
                </p:oleObj>
              </mc:Choice>
              <mc:Fallback>
                <p:oleObj name="Equation" r:id="rId5" imgW="3682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394" y="1658593"/>
                        <a:ext cx="6923088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108"/>
              </p:ext>
            </p:extLst>
          </p:nvPr>
        </p:nvGraphicFramePr>
        <p:xfrm>
          <a:off x="556591" y="2343466"/>
          <a:ext cx="7427982" cy="63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73240" imgH="330120" progId="Equation.DSMT4">
                  <p:embed/>
                </p:oleObj>
              </mc:Choice>
              <mc:Fallback>
                <p:oleObj name="Equation" r:id="rId7" imgW="38732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591" y="2343466"/>
                        <a:ext cx="7427982" cy="63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3394" y="2948365"/>
            <a:ext cx="701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Tứ giác ABDC  nội tiếp đường tròn (O) nên 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174204"/>
              </p:ext>
            </p:extLst>
          </p:nvPr>
        </p:nvGraphicFramePr>
        <p:xfrm>
          <a:off x="556590" y="3471013"/>
          <a:ext cx="4002710" cy="60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49360" imgH="304560" progId="Equation.DSMT4">
                  <p:embed/>
                </p:oleObj>
              </mc:Choice>
              <mc:Fallback>
                <p:oleObj name="Equation" r:id="rId9" imgW="2349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6590" y="3471013"/>
                        <a:ext cx="4002710" cy="60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54512"/>
              </p:ext>
            </p:extLst>
          </p:nvPr>
        </p:nvGraphicFramePr>
        <p:xfrm>
          <a:off x="556591" y="4147723"/>
          <a:ext cx="6269030" cy="54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20680" imgH="253800" progId="Equation.DSMT4">
                  <p:embed/>
                </p:oleObj>
              </mc:Choice>
              <mc:Fallback>
                <p:oleObj name="Equation" r:id="rId11" imgW="2920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6591" y="4147723"/>
                        <a:ext cx="6269030" cy="54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3096" y="636104"/>
            <a:ext cx="11121390" cy="4041912"/>
            <a:chOff x="583096" y="636104"/>
            <a:chExt cx="11121390" cy="4041912"/>
          </a:xfrm>
        </p:grpSpPr>
        <p:sp>
          <p:nvSpPr>
            <p:cNvPr id="5" name="TextBox 4"/>
            <p:cNvSpPr txBox="1"/>
            <p:nvPr/>
          </p:nvSpPr>
          <p:spPr>
            <a:xfrm>
              <a:off x="583096" y="636104"/>
              <a:ext cx="10416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4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Mặt trên của tấm đệm có dạng hình tròn ở Hình 29 gọi nên hình ảnh đường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tròn ngoại tiếm hình chữ nhật. Biết hình chữ nhật có chiều rộng, chiều dài lần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lượt là 3 dm, 5 dm. Tính độ dài đường kính mặt trên của tấm đệm, từ đó tính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diện tích mặt trên của tấm đệm (theo đơn vị decimét vuông và làm tròn kết</a:t>
              </a:r>
            </a:p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quả đến hàng phần trăm)  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6196" y="2278513"/>
              <a:ext cx="2058290" cy="23995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868555" y="2575096"/>
            <a:ext cx="13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7222" y="3121316"/>
            <a:ext cx="7645486" cy="461665"/>
            <a:chOff x="767222" y="3121316"/>
            <a:chExt cx="7645486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767222" y="3121316"/>
              <a:ext cx="7645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định lí Pythagore, ta có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531032"/>
                </p:ext>
              </p:extLst>
            </p:nvPr>
          </p:nvGraphicFramePr>
          <p:xfrm>
            <a:off x="4820913" y="3137436"/>
            <a:ext cx="2118374" cy="413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041120" imgH="203040" progId="Equation.DSMT4">
                    <p:embed/>
                  </p:oleObj>
                </mc:Choice>
                <mc:Fallback>
                  <p:oleObj name="Equation" r:id="rId3" imgW="10411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20913" y="3137436"/>
                          <a:ext cx="2118374" cy="4133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767223" y="3570204"/>
            <a:ext cx="3840910" cy="590550"/>
            <a:chOff x="767223" y="3570204"/>
            <a:chExt cx="3840910" cy="59055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626279"/>
                </p:ext>
              </p:extLst>
            </p:nvPr>
          </p:nvGraphicFramePr>
          <p:xfrm>
            <a:off x="1771270" y="3570204"/>
            <a:ext cx="2836863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82680" imgH="266400" progId="Equation.DSMT4">
                    <p:embed/>
                  </p:oleObj>
                </mc:Choice>
                <mc:Fallback>
                  <p:oleObj name="Equation" r:id="rId5" imgW="1282680" imgH="26640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71270" y="3570204"/>
                          <a:ext cx="2836863" cy="590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67223" y="3621947"/>
              <a:ext cx="20080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 ra: 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7222" y="4171121"/>
            <a:ext cx="8917074" cy="799041"/>
            <a:chOff x="767222" y="4171121"/>
            <a:chExt cx="8917074" cy="799041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9140794"/>
                </p:ext>
              </p:extLst>
            </p:nvPr>
          </p:nvGraphicFramePr>
          <p:xfrm>
            <a:off x="6255627" y="4171121"/>
            <a:ext cx="3428669" cy="799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88760" imgH="393480" progId="Equation.DSMT4">
                    <p:embed/>
                  </p:oleObj>
                </mc:Choice>
                <mc:Fallback>
                  <p:oleObj name="Equation" r:id="rId7" imgW="16887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255627" y="4171121"/>
                          <a:ext cx="3428669" cy="7990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767222" y="4313154"/>
              <a:ext cx="5951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kính hình tròn mặt trên của tấm đệm là:</a:t>
              </a:r>
              <a:endParaRPr lang="en-US" sz="24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7222" y="4915969"/>
            <a:ext cx="5705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tròn mặt trên của tấm đệm là  </a:t>
            </a:r>
            <a:endParaRPr lang="en-US" sz="240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36760"/>
              </p:ext>
            </p:extLst>
          </p:nvPr>
        </p:nvGraphicFramePr>
        <p:xfrm>
          <a:off x="1338954" y="5419586"/>
          <a:ext cx="5600333" cy="674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291960" progId="Equation.DSMT4">
                  <p:embed/>
                </p:oleObj>
              </mc:Choice>
              <mc:Fallback>
                <p:oleObj name="Equation" r:id="rId9" imgW="2425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8954" y="5419586"/>
                        <a:ext cx="5600333" cy="674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2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900" y="431800"/>
            <a:ext cx="781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Cho hình thang ABCD (AB//CD) nội tiếp đường tròn.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Chứng minh rằng hình thang ABCD là hình thang cân.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788" y="104992"/>
            <a:ext cx="3065187" cy="2576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0676" y="1170033"/>
            <a:ext cx="135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3183" y="1560654"/>
            <a:ext cx="4380135" cy="504527"/>
            <a:chOff x="1113183" y="2103990"/>
            <a:chExt cx="4380135" cy="504527"/>
          </a:xfrm>
        </p:grpSpPr>
        <p:sp>
          <p:nvSpPr>
            <p:cNvPr id="3" name="TextBox 2"/>
            <p:cNvSpPr txBox="1"/>
            <p:nvPr/>
          </p:nvSpPr>
          <p:spPr>
            <a:xfrm>
              <a:off x="1113183" y="2146852"/>
              <a:ext cx="3432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 AB//CD (GT) nên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888110"/>
                </p:ext>
              </p:extLst>
            </p:nvPr>
          </p:nvGraphicFramePr>
          <p:xfrm>
            <a:off x="4226934" y="2103990"/>
            <a:ext cx="1266384" cy="465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22080" imgH="228600" progId="Equation.DSMT4">
                    <p:embed/>
                  </p:oleObj>
                </mc:Choice>
                <mc:Fallback>
                  <p:oleObj name="Equation" r:id="rId3" imgW="622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26934" y="2103990"/>
                          <a:ext cx="1266384" cy="4652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69285"/>
              </p:ext>
            </p:extLst>
          </p:nvPr>
        </p:nvGraphicFramePr>
        <p:xfrm>
          <a:off x="844550" y="2018958"/>
          <a:ext cx="7961238" cy="87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78160" imgH="457200" progId="Equation.DSMT4">
                  <p:embed/>
                </p:oleObj>
              </mc:Choice>
              <mc:Fallback>
                <p:oleObj name="Equation" r:id="rId5" imgW="4178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550" y="2018958"/>
                        <a:ext cx="7961238" cy="872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6296"/>
              </p:ext>
            </p:extLst>
          </p:nvPr>
        </p:nvGraphicFramePr>
        <p:xfrm>
          <a:off x="831851" y="2873998"/>
          <a:ext cx="7973938" cy="87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78160" imgH="457200" progId="Equation.DSMT4">
                  <p:embed/>
                </p:oleObj>
              </mc:Choice>
              <mc:Fallback>
                <p:oleObj name="Equation" r:id="rId7" imgW="41781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1851" y="2873998"/>
                        <a:ext cx="7973938" cy="872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94000"/>
              </p:ext>
            </p:extLst>
          </p:nvPr>
        </p:nvGraphicFramePr>
        <p:xfrm>
          <a:off x="844551" y="3722138"/>
          <a:ext cx="5715276" cy="63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01640" imgH="304560" progId="Equation.DSMT4">
                  <p:embed/>
                </p:oleObj>
              </mc:Choice>
              <mc:Fallback>
                <p:oleObj name="Equation" r:id="rId9" imgW="25016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4551" y="3722138"/>
                        <a:ext cx="5715276" cy="633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31851" y="4325977"/>
            <a:ext cx="4787072" cy="584325"/>
            <a:chOff x="831851" y="4325977"/>
            <a:chExt cx="4787072" cy="584325"/>
          </a:xfrm>
        </p:grpSpPr>
        <p:sp>
          <p:nvSpPr>
            <p:cNvPr id="18" name="TextBox 17"/>
            <p:cNvSpPr txBox="1"/>
            <p:nvPr/>
          </p:nvSpPr>
          <p:spPr>
            <a:xfrm>
              <a:off x="831851" y="4448637"/>
              <a:ext cx="3289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(1), (2), (3) suy ra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9463516"/>
                </p:ext>
              </p:extLst>
            </p:nvPr>
          </p:nvGraphicFramePr>
          <p:xfrm>
            <a:off x="3808495" y="4325977"/>
            <a:ext cx="1810428" cy="493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38080" imgH="228600" progId="Equation.DSMT4">
                    <p:embed/>
                  </p:oleObj>
                </mc:Choice>
                <mc:Fallback>
                  <p:oleObj name="Equation" r:id="rId11" imgW="838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808495" y="4325977"/>
                          <a:ext cx="1810428" cy="493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830040" y="4914961"/>
            <a:ext cx="5870067" cy="552237"/>
            <a:chOff x="830040" y="5166749"/>
            <a:chExt cx="5870067" cy="552237"/>
          </a:xfrm>
        </p:grpSpPr>
        <p:sp>
          <p:nvSpPr>
            <p:cNvPr id="20" name="Rectangle 19"/>
            <p:cNvSpPr/>
            <p:nvPr/>
          </p:nvSpPr>
          <p:spPr>
            <a:xfrm>
              <a:off x="830040" y="5257321"/>
              <a:ext cx="4228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thang ABCD (AB//CD) có </a:t>
              </a:r>
              <a:endParaRPr lang="en-US" sz="240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810939"/>
                </p:ext>
              </p:extLst>
            </p:nvPr>
          </p:nvGraphicFramePr>
          <p:xfrm>
            <a:off x="4899882" y="5166749"/>
            <a:ext cx="18002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800299" imgH="485666" progId="Equation.DSMT4">
                    <p:embed/>
                  </p:oleObj>
                </mc:Choice>
                <mc:Fallback>
                  <p:oleObj name="Equation" r:id="rId13" imgW="1800299" imgH="48566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99882" y="5166749"/>
                          <a:ext cx="1800225" cy="485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844550" y="5653001"/>
            <a:ext cx="8507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 đó hình thang ABCD là hình thang cân.</a:t>
            </a:r>
          </a:p>
        </p:txBody>
      </p:sp>
    </p:spTree>
    <p:extLst>
      <p:ext uri="{BB962C8B-B14F-4D97-AF65-F5344CB8AC3E}">
        <p14:creationId xmlns:p14="http://schemas.microsoft.com/office/powerpoint/2010/main" val="7942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585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A36697 Dương Tuấn Anh</cp:lastModifiedBy>
  <cp:revision>162</cp:revision>
  <dcterms:created xsi:type="dcterms:W3CDTF">2024-06-08T02:47:19Z</dcterms:created>
  <dcterms:modified xsi:type="dcterms:W3CDTF">2025-05-20T12:11:24Z</dcterms:modified>
</cp:coreProperties>
</file>