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261"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F4A67-D142-432F-931F-9B7E797CA993}"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1FA02-3ACC-4251-95F6-33916BE9A758}" type="slidenum">
              <a:rPr lang="en-US" smtClean="0"/>
              <a:t>‹#›</a:t>
            </a:fld>
            <a:endParaRPr lang="en-US"/>
          </a:p>
        </p:txBody>
      </p:sp>
    </p:spTree>
    <p:extLst>
      <p:ext uri="{BB962C8B-B14F-4D97-AF65-F5344CB8AC3E}">
        <p14:creationId xmlns:p14="http://schemas.microsoft.com/office/powerpoint/2010/main" val="273436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A75F50-9F0A-4F5C-AB7B-DDAC4A6411E1}"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96701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75F50-9F0A-4F5C-AB7B-DDAC4A6411E1}"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7947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75F50-9F0A-4F5C-AB7B-DDAC4A6411E1}"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98132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75F50-9F0A-4F5C-AB7B-DDAC4A6411E1}"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39325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A75F50-9F0A-4F5C-AB7B-DDAC4A6411E1}"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235365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A75F50-9F0A-4F5C-AB7B-DDAC4A6411E1}"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00248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A75F50-9F0A-4F5C-AB7B-DDAC4A6411E1}"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74918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A75F50-9F0A-4F5C-AB7B-DDAC4A6411E1}"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259305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75F50-9F0A-4F5C-AB7B-DDAC4A6411E1}"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391061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A75F50-9F0A-4F5C-AB7B-DDAC4A6411E1}"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396251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A75F50-9F0A-4F5C-AB7B-DDAC4A6411E1}"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9232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75F50-9F0A-4F5C-AB7B-DDAC4A6411E1}" type="datetimeFigureOut">
              <a:rPr lang="en-US" smtClean="0"/>
              <a:t>5/20/2025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A28B6-0A5F-4869-92B5-E1BE2890069C}" type="slidenum">
              <a:rPr lang="en-US" smtClean="0"/>
              <a:t>‹#›</a:t>
            </a:fld>
            <a:endParaRPr lang="en-US"/>
          </a:p>
        </p:txBody>
      </p:sp>
    </p:spTree>
    <p:extLst>
      <p:ext uri="{BB962C8B-B14F-4D97-AF65-F5344CB8AC3E}">
        <p14:creationId xmlns:p14="http://schemas.microsoft.com/office/powerpoint/2010/main" val="270013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oleObject" Target="../embeddings/oleObject17.bin"/><Relationship Id="rId4" Type="http://schemas.openxmlformats.org/officeDocument/2006/relationships/image" Target="../media/image3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34.emf"/><Relationship Id="rId7" Type="http://schemas.openxmlformats.org/officeDocument/2006/relationships/image" Target="../media/image36.wm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35.wmf"/><Relationship Id="rId4" Type="http://schemas.openxmlformats.org/officeDocument/2006/relationships/oleObject" Target="../embeddings/oleObject18.bin"/><Relationship Id="rId9" Type="http://schemas.openxmlformats.org/officeDocument/2006/relationships/image" Target="../media/image37.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39.emf"/><Relationship Id="rId7" Type="http://schemas.openxmlformats.org/officeDocument/2006/relationships/image" Target="../media/image41.wmf"/><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40.wmf"/><Relationship Id="rId4" Type="http://schemas.openxmlformats.org/officeDocument/2006/relationships/oleObject" Target="../embeddings/oleObject21.bin"/><Relationship Id="rId9" Type="http://schemas.openxmlformats.org/officeDocument/2006/relationships/image" Target="../media/image42.wmf"/></Relationships>
</file>

<file path=ppt/slides/_rels/slide1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3.wmf"/><Relationship Id="rId7" Type="http://schemas.openxmlformats.org/officeDocument/2006/relationships/oleObject" Target="../embeddings/oleObject26.bin"/><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oleObject" Target="../embeddings/oleObject25.bin"/><Relationship Id="rId4" Type="http://schemas.openxmlformats.org/officeDocument/2006/relationships/image" Target="../media/image4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oleObject" Target="../embeddings/oleObject27.bin"/><Relationship Id="rId10" Type="http://schemas.openxmlformats.org/officeDocument/2006/relationships/image" Target="../media/image51.wmf"/><Relationship Id="rId4" Type="http://schemas.openxmlformats.org/officeDocument/2006/relationships/image" Target="../media/image48.emf"/><Relationship Id="rId9"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5.bin"/><Relationship Id="rId17" Type="http://schemas.openxmlformats.org/officeDocument/2006/relationships/image" Target="../media/image15.wmf"/><Relationship Id="rId2" Type="http://schemas.openxmlformats.org/officeDocument/2006/relationships/image" Target="../media/image7.png"/><Relationship Id="rId16"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image" Target="../media/image9.wmf"/><Relationship Id="rId11" Type="http://schemas.openxmlformats.org/officeDocument/2006/relationships/image" Target="../media/image12.wmf"/><Relationship Id="rId5" Type="http://schemas.openxmlformats.org/officeDocument/2006/relationships/oleObject" Target="../embeddings/oleObject2.bin"/><Relationship Id="rId15" Type="http://schemas.openxmlformats.org/officeDocument/2006/relationships/image" Target="../media/image14.wmf"/><Relationship Id="rId10" Type="http://schemas.openxmlformats.org/officeDocument/2006/relationships/oleObject" Target="../embeddings/oleObject4.bin"/><Relationship Id="rId4" Type="http://schemas.openxmlformats.org/officeDocument/2006/relationships/image" Target="../media/image8.wmf"/><Relationship Id="rId9" Type="http://schemas.openxmlformats.org/officeDocument/2006/relationships/image" Target="../media/image11.emf"/><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7.wmf"/><Relationship Id="rId10" Type="http://schemas.openxmlformats.org/officeDocument/2006/relationships/image" Target="../media/image20.emf"/><Relationship Id="rId4" Type="http://schemas.openxmlformats.org/officeDocument/2006/relationships/oleObject" Target="../embeddings/oleObject9.bin"/><Relationship Id="rId9" Type="http://schemas.openxmlformats.org/officeDocument/2006/relationships/image" Target="../media/image19.wmf"/></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3.wmf"/><Relationship Id="rId11" Type="http://schemas.openxmlformats.org/officeDocument/2006/relationships/image" Target="../media/image26.png"/><Relationship Id="rId5" Type="http://schemas.openxmlformats.org/officeDocument/2006/relationships/oleObject" Target="../embeddings/oleObject13.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718541" y="369357"/>
            <a:ext cx="8530549" cy="1098506"/>
          </a:xfrm>
          <a:prstGeom prst="rect">
            <a:avLst/>
          </a:prstGeom>
        </p:spPr>
        <p:txBody>
          <a:bodyPr wrap="square" lIns="0" tIns="0" rIns="0" bIns="0" rtlCol="0" anchor="t">
            <a:spAutoFit/>
          </a:bodyPr>
          <a:lstStyle/>
          <a:p>
            <a:pPr algn="ctr">
              <a:lnSpc>
                <a:spcPts val="9600"/>
              </a:lnSpc>
            </a:pPr>
            <a:r>
              <a:rPr lang="en-US" sz="6000" b="1" dirty="0">
                <a:solidFill>
                  <a:srgbClr val="FF0000"/>
                </a:solidFill>
                <a:latin typeface="Arial" panose="020B0604020202020204" pitchFamily="34" charset="0"/>
                <a:cs typeface="Arial" panose="020B0604020202020204" pitchFamily="34" charset="0"/>
              </a:rPr>
              <a:t>CÂU HỎI TÌNH HUỐNG</a:t>
            </a:r>
          </a:p>
        </p:txBody>
      </p:sp>
      <p:pic>
        <p:nvPicPr>
          <p:cNvPr id="6" name="Picture 5"/>
          <p:cNvPicPr>
            <a:picLocks noChangeAspect="1"/>
          </p:cNvPicPr>
          <p:nvPr/>
        </p:nvPicPr>
        <p:blipFill>
          <a:blip r:embed="rId2"/>
          <a:stretch>
            <a:fillRect/>
          </a:stretch>
        </p:blipFill>
        <p:spPr>
          <a:xfrm>
            <a:off x="792510" y="2025375"/>
            <a:ext cx="10728241" cy="3129721"/>
          </a:xfrm>
          <a:prstGeom prst="rect">
            <a:avLst/>
          </a:prstGeom>
        </p:spPr>
      </p:pic>
    </p:spTree>
    <p:extLst>
      <p:ext uri="{BB962C8B-B14F-4D97-AF65-F5344CB8AC3E}">
        <p14:creationId xmlns:p14="http://schemas.microsoft.com/office/powerpoint/2010/main" val="219299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061" y="320120"/>
            <a:ext cx="11820939" cy="553998"/>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III. HÌNH CHỮ NHẬT, HÌNH VUÔNG NỘI TIẾP ĐƯỜNG TRÒN.</a:t>
            </a:r>
          </a:p>
        </p:txBody>
      </p:sp>
      <p:sp>
        <p:nvSpPr>
          <p:cNvPr id="6" name="TextBox 5"/>
          <p:cNvSpPr txBox="1"/>
          <p:nvPr/>
        </p:nvSpPr>
        <p:spPr>
          <a:xfrm>
            <a:off x="371061" y="943333"/>
            <a:ext cx="7116418" cy="553998"/>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1. Hình chữ nhật nội tiếp đường tròn </a:t>
            </a:r>
          </a:p>
        </p:txBody>
      </p:sp>
      <p:grpSp>
        <p:nvGrpSpPr>
          <p:cNvPr id="2" name="Group 1"/>
          <p:cNvGrpSpPr/>
          <p:nvPr/>
        </p:nvGrpSpPr>
        <p:grpSpPr>
          <a:xfrm>
            <a:off x="371061" y="1608856"/>
            <a:ext cx="7116418" cy="1275271"/>
            <a:chOff x="371061" y="1608856"/>
            <a:chExt cx="7116418" cy="1275271"/>
          </a:xfrm>
        </p:grpSpPr>
        <p:sp>
          <p:nvSpPr>
            <p:cNvPr id="8" name="TextBox 7"/>
            <p:cNvSpPr txBox="1"/>
            <p:nvPr/>
          </p:nvSpPr>
          <p:spPr>
            <a:xfrm>
              <a:off x="371061" y="1683798"/>
              <a:ext cx="7116418"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Cho hình chữ nhật ABCD, AC cắt BD tại O (Hình 24).  Đặt R = OA và vẽ đường tròn (O, R). Các điểm A, B, C, D có thuộc (O, R) không?</a:t>
              </a:r>
            </a:p>
          </p:txBody>
        </p:sp>
        <p:pic>
          <p:nvPicPr>
            <p:cNvPr id="9" name="Picture 8"/>
            <p:cNvPicPr>
              <a:picLocks noChangeAspect="1"/>
            </p:cNvPicPr>
            <p:nvPr/>
          </p:nvPicPr>
          <p:blipFill>
            <a:blip r:embed="rId2"/>
            <a:stretch>
              <a:fillRect/>
            </a:stretch>
          </p:blipFill>
          <p:spPr>
            <a:xfrm>
              <a:off x="371061" y="1608856"/>
              <a:ext cx="942752" cy="499105"/>
            </a:xfrm>
            <a:prstGeom prst="rect">
              <a:avLst/>
            </a:prstGeom>
          </p:spPr>
        </p:pic>
      </p:grpSp>
      <p:pic>
        <p:nvPicPr>
          <p:cNvPr id="11" name="Picture 10"/>
          <p:cNvPicPr>
            <a:picLocks noChangeAspect="1"/>
          </p:cNvPicPr>
          <p:nvPr/>
        </p:nvPicPr>
        <p:blipFill>
          <a:blip r:embed="rId3"/>
          <a:stretch>
            <a:fillRect/>
          </a:stretch>
        </p:blipFill>
        <p:spPr>
          <a:xfrm>
            <a:off x="7898296" y="665225"/>
            <a:ext cx="3754241" cy="2758100"/>
          </a:xfrm>
          <a:prstGeom prst="rect">
            <a:avLst/>
          </a:prstGeom>
        </p:spPr>
      </p:pic>
      <p:sp>
        <p:nvSpPr>
          <p:cNvPr id="12" name="TextBox 11"/>
          <p:cNvSpPr txBox="1"/>
          <p:nvPr/>
        </p:nvSpPr>
        <p:spPr>
          <a:xfrm>
            <a:off x="1881809" y="2906089"/>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14" name="TextBox 13"/>
          <p:cNvSpPr txBox="1"/>
          <p:nvPr/>
        </p:nvSpPr>
        <p:spPr>
          <a:xfrm>
            <a:off x="669234" y="3360442"/>
            <a:ext cx="10674627"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Ở hình 24, ta có ABCD là hình chữ nhật có hai đường chéo AC và BD cắt nhau tại O </a:t>
            </a:r>
          </a:p>
          <a:p>
            <a:r>
              <a:rPr lang="en-US" sz="2400">
                <a:latin typeface="Times New Roman" panose="02020603050405020304" pitchFamily="18" charset="0"/>
                <a:cs typeface="Times New Roman" panose="02020603050405020304" pitchFamily="18" charset="0"/>
              </a:rPr>
              <a:t>nên OA = OB = OC = OD</a:t>
            </a:r>
          </a:p>
          <a:p>
            <a:r>
              <a:rPr lang="en-US" sz="2400">
                <a:latin typeface="Times New Roman" panose="02020603050405020304" pitchFamily="18" charset="0"/>
                <a:cs typeface="Times New Roman" panose="02020603050405020304" pitchFamily="18" charset="0"/>
              </a:rPr>
              <a:t>Mà OA = R, Suy ra OA = OB = OC = OD =R.</a:t>
            </a:r>
          </a:p>
          <a:p>
            <a:r>
              <a:rPr lang="en-US" sz="2400">
                <a:latin typeface="Times New Roman" panose="02020603050405020304" pitchFamily="18" charset="0"/>
                <a:cs typeface="Times New Roman" panose="02020603050405020304" pitchFamily="18" charset="0"/>
              </a:rPr>
              <a:t>Do đó các điểm A, B, C, D có thuộc (O, R) .</a:t>
            </a:r>
          </a:p>
        </p:txBody>
      </p:sp>
      <p:sp>
        <p:nvSpPr>
          <p:cNvPr id="15" name="TextBox 14"/>
          <p:cNvSpPr txBox="1"/>
          <p:nvPr/>
        </p:nvSpPr>
        <p:spPr>
          <a:xfrm>
            <a:off x="669234" y="5174113"/>
            <a:ext cx="8852452"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Mỗi hình chữ nhật là một tứ giác nội tiếp đường tròn.</a:t>
            </a:r>
          </a:p>
          <a:p>
            <a:r>
              <a:rPr lang="en-US" sz="2400">
                <a:latin typeface="Times New Roman" panose="02020603050405020304" pitchFamily="18" charset="0"/>
                <a:cs typeface="Times New Roman" panose="02020603050405020304" pitchFamily="18" charset="0"/>
              </a:rPr>
              <a:t>- Tâm của đường tròn ngoại tiếp hình chữ nhật là giao điểm của hai đường chéo và mỗi đường chéo là một đường kính của đường tròn đó. </a:t>
            </a:r>
          </a:p>
        </p:txBody>
      </p:sp>
      <p:pic>
        <p:nvPicPr>
          <p:cNvPr id="16" name="Picture 15"/>
          <p:cNvPicPr>
            <a:picLocks noChangeAspect="1"/>
          </p:cNvPicPr>
          <p:nvPr/>
        </p:nvPicPr>
        <p:blipFill>
          <a:blip r:embed="rId4"/>
          <a:stretch>
            <a:fillRect/>
          </a:stretch>
        </p:blipFill>
        <p:spPr>
          <a:xfrm>
            <a:off x="619538" y="4880235"/>
            <a:ext cx="427384" cy="416700"/>
          </a:xfrm>
          <a:prstGeom prst="rect">
            <a:avLst/>
          </a:prstGeom>
        </p:spPr>
      </p:pic>
    </p:spTree>
    <p:extLst>
      <p:ext uri="{BB962C8B-B14F-4D97-AF65-F5344CB8AC3E}">
        <p14:creationId xmlns:p14="http://schemas.microsoft.com/office/powerpoint/2010/main" val="304713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6348" y="179148"/>
            <a:ext cx="11331597" cy="2955148"/>
            <a:chOff x="596348" y="179148"/>
            <a:chExt cx="11331597" cy="2955148"/>
          </a:xfrm>
        </p:grpSpPr>
        <p:pic>
          <p:nvPicPr>
            <p:cNvPr id="6" name="Picture 5"/>
            <p:cNvPicPr>
              <a:picLocks noChangeAspect="1"/>
            </p:cNvPicPr>
            <p:nvPr/>
          </p:nvPicPr>
          <p:blipFill>
            <a:blip r:embed="rId2"/>
            <a:stretch>
              <a:fillRect/>
            </a:stretch>
          </p:blipFill>
          <p:spPr>
            <a:xfrm>
              <a:off x="8176591" y="179148"/>
              <a:ext cx="3751354" cy="2955148"/>
            </a:xfrm>
            <a:prstGeom prst="rect">
              <a:avLst/>
            </a:prstGeom>
          </p:spPr>
        </p:pic>
        <p:sp>
          <p:nvSpPr>
            <p:cNvPr id="7" name="TextBox 6"/>
            <p:cNvSpPr txBox="1"/>
            <p:nvPr/>
          </p:nvSpPr>
          <p:spPr>
            <a:xfrm>
              <a:off x="596348" y="583096"/>
              <a:ext cx="7354956"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Ví dụ 3</a:t>
              </a:r>
              <a:r>
                <a:rPr lang="en-US" sz="2400">
                  <a:latin typeface="Times New Roman" panose="02020603050405020304" pitchFamily="18" charset="0"/>
                  <a:cs typeface="Times New Roman" panose="02020603050405020304" pitchFamily="18" charset="0"/>
                </a:rPr>
                <a:t>. Cửa ra vào ở </a:t>
              </a:r>
              <a:r>
                <a:rPr lang="en-US" sz="2400" i="1">
                  <a:latin typeface="Times New Roman" panose="02020603050405020304" pitchFamily="18" charset="0"/>
                  <a:cs typeface="Times New Roman" panose="02020603050405020304" pitchFamily="18" charset="0"/>
                </a:rPr>
                <a:t>Hình 25 </a:t>
              </a:r>
              <a:r>
                <a:rPr lang="en-US" sz="2400">
                  <a:latin typeface="Times New Roman" panose="02020603050405020304" pitchFamily="18" charset="0"/>
                  <a:cs typeface="Times New Roman" panose="02020603050405020304" pitchFamily="18" charset="0"/>
                </a:rPr>
                <a:t>gợi nên hình ảnh hình chữ nhật nội tiếp đường tròn. Biết hình chữ nhật có chiều dài và chiều rộng lần lượt là 2m và 1,2m. Hỏi đường kính d của đường tròn đó bằng bao nhiêu mét (làm tròn kết quả đến hang phần trăm)? </a:t>
              </a:r>
            </a:p>
          </p:txBody>
        </p:sp>
      </p:grpSp>
      <p:sp>
        <p:nvSpPr>
          <p:cNvPr id="9" name="TextBox 8"/>
          <p:cNvSpPr txBox="1"/>
          <p:nvPr/>
        </p:nvSpPr>
        <p:spPr>
          <a:xfrm>
            <a:off x="1881809" y="267263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3" name="Group 2"/>
          <p:cNvGrpSpPr/>
          <p:nvPr/>
        </p:nvGrpSpPr>
        <p:grpSpPr>
          <a:xfrm>
            <a:off x="596348" y="3366934"/>
            <a:ext cx="7645486" cy="474917"/>
            <a:chOff x="596348" y="3366934"/>
            <a:chExt cx="7645486" cy="474917"/>
          </a:xfrm>
        </p:grpSpPr>
        <p:sp>
          <p:nvSpPr>
            <p:cNvPr id="10" name="TextBox 9"/>
            <p:cNvSpPr txBox="1"/>
            <p:nvPr/>
          </p:nvSpPr>
          <p:spPr>
            <a:xfrm>
              <a:off x="596348" y="3366934"/>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Áp dụng định lí Pythagore, ta có  </a:t>
              </a:r>
            </a:p>
          </p:txBody>
        </p:sp>
        <p:graphicFrame>
          <p:nvGraphicFramePr>
            <p:cNvPr id="11" name="Object 10"/>
            <p:cNvGraphicFramePr>
              <a:graphicFrameLocks noChangeAspect="1"/>
            </p:cNvGraphicFramePr>
            <p:nvPr>
              <p:extLst>
                <p:ext uri="{D42A27DB-BD31-4B8C-83A1-F6EECF244321}">
                  <p14:modId xmlns:p14="http://schemas.microsoft.com/office/powerpoint/2010/main" val="1556758870"/>
                </p:ext>
              </p:extLst>
            </p:nvPr>
          </p:nvGraphicFramePr>
          <p:xfrm>
            <a:off x="4777829" y="3380186"/>
            <a:ext cx="2616102" cy="461665"/>
          </p:xfrm>
          <a:graphic>
            <a:graphicData uri="http://schemas.openxmlformats.org/presentationml/2006/ole">
              <mc:AlternateContent xmlns:mc="http://schemas.openxmlformats.org/markup-compatibility/2006">
                <mc:Choice xmlns:v="urn:schemas-microsoft-com:vml" Requires="v">
                  <p:oleObj name="Equation" r:id="rId3" imgW="1295280" imgH="228600" progId="Equation.DSMT4">
                    <p:embed/>
                  </p:oleObj>
                </mc:Choice>
                <mc:Fallback>
                  <p:oleObj name="Equation" r:id="rId3" imgW="1295280" imgH="228600" progId="Equation.DSMT4">
                    <p:embed/>
                    <p:pic>
                      <p:nvPicPr>
                        <p:cNvPr id="0" name=""/>
                        <p:cNvPicPr/>
                        <p:nvPr/>
                      </p:nvPicPr>
                      <p:blipFill>
                        <a:blip r:embed="rId4"/>
                        <a:stretch>
                          <a:fillRect/>
                        </a:stretch>
                      </p:blipFill>
                      <p:spPr>
                        <a:xfrm>
                          <a:off x="4777829" y="3380186"/>
                          <a:ext cx="2616102" cy="461665"/>
                        </a:xfrm>
                        <a:prstGeom prst="rect">
                          <a:avLst/>
                        </a:prstGeom>
                      </p:spPr>
                    </p:pic>
                  </p:oleObj>
                </mc:Fallback>
              </mc:AlternateContent>
            </a:graphicData>
          </a:graphic>
        </p:graphicFrame>
      </p:grpSp>
      <p:grpSp>
        <p:nvGrpSpPr>
          <p:cNvPr id="4" name="Group 3"/>
          <p:cNvGrpSpPr/>
          <p:nvPr/>
        </p:nvGrpSpPr>
        <p:grpSpPr>
          <a:xfrm>
            <a:off x="583352" y="3895744"/>
            <a:ext cx="4007597" cy="588963"/>
            <a:chOff x="583352" y="3895744"/>
            <a:chExt cx="4007597" cy="588963"/>
          </a:xfrm>
        </p:grpSpPr>
        <p:graphicFrame>
          <p:nvGraphicFramePr>
            <p:cNvPr id="12" name="Object 11"/>
            <p:cNvGraphicFramePr>
              <a:graphicFrameLocks noChangeAspect="1"/>
            </p:cNvGraphicFramePr>
            <p:nvPr>
              <p:extLst>
                <p:ext uri="{D42A27DB-BD31-4B8C-83A1-F6EECF244321}">
                  <p14:modId xmlns:p14="http://schemas.microsoft.com/office/powerpoint/2010/main" val="2821813831"/>
                </p:ext>
              </p:extLst>
            </p:nvPr>
          </p:nvGraphicFramePr>
          <p:xfrm>
            <a:off x="1587399" y="3895744"/>
            <a:ext cx="3003550" cy="588963"/>
          </p:xfrm>
          <a:graphic>
            <a:graphicData uri="http://schemas.openxmlformats.org/presentationml/2006/ole">
              <mc:AlternateContent xmlns:mc="http://schemas.openxmlformats.org/markup-compatibility/2006">
                <mc:Choice xmlns:v="urn:schemas-microsoft-com:vml" Requires="v">
                  <p:oleObj name="Equation" r:id="rId5" imgW="1358640" imgH="266400" progId="Equation.DSMT4">
                    <p:embed/>
                  </p:oleObj>
                </mc:Choice>
                <mc:Fallback>
                  <p:oleObj name="Equation" r:id="rId5" imgW="1358640" imgH="266400" progId="Equation.DSMT4">
                    <p:embed/>
                    <p:pic>
                      <p:nvPicPr>
                        <p:cNvPr id="12" name="Object 11"/>
                        <p:cNvPicPr/>
                        <p:nvPr/>
                      </p:nvPicPr>
                      <p:blipFill>
                        <a:blip r:embed="rId6"/>
                        <a:stretch>
                          <a:fillRect/>
                        </a:stretch>
                      </p:blipFill>
                      <p:spPr>
                        <a:xfrm>
                          <a:off x="1587399" y="3895744"/>
                          <a:ext cx="3003550" cy="588963"/>
                        </a:xfrm>
                        <a:prstGeom prst="rect">
                          <a:avLst/>
                        </a:prstGeom>
                      </p:spPr>
                    </p:pic>
                  </p:oleObj>
                </mc:Fallback>
              </mc:AlternateContent>
            </a:graphicData>
          </a:graphic>
        </p:graphicFrame>
        <p:sp>
          <p:nvSpPr>
            <p:cNvPr id="13" name="TextBox 12"/>
            <p:cNvSpPr txBox="1"/>
            <p:nvPr/>
          </p:nvSpPr>
          <p:spPr>
            <a:xfrm>
              <a:off x="583352" y="3926199"/>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sp>
        <p:nvSpPr>
          <p:cNvPr id="14" name="TextBox 13"/>
          <p:cNvSpPr txBox="1"/>
          <p:nvPr/>
        </p:nvSpPr>
        <p:spPr>
          <a:xfrm>
            <a:off x="596348" y="4481513"/>
            <a:ext cx="735495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Vậy đường kính d của đường tròn đó khoảng 2,33 m.</a:t>
            </a:r>
          </a:p>
        </p:txBody>
      </p:sp>
    </p:spTree>
    <p:extLst>
      <p:ext uri="{BB962C8B-B14F-4D97-AF65-F5344CB8AC3E}">
        <p14:creationId xmlns:p14="http://schemas.microsoft.com/office/powerpoint/2010/main" val="372273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9489" y="269511"/>
            <a:ext cx="10555102" cy="2934676"/>
            <a:chOff x="669489" y="269511"/>
            <a:chExt cx="10555102" cy="2934676"/>
          </a:xfrm>
        </p:grpSpPr>
        <p:pic>
          <p:nvPicPr>
            <p:cNvPr id="5" name="Picture 4"/>
            <p:cNvPicPr>
              <a:picLocks noChangeAspect="1"/>
            </p:cNvPicPr>
            <p:nvPr/>
          </p:nvPicPr>
          <p:blipFill>
            <a:blip r:embed="rId2"/>
            <a:stretch>
              <a:fillRect/>
            </a:stretch>
          </p:blipFill>
          <p:spPr>
            <a:xfrm>
              <a:off x="669489" y="269511"/>
              <a:ext cx="649102" cy="675067"/>
            </a:xfrm>
            <a:prstGeom prst="rect">
              <a:avLst/>
            </a:prstGeom>
          </p:spPr>
        </p:pic>
        <p:sp>
          <p:nvSpPr>
            <p:cNvPr id="6" name="TextBox 5"/>
            <p:cNvSpPr txBox="1"/>
            <p:nvPr/>
          </p:nvSpPr>
          <p:spPr>
            <a:xfrm>
              <a:off x="669489" y="438909"/>
              <a:ext cx="7580243" cy="1938992"/>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Người ta làm một logo có dạng một hình tròn, trong đó có một hình chữ nhật nội tiếp đường tròn với chiều dài và chiều rộng lần lượt là 8cm và 6cm. Hình chữ nhật được tô màu xanh còn phần khác của logo được tô màu đỏ. Tính diện tích phần được tô màu đỏ.</a:t>
              </a:r>
            </a:p>
          </p:txBody>
        </p:sp>
        <p:pic>
          <p:nvPicPr>
            <p:cNvPr id="7" name="Picture 6"/>
            <p:cNvPicPr>
              <a:picLocks noChangeAspect="1"/>
            </p:cNvPicPr>
            <p:nvPr/>
          </p:nvPicPr>
          <p:blipFill>
            <a:blip r:embed="rId3"/>
            <a:stretch>
              <a:fillRect/>
            </a:stretch>
          </p:blipFill>
          <p:spPr>
            <a:xfrm>
              <a:off x="8427364" y="438909"/>
              <a:ext cx="2797227" cy="2765278"/>
            </a:xfrm>
            <a:prstGeom prst="rect">
              <a:avLst/>
            </a:prstGeom>
          </p:spPr>
        </p:pic>
      </p:grpSp>
      <p:sp>
        <p:nvSpPr>
          <p:cNvPr id="8" name="TextBox 7"/>
          <p:cNvSpPr txBox="1"/>
          <p:nvPr/>
        </p:nvSpPr>
        <p:spPr>
          <a:xfrm>
            <a:off x="2120602" y="2387560"/>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3" name="Group 2"/>
          <p:cNvGrpSpPr/>
          <p:nvPr/>
        </p:nvGrpSpPr>
        <p:grpSpPr>
          <a:xfrm>
            <a:off x="689368" y="2819721"/>
            <a:ext cx="7645486" cy="488169"/>
            <a:chOff x="689368" y="2819721"/>
            <a:chExt cx="7645486" cy="488169"/>
          </a:xfrm>
        </p:grpSpPr>
        <p:sp>
          <p:nvSpPr>
            <p:cNvPr id="10" name="TextBox 9"/>
            <p:cNvSpPr txBox="1"/>
            <p:nvPr/>
          </p:nvSpPr>
          <p:spPr>
            <a:xfrm>
              <a:off x="689368" y="2846225"/>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Áp dụng định lí Pythagore, ta có  </a:t>
              </a:r>
            </a:p>
          </p:txBody>
        </p:sp>
        <p:graphicFrame>
          <p:nvGraphicFramePr>
            <p:cNvPr id="11" name="Object 10"/>
            <p:cNvGraphicFramePr>
              <a:graphicFrameLocks noChangeAspect="1"/>
            </p:cNvGraphicFramePr>
            <p:nvPr>
              <p:extLst>
                <p:ext uri="{D42A27DB-BD31-4B8C-83A1-F6EECF244321}">
                  <p14:modId xmlns:p14="http://schemas.microsoft.com/office/powerpoint/2010/main" val="1606145496"/>
                </p:ext>
              </p:extLst>
            </p:nvPr>
          </p:nvGraphicFramePr>
          <p:xfrm>
            <a:off x="4838447" y="2819721"/>
            <a:ext cx="2569520" cy="467185"/>
          </p:xfrm>
          <a:graphic>
            <a:graphicData uri="http://schemas.openxmlformats.org/presentationml/2006/ole">
              <mc:AlternateContent xmlns:mc="http://schemas.openxmlformats.org/markup-compatibility/2006">
                <mc:Choice xmlns:v="urn:schemas-microsoft-com:vml" Requires="v">
                  <p:oleObj name="Equation" r:id="rId4" imgW="1117440" imgH="203040" progId="Equation.DSMT4">
                    <p:embed/>
                  </p:oleObj>
                </mc:Choice>
                <mc:Fallback>
                  <p:oleObj name="Equation" r:id="rId4" imgW="1117440" imgH="203040" progId="Equation.DSMT4">
                    <p:embed/>
                    <p:pic>
                      <p:nvPicPr>
                        <p:cNvPr id="0" name=""/>
                        <p:cNvPicPr/>
                        <p:nvPr/>
                      </p:nvPicPr>
                      <p:blipFill>
                        <a:blip r:embed="rId5"/>
                        <a:stretch>
                          <a:fillRect/>
                        </a:stretch>
                      </p:blipFill>
                      <p:spPr>
                        <a:xfrm>
                          <a:off x="4838447" y="2819721"/>
                          <a:ext cx="2569520" cy="467185"/>
                        </a:xfrm>
                        <a:prstGeom prst="rect">
                          <a:avLst/>
                        </a:prstGeom>
                      </p:spPr>
                    </p:pic>
                  </p:oleObj>
                </mc:Fallback>
              </mc:AlternateContent>
            </a:graphicData>
          </a:graphic>
        </p:graphicFrame>
      </p:grpSp>
      <p:grpSp>
        <p:nvGrpSpPr>
          <p:cNvPr id="4" name="Group 3"/>
          <p:cNvGrpSpPr/>
          <p:nvPr/>
        </p:nvGrpSpPr>
        <p:grpSpPr>
          <a:xfrm>
            <a:off x="689368" y="3296056"/>
            <a:ext cx="3700504" cy="589850"/>
            <a:chOff x="689368" y="3296056"/>
            <a:chExt cx="3700504" cy="589850"/>
          </a:xfrm>
        </p:grpSpPr>
        <p:graphicFrame>
          <p:nvGraphicFramePr>
            <p:cNvPr id="12" name="Object 11"/>
            <p:cNvGraphicFramePr>
              <a:graphicFrameLocks noChangeAspect="1"/>
            </p:cNvGraphicFramePr>
            <p:nvPr>
              <p:extLst>
                <p:ext uri="{D42A27DB-BD31-4B8C-83A1-F6EECF244321}">
                  <p14:modId xmlns:p14="http://schemas.microsoft.com/office/powerpoint/2010/main" val="1302789197"/>
                </p:ext>
              </p:extLst>
            </p:nvPr>
          </p:nvGraphicFramePr>
          <p:xfrm>
            <a:off x="1693415" y="3296056"/>
            <a:ext cx="2696457" cy="589850"/>
          </p:xfrm>
          <a:graphic>
            <a:graphicData uri="http://schemas.openxmlformats.org/presentationml/2006/ole">
              <mc:AlternateContent xmlns:mc="http://schemas.openxmlformats.org/markup-compatibility/2006">
                <mc:Choice xmlns:v="urn:schemas-microsoft-com:vml" Requires="v">
                  <p:oleObj name="Equation" r:id="rId6" imgW="1218960" imgH="266400" progId="Equation.DSMT4">
                    <p:embed/>
                  </p:oleObj>
                </mc:Choice>
                <mc:Fallback>
                  <p:oleObj name="Equation" r:id="rId6" imgW="1218960" imgH="266400" progId="Equation.DSMT4">
                    <p:embed/>
                    <p:pic>
                      <p:nvPicPr>
                        <p:cNvPr id="0" name=""/>
                        <p:cNvPicPr/>
                        <p:nvPr/>
                      </p:nvPicPr>
                      <p:blipFill>
                        <a:blip r:embed="rId7"/>
                        <a:stretch>
                          <a:fillRect/>
                        </a:stretch>
                      </p:blipFill>
                      <p:spPr>
                        <a:xfrm>
                          <a:off x="1693415" y="3296056"/>
                          <a:ext cx="2696457" cy="589850"/>
                        </a:xfrm>
                        <a:prstGeom prst="rect">
                          <a:avLst/>
                        </a:prstGeom>
                      </p:spPr>
                    </p:pic>
                  </p:oleObj>
                </mc:Fallback>
              </mc:AlternateContent>
            </a:graphicData>
          </a:graphic>
        </p:graphicFrame>
        <p:sp>
          <p:nvSpPr>
            <p:cNvPr id="13" name="TextBox 12"/>
            <p:cNvSpPr txBox="1"/>
            <p:nvPr/>
          </p:nvSpPr>
          <p:spPr>
            <a:xfrm>
              <a:off x="689368" y="3329847"/>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sp>
        <p:nvSpPr>
          <p:cNvPr id="14" name="TextBox 13"/>
          <p:cNvSpPr txBox="1"/>
          <p:nvPr/>
        </p:nvSpPr>
        <p:spPr>
          <a:xfrm>
            <a:off x="689368" y="3790578"/>
            <a:ext cx="673210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Bán kính của hình tròn là: R = d:2 =10:2 = 5(cm) </a:t>
            </a:r>
          </a:p>
        </p:txBody>
      </p:sp>
      <p:grpSp>
        <p:nvGrpSpPr>
          <p:cNvPr id="9" name="Group 8"/>
          <p:cNvGrpSpPr/>
          <p:nvPr/>
        </p:nvGrpSpPr>
        <p:grpSpPr>
          <a:xfrm>
            <a:off x="689368" y="4356908"/>
            <a:ext cx="9384591" cy="587812"/>
            <a:chOff x="689368" y="4356908"/>
            <a:chExt cx="9384591" cy="587812"/>
          </a:xfrm>
        </p:grpSpPr>
        <p:sp>
          <p:nvSpPr>
            <p:cNvPr id="16" name="TextBox 15"/>
            <p:cNvSpPr txBox="1"/>
            <p:nvPr/>
          </p:nvSpPr>
          <p:spPr>
            <a:xfrm>
              <a:off x="689368" y="4381540"/>
              <a:ext cx="765873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Diện tích của hình tròn là: </a:t>
              </a:r>
            </a:p>
          </p:txBody>
        </p:sp>
        <p:graphicFrame>
          <p:nvGraphicFramePr>
            <p:cNvPr id="17" name="Object 16"/>
            <p:cNvGraphicFramePr>
              <a:graphicFrameLocks noChangeAspect="1"/>
            </p:cNvGraphicFramePr>
            <p:nvPr>
              <p:extLst>
                <p:ext uri="{D42A27DB-BD31-4B8C-83A1-F6EECF244321}">
                  <p14:modId xmlns:p14="http://schemas.microsoft.com/office/powerpoint/2010/main" val="2359888812"/>
                </p:ext>
              </p:extLst>
            </p:nvPr>
          </p:nvGraphicFramePr>
          <p:xfrm>
            <a:off x="4035540" y="4356908"/>
            <a:ext cx="6038419" cy="587812"/>
          </p:xfrm>
          <a:graphic>
            <a:graphicData uri="http://schemas.openxmlformats.org/presentationml/2006/ole">
              <mc:AlternateContent xmlns:mc="http://schemas.openxmlformats.org/markup-compatibility/2006">
                <mc:Choice xmlns:v="urn:schemas-microsoft-com:vml" Requires="v">
                  <p:oleObj name="Equation" r:id="rId8" imgW="1955520" imgH="279360" progId="Equation.DSMT4">
                    <p:embed/>
                  </p:oleObj>
                </mc:Choice>
                <mc:Fallback>
                  <p:oleObj name="Equation" r:id="rId8" imgW="1955520" imgH="279360" progId="Equation.DSMT4">
                    <p:embed/>
                    <p:pic>
                      <p:nvPicPr>
                        <p:cNvPr id="0" name=""/>
                        <p:cNvPicPr/>
                        <p:nvPr/>
                      </p:nvPicPr>
                      <p:blipFill>
                        <a:blip r:embed="rId9"/>
                        <a:stretch>
                          <a:fillRect/>
                        </a:stretch>
                      </p:blipFill>
                      <p:spPr>
                        <a:xfrm>
                          <a:off x="4035540" y="4356908"/>
                          <a:ext cx="6038419" cy="587812"/>
                        </a:xfrm>
                        <a:prstGeom prst="rect">
                          <a:avLst/>
                        </a:prstGeom>
                      </p:spPr>
                    </p:pic>
                  </p:oleObj>
                </mc:Fallback>
              </mc:AlternateContent>
            </a:graphicData>
          </a:graphic>
        </p:graphicFrame>
      </p:grpSp>
      <p:sp>
        <p:nvSpPr>
          <p:cNvPr id="18" name="TextBox 17"/>
          <p:cNvSpPr txBox="1"/>
          <p:nvPr/>
        </p:nvSpPr>
        <p:spPr>
          <a:xfrm>
            <a:off x="689368" y="4936186"/>
            <a:ext cx="895223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Diện tích của hình chữ nhật tô màu xanh là: S’ =8.6 = 48(cm</a:t>
            </a:r>
            <a:r>
              <a:rPr lang="en-US" sz="2400" baseline="30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a:t>
            </a:r>
          </a:p>
        </p:txBody>
      </p:sp>
      <p:sp>
        <p:nvSpPr>
          <p:cNvPr id="19" name="TextBox 18"/>
          <p:cNvSpPr txBox="1"/>
          <p:nvPr/>
        </p:nvSpPr>
        <p:spPr>
          <a:xfrm>
            <a:off x="689368" y="5365256"/>
            <a:ext cx="842214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Diện tích phần được tô màu đỏ là</a:t>
            </a:r>
          </a:p>
        </p:txBody>
      </p:sp>
      <p:sp>
        <p:nvSpPr>
          <p:cNvPr id="20" name="TextBox 19"/>
          <p:cNvSpPr txBox="1"/>
          <p:nvPr/>
        </p:nvSpPr>
        <p:spPr>
          <a:xfrm>
            <a:off x="689368" y="5885801"/>
            <a:ext cx="458525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78,5 – 48 = 30,5(cm</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294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2121" y="678289"/>
            <a:ext cx="7116418" cy="553998"/>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1. Hình vuông nội tiếp đường tròn </a:t>
            </a:r>
          </a:p>
        </p:txBody>
      </p:sp>
      <p:grpSp>
        <p:nvGrpSpPr>
          <p:cNvPr id="9" name="Group 8"/>
          <p:cNvGrpSpPr/>
          <p:nvPr/>
        </p:nvGrpSpPr>
        <p:grpSpPr>
          <a:xfrm>
            <a:off x="742121" y="183238"/>
            <a:ext cx="11137468" cy="3262331"/>
            <a:chOff x="742121" y="183238"/>
            <a:chExt cx="11137468" cy="3262331"/>
          </a:xfrm>
        </p:grpSpPr>
        <p:pic>
          <p:nvPicPr>
            <p:cNvPr id="8" name="Picture 7"/>
            <p:cNvPicPr>
              <a:picLocks noChangeAspect="1"/>
            </p:cNvPicPr>
            <p:nvPr/>
          </p:nvPicPr>
          <p:blipFill>
            <a:blip r:embed="rId2"/>
            <a:stretch>
              <a:fillRect/>
            </a:stretch>
          </p:blipFill>
          <p:spPr>
            <a:xfrm>
              <a:off x="742121" y="1184904"/>
              <a:ext cx="867433" cy="485175"/>
            </a:xfrm>
            <a:prstGeom prst="rect">
              <a:avLst/>
            </a:prstGeom>
          </p:spPr>
        </p:pic>
        <p:grpSp>
          <p:nvGrpSpPr>
            <p:cNvPr id="2" name="Group 1"/>
            <p:cNvGrpSpPr/>
            <p:nvPr/>
          </p:nvGrpSpPr>
          <p:grpSpPr>
            <a:xfrm>
              <a:off x="742121" y="183238"/>
              <a:ext cx="11137468" cy="3262331"/>
              <a:chOff x="742121" y="183238"/>
              <a:chExt cx="11137468" cy="3262331"/>
            </a:xfrm>
          </p:grpSpPr>
          <p:sp>
            <p:nvSpPr>
              <p:cNvPr id="7" name="TextBox 6"/>
              <p:cNvSpPr txBox="1"/>
              <p:nvPr/>
            </p:nvSpPr>
            <p:spPr>
              <a:xfrm>
                <a:off x="742121" y="1232287"/>
                <a:ext cx="7500731"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Cho hình vuông ABCD, AC cắt BD tại O (Hình 26).  </a:t>
                </a:r>
              </a:p>
              <a:p>
                <a:r>
                  <a:rPr lang="en-US" sz="2400">
                    <a:latin typeface="Times New Roman" panose="02020603050405020304" pitchFamily="18" charset="0"/>
                    <a:cs typeface="Times New Roman" panose="02020603050405020304" pitchFamily="18" charset="0"/>
                  </a:rPr>
                  <a:t>a) Mỗi đường chéo của hình vuông ABCD có phải là đường kính của đường tròn ngoại tiếp hình vuông đó hay không? </a:t>
                </a:r>
              </a:p>
              <a:p>
                <a:r>
                  <a:rPr lang="en-US" sz="2400">
                    <a:latin typeface="Times New Roman" panose="02020603050405020304" pitchFamily="18" charset="0"/>
                    <a:cs typeface="Times New Roman" panose="02020603050405020304" pitchFamily="18" charset="0"/>
                  </a:rPr>
                  <a:t>b) Cho biết AB = a, tính OA theo a.</a:t>
                </a:r>
              </a:p>
            </p:txBody>
          </p:sp>
          <p:pic>
            <p:nvPicPr>
              <p:cNvPr id="10" name="Picture 9"/>
              <p:cNvPicPr>
                <a:picLocks noChangeAspect="1"/>
              </p:cNvPicPr>
              <p:nvPr/>
            </p:nvPicPr>
            <p:blipFill>
              <a:blip r:embed="rId3"/>
              <a:stretch>
                <a:fillRect/>
              </a:stretch>
            </p:blipFill>
            <p:spPr>
              <a:xfrm>
                <a:off x="9316331" y="183238"/>
                <a:ext cx="2563258" cy="3262331"/>
              </a:xfrm>
              <a:prstGeom prst="rect">
                <a:avLst/>
              </a:prstGeom>
            </p:spPr>
          </p:pic>
        </p:grpSp>
      </p:grpSp>
      <p:sp>
        <p:nvSpPr>
          <p:cNvPr id="11" name="TextBox 10"/>
          <p:cNvSpPr txBox="1"/>
          <p:nvPr/>
        </p:nvSpPr>
        <p:spPr>
          <a:xfrm>
            <a:off x="1855305" y="276219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12" name="TextBox 11"/>
          <p:cNvSpPr txBox="1"/>
          <p:nvPr/>
        </p:nvSpPr>
        <p:spPr>
          <a:xfrm>
            <a:off x="742120" y="3246785"/>
            <a:ext cx="9899375"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 Hình vuông ABCD cũng là hình chữ nhật mà mỗi đường chéo là một đường kính của đường tròn ngoại tiếp của hình chữ nhật nên mỗi đường chéo của hình vuông ABCD cũng là đường kính của đường tròn ngoại tiếp hình vuông đó. </a:t>
            </a:r>
            <a:endParaRPr lang="en-US" sz="2400"/>
          </a:p>
        </p:txBody>
      </p:sp>
      <p:grpSp>
        <p:nvGrpSpPr>
          <p:cNvPr id="3" name="Group 2"/>
          <p:cNvGrpSpPr/>
          <p:nvPr/>
        </p:nvGrpSpPr>
        <p:grpSpPr>
          <a:xfrm>
            <a:off x="702364" y="4559630"/>
            <a:ext cx="8720277" cy="461665"/>
            <a:chOff x="702364" y="4559630"/>
            <a:chExt cx="8720277" cy="461665"/>
          </a:xfrm>
        </p:grpSpPr>
        <p:sp>
          <p:nvSpPr>
            <p:cNvPr id="15" name="TextBox 14"/>
            <p:cNvSpPr txBox="1"/>
            <p:nvPr/>
          </p:nvSpPr>
          <p:spPr>
            <a:xfrm>
              <a:off x="702364" y="4559630"/>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 Áp dụng định lí Pythagore, ta có  </a:t>
              </a:r>
            </a:p>
          </p:txBody>
        </p:sp>
        <p:graphicFrame>
          <p:nvGraphicFramePr>
            <p:cNvPr id="16" name="Object 15"/>
            <p:cNvGraphicFramePr>
              <a:graphicFrameLocks noChangeAspect="1"/>
            </p:cNvGraphicFramePr>
            <p:nvPr>
              <p:extLst>
                <p:ext uri="{D42A27DB-BD31-4B8C-83A1-F6EECF244321}">
                  <p14:modId xmlns:p14="http://schemas.microsoft.com/office/powerpoint/2010/main" val="2258843617"/>
                </p:ext>
              </p:extLst>
            </p:nvPr>
          </p:nvGraphicFramePr>
          <p:xfrm>
            <a:off x="5242753" y="4559630"/>
            <a:ext cx="4179888" cy="409575"/>
          </p:xfrm>
          <a:graphic>
            <a:graphicData uri="http://schemas.openxmlformats.org/presentationml/2006/ole">
              <mc:AlternateContent xmlns:mc="http://schemas.openxmlformats.org/markup-compatibility/2006">
                <mc:Choice xmlns:v="urn:schemas-microsoft-com:vml" Requires="v">
                  <p:oleObj name="Equation" r:id="rId4" imgW="2070000" imgH="203040" progId="Equation.DSMT4">
                    <p:embed/>
                  </p:oleObj>
                </mc:Choice>
                <mc:Fallback>
                  <p:oleObj name="Equation" r:id="rId4" imgW="2070000" imgH="203040" progId="Equation.DSMT4">
                    <p:embed/>
                    <p:pic>
                      <p:nvPicPr>
                        <p:cNvPr id="11" name="Object 10"/>
                        <p:cNvPicPr/>
                        <p:nvPr/>
                      </p:nvPicPr>
                      <p:blipFill>
                        <a:blip r:embed="rId5"/>
                        <a:stretch>
                          <a:fillRect/>
                        </a:stretch>
                      </p:blipFill>
                      <p:spPr>
                        <a:xfrm>
                          <a:off x="5242753" y="4559630"/>
                          <a:ext cx="4179888" cy="409575"/>
                        </a:xfrm>
                        <a:prstGeom prst="rect">
                          <a:avLst/>
                        </a:prstGeom>
                      </p:spPr>
                    </p:pic>
                  </p:oleObj>
                </mc:Fallback>
              </mc:AlternateContent>
            </a:graphicData>
          </a:graphic>
        </p:graphicFrame>
      </p:grpSp>
      <p:grpSp>
        <p:nvGrpSpPr>
          <p:cNvPr id="4" name="Group 3"/>
          <p:cNvGrpSpPr/>
          <p:nvPr/>
        </p:nvGrpSpPr>
        <p:grpSpPr>
          <a:xfrm>
            <a:off x="742120" y="5106161"/>
            <a:ext cx="3122877" cy="468196"/>
            <a:chOff x="742120" y="5106161"/>
            <a:chExt cx="3122877" cy="468196"/>
          </a:xfrm>
        </p:grpSpPr>
        <p:graphicFrame>
          <p:nvGraphicFramePr>
            <p:cNvPr id="18" name="Object 17"/>
            <p:cNvGraphicFramePr>
              <a:graphicFrameLocks noChangeAspect="1"/>
            </p:cNvGraphicFramePr>
            <p:nvPr>
              <p:extLst>
                <p:ext uri="{D42A27DB-BD31-4B8C-83A1-F6EECF244321}">
                  <p14:modId xmlns:p14="http://schemas.microsoft.com/office/powerpoint/2010/main" val="1690119636"/>
                </p:ext>
              </p:extLst>
            </p:nvPr>
          </p:nvGraphicFramePr>
          <p:xfrm>
            <a:off x="1855305" y="5106161"/>
            <a:ext cx="2009692" cy="441691"/>
          </p:xfrm>
          <a:graphic>
            <a:graphicData uri="http://schemas.openxmlformats.org/presentationml/2006/ole">
              <mc:AlternateContent xmlns:mc="http://schemas.openxmlformats.org/markup-compatibility/2006">
                <mc:Choice xmlns:v="urn:schemas-microsoft-com:vml" Requires="v">
                  <p:oleObj name="Equation" r:id="rId6" imgW="1155600" imgH="253800" progId="Equation.DSMT4">
                    <p:embed/>
                  </p:oleObj>
                </mc:Choice>
                <mc:Fallback>
                  <p:oleObj name="Equation" r:id="rId6" imgW="1155600" imgH="253800" progId="Equation.DSMT4">
                    <p:embed/>
                    <p:pic>
                      <p:nvPicPr>
                        <p:cNvPr id="0" name=""/>
                        <p:cNvPicPr/>
                        <p:nvPr/>
                      </p:nvPicPr>
                      <p:blipFill>
                        <a:blip r:embed="rId7"/>
                        <a:stretch>
                          <a:fillRect/>
                        </a:stretch>
                      </p:blipFill>
                      <p:spPr>
                        <a:xfrm>
                          <a:off x="1855305" y="5106161"/>
                          <a:ext cx="2009692" cy="441691"/>
                        </a:xfrm>
                        <a:prstGeom prst="rect">
                          <a:avLst/>
                        </a:prstGeom>
                      </p:spPr>
                    </p:pic>
                  </p:oleObj>
                </mc:Fallback>
              </mc:AlternateContent>
            </a:graphicData>
          </a:graphic>
        </p:graphicFrame>
        <p:sp>
          <p:nvSpPr>
            <p:cNvPr id="19" name="TextBox 18"/>
            <p:cNvSpPr txBox="1"/>
            <p:nvPr/>
          </p:nvSpPr>
          <p:spPr>
            <a:xfrm>
              <a:off x="742120" y="5112692"/>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grpSp>
        <p:nvGrpSpPr>
          <p:cNvPr id="5" name="Group 4"/>
          <p:cNvGrpSpPr/>
          <p:nvPr/>
        </p:nvGrpSpPr>
        <p:grpSpPr>
          <a:xfrm>
            <a:off x="742120" y="5691499"/>
            <a:ext cx="2644445" cy="702540"/>
            <a:chOff x="742120" y="5691499"/>
            <a:chExt cx="2644445" cy="702540"/>
          </a:xfrm>
        </p:grpSpPr>
        <p:sp>
          <p:nvSpPr>
            <p:cNvPr id="20" name="TextBox 19"/>
            <p:cNvSpPr txBox="1"/>
            <p:nvPr/>
          </p:nvSpPr>
          <p:spPr>
            <a:xfrm>
              <a:off x="742120" y="5792987"/>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Vậy: </a:t>
              </a:r>
            </a:p>
          </p:txBody>
        </p:sp>
        <p:graphicFrame>
          <p:nvGraphicFramePr>
            <p:cNvPr id="21" name="Object 20"/>
            <p:cNvGraphicFramePr>
              <a:graphicFrameLocks noChangeAspect="1"/>
            </p:cNvGraphicFramePr>
            <p:nvPr>
              <p:extLst>
                <p:ext uri="{D42A27DB-BD31-4B8C-83A1-F6EECF244321}">
                  <p14:modId xmlns:p14="http://schemas.microsoft.com/office/powerpoint/2010/main" val="2493256938"/>
                </p:ext>
              </p:extLst>
            </p:nvPr>
          </p:nvGraphicFramePr>
          <p:xfrm>
            <a:off x="1609553" y="5691499"/>
            <a:ext cx="1777012" cy="702540"/>
          </p:xfrm>
          <a:graphic>
            <a:graphicData uri="http://schemas.openxmlformats.org/presentationml/2006/ole">
              <mc:AlternateContent xmlns:mc="http://schemas.openxmlformats.org/markup-compatibility/2006">
                <mc:Choice xmlns:v="urn:schemas-microsoft-com:vml" Requires="v">
                  <p:oleObj name="Equation" r:id="rId8" imgW="1091880" imgH="431640" progId="Equation.DSMT4">
                    <p:embed/>
                  </p:oleObj>
                </mc:Choice>
                <mc:Fallback>
                  <p:oleObj name="Equation" r:id="rId8" imgW="1091880" imgH="431640" progId="Equation.DSMT4">
                    <p:embed/>
                    <p:pic>
                      <p:nvPicPr>
                        <p:cNvPr id="0" name=""/>
                        <p:cNvPicPr/>
                        <p:nvPr/>
                      </p:nvPicPr>
                      <p:blipFill>
                        <a:blip r:embed="rId9"/>
                        <a:stretch>
                          <a:fillRect/>
                        </a:stretch>
                      </p:blipFill>
                      <p:spPr>
                        <a:xfrm>
                          <a:off x="1609553" y="5691499"/>
                          <a:ext cx="1777012" cy="702540"/>
                        </a:xfrm>
                        <a:prstGeom prst="rect">
                          <a:avLst/>
                        </a:prstGeom>
                      </p:spPr>
                    </p:pic>
                  </p:oleObj>
                </mc:Fallback>
              </mc:AlternateContent>
            </a:graphicData>
          </a:graphic>
        </p:graphicFrame>
      </p:grpSp>
    </p:spTree>
    <p:extLst>
      <p:ext uri="{BB962C8B-B14F-4D97-AF65-F5344CB8AC3E}">
        <p14:creationId xmlns:p14="http://schemas.microsoft.com/office/powerpoint/2010/main" val="101625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6244" y="888631"/>
            <a:ext cx="8852452"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Mỗi hình vuông là một tứ giác nội tiếp đường tròn.</a:t>
            </a:r>
          </a:p>
          <a:p>
            <a:r>
              <a:rPr lang="en-US" sz="2400">
                <a:latin typeface="Times New Roman" panose="02020603050405020304" pitchFamily="18" charset="0"/>
                <a:cs typeface="Times New Roman" panose="02020603050405020304" pitchFamily="18" charset="0"/>
              </a:rPr>
              <a:t>-Tâm của đường tròn ngoại tiếp hình vuông là giao điểm của hai đường chéo và mỗi đường chéo là một đường kính của đường tròn đó. </a:t>
            </a:r>
          </a:p>
        </p:txBody>
      </p:sp>
      <p:grpSp>
        <p:nvGrpSpPr>
          <p:cNvPr id="2" name="Group 1"/>
          <p:cNvGrpSpPr/>
          <p:nvPr/>
        </p:nvGrpSpPr>
        <p:grpSpPr>
          <a:xfrm>
            <a:off x="386244" y="1971401"/>
            <a:ext cx="7895397" cy="1002921"/>
            <a:chOff x="386244" y="1971401"/>
            <a:chExt cx="7895397" cy="1002921"/>
          </a:xfrm>
        </p:grpSpPr>
        <p:graphicFrame>
          <p:nvGraphicFramePr>
            <p:cNvPr id="7" name="Object 6"/>
            <p:cNvGraphicFramePr>
              <a:graphicFrameLocks noChangeAspect="1"/>
            </p:cNvGraphicFramePr>
            <p:nvPr>
              <p:extLst>
                <p:ext uri="{D42A27DB-BD31-4B8C-83A1-F6EECF244321}">
                  <p14:modId xmlns:p14="http://schemas.microsoft.com/office/powerpoint/2010/main" val="1837329167"/>
                </p:ext>
              </p:extLst>
            </p:nvPr>
          </p:nvGraphicFramePr>
          <p:xfrm>
            <a:off x="7668176" y="1971401"/>
            <a:ext cx="613465" cy="772511"/>
          </p:xfrm>
          <a:graphic>
            <a:graphicData uri="http://schemas.openxmlformats.org/presentationml/2006/ole">
              <mc:AlternateContent xmlns:mc="http://schemas.openxmlformats.org/markup-compatibility/2006">
                <mc:Choice xmlns:v="urn:schemas-microsoft-com:vml" Requires="v">
                  <p:oleObj name="Equation" r:id="rId2" imgW="342720" imgH="431640" progId="Equation.DSMT4">
                    <p:embed/>
                  </p:oleObj>
                </mc:Choice>
                <mc:Fallback>
                  <p:oleObj name="Equation" r:id="rId2" imgW="342720" imgH="431640" progId="Equation.DSMT4">
                    <p:embed/>
                    <p:pic>
                      <p:nvPicPr>
                        <p:cNvPr id="0" name=""/>
                        <p:cNvPicPr/>
                        <p:nvPr/>
                      </p:nvPicPr>
                      <p:blipFill>
                        <a:blip r:embed="rId3"/>
                        <a:stretch>
                          <a:fillRect/>
                        </a:stretch>
                      </p:blipFill>
                      <p:spPr>
                        <a:xfrm>
                          <a:off x="7668176" y="1971401"/>
                          <a:ext cx="613465" cy="772511"/>
                        </a:xfrm>
                        <a:prstGeom prst="rect">
                          <a:avLst/>
                        </a:prstGeom>
                      </p:spPr>
                    </p:pic>
                  </p:oleObj>
                </mc:Fallback>
              </mc:AlternateContent>
            </a:graphicData>
          </a:graphic>
        </p:graphicFrame>
        <p:sp>
          <p:nvSpPr>
            <p:cNvPr id="8" name="TextBox 7"/>
            <p:cNvSpPr txBox="1"/>
            <p:nvPr/>
          </p:nvSpPr>
          <p:spPr>
            <a:xfrm>
              <a:off x="386244" y="2143325"/>
              <a:ext cx="7516801" cy="830997"/>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 Bán kính của đường tròn ngoại tiếp hình vuông cạnh a là  </a:t>
              </a:r>
            </a:p>
            <a:p>
              <a:endParaRPr lang="en-US" sz="2400"/>
            </a:p>
          </p:txBody>
        </p:sp>
      </p:grpSp>
      <p:grpSp>
        <p:nvGrpSpPr>
          <p:cNvPr id="3" name="Group 2"/>
          <p:cNvGrpSpPr/>
          <p:nvPr/>
        </p:nvGrpSpPr>
        <p:grpSpPr>
          <a:xfrm>
            <a:off x="470582" y="2015435"/>
            <a:ext cx="11383818" cy="2688078"/>
            <a:chOff x="470582" y="2015435"/>
            <a:chExt cx="11383818" cy="2688078"/>
          </a:xfrm>
        </p:grpSpPr>
        <p:sp>
          <p:nvSpPr>
            <p:cNvPr id="9" name="TextBox 8"/>
            <p:cNvSpPr txBox="1"/>
            <p:nvPr/>
          </p:nvSpPr>
          <p:spPr>
            <a:xfrm>
              <a:off x="470582" y="2764521"/>
              <a:ext cx="8607288"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Ví dụ 4</a:t>
              </a:r>
              <a:r>
                <a:rPr lang="en-US" sz="2400">
                  <a:latin typeface="Times New Roman" panose="02020603050405020304" pitchFamily="18" charset="0"/>
                  <a:cs typeface="Times New Roman" panose="02020603050405020304" pitchFamily="18" charset="0"/>
                </a:rPr>
                <a:t>: Quan sát khung sắt ở Hình 27, bạn Nam thấy hình vuông ABCD nội tiếp đường tròn. Bạn Nam đo độ dài cạnh hình vuông dài 2dm. Hỏi chu vi của vòng sắt ứng với đường tròn ngoại tiếp hình vuôngđó bằng bao nhiêu decimét (làm tròn kết quả đến hang phần mười)</a:t>
              </a:r>
            </a:p>
          </p:txBody>
        </p:sp>
        <p:pic>
          <p:nvPicPr>
            <p:cNvPr id="10" name="Picture 9"/>
            <p:cNvPicPr>
              <a:picLocks noChangeAspect="1"/>
            </p:cNvPicPr>
            <p:nvPr/>
          </p:nvPicPr>
          <p:blipFill>
            <a:blip r:embed="rId4"/>
            <a:stretch>
              <a:fillRect/>
            </a:stretch>
          </p:blipFill>
          <p:spPr>
            <a:xfrm>
              <a:off x="9273702" y="2015435"/>
              <a:ext cx="2580698" cy="2580698"/>
            </a:xfrm>
            <a:prstGeom prst="rect">
              <a:avLst/>
            </a:prstGeom>
          </p:spPr>
        </p:pic>
      </p:grpSp>
      <p:sp>
        <p:nvSpPr>
          <p:cNvPr id="12" name="TextBox 11"/>
          <p:cNvSpPr txBox="1"/>
          <p:nvPr/>
        </p:nvSpPr>
        <p:spPr>
          <a:xfrm>
            <a:off x="2072048" y="446477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13" name="TextBox 12"/>
          <p:cNvSpPr txBox="1"/>
          <p:nvPr/>
        </p:nvSpPr>
        <p:spPr>
          <a:xfrm>
            <a:off x="386244" y="4888558"/>
            <a:ext cx="1126241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Vì độ dài cạnh của hình vuông ABCD là 2dm nên bán kính của đường tròn ngoại tiếp hình</a:t>
            </a:r>
          </a:p>
        </p:txBody>
      </p:sp>
      <p:grpSp>
        <p:nvGrpSpPr>
          <p:cNvPr id="4" name="Group 3"/>
          <p:cNvGrpSpPr/>
          <p:nvPr/>
        </p:nvGrpSpPr>
        <p:grpSpPr>
          <a:xfrm>
            <a:off x="437333" y="5379075"/>
            <a:ext cx="9462041" cy="1343401"/>
            <a:chOff x="437333" y="5379075"/>
            <a:chExt cx="9462041" cy="1343401"/>
          </a:xfrm>
        </p:grpSpPr>
        <p:graphicFrame>
          <p:nvGraphicFramePr>
            <p:cNvPr id="14" name="Object 13"/>
            <p:cNvGraphicFramePr>
              <a:graphicFrameLocks noChangeAspect="1"/>
            </p:cNvGraphicFramePr>
            <p:nvPr>
              <p:extLst>
                <p:ext uri="{D42A27DB-BD31-4B8C-83A1-F6EECF244321}">
                  <p14:modId xmlns:p14="http://schemas.microsoft.com/office/powerpoint/2010/main" val="3663186685"/>
                </p:ext>
              </p:extLst>
            </p:nvPr>
          </p:nvGraphicFramePr>
          <p:xfrm>
            <a:off x="2072048" y="5379075"/>
            <a:ext cx="1661758" cy="680328"/>
          </p:xfrm>
          <a:graphic>
            <a:graphicData uri="http://schemas.openxmlformats.org/presentationml/2006/ole">
              <mc:AlternateContent xmlns:mc="http://schemas.openxmlformats.org/markup-compatibility/2006">
                <mc:Choice xmlns:v="urn:schemas-microsoft-com:vml" Requires="v">
                  <p:oleObj name="Equation" r:id="rId5" imgW="1054080" imgH="431640" progId="Equation.DSMT4">
                    <p:embed/>
                  </p:oleObj>
                </mc:Choice>
                <mc:Fallback>
                  <p:oleObj name="Equation" r:id="rId5" imgW="1054080" imgH="431640" progId="Equation.DSMT4">
                    <p:embed/>
                    <p:pic>
                      <p:nvPicPr>
                        <p:cNvPr id="0" name=""/>
                        <p:cNvPicPr/>
                        <p:nvPr/>
                      </p:nvPicPr>
                      <p:blipFill>
                        <a:blip r:embed="rId6"/>
                        <a:stretch>
                          <a:fillRect/>
                        </a:stretch>
                      </p:blipFill>
                      <p:spPr>
                        <a:xfrm>
                          <a:off x="2072048" y="5379075"/>
                          <a:ext cx="1661758" cy="680328"/>
                        </a:xfrm>
                        <a:prstGeom prst="rect">
                          <a:avLst/>
                        </a:prstGeom>
                      </p:spPr>
                    </p:pic>
                  </p:oleObj>
                </mc:Fallback>
              </mc:AlternateContent>
            </a:graphicData>
          </a:graphic>
        </p:graphicFrame>
        <p:sp>
          <p:nvSpPr>
            <p:cNvPr id="15" name="Rectangle 14"/>
            <p:cNvSpPr/>
            <p:nvPr/>
          </p:nvSpPr>
          <p:spPr>
            <a:xfrm>
              <a:off x="437333" y="5522147"/>
              <a:ext cx="9462041" cy="1200329"/>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vuông đó là                        Vậy chu vi của vòng tròn sắt ứng với đường tròn ngoại tiếp hình vuông đó là </a:t>
              </a:r>
            </a:p>
            <a:p>
              <a:r>
                <a:rPr lang="en-US" sz="2400">
                  <a:latin typeface="Times New Roman" panose="02020603050405020304" pitchFamily="18" charset="0"/>
                  <a:cs typeface="Times New Roman" panose="02020603050405020304" pitchFamily="18" charset="0"/>
                </a:rPr>
                <a:t> </a:t>
              </a:r>
              <a:endParaRPr lang="en-US" sz="2400"/>
            </a:p>
          </p:txBody>
        </p:sp>
        <p:graphicFrame>
          <p:nvGraphicFramePr>
            <p:cNvPr id="17" name="Object 16"/>
            <p:cNvGraphicFramePr>
              <a:graphicFrameLocks noChangeAspect="1"/>
            </p:cNvGraphicFramePr>
            <p:nvPr>
              <p:extLst>
                <p:ext uri="{D42A27DB-BD31-4B8C-83A1-F6EECF244321}">
                  <p14:modId xmlns:p14="http://schemas.microsoft.com/office/powerpoint/2010/main" val="2897430287"/>
                </p:ext>
              </p:extLst>
            </p:nvPr>
          </p:nvGraphicFramePr>
          <p:xfrm>
            <a:off x="4102970" y="5812515"/>
            <a:ext cx="2503819" cy="604370"/>
          </p:xfrm>
          <a:graphic>
            <a:graphicData uri="http://schemas.openxmlformats.org/presentationml/2006/ole">
              <mc:AlternateContent xmlns:mc="http://schemas.openxmlformats.org/markup-compatibility/2006">
                <mc:Choice xmlns:v="urn:schemas-microsoft-com:vml" Requires="v">
                  <p:oleObj name="Equation" r:id="rId7" imgW="1104840" imgH="266400" progId="Equation.DSMT4">
                    <p:embed/>
                  </p:oleObj>
                </mc:Choice>
                <mc:Fallback>
                  <p:oleObj name="Equation" r:id="rId7" imgW="1104840" imgH="266400" progId="Equation.DSMT4">
                    <p:embed/>
                    <p:pic>
                      <p:nvPicPr>
                        <p:cNvPr id="0" name=""/>
                        <p:cNvPicPr/>
                        <p:nvPr/>
                      </p:nvPicPr>
                      <p:blipFill>
                        <a:blip r:embed="rId8"/>
                        <a:stretch>
                          <a:fillRect/>
                        </a:stretch>
                      </p:blipFill>
                      <p:spPr>
                        <a:xfrm>
                          <a:off x="4102970" y="5812515"/>
                          <a:ext cx="2503819" cy="604370"/>
                        </a:xfrm>
                        <a:prstGeom prst="rect">
                          <a:avLst/>
                        </a:prstGeom>
                      </p:spPr>
                    </p:pic>
                  </p:oleObj>
                </mc:Fallback>
              </mc:AlternateContent>
            </a:graphicData>
          </a:graphic>
        </p:graphicFrame>
      </p:grpSp>
      <p:pic>
        <p:nvPicPr>
          <p:cNvPr id="18" name="Picture 17"/>
          <p:cNvPicPr>
            <a:picLocks noChangeAspect="1"/>
          </p:cNvPicPr>
          <p:nvPr/>
        </p:nvPicPr>
        <p:blipFill>
          <a:blip r:embed="rId9"/>
          <a:stretch>
            <a:fillRect/>
          </a:stretch>
        </p:blipFill>
        <p:spPr>
          <a:xfrm>
            <a:off x="550095" y="561157"/>
            <a:ext cx="427384" cy="416700"/>
          </a:xfrm>
          <a:prstGeom prst="rect">
            <a:avLst/>
          </a:prstGeom>
        </p:spPr>
      </p:pic>
    </p:spTree>
    <p:extLst>
      <p:ext uri="{BB962C8B-B14F-4D97-AF65-F5344CB8AC3E}">
        <p14:creationId xmlns:p14="http://schemas.microsoft.com/office/powerpoint/2010/main" val="13095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7898" y="570572"/>
            <a:ext cx="8253722" cy="1030045"/>
            <a:chOff x="617898" y="570572"/>
            <a:chExt cx="8253722" cy="1030045"/>
          </a:xfrm>
        </p:grpSpPr>
        <p:pic>
          <p:nvPicPr>
            <p:cNvPr id="5" name="Picture 4"/>
            <p:cNvPicPr>
              <a:picLocks noChangeAspect="1"/>
            </p:cNvPicPr>
            <p:nvPr/>
          </p:nvPicPr>
          <p:blipFill>
            <a:blip r:embed="rId2"/>
            <a:stretch>
              <a:fillRect/>
            </a:stretch>
          </p:blipFill>
          <p:spPr>
            <a:xfrm>
              <a:off x="617898" y="570572"/>
              <a:ext cx="652702" cy="679897"/>
            </a:xfrm>
            <a:prstGeom prst="rect">
              <a:avLst/>
            </a:prstGeom>
          </p:spPr>
        </p:pic>
        <p:sp>
          <p:nvSpPr>
            <p:cNvPr id="6" name="TextBox 5"/>
            <p:cNvSpPr txBox="1"/>
            <p:nvPr/>
          </p:nvSpPr>
          <p:spPr>
            <a:xfrm>
              <a:off x="617898" y="769620"/>
              <a:ext cx="825372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Tính tỉ số giữa chu vi của một hình vuông và chu vi của đường tròn ngoại tiếp của hình vuông đó. </a:t>
              </a:r>
            </a:p>
          </p:txBody>
        </p:sp>
      </p:grpSp>
      <p:sp>
        <p:nvSpPr>
          <p:cNvPr id="7" name="TextBox 6"/>
          <p:cNvSpPr txBox="1"/>
          <p:nvPr/>
        </p:nvSpPr>
        <p:spPr>
          <a:xfrm>
            <a:off x="2405751" y="1528625"/>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2" name="TextBox 1"/>
          <p:cNvSpPr txBox="1"/>
          <p:nvPr/>
        </p:nvSpPr>
        <p:spPr>
          <a:xfrm>
            <a:off x="617898" y="2041154"/>
            <a:ext cx="695739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Gọi cạnh của hình vuông là a</a:t>
            </a:r>
          </a:p>
          <a:p>
            <a:r>
              <a:rPr lang="en-US" sz="2400">
                <a:latin typeface="Times New Roman" panose="02020603050405020304" pitchFamily="18" charset="0"/>
                <a:cs typeface="Times New Roman" panose="02020603050405020304" pitchFamily="18" charset="0"/>
              </a:rPr>
              <a:t>Chu vi của hình vuông là 4a</a:t>
            </a:r>
          </a:p>
        </p:txBody>
      </p:sp>
      <p:grpSp>
        <p:nvGrpSpPr>
          <p:cNvPr id="13" name="Group 12"/>
          <p:cNvGrpSpPr/>
          <p:nvPr/>
        </p:nvGrpSpPr>
        <p:grpSpPr>
          <a:xfrm>
            <a:off x="612944" y="2542006"/>
            <a:ext cx="7969004" cy="1003642"/>
            <a:chOff x="612944" y="2542006"/>
            <a:chExt cx="7969004" cy="1003642"/>
          </a:xfrm>
        </p:grpSpPr>
        <p:sp>
          <p:nvSpPr>
            <p:cNvPr id="3" name="TextBox 2"/>
            <p:cNvSpPr txBox="1"/>
            <p:nvPr/>
          </p:nvSpPr>
          <p:spPr>
            <a:xfrm>
              <a:off x="612944" y="2893216"/>
              <a:ext cx="748413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Bán kính của đường tròn ngoại tiếp của hình vuông đó là  </a:t>
              </a:r>
            </a:p>
          </p:txBody>
        </p:sp>
        <p:graphicFrame>
          <p:nvGraphicFramePr>
            <p:cNvPr id="4" name="Object 3"/>
            <p:cNvGraphicFramePr>
              <a:graphicFrameLocks noChangeAspect="1"/>
            </p:cNvGraphicFramePr>
            <p:nvPr>
              <p:extLst>
                <p:ext uri="{D42A27DB-BD31-4B8C-83A1-F6EECF244321}">
                  <p14:modId xmlns:p14="http://schemas.microsoft.com/office/powerpoint/2010/main" val="3640537775"/>
                </p:ext>
              </p:extLst>
            </p:nvPr>
          </p:nvGraphicFramePr>
          <p:xfrm>
            <a:off x="7791580" y="2542006"/>
            <a:ext cx="790368" cy="1003642"/>
          </p:xfrm>
          <a:graphic>
            <a:graphicData uri="http://schemas.openxmlformats.org/presentationml/2006/ole">
              <mc:AlternateContent xmlns:mc="http://schemas.openxmlformats.org/markup-compatibility/2006">
                <mc:Choice xmlns:v="urn:schemas-microsoft-com:vml" Requires="v">
                  <p:oleObj name="Equation" r:id="rId3" imgW="600100" imgH="762053" progId="Equation.DSMT4">
                    <p:embed/>
                  </p:oleObj>
                </mc:Choice>
                <mc:Fallback>
                  <p:oleObj name="Equation" r:id="rId3" imgW="600100" imgH="762053" progId="Equation.DSMT4">
                    <p:embed/>
                    <p:pic>
                      <p:nvPicPr>
                        <p:cNvPr id="0" name=""/>
                        <p:cNvPicPr/>
                        <p:nvPr/>
                      </p:nvPicPr>
                      <p:blipFill>
                        <a:blip r:embed="rId4"/>
                        <a:stretch>
                          <a:fillRect/>
                        </a:stretch>
                      </p:blipFill>
                      <p:spPr>
                        <a:xfrm>
                          <a:off x="7791580" y="2542006"/>
                          <a:ext cx="790368" cy="1003642"/>
                        </a:xfrm>
                        <a:prstGeom prst="rect">
                          <a:avLst/>
                        </a:prstGeom>
                      </p:spPr>
                    </p:pic>
                  </p:oleObj>
                </mc:Fallback>
              </mc:AlternateContent>
            </a:graphicData>
          </a:graphic>
        </p:graphicFrame>
      </p:grpSp>
      <p:grpSp>
        <p:nvGrpSpPr>
          <p:cNvPr id="14" name="Group 13"/>
          <p:cNvGrpSpPr/>
          <p:nvPr/>
        </p:nvGrpSpPr>
        <p:grpSpPr>
          <a:xfrm>
            <a:off x="612944" y="3545648"/>
            <a:ext cx="9081681" cy="922708"/>
            <a:chOff x="612944" y="3545648"/>
            <a:chExt cx="9081681" cy="922708"/>
          </a:xfrm>
        </p:grpSpPr>
        <p:sp>
          <p:nvSpPr>
            <p:cNvPr id="8" name="Rectangle 7"/>
            <p:cNvSpPr/>
            <p:nvPr/>
          </p:nvSpPr>
          <p:spPr>
            <a:xfrm>
              <a:off x="612944" y="3821639"/>
              <a:ext cx="7064755"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Chu vi của đường tròn ngoại tiếp của hình vuông đó là  </a:t>
              </a:r>
            </a:p>
          </p:txBody>
        </p:sp>
        <p:graphicFrame>
          <p:nvGraphicFramePr>
            <p:cNvPr id="9" name="Object 8"/>
            <p:cNvGraphicFramePr>
              <a:graphicFrameLocks noChangeAspect="1"/>
            </p:cNvGraphicFramePr>
            <p:nvPr>
              <p:extLst>
                <p:ext uri="{D42A27DB-BD31-4B8C-83A1-F6EECF244321}">
                  <p14:modId xmlns:p14="http://schemas.microsoft.com/office/powerpoint/2010/main" val="262489524"/>
                </p:ext>
              </p:extLst>
            </p:nvPr>
          </p:nvGraphicFramePr>
          <p:xfrm>
            <a:off x="7469272" y="3545648"/>
            <a:ext cx="2225353" cy="922708"/>
          </p:xfrm>
          <a:graphic>
            <a:graphicData uri="http://schemas.openxmlformats.org/presentationml/2006/ole">
              <mc:AlternateContent xmlns:mc="http://schemas.openxmlformats.org/markup-compatibility/2006">
                <mc:Choice xmlns:v="urn:schemas-microsoft-com:vml" Requires="v">
                  <p:oleObj name="Equation" r:id="rId5" imgW="1041120" imgH="431640" progId="Equation.DSMT4">
                    <p:embed/>
                  </p:oleObj>
                </mc:Choice>
                <mc:Fallback>
                  <p:oleObj name="Equation" r:id="rId5" imgW="1041120" imgH="431640" progId="Equation.DSMT4">
                    <p:embed/>
                    <p:pic>
                      <p:nvPicPr>
                        <p:cNvPr id="0" name=""/>
                        <p:cNvPicPr/>
                        <p:nvPr/>
                      </p:nvPicPr>
                      <p:blipFill>
                        <a:blip r:embed="rId6"/>
                        <a:stretch>
                          <a:fillRect/>
                        </a:stretch>
                      </p:blipFill>
                      <p:spPr>
                        <a:xfrm>
                          <a:off x="7469272" y="3545648"/>
                          <a:ext cx="2225353" cy="922708"/>
                        </a:xfrm>
                        <a:prstGeom prst="rect">
                          <a:avLst/>
                        </a:prstGeom>
                      </p:spPr>
                    </p:pic>
                  </p:oleObj>
                </mc:Fallback>
              </mc:AlternateContent>
            </a:graphicData>
          </a:graphic>
        </p:graphicFrame>
      </p:grpSp>
      <p:sp>
        <p:nvSpPr>
          <p:cNvPr id="10" name="Rectangle 9"/>
          <p:cNvSpPr/>
          <p:nvPr/>
        </p:nvSpPr>
        <p:spPr>
          <a:xfrm>
            <a:off x="612944" y="4605119"/>
            <a:ext cx="8822604" cy="830997"/>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Tỉ số giữa chu vi của một hình vuông và chu vi của đường tròn ngoại tiếp của hình vuông đó là  </a:t>
            </a:r>
          </a:p>
        </p:txBody>
      </p:sp>
      <p:graphicFrame>
        <p:nvGraphicFramePr>
          <p:cNvPr id="11" name="Object 10"/>
          <p:cNvGraphicFramePr>
            <a:graphicFrameLocks noChangeAspect="1"/>
          </p:cNvGraphicFramePr>
          <p:nvPr>
            <p:extLst>
              <p:ext uri="{D42A27DB-BD31-4B8C-83A1-F6EECF244321}">
                <p14:modId xmlns:p14="http://schemas.microsoft.com/office/powerpoint/2010/main" val="646868409"/>
              </p:ext>
            </p:extLst>
          </p:nvPr>
        </p:nvGraphicFramePr>
        <p:xfrm>
          <a:off x="3368675" y="5368925"/>
          <a:ext cx="1960563" cy="1012825"/>
        </p:xfrm>
        <a:graphic>
          <a:graphicData uri="http://schemas.openxmlformats.org/presentationml/2006/ole">
            <mc:AlternateContent xmlns:mc="http://schemas.openxmlformats.org/markup-compatibility/2006">
              <mc:Choice xmlns:v="urn:schemas-microsoft-com:vml" Requires="v">
                <p:oleObj name="Equation" r:id="rId7" imgW="812520" imgH="419040" progId="Equation.DSMT4">
                  <p:embed/>
                </p:oleObj>
              </mc:Choice>
              <mc:Fallback>
                <p:oleObj name="Equation" r:id="rId7" imgW="812520" imgH="419040" progId="Equation.DSMT4">
                  <p:embed/>
                  <p:pic>
                    <p:nvPicPr>
                      <p:cNvPr id="0" name=""/>
                      <p:cNvPicPr/>
                      <p:nvPr/>
                    </p:nvPicPr>
                    <p:blipFill>
                      <a:blip r:embed="rId8"/>
                      <a:stretch>
                        <a:fillRect/>
                      </a:stretch>
                    </p:blipFill>
                    <p:spPr>
                      <a:xfrm>
                        <a:off x="3368675" y="5368925"/>
                        <a:ext cx="1960563" cy="10128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46190898"/>
              </p:ext>
            </p:extLst>
          </p:nvPr>
        </p:nvGraphicFramePr>
        <p:xfrm>
          <a:off x="7102474" y="5532367"/>
          <a:ext cx="1272900" cy="920821"/>
        </p:xfrm>
        <a:graphic>
          <a:graphicData uri="http://schemas.openxmlformats.org/presentationml/2006/ole">
            <mc:AlternateContent xmlns:mc="http://schemas.openxmlformats.org/markup-compatibility/2006">
              <mc:Choice xmlns:v="urn:schemas-microsoft-com:vml" Requires="v">
                <p:oleObj name="Equation" r:id="rId9" imgW="596880" imgH="431640" progId="Equation.DSMT4">
                  <p:embed/>
                </p:oleObj>
              </mc:Choice>
              <mc:Fallback>
                <p:oleObj name="Equation" r:id="rId9" imgW="596880" imgH="431640" progId="Equation.DSMT4">
                  <p:embed/>
                  <p:pic>
                    <p:nvPicPr>
                      <p:cNvPr id="0" name=""/>
                      <p:cNvPicPr/>
                      <p:nvPr/>
                    </p:nvPicPr>
                    <p:blipFill>
                      <a:blip r:embed="rId10"/>
                      <a:stretch>
                        <a:fillRect/>
                      </a:stretch>
                    </p:blipFill>
                    <p:spPr>
                      <a:xfrm>
                        <a:off x="7102474" y="5532367"/>
                        <a:ext cx="1272900" cy="920821"/>
                      </a:xfrm>
                      <a:prstGeom prst="rect">
                        <a:avLst/>
                      </a:prstGeom>
                    </p:spPr>
                  </p:pic>
                </p:oleObj>
              </mc:Fallback>
            </mc:AlternateContent>
          </a:graphicData>
        </a:graphic>
      </p:graphicFrame>
    </p:spTree>
    <p:extLst>
      <p:ext uri="{BB962C8B-B14F-4D97-AF65-F5344CB8AC3E}">
        <p14:creationId xmlns:p14="http://schemas.microsoft.com/office/powerpoint/2010/main" val="293286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332288"/>
            <a:ext cx="2085975" cy="115570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3282951"/>
            <a:ext cx="2068512" cy="1254125"/>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9" y="3335339"/>
            <a:ext cx="2852737" cy="1182687"/>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213" y="2112964"/>
            <a:ext cx="2374900" cy="1284287"/>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1" y="1360489"/>
            <a:ext cx="16922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6551" y="1979614"/>
            <a:ext cx="2130425" cy="16351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1289" y="4195764"/>
            <a:ext cx="2547937" cy="12715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6363" y="3629026"/>
            <a:ext cx="2870200" cy="868363"/>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4088" y="3340101"/>
            <a:ext cx="1909762" cy="1217613"/>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7114" y="2392364"/>
            <a:ext cx="3278187" cy="13557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7113" y="2011363"/>
            <a:ext cx="1727200" cy="116046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29475" y="1439864"/>
            <a:ext cx="3429000" cy="1068387"/>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34088" y="2241550"/>
            <a:ext cx="1524000" cy="137318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2063" y="3119438"/>
            <a:ext cx="2157412" cy="7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908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righ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righ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righ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righ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right)">
                                      <p:cBhvr>
                                        <p:cTn id="72"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a:off x="1015149" y="476239"/>
            <a:ext cx="10328712" cy="5920552"/>
          </a:xfrm>
          <a:prstGeom prst="rect">
            <a:avLst/>
          </a:prstGeom>
        </p:spPr>
      </p:pic>
      <p:sp>
        <p:nvSpPr>
          <p:cNvPr id="20" name="Google Shape;132;p3"/>
          <p:cNvSpPr/>
          <p:nvPr/>
        </p:nvSpPr>
        <p:spPr>
          <a:xfrm>
            <a:off x="1524000" y="1092200"/>
            <a:ext cx="9448800" cy="2831518"/>
          </a:xfrm>
          <a:prstGeom prst="rect">
            <a:avLst/>
          </a:prstGeom>
          <a:noFill/>
          <a:ln>
            <a:noFill/>
          </a:ln>
        </p:spPr>
        <p:txBody>
          <a:bodyPr spcFirstLastPara="1" wrap="square" lIns="60950" tIns="30467" rIns="60950" bIns="30467" anchor="t" anchorCtr="0">
            <a:spAutoFit/>
          </a:bodyPr>
          <a:lstStyle/>
          <a:p>
            <a:pPr lvl="0" algn="ctr">
              <a:lnSpc>
                <a:spcPct val="150000"/>
              </a:lnSpc>
            </a:pPr>
            <a:r>
              <a:rPr lang="en-US" sz="6000" b="1">
                <a:solidFill>
                  <a:srgbClr val="FFC000"/>
                </a:solidFill>
                <a:latin typeface="Times New Roman" panose="02020603050405020304" pitchFamily="18" charset="0"/>
                <a:ea typeface="Arial"/>
                <a:cs typeface="Times New Roman" panose="02020603050405020304" pitchFamily="18" charset="0"/>
                <a:sym typeface="Arial"/>
              </a:rPr>
              <a:t>BÀI 2. TỨ GIÁC NỘI TIẾP</a:t>
            </a:r>
          </a:p>
          <a:p>
            <a:pPr lvl="0" algn="ctr">
              <a:lnSpc>
                <a:spcPct val="150000"/>
              </a:lnSpc>
            </a:pPr>
            <a:r>
              <a:rPr lang="en-US" sz="6000" b="1">
                <a:solidFill>
                  <a:srgbClr val="FFC000"/>
                </a:solidFill>
                <a:latin typeface="Times New Roman" panose="02020603050405020304" pitchFamily="18" charset="0"/>
                <a:ea typeface="Arial"/>
                <a:cs typeface="Times New Roman" panose="02020603050405020304" pitchFamily="18" charset="0"/>
                <a:sym typeface="Arial"/>
              </a:rPr>
              <a:t> NỘI TIẾP ĐƯỜNG TRÒN</a:t>
            </a:r>
            <a:endParaRPr sz="6000" dirty="0">
              <a:solidFill>
                <a:srgbClr val="FFC000"/>
              </a:solidFill>
              <a:latin typeface="Times New Roman" panose="02020603050405020304" pitchFamily="18" charset="0"/>
              <a:ea typeface="Calibri"/>
              <a:cs typeface="Times New Roman" panose="02020603050405020304" pitchFamily="18" charset="0"/>
              <a:sym typeface="Calibri"/>
            </a:endParaRPr>
          </a:p>
        </p:txBody>
      </p:sp>
      <p:pic>
        <p:nvPicPr>
          <p:cNvPr id="12" name="Picture 4"/>
          <p:cNvPicPr>
            <a:picLocks noChangeAspect="1"/>
          </p:cNvPicPr>
          <p:nvPr/>
        </p:nvPicPr>
        <p:blipFill>
          <a:blip r:embed="rId3"/>
          <a:srcRect/>
          <a:stretch>
            <a:fillRect/>
          </a:stretch>
        </p:blipFill>
        <p:spPr>
          <a:xfrm flipH="1">
            <a:off x="9777742" y="140025"/>
            <a:ext cx="2319029" cy="1278365"/>
          </a:xfrm>
          <a:prstGeom prst="rect">
            <a:avLst/>
          </a:prstGeom>
        </p:spPr>
      </p:pic>
    </p:spTree>
    <p:extLst>
      <p:ext uri="{BB962C8B-B14F-4D97-AF65-F5344CB8AC3E}">
        <p14:creationId xmlns:p14="http://schemas.microsoft.com/office/powerpoint/2010/main" val="1373332051"/>
      </p:ext>
    </p:extLst>
  </p:cSld>
  <p:clrMapOvr>
    <a:masterClrMapping/>
  </p:clrMapOvr>
  <p:transition spd="med">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8621" y="550104"/>
            <a:ext cx="8030817"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I. ĐỊNH NGHĨA</a:t>
            </a:r>
          </a:p>
        </p:txBody>
      </p:sp>
      <p:sp>
        <p:nvSpPr>
          <p:cNvPr id="5" name="TextBox 4"/>
          <p:cNvSpPr txBox="1"/>
          <p:nvPr/>
        </p:nvSpPr>
        <p:spPr>
          <a:xfrm>
            <a:off x="750132" y="977266"/>
            <a:ext cx="7726018"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Quan sát hình 20 và cho biết các đỉnh của tứ giác ABCD có thuộc đường tròn (O) không?</a:t>
            </a:r>
          </a:p>
        </p:txBody>
      </p:sp>
      <p:pic>
        <p:nvPicPr>
          <p:cNvPr id="6" name="Picture 5"/>
          <p:cNvPicPr>
            <a:picLocks noChangeAspect="1"/>
          </p:cNvPicPr>
          <p:nvPr/>
        </p:nvPicPr>
        <p:blipFill>
          <a:blip r:embed="rId2"/>
          <a:stretch>
            <a:fillRect/>
          </a:stretch>
        </p:blipFill>
        <p:spPr>
          <a:xfrm>
            <a:off x="8367660" y="552339"/>
            <a:ext cx="3487497" cy="4004036"/>
          </a:xfrm>
          <a:prstGeom prst="rect">
            <a:avLst/>
          </a:prstGeom>
        </p:spPr>
      </p:pic>
      <p:sp>
        <p:nvSpPr>
          <p:cNvPr id="7" name="TextBox 6"/>
          <p:cNvSpPr txBox="1"/>
          <p:nvPr/>
        </p:nvSpPr>
        <p:spPr>
          <a:xfrm>
            <a:off x="1388707" y="1863858"/>
            <a:ext cx="3485322"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Trả lời</a:t>
            </a:r>
          </a:p>
        </p:txBody>
      </p:sp>
      <p:sp>
        <p:nvSpPr>
          <p:cNvPr id="8" name="TextBox 7"/>
          <p:cNvSpPr txBox="1"/>
          <p:nvPr/>
        </p:nvSpPr>
        <p:spPr>
          <a:xfrm>
            <a:off x="858621" y="2381118"/>
            <a:ext cx="722243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đỉnh của tứ giác ABCD cùng thuộc đường tròn (O).</a:t>
            </a:r>
          </a:p>
        </p:txBody>
      </p:sp>
      <p:sp>
        <p:nvSpPr>
          <p:cNvPr id="9" name="TextBox 8"/>
          <p:cNvSpPr txBox="1"/>
          <p:nvPr/>
        </p:nvSpPr>
        <p:spPr>
          <a:xfrm>
            <a:off x="858622" y="2983853"/>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ABCD có bốn đỉnh cùng thuộc đường tròn (O) được gọi là tứ giác nội tiếp đường tròn.</a:t>
            </a:r>
          </a:p>
        </p:txBody>
      </p:sp>
      <p:sp>
        <p:nvSpPr>
          <p:cNvPr id="10" name="TextBox 9"/>
          <p:cNvSpPr txBox="1"/>
          <p:nvPr/>
        </p:nvSpPr>
        <p:spPr>
          <a:xfrm>
            <a:off x="816095" y="4075343"/>
            <a:ext cx="7307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Vậy thế nào là tứ giác nội tiếp đường tròn.</a:t>
            </a:r>
          </a:p>
        </p:txBody>
      </p:sp>
      <p:sp>
        <p:nvSpPr>
          <p:cNvPr id="11" name="TextBox 10"/>
          <p:cNvSpPr txBox="1"/>
          <p:nvPr/>
        </p:nvSpPr>
        <p:spPr>
          <a:xfrm>
            <a:off x="816095" y="4600379"/>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có bốn đỉnh cùng thuộc đường tròn được gọi là tứ giác nội tiếp đường tròn  ( hay còn gọi là tứ giác nội tiếp).</a:t>
            </a:r>
          </a:p>
        </p:txBody>
      </p:sp>
      <p:sp>
        <p:nvSpPr>
          <p:cNvPr id="12" name="TextBox 11"/>
          <p:cNvSpPr txBox="1"/>
          <p:nvPr/>
        </p:nvSpPr>
        <p:spPr>
          <a:xfrm>
            <a:off x="858621" y="5584902"/>
            <a:ext cx="722243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Nội dung câu trả lời chính là định nghĩa tứ giức nội tiếp</a:t>
            </a:r>
          </a:p>
        </p:txBody>
      </p:sp>
    </p:spTree>
    <p:extLst>
      <p:ext uri="{BB962C8B-B14F-4D97-AF65-F5344CB8AC3E}">
        <p14:creationId xmlns:p14="http://schemas.microsoft.com/office/powerpoint/2010/main" val="182240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312" y="2383069"/>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ABCD nội tiếp đường tròn (O), thì đường tròn (O) được gọi là gì của tứ giác ABCD?</a:t>
            </a:r>
          </a:p>
        </p:txBody>
      </p:sp>
      <p:sp>
        <p:nvSpPr>
          <p:cNvPr id="5" name="TextBox 4"/>
          <p:cNvSpPr txBox="1"/>
          <p:nvPr/>
        </p:nvSpPr>
        <p:spPr>
          <a:xfrm>
            <a:off x="1388707" y="3397069"/>
            <a:ext cx="3485322"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Trả lời</a:t>
            </a:r>
          </a:p>
        </p:txBody>
      </p:sp>
      <p:sp>
        <p:nvSpPr>
          <p:cNvPr id="6" name="Rectangle 5"/>
          <p:cNvSpPr/>
          <p:nvPr/>
        </p:nvSpPr>
        <p:spPr>
          <a:xfrm>
            <a:off x="582311" y="4076327"/>
            <a:ext cx="8235588"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Đường tròn (O) được gọi là đường tròn ngoại tiếp tứ giác ABCD.</a:t>
            </a:r>
          </a:p>
        </p:txBody>
      </p:sp>
      <p:sp>
        <p:nvSpPr>
          <p:cNvPr id="7" name="TextBox 6"/>
          <p:cNvSpPr txBox="1"/>
          <p:nvPr/>
        </p:nvSpPr>
        <p:spPr>
          <a:xfrm>
            <a:off x="582311" y="4655120"/>
            <a:ext cx="662608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Nội dung câu trả lời chính là phần chú ý.</a:t>
            </a:r>
          </a:p>
        </p:txBody>
      </p:sp>
      <p:sp>
        <p:nvSpPr>
          <p:cNvPr id="10" name="TextBox 9"/>
          <p:cNvSpPr txBox="1"/>
          <p:nvPr/>
        </p:nvSpPr>
        <p:spPr>
          <a:xfrm>
            <a:off x="582311" y="5339682"/>
            <a:ext cx="8641201" cy="830997"/>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Chú ý</a:t>
            </a:r>
            <a:r>
              <a:rPr lang="en-US" sz="2400">
                <a:latin typeface="Times New Roman" panose="02020603050405020304" pitchFamily="18" charset="0"/>
                <a:cs typeface="Times New Roman" panose="02020603050405020304" pitchFamily="18" charset="0"/>
              </a:rPr>
              <a:t>: Trong hình 20, tứ giác ABCD là tứ giác nội tiếp và đường tròn (O) được gọi là đường tròn ngoại tiếp tứ giác ABCD</a:t>
            </a:r>
          </a:p>
        </p:txBody>
      </p:sp>
      <p:sp>
        <p:nvSpPr>
          <p:cNvPr id="8" name="TextBox 7"/>
          <p:cNvSpPr txBox="1"/>
          <p:nvPr/>
        </p:nvSpPr>
        <p:spPr>
          <a:xfrm>
            <a:off x="858621" y="550104"/>
            <a:ext cx="8030817"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I. ĐỊNH NGHĨA</a:t>
            </a:r>
          </a:p>
        </p:txBody>
      </p:sp>
      <p:sp>
        <p:nvSpPr>
          <p:cNvPr id="9" name="TextBox 8"/>
          <p:cNvSpPr txBox="1"/>
          <p:nvPr/>
        </p:nvSpPr>
        <p:spPr>
          <a:xfrm>
            <a:off x="582312" y="1282785"/>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có bốn đỉnh cùng thuộc đường tròn được gọi là tứ giác nội tiếp đường tròn  ( hay còn gọi là tứ giác nội tiếp).</a:t>
            </a:r>
          </a:p>
        </p:txBody>
      </p:sp>
    </p:spTree>
    <p:extLst>
      <p:ext uri="{BB962C8B-B14F-4D97-AF65-F5344CB8AC3E}">
        <p14:creationId xmlns:p14="http://schemas.microsoft.com/office/powerpoint/2010/main" val="95500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86848" y="689114"/>
            <a:ext cx="7013069" cy="3555756"/>
          </a:xfrm>
          <a:prstGeom prst="rect">
            <a:avLst/>
          </a:prstGeom>
        </p:spPr>
      </p:pic>
      <p:sp>
        <p:nvSpPr>
          <p:cNvPr id="6" name="TextBox 5"/>
          <p:cNvSpPr txBox="1"/>
          <p:nvPr/>
        </p:nvSpPr>
        <p:spPr>
          <a:xfrm>
            <a:off x="408047" y="689114"/>
            <a:ext cx="4455501" cy="1200329"/>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Ví dụ </a:t>
            </a:r>
            <a:r>
              <a:rPr lang="en-US" sz="2400">
                <a:latin typeface="Times New Roman" panose="02020603050405020304" pitchFamily="18" charset="0"/>
                <a:cs typeface="Times New Roman" panose="02020603050405020304" pitchFamily="18" charset="0"/>
              </a:rPr>
              <a:t>Trong các hình 21a, 21b, ở hình nào ta có tứ giác ABCD nội tiếp đường tròn (O)? Vì sao?</a:t>
            </a:r>
          </a:p>
        </p:txBody>
      </p:sp>
      <p:sp>
        <p:nvSpPr>
          <p:cNvPr id="8" name="TextBox 7"/>
          <p:cNvSpPr txBox="1"/>
          <p:nvPr/>
        </p:nvSpPr>
        <p:spPr>
          <a:xfrm>
            <a:off x="583096" y="2305878"/>
            <a:ext cx="3975652"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a:p>
            <a:r>
              <a:rPr lang="en-US" sz="2400">
                <a:latin typeface="Times New Roman" panose="02020603050405020304" pitchFamily="18" charset="0"/>
                <a:cs typeface="Times New Roman" panose="02020603050405020304" pitchFamily="18" charset="0"/>
              </a:rPr>
              <a:t>- Ở hình 21a, đường tròn (O) là đường tròn ngoại tiếp tứ giác ABCD vì nó đi qua bốn đỉnh A, B, C, D của tứ giác đó.</a:t>
            </a:r>
          </a:p>
        </p:txBody>
      </p:sp>
      <p:sp>
        <p:nvSpPr>
          <p:cNvPr id="9" name="TextBox 8"/>
          <p:cNvSpPr txBox="1"/>
          <p:nvPr/>
        </p:nvSpPr>
        <p:spPr>
          <a:xfrm>
            <a:off x="583095" y="4320209"/>
            <a:ext cx="7248939"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Ở hình 21b, đường tròn (O) không là đường tròn ngoại tiếp tứ giác ABCD vì nó không đi qua bốn đỉnh A, B, C, D của tứ giác đó. </a:t>
            </a:r>
          </a:p>
        </p:txBody>
      </p:sp>
    </p:spTree>
    <p:extLst>
      <p:ext uri="{BB962C8B-B14F-4D97-AF65-F5344CB8AC3E}">
        <p14:creationId xmlns:p14="http://schemas.microsoft.com/office/powerpoint/2010/main" val="77063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12669" y="787433"/>
            <a:ext cx="8173522" cy="895366"/>
            <a:chOff x="612669" y="787433"/>
            <a:chExt cx="8173522" cy="895366"/>
          </a:xfrm>
        </p:grpSpPr>
        <p:pic>
          <p:nvPicPr>
            <p:cNvPr id="6" name="Picture 5"/>
            <p:cNvPicPr>
              <a:picLocks noChangeAspect="1"/>
            </p:cNvPicPr>
            <p:nvPr/>
          </p:nvPicPr>
          <p:blipFill>
            <a:blip r:embed="rId2"/>
            <a:stretch>
              <a:fillRect/>
            </a:stretch>
          </p:blipFill>
          <p:spPr>
            <a:xfrm>
              <a:off x="612669" y="787433"/>
              <a:ext cx="523948" cy="485843"/>
            </a:xfrm>
            <a:prstGeom prst="rect">
              <a:avLst/>
            </a:prstGeom>
          </p:spPr>
        </p:pic>
        <p:sp>
          <p:nvSpPr>
            <p:cNvPr id="2" name="TextBox 1"/>
            <p:cNvSpPr txBox="1"/>
            <p:nvPr/>
          </p:nvSpPr>
          <p:spPr>
            <a:xfrm>
              <a:off x="1106448" y="851802"/>
              <a:ext cx="7679743"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Dùng thước thẳng và compa vẽ một tứ giác nội tiếp đường tròn theo các bước sau.</a:t>
              </a:r>
            </a:p>
          </p:txBody>
        </p:sp>
      </p:grpSp>
      <p:sp>
        <p:nvSpPr>
          <p:cNvPr id="3" name="TextBox 2"/>
          <p:cNvSpPr txBox="1"/>
          <p:nvPr/>
        </p:nvSpPr>
        <p:spPr>
          <a:xfrm>
            <a:off x="1033561" y="1740481"/>
            <a:ext cx="828260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Vẽ một đường tròn</a:t>
            </a:r>
          </a:p>
        </p:txBody>
      </p:sp>
      <p:sp>
        <p:nvSpPr>
          <p:cNvPr id="5" name="TextBox 4"/>
          <p:cNvSpPr txBox="1"/>
          <p:nvPr/>
        </p:nvSpPr>
        <p:spPr>
          <a:xfrm>
            <a:off x="1033561" y="2167496"/>
            <a:ext cx="629844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Vẽ tứ giác có bốn đỉnh thuộc đường tròn</a:t>
            </a:r>
          </a:p>
        </p:txBody>
      </p:sp>
      <p:sp>
        <p:nvSpPr>
          <p:cNvPr id="4" name="Oval 3"/>
          <p:cNvSpPr/>
          <p:nvPr/>
        </p:nvSpPr>
        <p:spPr>
          <a:xfrm>
            <a:off x="7712764" y="1740480"/>
            <a:ext cx="2782958" cy="26857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712764" y="1740480"/>
            <a:ext cx="2375403" cy="2685745"/>
            <a:chOff x="7712764" y="1740480"/>
            <a:chExt cx="2375403" cy="2685745"/>
          </a:xfrm>
        </p:grpSpPr>
        <p:cxnSp>
          <p:nvCxnSpPr>
            <p:cNvPr id="8" name="Straight Connector 7"/>
            <p:cNvCxnSpPr>
              <a:stCxn id="4" idx="2"/>
              <a:endCxn id="4" idx="0"/>
            </p:cNvCxnSpPr>
            <p:nvPr/>
          </p:nvCxnSpPr>
          <p:spPr>
            <a:xfrm flipV="1">
              <a:off x="7712764" y="1740480"/>
              <a:ext cx="1391479" cy="1342873"/>
            </a:xfrm>
            <a:prstGeom prst="line">
              <a:avLst/>
            </a:prstGeom>
            <a:ln w="38100"/>
          </p:spPr>
          <p:style>
            <a:lnRef idx="3">
              <a:schemeClr val="dk1"/>
            </a:lnRef>
            <a:fillRef idx="0">
              <a:schemeClr val="dk1"/>
            </a:fillRef>
            <a:effectRef idx="2">
              <a:schemeClr val="dk1"/>
            </a:effectRef>
            <a:fontRef idx="minor">
              <a:schemeClr val="tx1"/>
            </a:fontRef>
          </p:style>
        </p:cxnSp>
        <p:cxnSp>
          <p:nvCxnSpPr>
            <p:cNvPr id="17" name="Straight Connector 16"/>
            <p:cNvCxnSpPr>
              <a:stCxn id="4" idx="2"/>
              <a:endCxn id="4" idx="4"/>
            </p:cNvCxnSpPr>
            <p:nvPr/>
          </p:nvCxnSpPr>
          <p:spPr>
            <a:xfrm>
              <a:off x="7712764" y="3083353"/>
              <a:ext cx="1391479" cy="13428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0"/>
              <a:endCxn id="4" idx="7"/>
            </p:cNvCxnSpPr>
            <p:nvPr/>
          </p:nvCxnSpPr>
          <p:spPr>
            <a:xfrm>
              <a:off x="9104243" y="1740480"/>
              <a:ext cx="983924" cy="3933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 idx="7"/>
              <a:endCxn id="4" idx="4"/>
            </p:cNvCxnSpPr>
            <p:nvPr/>
          </p:nvCxnSpPr>
          <p:spPr>
            <a:xfrm flipH="1">
              <a:off x="9104243" y="2133798"/>
              <a:ext cx="983924" cy="2292427"/>
            </a:xfrm>
            <a:prstGeom prst="line">
              <a:avLst/>
            </a:prstGeom>
            <a:ln w="38100"/>
          </p:spPr>
          <p:style>
            <a:lnRef idx="3">
              <a:schemeClr val="dk1"/>
            </a:lnRef>
            <a:fillRef idx="0">
              <a:schemeClr val="dk1"/>
            </a:fillRef>
            <a:effectRef idx="2">
              <a:schemeClr val="dk1"/>
            </a:effectRef>
            <a:fontRef idx="minor">
              <a:schemeClr val="tx1"/>
            </a:fontRef>
          </p:style>
        </p:cxnSp>
      </p:grpSp>
      <p:sp>
        <p:nvSpPr>
          <p:cNvPr id="34" name="Oval 33"/>
          <p:cNvSpPr/>
          <p:nvPr/>
        </p:nvSpPr>
        <p:spPr>
          <a:xfrm>
            <a:off x="9024730" y="3036969"/>
            <a:ext cx="79513" cy="9276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330107" y="1282211"/>
            <a:ext cx="3271578" cy="3560566"/>
            <a:chOff x="7330107" y="1282211"/>
            <a:chExt cx="3271578" cy="3560566"/>
          </a:xfrm>
        </p:grpSpPr>
        <p:sp>
          <p:nvSpPr>
            <p:cNvPr id="36" name="TextBox 35"/>
            <p:cNvSpPr txBox="1"/>
            <p:nvPr/>
          </p:nvSpPr>
          <p:spPr>
            <a:xfrm>
              <a:off x="7330107" y="2821744"/>
              <a:ext cx="96740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a:t>
              </a:r>
            </a:p>
          </p:txBody>
        </p:sp>
        <p:sp>
          <p:nvSpPr>
            <p:cNvPr id="37" name="TextBox 36"/>
            <p:cNvSpPr txBox="1"/>
            <p:nvPr/>
          </p:nvSpPr>
          <p:spPr>
            <a:xfrm>
              <a:off x="8875752" y="1282211"/>
              <a:ext cx="39083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a:t>
              </a:r>
            </a:p>
          </p:txBody>
        </p:sp>
        <p:sp>
          <p:nvSpPr>
            <p:cNvPr id="38" name="TextBox 37"/>
            <p:cNvSpPr txBox="1"/>
            <p:nvPr/>
          </p:nvSpPr>
          <p:spPr>
            <a:xfrm>
              <a:off x="10025216" y="1740479"/>
              <a:ext cx="57646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a:t>
              </a:r>
            </a:p>
          </p:txBody>
        </p:sp>
        <p:sp>
          <p:nvSpPr>
            <p:cNvPr id="39" name="TextBox 38"/>
            <p:cNvSpPr txBox="1"/>
            <p:nvPr/>
          </p:nvSpPr>
          <p:spPr>
            <a:xfrm>
              <a:off x="8922026" y="4319557"/>
              <a:ext cx="556591"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a:t>
              </a:r>
            </a:p>
          </p:txBody>
        </p:sp>
      </p:grpSp>
      <p:sp>
        <p:nvSpPr>
          <p:cNvPr id="40" name="TextBox 39"/>
          <p:cNvSpPr txBox="1"/>
          <p:nvPr/>
        </p:nvSpPr>
        <p:spPr>
          <a:xfrm>
            <a:off x="8862390" y="3035251"/>
            <a:ext cx="404192"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195598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32452" y="742122"/>
            <a:ext cx="184731" cy="369332"/>
          </a:xfrm>
          <a:prstGeom prst="rect">
            <a:avLst/>
          </a:prstGeom>
          <a:noFill/>
        </p:spPr>
        <p:txBody>
          <a:bodyPr wrap="none" rtlCol="0">
            <a:spAutoFit/>
          </a:bodyPr>
          <a:lstStyle/>
          <a:p>
            <a:endParaRPr lang="en-US"/>
          </a:p>
        </p:txBody>
      </p:sp>
      <p:sp>
        <p:nvSpPr>
          <p:cNvPr id="2" name="TextBox 1"/>
          <p:cNvSpPr txBox="1"/>
          <p:nvPr/>
        </p:nvSpPr>
        <p:spPr>
          <a:xfrm>
            <a:off x="565770" y="424868"/>
            <a:ext cx="569843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II. TÍNH CHẤT</a:t>
            </a:r>
          </a:p>
        </p:txBody>
      </p:sp>
      <p:pic>
        <p:nvPicPr>
          <p:cNvPr id="6" name="Picture 5"/>
          <p:cNvPicPr>
            <a:picLocks noChangeAspect="1"/>
          </p:cNvPicPr>
          <p:nvPr/>
        </p:nvPicPr>
        <p:blipFill>
          <a:blip r:embed="rId2"/>
          <a:stretch>
            <a:fillRect/>
          </a:stretch>
        </p:blipFill>
        <p:spPr>
          <a:xfrm>
            <a:off x="755374" y="1153948"/>
            <a:ext cx="954156" cy="531824"/>
          </a:xfrm>
          <a:prstGeom prst="rect">
            <a:avLst/>
          </a:prstGeom>
        </p:spPr>
      </p:pic>
      <p:grpSp>
        <p:nvGrpSpPr>
          <p:cNvPr id="14" name="Group 13"/>
          <p:cNvGrpSpPr/>
          <p:nvPr/>
        </p:nvGrpSpPr>
        <p:grpSpPr>
          <a:xfrm>
            <a:off x="583749" y="1192453"/>
            <a:ext cx="6878561" cy="1388936"/>
            <a:chOff x="583749" y="1192453"/>
            <a:chExt cx="6878561" cy="1388936"/>
          </a:xfrm>
        </p:grpSpPr>
        <p:grpSp>
          <p:nvGrpSpPr>
            <p:cNvPr id="4" name="Group 3"/>
            <p:cNvGrpSpPr/>
            <p:nvPr/>
          </p:nvGrpSpPr>
          <p:grpSpPr>
            <a:xfrm>
              <a:off x="583749" y="1192453"/>
              <a:ext cx="6878561" cy="1388936"/>
              <a:chOff x="583749" y="1192453"/>
              <a:chExt cx="6878561" cy="1388936"/>
            </a:xfrm>
          </p:grpSpPr>
          <p:sp>
            <p:nvSpPr>
              <p:cNvPr id="7" name="TextBox 6"/>
              <p:cNvSpPr txBox="1"/>
              <p:nvPr/>
            </p:nvSpPr>
            <p:spPr>
              <a:xfrm>
                <a:off x="583749" y="1242604"/>
                <a:ext cx="6255026"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Trong hình 22, cho biết                 </a:t>
                </a:r>
              </a:p>
              <a:p>
                <a:r>
                  <a:rPr lang="en-US" sz="2400">
                    <a:latin typeface="Times New Roman" panose="02020603050405020304" pitchFamily="18" charset="0"/>
                    <a:cs typeface="Times New Roman" panose="02020603050405020304" pitchFamily="18" charset="0"/>
                  </a:rPr>
                  <a:t>Tính số đo của các cung và góc sau theo</a:t>
                </a:r>
              </a:p>
              <a:p>
                <a:r>
                  <a:rPr lang="en-US" sz="2400">
                    <a:latin typeface="Times New Roman" panose="02020603050405020304" pitchFamily="18" charset="0"/>
                    <a:cs typeface="Times New Roman" panose="02020603050405020304" pitchFamily="18" charset="0"/>
                  </a:rPr>
                  <a:t>      </a:t>
                </a:r>
              </a:p>
            </p:txBody>
          </p:sp>
          <p:graphicFrame>
            <p:nvGraphicFramePr>
              <p:cNvPr id="8" name="Object 7"/>
              <p:cNvGraphicFramePr>
                <a:graphicFrameLocks noChangeAspect="1"/>
              </p:cNvGraphicFramePr>
              <p:nvPr>
                <p:extLst>
                  <p:ext uri="{D42A27DB-BD31-4B8C-83A1-F6EECF244321}">
                    <p14:modId xmlns:p14="http://schemas.microsoft.com/office/powerpoint/2010/main" val="597399861"/>
                  </p:ext>
                </p:extLst>
              </p:nvPr>
            </p:nvGraphicFramePr>
            <p:xfrm>
              <a:off x="4723434" y="1192453"/>
              <a:ext cx="1425575" cy="465138"/>
            </p:xfrm>
            <a:graphic>
              <a:graphicData uri="http://schemas.openxmlformats.org/presentationml/2006/ole">
                <mc:AlternateContent xmlns:mc="http://schemas.openxmlformats.org/markup-compatibility/2006">
                  <mc:Choice xmlns:v="urn:schemas-microsoft-com:vml" Requires="v">
                    <p:oleObj name="Equation" r:id="rId3" imgW="698400" imgH="228600" progId="Equation.DSMT4">
                      <p:embed/>
                    </p:oleObj>
                  </mc:Choice>
                  <mc:Fallback>
                    <p:oleObj name="Equation" r:id="rId3" imgW="698400" imgH="228600" progId="Equation.DSMT4">
                      <p:embed/>
                      <p:pic>
                        <p:nvPicPr>
                          <p:cNvPr id="0" name=""/>
                          <p:cNvPicPr/>
                          <p:nvPr/>
                        </p:nvPicPr>
                        <p:blipFill>
                          <a:blip r:embed="rId4"/>
                          <a:stretch>
                            <a:fillRect/>
                          </a:stretch>
                        </p:blipFill>
                        <p:spPr>
                          <a:xfrm>
                            <a:off x="4723434" y="1192453"/>
                            <a:ext cx="1425575" cy="46513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51591134"/>
                  </p:ext>
                </p:extLst>
              </p:nvPr>
            </p:nvGraphicFramePr>
            <p:xfrm>
              <a:off x="618074" y="2083989"/>
              <a:ext cx="6844236" cy="497400"/>
            </p:xfrm>
            <a:graphic>
              <a:graphicData uri="http://schemas.openxmlformats.org/presentationml/2006/ole">
                <mc:AlternateContent xmlns:mc="http://schemas.openxmlformats.org/markup-compatibility/2006">
                  <mc:Choice xmlns:v="urn:schemas-microsoft-com:vml" Requires="v">
                    <p:oleObj name="Equation" r:id="rId5" imgW="3492360" imgH="253800" progId="Equation.DSMT4">
                      <p:embed/>
                    </p:oleObj>
                  </mc:Choice>
                  <mc:Fallback>
                    <p:oleObj name="Equation" r:id="rId5" imgW="3492360" imgH="253800" progId="Equation.DSMT4">
                      <p:embed/>
                      <p:pic>
                        <p:nvPicPr>
                          <p:cNvPr id="0" name=""/>
                          <p:cNvPicPr/>
                          <p:nvPr/>
                        </p:nvPicPr>
                        <p:blipFill>
                          <a:blip r:embed="rId6"/>
                          <a:stretch>
                            <a:fillRect/>
                          </a:stretch>
                        </p:blipFill>
                        <p:spPr>
                          <a:xfrm>
                            <a:off x="618074" y="2083989"/>
                            <a:ext cx="6844236" cy="497400"/>
                          </a:xfrm>
                          <a:prstGeom prst="rect">
                            <a:avLst/>
                          </a:prstGeom>
                        </p:spPr>
                      </p:pic>
                    </p:oleObj>
                  </mc:Fallback>
                </mc:AlternateContent>
              </a:graphicData>
            </a:graphic>
          </p:graphicFrame>
        </p:grpSp>
        <p:graphicFrame>
          <p:nvGraphicFramePr>
            <p:cNvPr id="11" name="Object 10"/>
            <p:cNvGraphicFramePr>
              <a:graphicFrameLocks noChangeAspect="1"/>
            </p:cNvGraphicFramePr>
            <p:nvPr>
              <p:extLst>
                <p:ext uri="{D42A27DB-BD31-4B8C-83A1-F6EECF244321}">
                  <p14:modId xmlns:p14="http://schemas.microsoft.com/office/powerpoint/2010/main" val="3389684549"/>
                </p:ext>
              </p:extLst>
            </p:nvPr>
          </p:nvGraphicFramePr>
          <p:xfrm>
            <a:off x="5678164" y="1685772"/>
            <a:ext cx="349902" cy="349902"/>
          </p:xfrm>
          <a:graphic>
            <a:graphicData uri="http://schemas.openxmlformats.org/presentationml/2006/ole">
              <mc:AlternateContent xmlns:mc="http://schemas.openxmlformats.org/markup-compatibility/2006">
                <mc:Choice xmlns:v="urn:schemas-microsoft-com:vml" Requires="v">
                  <p:oleObj name="Equation" r:id="rId7" imgW="139680" imgH="139680" progId="Equation.DSMT4">
                    <p:embed/>
                  </p:oleObj>
                </mc:Choice>
                <mc:Fallback>
                  <p:oleObj name="Equation" r:id="rId7" imgW="139680" imgH="139680" progId="Equation.DSMT4">
                    <p:embed/>
                    <p:pic>
                      <p:nvPicPr>
                        <p:cNvPr id="0" name=""/>
                        <p:cNvPicPr/>
                        <p:nvPr/>
                      </p:nvPicPr>
                      <p:blipFill>
                        <a:blip r:embed="rId8"/>
                        <a:stretch>
                          <a:fillRect/>
                        </a:stretch>
                      </p:blipFill>
                      <p:spPr>
                        <a:xfrm>
                          <a:off x="5678164" y="1685772"/>
                          <a:ext cx="349902" cy="349902"/>
                        </a:xfrm>
                        <a:prstGeom prst="rect">
                          <a:avLst/>
                        </a:prstGeom>
                      </p:spPr>
                    </p:pic>
                  </p:oleObj>
                </mc:Fallback>
              </mc:AlternateContent>
            </a:graphicData>
          </a:graphic>
        </p:graphicFrame>
      </p:grpSp>
      <p:pic>
        <p:nvPicPr>
          <p:cNvPr id="3" name="Picture 2"/>
          <p:cNvPicPr>
            <a:picLocks noChangeAspect="1"/>
          </p:cNvPicPr>
          <p:nvPr/>
        </p:nvPicPr>
        <p:blipFill>
          <a:blip r:embed="rId9"/>
          <a:stretch>
            <a:fillRect/>
          </a:stretch>
        </p:blipFill>
        <p:spPr>
          <a:xfrm>
            <a:off x="8274581" y="307251"/>
            <a:ext cx="3183532" cy="3731124"/>
          </a:xfrm>
          <a:prstGeom prst="rect">
            <a:avLst/>
          </a:prstGeom>
        </p:spPr>
      </p:pic>
      <p:sp>
        <p:nvSpPr>
          <p:cNvPr id="13" name="TextBox 12"/>
          <p:cNvSpPr txBox="1"/>
          <p:nvPr/>
        </p:nvSpPr>
        <p:spPr>
          <a:xfrm>
            <a:off x="1817667" y="253999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aphicFrame>
        <p:nvGraphicFramePr>
          <p:cNvPr id="17" name="Object 16"/>
          <p:cNvGraphicFramePr>
            <a:graphicFrameLocks noChangeAspect="1"/>
          </p:cNvGraphicFramePr>
          <p:nvPr>
            <p:extLst>
              <p:ext uri="{D42A27DB-BD31-4B8C-83A1-F6EECF244321}">
                <p14:modId xmlns:p14="http://schemas.microsoft.com/office/powerpoint/2010/main" val="1164703059"/>
              </p:ext>
            </p:extLst>
          </p:nvPr>
        </p:nvGraphicFramePr>
        <p:xfrm>
          <a:off x="500063" y="2924175"/>
          <a:ext cx="6149975" cy="911225"/>
        </p:xfrm>
        <a:graphic>
          <a:graphicData uri="http://schemas.openxmlformats.org/presentationml/2006/ole">
            <mc:AlternateContent xmlns:mc="http://schemas.openxmlformats.org/markup-compatibility/2006">
              <mc:Choice xmlns:v="urn:schemas-microsoft-com:vml" Requires="v">
                <p:oleObj name="Equation" r:id="rId10" imgW="2831760" imgH="419040" progId="Equation.DSMT4">
                  <p:embed/>
                </p:oleObj>
              </mc:Choice>
              <mc:Fallback>
                <p:oleObj name="Equation" r:id="rId10" imgW="2831760" imgH="419040" progId="Equation.DSMT4">
                  <p:embed/>
                  <p:pic>
                    <p:nvPicPr>
                      <p:cNvPr id="0" name=""/>
                      <p:cNvPicPr/>
                      <p:nvPr/>
                    </p:nvPicPr>
                    <p:blipFill>
                      <a:blip r:embed="rId11"/>
                      <a:stretch>
                        <a:fillRect/>
                      </a:stretch>
                    </p:blipFill>
                    <p:spPr>
                      <a:xfrm>
                        <a:off x="500063" y="2924175"/>
                        <a:ext cx="6149975" cy="9112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061315498"/>
              </p:ext>
            </p:extLst>
          </p:nvPr>
        </p:nvGraphicFramePr>
        <p:xfrm>
          <a:off x="596348" y="4570832"/>
          <a:ext cx="5539409" cy="862923"/>
        </p:xfrm>
        <a:graphic>
          <a:graphicData uri="http://schemas.openxmlformats.org/presentationml/2006/ole">
            <mc:AlternateContent xmlns:mc="http://schemas.openxmlformats.org/markup-compatibility/2006">
              <mc:Choice xmlns:v="urn:schemas-microsoft-com:vml" Requires="v">
                <p:oleObj name="Equation" r:id="rId12" imgW="2527200" imgH="393480" progId="Equation.DSMT4">
                  <p:embed/>
                </p:oleObj>
              </mc:Choice>
              <mc:Fallback>
                <p:oleObj name="Equation" r:id="rId12" imgW="2527200" imgH="393480" progId="Equation.DSMT4">
                  <p:embed/>
                  <p:pic>
                    <p:nvPicPr>
                      <p:cNvPr id="0" name=""/>
                      <p:cNvPicPr/>
                      <p:nvPr/>
                    </p:nvPicPr>
                    <p:blipFill>
                      <a:blip r:embed="rId13"/>
                      <a:stretch>
                        <a:fillRect/>
                      </a:stretch>
                    </p:blipFill>
                    <p:spPr>
                      <a:xfrm>
                        <a:off x="596348" y="4570832"/>
                        <a:ext cx="5539409" cy="86292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527520289"/>
              </p:ext>
            </p:extLst>
          </p:nvPr>
        </p:nvGraphicFramePr>
        <p:xfrm>
          <a:off x="430213" y="3836988"/>
          <a:ext cx="11404600" cy="895350"/>
        </p:xfrm>
        <a:graphic>
          <a:graphicData uri="http://schemas.openxmlformats.org/presentationml/2006/ole">
            <mc:AlternateContent xmlns:mc="http://schemas.openxmlformats.org/markup-compatibility/2006">
              <mc:Choice xmlns:v="urn:schemas-microsoft-com:vml" Requires="v">
                <p:oleObj name="Equation" r:id="rId14" imgW="5333760" imgH="419040" progId="Equation.DSMT4">
                  <p:embed/>
                </p:oleObj>
              </mc:Choice>
              <mc:Fallback>
                <p:oleObj name="Equation" r:id="rId14" imgW="5333760" imgH="419040" progId="Equation.DSMT4">
                  <p:embed/>
                  <p:pic>
                    <p:nvPicPr>
                      <p:cNvPr id="0" name=""/>
                      <p:cNvPicPr/>
                      <p:nvPr/>
                    </p:nvPicPr>
                    <p:blipFill>
                      <a:blip r:embed="rId15"/>
                      <a:stretch>
                        <a:fillRect/>
                      </a:stretch>
                    </p:blipFill>
                    <p:spPr>
                      <a:xfrm>
                        <a:off x="430213" y="3836988"/>
                        <a:ext cx="11404600" cy="895350"/>
                      </a:xfrm>
                      <a:prstGeom prst="rect">
                        <a:avLst/>
                      </a:prstGeom>
                    </p:spPr>
                  </p:pic>
                </p:oleObj>
              </mc:Fallback>
            </mc:AlternateContent>
          </a:graphicData>
        </a:graphic>
      </p:graphicFrame>
      <p:sp>
        <p:nvSpPr>
          <p:cNvPr id="22" name="TextBox 21"/>
          <p:cNvSpPr txBox="1"/>
          <p:nvPr/>
        </p:nvSpPr>
        <p:spPr>
          <a:xfrm>
            <a:off x="596348" y="5327374"/>
            <a:ext cx="372386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Tính chất</a:t>
            </a:r>
          </a:p>
        </p:txBody>
      </p:sp>
      <p:grpSp>
        <p:nvGrpSpPr>
          <p:cNvPr id="16" name="Group 15"/>
          <p:cNvGrpSpPr/>
          <p:nvPr/>
        </p:nvGrpSpPr>
        <p:grpSpPr>
          <a:xfrm>
            <a:off x="565770" y="5749568"/>
            <a:ext cx="11595652" cy="481842"/>
            <a:chOff x="565770" y="5749568"/>
            <a:chExt cx="11595652" cy="481842"/>
          </a:xfrm>
        </p:grpSpPr>
        <p:sp>
          <p:nvSpPr>
            <p:cNvPr id="10" name="TextBox 9"/>
            <p:cNvSpPr txBox="1"/>
            <p:nvPr/>
          </p:nvSpPr>
          <p:spPr>
            <a:xfrm>
              <a:off x="565770" y="5769745"/>
              <a:ext cx="1159565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Trong một tứ giác nội tiếp đường tròn, tổng số đo hai góc đối bằng   </a:t>
              </a:r>
            </a:p>
          </p:txBody>
        </p:sp>
        <p:graphicFrame>
          <p:nvGraphicFramePr>
            <p:cNvPr id="15" name="Object 14"/>
            <p:cNvGraphicFramePr>
              <a:graphicFrameLocks noChangeAspect="1"/>
            </p:cNvGraphicFramePr>
            <p:nvPr>
              <p:extLst>
                <p:ext uri="{D42A27DB-BD31-4B8C-83A1-F6EECF244321}">
                  <p14:modId xmlns:p14="http://schemas.microsoft.com/office/powerpoint/2010/main" val="2458948983"/>
                </p:ext>
              </p:extLst>
            </p:nvPr>
          </p:nvGraphicFramePr>
          <p:xfrm>
            <a:off x="8852452" y="5749568"/>
            <a:ext cx="774700" cy="476738"/>
          </p:xfrm>
          <a:graphic>
            <a:graphicData uri="http://schemas.openxmlformats.org/presentationml/2006/ole">
              <mc:AlternateContent xmlns:mc="http://schemas.openxmlformats.org/markup-compatibility/2006">
                <mc:Choice xmlns:v="urn:schemas-microsoft-com:vml" Requires="v">
                  <p:oleObj name="Equation" r:id="rId16" imgW="330120" imgH="203040" progId="Equation.DSMT4">
                    <p:embed/>
                  </p:oleObj>
                </mc:Choice>
                <mc:Fallback>
                  <p:oleObj name="Equation" r:id="rId16" imgW="330120" imgH="203040" progId="Equation.DSMT4">
                    <p:embed/>
                    <p:pic>
                      <p:nvPicPr>
                        <p:cNvPr id="0" name=""/>
                        <p:cNvPicPr/>
                        <p:nvPr/>
                      </p:nvPicPr>
                      <p:blipFill>
                        <a:blip r:embed="rId17"/>
                        <a:stretch>
                          <a:fillRect/>
                        </a:stretch>
                      </p:blipFill>
                      <p:spPr>
                        <a:xfrm>
                          <a:off x="8852452" y="5749568"/>
                          <a:ext cx="774700" cy="476738"/>
                        </a:xfrm>
                        <a:prstGeom prst="rect">
                          <a:avLst/>
                        </a:prstGeom>
                      </p:spPr>
                    </p:pic>
                  </p:oleObj>
                </mc:Fallback>
              </mc:AlternateContent>
            </a:graphicData>
          </a:graphic>
        </p:graphicFrame>
      </p:grpSp>
    </p:spTree>
    <p:extLst>
      <p:ext uri="{BB962C8B-B14F-4D97-AF65-F5344CB8AC3E}">
        <p14:creationId xmlns:p14="http://schemas.microsoft.com/office/powerpoint/2010/main" val="386070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6452" y="1072778"/>
            <a:ext cx="1709531"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4" name="Group 3"/>
          <p:cNvGrpSpPr/>
          <p:nvPr/>
        </p:nvGrpSpPr>
        <p:grpSpPr>
          <a:xfrm>
            <a:off x="596348" y="636104"/>
            <a:ext cx="8266946" cy="461665"/>
            <a:chOff x="596348" y="636104"/>
            <a:chExt cx="8266946" cy="461665"/>
          </a:xfrm>
        </p:grpSpPr>
        <p:sp>
          <p:nvSpPr>
            <p:cNvPr id="5" name="TextBox 4"/>
            <p:cNvSpPr txBox="1"/>
            <p:nvPr/>
          </p:nvSpPr>
          <p:spPr>
            <a:xfrm>
              <a:off x="596348" y="636104"/>
              <a:ext cx="826694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Ví dụ 2. Tìm      trong Hình 23</a:t>
              </a:r>
            </a:p>
          </p:txBody>
        </p:sp>
        <p:graphicFrame>
          <p:nvGraphicFramePr>
            <p:cNvPr id="8" name="Object 7"/>
            <p:cNvGraphicFramePr>
              <a:graphicFrameLocks noChangeAspect="1"/>
            </p:cNvGraphicFramePr>
            <p:nvPr>
              <p:extLst>
                <p:ext uri="{D42A27DB-BD31-4B8C-83A1-F6EECF244321}">
                  <p14:modId xmlns:p14="http://schemas.microsoft.com/office/powerpoint/2010/main" val="180601762"/>
                </p:ext>
              </p:extLst>
            </p:nvPr>
          </p:nvGraphicFramePr>
          <p:xfrm>
            <a:off x="2353504" y="736251"/>
            <a:ext cx="381276" cy="322618"/>
          </p:xfrm>
          <a:graphic>
            <a:graphicData uri="http://schemas.openxmlformats.org/presentationml/2006/ole">
              <mc:AlternateContent xmlns:mc="http://schemas.openxmlformats.org/markup-compatibility/2006">
                <mc:Choice xmlns:v="urn:schemas-microsoft-com:vml" Requires="v">
                  <p:oleObj name="Equation" r:id="rId2" imgW="164880" imgH="139680" progId="Equation.DSMT4">
                    <p:embed/>
                  </p:oleObj>
                </mc:Choice>
                <mc:Fallback>
                  <p:oleObj name="Equation" r:id="rId2" imgW="164880" imgH="139680" progId="Equation.DSMT4">
                    <p:embed/>
                    <p:pic>
                      <p:nvPicPr>
                        <p:cNvPr id="0" name=""/>
                        <p:cNvPicPr/>
                        <p:nvPr/>
                      </p:nvPicPr>
                      <p:blipFill>
                        <a:blip r:embed="rId3"/>
                        <a:stretch>
                          <a:fillRect/>
                        </a:stretch>
                      </p:blipFill>
                      <p:spPr>
                        <a:xfrm>
                          <a:off x="2353504" y="736251"/>
                          <a:ext cx="381276" cy="322618"/>
                        </a:xfrm>
                        <a:prstGeom prst="rect">
                          <a:avLst/>
                        </a:prstGeom>
                      </p:spPr>
                    </p:pic>
                  </p:oleObj>
                </mc:Fallback>
              </mc:AlternateContent>
            </a:graphicData>
          </a:graphic>
        </p:graphicFrame>
      </p:grpSp>
      <p:grpSp>
        <p:nvGrpSpPr>
          <p:cNvPr id="11" name="Group 10"/>
          <p:cNvGrpSpPr/>
          <p:nvPr/>
        </p:nvGrpSpPr>
        <p:grpSpPr>
          <a:xfrm>
            <a:off x="781878" y="1748588"/>
            <a:ext cx="5830957" cy="831696"/>
            <a:chOff x="781878" y="1748588"/>
            <a:chExt cx="5830957" cy="831696"/>
          </a:xfrm>
        </p:grpSpPr>
        <p:sp>
          <p:nvSpPr>
            <p:cNvPr id="7" name="TextBox 6"/>
            <p:cNvSpPr txBox="1"/>
            <p:nvPr/>
          </p:nvSpPr>
          <p:spPr>
            <a:xfrm>
              <a:off x="781878" y="1749287"/>
              <a:ext cx="5830957"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Từ Hình 23, ta có                        (Tổng hai góc đối của của tứ giác nội tiếp)                          </a:t>
              </a:r>
            </a:p>
          </p:txBody>
        </p:sp>
        <p:graphicFrame>
          <p:nvGraphicFramePr>
            <p:cNvPr id="2" name="Object 1"/>
            <p:cNvGraphicFramePr>
              <a:graphicFrameLocks noChangeAspect="1"/>
            </p:cNvGraphicFramePr>
            <p:nvPr>
              <p:extLst>
                <p:ext uri="{D42A27DB-BD31-4B8C-83A1-F6EECF244321}">
                  <p14:modId xmlns:p14="http://schemas.microsoft.com/office/powerpoint/2010/main" val="4229426632"/>
                </p:ext>
              </p:extLst>
            </p:nvPr>
          </p:nvGraphicFramePr>
          <p:xfrm>
            <a:off x="3146108" y="1748588"/>
            <a:ext cx="1681950" cy="379031"/>
          </p:xfrm>
          <a:graphic>
            <a:graphicData uri="http://schemas.openxmlformats.org/presentationml/2006/ole">
              <mc:AlternateContent xmlns:mc="http://schemas.openxmlformats.org/markup-compatibility/2006">
                <mc:Choice xmlns:v="urn:schemas-microsoft-com:vml" Requires="v">
                  <p:oleObj name="Equation" r:id="rId4" imgW="901440" imgH="203040" progId="Equation.DSMT4">
                    <p:embed/>
                  </p:oleObj>
                </mc:Choice>
                <mc:Fallback>
                  <p:oleObj name="Equation" r:id="rId4" imgW="901440" imgH="203040" progId="Equation.DSMT4">
                    <p:embed/>
                    <p:pic>
                      <p:nvPicPr>
                        <p:cNvPr id="0" name=""/>
                        <p:cNvPicPr/>
                        <p:nvPr/>
                      </p:nvPicPr>
                      <p:blipFill>
                        <a:blip r:embed="rId5"/>
                        <a:stretch>
                          <a:fillRect/>
                        </a:stretch>
                      </p:blipFill>
                      <p:spPr>
                        <a:xfrm>
                          <a:off x="3146108" y="1748588"/>
                          <a:ext cx="1681950" cy="379031"/>
                        </a:xfrm>
                        <a:prstGeom prst="rect">
                          <a:avLst/>
                        </a:prstGeom>
                      </p:spPr>
                    </p:pic>
                  </p:oleObj>
                </mc:Fallback>
              </mc:AlternateContent>
            </a:graphicData>
          </a:graphic>
        </p:graphicFrame>
      </p:grpSp>
      <p:grpSp>
        <p:nvGrpSpPr>
          <p:cNvPr id="13" name="Group 12"/>
          <p:cNvGrpSpPr/>
          <p:nvPr/>
        </p:nvGrpSpPr>
        <p:grpSpPr>
          <a:xfrm>
            <a:off x="852971" y="2593772"/>
            <a:ext cx="3763617" cy="461665"/>
            <a:chOff x="852971" y="2593772"/>
            <a:chExt cx="3763617" cy="461665"/>
          </a:xfrm>
        </p:grpSpPr>
        <p:sp>
          <p:nvSpPr>
            <p:cNvPr id="3" name="TextBox 2"/>
            <p:cNvSpPr txBox="1"/>
            <p:nvPr/>
          </p:nvSpPr>
          <p:spPr>
            <a:xfrm>
              <a:off x="852971" y="2593772"/>
              <a:ext cx="376361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aphicFrame>
          <p:nvGraphicFramePr>
            <p:cNvPr id="9" name="Object 8"/>
            <p:cNvGraphicFramePr>
              <a:graphicFrameLocks noChangeAspect="1"/>
            </p:cNvGraphicFramePr>
            <p:nvPr>
              <p:extLst>
                <p:ext uri="{D42A27DB-BD31-4B8C-83A1-F6EECF244321}">
                  <p14:modId xmlns:p14="http://schemas.microsoft.com/office/powerpoint/2010/main" val="1037775836"/>
                </p:ext>
              </p:extLst>
            </p:nvPr>
          </p:nvGraphicFramePr>
          <p:xfrm>
            <a:off x="1870478" y="2608122"/>
            <a:ext cx="1728602" cy="389544"/>
          </p:xfrm>
          <a:graphic>
            <a:graphicData uri="http://schemas.openxmlformats.org/presentationml/2006/ole">
              <mc:AlternateContent xmlns:mc="http://schemas.openxmlformats.org/markup-compatibility/2006">
                <mc:Choice xmlns:v="urn:schemas-microsoft-com:vml" Requires="v">
                  <p:oleObj name="Equation" r:id="rId6" imgW="901440" imgH="203040" progId="Equation.DSMT4">
                    <p:embed/>
                  </p:oleObj>
                </mc:Choice>
                <mc:Fallback>
                  <p:oleObj name="Equation" r:id="rId6" imgW="901440" imgH="203040" progId="Equation.DSMT4">
                    <p:embed/>
                    <p:pic>
                      <p:nvPicPr>
                        <p:cNvPr id="0" name=""/>
                        <p:cNvPicPr/>
                        <p:nvPr/>
                      </p:nvPicPr>
                      <p:blipFill>
                        <a:blip r:embed="rId7"/>
                        <a:stretch>
                          <a:fillRect/>
                        </a:stretch>
                      </p:blipFill>
                      <p:spPr>
                        <a:xfrm>
                          <a:off x="1870478" y="2608122"/>
                          <a:ext cx="1728602" cy="389544"/>
                        </a:xfrm>
                        <a:prstGeom prst="rect">
                          <a:avLst/>
                        </a:prstGeom>
                      </p:spPr>
                    </p:pic>
                  </p:oleObj>
                </mc:Fallback>
              </mc:AlternateContent>
            </a:graphicData>
          </a:graphic>
        </p:graphicFrame>
      </p:grpSp>
      <p:graphicFrame>
        <p:nvGraphicFramePr>
          <p:cNvPr id="10" name="Object 9"/>
          <p:cNvGraphicFramePr>
            <a:graphicFrameLocks noChangeAspect="1"/>
          </p:cNvGraphicFramePr>
          <p:nvPr>
            <p:extLst>
              <p:ext uri="{D42A27DB-BD31-4B8C-83A1-F6EECF244321}">
                <p14:modId xmlns:p14="http://schemas.microsoft.com/office/powerpoint/2010/main" val="1427164337"/>
              </p:ext>
            </p:extLst>
          </p:nvPr>
        </p:nvGraphicFramePr>
        <p:xfrm>
          <a:off x="1804218" y="2949113"/>
          <a:ext cx="1275630" cy="396058"/>
        </p:xfrm>
        <a:graphic>
          <a:graphicData uri="http://schemas.openxmlformats.org/presentationml/2006/ole">
            <mc:AlternateContent xmlns:mc="http://schemas.openxmlformats.org/markup-compatibility/2006">
              <mc:Choice xmlns:v="urn:schemas-microsoft-com:vml" Requires="v">
                <p:oleObj name="Equation" r:id="rId8" imgW="558720" imgH="203040" progId="Equation.DSMT4">
                  <p:embed/>
                </p:oleObj>
              </mc:Choice>
              <mc:Fallback>
                <p:oleObj name="Equation" r:id="rId8" imgW="558720" imgH="203040" progId="Equation.DSMT4">
                  <p:embed/>
                  <p:pic>
                    <p:nvPicPr>
                      <p:cNvPr id="0" name=""/>
                      <p:cNvPicPr/>
                      <p:nvPr/>
                    </p:nvPicPr>
                    <p:blipFill>
                      <a:blip r:embed="rId9"/>
                      <a:stretch>
                        <a:fillRect/>
                      </a:stretch>
                    </p:blipFill>
                    <p:spPr>
                      <a:xfrm>
                        <a:off x="1804218" y="2949113"/>
                        <a:ext cx="1275630" cy="396058"/>
                      </a:xfrm>
                      <a:prstGeom prst="rect">
                        <a:avLst/>
                      </a:prstGeom>
                    </p:spPr>
                  </p:pic>
                </p:oleObj>
              </mc:Fallback>
            </mc:AlternateContent>
          </a:graphicData>
        </a:graphic>
      </p:graphicFrame>
      <p:pic>
        <p:nvPicPr>
          <p:cNvPr id="12" name="Picture 11"/>
          <p:cNvPicPr>
            <a:picLocks noChangeAspect="1"/>
          </p:cNvPicPr>
          <p:nvPr/>
        </p:nvPicPr>
        <p:blipFill>
          <a:blip r:embed="rId10"/>
          <a:stretch>
            <a:fillRect/>
          </a:stretch>
        </p:blipFill>
        <p:spPr>
          <a:xfrm>
            <a:off x="7785148" y="682169"/>
            <a:ext cx="3354886" cy="3851907"/>
          </a:xfrm>
          <a:prstGeom prst="rect">
            <a:avLst/>
          </a:prstGeom>
        </p:spPr>
      </p:pic>
    </p:spTree>
    <p:extLst>
      <p:ext uri="{BB962C8B-B14F-4D97-AF65-F5344CB8AC3E}">
        <p14:creationId xmlns:p14="http://schemas.microsoft.com/office/powerpoint/2010/main" val="15246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95995" y="435909"/>
            <a:ext cx="3240567" cy="3918844"/>
          </a:xfrm>
          <a:prstGeom prst="rect">
            <a:avLst/>
          </a:prstGeom>
        </p:spPr>
      </p:pic>
      <p:sp>
        <p:nvSpPr>
          <p:cNvPr id="8" name="TextBox 7"/>
          <p:cNvSpPr txBox="1"/>
          <p:nvPr/>
        </p:nvSpPr>
        <p:spPr>
          <a:xfrm>
            <a:off x="1007165" y="1842052"/>
            <a:ext cx="3498574"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9" name="TextBox 8"/>
          <p:cNvSpPr txBox="1"/>
          <p:nvPr/>
        </p:nvSpPr>
        <p:spPr>
          <a:xfrm>
            <a:off x="702365" y="3092941"/>
            <a:ext cx="53741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Mà tứ giác ABMC nội tiếp đường tròn</a:t>
            </a:r>
          </a:p>
        </p:txBody>
      </p:sp>
      <p:grpSp>
        <p:nvGrpSpPr>
          <p:cNvPr id="4" name="Group 3"/>
          <p:cNvGrpSpPr/>
          <p:nvPr/>
        </p:nvGrpSpPr>
        <p:grpSpPr>
          <a:xfrm>
            <a:off x="702365" y="2318968"/>
            <a:ext cx="5305963" cy="539193"/>
            <a:chOff x="702365" y="2318968"/>
            <a:chExt cx="5305963" cy="539193"/>
          </a:xfrm>
        </p:grpSpPr>
        <p:sp>
          <p:nvSpPr>
            <p:cNvPr id="10" name="TextBox 9"/>
            <p:cNvSpPr txBox="1"/>
            <p:nvPr/>
          </p:nvSpPr>
          <p:spPr>
            <a:xfrm>
              <a:off x="702365" y="2396496"/>
              <a:ext cx="42539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tam giác ABC đều nên </a:t>
              </a:r>
            </a:p>
          </p:txBody>
        </p:sp>
        <p:graphicFrame>
          <p:nvGraphicFramePr>
            <p:cNvPr id="11" name="Object 10"/>
            <p:cNvGraphicFramePr>
              <a:graphicFrameLocks noChangeAspect="1"/>
            </p:cNvGraphicFramePr>
            <p:nvPr>
              <p:extLst>
                <p:ext uri="{D42A27DB-BD31-4B8C-83A1-F6EECF244321}">
                  <p14:modId xmlns:p14="http://schemas.microsoft.com/office/powerpoint/2010/main" val="2932368923"/>
                </p:ext>
              </p:extLst>
            </p:nvPr>
          </p:nvGraphicFramePr>
          <p:xfrm>
            <a:off x="4523631" y="2318968"/>
            <a:ext cx="1484697" cy="477224"/>
          </p:xfrm>
          <a:graphic>
            <a:graphicData uri="http://schemas.openxmlformats.org/presentationml/2006/ole">
              <mc:AlternateContent xmlns:mc="http://schemas.openxmlformats.org/markup-compatibility/2006">
                <mc:Choice xmlns:v="urn:schemas-microsoft-com:vml" Requires="v">
                  <p:oleObj name="Equation" r:id="rId3" imgW="711000" imgH="228600" progId="Equation.DSMT4">
                    <p:embed/>
                  </p:oleObj>
                </mc:Choice>
                <mc:Fallback>
                  <p:oleObj name="Equation" r:id="rId3" imgW="711000" imgH="228600" progId="Equation.DSMT4">
                    <p:embed/>
                    <p:pic>
                      <p:nvPicPr>
                        <p:cNvPr id="0" name=""/>
                        <p:cNvPicPr/>
                        <p:nvPr/>
                      </p:nvPicPr>
                      <p:blipFill>
                        <a:blip r:embed="rId4"/>
                        <a:stretch>
                          <a:fillRect/>
                        </a:stretch>
                      </p:blipFill>
                      <p:spPr>
                        <a:xfrm>
                          <a:off x="4523631" y="2318968"/>
                          <a:ext cx="1484697" cy="477224"/>
                        </a:xfrm>
                        <a:prstGeom prst="rect">
                          <a:avLst/>
                        </a:prstGeom>
                      </p:spPr>
                    </p:pic>
                  </p:oleObj>
                </mc:Fallback>
              </mc:AlternateContent>
            </a:graphicData>
          </a:graphic>
        </p:graphicFrame>
      </p:grpSp>
      <p:grpSp>
        <p:nvGrpSpPr>
          <p:cNvPr id="6" name="Group 5"/>
          <p:cNvGrpSpPr/>
          <p:nvPr/>
        </p:nvGrpSpPr>
        <p:grpSpPr>
          <a:xfrm>
            <a:off x="702365" y="3831187"/>
            <a:ext cx="4253948" cy="481833"/>
            <a:chOff x="702365" y="3831187"/>
            <a:chExt cx="4253948" cy="481833"/>
          </a:xfrm>
        </p:grpSpPr>
        <p:sp>
          <p:nvSpPr>
            <p:cNvPr id="12" name="TextBox 11"/>
            <p:cNvSpPr txBox="1"/>
            <p:nvPr/>
          </p:nvSpPr>
          <p:spPr>
            <a:xfrm>
              <a:off x="702365" y="3851355"/>
              <a:ext cx="42539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aphicFrame>
          <p:nvGraphicFramePr>
            <p:cNvPr id="13" name="Object 12"/>
            <p:cNvGraphicFramePr>
              <a:graphicFrameLocks noChangeAspect="1"/>
            </p:cNvGraphicFramePr>
            <p:nvPr>
              <p:extLst>
                <p:ext uri="{D42A27DB-BD31-4B8C-83A1-F6EECF244321}">
                  <p14:modId xmlns:p14="http://schemas.microsoft.com/office/powerpoint/2010/main" val="3206315508"/>
                </p:ext>
              </p:extLst>
            </p:nvPr>
          </p:nvGraphicFramePr>
          <p:xfrm>
            <a:off x="1759267" y="3831187"/>
            <a:ext cx="2311689" cy="424596"/>
          </p:xfrm>
          <a:graphic>
            <a:graphicData uri="http://schemas.openxmlformats.org/presentationml/2006/ole">
              <mc:AlternateContent xmlns:mc="http://schemas.openxmlformats.org/markup-compatibility/2006">
                <mc:Choice xmlns:v="urn:schemas-microsoft-com:vml" Requires="v">
                  <p:oleObj name="Equation" r:id="rId5" imgW="1244520" imgH="228600" progId="Equation.DSMT4">
                    <p:embed/>
                  </p:oleObj>
                </mc:Choice>
                <mc:Fallback>
                  <p:oleObj name="Equation" r:id="rId5" imgW="1244520" imgH="228600" progId="Equation.DSMT4">
                    <p:embed/>
                    <p:pic>
                      <p:nvPicPr>
                        <p:cNvPr id="0" name=""/>
                        <p:cNvPicPr/>
                        <p:nvPr/>
                      </p:nvPicPr>
                      <p:blipFill>
                        <a:blip r:embed="rId6"/>
                        <a:stretch>
                          <a:fillRect/>
                        </a:stretch>
                      </p:blipFill>
                      <p:spPr>
                        <a:xfrm>
                          <a:off x="1759267" y="3831187"/>
                          <a:ext cx="2311689" cy="424596"/>
                        </a:xfrm>
                        <a:prstGeom prst="rect">
                          <a:avLst/>
                        </a:prstGeom>
                      </p:spPr>
                    </p:pic>
                  </p:oleObj>
                </mc:Fallback>
              </mc:AlternateContent>
            </a:graphicData>
          </a:graphic>
        </p:graphicFrame>
      </p:grpSp>
      <p:grpSp>
        <p:nvGrpSpPr>
          <p:cNvPr id="17" name="Group 16"/>
          <p:cNvGrpSpPr/>
          <p:nvPr/>
        </p:nvGrpSpPr>
        <p:grpSpPr>
          <a:xfrm>
            <a:off x="702365" y="4524166"/>
            <a:ext cx="3368591" cy="496647"/>
            <a:chOff x="702365" y="4524166"/>
            <a:chExt cx="3368591" cy="496647"/>
          </a:xfrm>
        </p:grpSpPr>
        <p:sp>
          <p:nvSpPr>
            <p:cNvPr id="14" name="TextBox 13"/>
            <p:cNvSpPr txBox="1"/>
            <p:nvPr/>
          </p:nvSpPr>
          <p:spPr>
            <a:xfrm>
              <a:off x="702365" y="4559148"/>
              <a:ext cx="303053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Hay: </a:t>
              </a:r>
            </a:p>
          </p:txBody>
        </p:sp>
        <p:graphicFrame>
          <p:nvGraphicFramePr>
            <p:cNvPr id="15" name="Object 14"/>
            <p:cNvGraphicFramePr>
              <a:graphicFrameLocks noChangeAspect="1"/>
            </p:cNvGraphicFramePr>
            <p:nvPr>
              <p:extLst>
                <p:ext uri="{D42A27DB-BD31-4B8C-83A1-F6EECF244321}">
                  <p14:modId xmlns:p14="http://schemas.microsoft.com/office/powerpoint/2010/main" val="2261036669"/>
                </p:ext>
              </p:extLst>
            </p:nvPr>
          </p:nvGraphicFramePr>
          <p:xfrm>
            <a:off x="1587721" y="4524166"/>
            <a:ext cx="2483235" cy="496647"/>
          </p:xfrm>
          <a:graphic>
            <a:graphicData uri="http://schemas.openxmlformats.org/presentationml/2006/ole">
              <mc:AlternateContent xmlns:mc="http://schemas.openxmlformats.org/markup-compatibility/2006">
                <mc:Choice xmlns:v="urn:schemas-microsoft-com:vml" Requires="v">
                  <p:oleObj name="Equation" r:id="rId7" imgW="1143000" imgH="228600" progId="Equation.DSMT4">
                    <p:embed/>
                  </p:oleObj>
                </mc:Choice>
                <mc:Fallback>
                  <p:oleObj name="Equation" r:id="rId7" imgW="1143000" imgH="228600" progId="Equation.DSMT4">
                    <p:embed/>
                    <p:pic>
                      <p:nvPicPr>
                        <p:cNvPr id="0" name=""/>
                        <p:cNvPicPr/>
                        <p:nvPr/>
                      </p:nvPicPr>
                      <p:blipFill>
                        <a:blip r:embed="rId8"/>
                        <a:stretch>
                          <a:fillRect/>
                        </a:stretch>
                      </p:blipFill>
                      <p:spPr>
                        <a:xfrm>
                          <a:off x="1587721" y="4524166"/>
                          <a:ext cx="2483235" cy="496647"/>
                        </a:xfrm>
                        <a:prstGeom prst="rect">
                          <a:avLst/>
                        </a:prstGeom>
                      </p:spPr>
                    </p:pic>
                  </p:oleObj>
                </mc:Fallback>
              </mc:AlternateContent>
            </a:graphicData>
          </a:graphic>
        </p:graphicFrame>
      </p:grpSp>
      <p:graphicFrame>
        <p:nvGraphicFramePr>
          <p:cNvPr id="16" name="Object 15"/>
          <p:cNvGraphicFramePr>
            <a:graphicFrameLocks noChangeAspect="1"/>
          </p:cNvGraphicFramePr>
          <p:nvPr>
            <p:extLst>
              <p:ext uri="{D42A27DB-BD31-4B8C-83A1-F6EECF244321}">
                <p14:modId xmlns:p14="http://schemas.microsoft.com/office/powerpoint/2010/main" val="2313185584"/>
              </p:ext>
            </p:extLst>
          </p:nvPr>
        </p:nvGraphicFramePr>
        <p:xfrm>
          <a:off x="763547" y="5160524"/>
          <a:ext cx="3334318" cy="484014"/>
        </p:xfrm>
        <a:graphic>
          <a:graphicData uri="http://schemas.openxmlformats.org/presentationml/2006/ole">
            <mc:AlternateContent xmlns:mc="http://schemas.openxmlformats.org/markup-compatibility/2006">
              <mc:Choice xmlns:v="urn:schemas-microsoft-com:vml" Requires="v">
                <p:oleObj name="Equation" r:id="rId9" imgW="1574640" imgH="228600" progId="Equation.DSMT4">
                  <p:embed/>
                </p:oleObj>
              </mc:Choice>
              <mc:Fallback>
                <p:oleObj name="Equation" r:id="rId9" imgW="1574640" imgH="228600" progId="Equation.DSMT4">
                  <p:embed/>
                  <p:pic>
                    <p:nvPicPr>
                      <p:cNvPr id="0" name=""/>
                      <p:cNvPicPr/>
                      <p:nvPr/>
                    </p:nvPicPr>
                    <p:blipFill>
                      <a:blip r:embed="rId10"/>
                      <a:stretch>
                        <a:fillRect/>
                      </a:stretch>
                    </p:blipFill>
                    <p:spPr>
                      <a:xfrm>
                        <a:off x="763547" y="5160524"/>
                        <a:ext cx="3334318" cy="484014"/>
                      </a:xfrm>
                      <a:prstGeom prst="rect">
                        <a:avLst/>
                      </a:prstGeom>
                    </p:spPr>
                  </p:pic>
                </p:oleObj>
              </mc:Fallback>
            </mc:AlternateContent>
          </a:graphicData>
        </a:graphic>
      </p:graphicFrame>
      <p:grpSp>
        <p:nvGrpSpPr>
          <p:cNvPr id="3" name="Group 2"/>
          <p:cNvGrpSpPr/>
          <p:nvPr/>
        </p:nvGrpSpPr>
        <p:grpSpPr>
          <a:xfrm>
            <a:off x="702364" y="481871"/>
            <a:ext cx="6785113" cy="1394319"/>
            <a:chOff x="702364" y="481871"/>
            <a:chExt cx="6785113" cy="1394319"/>
          </a:xfrm>
        </p:grpSpPr>
        <p:sp>
          <p:nvSpPr>
            <p:cNvPr id="5" name="TextBox 4"/>
            <p:cNvSpPr txBox="1"/>
            <p:nvPr/>
          </p:nvSpPr>
          <p:spPr>
            <a:xfrm>
              <a:off x="702364" y="675861"/>
              <a:ext cx="6785113"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Cho đường tròn (O) ngoại tiếp tam giác đều ABC và điểm M thuộc cung nhỏ BC(M khác B và C). Tính số đo góc BMC.</a:t>
              </a:r>
            </a:p>
          </p:txBody>
        </p:sp>
        <p:pic>
          <p:nvPicPr>
            <p:cNvPr id="2" name="Picture 1"/>
            <p:cNvPicPr>
              <a:picLocks noChangeAspect="1"/>
            </p:cNvPicPr>
            <p:nvPr/>
          </p:nvPicPr>
          <p:blipFill>
            <a:blip r:embed="rId11"/>
            <a:stretch>
              <a:fillRect/>
            </a:stretch>
          </p:blipFill>
          <p:spPr>
            <a:xfrm>
              <a:off x="896145" y="481871"/>
              <a:ext cx="561594" cy="561594"/>
            </a:xfrm>
            <a:prstGeom prst="rect">
              <a:avLst/>
            </a:prstGeom>
          </p:spPr>
        </p:pic>
      </p:grpSp>
    </p:spTree>
    <p:extLst>
      <p:ext uri="{BB962C8B-B14F-4D97-AF65-F5344CB8AC3E}">
        <p14:creationId xmlns:p14="http://schemas.microsoft.com/office/powerpoint/2010/main" val="28459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TotalTime>
  <Words>1282</Words>
  <Application>Microsoft Office PowerPoint</Application>
  <PresentationFormat>Widescreen</PresentationFormat>
  <Paragraphs>95</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A36697 Dương Tuấn Anh</cp:lastModifiedBy>
  <cp:revision>162</cp:revision>
  <dcterms:created xsi:type="dcterms:W3CDTF">2024-06-08T02:47:19Z</dcterms:created>
  <dcterms:modified xsi:type="dcterms:W3CDTF">2025-05-20T12:10:03Z</dcterms:modified>
</cp:coreProperties>
</file>