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9" r:id="rId2"/>
    <p:sldId id="306" r:id="rId3"/>
    <p:sldId id="258" r:id="rId4"/>
    <p:sldId id="270" r:id="rId5"/>
    <p:sldId id="275" r:id="rId6"/>
    <p:sldId id="387" r:id="rId7"/>
    <p:sldId id="388" r:id="rId8"/>
    <p:sldId id="389" r:id="rId9"/>
    <p:sldId id="391" r:id="rId10"/>
    <p:sldId id="392" r:id="rId11"/>
    <p:sldId id="396" r:id="rId12"/>
    <p:sldId id="398" r:id="rId13"/>
    <p:sldId id="399" r:id="rId14"/>
    <p:sldId id="411" r:id="rId15"/>
    <p:sldId id="416" r:id="rId16"/>
    <p:sldId id="417" r:id="rId17"/>
    <p:sldId id="418" r:id="rId18"/>
    <p:sldId id="419" r:id="rId19"/>
    <p:sldId id="265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6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103588"/>
            <a:ext cx="14935200" cy="8561051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2286000" y="1638300"/>
            <a:ext cx="141732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CHƯƠNG </a:t>
            </a:r>
            <a:r>
              <a:rPr lang="en-US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vi-VN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6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ĐƯỜNG TRÒN NGOẠI TIẾP VÀ ĐƯỜNG TRÒN NỘI TIẾP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3610752" y="5096026"/>
            <a:ext cx="12391247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BÀI 1:</a:t>
            </a:r>
            <a:r>
              <a:rPr lang="vi-VN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ĐƯỜNG TRÒN NGOẠI TIẾP</a:t>
            </a:r>
            <a:r>
              <a:rPr lang="en-US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vi-VN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ĐƯỜNG TRÒN NỘI TIẾP</a:t>
            </a:r>
            <a:endParaRPr sz="5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298" y="845176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685800" y="6578776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827333" y="6481457"/>
            <a:ext cx="1668970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a)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baseline="30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15" y="789033"/>
            <a:ext cx="1366257" cy="717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467" y="1261977"/>
            <a:ext cx="3086533" cy="34750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333" y="2257376"/>
            <a:ext cx="135454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AM, BN, CP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333" y="7897215"/>
            <a:ext cx="16613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2516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298" y="789033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36298" y="3550228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15" y="789033"/>
            <a:ext cx="1366257" cy="717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467" y="1261977"/>
            <a:ext cx="3086533" cy="3475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52081" y="2103896"/>
            <a:ext cx="436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92825" y="3557654"/>
                <a:ext cx="11388932" cy="240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MC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825" y="3557654"/>
                <a:ext cx="11388932" cy="2404569"/>
              </a:xfrm>
              <a:prstGeom prst="rect">
                <a:avLst/>
              </a:prstGeom>
              <a:blipFill rotWithShape="0">
                <a:blip r:embed="rId7"/>
                <a:stretch>
                  <a:fillRect l="-1927" t="-4569" b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52081" y="2799733"/>
            <a:ext cx="436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50003" y="5962223"/>
                <a:ext cx="13142083" cy="107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OA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00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03" y="5962223"/>
                <a:ext cx="13142083" cy="1073948"/>
              </a:xfrm>
              <a:prstGeom prst="rect">
                <a:avLst/>
              </a:prstGeom>
              <a:blipFill rotWithShape="0">
                <a:blip r:embed="rId8"/>
                <a:stretch>
                  <a:fillRect l="-162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98" y="6923999"/>
            <a:ext cx="985324" cy="10072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875998" y="6966610"/>
            <a:ext cx="1609018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- Tam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blipFill>
                <a:blip r:embed="rId10"/>
                <a:stretch>
                  <a:fillRect l="-1377" t="-6228" b="-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6366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4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15" y="856524"/>
            <a:ext cx="1636753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Ba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15m.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9" y="3035316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848604" y="3238500"/>
                <a:ext cx="16519932" cy="3125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ABC.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4" y="3238500"/>
                <a:ext cx="16519932" cy="3125792"/>
              </a:xfrm>
              <a:prstGeom prst="rect">
                <a:avLst/>
              </a:prstGeom>
              <a:blipFill>
                <a:blip r:embed="rId5"/>
                <a:stretch>
                  <a:fillRect l="-1292" t="-3509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305;p14"/>
          <p:cNvGrpSpPr/>
          <p:nvPr/>
        </p:nvGrpSpPr>
        <p:grpSpPr>
          <a:xfrm flipH="1">
            <a:off x="1012748" y="7364948"/>
            <a:ext cx="1699513" cy="1188276"/>
            <a:chOff x="7890477" y="787864"/>
            <a:chExt cx="2022200" cy="1289304"/>
          </a:xfrm>
        </p:grpSpPr>
        <p:pic>
          <p:nvPicPr>
            <p:cNvPr id="13" name="Google Shape;30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2789842" y="7364948"/>
                <a:ext cx="11992957" cy="251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a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 kern="100" dirty="0">
                    <a:solidFill>
                      <a:srgbClr val="00B0F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dirty="0">
                  <a:solidFill>
                    <a:srgbClr val="00B0F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842" y="7364948"/>
                <a:ext cx="11992957" cy="2511008"/>
              </a:xfrm>
              <a:prstGeom prst="rect">
                <a:avLst/>
              </a:prstGeom>
              <a:blipFill>
                <a:blip r:embed="rId6"/>
                <a:stretch>
                  <a:fillRect l="-1830" t="-4369" b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44" y="6111260"/>
            <a:ext cx="1137392" cy="11868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05455" y="6512273"/>
            <a:ext cx="140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tam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(O; 2cm).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en-US" sz="3800" i="1" kern="1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426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59;p11"/>
          <p:cNvSpPr/>
          <p:nvPr/>
        </p:nvSpPr>
        <p:spPr>
          <a:xfrm>
            <a:off x="228600" y="2105951"/>
            <a:ext cx="16928811" cy="69881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endParaRPr sz="40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3332" y="486440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5500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KẾT LUẬN</a:t>
              </a:r>
              <a:endParaRPr sz="55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2648187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009977" y="3336366"/>
            <a:ext cx="1560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4659805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991732" y="5288560"/>
            <a:ext cx="1561986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998" y="1714500"/>
            <a:ext cx="13362212" cy="2877237"/>
            <a:chOff x="2193759" y="2917658"/>
            <a:chExt cx="13362212" cy="2877237"/>
          </a:xfrm>
        </p:grpSpPr>
        <p:grpSp>
          <p:nvGrpSpPr>
            <p:cNvPr id="40" name="Group 4"/>
            <p:cNvGrpSpPr/>
            <p:nvPr/>
          </p:nvGrpSpPr>
          <p:grpSpPr>
            <a:xfrm>
              <a:off x="2193759" y="2917658"/>
              <a:ext cx="13335000" cy="2743200"/>
              <a:chOff x="-335748" y="0"/>
              <a:chExt cx="8393709" cy="2579249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-335748" y="12700"/>
                <a:ext cx="8393708" cy="2566549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-335747" y="0"/>
                <a:ext cx="8393708" cy="2579249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20973" y="3706951"/>
              <a:ext cx="13334998" cy="2087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6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</a:t>
              </a:r>
              <a:endPara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tabLst>
                  <a:tab pos="360045" algn="l"/>
                  <a:tab pos="720090" algn="l"/>
                </a:tabLst>
                <a:defRPr/>
              </a:pPr>
              <a:endParaRPr lang="en-US" sz="5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756888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5773781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11587" y="5852994"/>
            <a:ext cx="1059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ABD, ACD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74810"/>
              </p:ext>
            </p:extLst>
          </p:nvPr>
        </p:nvGraphicFramePr>
        <p:xfrm>
          <a:off x="1872955" y="2803092"/>
          <a:ext cx="47910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215640" progId="Equation.DSMT4">
                  <p:embed/>
                </p:oleObj>
              </mc:Choice>
              <mc:Fallback>
                <p:oleObj name="Equation" r:id="rId5" imgW="13968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55" y="2803092"/>
                        <a:ext cx="47910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61742"/>
              </p:ext>
            </p:extLst>
          </p:nvPr>
        </p:nvGraphicFramePr>
        <p:xfrm>
          <a:off x="1907826" y="4024813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15640" progId="Equation.DSMT4">
                  <p:embed/>
                </p:oleObj>
              </mc:Choice>
              <mc:Fallback>
                <p:oleObj name="Equation" r:id="rId7" imgW="1218960" imgH="215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26" y="4024813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7568" y="2133866"/>
            <a:ext cx="5240812" cy="497357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49014"/>
              </p:ext>
            </p:extLst>
          </p:nvPr>
        </p:nvGraphicFramePr>
        <p:xfrm>
          <a:off x="5316538" y="7031176"/>
          <a:ext cx="43989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241200" progId="Equation.DSMT4">
                  <p:embed/>
                </p:oleObj>
              </mc:Choice>
              <mc:Fallback>
                <p:oleObj name="Equation" r:id="rId10" imgW="12826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7031176"/>
                        <a:ext cx="4398962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72930"/>
              </p:ext>
            </p:extLst>
          </p:nvPr>
        </p:nvGraphicFramePr>
        <p:xfrm>
          <a:off x="4495800" y="7977108"/>
          <a:ext cx="47910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215640" progId="Equation.DSMT4">
                  <p:embed/>
                </p:oleObj>
              </mc:Choice>
              <mc:Fallback>
                <p:oleObj name="Equation" r:id="rId5" imgW="1396800" imgH="215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977108"/>
                        <a:ext cx="47910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99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55528" y="4834662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19788" y="4903654"/>
            <a:ext cx="924677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ta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BH,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// CD (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AC)</a:t>
            </a:r>
          </a:p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BD // CH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AB)</a:t>
            </a:r>
          </a:p>
          <a:p>
            <a:pPr lvl="0">
              <a:spcAft>
                <a:spcPts val="800"/>
              </a:spcAft>
            </a:pP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6644"/>
              </p:ext>
            </p:extLst>
          </p:nvPr>
        </p:nvGraphicFramePr>
        <p:xfrm>
          <a:off x="1875173" y="3372239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DSMT4">
                  <p:embed/>
                </p:oleObj>
              </mc:Choice>
              <mc:Fallback>
                <p:oleObj name="Equation" r:id="rId5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173" y="3372239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9152" y="2050999"/>
            <a:ext cx="5583920" cy="52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79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03702" y="4168749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96088" y="4250295"/>
            <a:ext cx="10167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= CD (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800"/>
              </a:spcAft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12645"/>
              </p:ext>
            </p:extLst>
          </p:nvPr>
        </p:nvGraphicFramePr>
        <p:xfrm>
          <a:off x="1981200" y="2688108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DSMT4">
                  <p:embed/>
                </p:oleObj>
              </mc:Choice>
              <mc:Fallback>
                <p:oleObj name="Equation" r:id="rId5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88108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97667"/>
              </p:ext>
            </p:extLst>
          </p:nvPr>
        </p:nvGraphicFramePr>
        <p:xfrm>
          <a:off x="4279603" y="5607050"/>
          <a:ext cx="4311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215640" progId="Equation.DSMT4">
                  <p:embed/>
                </p:oleObj>
              </mc:Choice>
              <mc:Fallback>
                <p:oleObj name="Equation" r:id="rId7" imgW="125712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03" y="5607050"/>
                        <a:ext cx="4311650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86948"/>
              </p:ext>
            </p:extLst>
          </p:nvPr>
        </p:nvGraphicFramePr>
        <p:xfrm>
          <a:off x="4443937" y="6336473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DSMT4">
                  <p:embed/>
                </p:oleObj>
              </mc:Choice>
              <mc:Fallback>
                <p:oleObj name="Equation" r:id="rId5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37" y="6336473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0271" y="2461916"/>
            <a:ext cx="5555677" cy="52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8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3515627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85276" y="4787348"/>
            <a:ext cx="10297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HD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5041" y="7392321"/>
            <a:ext cx="11515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M,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AD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ADH          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475" y="2377882"/>
            <a:ext cx="5477941" cy="51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65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097;p63"/>
          <p:cNvGrpSpPr/>
          <p:nvPr/>
        </p:nvGrpSpPr>
        <p:grpSpPr>
          <a:xfrm>
            <a:off x="2590800" y="3390900"/>
            <a:ext cx="12538606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2874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90700"/>
            <a:ext cx="13639800" cy="2362200"/>
            <a:chOff x="2727158" y="2917658"/>
            <a:chExt cx="13639800" cy="2362200"/>
          </a:xfrm>
        </p:grpSpPr>
        <p:grpSp>
          <p:nvGrpSpPr>
            <p:cNvPr id="40" name="Group 4"/>
            <p:cNvGrpSpPr/>
            <p:nvPr/>
          </p:nvGrpSpPr>
          <p:grpSpPr>
            <a:xfrm>
              <a:off x="2727158" y="2917658"/>
              <a:ext cx="13639800" cy="2362200"/>
              <a:chOff x="0" y="0"/>
              <a:chExt cx="8585565" cy="2221020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12700" y="12700"/>
                <a:ext cx="8560165" cy="2195620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0" y="0"/>
                <a:ext cx="8585565" cy="2221020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327358" y="3603458"/>
              <a:ext cx="11240193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nl-NL" sz="5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</a:t>
              </a:r>
              <a:r>
                <a:rPr lang="nl-NL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ĐƯỜNG TRÒN NGOẠI TIẾP TAM GIÁC</a:t>
              </a:r>
              <a:endPara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327662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1295400" y="2441435"/>
            <a:ext cx="1158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(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(O)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3437" y="3838588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2591566" y="3650074"/>
                <a:ext cx="8763000" cy="105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𝑡h𝑢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6" y="3650074"/>
                <a:ext cx="8763000" cy="1054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6" y="1620799"/>
            <a:ext cx="1471873" cy="74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00" y="1535998"/>
            <a:ext cx="3071724" cy="3607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86" y="4816292"/>
            <a:ext cx="839814" cy="858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600200" y="489427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6" y="6278716"/>
            <a:ext cx="1196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ta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(O). </a:t>
            </a:r>
            <a:endParaRPr lang="en-US" sz="4000" b="1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124222"/>
            <a:ext cx="1261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3a, 3b ở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ABC?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55245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955994" y="6580330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3a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309905"/>
            <a:ext cx="7391400" cy="4006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929868" y="7368481"/>
            <a:ext cx="15001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3b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9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896627"/>
            <a:ext cx="1226820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(I),</a:t>
            </a:r>
          </a:p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ABD?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313509" y="3281650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87" y="890615"/>
            <a:ext cx="1188013" cy="1126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896058"/>
            <a:ext cx="4191000" cy="2979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685800" y="4437863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685800" y="5373291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(I)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D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07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760386" y="1615579"/>
            <a:ext cx="13108014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</a:t>
            </a:r>
          </a:p>
          <a:p>
            <a:pPr algn="just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OA, OB ,OC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= OA.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(O; R)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5757410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784335" y="6205303"/>
                <a:ext cx="11197368" cy="105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𝑂𝐶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5" y="6205303"/>
                <a:ext cx="11197368" cy="1054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6" y="1554129"/>
            <a:ext cx="1448174" cy="765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0800" y="1396048"/>
            <a:ext cx="3696197" cy="3823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760386" y="7177940"/>
                <a:ext cx="16308414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i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ì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đườ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ò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𝑞𝑢𝑎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đỉ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𝑛h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A, B ,C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6" y="7177940"/>
                <a:ext cx="16308414" cy="1400383"/>
              </a:xfrm>
              <a:prstGeom prst="rect">
                <a:avLst/>
              </a:prstGeom>
              <a:blipFill rotWithShape="0">
                <a:blip r:embed="rId9"/>
                <a:stretch>
                  <a:fillRect l="-1346" t="-7391" b="-1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05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86" y="1508600"/>
            <a:ext cx="985324" cy="1007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6" y="1921030"/>
            <a:ext cx="1326041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56031" y="5791029"/>
            <a:ext cx="1696096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00" y="1396048"/>
            <a:ext cx="3696197" cy="3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395" y="1104900"/>
            <a:ext cx="1261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22479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42" y="2417791"/>
            <a:ext cx="9733612" cy="3037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9685" y="1588608"/>
            <a:ext cx="4699590" cy="197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7874" y="1927480"/>
            <a:ext cx="4022989" cy="2428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9162" y="1774070"/>
            <a:ext cx="4186907" cy="417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4925946"/>
            <a:ext cx="1502230" cy="76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1639" y="5641472"/>
            <a:ext cx="12063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OB)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7580464"/>
            <a:ext cx="2351174" cy="1289304"/>
            <a:chOff x="7837953" y="804641"/>
            <a:chExt cx="2022200" cy="1289304"/>
          </a:xfrm>
        </p:grpSpPr>
        <p:pic>
          <p:nvPicPr>
            <p:cNvPr id="20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29868" y="7797679"/>
            <a:ext cx="1204048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OB)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OA = OB = OC (= BC:2)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4218" y="6021715"/>
            <a:ext cx="3206382" cy="3311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944" y="5242323"/>
            <a:ext cx="985324" cy="10072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995944" y="5654753"/>
            <a:ext cx="13260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915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8" grpId="1"/>
      <p:bldP spid="22" grpId="0"/>
      <p:bldP spid="22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4;p14"/>
          <p:cNvSpPr/>
          <p:nvPr/>
        </p:nvSpPr>
        <p:spPr>
          <a:xfrm>
            <a:off x="943799" y="949034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777506"/>
            <a:ext cx="1348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3a, AC =4a.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47798" y="2286921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3342635" y="2286921"/>
                <a:ext cx="12829572" cy="365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AB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(3a)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(4a)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25a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sSup>
                          <m:sSupPr>
                            <m:ctrlP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 = 2,5a</a:t>
                </a:r>
                <a:endParaRPr lang="en-US" sz="4000" kern="1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35" y="2286921"/>
                <a:ext cx="12829572" cy="3657220"/>
              </a:xfrm>
              <a:prstGeom prst="rect">
                <a:avLst/>
              </a:prstGeom>
              <a:blipFill rotWithShape="0">
                <a:blip r:embed="rId5"/>
                <a:stretch>
                  <a:fillRect l="-1663" t="-3000" r="-333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97027" y="5761197"/>
            <a:ext cx="1567529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Ê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endParaRPr lang="en-US" sz="3800" i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05;p14"/>
          <p:cNvGrpSpPr/>
          <p:nvPr/>
        </p:nvGrpSpPr>
        <p:grpSpPr>
          <a:xfrm flipH="1">
            <a:off x="977112" y="7304278"/>
            <a:ext cx="1699513" cy="1188276"/>
            <a:chOff x="7890477" y="787864"/>
            <a:chExt cx="2022200" cy="1289304"/>
          </a:xfrm>
        </p:grpSpPr>
        <p:pic>
          <p:nvPicPr>
            <p:cNvPr id="17" name="Google Shape;30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1009072" y="7195180"/>
            <a:ext cx="16390840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đỉnh vuông của </a:t>
            </a:r>
            <a:r>
              <a:rPr lang="en-US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 trùng với một điểm N bất kỳ trên đường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tròn, kẻ đường thẳng đi qua cạnh huyền của êke cắt đường tròn tại A và B ta được đường kính AB.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 điểm của AB là tâm của đường tròn đó.</a:t>
            </a:r>
            <a:r>
              <a:rPr lang="en-US" sz="3800" kern="1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072" y="5795185"/>
            <a:ext cx="1231521" cy="10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601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1875</Words>
  <Application>Microsoft Office PowerPoint</Application>
  <PresentationFormat>Custom</PresentationFormat>
  <Paragraphs>141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Cambria Math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A36697 Dương Tuấn Anh</cp:lastModifiedBy>
  <cp:revision>98</cp:revision>
  <dcterms:created xsi:type="dcterms:W3CDTF">2006-08-16T00:00:00Z</dcterms:created>
  <dcterms:modified xsi:type="dcterms:W3CDTF">2025-05-20T12:16:43Z</dcterms:modified>
  <dc:identifier>DAFWAZhnXwQ</dc:identifier>
</cp:coreProperties>
</file>