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modernComment_285_22F9C840.xml" ContentType="application/vnd.ms-powerpoint.comments+xml"/>
  <Override PartName="/ppt/comments/modernComment_253_84FC4618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68" r:id="rId2"/>
    <p:sldId id="634" r:id="rId3"/>
    <p:sldId id="646" r:id="rId4"/>
    <p:sldId id="647" r:id="rId5"/>
    <p:sldId id="648" r:id="rId6"/>
    <p:sldId id="649" r:id="rId7"/>
    <p:sldId id="650" r:id="rId8"/>
    <p:sldId id="651" r:id="rId9"/>
    <p:sldId id="593" r:id="rId10"/>
    <p:sldId id="653" r:id="rId11"/>
    <p:sldId id="654" r:id="rId12"/>
    <p:sldId id="594" r:id="rId13"/>
    <p:sldId id="636" r:id="rId14"/>
    <p:sldId id="639" r:id="rId15"/>
    <p:sldId id="638" r:id="rId16"/>
    <p:sldId id="637" r:id="rId17"/>
    <p:sldId id="655" r:id="rId18"/>
    <p:sldId id="640" r:id="rId19"/>
    <p:sldId id="641" r:id="rId20"/>
    <p:sldId id="642" r:id="rId21"/>
    <p:sldId id="643" r:id="rId22"/>
    <p:sldId id="644" r:id="rId23"/>
    <p:sldId id="645" r:id="rId24"/>
    <p:sldId id="595" r:id="rId25"/>
    <p:sldId id="381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C96EF2-BCC6-618F-00DB-B0D6262B4E2F}" name="Hiệu" initials="H" userId="S::3101199691@haiphong.itrithuc.vn::8ee4c17b-74af-4586-bf5e-2970cef7f8f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FF"/>
    <a:srgbClr val="0000CC"/>
    <a:srgbClr val="FF93FF"/>
    <a:srgbClr val="FFECAF"/>
    <a:srgbClr val="CC00CC"/>
    <a:srgbClr val="7F7F7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omments/modernComment_253_84FC461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92F7263F-EFB0-4D05-AB96-4A4B1A734F2A}" authorId="{19C96EF2-BCC6-618F-00DB-B0D6262B4E2F}" created="2024-05-02T10:56:38.315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31125528" sldId="595"/>
      <ac:spMk id="4" creationId="{66585805-5EDB-5305-FE52-1CBD5686919D}"/>
    </ac:deMkLst>
    <p188:txBody>
      <a:bodyPr/>
      <a:lstStyle/>
      <a:p>
        <a:r>
          <a:rPr lang="en-US"/>
          <a:t>Sai ạ, b = -35 cơ ạ</a:t>
        </a:r>
      </a:p>
    </p188:txBody>
  </p188:cm>
</p188:cmLst>
</file>

<file path=ppt/comments/modernComment_285_22F9C84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4D5159A-A95A-490A-B529-7669DCAF56F0}" authorId="{19C96EF2-BCC6-618F-00DB-B0D6262B4E2F}" created="2024-05-02T10:55:58.642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586795072" sldId="645"/>
      <ac:spMk id="4" creationId="{8B7E8B6C-87C2-2EE8-B450-9C8B214B06C5}"/>
    </ac:deMkLst>
    <p188:txBody>
      <a:bodyPr/>
      <a:lstStyle/>
      <a:p>
        <a:r>
          <a:rPr lang="en-US"/>
          <a:t>Sai ạ, b =-3 cơ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7292D-5B6E-4748-BD46-8839EDC60379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68A89-F29B-44A5-93B5-548F33E52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22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979B6-8E7C-4E90-8C9D-F537DFD7086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7701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ró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đông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,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18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ró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đông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,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38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Cần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ró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đông</a:t>
            </a:r>
            <a:r>
              <a:rPr lang="en-US" baseline="0" dirty="0"/>
              <a:t> </a:t>
            </a:r>
            <a:r>
              <a:rPr lang="en-US" baseline="0" dirty="0" err="1"/>
              <a:t>cá</a:t>
            </a:r>
            <a:r>
              <a:rPr lang="en-US" baseline="0" dirty="0"/>
              <a:t> </a:t>
            </a:r>
            <a:r>
              <a:rPr lang="en-US" baseline="0" dirty="0" err="1"/>
              <a:t>nhân</a:t>
            </a:r>
            <a:r>
              <a:rPr lang="en-US" baseline="0" dirty="0"/>
              <a:t>,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68A89-F29B-44A5-93B5-548F33E525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62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4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8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14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790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3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9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2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7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24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0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5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AE751-BC33-4D44-9EB8-F7A13F929D3E}" type="datetimeFigureOut">
              <a:rPr lang="en-US" smtClean="0"/>
              <a:pPr/>
              <a:t>3/20/2025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54624-F2E3-46CC-90C1-ED011B418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Relationship Id="rId9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image" Target="../media/image62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microsoft.com/office/2018/10/relationships/comments" Target="../comments/modernComment_285_22F9C84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microsoft.com/office/2018/10/relationships/comments" Target="../comments/modernComment_253_84FC46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8" Type="http://schemas.openxmlformats.org/officeDocument/2006/relationships/image" Target="../media/image28.png"/><Relationship Id="rId3" Type="http://schemas.microsoft.com/office/2007/relationships/media" Target="../media/media2.mp3"/><Relationship Id="rId21" Type="http://schemas.openxmlformats.org/officeDocument/2006/relationships/image" Target="../media/image4.wmf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17" Type="http://schemas.openxmlformats.org/officeDocument/2006/relationships/image" Target="../media/image27.png"/><Relationship Id="rId2" Type="http://schemas.openxmlformats.org/officeDocument/2006/relationships/audio" Target="../media/media1.mp3"/><Relationship Id="rId16" Type="http://schemas.openxmlformats.org/officeDocument/2006/relationships/image" Target="../media/image26.png"/><Relationship Id="rId20" Type="http://schemas.openxmlformats.org/officeDocument/2006/relationships/oleObject" Target="../embeddings/oleObject1.bin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23.png"/><Relationship Id="rId10" Type="http://schemas.openxmlformats.org/officeDocument/2006/relationships/audio" Target="../media/audio1.wav"/><Relationship Id="rId19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0.png"/><Relationship Id="rId1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17" Type="http://schemas.openxmlformats.org/officeDocument/2006/relationships/image" Target="../media/image34.png"/><Relationship Id="rId2" Type="http://schemas.openxmlformats.org/officeDocument/2006/relationships/audio" Target="../media/media1.mp3"/><Relationship Id="rId16" Type="http://schemas.openxmlformats.org/officeDocument/2006/relationships/image" Target="../media/image3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32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35.png"/><Relationship Id="rId1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17" Type="http://schemas.openxmlformats.org/officeDocument/2006/relationships/image" Target="../media/image39.png"/><Relationship Id="rId2" Type="http://schemas.openxmlformats.org/officeDocument/2006/relationships/audio" Target="../media/media1.mp3"/><Relationship Id="rId16" Type="http://schemas.openxmlformats.org/officeDocument/2006/relationships/image" Target="../media/image3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37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0.png"/><Relationship Id="rId1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17" Type="http://schemas.openxmlformats.org/officeDocument/2006/relationships/image" Target="../media/image44.png"/><Relationship Id="rId2" Type="http://schemas.openxmlformats.org/officeDocument/2006/relationships/audio" Target="../media/media1.mp3"/><Relationship Id="rId16" Type="http://schemas.openxmlformats.org/officeDocument/2006/relationships/image" Target="../media/image4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42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5.png"/><Relationship Id="rId1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17" Type="http://schemas.openxmlformats.org/officeDocument/2006/relationships/image" Target="../media/image49.png"/><Relationship Id="rId2" Type="http://schemas.openxmlformats.org/officeDocument/2006/relationships/audio" Target="../media/media1.mp3"/><Relationship Id="rId16" Type="http://schemas.openxmlformats.org/officeDocument/2006/relationships/image" Target="../media/image4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47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50.png"/><Relationship Id="rId18" Type="http://schemas.openxmlformats.org/officeDocument/2006/relationships/image" Target="../media/image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2.png"/><Relationship Id="rId17" Type="http://schemas.openxmlformats.org/officeDocument/2006/relationships/image" Target="../media/image54.png"/><Relationship Id="rId2" Type="http://schemas.openxmlformats.org/officeDocument/2006/relationships/audio" Target="../media/media1.mp3"/><Relationship Id="rId16" Type="http://schemas.openxmlformats.org/officeDocument/2006/relationships/image" Target="../media/image53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audio" Target="../media/audio2.wav"/><Relationship Id="rId5" Type="http://schemas.microsoft.com/office/2007/relationships/media" Target="../media/media3.mp3"/><Relationship Id="rId15" Type="http://schemas.openxmlformats.org/officeDocument/2006/relationships/image" Target="../media/image52.png"/><Relationship Id="rId10" Type="http://schemas.openxmlformats.org/officeDocument/2006/relationships/audio" Target="../media/audio1.wav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image" Target="../media/image5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3570047-0C4B-697C-0A36-621A11812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368" y="1230104"/>
            <a:ext cx="5915228" cy="8540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3. ĐỊNH LÍ VIÈTE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Content Placeholder 2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0966A0B-CCC3-E8DD-2DB9-5FDCAFE2E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001" y="2706844"/>
            <a:ext cx="1393963" cy="531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4)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89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FE279D-BC86-FE6A-AC51-207833F1F5EA}"/>
                  </a:ext>
                </a:extLst>
              </p:cNvPr>
              <p:cNvSpPr txBox="1"/>
              <p:nvPr/>
            </p:nvSpPr>
            <p:spPr>
              <a:xfrm>
                <a:off x="301301" y="3643689"/>
                <a:ext cx="11253019" cy="2691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2) Giải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bằng cách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nhẩm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endParaRPr lang="vi-VN" sz="28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thì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một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còn lại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=0(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thì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một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còn lại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FE279D-BC86-FE6A-AC51-207833F1F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01" y="3643689"/>
                <a:ext cx="11253019" cy="2691891"/>
              </a:xfrm>
              <a:prstGeom prst="rect">
                <a:avLst/>
              </a:prstGeom>
              <a:blipFill>
                <a:blip r:embed="rId3"/>
                <a:stretch>
                  <a:fillRect l="-1083" t="-2494" b="-20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4A2394-F07A-8040-6F8E-794729A53DB3}"/>
                  </a:ext>
                </a:extLst>
              </p:cNvPr>
              <p:cNvSpPr txBox="1"/>
              <p:nvPr/>
            </p:nvSpPr>
            <p:spPr>
              <a:xfrm>
                <a:off x="2963682" y="280646"/>
                <a:ext cx="8923518" cy="20159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 Khi đó </a:t>
                </a:r>
                <a:r>
                  <a:rPr lang="en-US" sz="4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4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4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này?</a:t>
                </a:r>
                <a:endParaRPr lang="vi-VN" sz="4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B4A2394-F07A-8040-6F8E-794729A5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682" y="280646"/>
                <a:ext cx="8923518" cy="2015936"/>
              </a:xfrm>
              <a:prstGeom prst="rect">
                <a:avLst/>
              </a:prstGeom>
              <a:blipFill>
                <a:blip r:embed="rId4"/>
                <a:stretch>
                  <a:fillRect l="-2391" t="-5136" b="-120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8B11CA-26FC-2F85-0D61-A3315F87F232}"/>
                  </a:ext>
                </a:extLst>
              </p:cNvPr>
              <p:cNvSpPr txBox="1"/>
              <p:nvPr/>
            </p:nvSpPr>
            <p:spPr>
              <a:xfrm>
                <a:off x="2963682" y="260820"/>
                <a:ext cx="8923518" cy="201593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 </m:t>
                    </m:r>
                  </m:oMath>
                </a14:m>
                <a:endParaRPr lang="en-US" sz="4000" dirty="0">
                  <a:solidFill>
                    <a:srgbClr val="FF0000"/>
                  </a:solidFill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4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4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thì phương </a:t>
                </a:r>
                <a:r>
                  <a:rPr lang="en-US" sz="4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này có </a:t>
                </a:r>
                <a:r>
                  <a:rPr lang="en-US" sz="4000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40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là gì?</a:t>
                </a:r>
                <a:endParaRPr lang="vi-VN" sz="40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D8B11CA-26FC-2F85-0D61-A3315F87F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682" y="260820"/>
                <a:ext cx="8923518" cy="2015936"/>
              </a:xfrm>
              <a:prstGeom prst="rect">
                <a:avLst/>
              </a:prstGeom>
              <a:blipFill>
                <a:blip r:embed="rId9"/>
                <a:stretch>
                  <a:fillRect l="-2391" t="-5152" b="-124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09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FE279D-BC86-FE6A-AC51-207833F1F5EA}"/>
                  </a:ext>
                </a:extLst>
              </p:cNvPr>
              <p:cNvSpPr txBox="1"/>
              <p:nvPr/>
            </p:nvSpPr>
            <p:spPr>
              <a:xfrm>
                <a:off x="167486" y="3611691"/>
                <a:ext cx="11253019" cy="1969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3) Tìm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số khi biết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tích</a:t>
                </a:r>
                <a:endParaRPr lang="vi-VN" sz="2800" dirty="0">
                  <a:solidFill>
                    <a:srgbClr val="FFFF00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số có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tồng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thì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số đó là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𝑆𝑥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Chú ý: Điều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để có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số đó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CFE279D-BC86-FE6A-AC51-207833F1F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86" y="3611691"/>
                <a:ext cx="11253019" cy="1969770"/>
              </a:xfrm>
              <a:prstGeom prst="rect">
                <a:avLst/>
              </a:prstGeom>
              <a:blipFill>
                <a:blip r:embed="rId3"/>
                <a:stretch>
                  <a:fillRect l="-1083" t="-3086" b="-74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FB4A2394-F07A-8040-6F8E-794729A53DB3}"/>
              </a:ext>
            </a:extLst>
          </p:cNvPr>
          <p:cNvSpPr txBox="1"/>
          <p:nvPr/>
        </p:nvSpPr>
        <p:spPr>
          <a:xfrm>
            <a:off x="2963682" y="280646"/>
            <a:ext cx="892351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cách tìm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số khi biết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và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tích</a:t>
            </a:r>
            <a:r>
              <a:rPr lang="en-US" sz="4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  <a:endParaRPr lang="vi-VN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4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8A31E3-253B-41E7-28D8-3201EC7AE5CB}"/>
                  </a:ext>
                </a:extLst>
              </p:cNvPr>
              <p:cNvSpPr txBox="1"/>
              <p:nvPr/>
            </p:nvSpPr>
            <p:spPr>
              <a:xfrm>
                <a:off x="383457" y="336984"/>
                <a:ext cx="11105535" cy="3631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Dạng 1: Giải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bằng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nhẩm</a:t>
                </a:r>
                <a:r>
                  <a:rPr lang="en-US" sz="28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endParaRPr lang="vi-VN" sz="28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giải: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=0(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thì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một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còn lại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=0(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thì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một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còn lại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8A31E3-253B-41E7-28D8-3201EC7AE5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57" y="336984"/>
                <a:ext cx="11105535" cy="3631250"/>
              </a:xfrm>
              <a:prstGeom prst="rect">
                <a:avLst/>
              </a:prstGeom>
              <a:blipFill>
                <a:blip r:embed="rId2"/>
                <a:stretch>
                  <a:fillRect l="-1153" t="-1007" b="-100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981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FAA9E-B420-39B0-54A2-215A3E729499}"/>
                  </a:ext>
                </a:extLst>
              </p:cNvPr>
              <p:cNvSpPr txBox="1"/>
              <p:nvPr/>
            </p:nvSpPr>
            <p:spPr>
              <a:xfrm>
                <a:off x="263014" y="218826"/>
                <a:ext cx="11253018" cy="45720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Bài 1.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Nhẩm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	b)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Lời giải: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=1+(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)+</m:t>
                    </m:r>
                    <m:r>
                      <a:rPr lang="en-US" sz="2800" b="0" i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FAA9E-B420-39B0-54A2-215A3E729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4" y="218826"/>
                <a:ext cx="11253018" cy="4572085"/>
              </a:xfrm>
              <a:prstGeom prst="rect">
                <a:avLst/>
              </a:prstGeom>
              <a:blipFill>
                <a:blip r:embed="rId2"/>
                <a:stretch>
                  <a:fillRect l="-1083" t="-933" b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1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FAA9E-B420-39B0-54A2-215A3E729499}"/>
                  </a:ext>
                </a:extLst>
              </p:cNvPr>
              <p:cNvSpPr txBox="1"/>
              <p:nvPr/>
            </p:nvSpPr>
            <p:spPr>
              <a:xfrm>
                <a:off x="263014" y="218826"/>
                <a:ext cx="11253018" cy="3999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Bài 1.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Nhẩm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	b)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Lời giải: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 Ta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=2+(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5)+3=0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FAA9E-B420-39B0-54A2-215A3E729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014" y="218826"/>
                <a:ext cx="11253018" cy="3999621"/>
              </a:xfrm>
              <a:prstGeom prst="rect">
                <a:avLst/>
              </a:prstGeom>
              <a:blipFill>
                <a:blip r:embed="rId2"/>
                <a:stretch>
                  <a:fillRect l="-1083" t="-1067" b="-91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694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FAA9E-B420-39B0-54A2-215A3E729499}"/>
                  </a:ext>
                </a:extLst>
              </p:cNvPr>
              <p:cNvSpPr txBox="1"/>
              <p:nvPr/>
            </p:nvSpPr>
            <p:spPr>
              <a:xfrm>
                <a:off x="469491" y="295255"/>
                <a:ext cx="11253018" cy="65185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Bài 1.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Nhẩm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</a:t>
                </a:r>
                <a:b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	b)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		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Lời giải: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 Ta có: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=7;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7+4=0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1;</m:t>
                    </m:r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b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</a:b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 Ta có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9)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10=0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den>
                    </m:f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E0FAA9E-B420-39B0-54A2-215A3E7294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91" y="295255"/>
                <a:ext cx="11253018" cy="6518579"/>
              </a:xfrm>
              <a:prstGeom prst="rect">
                <a:avLst/>
              </a:prstGeom>
              <a:blipFill>
                <a:blip r:embed="rId2"/>
                <a:stretch>
                  <a:fillRect l="-1083" t="-561" b="-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345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CB357A9-25DB-F711-C7DE-33CD13F94B16}"/>
              </a:ext>
            </a:extLst>
          </p:cNvPr>
          <p:cNvSpPr txBox="1"/>
          <p:nvPr/>
        </p:nvSpPr>
        <p:spPr>
          <a:xfrm>
            <a:off x="266700" y="317099"/>
            <a:ext cx="11010900" cy="4318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Dạng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2: Tính giá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thức có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chứa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bậc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mà không giải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trình</a:t>
            </a:r>
            <a:endParaRPr lang="vi-VN" sz="3200" b="1" dirty="0">
              <a:solidFill>
                <a:srgbClr val="FFFF00"/>
              </a:solidFill>
              <a:effectLst/>
              <a:latin typeface="Georgia" panose="02040502050405020303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giải</a:t>
            </a:r>
            <a:endParaRPr lang="vi-VN" sz="3200" dirty="0">
              <a:solidFill>
                <a:schemeClr val="bg1"/>
              </a:solidFill>
              <a:effectLst/>
              <a:latin typeface="Georgia" panose="02040502050405020303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1: Chỉ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có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nghiệm</a:t>
            </a:r>
            <a:endParaRPr lang="vi-VN" sz="3200" dirty="0">
              <a:solidFill>
                <a:schemeClr val="bg1"/>
              </a:solidFill>
              <a:effectLst/>
              <a:latin typeface="Georgia" panose="02040502050405020303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2: Dùng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lí Viète tính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và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nghiệm</a:t>
            </a:r>
            <a:endParaRPr lang="vi-VN" sz="3200" dirty="0">
              <a:solidFill>
                <a:schemeClr val="bg1"/>
              </a:solidFill>
              <a:effectLst/>
              <a:latin typeface="Georgia" panose="02040502050405020303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đổi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thức đã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về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thức có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nghiệm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bg1"/>
              </a:solidFill>
              <a:effectLst/>
              <a:latin typeface="Georgia" panose="02040502050405020303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14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8C3F16-272B-EDB6-6DCD-A65988EF4AEB}"/>
                  </a:ext>
                </a:extLst>
              </p:cNvPr>
              <p:cNvSpPr txBox="1"/>
              <p:nvPr/>
            </p:nvSpPr>
            <p:spPr>
              <a:xfrm>
                <a:off x="285750" y="417803"/>
                <a:ext cx="10877550" cy="22159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Bài 2.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đều khác 0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b) Hãy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8C3F16-272B-EDB6-6DCD-A65988EF4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417803"/>
                <a:ext cx="10877550" cy="2215991"/>
              </a:xfrm>
              <a:prstGeom prst="rect">
                <a:avLst/>
              </a:prstGeom>
              <a:blipFill>
                <a:blip r:embed="rId2"/>
                <a:stretch>
                  <a:fillRect l="-1177" t="-1928" b="-8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7E1C74-2DC5-5449-80E2-AB4B2F757B2F}"/>
                  </a:ext>
                </a:extLst>
              </p:cNvPr>
              <p:cNvSpPr txBox="1"/>
              <p:nvPr/>
            </p:nvSpPr>
            <p:spPr>
              <a:xfrm>
                <a:off x="285750" y="2702202"/>
                <a:ext cx="10134600" cy="16972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Bài 3. Cho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luôn có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biệt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b) Hãy tính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F7E1C74-2DC5-5449-80E2-AB4B2F757B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2702202"/>
                <a:ext cx="10134600" cy="1697260"/>
              </a:xfrm>
              <a:prstGeom prst="rect">
                <a:avLst/>
              </a:prstGeom>
              <a:blipFill>
                <a:blip r:embed="rId7"/>
                <a:stretch>
                  <a:fillRect l="-1264" t="-2151" b="-896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9F18CAB-0437-83D4-C89D-69EFAD80775B}"/>
              </a:ext>
            </a:extLst>
          </p:cNvPr>
          <p:cNvSpPr txBox="1"/>
          <p:nvPr/>
        </p:nvSpPr>
        <p:spPr>
          <a:xfrm>
            <a:off x="509404" y="4540446"/>
            <a:ext cx="6786746" cy="18997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Lớp chia làm 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1;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3 làm bài 2. 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2,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tổ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4 làm bài 3</a:t>
            </a: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Thời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động nhóm là 4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8C3F16-272B-EDB6-6DCD-A65988EF4AEB}"/>
                  </a:ext>
                </a:extLst>
              </p:cNvPr>
              <p:cNvSpPr txBox="1"/>
              <p:nvPr/>
            </p:nvSpPr>
            <p:spPr>
              <a:xfrm>
                <a:off x="285750" y="417803"/>
                <a:ext cx="10877550" cy="5779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Bài 2.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các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đều khác 0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b) Hãy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Lời giải: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a) Vì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lí Viète, 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2≠0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≠0;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≠0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b) Ta có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vi-VN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vi-VN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vi-VN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vi-VN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vi-VN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36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36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8C3F16-272B-EDB6-6DCD-A65988EF4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417803"/>
                <a:ext cx="10877550" cy="5779659"/>
              </a:xfrm>
              <a:prstGeom prst="rect">
                <a:avLst/>
              </a:prstGeom>
              <a:blipFill>
                <a:blip r:embed="rId2"/>
                <a:stretch>
                  <a:fillRect l="-1177" t="-7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187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8FAFE6-F66E-0B2B-D887-7E6F778C261F}"/>
                  </a:ext>
                </a:extLst>
              </p:cNvPr>
              <p:cNvSpPr txBox="1"/>
              <p:nvPr/>
            </p:nvSpPr>
            <p:spPr>
              <a:xfrm>
                <a:off x="304800" y="398117"/>
                <a:ext cx="9475304" cy="57136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Bài 3. Cho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luôn có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biệt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b) Hãy tính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Lời giải: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4.1=5&gt;0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, do đó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đã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biệt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b) Theo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thức Viète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Do đó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bSup>
                      <m:sSub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vi-VN" sz="2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>
                                    <a:solidFill>
                                      <a:schemeClr val="bg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=9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2=7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8FAFE6-F66E-0B2B-D887-7E6F778C2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98117"/>
                <a:ext cx="9475304" cy="5713615"/>
              </a:xfrm>
              <a:prstGeom prst="rect">
                <a:avLst/>
              </a:prstGeom>
              <a:blipFill>
                <a:blip r:embed="rId2"/>
                <a:stretch>
                  <a:fillRect l="-1287" t="-640" b="-20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4397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505431" y="735222"/>
            <a:ext cx="8837351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TRÒ CHƠI: AI LÀ TRIỆU PHÚ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5E87F-0069-E608-1736-E93AE8DC756E}"/>
              </a:ext>
            </a:extLst>
          </p:cNvPr>
          <p:cNvSpPr txBox="1"/>
          <p:nvPr/>
        </p:nvSpPr>
        <p:spPr>
          <a:xfrm>
            <a:off x="622851" y="2050109"/>
            <a:ext cx="11052313" cy="25430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Luật</a:t>
            </a:r>
            <a:r>
              <a:rPr lang="en-US" sz="32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chơi: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chơi "Ai là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phú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"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Mỗi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sinh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1 câu hỏi,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đó trả lời câu hỏi mình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Mỗi câu hỏi đưa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các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có tối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20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giây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nghĩ và trả lời.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Mỗi câu trả lời đúng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 sinh nhận được điểm 9.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2122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33729D-EE49-57ED-35BD-870C53454892}"/>
                  </a:ext>
                </a:extLst>
              </p:cNvPr>
              <p:cNvSpPr txBox="1"/>
              <p:nvPr/>
            </p:nvSpPr>
            <p:spPr>
              <a:xfrm>
                <a:off x="342900" y="397336"/>
                <a:ext cx="10896600" cy="31086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Dạng 3: Tìm </a:t>
                </a:r>
                <a:r>
                  <a:rPr lang="en-US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số khi biết </a:t>
                </a:r>
                <a:r>
                  <a:rPr lang="en-US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của chúng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giải</a:t>
                </a:r>
                <a:endParaRPr lang="vi-VN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Nếu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số có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tồng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thì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số đó là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𝑆𝑥</m:t>
                    </m:r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Chú ý: Điều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để có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số đó là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𝑃</m:t>
                    </m:r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833729D-EE49-57ED-35BD-870C53454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397336"/>
                <a:ext cx="10896600" cy="3108608"/>
              </a:xfrm>
              <a:prstGeom prst="rect">
                <a:avLst/>
              </a:prstGeom>
              <a:blipFill>
                <a:blip r:embed="rId2"/>
                <a:stretch>
                  <a:fillRect l="-1398" t="-1765" r="-727" b="-549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03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7E8B6C-87C2-2EE8-B450-9C8B214B06C5}"/>
                  </a:ext>
                </a:extLst>
              </p:cNvPr>
              <p:cNvSpPr txBox="1"/>
              <p:nvPr/>
            </p:nvSpPr>
            <p:spPr>
              <a:xfrm>
                <a:off x="304800" y="354491"/>
                <a:ext cx="11315700" cy="5176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Bài 4. Tìm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trong các trường hợp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=8;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Lời giải: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=8;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+12=0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1.12=4&gt;0⇒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</m:rad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 Tìm được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cần tìm là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=6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=6;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7E8B6C-87C2-2EE8-B450-9C8B214B0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54491"/>
                <a:ext cx="11315700" cy="5176032"/>
              </a:xfrm>
              <a:prstGeom prst="rect">
                <a:avLst/>
              </a:prstGeom>
              <a:blipFill>
                <a:blip r:embed="rId2"/>
                <a:stretch>
                  <a:fillRect l="-1078" t="-707" b="-235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2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7E8B6C-87C2-2EE8-B450-9C8B214B06C5}"/>
                  </a:ext>
                </a:extLst>
              </p:cNvPr>
              <p:cNvSpPr txBox="1"/>
              <p:nvPr/>
            </p:nvSpPr>
            <p:spPr>
              <a:xfrm>
                <a:off x="247650" y="-35426"/>
                <a:ext cx="11315700" cy="68934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Bài 4. Tìm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trong các trường hợp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=8;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Lời giải: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Từ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⋅(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)=12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+12=0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=(7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4.1⋅12=49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48=1&gt;0⇒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Δ</m:t>
                        </m:r>
                      </m:e>
                    </m:rad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Tìm được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,(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cần tìm là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7E8B6C-87C2-2EE8-B450-9C8B214B0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-35426"/>
                <a:ext cx="11315700" cy="6893426"/>
              </a:xfrm>
              <a:prstGeom prst="rect">
                <a:avLst/>
              </a:prstGeom>
              <a:blipFill>
                <a:blip r:embed="rId2"/>
                <a:stretch>
                  <a:fillRect l="-1131" t="-531" b="-15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10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7E8B6C-87C2-2EE8-B450-9C8B214B06C5}"/>
                  </a:ext>
                </a:extLst>
              </p:cNvPr>
              <p:cNvSpPr txBox="1"/>
              <p:nvPr/>
            </p:nvSpPr>
            <p:spPr>
              <a:xfrm>
                <a:off x="285750" y="468791"/>
                <a:ext cx="11315700" cy="50508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Bài 4. Tìm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trong các trường hợp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=8;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12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Lời giải: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=3;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+5=0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=(−3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4.1.5=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11&lt;0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trên vô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 Do đó không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tồn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số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7E8B6C-87C2-2EE8-B450-9C8B214B06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468791"/>
                <a:ext cx="11315700" cy="5050870"/>
              </a:xfrm>
              <a:prstGeom prst="rect">
                <a:avLst/>
              </a:prstGeom>
              <a:blipFill>
                <a:blip r:embed="rId3"/>
                <a:stretch>
                  <a:fillRect l="-1131" t="-845" b="-25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67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C3C84A-6953-6200-0842-C76891723F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585805-5EDB-5305-FE52-1CBD5686919D}"/>
                  </a:ext>
                </a:extLst>
              </p:cNvPr>
              <p:cNvSpPr txBox="1"/>
              <p:nvPr/>
            </p:nvSpPr>
            <p:spPr>
              <a:xfrm>
                <a:off x="285750" y="172178"/>
                <a:ext cx="11106150" cy="6590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Bài 5. Bác An có một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vườn hình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nhật có chu vi là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70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300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. Hãy tính các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kích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thước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vườn trên.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Lời giải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Vì nửa chu vi của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vườn hình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nhật trên là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70:2=35(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đất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trên là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300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Times New Roman" panose="020206030504050203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nên chiều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và chiều dài của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vườn trên có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35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,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300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. </a:t>
                </a: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Khi đó chúng là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35</m:t>
                    </m:r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+300=0</m:t>
                    </m:r>
                  </m:oMath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(−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4⋅1⋅300=25&gt;0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biệt là: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35+</m:t>
                          </m:r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e>
                          </m:rad>
                        </m:num>
                        <m:den>
                          <m:r>
                            <a:rPr lang="en-US" sz="2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2.1</m:t>
                          </m:r>
                        </m:den>
                      </m:f>
                      <m:r>
                        <a:rPr lang="en-US" sz="2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=20;</m:t>
                      </m:r>
                      <m:sSub>
                        <m:sSub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35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vi-VN" sz="2800" i="1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>
                                  <a:solidFill>
                                    <a:schemeClr val="bg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25</m:t>
                              </m:r>
                            </m:e>
                          </m:rad>
                        </m:num>
                        <m:den>
                          <m:r>
                            <a:rPr lang="en-US" sz="2800">
                              <a:solidFill>
                                <a:schemeClr val="bg1"/>
                              </a:solidFill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2.1</m:t>
                          </m:r>
                        </m:den>
                      </m:f>
                      <m:r>
                        <a:rPr lang="en-US" sz="2800">
                          <a:solidFill>
                            <a:schemeClr val="bg1"/>
                          </a:solidFill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=15</m:t>
                      </m:r>
                    </m:oMath>
                  </m:oMathPara>
                </a14:m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5000"/>
                  </a:lnSpc>
                  <a:spcAft>
                    <a:spcPts val="600"/>
                  </a:spcAft>
                </a:pP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Vậy chiều </a:t>
                </a:r>
                <a:r>
                  <a:rPr lang="en-US" sz="28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rộng</a:t>
                </a:r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, chiều dài cần tìm lần lượt là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15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20</m:t>
                    </m:r>
                    <m:r>
                      <m:rPr>
                        <m:nor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8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585805-5EDB-5305-FE52-1CBD56869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72178"/>
                <a:ext cx="11106150" cy="6590587"/>
              </a:xfrm>
              <a:prstGeom prst="rect">
                <a:avLst/>
              </a:prstGeom>
              <a:blipFill>
                <a:blip r:embed="rId3"/>
                <a:stretch>
                  <a:fillRect l="-1153" t="-555" b="-16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6950BFC3-D8DA-4A85-94F7-54DA5524770B}">
      <p188:commentRel xmlns:p188="http://schemas.microsoft.com/office/powerpoint/2018/8/main" r:id="rId2"/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0AE8C0B-F0B3-F38F-9134-38AB8564D00A}"/>
              </a:ext>
            </a:extLst>
          </p:cNvPr>
          <p:cNvSpPr/>
          <p:nvPr/>
        </p:nvSpPr>
        <p:spPr>
          <a:xfrm>
            <a:off x="89073" y="2510927"/>
            <a:ext cx="5569605" cy="91807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467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HƯỚNG </a:t>
            </a:r>
            <a:r>
              <a:rPr kumimoji="0" lang="en-US" sz="3467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DẪN </a:t>
            </a:r>
            <a:r>
              <a:rPr lang="en-US" sz="3467" b="1" ker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 NHÀ</a:t>
            </a:r>
            <a:endParaRPr kumimoji="0" lang="en-US" sz="3467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" name="TextBox 4" descr="OPL20U25GSXzBJYl68kk8uQGfFKzs7yb1M4KJWUiLk6ZEvGF+qCIPSnY57AbBFCvTW(2023.15.83.Nguyen Hien)83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D93BB5D9-B701-B99A-B334-6D8023462F41}"/>
              </a:ext>
            </a:extLst>
          </p:cNvPr>
          <p:cNvSpPr txBox="1"/>
          <p:nvPr/>
        </p:nvSpPr>
        <p:spPr>
          <a:xfrm>
            <a:off x="258237" y="3716794"/>
            <a:ext cx="102041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Xem lại toàn bộ nội dung bài đã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fr-FR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 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sbt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/>
              <p:nvPr/>
            </p:nvSpPr>
            <p:spPr>
              <a:xfrm>
                <a:off x="1212639" y="3628233"/>
                <a:ext cx="9383697" cy="108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1. Hai số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 Điều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kiện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).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605F6AC-8356-4661-B6A4-309609CF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39" y="3628233"/>
                <a:ext cx="9383697" cy="1088375"/>
              </a:xfrm>
              <a:prstGeom prst="rect">
                <a:avLst/>
              </a:prstGeom>
              <a:blipFill rotWithShape="1">
                <a:blip r:embed="rId14"/>
                <a:stretch>
                  <a:fillRect l="-1689" t="-7821" r="-2534" b="-15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5" y="5100583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u hoi b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6435571" y="5202784"/>
                <a:ext cx="4650419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𝑆𝑥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 (Headings)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cau hoi b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71" y="5202784"/>
                <a:ext cx="4650419" cy="595932"/>
              </a:xfrm>
              <a:prstGeom prst="rect">
                <a:avLst/>
              </a:prstGeom>
              <a:blipFill rotWithShape="1">
                <a:blip r:embed="rId15"/>
                <a:stretch>
                  <a:fillRect l="-3014" t="-12245" b="-32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u hoi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1106008" y="6060425"/>
                <a:ext cx="46504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𝑆𝑥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cau hoi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08" y="6060425"/>
                <a:ext cx="4650419" cy="584775"/>
              </a:xfrm>
              <a:prstGeom prst="rect">
                <a:avLst/>
              </a:prstGeom>
              <a:blipFill>
                <a:blip r:embed="rId16"/>
                <a:stretch>
                  <a:fillRect l="-2883"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94961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1106008" y="5197162"/>
                <a:ext cx="46504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𝑆𝑥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08" y="5197162"/>
                <a:ext cx="4650419" cy="1077218"/>
              </a:xfrm>
              <a:prstGeom prst="rect">
                <a:avLst/>
              </a:prstGeom>
              <a:blipFill>
                <a:blip r:embed="rId17"/>
                <a:stretch>
                  <a:fillRect l="-2883" t="-79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6435571" y="6060425"/>
                <a:ext cx="46504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𝑆𝑥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71" y="6060425"/>
                <a:ext cx="4650419" cy="584775"/>
              </a:xfrm>
              <a:prstGeom prst="rect">
                <a:avLst/>
              </a:prstGeom>
              <a:blipFill>
                <a:blip r:embed="rId18"/>
                <a:stretch>
                  <a:fillRect l="-3014"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4" name="Oval 5">
            <a:extLst>
              <a:ext uri="{FF2B5EF4-FFF2-40B4-BE49-F238E27FC236}">
                <a16:creationId xmlns:a16="http://schemas.microsoft.com/office/drawing/2014/main" id="{D1B9D50B-2387-722E-6145-9ADCDC52D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B5DEF99C-115A-A15D-98CD-0FDA603B4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3BD40D15-893D-ED7E-9B81-C731E8F78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0E374F30-0CAC-2EF4-9F09-D4BAA1564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6F6C46DD-2EC7-6182-DDD9-178CF25F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B0A1E05F-1430-F7B0-A100-2C4C29F5D8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BB682327-9651-9702-D1EC-FE40C4A85B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57DF49DC-E277-8846-6D30-91C4D1148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2" name="Oval 13">
            <a:extLst>
              <a:ext uri="{FF2B5EF4-FFF2-40B4-BE49-F238E27FC236}">
                <a16:creationId xmlns:a16="http://schemas.microsoft.com/office/drawing/2014/main" id="{15338D89-56D9-C44C-4282-0906968805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3" name="Oval 14">
            <a:extLst>
              <a:ext uri="{FF2B5EF4-FFF2-40B4-BE49-F238E27FC236}">
                <a16:creationId xmlns:a16="http://schemas.microsoft.com/office/drawing/2014/main" id="{BCCEB3A5-2263-7470-EB5B-6FDB4663C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7" name="Oval 25">
            <a:extLst>
              <a:ext uri="{FF2B5EF4-FFF2-40B4-BE49-F238E27FC236}">
                <a16:creationId xmlns:a16="http://schemas.microsoft.com/office/drawing/2014/main" id="{CB550554-538D-7382-6E7A-0590CB1317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8" name="Oval 15">
            <a:extLst>
              <a:ext uri="{FF2B5EF4-FFF2-40B4-BE49-F238E27FC236}">
                <a16:creationId xmlns:a16="http://schemas.microsoft.com/office/drawing/2014/main" id="{EBFFADC8-A74C-274F-2068-901172AFA7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9" name="Oval 16">
            <a:extLst>
              <a:ext uri="{FF2B5EF4-FFF2-40B4-BE49-F238E27FC236}">
                <a16:creationId xmlns:a16="http://schemas.microsoft.com/office/drawing/2014/main" id="{7EBB3010-5ABE-EA85-CDC3-B7D00CEC4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20" name="Oval 17">
            <a:extLst>
              <a:ext uri="{FF2B5EF4-FFF2-40B4-BE49-F238E27FC236}">
                <a16:creationId xmlns:a16="http://schemas.microsoft.com/office/drawing/2014/main" id="{DAF694AD-3C31-E03E-CF28-C514A5B27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13</a:t>
            </a:r>
          </a:p>
        </p:txBody>
      </p:sp>
      <p:sp>
        <p:nvSpPr>
          <p:cNvPr id="28" name="Oval 18">
            <a:extLst>
              <a:ext uri="{FF2B5EF4-FFF2-40B4-BE49-F238E27FC236}">
                <a16:creationId xmlns:a16="http://schemas.microsoft.com/office/drawing/2014/main" id="{A6642732-3FB9-446D-5568-DB305C23F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9" name="Oval 19">
            <a:extLst>
              <a:ext uri="{FF2B5EF4-FFF2-40B4-BE49-F238E27FC236}">
                <a16:creationId xmlns:a16="http://schemas.microsoft.com/office/drawing/2014/main" id="{39AB6AE9-7709-D332-886D-EDBE41B21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30" name="Oval 20">
            <a:extLst>
              <a:ext uri="{FF2B5EF4-FFF2-40B4-BE49-F238E27FC236}">
                <a16:creationId xmlns:a16="http://schemas.microsoft.com/office/drawing/2014/main" id="{668E56CB-7750-B1D2-B818-CF5738694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9CAF38FC-BDF1-4748-F73E-BBBF80D8F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17</a:t>
            </a:r>
          </a:p>
        </p:txBody>
      </p:sp>
      <p:sp>
        <p:nvSpPr>
          <p:cNvPr id="36" name="Oval 22">
            <a:extLst>
              <a:ext uri="{FF2B5EF4-FFF2-40B4-BE49-F238E27FC236}">
                <a16:creationId xmlns:a16="http://schemas.microsoft.com/office/drawing/2014/main" id="{C8385971-9018-6990-C940-D6915A6FB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37" name="Oval 23">
            <a:extLst>
              <a:ext uri="{FF2B5EF4-FFF2-40B4-BE49-F238E27FC236}">
                <a16:creationId xmlns:a16="http://schemas.microsoft.com/office/drawing/2014/main" id="{43B775D5-AA4C-1100-B85D-F40ADB3B1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19</a:t>
            </a:r>
          </a:p>
        </p:txBody>
      </p:sp>
      <p:sp>
        <p:nvSpPr>
          <p:cNvPr id="42" name="Oval 24">
            <a:extLst>
              <a:ext uri="{FF2B5EF4-FFF2-40B4-BE49-F238E27FC236}">
                <a16:creationId xmlns:a16="http://schemas.microsoft.com/office/drawing/2014/main" id="{1509535A-0FF1-4573-FB03-391882FBB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29526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 dirty="0">
                <a:solidFill>
                  <a:srgbClr val="FFFF00"/>
                </a:solidFill>
              </a:rPr>
              <a:t>20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519679"/>
              </p:ext>
            </p:extLst>
          </p:nvPr>
        </p:nvGraphicFramePr>
        <p:xfrm>
          <a:off x="748820" y="1898323"/>
          <a:ext cx="714375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10891" imgH="177723" progId="Equation.DSMT4">
                  <p:embed/>
                </p:oleObj>
              </mc:Choice>
              <mc:Fallback>
                <p:oleObj name="Equation" r:id="rId20" imgW="710891" imgH="17772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0" y="1898323"/>
                        <a:ext cx="714375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0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500"/>
                            </p:stCondLst>
                            <p:childTnLst>
                              <p:par>
                                <p:cTn id="64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500"/>
                            </p:stCondLst>
                            <p:childTnLst>
                              <p:par>
                                <p:cTn id="72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7000"/>
                            </p:stCondLst>
                            <p:childTnLst>
                              <p:par>
                                <p:cTn id="80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8500"/>
                            </p:stCondLst>
                            <p:childTnLst>
                              <p:par>
                                <p:cTn id="84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1500"/>
                            </p:stCondLst>
                            <p:childTnLst>
                              <p:par>
                                <p:cTn id="92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3000"/>
                            </p:stCondLst>
                            <p:childTnLst>
                              <p:par>
                                <p:cTn id="96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500"/>
                            </p:stCondLst>
                            <p:childTnLst>
                              <p:par>
                                <p:cTn id="100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4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0"/>
                            </p:stCondLst>
                            <p:childTnLst>
                              <p:par>
                                <p:cTn id="108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9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6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7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0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2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4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3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5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9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1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2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3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4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5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6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 animBg="1"/>
      <p:bldP spid="30" grpId="0" animBg="1"/>
      <p:bldP spid="35" grpId="0" animBg="1"/>
      <p:bldP spid="36" grpId="0" animBg="1"/>
      <p:bldP spid="37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323" y="-16100"/>
            <a:ext cx="3239354" cy="323935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059356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196094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993585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383154"/>
            <a:ext cx="10872190" cy="1088375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/>
              <p:nvPr/>
            </p:nvSpPr>
            <p:spPr>
              <a:xfrm>
                <a:off x="1225892" y="3427301"/>
                <a:ext cx="9383697" cy="1088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2.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3=0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khi đó ta có:</a:t>
                </a:r>
                <a:endPara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892" y="3427301"/>
                <a:ext cx="9383697" cy="1088375"/>
              </a:xfrm>
              <a:prstGeom prst="rect">
                <a:avLst/>
              </a:prstGeom>
              <a:blipFill>
                <a:blip r:embed="rId13"/>
                <a:stretch>
                  <a:fillRect l="-1624" t="-7821" b="-167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4893838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75710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ap an a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1106008" y="4996039"/>
                <a:ext cx="570903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Wingdings" panose="05000000000000000000" pitchFamily="2" charset="2"/>
                  <a:buChar char="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dap an a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08" y="4996039"/>
                <a:ext cx="5709031" cy="523220"/>
              </a:xfrm>
              <a:prstGeom prst="rect">
                <a:avLst/>
              </a:prstGeom>
              <a:blipFill>
                <a:blip r:embed="rId14"/>
                <a:stretch>
                  <a:fillRect l="-1814" t="-12941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ap an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1106008" y="5859301"/>
                <a:ext cx="56292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=5;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dap an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08" y="5859301"/>
                <a:ext cx="5629241" cy="523220"/>
              </a:xfrm>
              <a:prstGeom prst="rect">
                <a:avLst/>
              </a:prstGeom>
              <a:blipFill>
                <a:blip r:embed="rId15"/>
                <a:stretch>
                  <a:fillRect l="-1840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4" y="4893838"/>
            <a:ext cx="5396200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757100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dap an b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6435571" y="4996039"/>
                <a:ext cx="58362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dap an b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71" y="4996039"/>
                <a:ext cx="5836219" cy="523220"/>
              </a:xfrm>
              <a:prstGeom prst="rect">
                <a:avLst/>
              </a:prstGeom>
              <a:blipFill>
                <a:blip r:embed="rId16"/>
                <a:stretch>
                  <a:fillRect l="-1881" t="-12941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ap an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6435570" y="5859301"/>
                <a:ext cx="57564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</a:pP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dap an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70" y="5859301"/>
                <a:ext cx="5756429" cy="523220"/>
              </a:xfrm>
              <a:prstGeom prst="rect">
                <a:avLst/>
              </a:prstGeom>
              <a:blipFill>
                <a:blip r:embed="rId17"/>
                <a:stretch>
                  <a:fillRect l="-1907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192000" y="662735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192000" y="1277569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02905" y="1873031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02905" y="2429287"/>
            <a:ext cx="487363" cy="487363"/>
          </a:xfrm>
          <a:prstGeom prst="rect">
            <a:avLst/>
          </a:prstGeom>
        </p:spPr>
      </p:pic>
      <p:sp>
        <p:nvSpPr>
          <p:cNvPr id="2" name="Oval 5">
            <a:extLst>
              <a:ext uri="{FF2B5EF4-FFF2-40B4-BE49-F238E27FC236}">
                <a16:creationId xmlns:a16="http://schemas.microsoft.com/office/drawing/2014/main" id="{4A2B6B6C-4995-0026-61D1-AC70CD2E11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98D959FC-CD6B-6707-EF5B-9F73F1E50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F19FF4FA-CBE3-88F0-CE1E-082752D68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0DE49FC9-EAF5-2DC2-B3D3-18BCCD9970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19907DB3-D07F-72A2-D82F-788E66C33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654E2C49-80A0-09FB-D105-B0BB0E62C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2247DA01-D972-681A-EE56-CB99C5271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D85A8672-2956-E6E1-4AFE-6804C7EF8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544939AD-1A65-B19D-9AE4-CBD9D9DA0F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ECAD1F80-9B69-1E7D-BA9E-51EE3CD1F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2" name="Oval 25">
            <a:extLst>
              <a:ext uri="{FF2B5EF4-FFF2-40B4-BE49-F238E27FC236}">
                <a16:creationId xmlns:a16="http://schemas.microsoft.com/office/drawing/2014/main" id="{CD6D482E-9262-186F-A3C8-A4E43E265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B3978FA6-0791-FEFD-B628-DD0DF87F6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1E5DC4-2E00-ED78-E3D9-E37C59097C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1231C19-B43E-19DF-CF2F-89E912EE7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281CEA-D532-7209-A33D-4AD3B0965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33E7BF-A9F0-9472-2FEE-32B3986CE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26" name="Oval 20">
            <a:extLst>
              <a:ext uri="{FF2B5EF4-FFF2-40B4-BE49-F238E27FC236}">
                <a16:creationId xmlns:a16="http://schemas.microsoft.com/office/drawing/2014/main" id="{830EA00A-B9FE-8315-17C8-24383A96B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28FACA19-A629-3BDC-F807-535F77233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17</a:t>
            </a:r>
          </a:p>
        </p:txBody>
      </p:sp>
      <p:sp>
        <p:nvSpPr>
          <p:cNvPr id="29" name="Oval 22">
            <a:extLst>
              <a:ext uri="{FF2B5EF4-FFF2-40B4-BE49-F238E27FC236}">
                <a16:creationId xmlns:a16="http://schemas.microsoft.com/office/drawing/2014/main" id="{39E0D21B-EA9D-4E47-CBFA-68DAF04CF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30" name="Oval 23">
            <a:extLst>
              <a:ext uri="{FF2B5EF4-FFF2-40B4-BE49-F238E27FC236}">
                <a16:creationId xmlns:a16="http://schemas.microsoft.com/office/drawing/2014/main" id="{780C8BDB-8A9F-D139-32B3-AD08C899E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19</a:t>
            </a:r>
          </a:p>
        </p:txBody>
      </p:sp>
      <p:sp>
        <p:nvSpPr>
          <p:cNvPr id="35" name="Oval 24">
            <a:extLst>
              <a:ext uri="{FF2B5EF4-FFF2-40B4-BE49-F238E27FC236}">
                <a16:creationId xmlns:a16="http://schemas.microsoft.com/office/drawing/2014/main" id="{1C5F7E42-0854-8957-512D-EDC181846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6118" y="531535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32833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9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500"/>
                            </p:stCondLst>
                            <p:childTnLst>
                              <p:par>
                                <p:cTn id="9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21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6C975AF1-8BB4-444D-993E-F98C38C51C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63146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4722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83966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81457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71026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/>
              <p:nvPr/>
            </p:nvSpPr>
            <p:spPr>
              <a:xfrm>
                <a:off x="1239143" y="3658027"/>
                <a:ext cx="938369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3. Hai số có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nào?</a:t>
                </a:r>
                <a:b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43" y="3658027"/>
                <a:ext cx="9383697" cy="1569660"/>
              </a:xfrm>
              <a:prstGeom prst="rect">
                <a:avLst/>
              </a:prstGeom>
              <a:blipFill>
                <a:blip r:embed="rId13"/>
                <a:stretch>
                  <a:fillRect l="-1623" t="-5426" r="-14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c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4609" y="5921536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b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6135895" y="5081709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u hoi c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1104285" y="5970729"/>
                <a:ext cx="46504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8=0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cau hoi c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285" y="5970729"/>
                <a:ext cx="4650419" cy="584775"/>
              </a:xfrm>
              <a:prstGeom prst="rect">
                <a:avLst/>
              </a:prstGeom>
              <a:blipFill>
                <a:blip r:embed="rId14"/>
                <a:stretch>
                  <a:fillRect l="-2883"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u hoi b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6435571" y="5117650"/>
                <a:ext cx="46504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8=0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cau hoi b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71" y="5117650"/>
                <a:ext cx="4650419" cy="584775"/>
              </a:xfrm>
              <a:prstGeom prst="rect">
                <a:avLst/>
              </a:prstGeom>
              <a:blipFill>
                <a:blip r:embed="rId15"/>
                <a:stretch>
                  <a:fillRect l="-3014" t="-14737" b="-3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2" y="5081709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4497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1106008" y="5104398"/>
                <a:ext cx="46504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32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+8=0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08" y="5104398"/>
                <a:ext cx="4650419" cy="584775"/>
              </a:xfrm>
              <a:prstGeom prst="rect">
                <a:avLst/>
              </a:prstGeom>
              <a:blipFill>
                <a:blip r:embed="rId16"/>
                <a:stretch>
                  <a:fillRect l="-2883"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6435571" y="5967661"/>
                <a:ext cx="465041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+6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8=0</m:t>
                    </m:r>
                  </m:oMath>
                </a14:m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71" y="5967661"/>
                <a:ext cx="4650419" cy="584775"/>
              </a:xfrm>
              <a:prstGeom prst="rect">
                <a:avLst/>
              </a:prstGeom>
              <a:blipFill>
                <a:blip r:embed="rId17"/>
                <a:stretch>
                  <a:fillRect l="-3014" t="-14583" b="-322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192000" y="850607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192000" y="1465441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02905" y="2060903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02905" y="2617159"/>
            <a:ext cx="487363" cy="487363"/>
          </a:xfrm>
          <a:prstGeom prst="rect">
            <a:avLst/>
          </a:prstGeom>
        </p:spPr>
      </p:pic>
      <p:sp>
        <p:nvSpPr>
          <p:cNvPr id="2" name="Oval 5">
            <a:extLst>
              <a:ext uri="{FF2B5EF4-FFF2-40B4-BE49-F238E27FC236}">
                <a16:creationId xmlns:a16="http://schemas.microsoft.com/office/drawing/2014/main" id="{2D4C89A5-0385-5018-6A16-D29633A2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394BA8E7-B088-16DB-4D33-36B7E4F80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174BC940-1D75-BF8B-30BF-17C890714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5DAED5C9-D3F1-9890-6698-B73158458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0C235DAB-83E8-97CC-261E-158D72471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050581A7-7BD2-02AC-532C-0F80005BE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5784981C-77E3-7945-3527-F379998733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6CF47D32-F16D-E3C5-6632-77F137406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B90FB9AA-91A0-5D87-0302-B8F66D93B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B4A42F6C-CD56-73F0-D370-4885F7444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2" name="Oval 25">
            <a:extLst>
              <a:ext uri="{FF2B5EF4-FFF2-40B4-BE49-F238E27FC236}">
                <a16:creationId xmlns:a16="http://schemas.microsoft.com/office/drawing/2014/main" id="{A217663B-4F6F-3B22-B30F-830FDF0C8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B4601296-17D6-867D-C3E9-1816245F8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FDFB1A-B5E5-4B35-7102-0C09D076B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77206A1-7E99-1328-F423-7D6C27DF3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2E18AEA-5BD2-D087-CF3A-65E62CE769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F776D42-BA29-586C-095B-729D08C013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678D1CD2-443D-677E-5F0A-DDCA3FAE3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FE3432DC-0B38-DB0F-4D1D-703BE9D99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17</a:t>
            </a:r>
          </a:p>
        </p:txBody>
      </p:sp>
      <p:sp>
        <p:nvSpPr>
          <p:cNvPr id="30" name="Oval 22">
            <a:extLst>
              <a:ext uri="{FF2B5EF4-FFF2-40B4-BE49-F238E27FC236}">
                <a16:creationId xmlns:a16="http://schemas.microsoft.com/office/drawing/2014/main" id="{7518CBA1-3B41-E558-94E1-6787BA12F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35" name="Oval 23">
            <a:extLst>
              <a:ext uri="{FF2B5EF4-FFF2-40B4-BE49-F238E27FC236}">
                <a16:creationId xmlns:a16="http://schemas.microsoft.com/office/drawing/2014/main" id="{E5E0FB4B-7454-0320-33C2-1C6E89D12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19</a:t>
            </a:r>
          </a:p>
        </p:txBody>
      </p:sp>
      <p:sp>
        <p:nvSpPr>
          <p:cNvPr id="36" name="Oval 24">
            <a:extLst>
              <a:ext uri="{FF2B5EF4-FFF2-40B4-BE49-F238E27FC236}">
                <a16:creationId xmlns:a16="http://schemas.microsoft.com/office/drawing/2014/main" id="{A96E9E84-ED1C-57D6-6E84-6DE2370A7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8339" y="420024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192284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9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500"/>
                            </p:stCondLst>
                            <p:childTnLst>
                              <p:par>
                                <p:cTn id="9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21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 animBg="1"/>
      <p:bldP spid="30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/>
              <p:nvPr/>
            </p:nvSpPr>
            <p:spPr>
              <a:xfrm>
                <a:off x="1252395" y="3780916"/>
                <a:ext cx="9383697" cy="7126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4.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395" y="3780916"/>
                <a:ext cx="9383697" cy="712631"/>
              </a:xfrm>
              <a:prstGeom prst="rect">
                <a:avLst/>
              </a:prstGeom>
              <a:blipFill>
                <a:blip r:embed="rId13"/>
                <a:stretch>
                  <a:fillRect l="-1299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ap an a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1106008" y="5051391"/>
                <a:ext cx="4650419" cy="1133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Wingdings" panose="05000000000000000000" pitchFamily="2" charset="2"/>
                  <a:buChar char=""/>
                </a:pP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dap an a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08" y="5051391"/>
                <a:ext cx="4650419" cy="1133772"/>
              </a:xfrm>
              <a:prstGeom prst="rect">
                <a:avLst/>
              </a:prstGeom>
              <a:blipFill>
                <a:blip r:embed="rId1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ap an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1106008" y="5914653"/>
                <a:ext cx="4650419" cy="1133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</a:pP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dap an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08" y="5914653"/>
                <a:ext cx="4650419" cy="1133772"/>
              </a:xfrm>
              <a:prstGeom prst="rect">
                <a:avLst/>
              </a:prstGeom>
              <a:blipFill>
                <a:blip r:embed="rId15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dap an b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6435571" y="5051391"/>
                <a:ext cx="4650419" cy="1133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</a:pP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dap an b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71" y="5051391"/>
                <a:ext cx="4650419" cy="1133772"/>
              </a:xfrm>
              <a:prstGeom prst="rect">
                <a:avLst/>
              </a:prstGeom>
              <a:blipFill>
                <a:blip r:embed="rId16"/>
                <a:stretch>
                  <a:fillRect l="-23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ap an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6435571" y="5914653"/>
                <a:ext cx="4650419" cy="702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</a:pP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dap an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71" y="5914653"/>
                <a:ext cx="4650419" cy="702885"/>
              </a:xfrm>
              <a:prstGeom prst="rect">
                <a:avLst/>
              </a:prstGeom>
              <a:blipFill>
                <a:blip r:embed="rId17"/>
                <a:stretch>
                  <a:fillRect l="-2359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Oval 5">
            <a:extLst>
              <a:ext uri="{FF2B5EF4-FFF2-40B4-BE49-F238E27FC236}">
                <a16:creationId xmlns:a16="http://schemas.microsoft.com/office/drawing/2014/main" id="{FE78D766-8C10-5C21-4811-A180AEA77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8A3758D6-1B2D-0ACA-C62A-CE38556B4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D040F3F3-3869-8676-EA7F-628A1D11E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C6F86E96-EA8F-4694-F1B9-07C349BA3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97E2B0E3-21AB-E115-3916-E46ECC9B8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DCE2B865-3B68-3474-5CD9-FD52F8248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6F1C63C1-6581-E9F2-7F43-7F8F57DEC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2A9FF30A-3918-2AA0-AA79-8163C35C0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F0D80790-026F-55CA-2F91-B43B261F36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45F0BF0B-24D8-6813-0573-4F3C00276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2" name="Oval 25">
            <a:extLst>
              <a:ext uri="{FF2B5EF4-FFF2-40B4-BE49-F238E27FC236}">
                <a16:creationId xmlns:a16="http://schemas.microsoft.com/office/drawing/2014/main" id="{04583A67-BECA-1697-5FC0-7CF68E58C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8D3A32B0-6FE9-3745-7273-C0FA70A34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495582-F781-5577-A4A9-C1B837DCD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775A9AD-4681-D8FC-55BB-858521E7D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A8B2E80-3D7C-AF92-9A62-D4C57D338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85F7E1B-DDC2-A12A-785E-ECEE95240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26" name="Oval 20">
            <a:extLst>
              <a:ext uri="{FF2B5EF4-FFF2-40B4-BE49-F238E27FC236}">
                <a16:creationId xmlns:a16="http://schemas.microsoft.com/office/drawing/2014/main" id="{78F067EF-EBB1-3A86-FA45-2FE0E7C9C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5222789A-DF52-CFEC-140B-04CE3DFBD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17</a:t>
            </a:r>
          </a:p>
        </p:txBody>
      </p:sp>
      <p:sp>
        <p:nvSpPr>
          <p:cNvPr id="29" name="Oval 22">
            <a:extLst>
              <a:ext uri="{FF2B5EF4-FFF2-40B4-BE49-F238E27FC236}">
                <a16:creationId xmlns:a16="http://schemas.microsoft.com/office/drawing/2014/main" id="{3FDFD349-B7C5-A85D-8884-219B23C0E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30" name="Oval 23">
            <a:extLst>
              <a:ext uri="{FF2B5EF4-FFF2-40B4-BE49-F238E27FC236}">
                <a16:creationId xmlns:a16="http://schemas.microsoft.com/office/drawing/2014/main" id="{579E5A03-CB66-9E08-4022-D51067709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19</a:t>
            </a:r>
          </a:p>
        </p:txBody>
      </p:sp>
      <p:sp>
        <p:nvSpPr>
          <p:cNvPr id="35" name="Oval 24">
            <a:extLst>
              <a:ext uri="{FF2B5EF4-FFF2-40B4-BE49-F238E27FC236}">
                <a16:creationId xmlns:a16="http://schemas.microsoft.com/office/drawing/2014/main" id="{39E7BE3B-E99D-0052-70F5-1323B91CA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2990" y="597519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407918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3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9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500"/>
                            </p:stCondLst>
                            <p:childTnLst>
                              <p:par>
                                <p:cTn id="9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7732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21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2021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590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34294F01-75A2-47C6-8975-F699C21E23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91" y="-49893"/>
            <a:ext cx="2966334" cy="296633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577014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4774366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3571857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027686"/>
            <a:ext cx="10872190" cy="1091261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/>
              <p:nvPr/>
            </p:nvSpPr>
            <p:spPr>
              <a:xfrm>
                <a:off x="1106008" y="3258152"/>
                <a:ext cx="9383697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5.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2)</m:t>
                    </m:r>
                    <m:sSup>
                      <m:sSup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8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08" y="3258152"/>
                <a:ext cx="9383697" cy="563744"/>
              </a:xfrm>
              <a:prstGeom prst="rect">
                <a:avLst/>
              </a:prstGeom>
              <a:blipFill>
                <a:blip r:embed="rId13"/>
                <a:stretch>
                  <a:fillRect l="-1299" t="-3226" b="-290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b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6135894" y="4382903"/>
            <a:ext cx="5249773" cy="76560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1" y="5386316"/>
            <a:ext cx="5249773" cy="76560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u hoi b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6435571" y="4326010"/>
                <a:ext cx="4650419" cy="1235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cau hoi b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71" y="4326010"/>
                <a:ext cx="4650419" cy="1235979"/>
              </a:xfrm>
              <a:prstGeom prst="rect">
                <a:avLst/>
              </a:prstGeom>
              <a:blipFill>
                <a:blip r:embed="rId14"/>
                <a:stretch>
                  <a:fillRect l="-23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u hoi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1106008" y="5354253"/>
                <a:ext cx="4650419" cy="805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cau hoi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08" y="5354253"/>
                <a:ext cx="4650419" cy="805092"/>
              </a:xfrm>
              <a:prstGeom prst="rect">
                <a:avLst/>
              </a:prstGeom>
              <a:blipFill>
                <a:blip r:embed="rId15"/>
                <a:stretch>
                  <a:fillRect l="-2228" b="-53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a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806331" y="4377281"/>
            <a:ext cx="5249773" cy="76560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4" y="5359812"/>
            <a:ext cx="5249773" cy="765600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1145903" y="4337525"/>
                <a:ext cx="4650419" cy="1235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b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cau hoi a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903" y="4337525"/>
                <a:ext cx="4650419" cy="1235979"/>
              </a:xfrm>
              <a:prstGeom prst="rect">
                <a:avLst/>
              </a:prstGeom>
              <a:blipFill>
                <a:blip r:embed="rId16"/>
                <a:stretch>
                  <a:fillRect l="-23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6435571" y="5316730"/>
                <a:ext cx="4650419" cy="805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lvl="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1;</m:t>
                    </m:r>
                    <m:sSub>
                      <m:sSub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vi-VN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cau hoi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71" y="5316730"/>
                <a:ext cx="4650419" cy="805092"/>
              </a:xfrm>
              <a:prstGeom prst="rect">
                <a:avLst/>
              </a:prstGeom>
              <a:blipFill>
                <a:blip r:embed="rId17"/>
                <a:stretch>
                  <a:fillRect l="-2359" b="-530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192000" y="307267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192000" y="922101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02905" y="1517563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02905" y="2073819"/>
            <a:ext cx="487363" cy="487363"/>
          </a:xfrm>
          <a:prstGeom prst="rect">
            <a:avLst/>
          </a:prstGeom>
        </p:spPr>
      </p:pic>
      <p:sp>
        <p:nvSpPr>
          <p:cNvPr id="2" name="Oval 5">
            <a:extLst>
              <a:ext uri="{FF2B5EF4-FFF2-40B4-BE49-F238E27FC236}">
                <a16:creationId xmlns:a16="http://schemas.microsoft.com/office/drawing/2014/main" id="{8C189403-DEB4-DB1D-658F-0594C0199F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DF88FB8D-2FD5-761B-A820-A455669C3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B1C66F65-7F93-D9BA-5472-EC9D8F668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542E2BDE-C922-482D-9F6E-F30F80CFCF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A7B81B60-78B9-D4FD-862C-9749D42527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4ECAE418-1D73-169C-1B05-2235CFED95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9F040EBE-0040-282C-6A13-E95F2FF56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0B3510C7-7175-E3F7-8CE3-C90F8C7DE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EE427178-80E6-CD64-054A-DE4B302CEE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36EA0756-CBC1-82CB-D50C-6F5B98C84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2" name="Oval 25">
            <a:extLst>
              <a:ext uri="{FF2B5EF4-FFF2-40B4-BE49-F238E27FC236}">
                <a16:creationId xmlns:a16="http://schemas.microsoft.com/office/drawing/2014/main" id="{7108F77B-02C7-26F7-D658-7D5B25EE0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B18A1416-1C8C-7901-5DA6-0CA3769ECF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1E61BE-5A4A-7081-F465-30304A147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90B9CB7-C929-5638-D62B-C53358EB8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3AF7B86-19A4-C846-76D8-85CF9D1CC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9AE0B7-4B37-C897-8EEF-39E9B096D7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28" name="Oval 20">
            <a:extLst>
              <a:ext uri="{FF2B5EF4-FFF2-40B4-BE49-F238E27FC236}">
                <a16:creationId xmlns:a16="http://schemas.microsoft.com/office/drawing/2014/main" id="{937750FF-684A-2862-D7E9-B261CC1F3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29" name="Oval 21">
            <a:extLst>
              <a:ext uri="{FF2B5EF4-FFF2-40B4-BE49-F238E27FC236}">
                <a16:creationId xmlns:a16="http://schemas.microsoft.com/office/drawing/2014/main" id="{7808371B-3ED8-CB1B-232E-5CBB7CADB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17</a:t>
            </a:r>
          </a:p>
        </p:txBody>
      </p:sp>
      <p:sp>
        <p:nvSpPr>
          <p:cNvPr id="30" name="Oval 22">
            <a:extLst>
              <a:ext uri="{FF2B5EF4-FFF2-40B4-BE49-F238E27FC236}">
                <a16:creationId xmlns:a16="http://schemas.microsoft.com/office/drawing/2014/main" id="{E40CBB48-3AAF-E9F4-53AC-D4D31AD29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35" name="Oval 23">
            <a:extLst>
              <a:ext uri="{FF2B5EF4-FFF2-40B4-BE49-F238E27FC236}">
                <a16:creationId xmlns:a16="http://schemas.microsoft.com/office/drawing/2014/main" id="{C7BD251F-4656-6C42-E402-3F2E1EB00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19</a:t>
            </a:r>
          </a:p>
        </p:txBody>
      </p:sp>
      <p:sp>
        <p:nvSpPr>
          <p:cNvPr id="36" name="Oval 24">
            <a:extLst>
              <a:ext uri="{FF2B5EF4-FFF2-40B4-BE49-F238E27FC236}">
                <a16:creationId xmlns:a16="http://schemas.microsoft.com/office/drawing/2014/main" id="{38F69674-AC43-CA5E-F5EC-00E01DA0D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8288" y="576756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9139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9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500"/>
                            </p:stCondLst>
                            <p:childTnLst>
                              <p:par>
                                <p:cTn id="9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21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8" grpId="0" animBg="1"/>
      <p:bldP spid="29" grpId="0" animBg="1"/>
      <p:bldP spid="30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2AB8A841-494C-4C05-B559-B83B93E270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084" y="-49894"/>
            <a:ext cx="3468041" cy="346804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B0FE9C-F303-49FF-B30D-C4457E06642A}"/>
              </a:ext>
            </a:extLst>
          </p:cNvPr>
          <p:cNvCxnSpPr/>
          <p:nvPr/>
        </p:nvCxnSpPr>
        <p:spPr>
          <a:xfrm>
            <a:off x="0" y="6260480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F7D700C-B032-496C-9680-57633EB31182}"/>
              </a:ext>
            </a:extLst>
          </p:cNvPr>
          <p:cNvCxnSpPr/>
          <p:nvPr/>
        </p:nvCxnSpPr>
        <p:spPr>
          <a:xfrm>
            <a:off x="0" y="5397218"/>
            <a:ext cx="12192000" cy="0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199134-2609-4E66-A329-2863BCCC5133}"/>
              </a:ext>
            </a:extLst>
          </p:cNvPr>
          <p:cNvCxnSpPr/>
          <p:nvPr/>
        </p:nvCxnSpPr>
        <p:spPr>
          <a:xfrm>
            <a:off x="0" y="4194709"/>
            <a:ext cx="12192000" cy="0"/>
          </a:xfrm>
          <a:prstGeom prst="line">
            <a:avLst/>
          </a:prstGeom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54BD6F-C222-4EBF-A18A-FDA724EC8AEA}"/>
              </a:ext>
            </a:extLst>
          </p:cNvPr>
          <p:cNvSpPr/>
          <p:nvPr/>
        </p:nvSpPr>
        <p:spPr>
          <a:xfrm flipH="1">
            <a:off x="659905" y="3584278"/>
            <a:ext cx="10872190" cy="1251934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rgbClr val="0070C0"/>
          </a:solidFill>
          <a:ln w="38100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/>
              <p:nvPr/>
            </p:nvSpPr>
            <p:spPr>
              <a:xfrm>
                <a:off x="1239143" y="3681364"/>
                <a:ext cx="9383697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6. Hai số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=7;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32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là:</a:t>
                </a:r>
                <a:endParaRPr lang="vi-VN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605F6AC-8356-4661-B6A4-309609CF4C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43" y="3681364"/>
                <a:ext cx="9383697" cy="1077218"/>
              </a:xfrm>
              <a:prstGeom prst="rect">
                <a:avLst/>
              </a:prstGeom>
              <a:blipFill>
                <a:blip r:embed="rId13"/>
                <a:stretch>
                  <a:fillRect l="-1623" t="-7910" b="-1694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bang a">
            <a:extLst>
              <a:ext uri="{FF2B5EF4-FFF2-40B4-BE49-F238E27FC236}">
                <a16:creationId xmlns:a16="http://schemas.microsoft.com/office/drawing/2014/main" id="{D0E6AFB4-275F-4728-9A13-27E00F9EA3A2}"/>
              </a:ext>
            </a:extLst>
          </p:cNvPr>
          <p:cNvSpPr/>
          <p:nvPr/>
        </p:nvSpPr>
        <p:spPr>
          <a:xfrm flipH="1">
            <a:off x="806332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bang c">
            <a:extLst>
              <a:ext uri="{FF2B5EF4-FFF2-40B4-BE49-F238E27FC236}">
                <a16:creationId xmlns:a16="http://schemas.microsoft.com/office/drawing/2014/main" id="{CA2E0476-BE10-4768-BE1B-A9C0072703C2}"/>
              </a:ext>
            </a:extLst>
          </p:cNvPr>
          <p:cNvSpPr/>
          <p:nvPr/>
        </p:nvSpPr>
        <p:spPr>
          <a:xfrm flipH="1">
            <a:off x="806332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dap an a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/>
              <p:nvPr/>
            </p:nvSpPr>
            <p:spPr>
              <a:xfrm>
                <a:off x="1106008" y="5144155"/>
                <a:ext cx="46504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Wingdings" panose="05000000000000000000" pitchFamily="2" charset="2"/>
                  <a:buChar char=""/>
                </a:pP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=3,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dap an a">
                <a:extLst>
                  <a:ext uri="{FF2B5EF4-FFF2-40B4-BE49-F238E27FC236}">
                    <a16:creationId xmlns:a16="http://schemas.microsoft.com/office/drawing/2014/main" id="{9897B1B9-EB78-41AF-AC33-1E8F7714B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08" y="5144155"/>
                <a:ext cx="4650419" cy="523220"/>
              </a:xfrm>
              <a:prstGeom prst="rect">
                <a:avLst/>
              </a:prstGeom>
              <a:blipFill>
                <a:blip r:embed="rId14"/>
                <a:stretch>
                  <a:fillRect l="-2228"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dap an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/>
              <p:nvPr/>
            </p:nvSpPr>
            <p:spPr>
              <a:xfrm>
                <a:off x="1106008" y="6007417"/>
                <a:ext cx="46504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</a:pP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3;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dap an c">
                <a:extLst>
                  <a:ext uri="{FF2B5EF4-FFF2-40B4-BE49-F238E27FC236}">
                    <a16:creationId xmlns:a16="http://schemas.microsoft.com/office/drawing/2014/main" id="{D96707EC-5A82-4050-B897-6DBAB63AC9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008" y="6007417"/>
                <a:ext cx="4650419" cy="523220"/>
              </a:xfrm>
              <a:prstGeom prst="rect">
                <a:avLst/>
              </a:prstGeom>
              <a:blipFill>
                <a:blip r:embed="rId15"/>
                <a:stretch>
                  <a:fillRect l="-2228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bang b">
            <a:extLst>
              <a:ext uri="{FF2B5EF4-FFF2-40B4-BE49-F238E27FC236}">
                <a16:creationId xmlns:a16="http://schemas.microsoft.com/office/drawing/2014/main" id="{8DD63B39-09F3-4F04-83CD-408FC7619A90}"/>
              </a:ext>
            </a:extLst>
          </p:cNvPr>
          <p:cNvSpPr/>
          <p:nvPr/>
        </p:nvSpPr>
        <p:spPr>
          <a:xfrm flipH="1">
            <a:off x="6135895" y="5094962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bang d">
            <a:extLst>
              <a:ext uri="{FF2B5EF4-FFF2-40B4-BE49-F238E27FC236}">
                <a16:creationId xmlns:a16="http://schemas.microsoft.com/office/drawing/2014/main" id="{A6F11D1C-4D08-4BAF-9A3D-4AC673B9036B}"/>
              </a:ext>
            </a:extLst>
          </p:cNvPr>
          <p:cNvSpPr/>
          <p:nvPr/>
        </p:nvSpPr>
        <p:spPr>
          <a:xfrm flipH="1">
            <a:off x="6135895" y="5958224"/>
            <a:ext cx="5249773" cy="604512"/>
          </a:xfrm>
          <a:custGeom>
            <a:avLst/>
            <a:gdLst>
              <a:gd name="connsiteX0" fmla="*/ 9976447 w 10872190"/>
              <a:gd name="connsiteY0" fmla="*/ 130 h 1251934"/>
              <a:gd name="connsiteX1" fmla="*/ 9946352 w 10872190"/>
              <a:gd name="connsiteY1" fmla="*/ 4530 h 1251934"/>
              <a:gd name="connsiteX2" fmla="*/ 8262152 w 10872190"/>
              <a:gd name="connsiteY2" fmla="*/ 4530 h 1251934"/>
              <a:gd name="connsiteX3" fmla="*/ 2610038 w 10872190"/>
              <a:gd name="connsiteY3" fmla="*/ 4530 h 1251934"/>
              <a:gd name="connsiteX4" fmla="*/ 925838 w 10872190"/>
              <a:gd name="connsiteY4" fmla="*/ 4530 h 1251934"/>
              <a:gd name="connsiteX5" fmla="*/ 895743 w 10872190"/>
              <a:gd name="connsiteY5" fmla="*/ 130 h 1251934"/>
              <a:gd name="connsiteX6" fmla="*/ 0 w 10872190"/>
              <a:gd name="connsiteY6" fmla="*/ 625967 h 1251934"/>
              <a:gd name="connsiteX7" fmla="*/ 895743 w 10872190"/>
              <a:gd name="connsiteY7" fmla="*/ 1251804 h 1251934"/>
              <a:gd name="connsiteX8" fmla="*/ 925838 w 10872190"/>
              <a:gd name="connsiteY8" fmla="*/ 1247404 h 1251934"/>
              <a:gd name="connsiteX9" fmla="*/ 2610038 w 10872190"/>
              <a:gd name="connsiteY9" fmla="*/ 1247404 h 1251934"/>
              <a:gd name="connsiteX10" fmla="*/ 8262152 w 10872190"/>
              <a:gd name="connsiteY10" fmla="*/ 1247404 h 1251934"/>
              <a:gd name="connsiteX11" fmla="*/ 9946352 w 10872190"/>
              <a:gd name="connsiteY11" fmla="*/ 1247404 h 1251934"/>
              <a:gd name="connsiteX12" fmla="*/ 9976447 w 10872190"/>
              <a:gd name="connsiteY12" fmla="*/ 1251804 h 1251934"/>
              <a:gd name="connsiteX13" fmla="*/ 10872190 w 10872190"/>
              <a:gd name="connsiteY13" fmla="*/ 625967 h 1251934"/>
              <a:gd name="connsiteX14" fmla="*/ 9976447 w 10872190"/>
              <a:gd name="connsiteY14" fmla="*/ 130 h 125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872190" h="1251934">
                <a:moveTo>
                  <a:pt x="9976447" y="130"/>
                </a:moveTo>
                <a:lnTo>
                  <a:pt x="9946352" y="4530"/>
                </a:lnTo>
                <a:lnTo>
                  <a:pt x="8262152" y="4530"/>
                </a:lnTo>
                <a:lnTo>
                  <a:pt x="2610038" y="4530"/>
                </a:lnTo>
                <a:lnTo>
                  <a:pt x="925838" y="4530"/>
                </a:lnTo>
                <a:lnTo>
                  <a:pt x="895743" y="130"/>
                </a:lnTo>
                <a:cubicBezTo>
                  <a:pt x="669986" y="-5180"/>
                  <a:pt x="349558" y="150180"/>
                  <a:pt x="0" y="625967"/>
                </a:cubicBezTo>
                <a:cubicBezTo>
                  <a:pt x="349558" y="1101755"/>
                  <a:pt x="669986" y="1257114"/>
                  <a:pt x="895743" y="1251804"/>
                </a:cubicBezTo>
                <a:lnTo>
                  <a:pt x="925838" y="1247404"/>
                </a:lnTo>
                <a:lnTo>
                  <a:pt x="2610038" y="1247404"/>
                </a:lnTo>
                <a:lnTo>
                  <a:pt x="8262152" y="1247404"/>
                </a:lnTo>
                <a:lnTo>
                  <a:pt x="9946352" y="1247404"/>
                </a:lnTo>
                <a:lnTo>
                  <a:pt x="9976447" y="1251804"/>
                </a:lnTo>
                <a:cubicBezTo>
                  <a:pt x="10202204" y="1257114"/>
                  <a:pt x="10522632" y="1101755"/>
                  <a:pt x="10872190" y="625967"/>
                </a:cubicBezTo>
                <a:cubicBezTo>
                  <a:pt x="10522632" y="150180"/>
                  <a:pt x="10202204" y="-5180"/>
                  <a:pt x="9976447" y="130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 w="28575">
            <a:solidFill>
              <a:schemeClr val="bg1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dap an b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/>
              <p:nvPr/>
            </p:nvSpPr>
            <p:spPr>
              <a:xfrm>
                <a:off x="6435571" y="5130903"/>
                <a:ext cx="46504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</a:pP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3;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dap an b">
                <a:extLst>
                  <a:ext uri="{FF2B5EF4-FFF2-40B4-BE49-F238E27FC236}">
                    <a16:creationId xmlns:a16="http://schemas.microsoft.com/office/drawing/2014/main" id="{9B5DABB8-849A-4D2D-930C-9CA07BFC5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71" y="5130903"/>
                <a:ext cx="4650419" cy="523220"/>
              </a:xfrm>
              <a:prstGeom prst="rect">
                <a:avLst/>
              </a:prstGeom>
              <a:blipFill>
                <a:blip r:embed="rId16"/>
                <a:stretch>
                  <a:fillRect l="-2359" t="-12791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dap an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/>
              <p:nvPr/>
            </p:nvSpPr>
            <p:spPr>
              <a:xfrm>
                <a:off x="6435571" y="5994165"/>
                <a:ext cx="46504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Clr>
                    <a:schemeClr val="bg1"/>
                  </a:buClr>
                  <a:buFont typeface="Wingdings" panose="05000000000000000000" pitchFamily="2" charset="2"/>
                  <a:buChar char="w"/>
                </a:pPr>
                <a:r>
                  <a:rPr lang="en-US" sz="2800" dirty="0">
                    <a:solidFill>
                      <a:srgbClr val="FFC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=3;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dap an d">
                <a:extLst>
                  <a:ext uri="{FF2B5EF4-FFF2-40B4-BE49-F238E27FC236}">
                    <a16:creationId xmlns:a16="http://schemas.microsoft.com/office/drawing/2014/main" id="{42A746A3-96B8-42A5-8EFA-A104DB6B2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571" y="5994165"/>
                <a:ext cx="4650419" cy="523220"/>
              </a:xfrm>
              <a:prstGeom prst="rect">
                <a:avLst/>
              </a:prstGeom>
              <a:blipFill>
                <a:blip r:embed="rId17"/>
                <a:stretch>
                  <a:fillRect l="-2359" t="-11628" b="-31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Question">
            <a:hlinkClick r:id="" action="ppaction://media"/>
            <a:extLst>
              <a:ext uri="{FF2B5EF4-FFF2-40B4-BE49-F238E27FC236}">
                <a16:creationId xmlns:a16="http://schemas.microsoft.com/office/drawing/2014/main" id="{94477BC5-B6D0-442B-AA84-FC52C48B00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192000" y="863859"/>
            <a:ext cx="487363" cy="487363"/>
          </a:xfrm>
          <a:prstGeom prst="rect">
            <a:avLst/>
          </a:prstGeom>
        </p:spPr>
      </p:pic>
      <p:pic>
        <p:nvPicPr>
          <p:cNvPr id="39" name="Final Answer">
            <a:hlinkClick r:id="" action="ppaction://media"/>
            <a:extLst>
              <a:ext uri="{FF2B5EF4-FFF2-40B4-BE49-F238E27FC236}">
                <a16:creationId xmlns:a16="http://schemas.microsoft.com/office/drawing/2014/main" id="{68BE9F49-5BDC-4DC0-880E-ABA272EC290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192000" y="1478693"/>
            <a:ext cx="487363" cy="487363"/>
          </a:xfrm>
          <a:prstGeom prst="rect">
            <a:avLst/>
          </a:prstGeom>
        </p:spPr>
      </p:pic>
      <p:pic>
        <p:nvPicPr>
          <p:cNvPr id="40" name="Win">
            <a:hlinkClick r:id="" action="ppaction://media"/>
            <a:extLst>
              <a:ext uri="{FF2B5EF4-FFF2-40B4-BE49-F238E27FC236}">
                <a16:creationId xmlns:a16="http://schemas.microsoft.com/office/drawing/2014/main" id="{7942E890-12CD-490E-BBD3-364B92887EF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02905" y="2074155"/>
            <a:ext cx="487363" cy="487363"/>
          </a:xfrm>
          <a:prstGeom prst="rect">
            <a:avLst/>
          </a:prstGeom>
        </p:spPr>
      </p:pic>
      <p:pic>
        <p:nvPicPr>
          <p:cNvPr id="41" name="Lose">
            <a:hlinkClick r:id="" action="ppaction://media"/>
            <a:extLst>
              <a:ext uri="{FF2B5EF4-FFF2-40B4-BE49-F238E27FC236}">
                <a16:creationId xmlns:a16="http://schemas.microsoft.com/office/drawing/2014/main" id="{1959E413-37BE-4F97-ADD0-1237CBCB68D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2202905" y="2630411"/>
            <a:ext cx="487363" cy="487363"/>
          </a:xfrm>
          <a:prstGeom prst="rect">
            <a:avLst/>
          </a:prstGeom>
        </p:spPr>
      </p:pic>
      <p:sp>
        <p:nvSpPr>
          <p:cNvPr id="2" name="Oval 5">
            <a:extLst>
              <a:ext uri="{FF2B5EF4-FFF2-40B4-BE49-F238E27FC236}">
                <a16:creationId xmlns:a16="http://schemas.microsoft.com/office/drawing/2014/main" id="{4F33F39D-63B5-A14A-0D4A-3BA4048A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23FB2C29-8BAD-10C0-4505-EAB1F3190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1F4AF558-CF72-795B-B72C-AC6FE9B44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8D4B9E27-8700-E4E4-6BA5-6B561CCE1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DD32F2FB-BB82-6F2A-E065-204AEA857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0CE67B21-7B97-E032-EF75-8D65B6C02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3627B397-FF80-2F1B-DFA1-E97E7B9DF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6</a:t>
            </a:r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2D6BB8E0-D232-6BD8-8ED4-E678C8DE6E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7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31F5D736-DD03-D714-617E-D81728E080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8</a:t>
            </a: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7EC6934B-462C-86AE-3484-39319B07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9</a:t>
            </a:r>
          </a:p>
        </p:txBody>
      </p:sp>
      <p:sp>
        <p:nvSpPr>
          <p:cNvPr id="12" name="Oval 25">
            <a:extLst>
              <a:ext uri="{FF2B5EF4-FFF2-40B4-BE49-F238E27FC236}">
                <a16:creationId xmlns:a16="http://schemas.microsoft.com/office/drawing/2014/main" id="{099F1660-21C0-A6DD-D7A7-8848955A9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10</a:t>
            </a:r>
          </a:p>
        </p:txBody>
      </p:sp>
      <p:sp>
        <p:nvSpPr>
          <p:cNvPr id="13" name="Oval 15">
            <a:extLst>
              <a:ext uri="{FF2B5EF4-FFF2-40B4-BE49-F238E27FC236}">
                <a16:creationId xmlns:a16="http://schemas.microsoft.com/office/drawing/2014/main" id="{4B2F6C45-901C-3A72-6C07-474E6621B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11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FA62086-B24C-F015-A473-5233CCDDB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5EE1E6D-F30B-AD77-D4AE-5BE12463B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D947D23-AF32-E83B-6C2E-D57CBC5BB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14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0DA8028-3158-7A36-6F9E-E5AD45B77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15</a:t>
            </a:r>
          </a:p>
        </p:txBody>
      </p:sp>
      <p:sp>
        <p:nvSpPr>
          <p:cNvPr id="26" name="Oval 20">
            <a:extLst>
              <a:ext uri="{FF2B5EF4-FFF2-40B4-BE49-F238E27FC236}">
                <a16:creationId xmlns:a16="http://schemas.microsoft.com/office/drawing/2014/main" id="{2968FFA3-0883-1AC8-FE82-22419D610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16</a:t>
            </a: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D33A0687-183A-426D-2D15-9238D2AC5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17</a:t>
            </a:r>
          </a:p>
        </p:txBody>
      </p:sp>
      <p:sp>
        <p:nvSpPr>
          <p:cNvPr id="29" name="Oval 22">
            <a:extLst>
              <a:ext uri="{FF2B5EF4-FFF2-40B4-BE49-F238E27FC236}">
                <a16:creationId xmlns:a16="http://schemas.microsoft.com/office/drawing/2014/main" id="{B204043B-6E9D-91CE-C771-8B0A4FCB8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18</a:t>
            </a:r>
          </a:p>
        </p:txBody>
      </p:sp>
      <p:sp>
        <p:nvSpPr>
          <p:cNvPr id="30" name="Oval 23">
            <a:extLst>
              <a:ext uri="{FF2B5EF4-FFF2-40B4-BE49-F238E27FC236}">
                <a16:creationId xmlns:a16="http://schemas.microsoft.com/office/drawing/2014/main" id="{393439C4-9AFA-74D6-3F66-EC5DC9BC6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19</a:t>
            </a:r>
          </a:p>
        </p:txBody>
      </p:sp>
      <p:sp>
        <p:nvSpPr>
          <p:cNvPr id="35" name="Oval 24">
            <a:extLst>
              <a:ext uri="{FF2B5EF4-FFF2-40B4-BE49-F238E27FC236}">
                <a16:creationId xmlns:a16="http://schemas.microsoft.com/office/drawing/2014/main" id="{57268151-0410-6FA4-9961-2A5B8A792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62892" y="494973"/>
            <a:ext cx="11430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6800" b="1">
                <a:solidFill>
                  <a:srgbClr val="FFFF00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6039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34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0"/>
                            </p:stCondLst>
                            <p:childTnLst>
                              <p:par>
                                <p:cTn id="6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500"/>
                            </p:stCondLst>
                            <p:childTnLst>
                              <p:par>
                                <p:cTn id="7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1000"/>
                            </p:stCondLst>
                            <p:childTnLst>
                              <p:par>
                                <p:cTn id="8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2500"/>
                            </p:stCondLst>
                            <p:childTnLst>
                              <p:par>
                                <p:cTn id="91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000"/>
                            </p:stCondLst>
                            <p:childTnLst>
                              <p:par>
                                <p:cTn id="95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500"/>
                            </p:stCondLst>
                            <p:childTnLst>
                              <p:par>
                                <p:cTn id="99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3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07" presetID="4" presetClass="exit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5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7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8" presetID="19" presetClass="emph" presetSubtype="0" repeatCount="4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7734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7" presetID="24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8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repeatCount="400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1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172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3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4" presetClass="emph" presetSubtype="0" fill="hold" grpId="3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7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99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0" presetID="19" presetClass="emph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9" presetClass="emph" presetSubtype="0" repeatCount="4000" fill="hold" grpId="3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2" presetID="3" presetClass="mediacall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cmd type="call" cmd="stop">
                                      <p:cBhvr>
                                        <p:cTn id="213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30" presetClass="emph" presetSubtype="0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24" presetClass="emph" presetSubtype="0" fill="hold" grpId="4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8" dur="2022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0" dur="1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repeatCount="4000" fill="hold" grpId="4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2" dur="5906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3" presetID="3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stop">
                                      <p:cBhvr>
                                        <p:cTn id="254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5" presetID="30" presetClass="emph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4" presetClass="emph" presetSubtype="0" fill="hold" grpId="5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2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2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80000">
                <p:cTn id="2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</p:childTnLst>
        </p:cTn>
      </p:par>
    </p:tnLst>
    <p:bldLst>
      <p:bldP spid="24" grpId="0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25" grpId="0"/>
      <p:bldP spid="25" grpId="1"/>
      <p:bldP spid="25" grpId="2"/>
      <p:bldP spid="25" grpId="3"/>
      <p:bldP spid="25" grpId="4"/>
      <p:bldP spid="25" grpId="5"/>
      <p:bldP spid="27" grpId="0"/>
      <p:bldP spid="27" grpId="1"/>
      <p:bldP spid="27" grpId="2"/>
      <p:bldP spid="31" grpId="0" animBg="1"/>
      <p:bldP spid="31" grpId="1" animBg="1"/>
      <p:bldP spid="32" grpId="0" animBg="1"/>
      <p:bldP spid="32" grpId="1" animBg="1"/>
      <p:bldP spid="33" grpId="0"/>
      <p:bldP spid="33" grpId="1"/>
      <p:bldP spid="33" grpId="2"/>
      <p:bldP spid="34" grpId="0"/>
      <p:bldP spid="34" grpId="1"/>
      <p:bldP spid="34" grpId="2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8C3E90-4409-FFDA-73CE-A1D0CE58F523}"/>
              </a:ext>
            </a:extLst>
          </p:cNvPr>
          <p:cNvSpPr txBox="1"/>
          <p:nvPr/>
        </p:nvSpPr>
        <p:spPr>
          <a:xfrm>
            <a:off x="2845800" y="1221451"/>
            <a:ext cx="664621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40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Hãy phát </a:t>
            </a:r>
            <a:r>
              <a:rPr lang="en-US" sz="4000" dirty="0" err="1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rgbClr val="FF0000"/>
                </a:solidFill>
                <a:highlight>
                  <a:srgbClr val="C0C0C0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lí Viète ?</a:t>
            </a:r>
            <a:endParaRPr lang="vi-VN" sz="4000" dirty="0">
              <a:solidFill>
                <a:srgbClr val="FF0000"/>
              </a:solidFill>
              <a:effectLst/>
              <a:highlight>
                <a:srgbClr val="C0C0C0"/>
              </a:highlight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05AEB0-C459-6489-B50C-1069383DCEDE}"/>
                  </a:ext>
                </a:extLst>
              </p:cNvPr>
              <p:cNvSpPr txBox="1"/>
              <p:nvPr/>
            </p:nvSpPr>
            <p:spPr>
              <a:xfrm>
                <a:off x="469490" y="3806692"/>
                <a:ext cx="11253019" cy="18634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1) </a:t>
                </a:r>
                <a:r>
                  <a:rPr lang="en-US" sz="3200" b="1" dirty="0" err="1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3200" b="1" dirty="0">
                    <a:solidFill>
                      <a:srgbClr val="FFFF00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lí Viète</a:t>
                </a:r>
                <a:endParaRPr lang="vi-VN" sz="3200" b="1" dirty="0">
                  <a:solidFill>
                    <a:srgbClr val="FFFF00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là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của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sSup>
                      <m:sSup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𝑏𝑥</m:t>
                    </m:r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=0(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≠0)</m:t>
                    </m:r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Georgia" panose="02040502050405020303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;</m:t>
                    </m:r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32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vi-VN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3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505AEB0-C459-6489-B50C-1069383DC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90" y="3806692"/>
                <a:ext cx="11253019" cy="1863459"/>
              </a:xfrm>
              <a:prstGeom prst="rect">
                <a:avLst/>
              </a:prstGeom>
              <a:blipFill>
                <a:blip r:embed="rId7"/>
                <a:stretch>
                  <a:fillRect l="-1354" t="-4575" b="-35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055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5332</TotalTime>
  <Words>2508</Words>
  <Application>Microsoft Office PowerPoint</Application>
  <PresentationFormat>Widescreen</PresentationFormat>
  <Paragraphs>280</Paragraphs>
  <Slides>25</Slides>
  <Notes>4</Notes>
  <HiddenSlides>0</HiddenSlides>
  <MMClips>24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Georgia</vt:lpstr>
      <vt:lpstr>Times New Roman</vt:lpstr>
      <vt:lpstr>Times New Roman (Headings)</vt:lpstr>
      <vt:lpstr>Wingdings</vt:lpstr>
      <vt:lpstr>1_Office Theme</vt:lpstr>
      <vt:lpstr>Equation</vt:lpstr>
      <vt:lpstr>BÀI 3. ĐỊNH LÍ VIÈTE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Minh Phuong</dc:creator>
  <cp:lastModifiedBy>A36697 Dương Tuấn Anh</cp:lastModifiedBy>
  <cp:revision>452</cp:revision>
  <dcterms:created xsi:type="dcterms:W3CDTF">2022-08-03T11:07:12Z</dcterms:created>
  <dcterms:modified xsi:type="dcterms:W3CDTF">2025-03-20T05:15:43Z</dcterms:modified>
</cp:coreProperties>
</file>