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0" r:id="rId2"/>
    <p:sldId id="272" r:id="rId3"/>
    <p:sldId id="273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93" r:id="rId14"/>
    <p:sldId id="294" r:id="rId15"/>
    <p:sldId id="295" r:id="rId16"/>
    <p:sldId id="296" r:id="rId17"/>
    <p:sldId id="297" r:id="rId18"/>
    <p:sldId id="28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7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5E455D-8EB4-4F6A-9E4C-C2D13EB2E301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BAF8B1-82EF-4F70-9029-55018AF3E9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379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3E69D8-B908-4072-8F4C-9FB1A7EA58D5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40909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6CF27-D09A-4C6A-8CF5-F2F2D2ED9E88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2A001-2DF0-4664-92BC-26554D01A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009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6CF27-D09A-4C6A-8CF5-F2F2D2ED9E88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2A001-2DF0-4664-92BC-26554D01A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439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6CF27-D09A-4C6A-8CF5-F2F2D2ED9E88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2A001-2DF0-4664-92BC-26554D01A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4655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</p:spTree>
    <p:extLst>
      <p:ext uri="{BB962C8B-B14F-4D97-AF65-F5344CB8AC3E}">
        <p14:creationId xmlns:p14="http://schemas.microsoft.com/office/powerpoint/2010/main" val="1828979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6CF27-D09A-4C6A-8CF5-F2F2D2ED9E88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2A001-2DF0-4664-92BC-26554D01A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662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6CF27-D09A-4C6A-8CF5-F2F2D2ED9E88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2A001-2DF0-4664-92BC-26554D01A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277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6CF27-D09A-4C6A-8CF5-F2F2D2ED9E88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2A001-2DF0-4664-92BC-26554D01A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393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6CF27-D09A-4C6A-8CF5-F2F2D2ED9E88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2A001-2DF0-4664-92BC-26554D01A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4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6CF27-D09A-4C6A-8CF5-F2F2D2ED9E88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2A001-2DF0-4664-92BC-26554D01A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047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6CF27-D09A-4C6A-8CF5-F2F2D2ED9E88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2A001-2DF0-4664-92BC-26554D01A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938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6CF27-D09A-4C6A-8CF5-F2F2D2ED9E88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2A001-2DF0-4664-92BC-26554D01A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980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6CF27-D09A-4C6A-8CF5-F2F2D2ED9E88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2A001-2DF0-4664-92BC-26554D01A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340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6CF27-D09A-4C6A-8CF5-F2F2D2ED9E88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F2A001-2DF0-4664-92BC-26554D01A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995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320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907" y="525410"/>
            <a:ext cx="9670311" cy="4113049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1939880" y="1445406"/>
            <a:ext cx="82595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altLang="zh-CN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6:</a:t>
            </a:r>
          </a:p>
          <a:p>
            <a:pPr algn="ctr"/>
            <a:r>
              <a:rPr lang="en-US" altLang="zh-CN" sz="36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zh-CN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altLang="zh-CN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TẦN SỐ GHÉP NHÓM. </a:t>
            </a:r>
          </a:p>
          <a:p>
            <a:pPr algn="ctr"/>
            <a:r>
              <a:rPr lang="en-US" altLang="zh-CN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TẦN SỐ TƯƠNG ĐỐI GHÉP NHÓM.</a:t>
            </a:r>
            <a:endParaRPr lang="zh-CN" alt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Lady &amp; Bird (淑女与鸟组合) - Stephanie Says (史蒂芬妮说)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28262" y="-10608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0524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93222" y="104501"/>
            <a:ext cx="9496697" cy="5355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3: TẦN SỐ GHÉP NHÓM. TẦN SỐ TƯƠNG ĐỐI GHÉP NHÓM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212393" y="743459"/>
            <a:ext cx="10713719" cy="744595"/>
            <a:chOff x="483326" y="3396348"/>
            <a:chExt cx="10713719" cy="744595"/>
          </a:xfrm>
        </p:grpSpPr>
        <p:sp>
          <p:nvSpPr>
            <p:cNvPr id="8" name="Rectangle 7"/>
            <p:cNvSpPr/>
            <p:nvPr/>
          </p:nvSpPr>
          <p:spPr>
            <a:xfrm>
              <a:off x="1291045" y="3396348"/>
              <a:ext cx="9906000" cy="744595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III. TẦN SỐ TƯƠNG ĐỐI GHÉP NHÓM. BẢNG TẦN SỐ TƯƠNG ĐỐI GHÉP NHÓM.</a:t>
              </a:r>
            </a:p>
            <a:p>
              <a:pPr algn="ctr"/>
              <a:r>
                <a:rPr lang="en-US" sz="20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BIỂU ĐỒ TẦN SỐ TƯƠNG ĐỐI GHÉP NHÓM</a:t>
              </a:r>
            </a:p>
          </p:txBody>
        </p:sp>
        <p:sp>
          <p:nvSpPr>
            <p:cNvPr id="14" name="Heptagon 13"/>
            <p:cNvSpPr/>
            <p:nvPr/>
          </p:nvSpPr>
          <p:spPr>
            <a:xfrm>
              <a:off x="483326" y="3396348"/>
              <a:ext cx="703215" cy="744595"/>
            </a:xfrm>
            <a:prstGeom prst="heptagon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III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432121" y="1488054"/>
            <a:ext cx="77462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Tần</a:t>
            </a:r>
            <a:r>
              <a:rPr lang="en-US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tần</a:t>
            </a:r>
            <a:r>
              <a:rPr lang="en-US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32120" y="1888164"/>
            <a:ext cx="45191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tần</a:t>
            </a:r>
            <a:r>
              <a:rPr lang="en-US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19" y="2288277"/>
            <a:ext cx="558214" cy="54523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5" name="TextBox 14"/>
          <p:cNvSpPr txBox="1"/>
          <p:nvPr/>
        </p:nvSpPr>
        <p:spPr>
          <a:xfrm>
            <a:off x="1110426" y="2288274"/>
            <a:ext cx="10359086" cy="193899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rtlCol="0">
            <a:spAutoFit/>
          </a:bodyPr>
          <a:lstStyle/>
          <a:p>
            <a:pPr algn="just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2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1499524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93222" y="104501"/>
            <a:ext cx="9496697" cy="5355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3: TẦN SỐ GHÉP NHÓM. TẦN SỐ TƯƠNG ĐỐI GHÉP NHÓM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212393" y="743459"/>
            <a:ext cx="10713719" cy="744595"/>
            <a:chOff x="483326" y="3396348"/>
            <a:chExt cx="10713719" cy="744595"/>
          </a:xfrm>
        </p:grpSpPr>
        <p:sp>
          <p:nvSpPr>
            <p:cNvPr id="8" name="Rectangle 7"/>
            <p:cNvSpPr/>
            <p:nvPr/>
          </p:nvSpPr>
          <p:spPr>
            <a:xfrm>
              <a:off x="1291045" y="3396348"/>
              <a:ext cx="9906000" cy="744595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III. TẦN SỐ TƯƠNG ĐỐI GHÉP NHÓM. BẢNG TẦN SỐ TƯƠNG ĐỐI GHÉP NHÓM.</a:t>
              </a:r>
            </a:p>
            <a:p>
              <a:pPr algn="ctr"/>
              <a:r>
                <a:rPr lang="en-US" sz="20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BIỂU ĐỒ TẦN SỐ TƯƠNG ĐỐI GHÉP NHÓM</a:t>
              </a:r>
            </a:p>
          </p:txBody>
        </p:sp>
        <p:sp>
          <p:nvSpPr>
            <p:cNvPr id="14" name="Heptagon 13"/>
            <p:cNvSpPr/>
            <p:nvPr/>
          </p:nvSpPr>
          <p:spPr>
            <a:xfrm>
              <a:off x="483326" y="3396348"/>
              <a:ext cx="703215" cy="744595"/>
            </a:xfrm>
            <a:prstGeom prst="heptagon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III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432121" y="1488054"/>
            <a:ext cx="77462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Tần</a:t>
            </a:r>
            <a:r>
              <a:rPr lang="en-US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tần</a:t>
            </a:r>
            <a:r>
              <a:rPr lang="en-US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32120" y="1888164"/>
            <a:ext cx="45191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tần</a:t>
            </a:r>
            <a:r>
              <a:rPr lang="en-US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33968" y="3408307"/>
            <a:ext cx="7616743" cy="2966368"/>
            <a:chOff x="333968" y="2324090"/>
            <a:chExt cx="7616743" cy="296636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170" y="2392778"/>
              <a:ext cx="7270541" cy="2897680"/>
            </a:xfrm>
            <a:prstGeom prst="rect">
              <a:avLst/>
            </a:prstGeom>
          </p:spPr>
        </p:pic>
        <p:sp>
          <p:nvSpPr>
            <p:cNvPr id="11" name="Rounded Rectangle 10"/>
            <p:cNvSpPr/>
            <p:nvPr/>
          </p:nvSpPr>
          <p:spPr>
            <a:xfrm>
              <a:off x="333968" y="2324090"/>
              <a:ext cx="1163280" cy="332511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Ví</a:t>
              </a:r>
              <a:r>
                <a:rPr lang="en-US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dụ</a:t>
              </a:r>
              <a:r>
                <a:rPr lang="en-US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5:</a:t>
              </a:r>
            </a:p>
          </p:txBody>
        </p:sp>
      </p:grpSp>
      <p:cxnSp>
        <p:nvCxnSpPr>
          <p:cNvPr id="16" name="Straight Connector 15"/>
          <p:cNvCxnSpPr/>
          <p:nvPr/>
        </p:nvCxnSpPr>
        <p:spPr>
          <a:xfrm>
            <a:off x="8021588" y="1648929"/>
            <a:ext cx="0" cy="494782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9564960" y="1591435"/>
            <a:ext cx="10159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065" y="2632759"/>
            <a:ext cx="3994757" cy="286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201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93222" y="104501"/>
            <a:ext cx="9496697" cy="5355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3: TẦN SỐ GHÉP NHÓM. TẦN SỐ TƯƠNG ĐỐI GHÉP NHÓM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212393" y="743459"/>
            <a:ext cx="10713719" cy="744595"/>
            <a:chOff x="483326" y="3396348"/>
            <a:chExt cx="10713719" cy="744595"/>
          </a:xfrm>
        </p:grpSpPr>
        <p:sp>
          <p:nvSpPr>
            <p:cNvPr id="8" name="Rectangle 7"/>
            <p:cNvSpPr/>
            <p:nvPr/>
          </p:nvSpPr>
          <p:spPr>
            <a:xfrm>
              <a:off x="1291045" y="3396348"/>
              <a:ext cx="9906000" cy="744595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III. TẦN SỐ TƯƠNG ĐỐI GHÉP NHÓM. BẢNG TẦN SỐ TƯƠNG ĐỐI GHÉP NHÓM.</a:t>
              </a:r>
            </a:p>
            <a:p>
              <a:pPr algn="ctr"/>
              <a:r>
                <a:rPr lang="en-US" sz="20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BIỂU ĐỒ TẦN SỐ TƯƠNG ĐỐI GHÉP NHÓM</a:t>
              </a:r>
            </a:p>
          </p:txBody>
        </p:sp>
        <p:sp>
          <p:nvSpPr>
            <p:cNvPr id="14" name="Heptagon 13"/>
            <p:cNvSpPr/>
            <p:nvPr/>
          </p:nvSpPr>
          <p:spPr>
            <a:xfrm>
              <a:off x="483326" y="3396348"/>
              <a:ext cx="703215" cy="744595"/>
            </a:xfrm>
            <a:prstGeom prst="heptagon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III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432121" y="1488054"/>
            <a:ext cx="77462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Tần</a:t>
            </a:r>
            <a:r>
              <a:rPr lang="en-US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tần</a:t>
            </a:r>
            <a:r>
              <a:rPr lang="en-US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32120" y="1888164"/>
            <a:ext cx="45191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tần</a:t>
            </a:r>
            <a:r>
              <a:rPr lang="en-US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898" y="2326978"/>
            <a:ext cx="3017521" cy="44511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13" y="2326978"/>
            <a:ext cx="504895" cy="50489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cxnSp>
        <p:nvCxnSpPr>
          <p:cNvPr id="10" name="Straight Connector 9"/>
          <p:cNvCxnSpPr/>
          <p:nvPr/>
        </p:nvCxnSpPr>
        <p:spPr>
          <a:xfrm>
            <a:off x="6271809" y="1910178"/>
            <a:ext cx="0" cy="494782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507200" y="2117760"/>
            <a:ext cx="10159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4739" y="2632760"/>
            <a:ext cx="5777448" cy="3844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281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93222" y="104501"/>
            <a:ext cx="9496697" cy="5355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3: TẦN SỐ GHÉP NHÓM. TẦN SỐ TƯƠNG ĐỐI GHÉP NHÓM</a:t>
            </a:r>
          </a:p>
        </p:txBody>
      </p:sp>
      <p:sp>
        <p:nvSpPr>
          <p:cNvPr id="6" name="Flowchart: Terminator 5"/>
          <p:cNvSpPr/>
          <p:nvPr/>
        </p:nvSpPr>
        <p:spPr>
          <a:xfrm>
            <a:off x="4162211" y="941815"/>
            <a:ext cx="3758717" cy="666206"/>
          </a:xfrm>
          <a:prstGeom prst="flowChartTerminator">
            <a:avLst/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513" y="2522421"/>
            <a:ext cx="10234277" cy="2441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914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93222" y="104501"/>
            <a:ext cx="9496697" cy="5355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3: TẦN SỐ GHÉP NHÓM. TẦN SỐ TƯƠNG ĐỐI GHÉP NHÓM</a:t>
            </a:r>
          </a:p>
        </p:txBody>
      </p:sp>
      <p:sp>
        <p:nvSpPr>
          <p:cNvPr id="6" name="Flowchart: Terminator 5"/>
          <p:cNvSpPr/>
          <p:nvPr/>
        </p:nvSpPr>
        <p:spPr>
          <a:xfrm>
            <a:off x="4162211" y="941815"/>
            <a:ext cx="3758717" cy="666206"/>
          </a:xfrm>
          <a:prstGeom prst="flowChartTerminator">
            <a:avLst/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66249" y="1821151"/>
            <a:ext cx="10159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769" y="2495946"/>
            <a:ext cx="9748793" cy="39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987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93222" y="104501"/>
            <a:ext cx="9496697" cy="5355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3: TẦN SỐ GHÉP NHÓM. TẦN SỐ TƯƠNG ĐỐI GHÉP NHÓM</a:t>
            </a:r>
          </a:p>
        </p:txBody>
      </p:sp>
      <p:sp>
        <p:nvSpPr>
          <p:cNvPr id="6" name="Flowchart: Terminator 5"/>
          <p:cNvSpPr/>
          <p:nvPr/>
        </p:nvSpPr>
        <p:spPr>
          <a:xfrm>
            <a:off x="4162211" y="941815"/>
            <a:ext cx="3758717" cy="666206"/>
          </a:xfrm>
          <a:prstGeom prst="flowChartTerminator">
            <a:avLst/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870" y="1776548"/>
            <a:ext cx="9298049" cy="2682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892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93222" y="104501"/>
            <a:ext cx="9496697" cy="5355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3: TẦN SỐ GHÉP NHÓM. TẦN SỐ TƯƠNG ĐỐI GHÉP NHÓM</a:t>
            </a:r>
          </a:p>
        </p:txBody>
      </p:sp>
      <p:sp>
        <p:nvSpPr>
          <p:cNvPr id="6" name="Flowchart: Terminator 5"/>
          <p:cNvSpPr/>
          <p:nvPr/>
        </p:nvSpPr>
        <p:spPr>
          <a:xfrm>
            <a:off x="4162211" y="941815"/>
            <a:ext cx="3758717" cy="666206"/>
          </a:xfrm>
          <a:prstGeom prst="flowChartTerminator">
            <a:avLst/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40569" y="1678925"/>
            <a:ext cx="10159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461" y="2211493"/>
            <a:ext cx="9128517" cy="2282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204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93222" y="104501"/>
            <a:ext cx="9496697" cy="5355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3: TẦN SỐ GHÉP NHÓM. TẦN SỐ TƯƠNG ĐỐI GHÉP NHÓM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42591" y="928668"/>
            <a:ext cx="10159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71242" y="928668"/>
            <a:ext cx="10159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218" y="928668"/>
            <a:ext cx="5469305" cy="5811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338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93222" y="104501"/>
            <a:ext cx="9496697" cy="5355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3: TẦN SỐ GHÉP NHÓM. TẦN SỐ TƯƠNG ĐỐI GHÉP NHÓM</a:t>
            </a:r>
          </a:p>
        </p:txBody>
      </p:sp>
      <p:sp>
        <p:nvSpPr>
          <p:cNvPr id="6" name="Flowchart: Terminator 5"/>
          <p:cNvSpPr/>
          <p:nvPr/>
        </p:nvSpPr>
        <p:spPr>
          <a:xfrm>
            <a:off x="4162211" y="941815"/>
            <a:ext cx="3758717" cy="666206"/>
          </a:xfrm>
          <a:prstGeom prst="flowChartTerminator">
            <a:avLst/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VỀ NHÀ</a:t>
            </a:r>
          </a:p>
        </p:txBody>
      </p:sp>
      <p:sp>
        <p:nvSpPr>
          <p:cNvPr id="2" name="Rectangle 1"/>
          <p:cNvSpPr/>
          <p:nvPr/>
        </p:nvSpPr>
        <p:spPr>
          <a:xfrm>
            <a:off x="2277197" y="2404533"/>
            <a:ext cx="2533710" cy="32963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721828" y="2404533"/>
            <a:ext cx="2686111" cy="32963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 2, 3, 4 SGK</a:t>
            </a:r>
          </a:p>
        </p:txBody>
      </p:sp>
    </p:spTree>
    <p:extLst>
      <p:ext uri="{BB962C8B-B14F-4D97-AF65-F5344CB8AC3E}">
        <p14:creationId xmlns:p14="http://schemas.microsoft.com/office/powerpoint/2010/main" val="2192340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93222" y="104501"/>
            <a:ext cx="9496697" cy="5355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3: TẦN SỐ GHÉP NHÓM. TẦN SỐ TƯƠNG ĐỐI GHÉP NHÓM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212393" y="743459"/>
            <a:ext cx="10713719" cy="744595"/>
            <a:chOff x="483326" y="3396348"/>
            <a:chExt cx="10713719" cy="744595"/>
          </a:xfrm>
        </p:grpSpPr>
        <p:sp>
          <p:nvSpPr>
            <p:cNvPr id="8" name="Rectangle 7"/>
            <p:cNvSpPr/>
            <p:nvPr/>
          </p:nvSpPr>
          <p:spPr>
            <a:xfrm>
              <a:off x="1291045" y="3396348"/>
              <a:ext cx="9906000" cy="744595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III. TẦN SỐ TƯƠNG ĐỐI GHÉP NHÓM. BẢNG TẦN SỐ TƯƠNG ĐỐI GHÉP NHÓM.</a:t>
              </a:r>
            </a:p>
            <a:p>
              <a:pPr algn="ctr"/>
              <a:r>
                <a:rPr lang="en-US" sz="20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BIỂU ĐỒ TẦN SỐ TƯƠNG ĐỐI GHÉP NHÓM</a:t>
              </a:r>
            </a:p>
          </p:txBody>
        </p:sp>
        <p:sp>
          <p:nvSpPr>
            <p:cNvPr id="14" name="Heptagon 13"/>
            <p:cNvSpPr/>
            <p:nvPr/>
          </p:nvSpPr>
          <p:spPr>
            <a:xfrm>
              <a:off x="483326" y="3396348"/>
              <a:ext cx="703215" cy="744595"/>
            </a:xfrm>
            <a:prstGeom prst="heptagon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III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432121" y="1488054"/>
            <a:ext cx="77462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Tần</a:t>
            </a:r>
            <a:r>
              <a:rPr lang="en-US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tần</a:t>
            </a:r>
            <a:r>
              <a:rPr lang="en-US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56" y="1991546"/>
            <a:ext cx="6068087" cy="17061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69188" y="3697645"/>
            <a:ext cx="10159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353099" y="4159310"/>
            <a:ext cx="5434180" cy="978146"/>
            <a:chOff x="353099" y="4159310"/>
            <a:chExt cx="5434180" cy="9781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353099" y="4159310"/>
                  <a:ext cx="5434180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342900" indent="-342900">
                    <a:buFontTx/>
                    <a:buChar char="-"/>
                  </a:pPr>
                  <a:r>
                    <a:rPr lang="en-US" sz="2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Tỉ</a:t>
                  </a:r>
                  <a:r>
                    <a:rPr lang="en-US" sz="2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sz="2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phần</a:t>
                  </a:r>
                  <a:r>
                    <a:rPr lang="en-US" sz="2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trăm</a:t>
                  </a:r>
                  <a:r>
                    <a:rPr lang="en-US" sz="2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của</a:t>
                  </a:r>
                  <a:r>
                    <a:rPr lang="en-US" sz="2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tần</a:t>
                  </a:r>
                  <a:r>
                    <a:rPr lang="en-US" sz="2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sz="2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=5</m:t>
                      </m:r>
                    </m:oMath>
                  </a14:m>
                  <a:r>
                    <a:rPr lang="en-US" sz="2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và</a:t>
                  </a:r>
                  <a:r>
                    <a:rPr lang="en-US" sz="2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N = 40 </a:t>
                  </a:r>
                  <a:r>
                    <a:rPr lang="en-US" sz="2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là</a:t>
                  </a:r>
                  <a:r>
                    <a:rPr lang="en-US" sz="2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</a:p>
                <a:p>
                  <a:r>
                    <a:rPr lang="en-US" sz="2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099" y="4159310"/>
                  <a:ext cx="5434180" cy="707886"/>
                </a:xfrm>
                <a:prstGeom prst="rect">
                  <a:avLst/>
                </a:prstGeom>
                <a:blipFill>
                  <a:blip r:embed="rId3"/>
                  <a:stretch>
                    <a:fillRect l="-1010" t="-431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3244" y="4559420"/>
              <a:ext cx="1622948" cy="578036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94853" y="5190754"/>
                <a:ext cx="6135013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tần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tương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đối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ghép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nhóm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tần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tương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đối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nhóm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1,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kí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12,5%</a:t>
                </a: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853" y="5190754"/>
                <a:ext cx="6135013" cy="707886"/>
              </a:xfrm>
              <a:prstGeom prst="rect">
                <a:avLst/>
              </a:prstGeom>
              <a:blipFill>
                <a:blip r:embed="rId5"/>
                <a:stretch>
                  <a:fillRect l="-1093" t="-5172"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Connector 20"/>
          <p:cNvCxnSpPr/>
          <p:nvPr/>
        </p:nvCxnSpPr>
        <p:spPr>
          <a:xfrm>
            <a:off x="6637867" y="1949719"/>
            <a:ext cx="33866" cy="473330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779734" y="1888164"/>
            <a:ext cx="24128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5516361"/>
              </p:ext>
            </p:extLst>
          </p:nvPr>
        </p:nvGraphicFramePr>
        <p:xfrm>
          <a:off x="7224888" y="2541576"/>
          <a:ext cx="4165334" cy="307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3334">
                  <a:extLst>
                    <a:ext uri="{9D8B030D-6E8A-4147-A177-3AD203B41FA5}">
                      <a16:colId xmlns:a16="http://schemas.microsoft.com/office/drawing/2014/main" val="3907328904"/>
                    </a:ext>
                  </a:extLst>
                </a:gridCol>
                <a:gridCol w="2472000">
                  <a:extLst>
                    <a:ext uri="{9D8B030D-6E8A-4147-A177-3AD203B41FA5}">
                      <a16:colId xmlns:a16="http://schemas.microsoft.com/office/drawing/2014/main" val="26763140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Tần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tương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đối</a:t>
                      </a:r>
                      <a:endParaRPr lang="en-US" sz="20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(%)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44133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[150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; 155)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3074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[155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; 160)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21182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[160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; 165)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52493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[165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; 170)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55923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[170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; 175)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44870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Cộng</a:t>
                      </a:r>
                      <a:endParaRPr 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0950833"/>
                  </a:ext>
                </a:extLst>
              </a:tr>
            </a:tbl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7380454" y="5873358"/>
            <a:ext cx="41168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tần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57" y="3689081"/>
            <a:ext cx="5908313" cy="2728608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9798332" y="3180485"/>
            <a:ext cx="7232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12,5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9820102" y="3594145"/>
            <a:ext cx="7232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17,5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854935" y="4007805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863642" y="4395339"/>
            <a:ext cx="7232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32,5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846223" y="4769809"/>
            <a:ext cx="7232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12,5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9850583" y="5177691"/>
            <a:ext cx="646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</a:p>
        </p:txBody>
      </p:sp>
      <p:sp>
        <p:nvSpPr>
          <p:cNvPr id="35" name="Oval Callout 34"/>
          <p:cNvSpPr/>
          <p:nvPr/>
        </p:nvSpPr>
        <p:spPr>
          <a:xfrm>
            <a:off x="6847253" y="2763160"/>
            <a:ext cx="4475598" cy="1494791"/>
          </a:xfrm>
          <a:prstGeom prst="wedgeEllipseCallout">
            <a:avLst>
              <a:gd name="adj1" fmla="val -48579"/>
              <a:gd name="adj2" fmla="val 9514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79727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/>
      <p:bldP spid="20" grpId="0"/>
      <p:bldP spid="22" grpId="0"/>
      <p:bldP spid="25" grpId="0"/>
      <p:bldP spid="29" grpId="0"/>
      <p:bldP spid="30" grpId="0"/>
      <p:bldP spid="31" grpId="0"/>
      <p:bldP spid="32" grpId="0"/>
      <p:bldP spid="33" grpId="0"/>
      <p:bldP spid="34" grpId="0"/>
      <p:bldP spid="3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93222" y="104501"/>
            <a:ext cx="9496697" cy="5355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3: TẦN SỐ GHÉP NHÓM. TẦN SỐ TƯƠNG ĐỐI GHÉP NHÓM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212393" y="743459"/>
            <a:ext cx="10713719" cy="744595"/>
            <a:chOff x="483326" y="3396348"/>
            <a:chExt cx="10713719" cy="744595"/>
          </a:xfrm>
        </p:grpSpPr>
        <p:sp>
          <p:nvSpPr>
            <p:cNvPr id="8" name="Rectangle 7"/>
            <p:cNvSpPr/>
            <p:nvPr/>
          </p:nvSpPr>
          <p:spPr>
            <a:xfrm>
              <a:off x="1291045" y="3396348"/>
              <a:ext cx="9906000" cy="744595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III. TẦN SỐ TƯƠNG ĐỐI GHÉP NHÓM. BẢNG TẦN SỐ TƯƠNG ĐỐI GHÉP NHÓM.</a:t>
              </a:r>
            </a:p>
            <a:p>
              <a:pPr algn="ctr"/>
              <a:r>
                <a:rPr lang="en-US" sz="20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BIỂU ĐỒ TẦN SỐ TƯƠNG ĐỐI GHÉP NHÓM</a:t>
              </a:r>
            </a:p>
          </p:txBody>
        </p:sp>
        <p:sp>
          <p:nvSpPr>
            <p:cNvPr id="14" name="Heptagon 13"/>
            <p:cNvSpPr/>
            <p:nvPr/>
          </p:nvSpPr>
          <p:spPr>
            <a:xfrm>
              <a:off x="483326" y="3396348"/>
              <a:ext cx="703215" cy="744595"/>
            </a:xfrm>
            <a:prstGeom prst="heptagon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III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432121" y="1488054"/>
            <a:ext cx="77462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Tần</a:t>
            </a:r>
            <a:r>
              <a:rPr lang="en-US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tần</a:t>
            </a:r>
            <a:r>
              <a:rPr lang="en-US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608" y="1967799"/>
            <a:ext cx="8386002" cy="320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036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93222" y="104501"/>
            <a:ext cx="9496697" cy="5355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3: TẦN SỐ GHÉP NHÓM. TẦN SỐ TƯƠNG ĐỐI GHÉP NHÓM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212393" y="743459"/>
            <a:ext cx="10713719" cy="744595"/>
            <a:chOff x="483326" y="3396348"/>
            <a:chExt cx="10713719" cy="744595"/>
          </a:xfrm>
        </p:grpSpPr>
        <p:sp>
          <p:nvSpPr>
            <p:cNvPr id="8" name="Rectangle 7"/>
            <p:cNvSpPr/>
            <p:nvPr/>
          </p:nvSpPr>
          <p:spPr>
            <a:xfrm>
              <a:off x="1291045" y="3396348"/>
              <a:ext cx="9906000" cy="744595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III. TẦN SỐ TƯƠNG ĐỐI GHÉP NHÓM. BẢNG TẦN SỐ TƯƠNG ĐỐI GHÉP NHÓM.</a:t>
              </a:r>
            </a:p>
            <a:p>
              <a:pPr algn="ctr"/>
              <a:r>
                <a:rPr lang="en-US" sz="20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BIỂU ĐỒ TẦN SỐ TƯƠNG ĐỐI GHÉP NHÓM</a:t>
              </a:r>
            </a:p>
          </p:txBody>
        </p:sp>
        <p:sp>
          <p:nvSpPr>
            <p:cNvPr id="14" name="Heptagon 13"/>
            <p:cNvSpPr/>
            <p:nvPr/>
          </p:nvSpPr>
          <p:spPr>
            <a:xfrm>
              <a:off x="483326" y="3396348"/>
              <a:ext cx="703215" cy="744595"/>
            </a:xfrm>
            <a:prstGeom prst="heptagon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III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432121" y="1488054"/>
            <a:ext cx="77462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Tần</a:t>
            </a:r>
            <a:r>
              <a:rPr lang="en-US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tần</a:t>
            </a:r>
            <a:r>
              <a:rPr lang="en-US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52" y="1953479"/>
            <a:ext cx="604056" cy="60405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020112" y="1901564"/>
            <a:ext cx="61959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</a:p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tần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85246" y="2709448"/>
            <a:ext cx="10159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5316648"/>
              </p:ext>
            </p:extLst>
          </p:nvPr>
        </p:nvGraphicFramePr>
        <p:xfrm>
          <a:off x="564000" y="3378819"/>
          <a:ext cx="10656995" cy="109728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140011">
                  <a:extLst>
                    <a:ext uri="{9D8B030D-6E8A-4147-A177-3AD203B41FA5}">
                      <a16:colId xmlns:a16="http://schemas.microsoft.com/office/drawing/2014/main" val="3638557466"/>
                    </a:ext>
                  </a:extLst>
                </a:gridCol>
                <a:gridCol w="1071155">
                  <a:extLst>
                    <a:ext uri="{9D8B030D-6E8A-4147-A177-3AD203B41FA5}">
                      <a16:colId xmlns:a16="http://schemas.microsoft.com/office/drawing/2014/main" val="286366257"/>
                    </a:ext>
                  </a:extLst>
                </a:gridCol>
                <a:gridCol w="1084217">
                  <a:extLst>
                    <a:ext uri="{9D8B030D-6E8A-4147-A177-3AD203B41FA5}">
                      <a16:colId xmlns:a16="http://schemas.microsoft.com/office/drawing/2014/main" val="1498014029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1163002887"/>
                    </a:ext>
                  </a:extLst>
                </a:gridCol>
                <a:gridCol w="1267958">
                  <a:extLst>
                    <a:ext uri="{9D8B030D-6E8A-4147-A177-3AD203B41FA5}">
                      <a16:colId xmlns:a16="http://schemas.microsoft.com/office/drawing/2014/main" val="1286644486"/>
                    </a:ext>
                  </a:extLst>
                </a:gridCol>
                <a:gridCol w="1148670">
                  <a:extLst>
                    <a:ext uri="{9D8B030D-6E8A-4147-A177-3AD203B41FA5}">
                      <a16:colId xmlns:a16="http://schemas.microsoft.com/office/drawing/2014/main" val="3378529358"/>
                    </a:ext>
                  </a:extLst>
                </a:gridCol>
                <a:gridCol w="1136469">
                  <a:extLst>
                    <a:ext uri="{9D8B030D-6E8A-4147-A177-3AD203B41FA5}">
                      <a16:colId xmlns:a16="http://schemas.microsoft.com/office/drawing/2014/main" val="2468409433"/>
                    </a:ext>
                  </a:extLst>
                </a:gridCol>
                <a:gridCol w="1711235">
                  <a:extLst>
                    <a:ext uri="{9D8B030D-6E8A-4147-A177-3AD203B41FA5}">
                      <a16:colId xmlns:a16="http://schemas.microsoft.com/office/drawing/2014/main" val="24080301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[30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; 40)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[40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; 50)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[50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; 60)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[60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; 70)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[70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; 80)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[80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; 90)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Cộng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00317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Tần</a:t>
                      </a:r>
                      <a:r>
                        <a:rPr lang="en-US" sz="2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tương</a:t>
                      </a:r>
                      <a:r>
                        <a:rPr lang="en-US" sz="2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2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(%)</a:t>
                      </a:r>
                      <a:endParaRPr 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52887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0123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93222" y="104501"/>
            <a:ext cx="9496697" cy="5355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3: TẦN SỐ GHÉP NHÓM. TẦN SỐ TƯƠNG ĐỐI GHÉP NHÓM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212393" y="743459"/>
            <a:ext cx="10713719" cy="744595"/>
            <a:chOff x="483326" y="3396348"/>
            <a:chExt cx="10713719" cy="744595"/>
          </a:xfrm>
        </p:grpSpPr>
        <p:sp>
          <p:nvSpPr>
            <p:cNvPr id="8" name="Rectangle 7"/>
            <p:cNvSpPr/>
            <p:nvPr/>
          </p:nvSpPr>
          <p:spPr>
            <a:xfrm>
              <a:off x="1291045" y="3396348"/>
              <a:ext cx="9906000" cy="744595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III. TẦN SỐ TƯƠNG ĐỐI GHÉP NHÓM. BẢNG TẦN SỐ TƯƠNG ĐỐI GHÉP NHÓM.</a:t>
              </a:r>
            </a:p>
            <a:p>
              <a:pPr algn="ctr"/>
              <a:r>
                <a:rPr lang="en-US" sz="20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BIỂU ĐỒ TẦN SỐ TƯƠNG ĐỐI GHÉP NHÓM</a:t>
              </a:r>
            </a:p>
          </p:txBody>
        </p:sp>
        <p:sp>
          <p:nvSpPr>
            <p:cNvPr id="14" name="Heptagon 13"/>
            <p:cNvSpPr/>
            <p:nvPr/>
          </p:nvSpPr>
          <p:spPr>
            <a:xfrm>
              <a:off x="483326" y="3396348"/>
              <a:ext cx="703215" cy="744595"/>
            </a:xfrm>
            <a:prstGeom prst="heptagon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III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432121" y="1488054"/>
            <a:ext cx="77462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Tần</a:t>
            </a:r>
            <a:r>
              <a:rPr lang="en-US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tần</a:t>
            </a:r>
            <a:r>
              <a:rPr lang="en-US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32120" y="1888164"/>
            <a:ext cx="45191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tần</a:t>
            </a:r>
            <a:r>
              <a:rPr lang="en-US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64000" y="2346968"/>
            <a:ext cx="7130023" cy="4053831"/>
            <a:chOff x="564000" y="2346969"/>
            <a:chExt cx="6554115" cy="323895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000" y="2346969"/>
              <a:ext cx="6525536" cy="57158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000" y="2918549"/>
              <a:ext cx="6554115" cy="26673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70224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93222" y="104501"/>
            <a:ext cx="9496697" cy="5355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3: TẦN SỐ GHÉP NHÓM. TẦN SỐ TƯƠNG ĐỐI GHÉP NHÓM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212393" y="743459"/>
            <a:ext cx="10713719" cy="744595"/>
            <a:chOff x="483326" y="3396348"/>
            <a:chExt cx="10713719" cy="744595"/>
          </a:xfrm>
        </p:grpSpPr>
        <p:sp>
          <p:nvSpPr>
            <p:cNvPr id="8" name="Rectangle 7"/>
            <p:cNvSpPr/>
            <p:nvPr/>
          </p:nvSpPr>
          <p:spPr>
            <a:xfrm>
              <a:off x="1291045" y="3396348"/>
              <a:ext cx="9906000" cy="744595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III. TẦN SỐ TƯƠNG ĐỐI GHÉP NHÓM. BẢNG TẦN SỐ TƯƠNG ĐỐI GHÉP NHÓM.</a:t>
              </a:r>
            </a:p>
            <a:p>
              <a:pPr algn="ctr"/>
              <a:r>
                <a:rPr lang="en-US" sz="20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BIỂU ĐỒ TẦN SỐ TƯƠNG ĐỐI GHÉP NHÓM</a:t>
              </a:r>
            </a:p>
          </p:txBody>
        </p:sp>
        <p:sp>
          <p:nvSpPr>
            <p:cNvPr id="14" name="Heptagon 13"/>
            <p:cNvSpPr/>
            <p:nvPr/>
          </p:nvSpPr>
          <p:spPr>
            <a:xfrm>
              <a:off x="483326" y="3396348"/>
              <a:ext cx="703215" cy="744595"/>
            </a:xfrm>
            <a:prstGeom prst="heptagon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III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432121" y="1488054"/>
            <a:ext cx="77462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Tần</a:t>
            </a:r>
            <a:r>
              <a:rPr lang="en-US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tần</a:t>
            </a:r>
            <a:r>
              <a:rPr lang="en-US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32120" y="1888164"/>
            <a:ext cx="45191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tần</a:t>
            </a:r>
            <a:r>
              <a:rPr lang="en-US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64000" y="2346968"/>
            <a:ext cx="7130023" cy="4053831"/>
            <a:chOff x="564000" y="2346969"/>
            <a:chExt cx="6554115" cy="323895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000" y="2346969"/>
              <a:ext cx="6525536" cy="57158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000" y="2918549"/>
              <a:ext cx="6554115" cy="2667372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796" y="2920141"/>
            <a:ext cx="4068538" cy="3127961"/>
          </a:xfrm>
          <a:prstGeom prst="rect">
            <a:avLst/>
          </a:prstGeom>
        </p:spPr>
      </p:pic>
      <p:sp>
        <p:nvSpPr>
          <p:cNvPr id="16" name="Oval Callout 15"/>
          <p:cNvSpPr/>
          <p:nvPr/>
        </p:nvSpPr>
        <p:spPr>
          <a:xfrm>
            <a:off x="4650758" y="2227635"/>
            <a:ext cx="4950442" cy="1494791"/>
          </a:xfrm>
          <a:prstGeom prst="wedgeEllipseCallout">
            <a:avLst>
              <a:gd name="adj1" fmla="val -48579"/>
              <a:gd name="adj2" fmla="val 9514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69998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93222" y="104501"/>
            <a:ext cx="9496697" cy="5355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3: TẦN SỐ GHÉP NHÓM. TẦN SỐ TƯƠNG ĐỐI GHÉP NHÓM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212393" y="743459"/>
            <a:ext cx="10713719" cy="744595"/>
            <a:chOff x="483326" y="3396348"/>
            <a:chExt cx="10713719" cy="744595"/>
          </a:xfrm>
        </p:grpSpPr>
        <p:sp>
          <p:nvSpPr>
            <p:cNvPr id="8" name="Rectangle 7"/>
            <p:cNvSpPr/>
            <p:nvPr/>
          </p:nvSpPr>
          <p:spPr>
            <a:xfrm>
              <a:off x="1291045" y="3396348"/>
              <a:ext cx="9906000" cy="744595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III. TẦN SỐ TƯƠNG ĐỐI GHÉP NHÓM. BẢNG TẦN SỐ TƯƠNG ĐỐI GHÉP NHÓM.</a:t>
              </a:r>
            </a:p>
            <a:p>
              <a:pPr algn="ctr"/>
              <a:r>
                <a:rPr lang="en-US" sz="20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BIỂU ĐỒ TẦN SỐ TƯƠNG ĐỐI GHÉP NHÓM</a:t>
              </a:r>
            </a:p>
          </p:txBody>
        </p:sp>
        <p:sp>
          <p:nvSpPr>
            <p:cNvPr id="14" name="Heptagon 13"/>
            <p:cNvSpPr/>
            <p:nvPr/>
          </p:nvSpPr>
          <p:spPr>
            <a:xfrm>
              <a:off x="483326" y="3396348"/>
              <a:ext cx="703215" cy="744595"/>
            </a:xfrm>
            <a:prstGeom prst="heptagon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III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432121" y="1488054"/>
            <a:ext cx="77462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Tần</a:t>
            </a:r>
            <a:r>
              <a:rPr lang="en-US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tần</a:t>
            </a:r>
            <a:r>
              <a:rPr lang="en-US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32120" y="1888164"/>
            <a:ext cx="45191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tần</a:t>
            </a:r>
            <a:r>
              <a:rPr lang="en-US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19" y="2288277"/>
            <a:ext cx="558214" cy="54523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5" name="TextBox 14"/>
          <p:cNvSpPr txBox="1"/>
          <p:nvPr/>
        </p:nvSpPr>
        <p:spPr>
          <a:xfrm>
            <a:off x="1110426" y="2288274"/>
            <a:ext cx="10359086" cy="193899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rtlCol="0">
            <a:spAutoFit/>
          </a:bodyPr>
          <a:lstStyle/>
          <a:p>
            <a:pPr algn="just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2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3125848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93222" y="104501"/>
            <a:ext cx="9496697" cy="5355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3: TẦN SỐ GHÉP NHÓM. TẦN SỐ TƯƠNG ĐỐI GHÉP NHÓM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212393" y="743459"/>
            <a:ext cx="10713719" cy="744595"/>
            <a:chOff x="483326" y="3396348"/>
            <a:chExt cx="10713719" cy="744595"/>
          </a:xfrm>
        </p:grpSpPr>
        <p:sp>
          <p:nvSpPr>
            <p:cNvPr id="8" name="Rectangle 7"/>
            <p:cNvSpPr/>
            <p:nvPr/>
          </p:nvSpPr>
          <p:spPr>
            <a:xfrm>
              <a:off x="1291045" y="3396348"/>
              <a:ext cx="9906000" cy="744595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III. TẦN SỐ TƯƠNG ĐỐI GHÉP NHÓM. BẢNG TẦN SỐ TƯƠNG ĐỐI GHÉP NHÓM.</a:t>
              </a:r>
            </a:p>
            <a:p>
              <a:pPr algn="ctr"/>
              <a:r>
                <a:rPr lang="en-US" sz="20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BIỂU ĐỒ TẦN SỐ TƯƠNG ĐỐI GHÉP NHÓM</a:t>
              </a:r>
            </a:p>
          </p:txBody>
        </p:sp>
        <p:sp>
          <p:nvSpPr>
            <p:cNvPr id="14" name="Heptagon 13"/>
            <p:cNvSpPr/>
            <p:nvPr/>
          </p:nvSpPr>
          <p:spPr>
            <a:xfrm>
              <a:off x="483326" y="3396348"/>
              <a:ext cx="703215" cy="744595"/>
            </a:xfrm>
            <a:prstGeom prst="heptagon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III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432121" y="1488054"/>
            <a:ext cx="77462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Tần</a:t>
            </a:r>
            <a:r>
              <a:rPr lang="en-US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tần</a:t>
            </a:r>
            <a:r>
              <a:rPr lang="en-US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32120" y="1888164"/>
            <a:ext cx="45191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tần</a:t>
            </a:r>
            <a:r>
              <a:rPr lang="en-US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81763" y="3188523"/>
            <a:ext cx="7860309" cy="3071077"/>
            <a:chOff x="251581" y="2300248"/>
            <a:chExt cx="7860309" cy="3071077"/>
          </a:xfrm>
        </p:grpSpPr>
        <p:grpSp>
          <p:nvGrpSpPr>
            <p:cNvPr id="9" name="Group 8"/>
            <p:cNvGrpSpPr/>
            <p:nvPr/>
          </p:nvGrpSpPr>
          <p:grpSpPr>
            <a:xfrm>
              <a:off x="251581" y="2300248"/>
              <a:ext cx="7860309" cy="2402380"/>
              <a:chOff x="251581" y="2300248"/>
              <a:chExt cx="7860309" cy="2402380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4000" y="2397845"/>
                <a:ext cx="7547890" cy="2304783"/>
              </a:xfrm>
              <a:prstGeom prst="rect">
                <a:avLst/>
              </a:prstGeom>
            </p:spPr>
          </p:pic>
          <p:sp>
            <p:nvSpPr>
              <p:cNvPr id="16" name="Rounded Rectangle 15"/>
              <p:cNvSpPr/>
              <p:nvPr/>
            </p:nvSpPr>
            <p:spPr>
              <a:xfrm>
                <a:off x="251581" y="2300248"/>
                <a:ext cx="1163280" cy="332511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err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Ví</a:t>
                </a:r>
                <a:r>
                  <a:rPr lang="en-US" sz="20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dụ</a:t>
                </a:r>
                <a:r>
                  <a:rPr lang="en-US" sz="20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4:</a:t>
                </a:r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497595" y="4663439"/>
              <a:ext cx="748474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Vẽ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biểu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tần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tương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ghép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nhóm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ở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dạng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biểu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cột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mẫu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liệu</a:t>
              </a:r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liệu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ghép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nhóm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ở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Bảng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34. </a:t>
              </a:r>
            </a:p>
          </p:txBody>
        </p:sp>
      </p:grpSp>
      <p:cxnSp>
        <p:nvCxnSpPr>
          <p:cNvPr id="12" name="Straight Connector 11"/>
          <p:cNvCxnSpPr>
            <a:stCxn id="13" idx="3"/>
          </p:cNvCxnSpPr>
          <p:nvPr/>
        </p:nvCxnSpPr>
        <p:spPr>
          <a:xfrm>
            <a:off x="8178344" y="1688109"/>
            <a:ext cx="0" cy="49478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9773968" y="1591435"/>
            <a:ext cx="10159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21" name="Picture 38">
            <a:extLst>
              <a:ext uri="{FF2B5EF4-FFF2-40B4-BE49-F238E27FC236}">
                <a16:creationId xmlns:a16="http://schemas.microsoft.com/office/drawing/2014/main" id="{30B27C80-5618-6D67-A2A3-3078B05827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39347" y="2232649"/>
            <a:ext cx="955569" cy="97507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640" y="2521131"/>
            <a:ext cx="3795257" cy="306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975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93222" y="104501"/>
            <a:ext cx="9496697" cy="5355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3: TẦN SỐ GHÉP NHÓM. TẦN SỐ TƯƠNG ĐỐI GHÉP NHÓM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212393" y="743459"/>
            <a:ext cx="10713719" cy="744595"/>
            <a:chOff x="483326" y="3396348"/>
            <a:chExt cx="10713719" cy="744595"/>
          </a:xfrm>
        </p:grpSpPr>
        <p:sp>
          <p:nvSpPr>
            <p:cNvPr id="8" name="Rectangle 7"/>
            <p:cNvSpPr/>
            <p:nvPr/>
          </p:nvSpPr>
          <p:spPr>
            <a:xfrm>
              <a:off x="1291045" y="3396348"/>
              <a:ext cx="9906000" cy="744595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III. TẦN SỐ TƯƠNG ĐỐI GHÉP NHÓM. BẢNG TẦN SỐ TƯƠNG ĐỐI GHÉP NHÓM.</a:t>
              </a:r>
            </a:p>
            <a:p>
              <a:pPr algn="ctr"/>
              <a:r>
                <a:rPr lang="en-US" sz="20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BIỂU ĐỒ TẦN SỐ TƯƠNG ĐỐI GHÉP NHÓM</a:t>
              </a:r>
            </a:p>
          </p:txBody>
        </p:sp>
        <p:sp>
          <p:nvSpPr>
            <p:cNvPr id="14" name="Heptagon 13"/>
            <p:cNvSpPr/>
            <p:nvPr/>
          </p:nvSpPr>
          <p:spPr>
            <a:xfrm>
              <a:off x="483326" y="3396348"/>
              <a:ext cx="703215" cy="744595"/>
            </a:xfrm>
            <a:prstGeom prst="heptagon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III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432121" y="1488054"/>
            <a:ext cx="77462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Tần</a:t>
            </a:r>
            <a:r>
              <a:rPr lang="en-US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tần</a:t>
            </a:r>
            <a:r>
              <a:rPr lang="en-US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32120" y="1888164"/>
            <a:ext cx="45191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tần</a:t>
            </a:r>
            <a:r>
              <a:rPr lang="en-US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12393" y="3192178"/>
                <a:ext cx="8133830" cy="34778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Xét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mẫu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liệu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ghép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nhóm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ở </a:t>
                </a:r>
                <a:r>
                  <a:rPr lang="en-US" sz="20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Ví</a:t>
                </a:r>
                <a:r>
                  <a:rPr 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dụ</a:t>
                </a:r>
                <a:r>
                  <a:rPr 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bảng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tần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tương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đối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ghép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nhóm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Bảng</a:t>
                </a:r>
                <a:r>
                  <a:rPr 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34.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hãy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457200" indent="-457200">
                  <a:buAutoNum type="alphaLcParenR"/>
                </a:pP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Xác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đầu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mút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trái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đầu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mút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phải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tần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tương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đối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nhóm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ứng</a:t>
                </a:r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nửa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[0 ; 20).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xác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; 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0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</a:t>
                </a:r>
              </a:p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bình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cộng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đầu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mút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nhóm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1.  </a:t>
                </a:r>
              </a:p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cách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tương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tự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xác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; 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; 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endParaRPr lang="en-US" sz="20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; 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</m:e>
                    </m:d>
                    <m:r>
                      <a:rPr lang="en-US" sz="20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; 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sub>
                        </m:sSub>
                      </m:e>
                    </m:d>
                    <m:r>
                      <a:rPr lang="en-US" sz="20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</m:oMath>
                </a14:m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lần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bình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cộng</a:t>
                </a:r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đầu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mút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nhóm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2,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nhóm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3,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nhóm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4,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nhóm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5.</a:t>
                </a:r>
              </a:p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Vẽ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gấp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khúc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b>
                    </m:sSub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sub>
                    </m:sSub>
                  </m:oMath>
                </a14:m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93" y="3192178"/>
                <a:ext cx="8133830" cy="3477875"/>
              </a:xfrm>
              <a:prstGeom prst="rect">
                <a:avLst/>
              </a:prstGeom>
              <a:blipFill>
                <a:blip r:embed="rId2"/>
                <a:stretch>
                  <a:fillRect l="-825" t="-1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88" y="3115233"/>
            <a:ext cx="706352" cy="36999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cxnSp>
        <p:nvCxnSpPr>
          <p:cNvPr id="7" name="Straight Connector 6"/>
          <p:cNvCxnSpPr/>
          <p:nvPr/>
        </p:nvCxnSpPr>
        <p:spPr>
          <a:xfrm>
            <a:off x="8230596" y="1648929"/>
            <a:ext cx="0" cy="494782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9462" y="2232649"/>
            <a:ext cx="1293203" cy="931909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773968" y="1591435"/>
            <a:ext cx="10159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507" y="2506108"/>
            <a:ext cx="3713904" cy="3071732"/>
          </a:xfrm>
          <a:prstGeom prst="rect">
            <a:avLst/>
          </a:prstGeom>
        </p:spPr>
      </p:pic>
      <p:sp>
        <p:nvSpPr>
          <p:cNvPr id="21" name="Oval Callout 20"/>
          <p:cNvSpPr/>
          <p:nvPr/>
        </p:nvSpPr>
        <p:spPr>
          <a:xfrm>
            <a:off x="1898241" y="2183327"/>
            <a:ext cx="4950442" cy="1494791"/>
          </a:xfrm>
          <a:prstGeom prst="wedgeEllipseCallout">
            <a:avLst>
              <a:gd name="adj1" fmla="val -48579"/>
              <a:gd name="adj2" fmla="val 9514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92502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695</TotalTime>
  <Words>1428</Words>
  <Application>Microsoft Office PowerPoint</Application>
  <PresentationFormat>Widescreen</PresentationFormat>
  <Paragraphs>153</Paragraphs>
  <Slides>18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Cambria Math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A36697 Dương Tuấn Anh</cp:lastModifiedBy>
  <cp:revision>121</cp:revision>
  <dcterms:created xsi:type="dcterms:W3CDTF">2024-06-13T13:47:58Z</dcterms:created>
  <dcterms:modified xsi:type="dcterms:W3CDTF">2025-02-18T03:54:01Z</dcterms:modified>
</cp:coreProperties>
</file>