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3"/>
  </p:notesMasterIdLst>
  <p:sldIdLst>
    <p:sldId id="259" r:id="rId3"/>
    <p:sldId id="291" r:id="rId4"/>
    <p:sldId id="642" r:id="rId5"/>
    <p:sldId id="573" r:id="rId6"/>
    <p:sldId id="263" r:id="rId7"/>
    <p:sldId id="648" r:id="rId8"/>
    <p:sldId id="265" r:id="rId9"/>
    <p:sldId id="266" r:id="rId10"/>
    <p:sldId id="644" r:id="rId11"/>
    <p:sldId id="268" r:id="rId12"/>
    <p:sldId id="269" r:id="rId13"/>
    <p:sldId id="273" r:id="rId14"/>
    <p:sldId id="645" r:id="rId15"/>
    <p:sldId id="646" r:id="rId16"/>
    <p:sldId id="274" r:id="rId17"/>
    <p:sldId id="647" r:id="rId18"/>
    <p:sldId id="282" r:id="rId19"/>
    <p:sldId id="579" r:id="rId20"/>
    <p:sldId id="276" r:id="rId21"/>
    <p:sldId id="38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ế" initials="NT" lastIdx="3" clrIdx="0">
    <p:extLst>
      <p:ext uri="{19B8F6BF-5375-455C-9EA6-DF929625EA0E}">
        <p15:presenceInfo xmlns:p15="http://schemas.microsoft.com/office/powerpoint/2012/main" userId="b6cdb65b3bc78d7b" providerId="Windows Live"/>
      </p:ext>
    </p:extLst>
  </p:cmAuthor>
  <p:cmAuthor id="2" name="Vũ Thị Hiền" initials="VH" lastIdx="1" clrIdx="1">
    <p:extLst>
      <p:ext uri="{19B8F6BF-5375-455C-9EA6-DF929625EA0E}">
        <p15:presenceInfo xmlns:p15="http://schemas.microsoft.com/office/powerpoint/2012/main" userId="S::hien.vt@thcstrunghoa.edu.vn::f0e2df91-3e5d-4b7c-9fa0-e459bfe9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242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1DB6D-3B42-489A-ADED-348C98F73EF0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98F3-2EED-4588-AC89-645EC53023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52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90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54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21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04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607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60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A8BB-8B16-C939-5A69-48B7E909B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D4BD4-01A7-DC0E-AE0E-EA05661E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55F9-9032-E07B-B3B9-B79E82C8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2BC-56EC-C8BF-89E7-B3B6A57D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AFCE4-CDB5-B517-59F7-267D2909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8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4C7F-AAEB-9C7A-5CAB-7CE3B819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82EF3-AC3C-AF43-C79C-C784DD6A8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B0ED9-05B8-9B75-F80C-780A4017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79FC-021B-B43B-0A46-D557E5C7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FD16-D399-93A1-FA1B-EA288A85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1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8E24A-733C-2419-8DB0-03252048B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A2CA7-1992-69DB-D265-B57139F25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3FA7-9DEA-E2E0-B855-35FCA6C2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3356-FFC6-B967-34A9-D648EA6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F8D44-34BD-EDCB-FFEC-73B06343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704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4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6E74-89F8-5A80-4FB0-0242AFAE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332A-C10C-0D27-9B6D-5B698B866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EB51D-D67E-C194-6B5A-B39594FF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26E0-0C4D-0143-B9F0-070061CC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AAAD-6E5B-472A-6BDF-F3B0F611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29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9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F884-0557-17B2-14D1-44C62B90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93F67-3C56-551F-472A-34C1CC9F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ACEC-F610-86B1-B196-0E6F5002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78BFF-F7A4-D009-7C8E-4A32D9BF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DD445-59E4-E66F-9315-821B9AB0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94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C996-63BB-F227-66C3-21934276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3B32-F941-EA6C-F1C4-08785B4C7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AFCFD-6C42-1497-DEC5-9D95ED196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6F64E-DCC8-4297-788B-F2E7B95D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0582D-5900-A710-A0FC-8906ED73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B0346-6A29-F8BF-A05B-73C6FA1E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33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C3BA-8701-FF61-7CAC-7543D5DA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8301E-FA0B-631E-BD03-540299BB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5E36F-AB8D-1473-3FC0-B9674731A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CA760-73FA-D5D3-4EB2-190F759D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CB34F-8846-DE3B-769D-FC00F7FB2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7E0EB-4307-559C-7D25-FC7AB45F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FA6FC-055B-4D09-8319-99F0C640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C532C-11B2-C1A3-908E-E4EED38D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39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4286-BD09-8B76-D442-FC6773AA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837B9-72BA-F9F4-3234-5E70DBE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82FF-6FFB-29E6-6534-AC97E858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9E52C-3398-E8B5-F8AF-98EF9AFC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3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FA48A-6B46-562D-9DCE-2D876996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207A5-3735-521B-50E7-6C7AB454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10E9F-A9E9-D174-35F2-7B5576B9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56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3232-63F4-9E64-A93A-F7C36C7E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250F-1A5E-E317-B57F-673E4A37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2D228-0907-D677-AA73-13EFD9A41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0345-A117-2C76-5F08-31777A7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F9F1C-F933-F7FF-335C-014A830E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ECFE8-1D42-2060-E4F3-7366141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8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C5B4-4D8C-EF1E-1D64-65737ABA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192E2-0B92-4E93-DFCD-A5264A0BE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7AEA1-8DF3-A82D-5703-57493670E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2D34B-1FD9-7A11-742E-293E9262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46E59-4EE7-BC1E-F6FC-2EED43A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13DB2-D08E-7903-1E68-019B94F9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38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7A250-79CF-1A0D-AA8C-C9D4A3BA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5BD8-5C21-7DFF-144D-DC5C0A2E6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4E4A-CAE3-5C3A-E465-A58469746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AB9C-3A77-4EFA-A6A1-E7959D902A1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BBAB1-A4DC-BEB0-EC83-1DE36A2A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4FB5-157C-FA44-1BB2-2E2C5747E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1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26.emf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6.emf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7.png"/><Relationship Id="rId18" Type="http://schemas.openxmlformats.org/officeDocument/2006/relationships/image" Target="../media/image14.png"/><Relationship Id="rId3" Type="http://schemas.openxmlformats.org/officeDocument/2006/relationships/image" Target="../media/image11.png"/><Relationship Id="rId12" Type="http://schemas.openxmlformats.org/officeDocument/2006/relationships/image" Target="../media/image55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15" Type="http://schemas.openxmlformats.org/officeDocument/2006/relationships/image" Target="../media/image12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B6E492-D29C-4969-1F30-7004D7C4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3574C5-14B6-E731-E07A-90A5099244D8}"/>
              </a:ext>
            </a:extLst>
          </p:cNvPr>
          <p:cNvSpPr/>
          <p:nvPr/>
        </p:nvSpPr>
        <p:spPr>
          <a:xfrm>
            <a:off x="1719106" y="340690"/>
            <a:ext cx="346891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A0DB08-FAE4-BCBD-4022-23CC7ED9DDCB}"/>
                  </a:ext>
                </a:extLst>
              </p:cNvPr>
              <p:cNvSpPr txBox="1"/>
              <p:nvPr/>
            </p:nvSpPr>
            <p:spPr>
              <a:xfrm>
                <a:off x="1729154" y="996788"/>
                <a:ext cx="990150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con lắc di chuyển từ vị trí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vị trí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(Hình 69). Tính độ dài quãng đường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mà con lắc đó đã di chuyển, biết rằng sợi dây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độ dài bằng 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tia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tạo với phương thẳng đứng góc </a:t>
                </a:r>
                <a:r>
                  <a:rPr lang="el-GR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A0DB08-FAE4-BCBD-4022-23CC7ED9D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54" y="996788"/>
                <a:ext cx="9901502" cy="1384995"/>
              </a:xfrm>
              <a:prstGeom prst="rect">
                <a:avLst/>
              </a:prstGeom>
              <a:blipFill>
                <a:blip r:embed="rId3"/>
                <a:stretch>
                  <a:fillRect l="-1293" t="-4846" r="-1232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6">
            <a:extLst>
              <a:ext uri="{FF2B5EF4-FFF2-40B4-BE49-F238E27FC236}">
                <a16:creationId xmlns:a16="http://schemas.microsoft.com/office/drawing/2014/main" id="{6127FB3F-5895-2459-B934-9DD1A2276B9A}"/>
              </a:ext>
            </a:extLst>
          </p:cNvPr>
          <p:cNvSpPr/>
          <p:nvPr/>
        </p:nvSpPr>
        <p:spPr>
          <a:xfrm rot="-699261">
            <a:off x="247362" y="149685"/>
            <a:ext cx="1290533" cy="1925807"/>
          </a:xfrm>
          <a:custGeom>
            <a:avLst/>
            <a:gdLst/>
            <a:ahLst/>
            <a:cxnLst/>
            <a:rect l="l" t="t" r="r" b="b"/>
            <a:pathLst>
              <a:path w="4913938" h="5939925">
                <a:moveTo>
                  <a:pt x="0" y="0"/>
                </a:moveTo>
                <a:lnTo>
                  <a:pt x="4913939" y="0"/>
                </a:lnTo>
                <a:lnTo>
                  <a:pt x="4913939" y="5939926"/>
                </a:lnTo>
                <a:lnTo>
                  <a:pt x="0" y="5939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D92A21B3-346B-2433-F538-886399B84D43}"/>
              </a:ext>
            </a:extLst>
          </p:cNvPr>
          <p:cNvSpPr/>
          <p:nvPr/>
        </p:nvSpPr>
        <p:spPr>
          <a:xfrm rot="859855">
            <a:off x="751597" y="-35829"/>
            <a:ext cx="471964" cy="1054491"/>
          </a:xfrm>
          <a:custGeom>
            <a:avLst/>
            <a:gdLst/>
            <a:ahLst/>
            <a:cxnLst/>
            <a:rect l="l" t="t" r="r" b="b"/>
            <a:pathLst>
              <a:path w="1209483" h="2181035">
                <a:moveTo>
                  <a:pt x="0" y="0"/>
                </a:moveTo>
                <a:lnTo>
                  <a:pt x="1209483" y="0"/>
                </a:lnTo>
                <a:lnTo>
                  <a:pt x="1209483" y="2181035"/>
                </a:lnTo>
                <a:lnTo>
                  <a:pt x="0" y="2181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15802E-7F36-F10E-BDC1-AD50FD626ECF}"/>
              </a:ext>
            </a:extLst>
          </p:cNvPr>
          <p:cNvSpPr/>
          <p:nvPr/>
        </p:nvSpPr>
        <p:spPr>
          <a:xfrm>
            <a:off x="4858407" y="2998658"/>
            <a:ext cx="2266293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B7C1F-F1FA-4306-3B43-999E7C58E895}"/>
                  </a:ext>
                </a:extLst>
              </p:cNvPr>
              <p:cNvSpPr txBox="1"/>
              <p:nvPr/>
            </p:nvSpPr>
            <p:spPr>
              <a:xfrm>
                <a:off x="3760783" y="3554896"/>
                <a:ext cx="7464266" cy="230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tạo với phương thẳng đứng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số đo 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quãng đường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mà con lắc di chuyển là: 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.2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πlα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B7C1F-F1FA-4306-3B43-999E7C58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83" y="3554896"/>
                <a:ext cx="7464266" cy="2307555"/>
              </a:xfrm>
              <a:prstGeom prst="rect">
                <a:avLst/>
              </a:prstGeom>
              <a:blipFill>
                <a:blip r:embed="rId8"/>
                <a:stretch>
                  <a:fillRect l="-1716" t="-2639" r="-163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9D54A05D-52D8-DEDF-C4F4-62751F01E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09" y="3103305"/>
            <a:ext cx="2777672" cy="27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1AD6E-A840-D8D7-523D-43C495F09C7E}"/>
              </a:ext>
            </a:extLst>
          </p:cNvPr>
          <p:cNvSpPr/>
          <p:nvPr/>
        </p:nvSpPr>
        <p:spPr>
          <a:xfrm>
            <a:off x="526835" y="522965"/>
            <a:ext cx="606287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QUẠT TRÒN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FB3D7-B0B9-2407-9124-61BDCF54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0" y="2037671"/>
            <a:ext cx="3047435" cy="3408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89E48-C004-B2E1-4210-A3A9734D08B2}"/>
                  </a:ext>
                </a:extLst>
              </p:cNvPr>
              <p:cNvSpPr txBox="1"/>
              <p:nvPr/>
            </p:nvSpPr>
            <p:spPr>
              <a:xfrm>
                <a:off x="3713801" y="2037671"/>
                <a:ext cx="7535456" cy="36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bên trong đường tròn.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bên trên đường tròn. 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Hình tròn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gồm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tất cả các điểm nằm trong đường tròn đó. 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Diện tích của hình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aseline="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89E48-C004-B2E1-4210-A3A9734D0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01" y="2037671"/>
                <a:ext cx="7535456" cy="3600986"/>
              </a:xfrm>
              <a:prstGeom prst="rect">
                <a:avLst/>
              </a:prstGeom>
              <a:blipFill>
                <a:blip r:embed="rId3"/>
                <a:stretch>
                  <a:fillRect l="-1618" t="-1692" r="-1699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948280-91F4-BB92-27F8-8954B50803A5}"/>
              </a:ext>
            </a:extLst>
          </p:cNvPr>
          <p:cNvSpPr/>
          <p:nvPr/>
        </p:nvSpPr>
        <p:spPr>
          <a:xfrm>
            <a:off x="176821" y="1190623"/>
            <a:ext cx="462944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35C904-F76A-196B-6D2C-B5B6C24F3AB7}"/>
              </a:ext>
            </a:extLst>
          </p:cNvPr>
          <p:cNvSpPr/>
          <p:nvPr/>
        </p:nvSpPr>
        <p:spPr>
          <a:xfrm>
            <a:off x="689796" y="545003"/>
            <a:ext cx="462944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 (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06D2B0-6395-A300-1529-0A0DFA2982BE}"/>
                  </a:ext>
                </a:extLst>
              </p:cNvPr>
              <p:cNvSpPr txBox="1"/>
              <p:nvPr/>
            </p:nvSpPr>
            <p:spPr>
              <a:xfrm>
                <a:off x="5206248" y="3429000"/>
                <a:ext cx="4864852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màu xanh giới hạn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06D2B0-6395-A300-1529-0A0DFA298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248" y="3429000"/>
                <a:ext cx="4864852" cy="1043619"/>
              </a:xfrm>
              <a:prstGeom prst="rect">
                <a:avLst/>
              </a:prstGeom>
              <a:blipFill>
                <a:blip r:embed="rId2"/>
                <a:stretch>
                  <a:fillRect l="-2506" t="-4094" r="-4637" b="-1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55B641C-77E9-3CB9-900B-815BB2195AEA}"/>
              </a:ext>
            </a:extLst>
          </p:cNvPr>
          <p:cNvSpPr txBox="1"/>
          <p:nvPr/>
        </p:nvSpPr>
        <p:spPr>
          <a:xfrm>
            <a:off x="1197484" y="1344498"/>
            <a:ext cx="9673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71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hãy cho biết phần hình tròn (</a:t>
            </a:r>
            <a:r>
              <a:rPr lang="en-US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tô màu xanh được giới hạn bởi hai bán kính và cung nào?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B95C-478C-04C5-6537-6B19BABC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84" y="2957537"/>
            <a:ext cx="3132046" cy="26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EDB95C-478C-04C5-6537-6B19BABC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84" y="1674640"/>
            <a:ext cx="3132046" cy="26774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FA7D41-4C89-17A6-01DC-62AD074681C5}"/>
              </a:ext>
            </a:extLst>
          </p:cNvPr>
          <p:cNvSpPr/>
          <p:nvPr/>
        </p:nvSpPr>
        <p:spPr>
          <a:xfrm>
            <a:off x="476035" y="517249"/>
            <a:ext cx="606287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QUẠT TRÒN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F54C0D-86DB-E926-C48D-E34352215F45}"/>
              </a:ext>
            </a:extLst>
          </p:cNvPr>
          <p:cNvSpPr txBox="1"/>
          <p:nvPr/>
        </p:nvSpPr>
        <p:spPr>
          <a:xfrm>
            <a:off x="4952718" y="2231196"/>
            <a:ext cx="6062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quạt tròn </a:t>
            </a:r>
            <a:r>
              <a:rPr lang="vi-VN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(hay còn gọi tắt là hình quạt) là một phần hình tròn giới hạn bởi một cung tròn và hai bán kính đi qua hai mút của cung đó. </a:t>
            </a:r>
            <a:endParaRPr lang="vi-VN" sz="3000" dirty="0">
              <a:solidFill>
                <a:schemeClr val="bg1"/>
              </a:solidFill>
            </a:endParaRP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7A7D290F-1E8B-E38B-BD2E-442F7DA61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0192" y="17739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3574C5-14B6-E731-E07A-90A5099244D8}"/>
              </a:ext>
            </a:extLst>
          </p:cNvPr>
          <p:cNvSpPr/>
          <p:nvPr/>
        </p:nvSpPr>
        <p:spPr>
          <a:xfrm>
            <a:off x="247721" y="346342"/>
            <a:ext cx="452343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3 (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F08B83-C5B2-9693-E48E-94153B69702F}"/>
                  </a:ext>
                </a:extLst>
              </p:cNvPr>
              <p:cNvSpPr txBox="1"/>
              <p:nvPr/>
            </p:nvSpPr>
            <p:spPr>
              <a:xfrm>
                <a:off x="5894729" y="1752135"/>
                <a:ext cx="5840201" cy="2798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COD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Suy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s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 đo cung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nhỏ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CpD</m:t>
                        </m:r>
                      </m:e>
                    </m:groupCh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360° − 60° = 300°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F08B83-C5B2-9693-E48E-94153B697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29" y="1752135"/>
                <a:ext cx="5840201" cy="2798138"/>
              </a:xfrm>
              <a:prstGeom prst="rect">
                <a:avLst/>
              </a:prstGeom>
              <a:blipFill>
                <a:blip r:embed="rId4"/>
                <a:stretch>
                  <a:fillRect l="-2192" t="-2179" r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7E33-AD86-A8F0-7B5C-97A88F7FE3AD}"/>
              </a:ext>
            </a:extLst>
          </p:cNvPr>
          <p:cNvSpPr/>
          <p:nvPr/>
        </p:nvSpPr>
        <p:spPr>
          <a:xfrm>
            <a:off x="7318223" y="961782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486BAF-6FDE-7DCD-9915-97CDBF2D0747}"/>
                  </a:ext>
                </a:extLst>
              </p:cNvPr>
              <p:cNvSpPr txBox="1"/>
              <p:nvPr/>
            </p:nvSpPr>
            <p:spPr>
              <a:xfrm>
                <a:off x="723770" y="1135703"/>
                <a:ext cx="392443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quạt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giới hạn bởi hai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CqD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7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tìm số đo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CqD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hình quạt đó.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486BAF-6FDE-7DCD-9915-97CDBF2D0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0" y="1135703"/>
                <a:ext cx="3924430" cy="2677656"/>
              </a:xfrm>
              <a:prstGeom prst="rect">
                <a:avLst/>
              </a:prstGeom>
              <a:blipFill>
                <a:blip r:embed="rId5"/>
                <a:stretch>
                  <a:fillRect l="-3261" t="-2273" r="-3106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7B3249-3115-9DCD-2DF7-B1E232A08D2E}"/>
              </a:ext>
            </a:extLst>
          </p:cNvPr>
          <p:cNvCxnSpPr/>
          <p:nvPr/>
        </p:nvCxnSpPr>
        <p:spPr>
          <a:xfrm>
            <a:off x="5356497" y="346342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9A7C564-6F0F-E5B7-BA50-112846BC5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459" y="3833356"/>
            <a:ext cx="3131039" cy="26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B3A6FD-85E9-7CA2-3656-F86D5B6712A4}"/>
              </a:ext>
            </a:extLst>
          </p:cNvPr>
          <p:cNvSpPr/>
          <p:nvPr/>
        </p:nvSpPr>
        <p:spPr>
          <a:xfrm>
            <a:off x="256614" y="486885"/>
            <a:ext cx="462944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 (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0F1108-2C4B-0D93-5ACE-9EED3E9EB1D6}"/>
                  </a:ext>
                </a:extLst>
              </p:cNvPr>
              <p:cNvSpPr txBox="1"/>
              <p:nvPr/>
            </p:nvSpPr>
            <p:spPr>
              <a:xfrm>
                <a:off x="653562" y="4071354"/>
                <a:ext cx="10884876" cy="854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Diện tích hình quạt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0F1108-2C4B-0D93-5ACE-9EED3E9EB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2" y="4071354"/>
                <a:ext cx="10884876" cy="854978"/>
              </a:xfrm>
              <a:prstGeom prst="rect">
                <a:avLst/>
              </a:prstGeom>
              <a:blipFill>
                <a:blip r:embed="rId3"/>
                <a:stretch>
                  <a:fillRect l="-1120"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09841-ADAF-9D1C-32B3-64CA771EAEBA}"/>
                  </a:ext>
                </a:extLst>
              </p:cNvPr>
              <p:cNvSpPr txBox="1"/>
              <p:nvPr/>
            </p:nvSpPr>
            <p:spPr>
              <a:xfrm>
                <a:off x="866149" y="1308482"/>
                <a:ext cx="7731751" cy="1866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coi mỗi hình tròn bán kính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hình quạt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diện tích hình quạt tròn tâm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biết số đo cung ứng với hình quạt tròn đó là:</a:t>
                </a: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     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75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09841-ADAF-9D1C-32B3-64CA771E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9" y="1308482"/>
                <a:ext cx="7731751" cy="1866088"/>
              </a:xfrm>
              <a:prstGeom prst="rect">
                <a:avLst/>
              </a:prstGeom>
              <a:blipFill>
                <a:blip r:embed="rId4"/>
                <a:stretch>
                  <a:fillRect l="-1577" t="-3595" r="-291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2717D6A-DC45-9244-7A04-1AE7082BC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00" y="680587"/>
            <a:ext cx="3112693" cy="2694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3A390-71F6-80EC-E10A-03845CCB827D}"/>
              </a:ext>
            </a:extLst>
          </p:cNvPr>
          <p:cNvSpPr txBox="1"/>
          <p:nvPr/>
        </p:nvSpPr>
        <p:spPr>
          <a:xfrm>
            <a:off x="9459558" y="3374594"/>
            <a:ext cx="1389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75</a:t>
            </a:r>
            <a:endParaRPr lang="vi-VN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3D5573-368B-A231-7614-CE3E7531987D}"/>
              </a:ext>
            </a:extLst>
          </p:cNvPr>
          <p:cNvSpPr/>
          <p:nvPr/>
        </p:nvSpPr>
        <p:spPr>
          <a:xfrm>
            <a:off x="3838423" y="3589598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BAF55B-8839-89C6-B2A9-B29C596D5091}"/>
                  </a:ext>
                </a:extLst>
              </p:cNvPr>
              <p:cNvSpPr txBox="1"/>
              <p:nvPr/>
            </p:nvSpPr>
            <p:spPr>
              <a:xfrm>
                <a:off x="653562" y="5195603"/>
                <a:ext cx="10884876" cy="854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hình quạt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BAF55B-8839-89C6-B2A9-B29C596D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2" y="5195603"/>
                <a:ext cx="10884876" cy="854978"/>
              </a:xfrm>
              <a:prstGeom prst="rect">
                <a:avLst/>
              </a:prstGeom>
              <a:blipFill>
                <a:blip r:embed="rId6"/>
                <a:stretch>
                  <a:fillRect l="-1120"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9AD969-5083-59AC-3E87-C62FD9462099}"/>
              </a:ext>
            </a:extLst>
          </p:cNvPr>
          <p:cNvSpPr/>
          <p:nvPr/>
        </p:nvSpPr>
        <p:spPr>
          <a:xfrm>
            <a:off x="653562" y="5194300"/>
            <a:ext cx="10884876" cy="854978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FA7D41-4C89-17A6-01DC-62AD074681C5}"/>
              </a:ext>
            </a:extLst>
          </p:cNvPr>
          <p:cNvSpPr/>
          <p:nvPr/>
        </p:nvSpPr>
        <p:spPr>
          <a:xfrm>
            <a:off x="476035" y="517249"/>
            <a:ext cx="606287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QUẠT TRÒN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EBAF6-6265-CB02-523F-F7C4E257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235181"/>
            <a:ext cx="3112693" cy="2694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26CBC8-E934-501E-C63A-3A3944EE0B60}"/>
                  </a:ext>
                </a:extLst>
              </p:cNvPr>
              <p:cNvSpPr txBox="1"/>
              <p:nvPr/>
            </p:nvSpPr>
            <p:spPr>
              <a:xfrm>
                <a:off x="4759592" y="1864259"/>
                <a:ext cx="5885348" cy="1350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hình quạt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26CBC8-E934-501E-C63A-3A3944EE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92" y="1864259"/>
                <a:ext cx="5885348" cy="1350498"/>
              </a:xfrm>
              <a:prstGeom prst="rect">
                <a:avLst/>
              </a:prstGeom>
              <a:blipFill>
                <a:blip r:embed="rId6"/>
                <a:stretch>
                  <a:fillRect l="-2176" t="-3167" r="-3523" b="-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76705B-22B0-A2CB-BD81-0E8DA630A2A1}"/>
              </a:ext>
            </a:extLst>
          </p:cNvPr>
          <p:cNvSpPr/>
          <p:nvPr/>
        </p:nvSpPr>
        <p:spPr>
          <a:xfrm>
            <a:off x="4759592" y="1864259"/>
            <a:ext cx="5885348" cy="1435853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0D51B-4F48-2A51-65C9-FC85613DA01D}"/>
                  </a:ext>
                </a:extLst>
              </p:cNvPr>
              <p:cNvSpPr txBox="1"/>
              <p:nvPr/>
            </p:nvSpPr>
            <p:spPr>
              <a:xfrm>
                <a:off x="1028700" y="4169237"/>
                <a:ext cx="9794040" cy="2235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28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độ dài của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một hình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diện tích hình quạt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cung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πRn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0D51B-4F48-2A51-65C9-FC85613DA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169237"/>
                <a:ext cx="9794040" cy="2235933"/>
              </a:xfrm>
              <a:prstGeom prst="rect">
                <a:avLst/>
              </a:prstGeom>
              <a:blipFill>
                <a:blip r:embed="rId7"/>
                <a:stretch>
                  <a:fillRect l="-1308" t="-2997" r="-224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761239F-F72D-8761-31E1-D637F8772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392" y="2411441"/>
            <a:ext cx="457708" cy="6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AC1020-0BBB-C17E-FD72-68DC4AD5011C}"/>
              </a:ext>
            </a:extLst>
          </p:cNvPr>
          <p:cNvGrpSpPr/>
          <p:nvPr/>
        </p:nvGrpSpPr>
        <p:grpSpPr>
          <a:xfrm>
            <a:off x="832790" y="534665"/>
            <a:ext cx="4767910" cy="616432"/>
            <a:chOff x="1517559" y="481137"/>
            <a:chExt cx="3853554" cy="6164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FD830E-6257-1394-4D2F-3ACF31C76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559" y="606872"/>
              <a:ext cx="636594" cy="381956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A62E64D-18FB-C9DB-44E1-0336CA21C703}"/>
                </a:ext>
              </a:extLst>
            </p:cNvPr>
            <p:cNvSpPr/>
            <p:nvPr/>
          </p:nvSpPr>
          <p:spPr>
            <a:xfrm>
              <a:off x="2192672" y="481137"/>
              <a:ext cx="3178441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Hoàn thành PHT số 3.</a:t>
              </a:r>
              <a:endPara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DF10E-3965-354C-C03E-8B5329A3C504}"/>
              </a:ext>
            </a:extLst>
          </p:cNvPr>
          <p:cNvCxnSpPr>
            <a:cxnSpLocks/>
          </p:cNvCxnSpPr>
          <p:nvPr/>
        </p:nvCxnSpPr>
        <p:spPr>
          <a:xfrm>
            <a:off x="5877197" y="1151097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B29D4-0EA5-097C-85C5-A79C6FCC97B9}"/>
                  </a:ext>
                </a:extLst>
              </p:cNvPr>
              <p:cNvSpPr txBox="1"/>
              <p:nvPr/>
            </p:nvSpPr>
            <p:spPr>
              <a:xfrm>
                <a:off x="421641" y="3894710"/>
                <a:ext cx="5179058" cy="1851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 với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sz="2800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.60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14 </m:t>
                    </m:r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B29D4-0EA5-097C-85C5-A79C6FCC9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1" y="3894710"/>
                <a:ext cx="5179058" cy="1851469"/>
              </a:xfrm>
              <a:prstGeom prst="rect">
                <a:avLst/>
              </a:prstGeom>
              <a:blipFill>
                <a:blip r:embed="rId3"/>
                <a:stretch>
                  <a:fillRect l="-2353" t="-2303" r="-2471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FBF6F8-3C3D-B544-804D-AED739F23A4F}"/>
                  </a:ext>
                </a:extLst>
              </p:cNvPr>
              <p:cNvSpPr txBox="1"/>
              <p:nvPr/>
            </p:nvSpPr>
            <p:spPr>
              <a:xfrm>
                <a:off x="5980915" y="3739556"/>
                <a:ext cx="5969786" cy="2334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 tích  quạt  tròn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COD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  với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CqD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800" i="1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.82.5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168 </m:t>
                    </m:r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FBF6F8-3C3D-B544-804D-AED739F2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15" y="3739556"/>
                <a:ext cx="5969786" cy="2334293"/>
              </a:xfrm>
              <a:prstGeom prst="rect">
                <a:avLst/>
              </a:prstGeom>
              <a:blipFill>
                <a:blip r:embed="rId4"/>
                <a:stretch>
                  <a:fillRect l="-2043" r="-1532" b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FEA6098-938D-119D-F6DD-57F20C91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742" y="1437796"/>
            <a:ext cx="2692563" cy="230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63B53-6994-2A1C-247A-B663676E8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367" y="1283705"/>
            <a:ext cx="3131039" cy="261100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0826C9-6381-20E6-0BF6-6E7A1C1E3ABB}"/>
              </a:ext>
            </a:extLst>
          </p:cNvPr>
          <p:cNvSpPr/>
          <p:nvPr/>
        </p:nvSpPr>
        <p:spPr>
          <a:xfrm>
            <a:off x="771727" y="1306251"/>
            <a:ext cx="1697409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Ví dụ 4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36CADC-1511-0E16-B8C7-D13D008DE31F}"/>
              </a:ext>
            </a:extLst>
          </p:cNvPr>
          <p:cNvSpPr/>
          <p:nvPr/>
        </p:nvSpPr>
        <p:spPr>
          <a:xfrm>
            <a:off x="5980915" y="1306251"/>
            <a:ext cx="2659549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Luyện tập 3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4CBD97-9945-4A21-CB5A-05279676E155}"/>
              </a:ext>
            </a:extLst>
          </p:cNvPr>
          <p:cNvSpPr/>
          <p:nvPr/>
        </p:nvSpPr>
        <p:spPr>
          <a:xfrm>
            <a:off x="3107057" y="1742596"/>
            <a:ext cx="953931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cm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7F6978-0467-E58A-B59F-4704C0D2D62A}"/>
              </a:ext>
            </a:extLst>
          </p:cNvPr>
          <p:cNvSpPr/>
          <p:nvPr/>
        </p:nvSpPr>
        <p:spPr>
          <a:xfrm>
            <a:off x="9580445" y="1742596"/>
            <a:ext cx="953931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8cm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1824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 được công thức tính độ dài cung tròn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lại các kiến thức quan trọng đã học.</a:t>
            </a: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6ECDE4-CFBA-4394-D883-71844C6E2615}"/>
              </a:ext>
            </a:extLst>
          </p:cNvPr>
          <p:cNvSpPr txBox="1">
            <a:spLocks/>
          </p:cNvSpPr>
          <p:nvPr/>
        </p:nvSpPr>
        <p:spPr>
          <a:xfrm>
            <a:off x="55605" y="279980"/>
            <a:ext cx="12080790" cy="785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 5</a:t>
            </a: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ĐỘ  </a:t>
            </a: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DÀI CUNG  TRÒN,  DIỆN TÍCH  HÌNH  QUẠT  TRÒN</a:t>
            </a: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DIỆN  </a:t>
            </a: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  HÌNH </a:t>
            </a: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VÀNH  KHUYÊN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4890-AAAF-97E0-3485-C8A3B9CF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585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039A8C-E146-E7FF-E70E-9FD1C3C27727}"/>
              </a:ext>
            </a:extLst>
          </p:cNvPr>
          <p:cNvGrpSpPr/>
          <p:nvPr/>
        </p:nvGrpSpPr>
        <p:grpSpPr>
          <a:xfrm>
            <a:off x="488773" y="1400175"/>
            <a:ext cx="3303713" cy="4965056"/>
            <a:chOff x="488773" y="1828801"/>
            <a:chExt cx="3358157" cy="4539191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D311C2FA-8772-079B-7F0F-C4CAD9972972}"/>
                </a:ext>
              </a:extLst>
            </p:cNvPr>
            <p:cNvGrpSpPr/>
            <p:nvPr/>
          </p:nvGrpSpPr>
          <p:grpSpPr>
            <a:xfrm>
              <a:off x="488773" y="1828801"/>
              <a:ext cx="3358157" cy="4539191"/>
              <a:chOff x="0" y="0"/>
              <a:chExt cx="2688663" cy="2919198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8760597D-9E57-72FB-AF4F-DACAB99A1EFD}"/>
                  </a:ext>
                </a:extLst>
              </p:cNvPr>
              <p:cNvSpPr/>
              <p:nvPr/>
            </p:nvSpPr>
            <p:spPr>
              <a:xfrm>
                <a:off x="0" y="0"/>
                <a:ext cx="2688663" cy="2919198"/>
              </a:xfrm>
              <a:custGeom>
                <a:avLst/>
                <a:gdLst/>
                <a:ahLst/>
                <a:cxnLst/>
                <a:rect l="l" t="t" r="r" b="b"/>
                <a:pathLst>
                  <a:path w="2688663" h="2715896">
                    <a:moveTo>
                      <a:pt x="2564203" y="2715896"/>
                    </a:moveTo>
                    <a:lnTo>
                      <a:pt x="124460" y="2715896"/>
                    </a:lnTo>
                    <a:cubicBezTo>
                      <a:pt x="55880" y="2715896"/>
                      <a:pt x="0" y="2660016"/>
                      <a:pt x="0" y="25914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64203" y="0"/>
                    </a:lnTo>
                    <a:cubicBezTo>
                      <a:pt x="2632783" y="0"/>
                      <a:pt x="2688663" y="55880"/>
                      <a:pt x="2688663" y="124460"/>
                    </a:cubicBezTo>
                    <a:lnTo>
                      <a:pt x="2688663" y="2591436"/>
                    </a:lnTo>
                    <a:cubicBezTo>
                      <a:pt x="2688663" y="2660016"/>
                      <a:pt x="2632783" y="2715896"/>
                      <a:pt x="2564203" y="2715896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32C81E-65C6-9A82-0606-37C02461D5B6}"/>
                </a:ext>
              </a:extLst>
            </p:cNvPr>
            <p:cNvSpPr txBox="1"/>
            <p:nvPr/>
          </p:nvSpPr>
          <p:spPr>
            <a:xfrm>
              <a:off x="529422" y="1954542"/>
              <a:ext cx="3207249" cy="284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chu vi đường tròn, độ dài cung tròn, diện tích hình tròn, diện tích hình quạt tròn.</a:t>
              </a:r>
              <a:endParaRPr lang="vi-VN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3">
            <a:extLst>
              <a:ext uri="{FF2B5EF4-FFF2-40B4-BE49-F238E27FC236}">
                <a16:creationId xmlns:a16="http://schemas.microsoft.com/office/drawing/2014/main" id="{F32115AC-AB46-361B-F150-4122A56B6985}"/>
              </a:ext>
            </a:extLst>
          </p:cNvPr>
          <p:cNvSpPr/>
          <p:nvPr/>
        </p:nvSpPr>
        <p:spPr>
          <a:xfrm rot="1789248">
            <a:off x="41228" y="5368121"/>
            <a:ext cx="2718307" cy="889628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5EEEAA-4924-BE99-54CC-AF2FE2531586}"/>
              </a:ext>
            </a:extLst>
          </p:cNvPr>
          <p:cNvGrpSpPr/>
          <p:nvPr/>
        </p:nvGrpSpPr>
        <p:grpSpPr>
          <a:xfrm>
            <a:off x="4029249" y="1400175"/>
            <a:ext cx="4520930" cy="4965056"/>
            <a:chOff x="4029249" y="1400175"/>
            <a:chExt cx="4520930" cy="4965056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C1F498A6-6FEF-40AF-EC5E-EA1E1AF1286D}"/>
                </a:ext>
              </a:extLst>
            </p:cNvPr>
            <p:cNvGrpSpPr/>
            <p:nvPr/>
          </p:nvGrpSpPr>
          <p:grpSpPr>
            <a:xfrm>
              <a:off x="4029249" y="1400175"/>
              <a:ext cx="4520930" cy="4965056"/>
              <a:chOff x="0" y="0"/>
              <a:chExt cx="2688663" cy="2715896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7D22EB98-6F09-D3EB-572C-F4CE344185B2}"/>
                  </a:ext>
                </a:extLst>
              </p:cNvPr>
              <p:cNvSpPr/>
              <p:nvPr/>
            </p:nvSpPr>
            <p:spPr>
              <a:xfrm>
                <a:off x="0" y="0"/>
                <a:ext cx="2688663" cy="2715896"/>
              </a:xfrm>
              <a:custGeom>
                <a:avLst/>
                <a:gdLst/>
                <a:ahLst/>
                <a:cxnLst/>
                <a:rect l="l" t="t" r="r" b="b"/>
                <a:pathLst>
                  <a:path w="2688663" h="2715896">
                    <a:moveTo>
                      <a:pt x="2564203" y="2715896"/>
                    </a:moveTo>
                    <a:lnTo>
                      <a:pt x="124460" y="2715896"/>
                    </a:lnTo>
                    <a:cubicBezTo>
                      <a:pt x="55880" y="2715896"/>
                      <a:pt x="0" y="2660016"/>
                      <a:pt x="0" y="25914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64203" y="0"/>
                    </a:lnTo>
                    <a:cubicBezTo>
                      <a:pt x="2632783" y="0"/>
                      <a:pt x="2688663" y="55880"/>
                      <a:pt x="2688663" y="124460"/>
                    </a:cubicBezTo>
                    <a:lnTo>
                      <a:pt x="2688663" y="2591436"/>
                    </a:lnTo>
                    <a:cubicBezTo>
                      <a:pt x="2688663" y="2660016"/>
                      <a:pt x="2632783" y="2715896"/>
                      <a:pt x="2564203" y="2715896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BC3622-4EAC-04DC-3A07-7CB2175F2268}"/>
                    </a:ext>
                  </a:extLst>
                </p:cNvPr>
                <p:cNvSpPr txBox="1"/>
                <p:nvPr/>
              </p:nvSpPr>
              <p:spPr>
                <a:xfrm>
                  <a:off x="4131778" y="1537713"/>
                  <a:ext cx="4172699" cy="2813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06000"/>
                    </a:lnSpc>
                    <a:buSzPts val="1400"/>
                  </a:pPr>
                  <a:r>
                    <a:rPr lang="vi-VN" sz="2800" i="1" dirty="0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Làm bài tập 1a,b và bài tập bổ sung: </a:t>
                  </a:r>
                  <a:r>
                    <a:rPr lang="vi-VN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diện tích của miếng bánh pizza  có dạng hình quạt tròn trong hình bên, biết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AOB</m:t>
                          </m:r>
                          <m:r>
                            <m:rPr>
                              <m:nor/>
                            </m:rPr>
                            <a:rPr lang="en-US" sz="2800" b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55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BC3622-4EAC-04DC-3A07-7CB2175F2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778" y="1537713"/>
                  <a:ext cx="4172699" cy="2813271"/>
                </a:xfrm>
                <a:prstGeom prst="rect">
                  <a:avLst/>
                </a:prstGeom>
                <a:blipFill>
                  <a:blip r:embed="rId5"/>
                  <a:stretch>
                    <a:fillRect l="-3070" t="-2165" r="-5263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4BABE3-20E6-212B-5004-95F8B7A3C6D4}"/>
              </a:ext>
            </a:extLst>
          </p:cNvPr>
          <p:cNvGrpSpPr/>
          <p:nvPr/>
        </p:nvGrpSpPr>
        <p:grpSpPr>
          <a:xfrm>
            <a:off x="8701088" y="1400175"/>
            <a:ext cx="3002139" cy="4965056"/>
            <a:chOff x="8701088" y="1400175"/>
            <a:chExt cx="2699153" cy="4965056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38CABC2D-3CEA-3830-8B6C-5BAC78D13B61}"/>
                </a:ext>
              </a:extLst>
            </p:cNvPr>
            <p:cNvGrpSpPr/>
            <p:nvPr/>
          </p:nvGrpSpPr>
          <p:grpSpPr>
            <a:xfrm>
              <a:off x="8701088" y="1400175"/>
              <a:ext cx="2699153" cy="4965056"/>
              <a:chOff x="0" y="0"/>
              <a:chExt cx="2688663" cy="2715896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0606384A-4229-4DD5-983D-7B031EDB0B2A}"/>
                  </a:ext>
                </a:extLst>
              </p:cNvPr>
              <p:cNvSpPr/>
              <p:nvPr/>
            </p:nvSpPr>
            <p:spPr>
              <a:xfrm>
                <a:off x="0" y="0"/>
                <a:ext cx="2688663" cy="2715896"/>
              </a:xfrm>
              <a:custGeom>
                <a:avLst/>
                <a:gdLst/>
                <a:ahLst/>
                <a:cxnLst/>
                <a:rect l="l" t="t" r="r" b="b"/>
                <a:pathLst>
                  <a:path w="2688663" h="2715896">
                    <a:moveTo>
                      <a:pt x="2564203" y="2715896"/>
                    </a:moveTo>
                    <a:lnTo>
                      <a:pt x="124460" y="2715896"/>
                    </a:lnTo>
                    <a:cubicBezTo>
                      <a:pt x="55880" y="2715896"/>
                      <a:pt x="0" y="2660016"/>
                      <a:pt x="0" y="25914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64203" y="0"/>
                    </a:lnTo>
                    <a:cubicBezTo>
                      <a:pt x="2632783" y="0"/>
                      <a:pt x="2688663" y="55880"/>
                      <a:pt x="2688663" y="124460"/>
                    </a:cubicBezTo>
                    <a:lnTo>
                      <a:pt x="2688663" y="2591436"/>
                    </a:lnTo>
                    <a:cubicBezTo>
                      <a:pt x="2688663" y="2660016"/>
                      <a:pt x="2632783" y="2715896"/>
                      <a:pt x="2564203" y="2715896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2B88BE-F963-3641-C8B2-ECB809AA4954}"/>
                </a:ext>
              </a:extLst>
            </p:cNvPr>
            <p:cNvSpPr txBox="1"/>
            <p:nvPr/>
          </p:nvSpPr>
          <p:spPr>
            <a:xfrm>
              <a:off x="8778276" y="1576031"/>
              <a:ext cx="255142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Xem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trước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viên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phân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khuyên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7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B861A77-FD73-29A3-5E04-01D952CF2CAC}"/>
              </a:ext>
            </a:extLst>
          </p:cNvPr>
          <p:cNvSpPr/>
          <p:nvPr/>
        </p:nvSpPr>
        <p:spPr>
          <a:xfrm>
            <a:off x="5552440" y="1042986"/>
            <a:ext cx="6386513" cy="3700463"/>
          </a:xfrm>
          <a:prstGeom prst="cloudCallout">
            <a:avLst>
              <a:gd name="adj1" fmla="val -66470"/>
              <a:gd name="adj2" fmla="val 5889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phẳng được tô màu đỏ ở Hình 65 được gọi là hình gì và diện tích hình đó được tính như thế nào?</a:t>
            </a:r>
            <a:endParaRPr lang="vi-VN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D4239-BE2B-2D65-6348-454D213D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7" b="89460" l="7970" r="92030">
                        <a14:foregroundMark x1="7970" y1="51671" x2="13852" y2="45501"/>
                        <a14:foregroundMark x1="92220" y1="52442" x2="81973" y2="41131"/>
                        <a14:foregroundMark x1="81973" y1="41131" x2="81973" y2="41131"/>
                        <a14:foregroundMark x1="52562" y1="8997" x2="53131" y2="19537"/>
                        <a14:foregroundMark x1="51044" y1="81234" x2="51233" y2="70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62" y="814387"/>
            <a:ext cx="50196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04775" y="863536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612912" y="2604322"/>
            <a:ext cx="10204174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hoàn thành bài 1a) Hình 85 và Hình 86 – trang 124.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74145" cy="11418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ĐỘ DÀI CUNG TRÒN,</a:t>
            </a: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QUẠT TRÒN,</a:t>
            </a: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VÀNH KHUYÊN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515" y="3224637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0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0985"/>
            <a:ext cx="12192000" cy="1736746"/>
          </a:xfrm>
        </p:spPr>
        <p:txBody>
          <a:bodyPr>
            <a:noAutofit/>
          </a:bodyPr>
          <a:lstStyle/>
          <a:p>
            <a:pPr algn="ctr" defTabSz="857250">
              <a:lnSpc>
                <a:spcPct val="100000"/>
              </a:lnSpc>
            </a:pP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5. ĐỘ  DÀI CUNG  TRÒN,  DIỆN TÍCH  HÌNH  QUẠT  TRÒN</a:t>
            </a:r>
            <a:r>
              <a:rPr lang="en-US" sz="3200" b="1" spc="-224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br>
              <a:rPr lang="en-US" sz="3200" b="1" spc="-224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pc="-224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 </a:t>
            </a: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 HÌNH VÀNH  KHUYÊN</a:t>
            </a: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260471" y="2227143"/>
            <a:ext cx="5835529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HÌNH THÀNH KIẾN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75630" y="3216351"/>
            <a:ext cx="470917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1390642" y="3420274"/>
            <a:ext cx="4502158" cy="23294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Độ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tròn.</a:t>
            </a:r>
          </a:p>
          <a:p>
            <a:pPr algn="just">
              <a:buFontTx/>
              <a:buChar char="-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tròn.</a:t>
            </a:r>
          </a:p>
          <a:p>
            <a:pPr algn="just">
              <a:buFontTx/>
              <a:buChar char="-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áp dụng.</a:t>
            </a: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5FFE5D-4554-B6B3-4CEB-A0637E6A9387}"/>
              </a:ext>
            </a:extLst>
          </p:cNvPr>
          <p:cNvSpPr txBox="1"/>
          <p:nvPr/>
        </p:nvSpPr>
        <p:spPr>
          <a:xfrm>
            <a:off x="565265" y="1762298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ĐỘ DÀI CUNG TRÒN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AC4D4AD-6C89-277A-8659-C16B9A92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56" y="3324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3D1C23-6308-E2DF-6B40-B15FA8A6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09" y="25552"/>
            <a:ext cx="11453567" cy="1736746"/>
          </a:xfrm>
        </p:spPr>
        <p:txBody>
          <a:bodyPr>
            <a:noAutofit/>
          </a:bodyPr>
          <a:lstStyle/>
          <a:p>
            <a:pPr algn="ctr" defTabSz="857250">
              <a:lnSpc>
                <a:spcPct val="100000"/>
              </a:lnSpc>
            </a:pP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5. ĐỘ  DÀI CUNG  TRÒN,  DIỆN TÍCH  HÌNH  QUẠT  TRÒN,  DIỆN  TÍCH  HÌNH VÀNH  KHUYÊN</a:t>
            </a:r>
          </a:p>
        </p:txBody>
      </p:sp>
      <p:sp>
        <p:nvSpPr>
          <p:cNvPr id="4" name="AutoShape 2" descr="Giấy Bìa Hình Tròn Giấy Bìa Trắng Giấy Bìa Đen Giấy Bìa Cứng Dày Hai Mặt  25/29/36Cm Giấy Vẽ Tranh Giấy Bìa Hình Tròn Màu Đen Giấy Bìa Hình Tròn Màu  Sắc">
            <a:extLst>
              <a:ext uri="{FF2B5EF4-FFF2-40B4-BE49-F238E27FC236}">
                <a16:creationId xmlns:a16="http://schemas.microsoft.com/office/drawing/2014/main" id="{FA803E7C-9A5D-7675-BCAF-552267C59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D064AE-15BA-19A9-3B2A-7764D025E8E2}"/>
              </a:ext>
            </a:extLst>
          </p:cNvPr>
          <p:cNvGrpSpPr/>
          <p:nvPr/>
        </p:nvGrpSpPr>
        <p:grpSpPr>
          <a:xfrm>
            <a:off x="8505756" y="3867763"/>
            <a:ext cx="2669358" cy="2294769"/>
            <a:chOff x="8142440" y="2414734"/>
            <a:chExt cx="2619375" cy="23717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1532E1-90D4-97F1-EF09-5A788581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26" b="91968" l="4000" r="95273">
                          <a14:foregroundMark x1="8000" y1="57430" x2="40727" y2="70683"/>
                          <a14:foregroundMark x1="4000" y1="34538" x2="5818" y2="43373"/>
                          <a14:foregroundMark x1="28727" y1="8835" x2="37455" y2="8835"/>
                          <a14:foregroundMark x1="90909" y1="44980" x2="90909" y2="57831"/>
                          <a14:foregroundMark x1="73818" y1="92369" x2="65091" y2="80321"/>
                          <a14:foregroundMark x1="95636" y1="62249" x2="66182" y2="48996"/>
                          <a14:foregroundMark x1="18909" y1="12450" x2="26182" y2="28916"/>
                          <a14:foregroundMark x1="30182" y1="6426" x2="40727" y2="208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2440" y="2414734"/>
              <a:ext cx="2619375" cy="23717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3BAA5-CD5D-162E-AD4B-F5E566F54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8017" y="3324449"/>
              <a:ext cx="703672" cy="618568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D5E7FA-7B0E-CB19-1C57-AE7AEC64D378}"/>
              </a:ext>
            </a:extLst>
          </p:cNvPr>
          <p:cNvSpPr/>
          <p:nvPr/>
        </p:nvSpPr>
        <p:spPr>
          <a:xfrm>
            <a:off x="124009" y="2547696"/>
            <a:ext cx="7648391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đo độ dài đường tròn</a:t>
            </a:r>
            <a:endParaRPr lang="vi-VN" sz="28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THƯỚC DÂY (CÁI)">
            <a:extLst>
              <a:ext uri="{FF2B5EF4-FFF2-40B4-BE49-F238E27FC236}">
                <a16:creationId xmlns:a16="http://schemas.microsoft.com/office/drawing/2014/main" id="{F5FB8294-3341-F01B-5D64-0EF9C270B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792" l="10000" r="90000">
                        <a14:foregroundMark x1="65833" y1="48125" x2="68125" y2="56458"/>
                        <a14:foregroundMark x1="65806" y1="45756" x2="66875" y2="51458"/>
                        <a14:foregroundMark x1="35625" y1="76667" x2="44167" y2="67708"/>
                        <a14:foregroundMark x1="24792" y1="89375" x2="25833" y2="88125"/>
                        <a14:foregroundMark x1="19167" y1="87292" x2="30833" y2="89167"/>
                        <a14:foregroundMark x1="26042" y1="94792" x2="26042" y2="92292"/>
                        <a14:foregroundMark x1="69375" y1="43958" x2="58125" y2="51458"/>
                        <a14:foregroundMark x1="58125" y1="51458" x2="58125" y2="51458"/>
                        <a14:foregroundMark x1="72292" y1="45000" x2="74167" y2="48542"/>
                        <a14:foregroundMark x1="72500" y1="46667" x2="75625" y2="48542"/>
                        <a14:foregroundMark x1="71875" y1="44167" x2="74167" y2="48333"/>
                        <a14:foregroundMark x1="72708" y1="47292" x2="76667" y2="49792"/>
                        <a14:foregroundMark x1="74375" y1="46042" x2="76667" y2="49167"/>
                        <a14:foregroundMark x1="65625" y1="43154" x2="65625" y2="46667"/>
                        <a14:foregroundMark x1="68150" y1="42073" x2="77292" y2="54792"/>
                        <a14:foregroundMark x1="66414" y1="44800" x2="72292" y2="54792"/>
                        <a14:foregroundMark x1="67292" y1="46667" x2="68542" y2="58958"/>
                        <a14:foregroundMark x1="64902" y1="45942" x2="69792" y2="60000"/>
                        <a14:backgroundMark x1="15625" y1="21042" x2="40625" y2="21875"/>
                        <a14:backgroundMark x1="40625" y1="21875" x2="72500" y2="19792"/>
                        <a14:backgroundMark x1="65833" y1="41458" x2="68542" y2="41458"/>
                        <a14:backgroundMark x1="65000" y1="40208" x2="67500" y2="40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39445" r="18055" b="2222"/>
          <a:stretch/>
        </p:blipFill>
        <p:spPr bwMode="auto">
          <a:xfrm>
            <a:off x="8849187" y="1879601"/>
            <a:ext cx="2345467" cy="20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C22DE9-7B34-2A7B-D849-02973691E7B0}"/>
              </a:ext>
            </a:extLst>
          </p:cNvPr>
          <p:cNvSpPr txBox="1"/>
          <p:nvPr/>
        </p:nvSpPr>
        <p:spPr>
          <a:xfrm>
            <a:off x="565265" y="3122288"/>
            <a:ext cx="749923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những tấm bìa hình tròn đã cắt sẵn có ghi số đo bán kính.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sợi dây vải theo đường viền của tấm bìa để đo độ dài đường tròn có bán kính tương ứng.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 tính tỉ số độ dài mỗi đường tròn với đường kính của nó và nhận xét.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5FFE5D-4554-B6B3-4CEB-A0637E6A9387}"/>
              </a:ext>
            </a:extLst>
          </p:cNvPr>
          <p:cNvSpPr txBox="1"/>
          <p:nvPr/>
        </p:nvSpPr>
        <p:spPr>
          <a:xfrm>
            <a:off x="565265" y="1762298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ĐỘ DÀI CUNG TRÒN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AC4D4AD-6C89-277A-8659-C16B9A92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56" y="3324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F5FF78-0974-D19E-CD9A-C39FE196460F}"/>
                  </a:ext>
                </a:extLst>
              </p:cNvPr>
              <p:cNvSpPr txBox="1"/>
              <p:nvPr/>
            </p:nvSpPr>
            <p:spPr>
              <a:xfrm>
                <a:off x="625616" y="2458198"/>
                <a:ext cx="7349984" cy="398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 đường tròn (còn gọi là chu vi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tròn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kí hiệu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giữa chu vi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mỗi đường tròn và đường kính của đường tròn là một hằng số, kí hiệu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số vô tỉ, cụ thể: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3,1415....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F5FF78-0974-D19E-CD9A-C39FE196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6" y="2458198"/>
                <a:ext cx="7349984" cy="3982885"/>
              </a:xfrm>
              <a:prstGeom prst="rect">
                <a:avLst/>
              </a:prstGeom>
              <a:blipFill>
                <a:blip r:embed="rId2"/>
                <a:stretch>
                  <a:fillRect l="-1494" t="-917" r="-1743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3D1C23-6308-E2DF-6B40-B15FA8A6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09" y="25552"/>
            <a:ext cx="11453567" cy="1736746"/>
          </a:xfrm>
        </p:spPr>
        <p:txBody>
          <a:bodyPr>
            <a:noAutofit/>
          </a:bodyPr>
          <a:lstStyle/>
          <a:p>
            <a:pPr algn="ctr" defTabSz="857250">
              <a:lnSpc>
                <a:spcPct val="100000"/>
              </a:lnSpc>
            </a:pP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5. ĐỘ  DÀI CUNG  TRÒN,  DIỆN TÍCH  HÌNH  QUẠT  TRÒN,  DIỆN  TÍCH  HÌNH VÀNH  KHUYÊN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49648-762B-CE00-F825-79020D88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132" y="2831618"/>
            <a:ext cx="2231136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91D8DB-E8B5-6575-1A0A-979C5B5A0F03}"/>
              </a:ext>
            </a:extLst>
          </p:cNvPr>
          <p:cNvSpPr/>
          <p:nvPr/>
        </p:nvSpPr>
        <p:spPr>
          <a:xfrm>
            <a:off x="355130" y="510132"/>
            <a:ext cx="346891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E4393-3C4B-C509-4B3E-3582AC38303A}"/>
              </a:ext>
            </a:extLst>
          </p:cNvPr>
          <p:cNvSpPr txBox="1"/>
          <p:nvPr/>
        </p:nvSpPr>
        <p:spPr>
          <a:xfrm>
            <a:off x="1023039" y="1269800"/>
            <a:ext cx="943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Tính chu vi của đường tròn bán kính 5 cm (theo đơn vị centimét và làm tròn kết quả đến hàng phần mười).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967FFB-D1BB-193B-1C1E-BD312F0D465B}"/>
              </a:ext>
            </a:extLst>
          </p:cNvPr>
          <p:cNvSpPr/>
          <p:nvPr/>
        </p:nvSpPr>
        <p:spPr>
          <a:xfrm>
            <a:off x="2738852" y="2567947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163BC5-4FA5-4FB3-ACA2-07CE9E7D30E3}"/>
                  </a:ext>
                </a:extLst>
              </p:cNvPr>
              <p:cNvSpPr txBox="1"/>
              <p:nvPr/>
            </p:nvSpPr>
            <p:spPr>
              <a:xfrm>
                <a:off x="1024202" y="3184379"/>
                <a:ext cx="6106162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của đường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5 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.5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31,42 (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163BC5-4FA5-4FB3-ACA2-07CE9E7D3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2" y="3184379"/>
                <a:ext cx="6106162" cy="1307537"/>
              </a:xfrm>
              <a:prstGeom prst="rect">
                <a:avLst/>
              </a:prstGeom>
              <a:blipFill>
                <a:blip r:embed="rId2"/>
                <a:stretch>
                  <a:fillRect l="-1996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E3A25D1-BFA7-DD7D-1339-054F3E86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592" y="2532079"/>
            <a:ext cx="2612136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0E28B-F1C4-DDC4-6420-4EC3C73CFD9B}"/>
                  </a:ext>
                </a:extLst>
              </p:cNvPr>
              <p:cNvSpPr txBox="1"/>
              <p:nvPr/>
            </p:nvSpPr>
            <p:spPr>
              <a:xfrm>
                <a:off x="508000" y="167434"/>
                <a:ext cx="10642600" cy="6284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PHIẾU HỌC TẬP SỐ 2</a:t>
                </a:r>
                <a:endParaRPr lang="vi-VN" sz="28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 động 2 (sgk/trang 119).</a:t>
                </a:r>
                <a:r>
                  <a:rPr lang="vi-VN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Đánh dấu hai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một vòng dây không dãn có dạng đường tròn (Hình 67a), cắt 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vòng dây và kéo thẳng cung đó để nhận được sợi dây như ở hình 67b. Do chiều dài sợi dây đó.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 dài sợi dây bằng độ dài ...........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Đường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(ứng với 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360°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có độ dài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........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...........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...........</m:t>
                        </m:r>
                      </m:den>
                    </m:f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...........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...........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...........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...........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0E28B-F1C4-DDC4-6420-4EC3C73C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67434"/>
                <a:ext cx="10642600" cy="6284797"/>
              </a:xfrm>
              <a:prstGeom prst="rect">
                <a:avLst/>
              </a:prstGeom>
              <a:blipFill>
                <a:blip r:embed="rId3"/>
                <a:stretch>
                  <a:fillRect l="-1145" r="-1203" b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CD0F6-1144-FB13-F991-857771D3041D}"/>
                  </a:ext>
                </a:extLst>
              </p:cNvPr>
              <p:cNvSpPr txBox="1"/>
              <p:nvPr/>
            </p:nvSpPr>
            <p:spPr>
              <a:xfrm>
                <a:off x="5315979" y="3464187"/>
                <a:ext cx="156004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vi-VN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CD0F6-1144-FB13-F991-857771D30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79" y="3464187"/>
                <a:ext cx="1560042" cy="800219"/>
              </a:xfrm>
              <a:prstGeom prst="rect">
                <a:avLst/>
              </a:prstGeom>
              <a:blipFill>
                <a:blip r:embed="rId6"/>
                <a:stretch>
                  <a:fillRect l="-7813" t="-7576" r="-3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4C6C3C-6C1D-3110-683F-160999986E19}"/>
                  </a:ext>
                </a:extLst>
              </p:cNvPr>
              <p:cNvSpPr txBox="1"/>
              <p:nvPr/>
            </p:nvSpPr>
            <p:spPr>
              <a:xfrm>
                <a:off x="9439986" y="4120322"/>
                <a:ext cx="9957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80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</m:t>
                      </m:r>
                    </m:oMath>
                  </m:oMathPara>
                </a14:m>
                <a:endParaRPr lang="vi-VN" sz="28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4C6C3C-6C1D-3110-683F-160999986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86" y="4120322"/>
                <a:ext cx="995785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EDA430-11D0-408F-8502-2EE3C2D0F806}"/>
                  </a:ext>
                </a:extLst>
              </p:cNvPr>
              <p:cNvSpPr txBox="1"/>
              <p:nvPr/>
            </p:nvSpPr>
            <p:spPr>
              <a:xfrm>
                <a:off x="5567921" y="4579694"/>
                <a:ext cx="9957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80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</m:t>
                      </m:r>
                    </m:oMath>
                  </m:oMathPara>
                </a14:m>
                <a:endParaRPr lang="vi-VN" sz="28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EDA430-11D0-408F-8502-2EE3C2D0F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21" y="4579694"/>
                <a:ext cx="995785" cy="800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0BE12-88D3-9A20-6363-3401464B3248}"/>
                  </a:ext>
                </a:extLst>
              </p:cNvPr>
              <p:cNvSpPr txBox="1"/>
              <p:nvPr/>
            </p:nvSpPr>
            <p:spPr>
              <a:xfrm>
                <a:off x="5684345" y="5030140"/>
                <a:ext cx="880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vi-VN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0BE12-88D3-9A20-6363-3401464B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45" y="5030140"/>
                <a:ext cx="88036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4D321E-E7AB-23B0-5523-9FFC80EE469E}"/>
                  </a:ext>
                </a:extLst>
              </p:cNvPr>
              <p:cNvSpPr txBox="1"/>
              <p:nvPr/>
            </p:nvSpPr>
            <p:spPr>
              <a:xfrm>
                <a:off x="6993607" y="4617127"/>
                <a:ext cx="81381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</m:t>
                      </m:r>
                    </m:oMath>
                  </m:oMathPara>
                </a14:m>
                <a:endParaRPr lang="vi-VN" sz="28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4D321E-E7AB-23B0-5523-9FFC80EE4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07" y="4617127"/>
                <a:ext cx="813813" cy="800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89D491-74F8-4AFE-C929-4F4E7ADE0C9A}"/>
                  </a:ext>
                </a:extLst>
              </p:cNvPr>
              <p:cNvSpPr txBox="1"/>
              <p:nvPr/>
            </p:nvSpPr>
            <p:spPr>
              <a:xfrm>
                <a:off x="6934583" y="5030140"/>
                <a:ext cx="802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</m:oMath>
                  </m:oMathPara>
                </a14:m>
                <a:endParaRPr lang="vi-VN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89D491-74F8-4AFE-C929-4F4E7ADE0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583" y="5030140"/>
                <a:ext cx="80246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C35FE5-7655-6C39-CC46-1B65C3DC0226}"/>
                  </a:ext>
                </a:extLst>
              </p:cNvPr>
              <p:cNvSpPr txBox="1"/>
              <p:nvPr/>
            </p:nvSpPr>
            <p:spPr>
              <a:xfrm>
                <a:off x="5779517" y="5518875"/>
                <a:ext cx="78418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πR</m:t>
                    </m:r>
                  </m:oMath>
                </a14:m>
                <a:r>
                  <a:rPr lang="vi-VN" sz="28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endParaRPr lang="vi-VN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C35FE5-7655-6C39-CC46-1B65C3DC0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17" y="5518875"/>
                <a:ext cx="784189" cy="800219"/>
              </a:xfrm>
              <a:prstGeom prst="rect">
                <a:avLst/>
              </a:prstGeom>
              <a:blipFill>
                <a:blip r:embed="rId13"/>
                <a:stretch>
                  <a:fillRect t="-7576" r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DB6613-8AE0-9CCE-45E6-2E193C71F18B}"/>
                  </a:ext>
                </a:extLst>
              </p:cNvPr>
              <p:cNvSpPr txBox="1"/>
              <p:nvPr/>
            </p:nvSpPr>
            <p:spPr>
              <a:xfrm>
                <a:off x="5723294" y="5995580"/>
                <a:ext cx="802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</m:oMath>
                  </m:oMathPara>
                </a14:m>
                <a:endParaRPr lang="vi-VN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DB6613-8AE0-9CCE-45E6-2E193C71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4" y="5995580"/>
                <a:ext cx="80246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CD11239-D118-04CE-E47D-32F8D88A4091}"/>
              </a:ext>
            </a:extLst>
          </p:cNvPr>
          <p:cNvGrpSpPr/>
          <p:nvPr/>
        </p:nvGrpSpPr>
        <p:grpSpPr>
          <a:xfrm>
            <a:off x="8628849" y="4849398"/>
            <a:ext cx="1763628" cy="1796348"/>
            <a:chOff x="8544597" y="4752167"/>
            <a:chExt cx="1763628" cy="17963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46B292-F6CB-A90D-5B15-C561883D8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813" b="89720" l="6818" r="89773">
                          <a14:foregroundMark x1="7955" y1="32243" x2="6818" y2="42523"/>
                          <a14:foregroundMark x1="25000" y1="16355" x2="34659" y2="27103"/>
                          <a14:foregroundMark x1="19318" y1="12150" x2="19886" y2="20093"/>
                        </a14:backgroundRemoval>
                      </a14:imgEffect>
                    </a14:imgLayer>
                  </a14:imgProps>
                </a:ext>
              </a:extLst>
            </a:blip>
            <a:srcRect l="2348" t="6258" r="54850" b="20222"/>
            <a:stretch/>
          </p:blipFill>
          <p:spPr>
            <a:xfrm>
              <a:off x="8544597" y="5049915"/>
              <a:ext cx="1435100" cy="1498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28F637-723A-2F4C-9EE6-0A956B6FD720}"/>
                </a:ext>
              </a:extLst>
            </p:cNvPr>
            <p:cNvSpPr txBox="1"/>
            <p:nvPr/>
          </p:nvSpPr>
          <p:spPr>
            <a:xfrm>
              <a:off x="8889620" y="4752167"/>
              <a:ext cx="38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F7B1D2-B4BE-6BED-534B-DFBD2AC4B46D}"/>
                </a:ext>
              </a:extLst>
            </p:cNvPr>
            <p:cNvSpPr txBox="1"/>
            <p:nvPr/>
          </p:nvSpPr>
          <p:spPr>
            <a:xfrm>
              <a:off x="9866694" y="5688400"/>
              <a:ext cx="441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71FB788-6E40-367D-B121-56B8B13AA1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46" b="89720" l="9659" r="98011">
                        <a14:foregroundMark x1="79261" y1="42991" x2="90057" y2="36449"/>
                        <a14:foregroundMark x1="96307" y1="35514" x2="98011" y2="34579"/>
                        <a14:backgroundMark x1="26420" y1="73832" x2="31818" y2="65421"/>
                      </a14:backgroundRemoval>
                    </a14:imgEffect>
                  </a14:imgLayer>
                </a14:imgProps>
              </a:ext>
            </a:extLst>
          </a:blip>
          <a:srcRect l="63950" t="29439" b="44892"/>
          <a:stretch/>
        </p:blipFill>
        <p:spPr>
          <a:xfrm>
            <a:off x="9865171" y="5016281"/>
            <a:ext cx="1208694" cy="523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B2E95-1A81-5109-FD5F-75E416502D3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13" b="97196" l="9943" r="89773">
                        <a14:foregroundMark x1="45455" y1="80374" x2="48011" y2="79439"/>
                        <a14:foregroundMark x1="50000" y1="95327" x2="50000" y2="94393"/>
                        <a14:foregroundMark x1="50000" y1="97196" x2="50000" y2="95327"/>
                        <a14:foregroundMark x1="55682" y1="78505" x2="54830" y2="77570"/>
                        <a14:foregroundMark x1="56534" y1="79439" x2="55682" y2="78505"/>
                        <a14:backgroundMark x1="50852" y1="94393" x2="50852" y2="94393"/>
                        <a14:backgroundMark x1="55682" y1="78505" x2="55682" y2="78505"/>
                        <a14:backgroundMark x1="50000" y1="95327" x2="50000" y2="95327"/>
                        <a14:backgroundMark x1="54830" y1="81308" x2="54830" y2="81308"/>
                        <a14:backgroundMark x1="55682" y1="79907" x2="55682" y2="79907"/>
                      </a14:backgroundRemoval>
                    </a14:imgEffect>
                  </a14:imgLayer>
                </a14:imgProps>
              </a:ext>
            </a:extLst>
          </a:blip>
          <a:srcRect l="30188" t="60710" r="37335" b="31"/>
          <a:stretch/>
        </p:blipFill>
        <p:spPr>
          <a:xfrm>
            <a:off x="10652182" y="5595470"/>
            <a:ext cx="1088875" cy="8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72AEC-F178-D5B8-1841-FD3A6AE351A3}"/>
              </a:ext>
            </a:extLst>
          </p:cNvPr>
          <p:cNvSpPr txBox="1"/>
          <p:nvPr/>
        </p:nvSpPr>
        <p:spPr>
          <a:xfrm>
            <a:off x="695592" y="1707124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ĐỘ DÀI CUNG TRÒN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912402-2FFF-D667-6EC9-BECD9252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09" y="25552"/>
            <a:ext cx="11453567" cy="1736746"/>
          </a:xfrm>
        </p:spPr>
        <p:txBody>
          <a:bodyPr>
            <a:noAutofit/>
          </a:bodyPr>
          <a:lstStyle/>
          <a:p>
            <a:pPr algn="ctr" defTabSz="857250">
              <a:lnSpc>
                <a:spcPct val="100000"/>
              </a:lnSpc>
            </a:pP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5. ĐỘ  DÀI CUNG  TRÒN,  DIỆN TÍCH  HÌNH  QUẠT  TRÒN,  DIỆN  TÍCH  HÌNH VÀNH  KHUYÊN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DCF473-6FBF-98A2-DB2B-05EFE40C701C}"/>
                  </a:ext>
                </a:extLst>
              </p:cNvPr>
              <p:cNvSpPr txBox="1"/>
              <p:nvPr/>
            </p:nvSpPr>
            <p:spPr>
              <a:xfrm>
                <a:off x="1391114" y="4311102"/>
                <a:ext cx="8290759" cy="1369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một đường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3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 của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DCF473-6FBF-98A2-DB2B-05EFE40C7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14" y="4311102"/>
                <a:ext cx="8290759" cy="1369157"/>
              </a:xfrm>
              <a:prstGeom prst="rect">
                <a:avLst/>
              </a:prstGeom>
              <a:blipFill>
                <a:blip r:embed="rId5"/>
                <a:stretch>
                  <a:fillRect l="-1838" t="-6222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1F21D6-D0FA-1C1B-F51A-69924AA2D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365" y="2246046"/>
            <a:ext cx="2490216" cy="21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1303</Words>
  <Application>Microsoft Office PowerPoint</Application>
  <PresentationFormat>Widescreen</PresentationFormat>
  <Paragraphs>115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4_Office Theme</vt:lpstr>
      <vt:lpstr>PowerPoint Presentation</vt:lpstr>
      <vt:lpstr>PowerPoint Presentation</vt:lpstr>
      <vt:lpstr>BÀI 5. ĐỘ DÀI CUNG TRÒN, DIỆN TÍCH HÌNH QUẠT TRÒN, DIỆN TÍCH HÌNH VÀNH KHUYÊN</vt:lpstr>
      <vt:lpstr>BÀI  5. ĐỘ  DÀI CUNG  TRÒN,  DIỆN TÍCH  HÌNH  QUẠT  TRÒN,   DIỆN  TÍCH  HÌNH VÀNH  KHUYÊN</vt:lpstr>
      <vt:lpstr>BÀI  5. ĐỘ  DÀI CUNG  TRÒN,  DIỆN TÍCH  HÌNH  QUẠT  TRÒN,  DIỆN  TÍCH  HÌNH VÀNH  KHUYÊN</vt:lpstr>
      <vt:lpstr>BÀI  5. ĐỘ  DÀI CUNG  TRÒN,  DIỆN TÍCH  HÌNH  QUẠT  TRÒN,  DIỆN  TÍCH  HÌNH VÀNH  KHUYÊN</vt:lpstr>
      <vt:lpstr>PowerPoint Presentation</vt:lpstr>
      <vt:lpstr>PowerPoint Presentation</vt:lpstr>
      <vt:lpstr>BÀI  5. ĐỘ  DÀI CUNG  TRÒN,  DIỆN TÍCH  HÌNH  QUẠT  TRÒN,  DIỆN  TÍCH  HÌNH VÀNH  KHUYÊN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HƯỚNG DẪN TỰ HỌC Ở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Thế</dc:creator>
  <cp:lastModifiedBy>A36697 Dương Tuấn Anh</cp:lastModifiedBy>
  <cp:revision>30</cp:revision>
  <dcterms:created xsi:type="dcterms:W3CDTF">2024-05-01T13:20:34Z</dcterms:created>
  <dcterms:modified xsi:type="dcterms:W3CDTF">2025-01-20T01:14:12Z</dcterms:modified>
</cp:coreProperties>
</file>