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68" r:id="rId2"/>
    <p:sldId id="591" r:id="rId3"/>
    <p:sldId id="593" r:id="rId4"/>
    <p:sldId id="616" r:id="rId5"/>
    <p:sldId id="619" r:id="rId6"/>
    <p:sldId id="620" r:id="rId7"/>
    <p:sldId id="573" r:id="rId8"/>
    <p:sldId id="621" r:id="rId9"/>
    <p:sldId id="623" r:id="rId10"/>
    <p:sldId id="624" r:id="rId11"/>
    <p:sldId id="618" r:id="rId12"/>
    <p:sldId id="626" r:id="rId13"/>
    <p:sldId id="627" r:id="rId14"/>
    <p:sldId id="636" r:id="rId15"/>
    <p:sldId id="637" r:id="rId16"/>
    <p:sldId id="638" r:id="rId17"/>
    <p:sldId id="628" r:id="rId18"/>
    <p:sldId id="629" r:id="rId19"/>
    <p:sldId id="634" r:id="rId20"/>
    <p:sldId id="578" r:id="rId21"/>
    <p:sldId id="635" r:id="rId22"/>
    <p:sldId id="631" r:id="rId23"/>
    <p:sldId id="632" r:id="rId24"/>
    <p:sldId id="3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B050F0B-5CA4-A3C5-3F28-B0BB2EDA3606}" name="Win10" initials="W" userId="Win10" providerId="None"/>
  <p188:author id="{52C3963E-D588-EA3B-B8B6-1593E8EF8508}" name="Phạm Thị Nhài _ Trường THCS Ban Mai" initials="" userId="S::nhaipt@banmaischool.edu.vn::6c18e4dc-4038-40c0-94e1-f1e3cdf1025b" providerId="AD"/>
  <p188:author id="{E96D8185-80F3-20AB-DF52-CFF9AD4B85F8}" name="hantt@banmaischool.com" initials="h" userId="0a3b2bbd2f8b8d12" providerId="Windows Live"/>
  <p188:author id="{7E3929A1-3C24-DA3F-F287-706F53F5B032}" name="Vũ Thị Hiền" initials="VTH" userId="S::hien.vt@thcstrunghoa.edu.vn::f0e2df91-3e5d-4b7c-9fa0-e459bfe90658" providerId="AD"/>
  <p188:author id="{828BB8C1-D82D-C974-2BCC-A34D7AACA48D}" name="Phố núi Nho Quan" initials="" userId="S::lamvlak52@3so365.onmicrosoft.com::cfc47931-7887-41bb-95fd-4f41c6dd8a38" providerId="AD"/>
  <p188:author id="{D63923DC-9EA8-9E8E-89F8-B321072CDE56}" name="Huy Nguyễn" initials="HN" userId="168c3adcf856de21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10" initials="W" lastIdx="5" clrIdx="0">
    <p:extLst>
      <p:ext uri="{19B8F6BF-5375-455C-9EA6-DF929625EA0E}">
        <p15:presenceInfo xmlns:p15="http://schemas.microsoft.com/office/powerpoint/2012/main" userId="Win10" providerId="None"/>
      </p:ext>
    </p:extLst>
  </p:cmAuthor>
  <p:cmAuthor id="2" name="Huy Nguyễn" initials="HN" lastIdx="4" clrIdx="1">
    <p:extLst>
      <p:ext uri="{19B8F6BF-5375-455C-9EA6-DF929625EA0E}">
        <p15:presenceInfo xmlns:p15="http://schemas.microsoft.com/office/powerpoint/2012/main" userId="168c3adcf856de21" providerId="Windows Live"/>
      </p:ext>
    </p:extLst>
  </p:cmAuthor>
  <p:cmAuthor id="3" name="Phố núi Nho Quan" initials="" lastIdx="2" clrIdx="2">
    <p:extLst>
      <p:ext uri="{19B8F6BF-5375-455C-9EA6-DF929625EA0E}">
        <p15:presenceInfo xmlns:p15="http://schemas.microsoft.com/office/powerpoint/2012/main" userId="S::lamvlak52@3so365.onmicrosoft.com::cfc47931-7887-41bb-95fd-4f41c6dd8a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CDF"/>
    <a:srgbClr val="660066"/>
    <a:srgbClr val="993300"/>
    <a:srgbClr val="CC3300"/>
    <a:srgbClr val="CC9900"/>
    <a:srgbClr val="00FF99"/>
    <a:srgbClr val="FF66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PTOP24H\Desktop\Book1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PTOP24H\Desktop\Book1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c:rich>
      </c:tx>
      <c:layout>
        <c:manualLayout>
          <c:xMode val="edge"/>
          <c:yMode val="edge"/>
          <c:x val="0.47317941215243592"/>
          <c:y val="2.82020635894146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1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7E2-4B44-89E4-4660FCC0135F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7E2-4B44-89E4-4660FCC0135F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7E2-4B44-89E4-4660FCC0135F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7E2-4B44-89E4-4660FCC0135F}"/>
              </c:ext>
            </c:extLst>
          </c:dPt>
          <c:cat>
            <c:strRef>
              <c:f>Sheet1!$A$2:$A$5</c:f>
              <c:strCache>
                <c:ptCount val="4"/>
                <c:pt idx="0">
                  <c:v>Cầu lông</c:v>
                </c:pt>
                <c:pt idx="1">
                  <c:v>Bóng bàn</c:v>
                </c:pt>
                <c:pt idx="2">
                  <c:v>Bóng chuyền</c:v>
                </c:pt>
                <c:pt idx="3">
                  <c:v>Bóng đá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0.25</c:v>
                </c:pt>
                <c:pt idx="1">
                  <c:v>0.15</c:v>
                </c:pt>
                <c:pt idx="2">
                  <c:v>0.2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7E2-4B44-89E4-4660FCC0135F}"/>
            </c:ext>
          </c:extLst>
        </c:ser>
        <c:ser>
          <c:idx val="0"/>
          <c:order val="1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67E2-4B44-89E4-4660FCC0135F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67E2-4B44-89E4-4660FCC0135F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67E2-4B44-89E4-4660FCC0135F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67E2-4B44-89E4-4660FCC0135F}"/>
              </c:ext>
            </c:extLst>
          </c:dPt>
          <c:cat>
            <c:strRef>
              <c:f>Sheet1!$A$2:$A$5</c:f>
              <c:strCache>
                <c:ptCount val="4"/>
                <c:pt idx="0">
                  <c:v>Cầu lông</c:v>
                </c:pt>
                <c:pt idx="1">
                  <c:v>Bóng bàn</c:v>
                </c:pt>
                <c:pt idx="2">
                  <c:v>Bóng chuyền</c:v>
                </c:pt>
                <c:pt idx="3">
                  <c:v>Bóng đá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0.25</c:v>
                </c:pt>
                <c:pt idx="1">
                  <c:v>0.15</c:v>
                </c:pt>
                <c:pt idx="2">
                  <c:v>0.2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67E2-4B44-89E4-4660FCC013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63555886319119"/>
          <c:y val="0"/>
          <c:w val="0.37094051327005301"/>
          <c:h val="0.7591033151612962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6BF-4F32-BE16-54BBDC6DA42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BF-4F32-BE16-54BBDC6DA42E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6BF-4F32-BE16-54BBDC6DA42E}"/>
              </c:ext>
            </c:extLst>
          </c:dPt>
          <c:cat>
            <c:strRef>
              <c:f>Sheet3!$A$1:$A$3</c:f>
              <c:strCache>
                <c:ptCount val="3"/>
                <c:pt idx="0">
                  <c:v>Việt quất</c:v>
                </c:pt>
                <c:pt idx="1">
                  <c:v>Táo</c:v>
                </c:pt>
                <c:pt idx="2">
                  <c:v>Mật ong</c:v>
                </c:pt>
              </c:strCache>
            </c:strRef>
          </c:cat>
          <c:val>
            <c:numRef>
              <c:f>Sheet3!$B$1:$B$3</c:f>
              <c:numCache>
                <c:formatCode>0%</c:formatCode>
                <c:ptCount val="3"/>
                <c:pt idx="0">
                  <c:v>0.6</c:v>
                </c:pt>
                <c:pt idx="1">
                  <c:v>0.3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6BF-4F32-BE16-54BBDC6DA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0.83018</cdr:x>
      <cdr:y>0.42388</cdr:y>
    </cdr:from>
    <cdr:to>
      <cdr:x>0.88518</cdr:x>
      <cdr:y>0.5322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66C2FB6-3471-916C-E650-0F4B0CAAAF86}"/>
            </a:ext>
          </a:extLst>
        </cdr:cNvPr>
        <cdr:cNvSpPr txBox="1"/>
      </cdr:nvSpPr>
      <cdr:spPr>
        <a:xfrm xmlns:a="http://schemas.openxmlformats.org/drawingml/2006/main">
          <a:off x="3360482" y="1654493"/>
          <a:ext cx="222635" cy="4227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</a:t>
          </a:r>
        </a:p>
      </cdr:txBody>
    </cdr:sp>
  </cdr:relSizeAnchor>
  <cdr:relSizeAnchor xmlns:cdr="http://schemas.openxmlformats.org/drawingml/2006/chartDrawing">
    <cdr:from>
      <cdr:x>0.67564</cdr:x>
      <cdr:y>0.71688</cdr:y>
    </cdr:from>
    <cdr:to>
      <cdr:x>0.73064</cdr:x>
      <cdr:y>0.82522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0BAD7515-1DBE-8FE8-DAAB-9C5F28ED41EC}"/>
            </a:ext>
          </a:extLst>
        </cdr:cNvPr>
        <cdr:cNvSpPr txBox="1"/>
      </cdr:nvSpPr>
      <cdr:spPr>
        <a:xfrm xmlns:a="http://schemas.openxmlformats.org/drawingml/2006/main">
          <a:off x="2734919" y="2798152"/>
          <a:ext cx="222635" cy="422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</a:p>
      </cdr:txBody>
    </cdr:sp>
  </cdr:relSizeAnchor>
  <cdr:relSizeAnchor xmlns:cdr="http://schemas.openxmlformats.org/drawingml/2006/chartDrawing">
    <cdr:from>
      <cdr:x>0.23655</cdr:x>
      <cdr:y>0.71688</cdr:y>
    </cdr:from>
    <cdr:to>
      <cdr:x>0.29155</cdr:x>
      <cdr:y>0.82522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0BAD7515-1DBE-8FE8-DAAB-9C5F28ED41EC}"/>
            </a:ext>
          </a:extLst>
        </cdr:cNvPr>
        <cdr:cNvSpPr txBox="1"/>
      </cdr:nvSpPr>
      <cdr:spPr>
        <a:xfrm xmlns:a="http://schemas.openxmlformats.org/drawingml/2006/main">
          <a:off x="957528" y="2798150"/>
          <a:ext cx="222635" cy="4228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</a:t>
          </a:r>
        </a:p>
      </cdr:txBody>
    </cdr:sp>
  </cdr:relSizeAnchor>
  <cdr:relSizeAnchor xmlns:cdr="http://schemas.openxmlformats.org/drawingml/2006/chartDrawing">
    <cdr:from>
      <cdr:x>0.58476</cdr:x>
      <cdr:y>0.49705</cdr:y>
    </cdr:from>
    <cdr:to>
      <cdr:x>0.87974</cdr:x>
      <cdr:y>0.65943</cdr:y>
    </cdr:to>
    <cdr:sp macro="" textlink="">
      <cdr:nvSpPr>
        <cdr:cNvPr id="5" name="TextBox 5">
          <a:extLst xmlns:a="http://schemas.openxmlformats.org/drawingml/2006/main">
            <a:ext uri="{FF2B5EF4-FFF2-40B4-BE49-F238E27FC236}">
              <a16:creationId xmlns:a16="http://schemas.microsoft.com/office/drawing/2014/main" id="{194F6D5B-EA2E-6BC9-E050-9F939A0FC273}"/>
            </a:ext>
          </a:extLst>
        </cdr:cNvPr>
        <cdr:cNvSpPr txBox="1"/>
      </cdr:nvSpPr>
      <cdr:spPr>
        <a:xfrm xmlns:a="http://schemas.openxmlformats.org/drawingml/2006/main">
          <a:off x="2367078" y="1940099"/>
          <a:ext cx="1194055" cy="6338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>
              <a:latin typeface="Times New Roman" panose="02020603050405020304" pitchFamily="18" charset="0"/>
              <a:cs typeface="Times New Roman" panose="02020603050405020304" pitchFamily="18" charset="0"/>
            </a:rPr>
            <a:t>Bóng</a:t>
          </a:r>
          <a:r>
            <a:rPr lang="en-US" sz="1400" b="1" baseline="0">
              <a:latin typeface="Times New Roman" panose="02020603050405020304" pitchFamily="18" charset="0"/>
              <a:cs typeface="Times New Roman" panose="02020603050405020304" pitchFamily="18" charset="0"/>
            </a:rPr>
            <a:t> bàn</a:t>
          </a:r>
        </a:p>
        <a:p xmlns:a="http://schemas.openxmlformats.org/drawingml/2006/main">
          <a:r>
            <a:rPr lang="en-US" sz="1400" b="1" baseline="0">
              <a:latin typeface="Times New Roman" panose="02020603050405020304" pitchFamily="18" charset="0"/>
              <a:cs typeface="Times New Roman" panose="02020603050405020304" pitchFamily="18" charset="0"/>
            </a:rPr>
            <a:t>     15%</a:t>
          </a:r>
          <a:endParaRPr lang="en-US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0.38111</cdr:x>
      <cdr:y>0.61019</cdr:y>
    </cdr:from>
    <cdr:to>
      <cdr:x>0.61667</cdr:x>
      <cdr:y>0.8088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194F6D5B-EA2E-6BC9-E050-9F939A0FC273}"/>
            </a:ext>
          </a:extLst>
        </cdr:cNvPr>
        <cdr:cNvSpPr txBox="1"/>
      </cdr:nvSpPr>
      <cdr:spPr>
        <a:xfrm xmlns:a="http://schemas.openxmlformats.org/drawingml/2006/main">
          <a:off x="1742440" y="1673860"/>
          <a:ext cx="1076960" cy="5448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>
              <a:latin typeface="Times New Roman" panose="02020603050405020304" pitchFamily="18" charset="0"/>
              <a:cs typeface="Times New Roman" panose="02020603050405020304" pitchFamily="18" charset="0"/>
            </a:rPr>
            <a:t>Bóng</a:t>
          </a:r>
          <a:r>
            <a:rPr lang="en-US" sz="1400" b="1" baseline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pPr algn="ctr"/>
          <a:r>
            <a:rPr lang="en-US" sz="1400" b="1" baseline="0">
              <a:latin typeface="Times New Roman" panose="02020603050405020304" pitchFamily="18" charset="0"/>
              <a:cs typeface="Times New Roman" panose="02020603050405020304" pitchFamily="18" charset="0"/>
            </a:rPr>
            <a:t>chuyền</a:t>
          </a:r>
        </a:p>
        <a:p xmlns:a="http://schemas.openxmlformats.org/drawingml/2006/main">
          <a:pPr algn="ctr"/>
          <a:r>
            <a:rPr lang="en-US" sz="1400" b="1" baseline="0">
              <a:latin typeface="Times New Roman" panose="02020603050405020304" pitchFamily="18" charset="0"/>
              <a:cs typeface="Times New Roman" panose="02020603050405020304" pitchFamily="18" charset="0"/>
            </a:rPr>
            <a:t>   20%</a:t>
          </a:r>
          <a:endParaRPr lang="en-US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0.19006</cdr:x>
      <cdr:y>0.40069</cdr:y>
    </cdr:from>
    <cdr:to>
      <cdr:x>0.46927</cdr:x>
      <cdr:y>0.59931</cdr:y>
    </cdr:to>
    <cdr:sp macro="" textlink="">
      <cdr:nvSpPr>
        <cdr:cNvPr id="7" name="TextBox 5">
          <a:extLst xmlns:a="http://schemas.openxmlformats.org/drawingml/2006/main">
            <a:ext uri="{FF2B5EF4-FFF2-40B4-BE49-F238E27FC236}">
              <a16:creationId xmlns:a16="http://schemas.microsoft.com/office/drawing/2014/main" id="{194F6D5B-EA2E-6BC9-E050-9F939A0FC273}"/>
            </a:ext>
          </a:extLst>
        </cdr:cNvPr>
        <cdr:cNvSpPr txBox="1"/>
      </cdr:nvSpPr>
      <cdr:spPr>
        <a:xfrm xmlns:a="http://schemas.openxmlformats.org/drawingml/2006/main">
          <a:off x="1000541" y="2218680"/>
          <a:ext cx="1469870" cy="10997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>
              <a:latin typeface="Times New Roman" panose="02020603050405020304" pitchFamily="18" charset="0"/>
              <a:cs typeface="Times New Roman" panose="02020603050405020304" pitchFamily="18" charset="0"/>
            </a:rPr>
            <a:t>Bóng</a:t>
          </a:r>
          <a:r>
            <a:rPr lang="en-US" sz="1400" b="1" baseline="0">
              <a:latin typeface="Times New Roman" panose="02020603050405020304" pitchFamily="18" charset="0"/>
              <a:cs typeface="Times New Roman" panose="02020603050405020304" pitchFamily="18" charset="0"/>
            </a:rPr>
            <a:t> đá</a:t>
          </a:r>
        </a:p>
        <a:p xmlns:a="http://schemas.openxmlformats.org/drawingml/2006/main">
          <a:r>
            <a:rPr lang="en-US" sz="1400" b="1" baseline="0">
              <a:latin typeface="Times New Roman" panose="02020603050405020304" pitchFamily="18" charset="0"/>
              <a:cs typeface="Times New Roman" panose="02020603050405020304" pitchFamily="18" charset="0"/>
            </a:rPr>
            <a:t>     40%</a:t>
          </a:r>
          <a:endParaRPr lang="en-US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0.4175</cdr:x>
      <cdr:y>0.41167</cdr:y>
    </cdr:from>
    <cdr:to>
      <cdr:x>0.4725</cdr:x>
      <cdr:y>0.52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FD640D5B-3B69-14E5-7A78-1C5DA54D92A8}"/>
            </a:ext>
          </a:extLst>
        </cdr:cNvPr>
        <cdr:cNvSpPr txBox="1"/>
      </cdr:nvSpPr>
      <cdr:spPr>
        <a:xfrm xmlns:a="http://schemas.openxmlformats.org/drawingml/2006/main">
          <a:off x="1690007" y="1606829"/>
          <a:ext cx="222635" cy="4228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</a:t>
          </a:r>
        </a:p>
      </cdr:txBody>
    </cdr:sp>
  </cdr:relSizeAnchor>
  <cdr:relSizeAnchor xmlns:cdr="http://schemas.openxmlformats.org/drawingml/2006/chartDrawing">
    <cdr:from>
      <cdr:x>0.52695</cdr:x>
      <cdr:y>0.32751</cdr:y>
    </cdr:from>
    <cdr:to>
      <cdr:x>0.79232</cdr:x>
      <cdr:y>0.48502</cdr:y>
    </cdr:to>
    <cdr:sp macro="" textlink="">
      <cdr:nvSpPr>
        <cdr:cNvPr id="9" name="TextBox 5">
          <a:extLst xmlns:a="http://schemas.openxmlformats.org/drawingml/2006/main">
            <a:ext uri="{FF2B5EF4-FFF2-40B4-BE49-F238E27FC236}">
              <a16:creationId xmlns:a16="http://schemas.microsoft.com/office/drawing/2014/main" id="{194F6D5B-EA2E-6BC9-E050-9F939A0FC273}"/>
            </a:ext>
          </a:extLst>
        </cdr:cNvPr>
        <cdr:cNvSpPr txBox="1"/>
      </cdr:nvSpPr>
      <cdr:spPr>
        <a:xfrm xmlns:a="http://schemas.openxmlformats.org/drawingml/2006/main">
          <a:off x="2774101" y="1813444"/>
          <a:ext cx="1397021" cy="8721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>
              <a:latin typeface="Times New Roman" panose="02020603050405020304" pitchFamily="18" charset="0"/>
              <a:cs typeface="Times New Roman" panose="02020603050405020304" pitchFamily="18" charset="0"/>
            </a:rPr>
            <a:t>Cầu</a:t>
          </a:r>
          <a:r>
            <a:rPr lang="en-US" sz="1400" b="1" baseline="0">
              <a:latin typeface="Times New Roman" panose="02020603050405020304" pitchFamily="18" charset="0"/>
              <a:cs typeface="Times New Roman" panose="02020603050405020304" pitchFamily="18" charset="0"/>
            </a:rPr>
            <a:t> lông</a:t>
          </a:r>
        </a:p>
        <a:p xmlns:a="http://schemas.openxmlformats.org/drawingml/2006/main">
          <a:r>
            <a:rPr lang="en-US" sz="1400" b="1" baseline="0">
              <a:latin typeface="Times New Roman" panose="02020603050405020304" pitchFamily="18" charset="0"/>
              <a:cs typeface="Times New Roman" panose="02020603050405020304" pitchFamily="18" charset="0"/>
            </a:rPr>
            <a:t>     25%</a:t>
          </a:r>
          <a:endParaRPr lang="en-US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</cdr:x>
      <cdr:y>0.30616</cdr:y>
    </cdr:from>
    <cdr:to>
      <cdr:x>0.70667</cdr:x>
      <cdr:y>0.45061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002C10AD-2EB1-E75F-99B8-F76871199506}"/>
            </a:ext>
          </a:extLst>
        </cdr:cNvPr>
        <cdr:cNvSpPr txBox="1"/>
      </cdr:nvSpPr>
      <cdr:spPr>
        <a:xfrm xmlns:a="http://schemas.openxmlformats.org/drawingml/2006/main">
          <a:off x="3008527" y="867326"/>
          <a:ext cx="1243545" cy="40921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Táo</a:t>
          </a:r>
          <a:endParaRPr lang="en-US" sz="1400" b="1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en-US" sz="14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30%</a:t>
          </a:r>
          <a:endParaRPr lang="en-U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0.56403</cdr:x>
      <cdr:y>0.02428</cdr:y>
    </cdr:from>
    <cdr:to>
      <cdr:x>0.77069</cdr:x>
      <cdr:y>0.17948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002C10AD-2EB1-E75F-99B8-F76871199506}"/>
            </a:ext>
          </a:extLst>
        </cdr:cNvPr>
        <cdr:cNvSpPr txBox="1"/>
      </cdr:nvSpPr>
      <cdr:spPr>
        <a:xfrm xmlns:a="http://schemas.openxmlformats.org/drawingml/2006/main">
          <a:off x="3393807" y="68776"/>
          <a:ext cx="1243485" cy="4396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Mật</a:t>
          </a:r>
          <a:r>
            <a:rPr lang="en-US" sz="14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pPr algn="ctr"/>
          <a:r>
            <a:rPr lang="en-US" sz="1400" b="1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ong</a:t>
          </a:r>
          <a:endParaRPr lang="en-US" sz="1400" b="1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en-US" sz="14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10%</a:t>
          </a:r>
          <a:endParaRPr lang="en-U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0.68624</cdr:x>
      <cdr:y>0.31368</cdr:y>
    </cdr:from>
    <cdr:to>
      <cdr:x>0.89291</cdr:x>
      <cdr:y>0.45812</cdr:y>
    </cdr:to>
    <cdr:sp macro="" textlink="">
      <cdr:nvSpPr>
        <cdr:cNvPr id="4" name="TextBox 2">
          <a:extLst xmlns:a="http://schemas.openxmlformats.org/drawingml/2006/main">
            <a:ext uri="{FF2B5EF4-FFF2-40B4-BE49-F238E27FC236}">
              <a16:creationId xmlns:a16="http://schemas.microsoft.com/office/drawing/2014/main" id="{002C10AD-2EB1-E75F-99B8-F76871199506}"/>
            </a:ext>
          </a:extLst>
        </cdr:cNvPr>
        <cdr:cNvSpPr txBox="1"/>
      </cdr:nvSpPr>
      <cdr:spPr>
        <a:xfrm xmlns:a="http://schemas.openxmlformats.org/drawingml/2006/main">
          <a:off x="4129150" y="888626"/>
          <a:ext cx="1243545" cy="4091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Việt</a:t>
          </a:r>
          <a:r>
            <a:rPr lang="en-US" sz="14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1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quất</a:t>
          </a:r>
          <a:endParaRPr lang="en-US" sz="1400" b="1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en-US" sz="14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60%</a:t>
          </a:r>
          <a:endParaRPr lang="en-U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0.29298</cdr:x>
      <cdr:y>0.32071</cdr:y>
    </cdr:from>
    <cdr:to>
      <cdr:x>0.56243</cdr:x>
      <cdr:y>0.45108</cdr:y>
    </cdr:to>
    <cdr:sp macro="" textlink="">
      <cdr:nvSpPr>
        <cdr:cNvPr id="5" name="TextBox 8">
          <a:extLst xmlns:a="http://schemas.openxmlformats.org/drawingml/2006/main">
            <a:ext uri="{FF2B5EF4-FFF2-40B4-BE49-F238E27FC236}">
              <a16:creationId xmlns:a16="http://schemas.microsoft.com/office/drawing/2014/main" id="{1D12A98A-CFEB-4C76-4A3D-1673DF793FDB}"/>
            </a:ext>
          </a:extLst>
        </cdr:cNvPr>
        <cdr:cNvSpPr txBox="1"/>
      </cdr:nvSpPr>
      <cdr:spPr>
        <a:xfrm xmlns:a="http://schemas.openxmlformats.org/drawingml/2006/main">
          <a:off x="1762869" y="908556"/>
          <a:ext cx="1621295" cy="3693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vi-VN" b="1" i="1">
              <a:solidFill>
                <a:schemeClr val="bg1"/>
              </a:solidFill>
              <a:latin typeface="+mj-lt"/>
            </a:rPr>
            <a:t>Hình 6</a:t>
          </a:r>
          <a:r>
            <a:rPr lang="en-US" b="1" i="1">
              <a:solidFill>
                <a:schemeClr val="bg1"/>
              </a:solidFill>
              <a:latin typeface="+mj-lt"/>
            </a:rPr>
            <a:t>4</a:t>
          </a:r>
          <a:endParaRPr lang="en-GB" b="1" i="1" dirty="0">
            <a:solidFill>
              <a:schemeClr val="bg1"/>
            </a:solidFill>
            <a:latin typeface="+mj-lt"/>
          </a:endParaRPr>
        </a:p>
      </cdr:txBody>
    </cdr:sp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8T16:11:26.93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8T16:11:30.12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8T16:12:22.5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8T16:12:25.1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2T06:26:40.719"/>
    </inkml:context>
    <inkml:brush xml:id="br0">
      <inkml:brushProperty name="width" value="0.2" units="cm"/>
      <inkml:brushProperty name="height" value="0.2" units="cm"/>
      <inkml:brushProperty name="color" value="#E7E6E6"/>
    </inkml:brush>
  </inkml:definitions>
  <inkml:trace contextRef="#ctx0" brushRef="#br0">1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2T06:28:31.691"/>
    </inkml:context>
    <inkml:brush xml:id="br0">
      <inkml:brushProperty name="width" value="0.2" units="cm"/>
      <inkml:brushProperty name="height" value="0.2" units="cm"/>
      <inkml:brushProperty name="color" value="#E7E6E6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CD24B-529D-4E60-A45F-443A808AF29B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3F2B6-B5D8-47C1-8034-213AA65DB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8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979B6-8E7C-4E90-8C9D-F537DFD708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011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28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2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45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2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53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49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96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44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83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63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87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AE751-BC33-4D44-9EB8-F7A13F929D3E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19.emf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20.wmf"/><Relationship Id="rId7" Type="http://schemas.openxmlformats.org/officeDocument/2006/relationships/image" Target="../media/image22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oleObject" Target="../embeddings/oleObject14.bin"/><Relationship Id="rId7" Type="http://schemas.openxmlformats.org/officeDocument/2006/relationships/image" Target="../media/image6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27.emf"/><Relationship Id="rId4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1.png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58.png"/><Relationship Id="rId4" Type="http://schemas.openxmlformats.org/officeDocument/2006/relationships/image" Target="../media/image6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0.png"/><Relationship Id="rId3" Type="http://schemas.openxmlformats.org/officeDocument/2006/relationships/image" Target="../media/image60.png"/><Relationship Id="rId7" Type="http://schemas.openxmlformats.org/officeDocument/2006/relationships/image" Target="../media/image64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2.png"/><Relationship Id="rId5" Type="http://schemas.openxmlformats.org/officeDocument/2006/relationships/image" Target="../media/image62.png"/><Relationship Id="rId10" Type="http://schemas.openxmlformats.org/officeDocument/2006/relationships/image" Target="../media/image29.png"/><Relationship Id="rId4" Type="http://schemas.openxmlformats.org/officeDocument/2006/relationships/image" Target="../media/image61.png"/><Relationship Id="rId9" Type="http://schemas.openxmlformats.org/officeDocument/2006/relationships/image" Target="../media/image69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0.png"/><Relationship Id="rId18" Type="http://schemas.openxmlformats.org/officeDocument/2006/relationships/image" Target="../media/image700.png"/><Relationship Id="rId3" Type="http://schemas.openxmlformats.org/officeDocument/2006/relationships/image" Target="../media/image580.png"/><Relationship Id="rId7" Type="http://schemas.openxmlformats.org/officeDocument/2006/relationships/image" Target="../media/image620.png"/><Relationship Id="rId17" Type="http://schemas.openxmlformats.org/officeDocument/2006/relationships/customXml" Target="../ink/ink3.xml"/><Relationship Id="rId25" Type="http://schemas.openxmlformats.org/officeDocument/2006/relationships/customXml" Target="../ink/ink5.xml"/><Relationship Id="rId2" Type="http://schemas.openxmlformats.org/officeDocument/2006/relationships/image" Target="../media/image631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0.png"/><Relationship Id="rId24" Type="http://schemas.openxmlformats.org/officeDocument/2006/relationships/image" Target="../media/image34.png"/><Relationship Id="rId5" Type="http://schemas.openxmlformats.org/officeDocument/2006/relationships/image" Target="../media/image621.png"/><Relationship Id="rId15" Type="http://schemas.openxmlformats.org/officeDocument/2006/relationships/customXml" Target="../ink/ink2.xml"/><Relationship Id="rId23" Type="http://schemas.openxmlformats.org/officeDocument/2006/relationships/image" Target="../media/image73.png"/><Relationship Id="rId28" Type="http://schemas.openxmlformats.org/officeDocument/2006/relationships/customXml" Target="../ink/ink6.xml"/><Relationship Id="rId10" Type="http://schemas.openxmlformats.org/officeDocument/2006/relationships/customXml" Target="../ink/ink1.xml"/><Relationship Id="rId19" Type="http://schemas.openxmlformats.org/officeDocument/2006/relationships/customXml" Target="../ink/ink4.xml"/><Relationship Id="rId4" Type="http://schemas.openxmlformats.org/officeDocument/2006/relationships/image" Target="../media/image590.png"/><Relationship Id="rId9" Type="http://schemas.openxmlformats.org/officeDocument/2006/relationships/image" Target="../media/image691.png"/><Relationship Id="rId14" Type="http://schemas.openxmlformats.org/officeDocument/2006/relationships/image" Target="../media/image740.png"/><Relationship Id="rId27" Type="http://schemas.openxmlformats.org/officeDocument/2006/relationships/image" Target="../media/image7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chart" Target="../charts/chart1.xml"/><Relationship Id="rId7" Type="http://schemas.openxmlformats.org/officeDocument/2006/relationships/image" Target="../media/image77.png"/><Relationship Id="rId2" Type="http://schemas.openxmlformats.org/officeDocument/2006/relationships/image" Target="../media/image7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0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0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8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36.emf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7.wm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7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wmf"/><Relationship Id="rId12" Type="http://schemas.openxmlformats.org/officeDocument/2006/relationships/oleObject" Target="../embeddings/oleObject4.bin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oleObject" Target="../embeddings/oleObject1.bin"/><Relationship Id="rId11" Type="http://schemas.openxmlformats.org/officeDocument/2006/relationships/image" Target="../media/image6.wmf"/><Relationship Id="rId5" Type="http://schemas.openxmlformats.org/officeDocument/2006/relationships/image" Target="../media/image3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9.png"/><Relationship Id="rId9" Type="http://schemas.openxmlformats.org/officeDocument/2006/relationships/image" Target="../media/image5.wmf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0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11" Type="http://schemas.openxmlformats.org/officeDocument/2006/relationships/image" Target="../media/image16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3570047-0C4B-697C-0A36-621A11812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35" y="1815066"/>
            <a:ext cx="11110293" cy="85407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GÓC Ở TÂM. GÓC NỘI TIẾP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0966A0B-CCC3-E8DD-2DB9-5FDCAFE2E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1001" y="2706844"/>
            <a:ext cx="1393963" cy="531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891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71AE76D-5EA3-DCC4-A336-FAA46FFFD4EC}"/>
                  </a:ext>
                </a:extLst>
              </p:cNvPr>
              <p:cNvSpPr txBox="1"/>
              <p:nvPr/>
            </p:nvSpPr>
            <p:spPr>
              <a:xfrm>
                <a:off x="192024" y="807936"/>
                <a:ext cx="11248136" cy="2095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32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Hoạt động 2 (SGK trang 112).</a:t>
                </a:r>
              </a:p>
              <a:p>
                <a:pPr algn="just"/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 sát góc ở tâm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2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AOB</m:t>
                        </m:r>
                      </m:e>
                    </m:acc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(khác góc bẹt) ở </a:t>
                </a:r>
                <a:r>
                  <a:rPr lang="en-US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vi-VN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ình 48</a:t>
                </a:r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cho biết trong hai phần đường tròn được tô màu xanh và màu đỏ, phần nào nằm bên trong, phần nào nằm bên ngoài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2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AOB</m:t>
                        </m:r>
                      </m:e>
                    </m:acc>
                  </m:oMath>
                </a14:m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GB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71AE76D-5EA3-DCC4-A336-FAA46FFFD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24" y="807936"/>
                <a:ext cx="11248136" cy="2095317"/>
              </a:xfrm>
              <a:prstGeom prst="rect">
                <a:avLst/>
              </a:prstGeom>
              <a:blipFill>
                <a:blip r:embed="rId3"/>
                <a:stretch>
                  <a:fillRect l="-1409" t="-4082" r="-1355" b="-8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AB9DD6-FD8A-0147-B900-E8527DE96715}"/>
                  </a:ext>
                </a:extLst>
              </p:cNvPr>
              <p:cNvSpPr txBox="1"/>
              <p:nvPr/>
            </p:nvSpPr>
            <p:spPr>
              <a:xfrm>
                <a:off x="145842" y="3057515"/>
                <a:ext cx="7912308" cy="2095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2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</a:t>
                </a:r>
                <a:r>
                  <a:rPr lang="vi-VN" sz="32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iải</a:t>
                </a:r>
                <a:r>
                  <a:rPr lang="en-US" sz="32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vi-VN" sz="3200" b="1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màu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xanh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2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AOB</m:t>
                        </m:r>
                      </m:e>
                    </m:acc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hần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màu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đỏ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ngoài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2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AOB</m:t>
                        </m:r>
                      </m:e>
                    </m:acc>
                  </m:oMath>
                </a14:m>
                <a:r>
                  <a:rPr lang="vi-VN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GB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AB9DD6-FD8A-0147-B900-E8527DE967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42" y="3057515"/>
                <a:ext cx="7912308" cy="2095317"/>
              </a:xfrm>
              <a:prstGeom prst="rect">
                <a:avLst/>
              </a:prstGeom>
              <a:blipFill>
                <a:blip r:embed="rId4"/>
                <a:stretch>
                  <a:fillRect l="-2003" t="-4082" r="-1926" b="-8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885B9F0-2D9D-D9D9-2098-D3AF2E570530}"/>
              </a:ext>
            </a:extLst>
          </p:cNvPr>
          <p:cNvSpPr txBox="1"/>
          <p:nvPr/>
        </p:nvSpPr>
        <p:spPr>
          <a:xfrm>
            <a:off x="-769620" y="186358"/>
            <a:ext cx="61823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CUNG. SỐ ĐO GÓC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4958E9-E583-351C-74A0-F22DD25A2070}"/>
                  </a:ext>
                </a:extLst>
              </p:cNvPr>
              <p:cNvSpPr txBox="1"/>
              <p:nvPr/>
            </p:nvSpPr>
            <p:spPr>
              <a:xfrm>
                <a:off x="192024" y="4972846"/>
                <a:ext cx="7539564" cy="16507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32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Chú ý</a:t>
                </a:r>
                <a:r>
                  <a:rPr lang="en-US" sz="32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nối liền hai điểm </a:t>
                </a:r>
                <a:r>
                  <a:rPr lang="vi-VN" sz="32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A, B </a:t>
                </a:r>
                <a:r>
                  <a:rPr lang="vi-VN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 đường tròn gọi là một cung (cung trò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vi-VN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 hiệu là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en-US" sz="32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e>
                    </m:groupChr>
                  </m:oMath>
                </a14:m>
                <a:r>
                  <a:rPr lang="en-GB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4958E9-E583-351C-74A0-F22DD25A2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24" y="4972846"/>
                <a:ext cx="7539564" cy="1650708"/>
              </a:xfrm>
              <a:prstGeom prst="rect">
                <a:avLst/>
              </a:prstGeom>
              <a:blipFill>
                <a:blip r:embed="rId5"/>
                <a:stretch>
                  <a:fillRect l="-2104" t="-5166" r="-2670" b="-11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Nhóm 4">
            <a:extLst>
              <a:ext uri="{FF2B5EF4-FFF2-40B4-BE49-F238E27FC236}">
                <a16:creationId xmlns:a16="http://schemas.microsoft.com/office/drawing/2014/main" id="{65449CD2-6BF7-4DA7-3296-C67D8A4A72E6}"/>
              </a:ext>
            </a:extLst>
          </p:cNvPr>
          <p:cNvGrpSpPr/>
          <p:nvPr/>
        </p:nvGrpSpPr>
        <p:grpSpPr>
          <a:xfrm>
            <a:off x="7905509" y="2166403"/>
            <a:ext cx="3857247" cy="4894154"/>
            <a:chOff x="9336062" y="2243619"/>
            <a:chExt cx="2519026" cy="335188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476E4E8-9273-552E-1529-522B15468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004800"/>
                </a:clrFrom>
                <a:clrTo>
                  <a:srgbClr val="0048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406020" y="2243619"/>
              <a:ext cx="2449068" cy="295351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69E1ED-28F2-D2D3-4399-05DDE2C62424}"/>
                </a:ext>
              </a:extLst>
            </p:cNvPr>
            <p:cNvSpPr txBox="1"/>
            <p:nvPr/>
          </p:nvSpPr>
          <p:spPr>
            <a:xfrm>
              <a:off x="9336062" y="5226170"/>
              <a:ext cx="25190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85783">
                <a:defRPr/>
              </a:pPr>
              <a:r>
                <a:rPr lang="vi-VN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48</a:t>
              </a:r>
              <a:endPara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952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027109-1905-8D5A-8536-9A7D749AFE2E}"/>
                  </a:ext>
                </a:extLst>
              </p:cNvPr>
              <p:cNvSpPr txBox="1"/>
              <p:nvPr/>
            </p:nvSpPr>
            <p:spPr>
              <a:xfrm>
                <a:off x="27599" y="3042342"/>
                <a:ext cx="12194555" cy="2925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spcAft>
                    <a:spcPts val="600"/>
                  </a:spcAft>
                  <a:buFontTx/>
                  <a:buChar char="-"/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Cung …………………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AOB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800" b="0" i="1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groupCh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GB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800" b="0" i="1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groupCh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bị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chắn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AOB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AOB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chắn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AmB</m:t>
                        </m:r>
                      </m:e>
                    </m:groupCh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</a:p>
              <a:p>
                <a:pPr marL="285750" indent="-285750" algn="just">
                  <a:spcAft>
                    <a:spcPts val="600"/>
                  </a:spcAft>
                  <a:buFontTx/>
                  <a:buChar char="-"/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Cung …………………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AOB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800" b="0" i="1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groupCh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</a:p>
              <a:p>
                <a:pPr marL="285750" indent="-285750" algn="just">
                  <a:spcAft>
                    <a:spcPts val="600"/>
                  </a:spcAft>
                  <a:buFontTx/>
                  <a:buChar char="-"/>
                </a:pP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800" b="0" i="1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groupCh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8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nói</a:t>
                </a:r>
                <a:r>
                  <a:rPr lang="en-US" sz="28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cung</a:t>
                </a:r>
                <a:r>
                  <a:rPr lang="en-US" sz="28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28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…….. .</a:t>
                </a:r>
                <a:endParaRPr lang="en-GB" sz="2800" kern="1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spcAft>
                    <a:spcPts val="600"/>
                  </a:spcAft>
                  <a:buFontTx/>
                  <a:buChar char="-"/>
                </a:pP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800" b="0" i="1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groupCh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8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nói</a:t>
                </a:r>
                <a:r>
                  <a:rPr lang="en-US" sz="28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cung</a:t>
                </a:r>
                <a:r>
                  <a:rPr lang="en-US" sz="28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28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…….. .</a:t>
                </a:r>
                <a:endParaRPr lang="en-GB" sz="2800" kern="1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027109-1905-8D5A-8536-9A7D749AF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99" y="3042342"/>
                <a:ext cx="12194555" cy="2925160"/>
              </a:xfrm>
              <a:prstGeom prst="rect">
                <a:avLst/>
              </a:prstGeom>
              <a:blipFill>
                <a:blip r:embed="rId3"/>
                <a:stretch>
                  <a:fillRect l="-1050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7E8A535-A27A-806D-BA1E-7DDDEB3110F4}"/>
              </a:ext>
            </a:extLst>
          </p:cNvPr>
          <p:cNvSpPr txBox="1"/>
          <p:nvPr/>
        </p:nvSpPr>
        <p:spPr>
          <a:xfrm>
            <a:off x="-307750" y="361150"/>
            <a:ext cx="25494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CUNG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C969375D-BB76-7524-4B74-547F6C5C54F5}"/>
              </a:ext>
            </a:extLst>
          </p:cNvPr>
          <p:cNvGrpSpPr/>
          <p:nvPr/>
        </p:nvGrpSpPr>
        <p:grpSpPr>
          <a:xfrm>
            <a:off x="106919" y="-51268"/>
            <a:ext cx="12913736" cy="3179215"/>
            <a:chOff x="-66475" y="-217542"/>
            <a:chExt cx="12913736" cy="31792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5251A7A-EBA7-B757-FD07-AD8FBD87EA52}"/>
                    </a:ext>
                  </a:extLst>
                </p:cNvPr>
                <p:cNvSpPr txBox="1"/>
                <p:nvPr/>
              </p:nvSpPr>
              <p:spPr>
                <a:xfrm>
                  <a:off x="-66475" y="747764"/>
                  <a:ext cx="9369055" cy="189013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vi-VN" sz="2800" b="1" dirty="0">
                      <a:solidFill>
                        <a:srgbClr val="FFFF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Bài tập 1.</a:t>
                  </a:r>
                  <a:r>
                    <a:rPr lang="en-US" sz="2800" b="1" dirty="0">
                      <a:solidFill>
                        <a:srgbClr val="FFFF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Chọn các từ khóa sau để điền vào chỗ chấm cho thích hợp</a:t>
                  </a:r>
                  <a:r>
                    <a:rPr lang="en-GB" sz="2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“nằm bên trong”, “nằm bên ngoài”,</a:t>
                  </a:r>
                  <a:r>
                    <a:rPr lang="en-US" sz="2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groupChr>
                        <m:groupChrPr>
                          <m:chr m:val="⏜"/>
                          <m:pos m:val="top"/>
                          <m:vertJc m:val="bot"/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</m:rPr>
                            <a:rPr lang="en-US" sz="2800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AB</m:t>
                          </m:r>
                        </m:e>
                      </m:groupChr>
                    </m:oMath>
                  </a14:m>
                  <a:r>
                    <a:rPr lang="en-US" sz="2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groupChr>
                        <m:groupChrPr>
                          <m:chr m:val="⏜"/>
                          <m:pos m:val="top"/>
                          <m:vertJc m:val="bot"/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</m:rPr>
                            <a:rPr lang="en-US" sz="2800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800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</m:e>
                      </m:groupCh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groupChr>
                        <m:groupChrPr>
                          <m:chr m:val="⏜"/>
                          <m:pos m:val="top"/>
                          <m:vertJc m:val="bot"/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</m:rPr>
                            <a:rPr lang="en-US" sz="2800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D</m:t>
                          </m:r>
                          <m:r>
                            <m:rPr>
                              <m:nor/>
                            </m:rPr>
                            <a:rPr lang="en-US" sz="2800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</m:e>
                      </m:groupCh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r>
                    <a:rPr lang="en-GB" sz="2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</a:t>
                  </a:r>
                  <a:endPara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/>
                  <a:r>
                    <a:rPr lang="en-US" sz="28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Phần</a:t>
                  </a:r>
                  <a:r>
                    <a:rPr lang="en-US" sz="2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2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tròn</a:t>
                  </a:r>
                  <a:r>
                    <a:rPr lang="en-US" sz="2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nối liền hai điểm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</m:oMath>
                  </a14:m>
                  <a:r>
                    <a:rPr lang="vi-VN" sz="2800" i="1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</m:oMath>
                  </a14:m>
                  <a:r>
                    <a:rPr lang="vi-VN" sz="2800" i="1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trên đường tròn gọi là một cung (cung tròn)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AB</m:t>
                      </m:r>
                    </m:oMath>
                  </a14:m>
                  <a:r>
                    <a:rPr lang="vi-VN" sz="2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 kí hiệu là  ...... .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5251A7A-EBA7-B757-FD07-AD8FBD87EA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66475" y="747764"/>
                  <a:ext cx="9369055" cy="1890133"/>
                </a:xfrm>
                <a:prstGeom prst="rect">
                  <a:avLst/>
                </a:prstGeom>
                <a:blipFill>
                  <a:blip r:embed="rId4"/>
                  <a:stretch>
                    <a:fillRect l="-1367" t="-3548" r="-1367" b="-80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" name="Nhóm 1">
              <a:extLst>
                <a:ext uri="{FF2B5EF4-FFF2-40B4-BE49-F238E27FC236}">
                  <a16:creationId xmlns:a16="http://schemas.microsoft.com/office/drawing/2014/main" id="{2A3D6F96-6C11-9D42-DB52-CAEE9A78DB89}"/>
                </a:ext>
              </a:extLst>
            </p:cNvPr>
            <p:cNvGrpSpPr/>
            <p:nvPr/>
          </p:nvGrpSpPr>
          <p:grpSpPr>
            <a:xfrm>
              <a:off x="7923550" y="-217542"/>
              <a:ext cx="4923711" cy="3179215"/>
              <a:chOff x="6734682" y="1699658"/>
              <a:chExt cx="6182360" cy="3842353"/>
            </a:xfrm>
          </p:grpSpPr>
          <p:pic>
            <p:nvPicPr>
              <p:cNvPr id="4" name="Picture 8">
                <a:extLst>
                  <a:ext uri="{FF2B5EF4-FFF2-40B4-BE49-F238E27FC236}">
                    <a16:creationId xmlns:a16="http://schemas.microsoft.com/office/drawing/2014/main" id="{58F230BE-9583-D2CA-8B94-E4C227CC30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004800"/>
                  </a:clrFrom>
                  <a:clrTo>
                    <a:srgbClr val="004800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429591" y="1699658"/>
                <a:ext cx="3312716" cy="3842353"/>
              </a:xfrm>
              <a:prstGeom prst="rect">
                <a:avLst/>
              </a:prstGeom>
            </p:spPr>
          </p:pic>
          <p:sp>
            <p:nvSpPr>
              <p:cNvPr id="5" name="TextBox 10">
                <a:extLst>
                  <a:ext uri="{FF2B5EF4-FFF2-40B4-BE49-F238E27FC236}">
                    <a16:creationId xmlns:a16="http://schemas.microsoft.com/office/drawing/2014/main" id="{2E9C3CAC-C909-9F29-D172-D1DB2D6068D1}"/>
                  </a:ext>
                </a:extLst>
              </p:cNvPr>
              <p:cNvSpPr txBox="1"/>
              <p:nvPr/>
            </p:nvSpPr>
            <p:spPr>
              <a:xfrm>
                <a:off x="6734682" y="2575174"/>
                <a:ext cx="6182360" cy="4001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85783">
                  <a:defRPr/>
                </a:pPr>
                <a:r>
                  <a:rPr lang="vi-VN" sz="20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 48</a:t>
                </a:r>
                <a:endParaRPr lang="en-US" sz="20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21">
                <a:extLst>
                  <a:ext uri="{FF2B5EF4-FFF2-40B4-BE49-F238E27FC236}">
                    <a16:creationId xmlns:a16="http://schemas.microsoft.com/office/drawing/2014/main" id="{5583B72A-0808-50E8-E541-937E8797D591}"/>
                  </a:ext>
                </a:extLst>
              </p:cNvPr>
              <p:cNvSpPr txBox="1"/>
              <p:nvPr/>
            </p:nvSpPr>
            <p:spPr>
              <a:xfrm>
                <a:off x="5398644" y="2187773"/>
                <a:ext cx="615006" cy="642079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⏜"/>
                          <m:pos m:val="top"/>
                          <m:vertJc m:val="bot"/>
                          <m:ctrlP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</m:rPr>
                            <a:rPr lang="en-US" sz="2800" b="1" i="1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AB</m:t>
                          </m:r>
                        </m:e>
                      </m:groupChr>
                    </m:oMath>
                  </m:oMathPara>
                </a14:m>
                <a:endPara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Object 21">
                <a:extLst>
                  <a:ext uri="{FF2B5EF4-FFF2-40B4-BE49-F238E27FC236}">
                    <a16:creationId xmlns:a16="http://schemas.microsoft.com/office/drawing/2014/main" id="{5583B72A-0808-50E8-E541-937E8797D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8644" y="2187773"/>
                <a:ext cx="615006" cy="6420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9">
            <a:extLst>
              <a:ext uri="{FF2B5EF4-FFF2-40B4-BE49-F238E27FC236}">
                <a16:creationId xmlns:a16="http://schemas.microsoft.com/office/drawing/2014/main" id="{ADF36E58-26F5-E3FF-8487-DBBFE120F451}"/>
              </a:ext>
            </a:extLst>
          </p:cNvPr>
          <p:cNvSpPr txBox="1"/>
          <p:nvPr/>
        </p:nvSpPr>
        <p:spPr>
          <a:xfrm>
            <a:off x="1253697" y="3065376"/>
            <a:ext cx="2616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nằm bên trong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25" name="TextBox 20">
            <a:extLst>
              <a:ext uri="{FF2B5EF4-FFF2-40B4-BE49-F238E27FC236}">
                <a16:creationId xmlns:a16="http://schemas.microsoft.com/office/drawing/2014/main" id="{598E84DE-473D-5BD6-2754-4A8B61FE88D8}"/>
              </a:ext>
            </a:extLst>
          </p:cNvPr>
          <p:cNvSpPr txBox="1"/>
          <p:nvPr/>
        </p:nvSpPr>
        <p:spPr>
          <a:xfrm>
            <a:off x="1253697" y="4243311"/>
            <a:ext cx="2898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nằm bên ngoài</a:t>
            </a:r>
            <a:endParaRPr lang="en-GB" sz="28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ject 22">
                <a:extLst>
                  <a:ext uri="{FF2B5EF4-FFF2-40B4-BE49-F238E27FC236}">
                    <a16:creationId xmlns:a16="http://schemas.microsoft.com/office/drawing/2014/main" id="{D8C90FF0-53D4-6E5C-DC82-FF3C1C66CCD3}"/>
                  </a:ext>
                </a:extLst>
              </p:cNvPr>
              <p:cNvSpPr txBox="1"/>
              <p:nvPr/>
            </p:nvSpPr>
            <p:spPr>
              <a:xfrm>
                <a:off x="10259004" y="4766531"/>
                <a:ext cx="867900" cy="601383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⏜"/>
                          <m:pos m:val="top"/>
                          <m:vertJc m:val="bot"/>
                          <m:ctrlP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</m:rPr>
                            <a:rPr lang="en-US" sz="2800" b="1" i="1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ACB</m:t>
                          </m:r>
                        </m:e>
                      </m:groupChr>
                    </m:oMath>
                  </m:oMathPara>
                </a14:m>
                <a:endPara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Object 22">
                <a:extLst>
                  <a:ext uri="{FF2B5EF4-FFF2-40B4-BE49-F238E27FC236}">
                    <a16:creationId xmlns:a16="http://schemas.microsoft.com/office/drawing/2014/main" id="{D8C90FF0-53D4-6E5C-DC82-FF3C1C66C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9004" y="4766531"/>
                <a:ext cx="867900" cy="6013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ject 23">
                <a:extLst>
                  <a:ext uri="{FF2B5EF4-FFF2-40B4-BE49-F238E27FC236}">
                    <a16:creationId xmlns:a16="http://schemas.microsoft.com/office/drawing/2014/main" id="{59B901D8-202F-82C5-38F8-DA66BF74965B}"/>
                  </a:ext>
                </a:extLst>
              </p:cNvPr>
              <p:cNvSpPr txBox="1"/>
              <p:nvPr/>
            </p:nvSpPr>
            <p:spPr>
              <a:xfrm>
                <a:off x="10188436" y="5324913"/>
                <a:ext cx="1009036" cy="672257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⏜"/>
                          <m:pos m:val="top"/>
                          <m:vertJc m:val="bot"/>
                          <m:ctrlP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</m:rPr>
                            <a:rPr lang="en-US" sz="2800" b="1" i="1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ADB</m:t>
                          </m:r>
                        </m:e>
                      </m:groupChr>
                    </m:oMath>
                  </m:oMathPara>
                </a14:m>
                <a:endPara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Object 23">
                <a:extLst>
                  <a:ext uri="{FF2B5EF4-FFF2-40B4-BE49-F238E27FC236}">
                    <a16:creationId xmlns:a16="http://schemas.microsoft.com/office/drawing/2014/main" id="{59B901D8-202F-82C5-38F8-DA66BF749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8436" y="5324913"/>
                <a:ext cx="1009036" cy="6722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502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BFC5B1A-DFB5-EA46-B432-AC340AC38E31}"/>
              </a:ext>
            </a:extLst>
          </p:cNvPr>
          <p:cNvSpPr txBox="1"/>
          <p:nvPr/>
        </p:nvSpPr>
        <p:spPr>
          <a:xfrm>
            <a:off x="-528320" y="30047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SỐ ĐO CỦA CUNG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id="{490FC672-CC87-28E7-FDDC-1CE1389C1296}"/>
              </a:ext>
            </a:extLst>
          </p:cNvPr>
          <p:cNvGrpSpPr/>
          <p:nvPr/>
        </p:nvGrpSpPr>
        <p:grpSpPr>
          <a:xfrm>
            <a:off x="419136" y="956872"/>
            <a:ext cx="11756961" cy="3588861"/>
            <a:chOff x="419136" y="956872"/>
            <a:chExt cx="11756961" cy="35888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68EDE47-608B-2528-F4D6-D8C8779F7AF6}"/>
                </a:ext>
              </a:extLst>
            </p:cNvPr>
            <p:cNvGrpSpPr/>
            <p:nvPr/>
          </p:nvGrpSpPr>
          <p:grpSpPr>
            <a:xfrm>
              <a:off x="419136" y="956872"/>
              <a:ext cx="11756961" cy="3588861"/>
              <a:chOff x="140547" y="550575"/>
              <a:chExt cx="8763000" cy="3588861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AA6827-620D-0FCF-4AAC-72E19E9EE32A}"/>
                  </a:ext>
                </a:extLst>
              </p:cNvPr>
              <p:cNvSpPr txBox="1"/>
              <p:nvPr/>
            </p:nvSpPr>
            <p:spPr>
              <a:xfrm>
                <a:off x="140547" y="550575"/>
                <a:ext cx="8763000" cy="35264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vi-VN" sz="3200" b="1" kern="1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 nghĩa (SGK trang 112)</a:t>
                </a:r>
                <a:endParaRPr lang="en-GB" sz="3200" b="1" kern="10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- Số đo của cung nhỏ bằng số đo của góc ở tâm chắn cung đó.</a:t>
                </a:r>
                <a:endParaRPr lang="en-GB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vi-VN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</a:t>
                </a:r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số đo của cung nhỏ</a:t>
                </a:r>
              </a:p>
              <a:p>
                <a:pPr algn="just"/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(có chung hai mút với cung lớn).</a:t>
                </a:r>
                <a:endParaRPr lang="en-GB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Tx/>
                  <a:buChar char="-"/>
                </a:pP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nửa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 algn="just">
                  <a:buFontTx/>
                  <a:buChar char="-"/>
                </a:pP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cung</a:t>
                </a:r>
                <a:r>
                  <a:rPr lang="vi-VN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</a:t>
                </a:r>
                <a:r>
                  <a:rPr lang="vi-VN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sđ</a:t>
                </a:r>
                <a:r>
                  <a:rPr lang="vi-VN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.</a:t>
                </a:r>
                <a:endParaRPr lang="en-GB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2EB77ED5-15E2-383A-D638-57946C34F53B}"/>
                  </a:ext>
                </a:extLst>
              </p:cNvPr>
              <p:cNvSpPr txBox="1"/>
              <p:nvPr/>
            </p:nvSpPr>
            <p:spPr>
              <a:xfrm>
                <a:off x="5021847" y="3379339"/>
                <a:ext cx="636384" cy="760097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aphicFrame>
          <p:nvGraphicFramePr>
            <p:cNvPr id="2" name="Đối tượng 1">
              <a:extLst>
                <a:ext uri="{FF2B5EF4-FFF2-40B4-BE49-F238E27FC236}">
                  <a16:creationId xmlns:a16="http://schemas.microsoft.com/office/drawing/2014/main" id="{12331A40-112B-F5EA-87AA-459379A235F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97127989"/>
                </p:ext>
              </p:extLst>
            </p:nvPr>
          </p:nvGraphicFramePr>
          <p:xfrm>
            <a:off x="6449059" y="2345071"/>
            <a:ext cx="853812" cy="5254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330120" imgH="203040" progId="Equation.DSMT4">
                    <p:embed/>
                  </p:oleObj>
                </mc:Choice>
                <mc:Fallback>
                  <p:oleObj name="Equation" r:id="rId2" imgW="33012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6449059" y="2345071"/>
                          <a:ext cx="853812" cy="52542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Đối tượng 6">
              <a:extLst>
                <a:ext uri="{FF2B5EF4-FFF2-40B4-BE49-F238E27FC236}">
                  <a16:creationId xmlns:a16="http://schemas.microsoft.com/office/drawing/2014/main" id="{C4E51705-3F49-9D9D-6161-0834F93C728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42897373"/>
                </p:ext>
              </p:extLst>
            </p:nvPr>
          </p:nvGraphicFramePr>
          <p:xfrm>
            <a:off x="6916605" y="3759411"/>
            <a:ext cx="618145" cy="5254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53800" imgH="215640" progId="Equation.DSMT4">
                    <p:embed/>
                  </p:oleObj>
                </mc:Choice>
                <mc:Fallback>
                  <p:oleObj name="Equation" r:id="rId4" imgW="253800" imgH="215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916605" y="3759411"/>
                          <a:ext cx="618145" cy="52542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489CA1BC-D784-CFB6-6CE8-AEF498349CA7}"/>
              </a:ext>
            </a:extLst>
          </p:cNvPr>
          <p:cNvGrpSpPr/>
          <p:nvPr/>
        </p:nvGrpSpPr>
        <p:grpSpPr>
          <a:xfrm>
            <a:off x="419136" y="4479693"/>
            <a:ext cx="11050690" cy="1569660"/>
            <a:chOff x="419136" y="4479693"/>
            <a:chExt cx="11050690" cy="1569660"/>
          </a:xfrm>
        </p:grpSpPr>
        <p:grpSp>
          <p:nvGrpSpPr>
            <p:cNvPr id="14" name="Nhóm 13">
              <a:extLst>
                <a:ext uri="{FF2B5EF4-FFF2-40B4-BE49-F238E27FC236}">
                  <a16:creationId xmlns:a16="http://schemas.microsoft.com/office/drawing/2014/main" id="{8C4E90DC-0A7D-953D-4AF4-65A28B734105}"/>
                </a:ext>
              </a:extLst>
            </p:cNvPr>
            <p:cNvGrpSpPr/>
            <p:nvPr/>
          </p:nvGrpSpPr>
          <p:grpSpPr>
            <a:xfrm>
              <a:off x="419136" y="4479693"/>
              <a:ext cx="10760141" cy="1569660"/>
              <a:chOff x="419136" y="4479693"/>
              <a:chExt cx="10760141" cy="1569660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A775349-D8EE-DF0C-59BD-D71539CA3930}"/>
                  </a:ext>
                </a:extLst>
              </p:cNvPr>
              <p:cNvSpPr txBox="1"/>
              <p:nvPr/>
            </p:nvSpPr>
            <p:spPr>
              <a:xfrm>
                <a:off x="419136" y="4479693"/>
                <a:ext cx="10760141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3200" b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Quy ước:</a:t>
                </a:r>
              </a:p>
              <a:p>
                <a:r>
                  <a:rPr lang="vi-VN" sz="3200" b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hai mút của cung trùng nhau, ta có “cung không</a:t>
                </a:r>
                <a:r>
                  <a:rPr lang="vi-VN" sz="32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” với </a:t>
                </a:r>
                <a:r>
                  <a:rPr lang="vi-VN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</a:t>
                </a:r>
                <a:r>
                  <a:rPr lang="vi-VN" sz="32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      </a:t>
                </a:r>
                <a:r>
                  <a:rPr lang="vi-VN" sz="3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cung cả đường tròn có </a:t>
                </a:r>
                <a:r>
                  <a:rPr lang="vi-VN" sz="3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đo </a:t>
                </a:r>
                <a:r>
                  <a:rPr lang="en-US" sz="3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.</a:t>
                </a:r>
                <a:endParaRPr lang="en-GB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9" name="Đối tượng 8">
                <a:extLst>
                  <a:ext uri="{FF2B5EF4-FFF2-40B4-BE49-F238E27FC236}">
                    <a16:creationId xmlns:a16="http://schemas.microsoft.com/office/drawing/2014/main" id="{9AE1D280-1D7A-5CF7-A7B3-E4549B1C7C5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68820736"/>
                  </p:ext>
                </p:extLst>
              </p:nvPr>
            </p:nvGraphicFramePr>
            <p:xfrm>
              <a:off x="5651615" y="5455162"/>
              <a:ext cx="853812" cy="5254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330120" imgH="203040" progId="Equation.DSMT4">
                      <p:embed/>
                    </p:oleObj>
                  </mc:Choice>
                  <mc:Fallback>
                    <p:oleObj name="Equation" r:id="rId6" imgW="330120" imgH="203040" progId="Equation.DSMT4">
                      <p:embed/>
                      <p:pic>
                        <p:nvPicPr>
                          <p:cNvPr id="2" name="Đối tượng 1">
                            <a:extLst>
                              <a:ext uri="{FF2B5EF4-FFF2-40B4-BE49-F238E27FC236}">
                                <a16:creationId xmlns:a16="http://schemas.microsoft.com/office/drawing/2014/main" id="{12331A40-112B-F5EA-87AA-459379A235F5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5651615" y="5455162"/>
                            <a:ext cx="853812" cy="52542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2" name="Đối tượng 11">
              <a:extLst>
                <a:ext uri="{FF2B5EF4-FFF2-40B4-BE49-F238E27FC236}">
                  <a16:creationId xmlns:a16="http://schemas.microsoft.com/office/drawing/2014/main" id="{090ED7A5-51C4-C4A8-EDB1-E5BAFF76F67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5961696"/>
                </p:ext>
              </p:extLst>
            </p:nvPr>
          </p:nvGraphicFramePr>
          <p:xfrm>
            <a:off x="10937548" y="4893568"/>
            <a:ext cx="532278" cy="608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77480" imgH="203040" progId="Equation.DSMT4">
                    <p:embed/>
                  </p:oleObj>
                </mc:Choice>
                <mc:Fallback>
                  <p:oleObj name="Equation" r:id="rId8" imgW="1774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0937548" y="4893568"/>
                          <a:ext cx="532278" cy="60831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" name="Đối tượng 8">
            <a:extLst>
              <a:ext uri="{FF2B5EF4-FFF2-40B4-BE49-F238E27FC236}">
                <a16:creationId xmlns:a16="http://schemas.microsoft.com/office/drawing/2014/main" id="{FAEEE33F-2C48-F48C-D471-EBE08B2612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820375"/>
              </p:ext>
            </p:extLst>
          </p:nvPr>
        </p:nvGraphicFramePr>
        <p:xfrm>
          <a:off x="5951538" y="3344863"/>
          <a:ext cx="820737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17160" imgH="203040" progId="Equation.DSMT4">
                  <p:embed/>
                </p:oleObj>
              </mc:Choice>
              <mc:Fallback>
                <p:oleObj name="Equation" r:id="rId10" imgW="317160" imgH="203040" progId="Equation.DSMT4">
                  <p:embed/>
                  <p:pic>
                    <p:nvPicPr>
                      <p:cNvPr id="9" name="Đối tượng 8">
                        <a:extLst>
                          <a:ext uri="{FF2B5EF4-FFF2-40B4-BE49-F238E27FC236}">
                            <a16:creationId xmlns:a16="http://schemas.microsoft.com/office/drawing/2014/main" id="{9AE1D280-1D7A-5CF7-A7B3-E4549B1C7C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951538" y="3344863"/>
                        <a:ext cx="820737" cy="52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722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2D8DEB-2C77-8C32-F098-D1B364E64393}"/>
              </a:ext>
            </a:extLst>
          </p:cNvPr>
          <p:cNvSpPr txBox="1"/>
          <p:nvPr/>
        </p:nvSpPr>
        <p:spPr>
          <a:xfrm>
            <a:off x="0" y="0"/>
            <a:ext cx="4572000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</a:pPr>
            <a:r>
              <a:rPr lang="vi-VN" sz="2800" b="1" i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vi-VN" sz="28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 xét (SGK trang 113)</a:t>
            </a:r>
            <a:endParaRPr lang="en-GB" sz="2800" kern="1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64AEF1-B24A-48AA-0E4D-1B1A9F56D0E4}"/>
              </a:ext>
            </a:extLst>
          </p:cNvPr>
          <p:cNvSpPr txBox="1"/>
          <p:nvPr/>
        </p:nvSpPr>
        <p:spPr>
          <a:xfrm>
            <a:off x="6908345" y="3036420"/>
            <a:ext cx="1562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i="1" dirty="0">
                <a:solidFill>
                  <a:schemeClr val="bg1"/>
                </a:solidFill>
                <a:latin typeface="+mj-lt"/>
              </a:rPr>
              <a:t>Hình 51</a:t>
            </a:r>
            <a:endParaRPr lang="en-GB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F56DD5-FD87-E35D-BD6B-81A5F646D3C9}"/>
              </a:ext>
            </a:extLst>
          </p:cNvPr>
          <p:cNvSpPr txBox="1"/>
          <p:nvPr/>
        </p:nvSpPr>
        <p:spPr>
          <a:xfrm>
            <a:off x="2793565" y="3036420"/>
            <a:ext cx="1562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i="1" dirty="0">
                <a:solidFill>
                  <a:schemeClr val="bg1"/>
                </a:solidFill>
                <a:latin typeface="+mj-lt"/>
              </a:rPr>
              <a:t>Hình 50</a:t>
            </a:r>
            <a:endParaRPr lang="en-GB" b="1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8185329-66F7-0BB2-D7DF-7C250E1FB25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4800"/>
              </a:clrFrom>
              <a:clrTo>
                <a:srgbClr val="0048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3868" y="422087"/>
            <a:ext cx="4876689" cy="2506335"/>
          </a:xfrm>
          <a:prstGeom prst="rect">
            <a:avLst/>
          </a:prstGeom>
        </p:spPr>
      </p:pic>
      <p:grpSp>
        <p:nvGrpSpPr>
          <p:cNvPr id="22" name="Nhóm 21">
            <a:extLst>
              <a:ext uri="{FF2B5EF4-FFF2-40B4-BE49-F238E27FC236}">
                <a16:creationId xmlns:a16="http://schemas.microsoft.com/office/drawing/2014/main" id="{647A01B8-4F76-4306-7827-2CCB1360E40F}"/>
              </a:ext>
            </a:extLst>
          </p:cNvPr>
          <p:cNvGrpSpPr/>
          <p:nvPr/>
        </p:nvGrpSpPr>
        <p:grpSpPr>
          <a:xfrm>
            <a:off x="538480" y="3429000"/>
            <a:ext cx="10090302" cy="1077218"/>
            <a:chOff x="538480" y="3429000"/>
            <a:chExt cx="10090302" cy="1077218"/>
          </a:xfrm>
        </p:grpSpPr>
        <p:graphicFrame>
          <p:nvGraphicFramePr>
            <p:cNvPr id="3" name="Đối tượng 2">
              <a:extLst>
                <a:ext uri="{FF2B5EF4-FFF2-40B4-BE49-F238E27FC236}">
                  <a16:creationId xmlns:a16="http://schemas.microsoft.com/office/drawing/2014/main" id="{5ED1FB0E-9713-5411-3821-6009F9891FF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09938705"/>
                </p:ext>
              </p:extLst>
            </p:nvPr>
          </p:nvGraphicFramePr>
          <p:xfrm>
            <a:off x="3460316" y="3912230"/>
            <a:ext cx="895350" cy="531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42720" imgH="203040" progId="Equation.DSMT4">
                    <p:embed/>
                  </p:oleObj>
                </mc:Choice>
                <mc:Fallback>
                  <p:oleObj name="Equation" r:id="rId3" imgW="34272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460316" y="3912230"/>
                          <a:ext cx="895350" cy="5318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E3259966-F623-E0AB-9F20-F364AA7D4EDA}"/>
                </a:ext>
              </a:extLst>
            </p:cNvPr>
            <p:cNvSpPr txBox="1"/>
            <p:nvPr/>
          </p:nvSpPr>
          <p:spPr>
            <a:xfrm>
              <a:off x="538480" y="3429000"/>
              <a:ext cx="1009030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dirty="0">
                  <a:solidFill>
                    <a:schemeClr val="bg1"/>
                  </a:solidFill>
                </a:rPr>
                <a:t>- </a:t>
              </a:r>
              <a:r>
                <a:rPr lang="en-US" sz="3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ở </a:t>
              </a:r>
              <a:r>
                <a:rPr lang="en-US" sz="3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tâm</a:t>
              </a:r>
              <a:r>
                <a: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chắn</a:t>
              </a:r>
              <a:r>
                <a: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cung</a:t>
              </a:r>
              <a:r>
                <a: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mà</a:t>
              </a:r>
              <a:r>
                <a: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cung</a:t>
              </a:r>
              <a:r>
                <a: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đó</a:t>
              </a:r>
              <a:r>
                <a: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nửa</a:t>
              </a:r>
              <a:r>
                <a: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đường</a:t>
              </a:r>
              <a:r>
                <a: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tròn</a:t>
              </a:r>
              <a:r>
                <a: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thì</a:t>
              </a:r>
              <a:r>
                <a: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</a:t>
              </a:r>
              <a:r>
                <a: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endParaRPr lang="en-US" sz="3200" dirty="0"/>
            </a:p>
          </p:txBody>
        </p:sp>
      </p:grp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4A477EA6-A8FB-1AE6-281A-589CA19FCAA3}"/>
              </a:ext>
            </a:extLst>
          </p:cNvPr>
          <p:cNvSpPr txBox="1"/>
          <p:nvPr/>
        </p:nvSpPr>
        <p:spPr>
          <a:xfrm>
            <a:off x="406400" y="4494543"/>
            <a:ext cx="40174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50, ta </a:t>
            </a:r>
            <a:r>
              <a:rPr lang="fr-FR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                       </a:t>
            </a:r>
            <a:endParaRPr lang="vi-VN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63EE23-0EA3-68B5-4531-CDE13A45B27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4800"/>
              </a:clrFrom>
              <a:clrTo>
                <a:srgbClr val="0048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1888" y="362343"/>
            <a:ext cx="2344740" cy="27788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C837DB0-4955-4BC1-0CAF-4DCA94F6695D}"/>
                  </a:ext>
                </a:extLst>
              </p:cNvPr>
              <p:cNvSpPr txBox="1"/>
              <p:nvPr/>
            </p:nvSpPr>
            <p:spPr>
              <a:xfrm>
                <a:off x="1304523" y="5006796"/>
                <a:ext cx="2978084" cy="669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en-US" sz="32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AmB</m:t>
                        </m:r>
                      </m:e>
                    </m:groupCh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𝐴𝑂𝐵</m:t>
                        </m:r>
                      </m:e>
                    </m:acc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C837DB0-4955-4BC1-0CAF-4DCA94F66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523" y="5006796"/>
                <a:ext cx="2978084" cy="669671"/>
              </a:xfrm>
              <a:prstGeom prst="rect">
                <a:avLst/>
              </a:prstGeom>
              <a:blipFill>
                <a:blip r:embed="rId6"/>
                <a:stretch>
                  <a:fillRect l="-5317" b="-2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4CEAE448-1734-F677-099D-B1558C5A92EE}"/>
                  </a:ext>
                </a:extLst>
              </p:cNvPr>
              <p:cNvSpPr txBox="1"/>
              <p:nvPr/>
            </p:nvSpPr>
            <p:spPr>
              <a:xfrm>
                <a:off x="3854253" y="4951500"/>
                <a:ext cx="4890917" cy="669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en-US" sz="32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3200" b="0" i="1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32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groupCh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360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sđ</a:t>
                </a:r>
                <a:r>
                  <a:rPr lang="en-US" sz="32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en-US" sz="32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3200" b="0" i="1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32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groupCh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4CEAE448-1734-F677-099D-B1558C5A9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253" y="4951500"/>
                <a:ext cx="4890917" cy="669671"/>
              </a:xfrm>
              <a:prstGeom prst="rect">
                <a:avLst/>
              </a:prstGeom>
              <a:blipFill>
                <a:blip r:embed="rId7"/>
                <a:stretch>
                  <a:fillRect l="-3113" t="-909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38E2AFB0-3C0A-F1DD-0DCC-FC25523B2CFF}"/>
                  </a:ext>
                </a:extLst>
              </p:cNvPr>
              <p:cNvSpPr txBox="1"/>
              <p:nvPr/>
            </p:nvSpPr>
            <p:spPr>
              <a:xfrm>
                <a:off x="8058342" y="5004158"/>
                <a:ext cx="2978084" cy="601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360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𝐴𝑂𝐵</m:t>
                        </m:r>
                      </m:e>
                    </m:acc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38E2AFB0-3C0A-F1DD-0DCC-FC25523B2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8342" y="5004158"/>
                <a:ext cx="2978084" cy="601383"/>
              </a:xfrm>
              <a:prstGeom prst="rect">
                <a:avLst/>
              </a:prstGeom>
              <a:blipFill>
                <a:blip r:embed="rId8"/>
                <a:stretch>
                  <a:fillRect l="-5328" t="-11111" b="-31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4">
            <a:extLst>
              <a:ext uri="{FF2B5EF4-FFF2-40B4-BE49-F238E27FC236}">
                <a16:creationId xmlns:a16="http://schemas.microsoft.com/office/drawing/2014/main" id="{76CEA220-ADCA-BEEE-E80B-CB6F2B50AFB3}"/>
              </a:ext>
            </a:extLst>
          </p:cNvPr>
          <p:cNvSpPr txBox="1"/>
          <p:nvPr/>
        </p:nvSpPr>
        <p:spPr>
          <a:xfrm>
            <a:off x="406400" y="5671154"/>
            <a:ext cx="11785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vi-VN" sz="32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</a:t>
            </a:r>
            <a:r>
              <a:rPr lang="fr-FR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fr-FR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fr-FR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fr-FR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fr-FR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 (Hình 51), </a:t>
            </a:r>
            <a:r>
              <a:rPr lang="vi-VN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đó ta nói: </a:t>
            </a:r>
          </a:p>
          <a:p>
            <a:r>
              <a:rPr lang="vi-VN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 </a:t>
            </a:r>
            <a:r>
              <a:rPr lang="vi-VN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cung </a:t>
            </a:r>
            <a:r>
              <a:rPr lang="vi-VN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 </a:t>
            </a:r>
            <a:r>
              <a:rPr lang="vi-VN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 hai cung </a:t>
            </a:r>
            <a:r>
              <a:rPr lang="vi-VN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</a:t>
            </a:r>
            <a:r>
              <a:rPr lang="vi-VN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</a:t>
            </a:r>
            <a:r>
              <a:rPr lang="vi-VN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CB</a:t>
            </a:r>
            <a:r>
              <a:rPr lang="vi-VN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42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21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20CF3419-2D41-136E-B2A3-D75401905ABB}"/>
              </a:ext>
            </a:extLst>
          </p:cNvPr>
          <p:cNvSpPr txBox="1"/>
          <p:nvPr/>
        </p:nvSpPr>
        <p:spPr>
          <a:xfrm>
            <a:off x="2132652" y="1995957"/>
            <a:ext cx="457200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800" b="1" i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800" b="1" i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endParaRPr lang="en-GB" sz="2800" kern="1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Hộp Văn bản 12">
            <a:extLst>
              <a:ext uri="{FF2B5EF4-FFF2-40B4-BE49-F238E27FC236}">
                <a16:creationId xmlns:a16="http://schemas.microsoft.com/office/drawing/2014/main" id="{9B85D551-D04A-40CF-ED66-55C38185AFCD}"/>
              </a:ext>
            </a:extLst>
          </p:cNvPr>
          <p:cNvSpPr txBox="1"/>
          <p:nvPr/>
        </p:nvSpPr>
        <p:spPr>
          <a:xfrm>
            <a:off x="481402" y="2465346"/>
            <a:ext cx="536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TH1: </a:t>
            </a: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3200" dirty="0"/>
          </a:p>
        </p:txBody>
      </p:sp>
      <p:sp>
        <p:nvSpPr>
          <p:cNvPr id="28" name="Hộp Văn bản 12">
            <a:extLst>
              <a:ext uri="{FF2B5EF4-FFF2-40B4-BE49-F238E27FC236}">
                <a16:creationId xmlns:a16="http://schemas.microsoft.com/office/drawing/2014/main" id="{69DD96E8-DC13-C118-C16C-D4E413F2B53C}"/>
              </a:ext>
            </a:extLst>
          </p:cNvPr>
          <p:cNvSpPr txBox="1"/>
          <p:nvPr/>
        </p:nvSpPr>
        <p:spPr>
          <a:xfrm>
            <a:off x="481402" y="3203713"/>
            <a:ext cx="5757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22A87C7-80C0-2C2C-3B58-96ED0D5E64E0}"/>
                  </a:ext>
                </a:extLst>
              </p:cNvPr>
              <p:cNvSpPr txBox="1"/>
              <p:nvPr/>
            </p:nvSpPr>
            <p:spPr>
              <a:xfrm>
                <a:off x="1491698" y="3898857"/>
                <a:ext cx="3736480" cy="6025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AOB</m:t>
                          </m:r>
                        </m:e>
                      </m:acc>
                      <m:r>
                        <m:rPr>
                          <m:nor/>
                        </m:rPr>
                        <a:rPr kumimoji="0" lang="en-US" sz="3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3200" i="1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AO</m:t>
                          </m:r>
                          <m:r>
                            <m:rPr>
                              <m:nor/>
                            </m:rPr>
                            <a:rPr lang="en-US" sz="3200" b="0" i="1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3200" i="1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acc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3200" b="0" i="1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COB</m:t>
                          </m:r>
                          <m:r>
                            <m:rPr>
                              <m:nor/>
                            </m:rPr>
                            <a:rPr lang="en-US" sz="3200" i="1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22A87C7-80C0-2C2C-3B58-96ED0D5E6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698" y="3898857"/>
                <a:ext cx="3736480" cy="6025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Nhóm 5">
            <a:extLst>
              <a:ext uri="{FF2B5EF4-FFF2-40B4-BE49-F238E27FC236}">
                <a16:creationId xmlns:a16="http://schemas.microsoft.com/office/drawing/2014/main" id="{EF0022E3-87B3-DA92-527A-712C49E63E17}"/>
              </a:ext>
            </a:extLst>
          </p:cNvPr>
          <p:cNvGrpSpPr/>
          <p:nvPr/>
        </p:nvGrpSpPr>
        <p:grpSpPr>
          <a:xfrm>
            <a:off x="73442" y="198666"/>
            <a:ext cx="8542657" cy="2718764"/>
            <a:chOff x="73442" y="198666"/>
            <a:chExt cx="8542657" cy="27187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Hộp Văn bản 12">
                  <a:extLst>
                    <a:ext uri="{FF2B5EF4-FFF2-40B4-BE49-F238E27FC236}">
                      <a16:creationId xmlns:a16="http://schemas.microsoft.com/office/drawing/2014/main" id="{35B9F099-BE62-8256-3F8B-6974B41C6039}"/>
                    </a:ext>
                  </a:extLst>
                </p:cNvPr>
                <p:cNvSpPr txBox="1"/>
                <p:nvPr/>
              </p:nvSpPr>
              <p:spPr>
                <a:xfrm>
                  <a:off x="221205" y="560695"/>
                  <a:ext cx="8394894" cy="23567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32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Chứng</a:t>
                  </a:r>
                  <a:r>
                    <a:rPr lang="en-US" sz="32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minh</a:t>
                  </a:r>
                  <a:r>
                    <a:rPr lang="en-US" sz="32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rằng</a:t>
                  </a:r>
                  <a:r>
                    <a:rPr lang="en-US" sz="32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nếu</a:t>
                  </a:r>
                  <a:r>
                    <a:rPr lang="en-US" sz="32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i="1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32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32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32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32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nằm</a:t>
                  </a:r>
                  <a:r>
                    <a:rPr lang="en-US" sz="32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trên</a:t>
                  </a:r>
                  <a:r>
                    <a:rPr lang="en-US" sz="32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cung</a:t>
                  </a:r>
                  <a:r>
                    <a:rPr lang="en-US" sz="32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i="1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AB</a:t>
                  </a:r>
                  <a:r>
                    <a:rPr lang="en-US" sz="32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thì</a:t>
                  </a:r>
                  <a:r>
                    <a:rPr lang="en-US" sz="32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sđ</a:t>
                  </a:r>
                  <a:r>
                    <a:rPr lang="en-US" sz="32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groupChr>
                        <m:groupChrPr>
                          <m:chr m:val="⏜"/>
                          <m:pos m:val="top"/>
                          <m:vertJc m:val="bot"/>
                          <m:ctrlPr>
                            <a:rPr lang="en-US" sz="32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</m:rPr>
                            <a:rPr lang="en-US" sz="3200" b="0" i="1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ACB</m:t>
                          </m:r>
                        </m:e>
                      </m:groupChr>
                    </m:oMath>
                  </a14:m>
                  <a:r>
                    <a:rPr lang="en-US" sz="32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= </a:t>
                  </a:r>
                  <a:r>
                    <a:rPr lang="en-US" sz="32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sđ</a:t>
                  </a:r>
                  <a:r>
                    <a:rPr lang="en-US" sz="32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groupChr>
                        <m:groupChrPr>
                          <m:chr m:val="⏜"/>
                          <m:pos m:val="top"/>
                          <m:vertJc m:val="bot"/>
                          <m:ctrlPr>
                            <a:rPr lang="en-US" sz="3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</m:rPr>
                            <a:rPr lang="en-US" sz="3200" i="1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AC</m:t>
                          </m:r>
                        </m:e>
                      </m:groupChr>
                    </m:oMath>
                  </a14:m>
                  <a:r>
                    <a:rPr lang="en-US" sz="32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+ </a:t>
                  </a:r>
                  <a:r>
                    <a:rPr lang="en-US" sz="32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sđ</a:t>
                  </a:r>
                  <a:r>
                    <a:rPr lang="en-US" sz="32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groupChr>
                        <m:groupChrPr>
                          <m:chr m:val="⏜"/>
                          <m:pos m:val="top"/>
                          <m:vertJc m:val="bot"/>
                          <m:ctrlPr>
                            <a:rPr lang="en-US" sz="3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</m:rPr>
                            <a:rPr lang="en-US" sz="3200" i="1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CB</m:t>
                          </m:r>
                        </m:e>
                      </m:groupChr>
                    </m:oMath>
                  </a14:m>
                  <a:r>
                    <a:rPr lang="en-US" sz="32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                  .</a:t>
                  </a:r>
                  <a:endParaRPr lang="en-US" sz="3200" dirty="0"/>
                </a:p>
              </p:txBody>
            </p:sp>
          </mc:Choice>
          <mc:Fallback xmlns="">
            <p:sp>
              <p:nvSpPr>
                <p:cNvPr id="14" name="Hộp Văn bản 12">
                  <a:extLst>
                    <a:ext uri="{FF2B5EF4-FFF2-40B4-BE49-F238E27FC236}">
                      <a16:creationId xmlns:a16="http://schemas.microsoft.com/office/drawing/2014/main" id="{35B9F099-BE62-8256-3F8B-6974B41C60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205" y="560695"/>
                  <a:ext cx="8394894" cy="2356735"/>
                </a:xfrm>
                <a:prstGeom prst="rect">
                  <a:avLst/>
                </a:prstGeom>
                <a:blipFill>
                  <a:blip r:embed="rId3"/>
                  <a:stretch>
                    <a:fillRect l="-1816" b="-69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6CD5B87-2AEA-6E79-5A3D-1F153372DDFC}"/>
                </a:ext>
              </a:extLst>
            </p:cNvPr>
            <p:cNvSpPr txBox="1"/>
            <p:nvPr/>
          </p:nvSpPr>
          <p:spPr>
            <a:xfrm>
              <a:off x="73442" y="198666"/>
              <a:ext cx="4803357" cy="6132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Bef>
                  <a:spcPts val="600"/>
                </a:spcBef>
                <a:spcAft>
                  <a:spcPts val="1200"/>
                </a:spcAft>
              </a:pPr>
              <a:r>
                <a:rPr lang="en-US" sz="3200" b="1" kern="10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 </a:t>
              </a:r>
              <a:r>
                <a:rPr lang="en-US" sz="3200" b="1" kern="100" dirty="0" err="1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sz="3200" b="1" kern="10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2</a:t>
              </a:r>
              <a:endParaRPr lang="en-GB" sz="3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DA897F6-DE46-0E11-58C2-A5EE8C3919CD}"/>
                  </a:ext>
                </a:extLst>
              </p:cNvPr>
              <p:cNvSpPr txBox="1"/>
              <p:nvPr/>
            </p:nvSpPr>
            <p:spPr>
              <a:xfrm>
                <a:off x="3994547" y="4658359"/>
                <a:ext cx="6157912" cy="6658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3200" b="0" i="1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sz="3200" i="1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</m:t>
                          </m:r>
                          <m:r>
                            <m:rPr>
                              <m:nor/>
                            </m:rPr>
                            <a:rPr lang="en-US" sz="3200" b="0" i="0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</m:e>
                      </m:acc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3200" i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đ</m:t>
                      </m:r>
                      <m:groupChr>
                        <m:groupChrPr>
                          <m:chr m:val="⏜"/>
                          <m:pos m:val="top"/>
                          <m:vertJc m:val="bot"/>
                          <m:ctrlPr>
                            <a:rPr lang="en-US" sz="3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</m:rPr>
                            <a:rPr lang="en-US" sz="3200" b="0" i="1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AC</m:t>
                          </m:r>
                        </m:e>
                      </m:groupCh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; 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3200" b="0" i="1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3200" i="1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OB</m:t>
                          </m:r>
                        </m:e>
                      </m:acc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3200" i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đ</m:t>
                      </m:r>
                      <m:groupChr>
                        <m:groupChrPr>
                          <m:chr m:val="⏜"/>
                          <m:pos m:val="top"/>
                          <m:vertJc m:val="bot"/>
                          <m:ctrlPr>
                            <a:rPr lang="en-US" sz="3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</m:rPr>
                            <a:rPr lang="en-US" sz="3200" i="1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3200" b="0" i="1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</m:e>
                      </m:groupCh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; 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DA897F6-DE46-0E11-58C2-A5EE8C391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547" y="4658359"/>
                <a:ext cx="6157912" cy="6658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Nhóm 6">
            <a:extLst>
              <a:ext uri="{FF2B5EF4-FFF2-40B4-BE49-F238E27FC236}">
                <a16:creationId xmlns:a16="http://schemas.microsoft.com/office/drawing/2014/main" id="{698FE4AA-6CD5-4ABC-BCB2-372F6B37E4A0}"/>
              </a:ext>
            </a:extLst>
          </p:cNvPr>
          <p:cNvGrpSpPr/>
          <p:nvPr/>
        </p:nvGrpSpPr>
        <p:grpSpPr>
          <a:xfrm>
            <a:off x="666198" y="5365837"/>
            <a:ext cx="5028406" cy="669671"/>
            <a:chOff x="666198" y="5365837"/>
            <a:chExt cx="5028406" cy="669671"/>
          </a:xfrm>
        </p:grpSpPr>
        <p:sp>
          <p:nvSpPr>
            <p:cNvPr id="25" name="Hộp Văn bản 12">
              <a:extLst>
                <a:ext uri="{FF2B5EF4-FFF2-40B4-BE49-F238E27FC236}">
                  <a16:creationId xmlns:a16="http://schemas.microsoft.com/office/drawing/2014/main" id="{9A9D8347-CC05-F6FE-05C0-76FF4AE90E72}"/>
                </a:ext>
              </a:extLst>
            </p:cNvPr>
            <p:cNvSpPr txBox="1"/>
            <p:nvPr/>
          </p:nvSpPr>
          <p:spPr>
            <a:xfrm>
              <a:off x="666198" y="5424749"/>
              <a:ext cx="16510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Vậy </a:t>
              </a:r>
              <a:endParaRPr lang="en-US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12B43DDD-4C2D-B24A-8641-B3109876839C}"/>
                    </a:ext>
                  </a:extLst>
                </p:cNvPr>
                <p:cNvSpPr txBox="1"/>
                <p:nvPr/>
              </p:nvSpPr>
              <p:spPr>
                <a:xfrm>
                  <a:off x="1491698" y="5365837"/>
                  <a:ext cx="4202906" cy="66967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đ</m:t>
                        </m:r>
                        <m:groupChr>
                          <m:groupChrPr>
                            <m:chr m:val="⏜"/>
                            <m:pos m:val="top"/>
                            <m:vertJc m:val="bot"/>
                            <m:ctrlPr>
                              <a:rPr lang="en-US" sz="32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nor/>
                              </m:rPr>
                              <a:rPr lang="en-US" sz="3200" b="0" i="1" smtClean="0">
                                <a:solidFill>
                                  <a:prstClr val="white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ACB</m:t>
                            </m:r>
                          </m:e>
                        </m:groupChr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= 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3200" i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đ</m:t>
                        </m:r>
                        <m:groupChr>
                          <m:groupChrPr>
                            <m:chr m:val="⏜"/>
                            <m:pos m:val="top"/>
                            <m:vertJc m:val="bot"/>
                            <m:ctrlPr>
                              <a:rPr lang="en-US" sz="32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nor/>
                              </m:rPr>
                              <a:rPr lang="en-US" sz="3200" b="0" i="1" smtClean="0">
                                <a:solidFill>
                                  <a:prstClr val="white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AC</m:t>
                            </m:r>
                          </m:e>
                        </m:groupChr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 </m:t>
                        </m:r>
                        <m:r>
                          <m:rPr>
                            <m:nor/>
                          </m:rPr>
                          <a:rPr lang="en-US" sz="3200" i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3200" i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đ</m:t>
                        </m:r>
                        <m:groupChr>
                          <m:groupChrPr>
                            <m:chr m:val="⏜"/>
                            <m:pos m:val="top"/>
                            <m:vertJc m:val="bot"/>
                            <m:ctrlPr>
                              <a:rPr lang="en-US" sz="32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nor/>
                              </m:rPr>
                              <a:rPr lang="en-US" sz="3200" i="1">
                                <a:solidFill>
                                  <a:prstClr val="white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  <m:r>
                              <m:rPr>
                                <m:nor/>
                              </m:rPr>
                              <a:rPr lang="en-US" sz="3200" b="0" i="1" smtClean="0">
                                <a:solidFill>
                                  <a:prstClr val="white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groupChr>
                      </m:oMath>
                    </m:oMathPara>
                  </a14:m>
                  <a:endPara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12B43DDD-4C2D-B24A-8641-B310987683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1698" y="5365837"/>
                  <a:ext cx="4202906" cy="66967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1B1B408-5CD1-2FB2-938A-CBD806F638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6708" y="150349"/>
            <a:ext cx="3243270" cy="3278651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409A8257-3F02-03F8-5694-7B32B1B04BE8}"/>
              </a:ext>
            </a:extLst>
          </p:cNvPr>
          <p:cNvGrpSpPr/>
          <p:nvPr/>
        </p:nvGrpSpPr>
        <p:grpSpPr>
          <a:xfrm>
            <a:off x="666198" y="4638841"/>
            <a:ext cx="3874988" cy="669671"/>
            <a:chOff x="666198" y="4638841"/>
            <a:chExt cx="3874988" cy="669671"/>
          </a:xfrm>
        </p:grpSpPr>
        <p:sp>
          <p:nvSpPr>
            <p:cNvPr id="24" name="Hộp Văn bản 12">
              <a:extLst>
                <a:ext uri="{FF2B5EF4-FFF2-40B4-BE49-F238E27FC236}">
                  <a16:creationId xmlns:a16="http://schemas.microsoft.com/office/drawing/2014/main" id="{7CC36AA9-B630-9A6A-7019-8A42A01BE61E}"/>
                </a:ext>
              </a:extLst>
            </p:cNvPr>
            <p:cNvSpPr txBox="1"/>
            <p:nvPr/>
          </p:nvSpPr>
          <p:spPr>
            <a:xfrm>
              <a:off x="666198" y="4723737"/>
              <a:ext cx="11049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Mà</a:t>
              </a:r>
              <a:endParaRPr lang="en-US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Hộp Văn bản 4">
                  <a:extLst>
                    <a:ext uri="{FF2B5EF4-FFF2-40B4-BE49-F238E27FC236}">
                      <a16:creationId xmlns:a16="http://schemas.microsoft.com/office/drawing/2014/main" id="{53389040-162B-F8BE-F2F3-E039E896C870}"/>
                    </a:ext>
                  </a:extLst>
                </p:cNvPr>
                <p:cNvSpPr txBox="1"/>
                <p:nvPr/>
              </p:nvSpPr>
              <p:spPr>
                <a:xfrm>
                  <a:off x="1297916" y="4638841"/>
                  <a:ext cx="3243270" cy="66967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AOB</m:t>
                            </m:r>
                          </m:e>
                        </m:acc>
                        <m:r>
                          <m:rPr>
                            <m:nor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= </m:t>
                        </m:r>
                        <m:r>
                          <m:rPr>
                            <m:nor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đ</m:t>
                        </m:r>
                        <m:groupChr>
                          <m:groupChrPr>
                            <m:chr m:val="⏜"/>
                            <m:pos m:val="top"/>
                            <m:vertJc m:val="bot"/>
                            <m:ctrlPr>
                              <a:rPr lang="en-US" sz="32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nor/>
                              </m:rPr>
                              <a:rPr lang="en-US" sz="3200" b="0" i="1" smtClean="0">
                                <a:solidFill>
                                  <a:prstClr val="white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ACB</m:t>
                            </m:r>
                          </m:e>
                        </m:groupChr>
                        <m:r>
                          <a:rPr lang="en-US" sz="32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oMath>
                    </m:oMathPara>
                  </a14:m>
                  <a:endParaRPr lang="en-US" sz="3200" b="0" i="1" dirty="0">
                    <a:solidFill>
                      <a:prstClr val="white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Hộp Văn bản 4">
                  <a:extLst>
                    <a:ext uri="{FF2B5EF4-FFF2-40B4-BE49-F238E27FC236}">
                      <a16:creationId xmlns:a16="http://schemas.microsoft.com/office/drawing/2014/main" id="{53389040-162B-F8BE-F2F3-E039E896C8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7916" y="4638841"/>
                  <a:ext cx="3243270" cy="66967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3943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8" grpId="0"/>
      <p:bldP spid="42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12">
            <a:extLst>
              <a:ext uri="{FF2B5EF4-FFF2-40B4-BE49-F238E27FC236}">
                <a16:creationId xmlns:a16="http://schemas.microsoft.com/office/drawing/2014/main" id="{3A3B36C2-2E52-7BCF-F7C5-178438E24769}"/>
              </a:ext>
            </a:extLst>
          </p:cNvPr>
          <p:cNvSpPr txBox="1"/>
          <p:nvPr/>
        </p:nvSpPr>
        <p:spPr>
          <a:xfrm>
            <a:off x="162036" y="63476"/>
            <a:ext cx="11629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TH2: 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sp>
        <p:nvSpPr>
          <p:cNvPr id="6" name="Hộp Văn bản 12">
            <a:extLst>
              <a:ext uri="{FF2B5EF4-FFF2-40B4-BE49-F238E27FC236}">
                <a16:creationId xmlns:a16="http://schemas.microsoft.com/office/drawing/2014/main" id="{28CA59F6-0EDD-F1BB-9061-89BC4CF8398C}"/>
              </a:ext>
            </a:extLst>
          </p:cNvPr>
          <p:cNvSpPr txBox="1"/>
          <p:nvPr/>
        </p:nvSpPr>
        <p:spPr>
          <a:xfrm>
            <a:off x="534166" y="1053203"/>
            <a:ext cx="5201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Ta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41EDB7-0CF9-3065-CC5E-4D982A6E04B0}"/>
                  </a:ext>
                </a:extLst>
              </p:cNvPr>
              <p:cNvSpPr txBox="1"/>
              <p:nvPr/>
            </p:nvSpPr>
            <p:spPr>
              <a:xfrm>
                <a:off x="0" y="1479306"/>
                <a:ext cx="7987004" cy="5930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đ</m:t>
                      </m:r>
                      <m:groupChr>
                        <m:groupChrPr>
                          <m:chr m:val="⏜"/>
                          <m:pos m:val="top"/>
                          <m:vertJc m:val="bot"/>
                          <m:ctrlP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</m:rPr>
                            <a:rPr lang="en-US" sz="2800" b="0" i="1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AD</m:t>
                          </m:r>
                        </m:e>
                      </m:groupChr>
                      <m:d>
                        <m:dPr>
                          <m:ctrlPr>
                            <a:rPr lang="en-US" sz="28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nh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ỏ</m:t>
                          </m:r>
                        </m:e>
                      </m:d>
                      <m:r>
                        <a:rPr lang="en-US" sz="28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đ</m:t>
                      </m:r>
                      <m:groupChr>
                        <m:groupChrPr>
                          <m:chr m:val="⏜"/>
                          <m:pos m:val="top"/>
                          <m:vertJc m:val="bot"/>
                          <m:ctrlP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</m:rPr>
                            <a:rPr lang="en-US" sz="2800" i="1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sz="2800" b="0" i="1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</m:e>
                      </m:groupChr>
                      <m:d>
                        <m:dPr>
                          <m:ctrlP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 i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nh</m:t>
                          </m:r>
                          <m:r>
                            <m:rPr>
                              <m:nor/>
                            </m:rPr>
                            <a:rPr lang="en-US" sz="2800" i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ỏ</m:t>
                          </m:r>
                        </m:e>
                      </m:d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đ</m:t>
                      </m:r>
                      <m:groupChr>
                        <m:groupChrPr>
                          <m:chr m:val="⏜"/>
                          <m:pos m:val="top"/>
                          <m:vertJc m:val="bot"/>
                          <m:ctrlP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</m:rPr>
                            <a:rPr lang="en-US" sz="28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800" i="1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D</m:t>
                          </m:r>
                        </m:e>
                      </m:groupChr>
                      <m:r>
                        <a:rPr lang="en-US" sz="28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 180</m:t>
                      </m:r>
                      <m:r>
                        <m:rPr>
                          <m:nor/>
                        </m:rPr>
                        <a:rPr lang="en-US" sz="2800" i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 (1)</m:t>
                      </m:r>
                    </m:oMath>
                  </m:oMathPara>
                </a14:m>
                <a:endParaRPr lang="en-US" sz="2800" b="0" i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41EDB7-0CF9-3065-CC5E-4D982A6E0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79306"/>
                <a:ext cx="7987004" cy="5930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B52C92-00ED-D353-8B6D-06AEACA9813F}"/>
                  </a:ext>
                </a:extLst>
              </p:cNvPr>
              <p:cNvSpPr txBox="1"/>
              <p:nvPr/>
            </p:nvSpPr>
            <p:spPr>
              <a:xfrm>
                <a:off x="76200" y="2012548"/>
                <a:ext cx="7834604" cy="5930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đ</m:t>
                      </m:r>
                      <m:groupChr>
                        <m:groupChrPr>
                          <m:chr m:val="⏜"/>
                          <m:pos m:val="top"/>
                          <m:vertJc m:val="bot"/>
                          <m:ctrlP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  <m:brk/>
                            </m:rPr>
                            <a:rPr lang="en-US" sz="2800" b="0" i="1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2800" b="0" i="1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D</m:t>
                          </m:r>
                        </m:e>
                      </m:groupChr>
                      <m:d>
                        <m:dPr>
                          <m:ctrlPr>
                            <a:rPr lang="en-US" sz="28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nh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ỏ</m:t>
                          </m:r>
                        </m:e>
                      </m:d>
                      <m:r>
                        <a:rPr lang="en-US" sz="28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đ</m:t>
                      </m:r>
                      <m:groupChr>
                        <m:groupChrPr>
                          <m:chr m:val="⏜"/>
                          <m:pos m:val="top"/>
                          <m:vertJc m:val="bot"/>
                          <m:ctrlP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  <m:brk/>
                            </m:rPr>
                            <a:rPr lang="en-US" sz="2800" b="0" i="1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2800" b="0" i="1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</m:e>
                      </m:groupChr>
                      <m:d>
                        <m:dPr>
                          <m:ctrlP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 i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nh</m:t>
                          </m:r>
                          <m:r>
                            <m:rPr>
                              <m:nor/>
                            </m:rPr>
                            <a:rPr lang="en-US" sz="2800" i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ỏ</m:t>
                          </m:r>
                        </m:e>
                      </m:d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đ</m:t>
                      </m:r>
                      <m:groupChr>
                        <m:groupChrPr>
                          <m:chr m:val="⏜"/>
                          <m:pos m:val="top"/>
                          <m:vertJc m:val="bot"/>
                          <m:ctrlP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  <m:brk/>
                            </m:rPr>
                            <a:rPr lang="en-US" sz="2800" b="0" i="1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800" i="1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D</m:t>
                          </m:r>
                        </m:e>
                      </m:groupChr>
                      <m:r>
                        <a:rPr lang="en-US" sz="28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 180</m:t>
                      </m:r>
                      <m:r>
                        <m:rPr>
                          <m:nor/>
                        </m:rPr>
                        <a:rPr lang="en-US" sz="2800" i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 (2)</m:t>
                      </m:r>
                    </m:oMath>
                  </m:oMathPara>
                </a14:m>
                <a:endParaRPr lang="en-US" sz="2800" b="0" i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B52C92-00ED-D353-8B6D-06AEACA98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012548"/>
                <a:ext cx="7834604" cy="5930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12">
            <a:extLst>
              <a:ext uri="{FF2B5EF4-FFF2-40B4-BE49-F238E27FC236}">
                <a16:creationId xmlns:a16="http://schemas.microsoft.com/office/drawing/2014/main" id="{63551399-4A79-FC8B-CE25-FF8E9B7084FA}"/>
              </a:ext>
            </a:extLst>
          </p:cNvPr>
          <p:cNvSpPr txBox="1"/>
          <p:nvPr/>
        </p:nvSpPr>
        <p:spPr>
          <a:xfrm>
            <a:off x="162035" y="2615617"/>
            <a:ext cx="9580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 </a:t>
            </a:r>
            <a:r>
              <a:rPr lang="en-US" sz="2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5BE980-6F7E-60DD-3FD3-BC5854C799B4}"/>
                  </a:ext>
                </a:extLst>
              </p:cNvPr>
              <p:cNvSpPr txBox="1"/>
              <p:nvPr/>
            </p:nvSpPr>
            <p:spPr>
              <a:xfrm>
                <a:off x="1163217" y="3115821"/>
                <a:ext cx="7259216" cy="5930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đ</m:t>
                      </m:r>
                      <m:groupChr>
                        <m:groupChrPr>
                          <m:chr m:val="⏜"/>
                          <m:pos m:val="top"/>
                          <m:vertJc m:val="bot"/>
                          <m:ctrlP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  <m:brk/>
                            </m:rPr>
                            <a:rPr lang="en-US" sz="2800" b="0" i="1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sz="2800" b="0" i="1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</m:e>
                      </m:groupChr>
                      <m:d>
                        <m:dPr>
                          <m:ctrlPr>
                            <a:rPr lang="en-US" sz="28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nh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ỏ</m:t>
                          </m:r>
                        </m:e>
                      </m:d>
                      <m:r>
                        <a:rPr lang="en-US" sz="28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đ</m:t>
                      </m:r>
                      <m:groupChr>
                        <m:groupChrPr>
                          <m:chr m:val="⏜"/>
                          <m:pos m:val="top"/>
                          <m:vertJc m:val="bot"/>
                          <m:ctrlP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  <m:brk/>
                            </m:rPr>
                            <a:rPr lang="en-US" sz="2800" b="0" i="1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sz="2800" b="0" i="1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D</m:t>
                          </m:r>
                        </m:e>
                      </m:groupChr>
                      <m:d>
                        <m:dPr>
                          <m:ctrlP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 i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nh</m:t>
                          </m:r>
                          <m:r>
                            <m:rPr>
                              <m:nor/>
                            </m:rPr>
                            <a:rPr lang="en-US" sz="2800" i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ỏ</m:t>
                          </m:r>
                        </m:e>
                      </m:d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đ</m:t>
                      </m:r>
                      <m:groupChr>
                        <m:groupChrPr>
                          <m:chr m:val="⏜"/>
                          <m:pos m:val="top"/>
                          <m:vertJc m:val="bot"/>
                          <m:ctrlP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  <m:brk/>
                            </m:rPr>
                            <a:rPr lang="en-US" sz="2800" b="0" i="1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2800" i="1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D</m:t>
                          </m:r>
                        </m:e>
                      </m:groupChr>
                      <m:d>
                        <m:dPr>
                          <m:ctrlPr>
                            <a:rPr lang="en-US" sz="28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nh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ỏ</m:t>
                          </m:r>
                        </m:e>
                      </m:d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 (3)</m:t>
                      </m:r>
                    </m:oMath>
                  </m:oMathPara>
                </a14:m>
                <a:endParaRPr lang="en-US" sz="2800" b="0" i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5BE980-6F7E-60DD-3FD3-BC5854C79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217" y="3115821"/>
                <a:ext cx="7259216" cy="5930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05C57527-C7A6-DE2B-5CFA-391E1D8FE61A}"/>
              </a:ext>
            </a:extLst>
          </p:cNvPr>
          <p:cNvSpPr txBox="1"/>
          <p:nvPr/>
        </p:nvSpPr>
        <p:spPr>
          <a:xfrm>
            <a:off x="162035" y="3708868"/>
            <a:ext cx="7190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(1)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(2) ta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E7CF526-9C73-D40A-181A-B59E255564C0}"/>
                  </a:ext>
                </a:extLst>
              </p:cNvPr>
              <p:cNvSpPr txBox="1"/>
              <p:nvPr/>
            </p:nvSpPr>
            <p:spPr>
              <a:xfrm>
                <a:off x="314131" y="4164026"/>
                <a:ext cx="11563738" cy="5930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đ</m:t>
                      </m:r>
                      <m:groupChr>
                        <m:groupChrPr>
                          <m:chr m:val="⏜"/>
                          <m:pos m:val="top"/>
                          <m:vertJc m:val="bot"/>
                          <m:ctrlP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  <m:brk/>
                            </m:rPr>
                            <a:rPr lang="en-US" sz="2800" b="0" i="1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sz="2800" b="0" i="1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D</m:t>
                          </m:r>
                        </m:e>
                      </m:groupChr>
                      <m:d>
                        <m:dPr>
                          <m:ctrlPr>
                            <a:rPr lang="en-US" sz="28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nh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ỏ</m:t>
                          </m:r>
                        </m:e>
                      </m:d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đ</m:t>
                      </m:r>
                      <m:groupChr>
                        <m:groupChrPr>
                          <m:chr m:val="⏜"/>
                          <m:pos m:val="top"/>
                          <m:vertJc m:val="bot"/>
                          <m:ctrlP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  <m:brk/>
                            </m:rPr>
                            <a:rPr lang="en-US" sz="2800" b="0" i="1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sz="2800" b="0" i="1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</m:e>
                      </m:groupChr>
                      <m:d>
                        <m:dPr>
                          <m:ctrlP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 i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nh</m:t>
                          </m:r>
                          <m:r>
                            <m:rPr>
                              <m:nor/>
                            </m:rPr>
                            <a:rPr lang="en-US" sz="2800" i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ỏ</m:t>
                          </m:r>
                        </m:e>
                      </m:d>
                      <m:r>
                        <a:rPr lang="en-US" sz="28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đ</m:t>
                      </m:r>
                      <m:groupChr>
                        <m:groupChrPr>
                          <m:chr m:val="⏜"/>
                          <m:pos m:val="top"/>
                          <m:vertJc m:val="bot"/>
                          <m:ctrlP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  <m:brk/>
                            </m:rPr>
                            <a:rPr lang="en-US" sz="2800" b="0" i="1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2800" i="1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D</m:t>
                          </m:r>
                        </m:e>
                      </m:groupChr>
                      <m:d>
                        <m:dPr>
                          <m:ctrlPr>
                            <a:rPr lang="en-US" sz="28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nh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ỏ</m:t>
                          </m:r>
                        </m:e>
                      </m:d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800" i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đ</m:t>
                      </m:r>
                      <m:groupChr>
                        <m:groupChrPr>
                          <m:chr m:val="⏜"/>
                          <m:pos m:val="top"/>
                          <m:vertJc m:val="bot"/>
                          <m:ctrlP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  <m:brk/>
                            </m:rPr>
                            <a:rPr lang="en-US" sz="2800" i="1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2800" b="0" i="1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</m:e>
                      </m:groupChr>
                      <m:d>
                        <m:dPr>
                          <m:ctrlP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 i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nh</m:t>
                          </m:r>
                          <m:r>
                            <m:rPr>
                              <m:nor/>
                            </m:rPr>
                            <a:rPr lang="en-US" sz="2800" i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ỏ</m:t>
                          </m:r>
                        </m:e>
                      </m:d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360</m:t>
                      </m:r>
                      <m:r>
                        <m:rPr>
                          <m:nor/>
                        </m:rPr>
                        <a:rPr lang="en-US" sz="2800" i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 (4)</m:t>
                      </m:r>
                    </m:oMath>
                  </m:oMathPara>
                </a14:m>
                <a:endParaRPr lang="en-US" sz="2800" b="0" i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E7CF526-9C73-D40A-181A-B59E25556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31" y="4164026"/>
                <a:ext cx="11563738" cy="5930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ộp Văn bản 12">
            <a:extLst>
              <a:ext uri="{FF2B5EF4-FFF2-40B4-BE49-F238E27FC236}">
                <a16:creationId xmlns:a16="http://schemas.microsoft.com/office/drawing/2014/main" id="{1A2672C5-A1B2-A95B-B772-A3575F98A8A8}"/>
              </a:ext>
            </a:extLst>
          </p:cNvPr>
          <p:cNvSpPr txBox="1"/>
          <p:nvPr/>
        </p:nvSpPr>
        <p:spPr>
          <a:xfrm>
            <a:off x="162035" y="4686694"/>
            <a:ext cx="2973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(3)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(4) ta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64D36A7-C92B-0E0B-CDEE-BE00528E5D31}"/>
                  </a:ext>
                </a:extLst>
              </p:cNvPr>
              <p:cNvSpPr txBox="1"/>
              <p:nvPr/>
            </p:nvSpPr>
            <p:spPr>
              <a:xfrm>
                <a:off x="2664854" y="4651780"/>
                <a:ext cx="8324289" cy="5930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đ</m:t>
                      </m:r>
                      <m:groupChr>
                        <m:groupChrPr>
                          <m:chr m:val="⏜"/>
                          <m:pos m:val="top"/>
                          <m:vertJc m:val="bot"/>
                          <m:ctrlP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  <m:brk/>
                            </m:rPr>
                            <a:rPr lang="en-US" sz="2800" b="0" i="1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sz="2800" b="0" i="1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</m:e>
                      </m:groupChr>
                      <m:d>
                        <m:dPr>
                          <m:ctrlPr>
                            <a:rPr lang="en-US" sz="28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nh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ỏ</m:t>
                          </m:r>
                        </m:e>
                      </m:d>
                      <m:r>
                        <a:rPr lang="en-US" sz="28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đ</m:t>
                      </m:r>
                      <m:groupChr>
                        <m:groupChrPr>
                          <m:chr m:val="⏜"/>
                          <m:pos m:val="top"/>
                          <m:vertJc m:val="bot"/>
                          <m:ctrlP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  <m:brk/>
                            </m:rPr>
                            <a:rPr lang="en-US" sz="2800" b="0" i="1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sz="2800" b="0" i="1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</m:e>
                      </m:groupChr>
                      <m:d>
                        <m:dPr>
                          <m:ctrlP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 i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nh</m:t>
                          </m:r>
                          <m:r>
                            <m:rPr>
                              <m:nor/>
                            </m:rPr>
                            <a:rPr lang="en-US" sz="2800" i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ỏ</m:t>
                          </m:r>
                        </m:e>
                      </m:d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đ</m:t>
                      </m:r>
                      <m:groupChr>
                        <m:groupChrPr>
                          <m:chr m:val="⏜"/>
                          <m:pos m:val="top"/>
                          <m:vertJc m:val="bot"/>
                          <m:ctrlP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  <m:brk/>
                            </m:rPr>
                            <a:rPr lang="en-US" sz="2800" b="0" i="1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2800" b="0" i="1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</m:e>
                      </m:groupChr>
                      <m:d>
                        <m:dPr>
                          <m:ctrlPr>
                            <a:rPr lang="en-US" sz="28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nh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ỏ</m:t>
                          </m:r>
                        </m:e>
                      </m:d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360</m:t>
                      </m:r>
                      <m:r>
                        <m:rPr>
                          <m:nor/>
                        </m:rPr>
                        <a:rPr lang="en-US" sz="2800" i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</m:oMath>
                  </m:oMathPara>
                </a14:m>
                <a:endParaRPr lang="en-US" sz="2800" b="0" i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64D36A7-C92B-0E0B-CDEE-BE00528E5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854" y="4651780"/>
                <a:ext cx="8324289" cy="5930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Hộp Văn bản 12">
            <a:extLst>
              <a:ext uri="{FF2B5EF4-FFF2-40B4-BE49-F238E27FC236}">
                <a16:creationId xmlns:a16="http://schemas.microsoft.com/office/drawing/2014/main" id="{2307C1F6-876B-EDBF-6C15-AB1A10CD8859}"/>
              </a:ext>
            </a:extLst>
          </p:cNvPr>
          <p:cNvSpPr txBox="1"/>
          <p:nvPr/>
        </p:nvSpPr>
        <p:spPr>
          <a:xfrm>
            <a:off x="766685" y="5141300"/>
            <a:ext cx="1256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E6934EE-A9A1-B565-DD50-EF28D24C0EDF}"/>
                  </a:ext>
                </a:extLst>
              </p:cNvPr>
              <p:cNvSpPr txBox="1"/>
              <p:nvPr/>
            </p:nvSpPr>
            <p:spPr>
              <a:xfrm>
                <a:off x="2762956" y="5102157"/>
                <a:ext cx="8763134" cy="5930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đ</m:t>
                      </m:r>
                      <m:groupChr>
                        <m:groupChrPr>
                          <m:chr m:val="⏜"/>
                          <m:pos m:val="top"/>
                          <m:vertJc m:val="bot"/>
                          <m:ctrlP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  <m:brk/>
                            </m:rPr>
                            <a:rPr lang="en-US" sz="2800" b="0" i="1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sz="2800" b="0" i="1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</m:e>
                      </m:groupChr>
                      <m:d>
                        <m:dPr>
                          <m:ctrlPr>
                            <a:rPr lang="en-US" sz="28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nh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ỏ</m:t>
                          </m:r>
                        </m:e>
                      </m:d>
                      <m:r>
                        <a:rPr lang="en-US" sz="28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đ</m:t>
                      </m:r>
                      <m:groupChr>
                        <m:groupChrPr>
                          <m:chr m:val="⏜"/>
                          <m:pos m:val="top"/>
                          <m:vertJc m:val="bot"/>
                          <m:ctrlP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  <m:brk/>
                            </m:rPr>
                            <a:rPr lang="en-US" sz="2800" b="0" i="1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2800" b="0" i="1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</m:e>
                      </m:groupChr>
                      <m:d>
                        <m:dPr>
                          <m:ctrlP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 i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nh</m:t>
                          </m:r>
                          <m:r>
                            <m:rPr>
                              <m:nor/>
                            </m:rPr>
                            <a:rPr lang="en-US" sz="2800" i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ỏ</m:t>
                          </m:r>
                        </m:e>
                      </m:d>
                      <m:r>
                        <a:rPr lang="en-US" sz="28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360</m:t>
                      </m:r>
                      <m:r>
                        <m:rPr>
                          <m:nor/>
                        </m:rPr>
                        <a:rPr lang="en-US" sz="2800" i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− </m:t>
                      </m:r>
                      <m:r>
                        <m:rPr>
                          <m:nor/>
                        </m:rPr>
                        <a:rPr lang="en-US" sz="2800" i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800" i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đ</m:t>
                      </m:r>
                      <m:groupChr>
                        <m:groupChrPr>
                          <m:chr m:val="⏜"/>
                          <m:pos m:val="top"/>
                          <m:vertJc m:val="bot"/>
                          <m:ctrlP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  <m:brk/>
                            </m:rPr>
                            <a:rPr lang="en-US" sz="2800" b="0" i="1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sz="2800" b="0" i="1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</m:e>
                      </m:groupChr>
                      <m:d>
                        <m:dPr>
                          <m:ctrlP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 i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nh</m:t>
                          </m:r>
                          <m:r>
                            <m:rPr>
                              <m:nor/>
                            </m:rPr>
                            <a:rPr lang="en-US" sz="2800" i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ỏ</m:t>
                          </m:r>
                        </m:e>
                      </m:d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  (5)</m:t>
                      </m:r>
                    </m:oMath>
                  </m:oMathPara>
                </a14:m>
                <a:endParaRPr lang="en-US" sz="2800" b="0" i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E6934EE-A9A1-B565-DD50-EF28D24C0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956" y="5102157"/>
                <a:ext cx="8763134" cy="5930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ộp Văn bản 12">
            <a:extLst>
              <a:ext uri="{FF2B5EF4-FFF2-40B4-BE49-F238E27FC236}">
                <a16:creationId xmlns:a16="http://schemas.microsoft.com/office/drawing/2014/main" id="{3D4164D8-DB67-94EE-1201-E6FE998FDFAC}"/>
              </a:ext>
            </a:extLst>
          </p:cNvPr>
          <p:cNvSpPr txBox="1"/>
          <p:nvPr/>
        </p:nvSpPr>
        <p:spPr>
          <a:xfrm>
            <a:off x="766685" y="5695204"/>
            <a:ext cx="732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2A5919E-FD0D-BB8B-99F6-A273EAC29E0F}"/>
                  </a:ext>
                </a:extLst>
              </p:cNvPr>
              <p:cNvSpPr txBox="1"/>
              <p:nvPr/>
            </p:nvSpPr>
            <p:spPr>
              <a:xfrm>
                <a:off x="3757278" y="5589911"/>
                <a:ext cx="8034250" cy="5930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360</m:t>
                      </m:r>
                      <m:r>
                        <m:rPr>
                          <m:nor/>
                        </m:rPr>
                        <a:rPr lang="en-US" sz="2800" i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− </m:t>
                      </m:r>
                      <m:r>
                        <m:rPr>
                          <m:nor/>
                        </m:rPr>
                        <a:rPr lang="en-US" sz="2800" i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800" i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đ</m:t>
                      </m:r>
                      <m:groupChr>
                        <m:groupChrPr>
                          <m:chr m:val="⏜"/>
                          <m:pos m:val="top"/>
                          <m:vertJc m:val="bot"/>
                          <m:ctrlP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  <m:brk/>
                            </m:rPr>
                            <a:rPr lang="en-US" sz="2800" b="0" i="1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sz="2800" b="0" i="1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</m:e>
                      </m:groupChr>
                      <m:d>
                        <m:dPr>
                          <m:ctrlP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 i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nh</m:t>
                          </m:r>
                          <m:r>
                            <m:rPr>
                              <m:nor/>
                            </m:rPr>
                            <a:rPr lang="en-US" sz="2800" i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ỏ</m:t>
                          </m:r>
                        </m:e>
                      </m:d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m:rPr>
                          <m:nor/>
                        </m:rPr>
                        <a:rPr lang="en-US" sz="2800" i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800" i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đ</m:t>
                      </m:r>
                      <m:groupChr>
                        <m:groupChrPr>
                          <m:chr m:val="⏜"/>
                          <m:pos m:val="top"/>
                          <m:vertJc m:val="bot"/>
                          <m:ctrlP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  <m:brk/>
                            </m:rPr>
                            <a:rPr lang="en-US" sz="2800" i="1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sz="2800" i="1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</m:e>
                      </m:groupChr>
                      <m:d>
                        <m:dPr>
                          <m:ctrlP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l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ớ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</m:t>
                          </m:r>
                        </m:e>
                      </m:d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      (6)</m:t>
                      </m:r>
                    </m:oMath>
                  </m:oMathPara>
                </a14:m>
                <a:endParaRPr lang="en-US" sz="2800" b="0" i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2A5919E-FD0D-BB8B-99F6-A273EAC29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278" y="5589911"/>
                <a:ext cx="8034250" cy="5930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Hộp Văn bản 12">
            <a:extLst>
              <a:ext uri="{FF2B5EF4-FFF2-40B4-BE49-F238E27FC236}">
                <a16:creationId xmlns:a16="http://schemas.microsoft.com/office/drawing/2014/main" id="{189170B8-5672-84FD-C78D-53F57C121321}"/>
              </a:ext>
            </a:extLst>
          </p:cNvPr>
          <p:cNvSpPr txBox="1"/>
          <p:nvPr/>
        </p:nvSpPr>
        <p:spPr>
          <a:xfrm>
            <a:off x="162035" y="6249108"/>
            <a:ext cx="3038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(5)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(6)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C6893DD-DAAD-0DA1-6E30-B960C4684F1A}"/>
                  </a:ext>
                </a:extLst>
              </p:cNvPr>
              <p:cNvSpPr txBox="1"/>
              <p:nvPr/>
            </p:nvSpPr>
            <p:spPr>
              <a:xfrm>
                <a:off x="2909696" y="6164074"/>
                <a:ext cx="7834604" cy="5930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đ</m:t>
                      </m:r>
                      <m:groupChr>
                        <m:groupChrPr>
                          <m:chr m:val="⏜"/>
                          <m:pos m:val="top"/>
                          <m:vertJc m:val="bot"/>
                          <m:ctrlP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  <m:brk/>
                            </m:rPr>
                            <a:rPr lang="en-US" sz="2800" b="0" i="1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sz="2800" b="0" i="1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</m:e>
                      </m:groupChr>
                      <m:d>
                        <m:dPr>
                          <m:ctrlPr>
                            <a:rPr lang="en-US" sz="28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l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ớ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</m:t>
                          </m:r>
                        </m:e>
                      </m:d>
                      <m:r>
                        <a:rPr lang="en-US" sz="28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đ</m:t>
                      </m:r>
                      <m:groupChr>
                        <m:groupChrPr>
                          <m:chr m:val="⏜"/>
                          <m:pos m:val="top"/>
                          <m:vertJc m:val="bot"/>
                          <m:ctrlP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  <m:brk/>
                            </m:rPr>
                            <a:rPr lang="en-US" sz="2800" b="0" i="1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sz="2800" b="0" i="1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</m:e>
                      </m:groupChr>
                      <m:d>
                        <m:dPr>
                          <m:ctrlP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 i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nh</m:t>
                          </m:r>
                          <m:r>
                            <m:rPr>
                              <m:nor/>
                            </m:rPr>
                            <a:rPr lang="en-US" sz="2800" i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ỏ</m:t>
                          </m:r>
                        </m:e>
                      </m:d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đ</m:t>
                      </m:r>
                      <m:groupChr>
                        <m:groupChrPr>
                          <m:chr m:val="⏜"/>
                          <m:pos m:val="top"/>
                          <m:vertJc m:val="bot"/>
                          <m:ctrlP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  <m:brk/>
                            </m:rPr>
                            <a:rPr lang="en-US" sz="2800" b="0" i="1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2800" b="0" i="1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</m:e>
                      </m:groupCh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ỏ)</m:t>
                      </m:r>
                    </m:oMath>
                  </m:oMathPara>
                </a14:m>
                <a:endParaRPr lang="en-US" sz="2800" b="0" i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C6893DD-DAAD-0DA1-6E30-B960C4684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696" y="6164074"/>
                <a:ext cx="7834604" cy="59304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1E6AB18-124C-4E6B-DFD6-B997AD4B19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82279" y="1471079"/>
            <a:ext cx="2639478" cy="2672122"/>
          </a:xfrm>
          <a:prstGeom prst="rect">
            <a:avLst/>
          </a:prstGeom>
        </p:spPr>
      </p:pic>
      <p:sp>
        <p:nvSpPr>
          <p:cNvPr id="7" name="Hộp Văn bản 12">
            <a:extLst>
              <a:ext uri="{FF2B5EF4-FFF2-40B4-BE49-F238E27FC236}">
                <a16:creationId xmlns:a16="http://schemas.microsoft.com/office/drawing/2014/main" id="{496E4DEF-902D-71EB-4746-61895E358B48}"/>
              </a:ext>
            </a:extLst>
          </p:cNvPr>
          <p:cNvSpPr txBox="1"/>
          <p:nvPr/>
        </p:nvSpPr>
        <p:spPr>
          <a:xfrm>
            <a:off x="76200" y="596718"/>
            <a:ext cx="1211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 2.1: 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AOB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88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12">
            <a:extLst>
              <a:ext uri="{FF2B5EF4-FFF2-40B4-BE49-F238E27FC236}">
                <a16:creationId xmlns:a16="http://schemas.microsoft.com/office/drawing/2014/main" id="{3A3B36C2-2E52-7BCF-F7C5-178438E24769}"/>
              </a:ext>
            </a:extLst>
          </p:cNvPr>
          <p:cNvSpPr txBox="1"/>
          <p:nvPr/>
        </p:nvSpPr>
        <p:spPr>
          <a:xfrm>
            <a:off x="1085961" y="514892"/>
            <a:ext cx="63708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 2.2: 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 HS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</a:t>
            </a:r>
            <a:endParaRPr lang="en-US" sz="2800" dirty="0"/>
          </a:p>
        </p:txBody>
      </p:sp>
      <p:sp>
        <p:nvSpPr>
          <p:cNvPr id="6" name="Hộp Văn bản 12">
            <a:extLst>
              <a:ext uri="{FF2B5EF4-FFF2-40B4-BE49-F238E27FC236}">
                <a16:creationId xmlns:a16="http://schemas.microsoft.com/office/drawing/2014/main" id="{28CA59F6-0EDD-F1BB-9061-89BC4CF8398C}"/>
              </a:ext>
            </a:extLst>
          </p:cNvPr>
          <p:cNvSpPr txBox="1"/>
          <p:nvPr/>
        </p:nvSpPr>
        <p:spPr>
          <a:xfrm>
            <a:off x="1066276" y="3243590"/>
            <a:ext cx="61473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 2.3: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bù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AOB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HS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40BEE7-CD2E-C8DB-9AB8-84AC46C86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788" y="118152"/>
            <a:ext cx="2478024" cy="253441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C9B850F-C28E-24DC-7B0A-D30DE23D1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600" y="2951947"/>
            <a:ext cx="2735580" cy="250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2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80322E-AD49-8B2A-1749-7C722572ED76}"/>
              </a:ext>
            </a:extLst>
          </p:cNvPr>
          <p:cNvSpPr txBox="1"/>
          <p:nvPr/>
        </p:nvSpPr>
        <p:spPr>
          <a:xfrm>
            <a:off x="68005" y="93646"/>
            <a:ext cx="11954621" cy="1179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3200" b="1" kern="1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tâp 3</a:t>
            </a:r>
            <a:r>
              <a:rPr lang="vi-VN" sz="3200" b="1" kern="1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</a:t>
            </a:r>
            <a:r>
              <a:rPr lang="en-US" sz="32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vi-VN" sz="32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ình 52</a:t>
            </a:r>
            <a:r>
              <a:rPr lang="vi-VN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coi mỗi vành đồng hồ là một đường tròn</a:t>
            </a:r>
            <a:r>
              <a:rPr lang="vi-VN" sz="3200" kern="1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kern="1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thành</a:t>
            </a:r>
            <a:r>
              <a:rPr lang="en-US" sz="3200" kern="1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chỗ trống để tính</a:t>
            </a:r>
            <a:r>
              <a:rPr lang="vi-VN" sz="3200" kern="1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đo của cung nhỏ </a:t>
            </a:r>
            <a:r>
              <a:rPr lang="vi-VN" sz="32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lang="vi-VN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cung lớn </a:t>
            </a:r>
            <a:r>
              <a:rPr lang="vi-VN" sz="32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</a:t>
            </a:r>
            <a:r>
              <a:rPr lang="vi-VN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GB" sz="32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FE2E2C-8E10-4475-FD1E-76FE50AD724B}"/>
              </a:ext>
            </a:extLst>
          </p:cNvPr>
          <p:cNvSpPr txBox="1"/>
          <p:nvPr/>
        </p:nvSpPr>
        <p:spPr>
          <a:xfrm>
            <a:off x="68005" y="1478075"/>
            <a:ext cx="11153064" cy="2232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gấp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.............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AB </a:t>
            </a:r>
            <a:r>
              <a:rPr lang="vi-VN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</a:t>
            </a:r>
            <a:r>
              <a:rPr lang="vi-VN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vi-VN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sđ</a:t>
            </a:r>
            <a:endParaRPr lang="en-GB" sz="32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970E8914-85B1-0E51-A08A-329980EAEBE8}"/>
                  </a:ext>
                </a:extLst>
              </p:cNvPr>
              <p:cNvSpPr txBox="1"/>
              <p:nvPr/>
            </p:nvSpPr>
            <p:spPr>
              <a:xfrm>
                <a:off x="6532866" y="2120107"/>
                <a:ext cx="5137731" cy="1111879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⏜"/>
                          <m:pos m:val="top"/>
                          <m:vertJc m:val="bot"/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</m:rPr>
                            <a:rPr lang="en-US" sz="3200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AB</m:t>
                          </m:r>
                        </m:e>
                      </m:groupChr>
                      <m:r>
                        <m:rPr>
                          <m:nor/>
                        </m:rPr>
                        <a:rPr lang="en-US" sz="320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i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i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m:rPr>
                          <m:nor/>
                        </m:rPr>
                        <a:rPr lang="en-US" sz="320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⋅360°=.. 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..</m:t>
                      </m:r>
                    </m:oMath>
                  </m:oMathPara>
                </a14:m>
                <a:endPara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970E8914-85B1-0E51-A08A-329980EAE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866" y="2120107"/>
                <a:ext cx="5137731" cy="11118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DC3CBA-83B9-2198-7C8E-D94F211491FB}"/>
                  </a:ext>
                </a:extLst>
              </p:cNvPr>
              <p:cNvSpPr txBox="1"/>
              <p:nvPr/>
            </p:nvSpPr>
            <p:spPr>
              <a:xfrm>
                <a:off x="72120" y="2919171"/>
                <a:ext cx="11645067" cy="14811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gấp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…</a:t>
                </a:r>
                <a:r>
                  <a:rPr lang="vi-VN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..........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vi-VN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CD</a:t>
                </a:r>
                <a:r>
                  <a:rPr lang="vi-VN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cả đường tròn có số đo</a:t>
                </a:r>
                <a:r>
                  <a:rPr lang="vi-VN" sz="32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vi-VN" sz="32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360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vi-VN" sz="3200" dirty="0">
                    <a:solidFill>
                      <a:schemeClr val="bg1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</a:t>
                </a:r>
                <a:r>
                  <a:rPr lang="vi-VN" sz="32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</a:t>
                </a:r>
                <a:endParaRPr lang="en-GB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DC3CBA-83B9-2198-7C8E-D94F21149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0" y="2919171"/>
                <a:ext cx="11645067" cy="1481175"/>
              </a:xfrm>
              <a:prstGeom prst="rect">
                <a:avLst/>
              </a:prstGeom>
              <a:blipFill>
                <a:blip r:embed="rId3"/>
                <a:stretch>
                  <a:fillRect l="-1361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6">
                <a:extLst>
                  <a:ext uri="{FF2B5EF4-FFF2-40B4-BE49-F238E27FC236}">
                    <a16:creationId xmlns:a16="http://schemas.microsoft.com/office/drawing/2014/main" id="{91CA09B1-D0A1-8CC3-B6C4-CB3B34699A86}"/>
                  </a:ext>
                </a:extLst>
              </p:cNvPr>
              <p:cNvSpPr txBox="1"/>
              <p:nvPr/>
            </p:nvSpPr>
            <p:spPr>
              <a:xfrm>
                <a:off x="6446867" y="3717009"/>
                <a:ext cx="5137718" cy="646008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⏜"/>
                          <m:pos m:val="top"/>
                          <m:vertJc m:val="bot"/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</m:rPr>
                            <a:rPr lang="en-US" sz="3200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CD</m:t>
                          </m:r>
                        </m:e>
                      </m:groupChr>
                      <m:r>
                        <m:rPr>
                          <m:nor/>
                        </m:rPr>
                        <a:rPr lang="en-US" sz="32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=....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36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20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2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90</m:t>
                      </m:r>
                      <m:r>
                        <m:rPr>
                          <m:nor/>
                        </m:rPr>
                        <a:rPr lang="en-US" sz="320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Object 6">
                <a:extLst>
                  <a:ext uri="{FF2B5EF4-FFF2-40B4-BE49-F238E27FC236}">
                    <a16:creationId xmlns:a16="http://schemas.microsoft.com/office/drawing/2014/main" id="{91CA09B1-D0A1-8CC3-B6C4-CB3B34699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867" y="3717009"/>
                <a:ext cx="5137718" cy="6460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2571E89-7B69-8DA8-80B4-E55E6F64A1E6}"/>
              </a:ext>
            </a:extLst>
          </p:cNvPr>
          <p:cNvSpPr txBox="1"/>
          <p:nvPr/>
        </p:nvSpPr>
        <p:spPr>
          <a:xfrm>
            <a:off x="237379" y="4478703"/>
            <a:ext cx="45945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sđ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GB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8">
                <a:extLst>
                  <a:ext uri="{FF2B5EF4-FFF2-40B4-BE49-F238E27FC236}">
                    <a16:creationId xmlns:a16="http://schemas.microsoft.com/office/drawing/2014/main" id="{48701353-7B53-5BDE-3A53-5FF8D11AB887}"/>
                  </a:ext>
                </a:extLst>
              </p:cNvPr>
              <p:cNvSpPr txBox="1"/>
              <p:nvPr/>
            </p:nvSpPr>
            <p:spPr>
              <a:xfrm>
                <a:off x="1424975" y="4379087"/>
                <a:ext cx="5274211" cy="732586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⏜"/>
                          <m:pos m:val="top"/>
                          <m:vertJc m:val="bot"/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</m:rPr>
                            <a:rPr lang="en-US" sz="3200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CnD</m:t>
                          </m:r>
                        </m:e>
                      </m:groupChr>
                      <m:r>
                        <m:rPr>
                          <m:nor/>
                        </m:rPr>
                        <a:rPr lang="en-US" sz="320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=360°−......  = 270°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Object 8">
                <a:extLst>
                  <a:ext uri="{FF2B5EF4-FFF2-40B4-BE49-F238E27FC236}">
                    <a16:creationId xmlns:a16="http://schemas.microsoft.com/office/drawing/2014/main" id="{48701353-7B53-5BDE-3A53-5FF8D11AB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975" y="4379087"/>
                <a:ext cx="5274211" cy="7325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85DA4EF-746B-228B-2A19-31006846185F}"/>
              </a:ext>
            </a:extLst>
          </p:cNvPr>
          <p:cNvSpPr txBox="1"/>
          <p:nvPr/>
        </p:nvSpPr>
        <p:spPr>
          <a:xfrm>
            <a:off x="6446867" y="1583108"/>
            <a:ext cx="1782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FF00"/>
                </a:solidFill>
                <a:latin typeface="+mj-lt"/>
              </a:rPr>
              <a:t>sáu lần</a:t>
            </a:r>
            <a:endParaRPr lang="en-GB" sz="3200" dirty="0">
              <a:solidFill>
                <a:srgbClr val="FFFF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0679254-28A5-9232-92AF-1973371902AB}"/>
                  </a:ext>
                </a:extLst>
              </p:cNvPr>
              <p:cNvSpPr txBox="1"/>
              <p:nvPr/>
            </p:nvSpPr>
            <p:spPr>
              <a:xfrm>
                <a:off x="4598142" y="2334396"/>
                <a:ext cx="990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vi-VN" sz="3200" i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360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p>
                      </m:sSup>
                    </m:oMath>
                  </m:oMathPara>
                </a14:m>
                <a:endParaRPr lang="en-GB" sz="3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0679254-28A5-9232-92AF-197337190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142" y="2334396"/>
                <a:ext cx="99060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D813935-85FD-E78D-F534-3FEF85126AF4}"/>
                  </a:ext>
                </a:extLst>
              </p:cNvPr>
              <p:cNvSpPr txBox="1"/>
              <p:nvPr/>
            </p:nvSpPr>
            <p:spPr>
              <a:xfrm>
                <a:off x="8610105" y="2324610"/>
                <a:ext cx="457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200" i="0" smtClean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   </m:t>
                          </m:r>
                          <m:r>
                            <m:rPr>
                              <m:nor/>
                            </m:rPr>
                            <a:rPr lang="vi-VN" sz="3200" i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p>
                      </m:sSup>
                    </m:oMath>
                  </m:oMathPara>
                </a14:m>
                <a:endParaRPr lang="en-GB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D813935-85FD-E78D-F534-3FEF85126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105" y="2324610"/>
                <a:ext cx="45719" cy="584775"/>
              </a:xfrm>
              <a:prstGeom prst="rect">
                <a:avLst/>
              </a:prstGeom>
              <a:blipFill>
                <a:blip r:embed="rId7"/>
                <a:stretch>
                  <a:fillRect r="-198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544E7866-FF77-90DE-C434-606AF0D4CFCF}"/>
              </a:ext>
            </a:extLst>
          </p:cNvPr>
          <p:cNvSpPr txBox="1"/>
          <p:nvPr/>
        </p:nvSpPr>
        <p:spPr>
          <a:xfrm>
            <a:off x="6486276" y="3034258"/>
            <a:ext cx="1829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FF00"/>
                </a:solidFill>
                <a:latin typeface="+mj-lt"/>
              </a:rPr>
              <a:t>bốn lần</a:t>
            </a:r>
            <a:endParaRPr lang="en-GB" sz="3200" dirty="0">
              <a:solidFill>
                <a:srgbClr val="FFFF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F4893CA-EA5C-31CD-0174-9AC67A914DC9}"/>
                  </a:ext>
                </a:extLst>
              </p:cNvPr>
              <p:cNvSpPr txBox="1"/>
              <p:nvPr/>
            </p:nvSpPr>
            <p:spPr>
              <a:xfrm>
                <a:off x="7218525" y="3531425"/>
                <a:ext cx="830529" cy="1014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3200" b="1" i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vi-VN" sz="3200" b="1" i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F4893CA-EA5C-31CD-0174-9AC67A914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525" y="3531425"/>
                <a:ext cx="830529" cy="10148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804FCBA-02C3-1F04-1F85-7D28AC3AFA2F}"/>
                  </a:ext>
                </a:extLst>
              </p:cNvPr>
              <p:cNvSpPr txBox="1"/>
              <p:nvPr/>
            </p:nvSpPr>
            <p:spPr>
              <a:xfrm>
                <a:off x="3456324" y="4422328"/>
                <a:ext cx="67012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200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nor/>
                            </m:rPr>
                            <a:rPr lang="vi-VN" sz="320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  <m:r>
                            <m:rPr>
                              <m:nor/>
                            </m:rPr>
                            <a:rPr lang="vi-VN" sz="3200" b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US" sz="3200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p>
                      </m:sSup>
                    </m:oMath>
                  </m:oMathPara>
                </a14:m>
                <a:endParaRPr lang="en-GB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804FCBA-02C3-1F04-1F85-7D28AC3AF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324" y="4422328"/>
                <a:ext cx="670121" cy="584775"/>
              </a:xfrm>
              <a:prstGeom prst="rect">
                <a:avLst/>
              </a:prstGeom>
              <a:blipFill>
                <a:blip r:embed="rId9"/>
                <a:stretch>
                  <a:fillRect r="-4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Viết tay 2">
                <a:extLst>
                  <a:ext uri="{FF2B5EF4-FFF2-40B4-BE49-F238E27FC236}">
                    <a16:creationId xmlns:a16="http://schemas.microsoft.com/office/drawing/2014/main" id="{A6C2B135-0E2A-F7A5-6C13-4FCEFC6BDE2C}"/>
                  </a:ext>
                </a:extLst>
              </p14:cNvPr>
              <p14:cNvContentPartPr/>
              <p14:nvPr/>
            </p14:nvContentPartPr>
            <p14:xfrm>
              <a:off x="8493116" y="4825997"/>
              <a:ext cx="360" cy="360"/>
            </p14:xfrm>
          </p:contentPart>
        </mc:Choice>
        <mc:Fallback xmlns="">
          <p:pic>
            <p:nvPicPr>
              <p:cNvPr id="3" name="Viết tay 2">
                <a:extLst>
                  <a:ext uri="{FF2B5EF4-FFF2-40B4-BE49-F238E27FC236}">
                    <a16:creationId xmlns:a16="http://schemas.microsoft.com/office/drawing/2014/main" id="{A6C2B135-0E2A-F7A5-6C13-4FCEFC6BDE2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486996" y="4819877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Viết tay 15">
                <a:extLst>
                  <a:ext uri="{FF2B5EF4-FFF2-40B4-BE49-F238E27FC236}">
                    <a16:creationId xmlns:a16="http://schemas.microsoft.com/office/drawing/2014/main" id="{4D19F8CC-A13B-8E01-3F80-65B220034FFA}"/>
                  </a:ext>
                </a:extLst>
              </p14:cNvPr>
              <p14:cNvContentPartPr/>
              <p14:nvPr/>
            </p14:nvContentPartPr>
            <p14:xfrm>
              <a:off x="8502476" y="4797917"/>
              <a:ext cx="360" cy="360"/>
            </p14:xfrm>
          </p:contentPart>
        </mc:Choice>
        <mc:Fallback xmlns="">
          <p:pic>
            <p:nvPicPr>
              <p:cNvPr id="16" name="Viết tay 15">
                <a:extLst>
                  <a:ext uri="{FF2B5EF4-FFF2-40B4-BE49-F238E27FC236}">
                    <a16:creationId xmlns:a16="http://schemas.microsoft.com/office/drawing/2014/main" id="{4D19F8CC-A13B-8E01-3F80-65B220034FF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496356" y="4791797"/>
                <a:ext cx="12600" cy="1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Nhóm 18">
            <a:extLst>
              <a:ext uri="{FF2B5EF4-FFF2-40B4-BE49-F238E27FC236}">
                <a16:creationId xmlns:a16="http://schemas.microsoft.com/office/drawing/2014/main" id="{3C3885EE-452D-C082-BAD4-7CB00CF6D56D}"/>
              </a:ext>
            </a:extLst>
          </p:cNvPr>
          <p:cNvGrpSpPr/>
          <p:nvPr/>
        </p:nvGrpSpPr>
        <p:grpSpPr>
          <a:xfrm>
            <a:off x="8820712" y="3997710"/>
            <a:ext cx="2876842" cy="2558225"/>
            <a:chOff x="8810612" y="4253519"/>
            <a:chExt cx="2329819" cy="2255128"/>
          </a:xfrm>
        </p:grpSpPr>
        <p:pic>
          <p:nvPicPr>
            <p:cNvPr id="1028" name="Picture 4" descr="Toán 2 - Tập một - Theo SGK Kết nối tri thức với cuộc sống | Chủ đề 6 Ngày  – Giờ, Giờ – Phút, Ngày – Tháng | Bài 29. Ngày –">
              <a:extLst>
                <a:ext uri="{FF2B5EF4-FFF2-40B4-BE49-F238E27FC236}">
                  <a16:creationId xmlns:a16="http://schemas.microsoft.com/office/drawing/2014/main" id="{6C9CDD4F-C4AE-8EA2-D7BE-C2DE6480BF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0612" y="4593285"/>
              <a:ext cx="1915362" cy="1915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2" name="Viết tay 21">
                  <a:extLst>
                    <a:ext uri="{FF2B5EF4-FFF2-40B4-BE49-F238E27FC236}">
                      <a16:creationId xmlns:a16="http://schemas.microsoft.com/office/drawing/2014/main" id="{2B7014E2-CCE7-D886-F7B9-0F64DC0580C0}"/>
                    </a:ext>
                  </a:extLst>
                </p14:cNvPr>
                <p14:cNvContentPartPr/>
                <p14:nvPr/>
              </p14:nvContentPartPr>
              <p14:xfrm>
                <a:off x="9767742" y="4664140"/>
                <a:ext cx="360" cy="360"/>
              </p14:xfrm>
            </p:contentPart>
          </mc:Choice>
          <mc:Fallback xmlns="">
            <p:pic>
              <p:nvPicPr>
                <p:cNvPr id="22" name="Viết tay 21">
                  <a:extLst>
                    <a:ext uri="{FF2B5EF4-FFF2-40B4-BE49-F238E27FC236}">
                      <a16:creationId xmlns:a16="http://schemas.microsoft.com/office/drawing/2014/main" id="{2B7014E2-CCE7-D886-F7B9-0F64DC0580C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731742" y="462814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3" name="Viết tay 22">
                  <a:extLst>
                    <a:ext uri="{FF2B5EF4-FFF2-40B4-BE49-F238E27FC236}">
                      <a16:creationId xmlns:a16="http://schemas.microsoft.com/office/drawing/2014/main" id="{F2C4EE9C-C5F4-5324-AC5B-2E95564E7505}"/>
                    </a:ext>
                  </a:extLst>
                </p14:cNvPr>
                <p14:cNvContentPartPr/>
                <p14:nvPr/>
              </p14:nvContentPartPr>
              <p14:xfrm>
                <a:off x="10674682" y="5550606"/>
                <a:ext cx="360" cy="360"/>
              </p14:xfrm>
            </p:contentPart>
          </mc:Choice>
          <mc:Fallback xmlns="">
            <p:pic>
              <p:nvPicPr>
                <p:cNvPr id="23" name="Viết tay 22">
                  <a:extLst>
                    <a:ext uri="{FF2B5EF4-FFF2-40B4-BE49-F238E27FC236}">
                      <a16:creationId xmlns:a16="http://schemas.microsoft.com/office/drawing/2014/main" id="{F2C4EE9C-C5F4-5324-AC5B-2E95564E750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638682" y="5514606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7" name="Hộp Văn bản 26">
              <a:extLst>
                <a:ext uri="{FF2B5EF4-FFF2-40B4-BE49-F238E27FC236}">
                  <a16:creationId xmlns:a16="http://schemas.microsoft.com/office/drawing/2014/main" id="{65CF0A2C-9C2D-00D8-E0C6-0071CBA394DD}"/>
                </a:ext>
              </a:extLst>
            </p:cNvPr>
            <p:cNvSpPr txBox="1"/>
            <p:nvPr/>
          </p:nvSpPr>
          <p:spPr>
            <a:xfrm>
              <a:off x="9651971" y="4253519"/>
              <a:ext cx="453293" cy="461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i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8" name="Hộp Văn bản 27">
              <a:extLst>
                <a:ext uri="{FF2B5EF4-FFF2-40B4-BE49-F238E27FC236}">
                  <a16:creationId xmlns:a16="http://schemas.microsoft.com/office/drawing/2014/main" id="{02A169E7-D6A2-9FF0-2651-0177A13326BF}"/>
                </a:ext>
              </a:extLst>
            </p:cNvPr>
            <p:cNvSpPr txBox="1"/>
            <p:nvPr/>
          </p:nvSpPr>
          <p:spPr>
            <a:xfrm>
              <a:off x="10750221" y="5238295"/>
              <a:ext cx="390210" cy="461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i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3B7C17BB-291B-7418-8FCC-21016D6AF582}"/>
              </a:ext>
            </a:extLst>
          </p:cNvPr>
          <p:cNvSpPr txBox="1"/>
          <p:nvPr/>
        </p:nvSpPr>
        <p:spPr>
          <a:xfrm>
            <a:off x="8447633" y="5247010"/>
            <a:ext cx="41766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8E579451-933F-F995-8D79-9E73DAFCBEA3}"/>
              </a:ext>
            </a:extLst>
          </p:cNvPr>
          <p:cNvSpPr txBox="1"/>
          <p:nvPr/>
        </p:nvSpPr>
        <p:spPr>
          <a:xfrm>
            <a:off x="7501354" y="6294325"/>
            <a:ext cx="1562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chemeClr val="bg1"/>
                </a:solidFill>
                <a:latin typeface="+mj-lt"/>
              </a:rPr>
              <a:t>Hình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endParaRPr lang="en-GB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1029">
            <a:extLst>
              <a:ext uri="{FF2B5EF4-FFF2-40B4-BE49-F238E27FC236}">
                <a16:creationId xmlns:a16="http://schemas.microsoft.com/office/drawing/2014/main" id="{FD3A6137-A31C-28B8-AB4C-675F1DA7204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950" y="4330944"/>
            <a:ext cx="2419915" cy="24150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31" name="Viết tay 19">
                <a:extLst>
                  <a:ext uri="{FF2B5EF4-FFF2-40B4-BE49-F238E27FC236}">
                    <a16:creationId xmlns:a16="http://schemas.microsoft.com/office/drawing/2014/main" id="{F0C92869-5BA2-1A62-38B3-EB13E7659D81}"/>
                  </a:ext>
                </a:extLst>
              </p14:cNvPr>
              <p14:cNvContentPartPr/>
              <p14:nvPr/>
            </p14:nvContentPartPr>
            <p14:xfrm>
              <a:off x="6735501" y="4537593"/>
              <a:ext cx="360" cy="360"/>
            </p14:xfrm>
          </p:contentPart>
        </mc:Choice>
        <mc:Fallback xmlns="">
          <p:pic>
            <p:nvPicPr>
              <p:cNvPr id="1031" name="Viết tay 19">
                <a:extLst>
                  <a:ext uri="{FF2B5EF4-FFF2-40B4-BE49-F238E27FC236}">
                    <a16:creationId xmlns:a16="http://schemas.microsoft.com/office/drawing/2014/main" id="{F0C92869-5BA2-1A62-38B3-EB13E7659D8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699501" y="4501593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32" name="Viết tay 19">
                <a:extLst>
                  <a:ext uri="{FF2B5EF4-FFF2-40B4-BE49-F238E27FC236}">
                    <a16:creationId xmlns:a16="http://schemas.microsoft.com/office/drawing/2014/main" id="{4214BEF2-5E14-8C19-198D-4A8EFB522BC8}"/>
                  </a:ext>
                </a:extLst>
              </p14:cNvPr>
              <p14:cNvContentPartPr/>
              <p14:nvPr/>
            </p14:nvContentPartPr>
            <p14:xfrm>
              <a:off x="7611390" y="5012986"/>
              <a:ext cx="360" cy="360"/>
            </p14:xfrm>
          </p:contentPart>
        </mc:Choice>
        <mc:Fallback xmlns="">
          <p:pic>
            <p:nvPicPr>
              <p:cNvPr id="1032" name="Viết tay 19">
                <a:extLst>
                  <a:ext uri="{FF2B5EF4-FFF2-40B4-BE49-F238E27FC236}">
                    <a16:creationId xmlns:a16="http://schemas.microsoft.com/office/drawing/2014/main" id="{4214BEF2-5E14-8C19-198D-4A8EFB522BC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575390" y="4976986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1033" name="Hộp Văn bản 26">
            <a:extLst>
              <a:ext uri="{FF2B5EF4-FFF2-40B4-BE49-F238E27FC236}">
                <a16:creationId xmlns:a16="http://schemas.microsoft.com/office/drawing/2014/main" id="{F4CB2A9F-286D-56ED-E447-90C5EE243C35}"/>
              </a:ext>
            </a:extLst>
          </p:cNvPr>
          <p:cNvSpPr txBox="1"/>
          <p:nvPr/>
        </p:nvSpPr>
        <p:spPr>
          <a:xfrm flipH="1">
            <a:off x="6743640" y="4143212"/>
            <a:ext cx="35006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34" name="Hộp Văn bản 26">
            <a:extLst>
              <a:ext uri="{FF2B5EF4-FFF2-40B4-BE49-F238E27FC236}">
                <a16:creationId xmlns:a16="http://schemas.microsoft.com/office/drawing/2014/main" id="{D022910F-E67C-97ED-B9FA-5FB905C2078B}"/>
              </a:ext>
            </a:extLst>
          </p:cNvPr>
          <p:cNvSpPr txBox="1"/>
          <p:nvPr/>
        </p:nvSpPr>
        <p:spPr>
          <a:xfrm flipH="1">
            <a:off x="7611390" y="4633178"/>
            <a:ext cx="3925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86261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9B3E6C2-50DF-22A2-42CD-A88DD1EDA48E}"/>
                  </a:ext>
                </a:extLst>
              </p:cNvPr>
              <p:cNvSpPr txBox="1"/>
              <p:nvPr/>
            </p:nvSpPr>
            <p:spPr>
              <a:xfrm>
                <a:off x="124790" y="133919"/>
                <a:ext cx="9123985" cy="17843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vi-VN" sz="2600" b="1" i="1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kern="1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600" b="1" kern="1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kern="1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vi-VN" sz="2600" b="1" kern="1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4. </a:t>
                </a:r>
                <a:r>
                  <a:rPr lang="en-US" sz="2600" b="1" kern="1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6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6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lang="en-US" sz="26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lớp</a:t>
                </a:r>
                <a:r>
                  <a:rPr lang="en-US" sz="26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9 </a:t>
                </a:r>
                <a:r>
                  <a:rPr lang="en-US" sz="2600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6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6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6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6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600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6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vi-VN" sz="2600" i="1" kern="1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AOB</m:t>
                        </m:r>
                      </m:e>
                    </m:acc>
                    <m:r>
                      <m:rPr>
                        <m:nor/>
                      </m:rPr>
                      <a:rPr lang="vi-VN" sz="2600" i="1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vi-VN" sz="2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vi-VN" sz="2600" i="1" kern="1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COD</m:t>
                        </m:r>
                      </m:e>
                    </m:acc>
                  </m:oMath>
                </a14:m>
                <a:r>
                  <a:rPr lang="en-US" sz="26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dựa</a:t>
                </a:r>
                <a:r>
                  <a:rPr lang="en-US" sz="26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6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6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 đồ hình quạt tròn ở </a:t>
                </a:r>
                <a:r>
                  <a:rPr lang="en-US" sz="2600" i="1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vi-VN" sz="2600" i="1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ình 53 </a:t>
                </a:r>
                <a:r>
                  <a:rPr lang="en-US" sz="26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600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6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tỉ</a:t>
                </a:r>
                <a:r>
                  <a:rPr lang="en-US" sz="26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6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trăm</a:t>
                </a:r>
                <a:r>
                  <a:rPr lang="en-US" sz="26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26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6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bày</a:t>
                </a:r>
                <a:r>
                  <a:rPr lang="en-US" sz="26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6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26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6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6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Theo </a:t>
                </a:r>
                <a:r>
                  <a:rPr lang="en-US" sz="26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em</a:t>
                </a:r>
                <a:r>
                  <a:rPr lang="en-US" sz="26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lời</a:t>
                </a:r>
                <a:r>
                  <a:rPr lang="en-US" sz="26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6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6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26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6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chưa</a:t>
                </a:r>
                <a:r>
                  <a:rPr lang="en-US" sz="26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 </a:t>
                </a:r>
                <a:r>
                  <a:rPr lang="en-US" sz="26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6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sai</a:t>
                </a:r>
                <a:r>
                  <a:rPr lang="en-US" sz="26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em</a:t>
                </a:r>
                <a:r>
                  <a:rPr lang="en-US" sz="26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6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xếp</a:t>
                </a:r>
                <a:r>
                  <a:rPr lang="en-US" sz="26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sắp</a:t>
                </a:r>
                <a:r>
                  <a:rPr lang="en-US" sz="26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6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6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6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lời</a:t>
                </a:r>
                <a:r>
                  <a:rPr lang="en-US" sz="26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6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600" i="1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GB" sz="2600" i="1" kern="1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9B3E6C2-50DF-22A2-42CD-A88DD1EDA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90" y="133919"/>
                <a:ext cx="9123985" cy="1784335"/>
              </a:xfrm>
              <a:prstGeom prst="rect">
                <a:avLst/>
              </a:prstGeom>
              <a:blipFill>
                <a:blip r:embed="rId2"/>
                <a:stretch>
                  <a:fillRect l="-1202" t="-2048" r="-2204" b="-4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Nhóm 3">
            <a:extLst>
              <a:ext uri="{FF2B5EF4-FFF2-40B4-BE49-F238E27FC236}">
                <a16:creationId xmlns:a16="http://schemas.microsoft.com/office/drawing/2014/main" id="{A7895294-58BE-CDB4-86F7-499929A1D2A0}"/>
              </a:ext>
            </a:extLst>
          </p:cNvPr>
          <p:cNvGrpSpPr/>
          <p:nvPr/>
        </p:nvGrpSpPr>
        <p:grpSpPr>
          <a:xfrm>
            <a:off x="8453773" y="-10639"/>
            <a:ext cx="4047919" cy="3857785"/>
            <a:chOff x="6558218" y="-1217192"/>
            <a:chExt cx="5264426" cy="5881292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0F54C357-7423-6512-E7F3-1D2E73D5C11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0051638"/>
                </p:ext>
              </p:extLst>
            </p:nvPr>
          </p:nvGraphicFramePr>
          <p:xfrm>
            <a:off x="6558218" y="-1217192"/>
            <a:ext cx="5264426" cy="5695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" name="TextBox 15">
              <a:extLst>
                <a:ext uri="{FF2B5EF4-FFF2-40B4-BE49-F238E27FC236}">
                  <a16:creationId xmlns:a16="http://schemas.microsoft.com/office/drawing/2014/main" id="{4E775CE1-6B1D-46B3-0928-C80A406D0F0F}"/>
                </a:ext>
              </a:extLst>
            </p:cNvPr>
            <p:cNvSpPr txBox="1"/>
            <p:nvPr/>
          </p:nvSpPr>
          <p:spPr>
            <a:xfrm>
              <a:off x="8455436" y="4294768"/>
              <a:ext cx="15621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i="1">
                  <a:solidFill>
                    <a:schemeClr val="bg1"/>
                  </a:solidFill>
                  <a:latin typeface="+mj-lt"/>
                </a:rPr>
                <a:t>Hình 5</a:t>
              </a:r>
              <a:r>
                <a:rPr lang="en-US" b="1" i="1">
                  <a:solidFill>
                    <a:schemeClr val="bg1"/>
                  </a:solidFill>
                  <a:latin typeface="+mj-lt"/>
                </a:rPr>
                <a:t>3</a:t>
              </a:r>
              <a:endParaRPr lang="en-GB" b="1" i="1" dirty="0">
                <a:solidFill>
                  <a:schemeClr val="bg1"/>
                </a:solidFill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9">
                <a:extLst>
                  <a:ext uri="{FF2B5EF4-FFF2-40B4-BE49-F238E27FC236}">
                    <a16:creationId xmlns:a16="http://schemas.microsoft.com/office/drawing/2014/main" id="{3AD74F26-506B-035E-3E41-AECC2BC1B730}"/>
                  </a:ext>
                </a:extLst>
              </p:cNvPr>
              <p:cNvSpPr txBox="1"/>
              <p:nvPr/>
            </p:nvSpPr>
            <p:spPr>
              <a:xfrm>
                <a:off x="205752" y="299717"/>
                <a:ext cx="8962059" cy="19337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Lời</a:t>
                </a:r>
                <a:r>
                  <a:rPr kumimoji="0" lang="en-US" sz="2600" b="0" i="0" u="none" strike="noStrike" kern="1200" cap="none" spc="0" normalizeH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giải</a:t>
                </a:r>
                <a:endParaRPr kumimoji="0" lang="en-US" sz="26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Do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học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sinh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chọn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môn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Bóng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chuyền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chiếm</a:t>
                </a:r>
                <a:r>
                  <a:rPr kumimoji="0" lang="vi-VN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 20%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lượng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học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sinh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nên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đo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cung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nhỏ</a:t>
                </a:r>
                <a:r>
                  <a:rPr kumimoji="0" lang="vi-VN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600" i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CD</a:t>
                </a:r>
                <a:r>
                  <a:rPr kumimoji="0" lang="vi-VN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bằng</a:t>
                </a:r>
                <a:r>
                  <a:rPr kumimoji="0" lang="vi-VN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 20%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đo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cung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cả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tròn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Vì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thế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sđ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kumimoji="0" lang="en-US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CD</m:t>
                        </m:r>
                      </m:e>
                    </m:groupChr>
                    <m:r>
                      <m:rPr>
                        <m:nor/>
                      </m:rPr>
                      <a:rPr kumimoji="0" lang="en-US" sz="2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  <m:r>
                      <m:rPr>
                        <m:nor/>
                      </m:rPr>
                      <a:rPr kumimoji="0" lang="en-US" sz="2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⋅</m:t>
                    </m:r>
                    <m:r>
                      <m:rPr>
                        <m:nor/>
                      </m:rPr>
                      <a:rPr lang="en-US" sz="2600" b="0" i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360</m:t>
                    </m:r>
                    <m:r>
                      <m:rPr>
                        <m:nor/>
                      </m:rPr>
                      <a:rPr lang="en-US" sz="260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m:rPr>
                        <m:nor/>
                      </m:rPr>
                      <a:rPr lang="en-US" sz="2600" i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600" b="0" i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72</m:t>
                    </m:r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   (1)                                       </a:t>
                </a:r>
                <a:r>
                  <a:rPr lang="en-US" sz="26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                                                                             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kumimoji="0" lang="en-GB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7" name="TextBox 9">
                <a:extLst>
                  <a:ext uri="{FF2B5EF4-FFF2-40B4-BE49-F238E27FC236}">
                    <a16:creationId xmlns:a16="http://schemas.microsoft.com/office/drawing/2014/main" id="{3AD74F26-506B-035E-3E41-AECC2BC1B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52" y="299717"/>
                <a:ext cx="8962059" cy="1933799"/>
              </a:xfrm>
              <a:prstGeom prst="rect">
                <a:avLst/>
              </a:prstGeom>
              <a:blipFill>
                <a:blip r:embed="rId5"/>
                <a:stretch>
                  <a:fillRect l="-1224" t="-2839" r="-1224" b="-2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4">
                <a:extLst>
                  <a:ext uri="{FF2B5EF4-FFF2-40B4-BE49-F238E27FC236}">
                    <a16:creationId xmlns:a16="http://schemas.microsoft.com/office/drawing/2014/main" id="{44F6CA39-6FEF-30EE-C43A-A55A1F6B4904}"/>
                  </a:ext>
                </a:extLst>
              </p:cNvPr>
              <p:cNvSpPr txBox="1"/>
              <p:nvPr/>
            </p:nvSpPr>
            <p:spPr>
              <a:xfrm>
                <a:off x="124790" y="2181303"/>
                <a:ext cx="9270520" cy="21742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6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môn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lông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chiếm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25%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6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6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lang="en-US" sz="26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6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cung</a:t>
                </a:r>
                <a:r>
                  <a:rPr lang="en-US" sz="26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en-US" sz="26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</a:t>
                </a:r>
                <a:r>
                  <a:rPr kumimoji="0" lang="en-US" sz="2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6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25% </a:t>
                </a:r>
                <a:r>
                  <a:rPr lang="en-US" sz="26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6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cung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thế</a:t>
                </a:r>
                <a:r>
                  <a:rPr kumimoji="0" lang="vi-VN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sđ</a:t>
                </a:r>
                <a:r>
                  <a:rPr kumimoji="0" lang="en-US" sz="26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kumimoji="0" lang="en-US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e>
                    </m:groupChr>
                    <m:r>
                      <m:rPr>
                        <m:nor/>
                      </m:rPr>
                      <a:rPr kumimoji="0" lang="en-US" sz="2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  <m:r>
                      <m:rPr>
                        <m:nor/>
                      </m:rPr>
                      <a:rPr lang="en-US" sz="26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m:rPr>
                        <m:nor/>
                      </m:rPr>
                      <a:rPr lang="en-US" sz="260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360°= </m:t>
                    </m:r>
                    <m:r>
                      <m:rPr>
                        <m:nor/>
                      </m:rPr>
                      <a:rPr lang="en-US" sz="2600" b="0" i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90</m:t>
                    </m:r>
                    <m:r>
                      <m:rPr>
                        <m:nor/>
                      </m:rPr>
                      <a:rPr lang="en-US" sz="260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(2)</a:t>
                </a:r>
                <a:endParaRPr kumimoji="0" lang="en-GB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4">
                <a:extLst>
                  <a:ext uri="{FF2B5EF4-FFF2-40B4-BE49-F238E27FC236}">
                    <a16:creationId xmlns:a16="http://schemas.microsoft.com/office/drawing/2014/main" id="{44F6CA39-6FEF-30EE-C43A-A55A1F6B4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90" y="2181303"/>
                <a:ext cx="9270520" cy="2174250"/>
              </a:xfrm>
              <a:prstGeom prst="rect">
                <a:avLst/>
              </a:prstGeom>
              <a:blipFill>
                <a:blip r:embed="rId6"/>
                <a:stretch>
                  <a:fillRect l="-1183" r="-1183" b="-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650A415D-6181-21BE-B4EE-B4479FD19D38}"/>
                  </a:ext>
                </a:extLst>
              </p:cNvPr>
              <p:cNvSpPr txBox="1"/>
              <p:nvPr/>
            </p:nvSpPr>
            <p:spPr>
              <a:xfrm>
                <a:off x="171450" y="4380524"/>
                <a:ext cx="8943010" cy="9069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cung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nhỏ </a:t>
                </a:r>
                <a:r>
                  <a:rPr kumimoji="0" lang="vi-VN" sz="2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CD</a:t>
                </a:r>
                <a:r>
                  <a:rPr kumimoji="0" lang="vi-VN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2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COD</a:t>
                </a:r>
                <a:r>
                  <a:rPr kumimoji="0" lang="vi-VN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chắn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cung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6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vi-VN" sz="2600" i="1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COD</m:t>
                        </m:r>
                      </m:e>
                    </m:acc>
                    <m:r>
                      <m:rPr>
                        <m:nor/>
                      </m:rPr>
                      <a:rPr lang="vi-VN" sz="2600" i="1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60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72</m:t>
                    </m:r>
                    <m:r>
                      <m:rPr>
                        <m:nor/>
                      </m:rPr>
                      <a:rPr lang="en-US" sz="26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              (3)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650A415D-6181-21BE-B4EE-B4479FD19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" y="4380524"/>
                <a:ext cx="8943010" cy="906980"/>
              </a:xfrm>
              <a:prstGeom prst="rect">
                <a:avLst/>
              </a:prstGeom>
              <a:blipFill>
                <a:blip r:embed="rId7"/>
                <a:stretch>
                  <a:fillRect l="-1227" t="-6757" r="-1227" b="-16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2">
                <a:extLst>
                  <a:ext uri="{FF2B5EF4-FFF2-40B4-BE49-F238E27FC236}">
                    <a16:creationId xmlns:a16="http://schemas.microsoft.com/office/drawing/2014/main" id="{F382A103-89EF-F1E4-AF5D-EDE8FD4C71A4}"/>
                  </a:ext>
                </a:extLst>
              </p:cNvPr>
              <p:cNvSpPr txBox="1"/>
              <p:nvPr/>
            </p:nvSpPr>
            <p:spPr>
              <a:xfrm>
                <a:off x="124790" y="5336248"/>
                <a:ext cx="8818220" cy="9069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6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Vì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đo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cung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nhỏ</a:t>
                </a:r>
                <a:r>
                  <a:rPr kumimoji="0" lang="vi-VN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kumimoji="0" lang="vi-VN" sz="2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AB</a:t>
                </a:r>
                <a:r>
                  <a:rPr kumimoji="0" lang="vi-VN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bằng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đo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góc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 ở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tâm</a:t>
                </a:r>
                <a:r>
                  <a:rPr kumimoji="0" lang="vi-VN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kumimoji="0" lang="vi-VN" sz="2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AOB</a:t>
                </a:r>
                <a:r>
                  <a:rPr kumimoji="0" lang="vi-VN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chắn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cung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đó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nên</a:t>
                </a:r>
                <a:r>
                  <a:rPr kumimoji="0" lang="vi-VN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kumimoji="0" lang="en-US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AOB</m:t>
                        </m:r>
                        <m:r>
                          <m:rPr>
                            <m:nor/>
                          </m:r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kumimoji="0" lang="en-US" sz="2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90°</m:t>
                    </m:r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                (4)</a:t>
                </a:r>
                <a:endParaRPr kumimoji="0" lang="en-GB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12" name="TextBox 12">
                <a:extLst>
                  <a:ext uri="{FF2B5EF4-FFF2-40B4-BE49-F238E27FC236}">
                    <a16:creationId xmlns:a16="http://schemas.microsoft.com/office/drawing/2014/main" id="{F382A103-89EF-F1E4-AF5D-EDE8FD4C7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90" y="5336248"/>
                <a:ext cx="8818220" cy="906980"/>
              </a:xfrm>
              <a:prstGeom prst="rect">
                <a:avLst/>
              </a:prstGeom>
              <a:blipFill>
                <a:blip r:embed="rId8"/>
                <a:stretch>
                  <a:fillRect l="-1244" t="-6040" r="-1175" b="-16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055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7EAC8C-FF52-3F20-45AE-D6BFEC8AD1A8}"/>
              </a:ext>
            </a:extLst>
          </p:cNvPr>
          <p:cNvSpPr txBox="1"/>
          <p:nvPr/>
        </p:nvSpPr>
        <p:spPr>
          <a:xfrm>
            <a:off x="2929779" y="158509"/>
            <a:ext cx="6929837" cy="701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noProof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Lời g</a:t>
            </a:r>
            <a:r>
              <a:rPr kumimoji="0" lang="vi-VN" sz="3000" b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iải</a:t>
            </a:r>
            <a:r>
              <a:rPr kumimoji="0" lang="en-US" sz="3000" b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có</a:t>
            </a:r>
            <a:r>
              <a:rPr kumimoji="0" lang="en-US" sz="3000" b="1" u="none" strike="noStrike" kern="1200" cap="none" spc="0" normalizeH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thể được sắp xếp như sau:</a:t>
            </a:r>
            <a:endParaRPr kumimoji="0" lang="en-US" sz="3000" b="1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3A90B52-580E-E68D-A910-A08CD1288576}"/>
              </a:ext>
            </a:extLst>
          </p:cNvPr>
          <p:cNvGrpSpPr/>
          <p:nvPr/>
        </p:nvGrpSpPr>
        <p:grpSpPr>
          <a:xfrm>
            <a:off x="99373" y="792437"/>
            <a:ext cx="12315727" cy="1516991"/>
            <a:chOff x="170494" y="1675517"/>
            <a:chExt cx="11981180" cy="151699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A861966-EBE7-D01A-AAA0-59E38A639DBE}"/>
                </a:ext>
              </a:extLst>
            </p:cNvPr>
            <p:cNvSpPr txBox="1"/>
            <p:nvPr/>
          </p:nvSpPr>
          <p:spPr>
            <a:xfrm>
              <a:off x="170494" y="1675517"/>
              <a:ext cx="11981180" cy="13075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>
                  <a:solidFill>
                    <a:prstClr val="white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Do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môn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25% </a:t>
              </a:r>
              <a:r>
                <a:rPr kumimoji="0" lang="en-US" sz="28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>
                  <a:solidFill>
                    <a:prstClr val="white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lượng học sinh nên số đo cung nhỏ </a:t>
              </a:r>
              <a:r>
                <a:rPr lang="en-US" sz="2800" i="1">
                  <a:solidFill>
                    <a:prstClr val="white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AB</a:t>
              </a: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>
                  <a:solidFill>
                    <a:prstClr val="white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 25% số đo của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đường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tròn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Vì </a:t>
              </a:r>
              <a:r>
                <a:rPr kumimoji="0" lang="en-US" sz="28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thế</a:t>
              </a:r>
              <a:r>
                <a: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sđ                                    </a:t>
              </a: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(2)</a:t>
              </a: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bject 5">
                  <a:extLst>
                    <a:ext uri="{FF2B5EF4-FFF2-40B4-BE49-F238E27FC236}">
                      <a16:creationId xmlns:a16="http://schemas.microsoft.com/office/drawing/2014/main" id="{07142334-9A92-B85D-2DD5-4BE7EE99AC79}"/>
                    </a:ext>
                  </a:extLst>
                </p:cNvPr>
                <p:cNvSpPr txBox="1"/>
                <p:nvPr/>
              </p:nvSpPr>
              <p:spPr>
                <a:xfrm>
                  <a:off x="8557815" y="2210939"/>
                  <a:ext cx="3433604" cy="981569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 lvl="0"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groupChr>
                          <m:groupChrPr>
                            <m:chr m:val="⏜"/>
                            <m:pos m:val="top"/>
                            <m:vertJc m:val="bot"/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nor/>
                              </m:r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AB</m:t>
                            </m:r>
                          </m:e>
                        </m:groupChr>
                        <m:r>
                          <m:rPr>
                            <m:nor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100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360°= 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90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oMath>
                    </m:oMathPara>
                  </a14:m>
                  <a:endPara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Object 5">
                  <a:extLst>
                    <a:ext uri="{FF2B5EF4-FFF2-40B4-BE49-F238E27FC236}">
                      <a16:creationId xmlns:a16="http://schemas.microsoft.com/office/drawing/2014/main" id="{07142334-9A92-B85D-2DD5-4BE7EE99AC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7815" y="2210939"/>
                  <a:ext cx="3433604" cy="98156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2EC79CB-C60F-3389-23A7-453F479D2F5B}"/>
              </a:ext>
            </a:extLst>
          </p:cNvPr>
          <p:cNvGrpSpPr/>
          <p:nvPr/>
        </p:nvGrpSpPr>
        <p:grpSpPr>
          <a:xfrm>
            <a:off x="284874" y="3145524"/>
            <a:ext cx="10952150" cy="2050626"/>
            <a:chOff x="261261" y="3145524"/>
            <a:chExt cx="8984432" cy="205062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CF79272-2592-22F7-3FD0-70C70A9ADC62}"/>
                </a:ext>
              </a:extLst>
            </p:cNvPr>
            <p:cNvSpPr txBox="1"/>
            <p:nvPr/>
          </p:nvSpPr>
          <p:spPr>
            <a:xfrm>
              <a:off x="261261" y="3145524"/>
              <a:ext cx="8984432" cy="19622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Do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sinh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chọn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môn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Bóng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chuyền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chiếm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20%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lượng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sinh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nên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đo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cung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nhỏ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lang="en-US" sz="2800" i="1" dirty="0">
                  <a:solidFill>
                    <a:prstClr val="white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CD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bằng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20%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đo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của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cung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cả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đường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tròn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.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Vì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thế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sđ                                     </a:t>
              </a: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(1)</a:t>
              </a: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bject 10">
                  <a:extLst>
                    <a:ext uri="{FF2B5EF4-FFF2-40B4-BE49-F238E27FC236}">
                      <a16:creationId xmlns:a16="http://schemas.microsoft.com/office/drawing/2014/main" id="{112C11FD-A85A-9B3F-8E7D-100C10C30D43}"/>
                    </a:ext>
                  </a:extLst>
                </p:cNvPr>
                <p:cNvSpPr txBox="1"/>
                <p:nvPr/>
              </p:nvSpPr>
              <p:spPr>
                <a:xfrm>
                  <a:off x="1520647" y="4365153"/>
                  <a:ext cx="3949953" cy="830997"/>
                </a:xfrm>
                <a:prstGeom prst="rect">
                  <a:avLst/>
                </a:prstGeom>
              </p:spPr>
              <p:txBody>
                <a:bodyPr>
                  <a:normAutofit fontScale="25000" lnSpcReduction="20000"/>
                </a:bodyPr>
                <a:lstStyle/>
                <a:p>
                  <a:pPr lvl="0"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groupChr>
                          <m:groupChrPr>
                            <m:chr m:val="⏜"/>
                            <m:pos m:val="top"/>
                            <m:vertJc m:val="bot"/>
                            <m:ctrlPr>
                              <a:rPr kumimoji="0" lang="en-US" sz="1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nor/>
                              </m:rPr>
                              <a:rPr kumimoji="0" lang="en-US" sz="11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CD</m:t>
                            </m:r>
                          </m:e>
                        </m:groupChr>
                        <m:r>
                          <m:rPr>
                            <m:nor/>
                          </m:rPr>
                          <a:rPr kumimoji="0" lang="en-US" sz="11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11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11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11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100</m:t>
                            </m:r>
                          </m:den>
                        </m:f>
                        <m:r>
                          <m:rPr>
                            <m:nor/>
                          </m:rPr>
                          <a:rPr kumimoji="0" lang="en-US" sz="11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⋅</m:t>
                        </m:r>
                        <m:r>
                          <m:rPr>
                            <m:nor/>
                          </m:rPr>
                          <a:rPr lang="en-US" sz="11200" b="0" i="0" smtClean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360</m:t>
                        </m:r>
                        <m:r>
                          <m:rPr>
                            <m:nor/>
                          </m:rPr>
                          <a:rPr lang="en-US" sz="1120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m:rPr>
                            <m:nor/>
                          </m:rPr>
                          <a:rPr lang="en-US" sz="11200" i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11200" b="0" i="0" smtClean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72</m:t>
                        </m:r>
                        <m:r>
                          <m:rPr>
                            <m:nor/>
                          </m:rPr>
                          <a:rPr lang="en-US" sz="1120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oMath>
                    </m:oMathPara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Object 10">
                  <a:extLst>
                    <a:ext uri="{FF2B5EF4-FFF2-40B4-BE49-F238E27FC236}">
                      <a16:creationId xmlns:a16="http://schemas.microsoft.com/office/drawing/2014/main" id="{112C11FD-A85A-9B3F-8E7D-100C10C30D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0647" y="4365153"/>
                  <a:ext cx="3949953" cy="830997"/>
                </a:xfrm>
                <a:prstGeom prst="rect">
                  <a:avLst/>
                </a:prstGeom>
                <a:blipFill>
                  <a:blip r:embed="rId3"/>
                  <a:stretch>
                    <a:fillRect b="-29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AF0EFD-DC98-3013-B4A4-4CCA8E62EC2F}"/>
              </a:ext>
            </a:extLst>
          </p:cNvPr>
          <p:cNvGrpSpPr/>
          <p:nvPr/>
        </p:nvGrpSpPr>
        <p:grpSpPr>
          <a:xfrm>
            <a:off x="99374" y="2309428"/>
            <a:ext cx="11125199" cy="1119572"/>
            <a:chOff x="-420523" y="1516980"/>
            <a:chExt cx="5922890" cy="111957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2D10B01-AEDA-9447-3A83-C900C5ABFDB1}"/>
                </a:ext>
              </a:extLst>
            </p:cNvPr>
            <p:cNvSpPr txBox="1"/>
            <p:nvPr/>
          </p:nvSpPr>
          <p:spPr>
            <a:xfrm>
              <a:off x="-420523" y="1516980"/>
              <a:ext cx="592289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</a:rPr>
                <a:t>Vì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</a:rPr>
                <a:t>đo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</a:rPr>
                <a:t>của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</a:rPr>
                <a:t>cung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</a:rPr>
                <a:t>nhỏ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</a:rPr>
                <a:t>AB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</a:rPr>
                <a:t>bằng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</a:rPr>
                <a:t>đo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</a:rPr>
                <a:t>của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</a:rPr>
                <a:t>góc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</a:rPr>
                <a:t> ở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</a:rPr>
                <a:t>tâm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</a:rPr>
                <a:t>AOB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</a:rPr>
                <a:t>chắn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</a:rPr>
                <a:t>cung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</a:rPr>
                <a:t>đó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</a:rPr>
                <a:t>nên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bject 13">
                  <a:extLst>
                    <a:ext uri="{FF2B5EF4-FFF2-40B4-BE49-F238E27FC236}">
                      <a16:creationId xmlns:a16="http://schemas.microsoft.com/office/drawing/2014/main" id="{8A822F33-8C30-CA05-E097-4CE3198F26BD}"/>
                    </a:ext>
                  </a:extLst>
                </p:cNvPr>
                <p:cNvSpPr txBox="1"/>
                <p:nvPr/>
              </p:nvSpPr>
              <p:spPr>
                <a:xfrm>
                  <a:off x="2265354" y="1949094"/>
                  <a:ext cx="1587328" cy="687458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AOB</m:t>
                          </m:r>
                          <m:r>
                            <m:rPr>
                              <m:nor/>
                            </m:r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acc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90°</m:t>
                      </m:r>
                    </m:oMath>
                  </a14:m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</a:t>
                  </a:r>
                  <a:r>
                    <a:rPr kumimoji="0" lang="en-US" sz="2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(4)</a:t>
                  </a: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Object 13">
                  <a:extLst>
                    <a:ext uri="{FF2B5EF4-FFF2-40B4-BE49-F238E27FC236}">
                      <a16:creationId xmlns:a16="http://schemas.microsoft.com/office/drawing/2014/main" id="{8A822F33-8C30-CA05-E097-4CE3198F26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5354" y="1949094"/>
                  <a:ext cx="1587328" cy="687458"/>
                </a:xfrm>
                <a:prstGeom prst="rect">
                  <a:avLst/>
                </a:prstGeom>
                <a:blipFill>
                  <a:blip r:embed="rId4"/>
                  <a:stretch>
                    <a:fillRect t="-7080" b="-26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AF59F909-FE3C-6F6B-D351-80345ADFB024}"/>
                  </a:ext>
                </a:extLst>
              </p:cNvPr>
              <p:cNvSpPr txBox="1"/>
              <p:nvPr/>
            </p:nvSpPr>
            <p:spPr>
              <a:xfrm>
                <a:off x="301743" y="5305547"/>
                <a:ext cx="10754197" cy="969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số đo của cung </a:t>
                </a:r>
                <a:r>
                  <a:rPr kumimoji="0" lang="vi-VN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nhỏ </a:t>
                </a:r>
                <a:r>
                  <a:rPr kumimoji="0" lang="vi-VN" sz="2800" b="0" i="1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CD</a:t>
                </a:r>
                <a:r>
                  <a:rPr kumimoji="0" lang="vi-VN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 số đo của góc ở tâm </a:t>
                </a:r>
                <a:r>
                  <a:rPr kumimoji="0" lang="vi-VN" sz="2800" b="0" i="1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COD</a:t>
                </a:r>
                <a:r>
                  <a:rPr kumimoji="0" lang="vi-VN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chắn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vi-V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kumimoji="0" lang="vi-VN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COD</m:t>
                        </m:r>
                      </m:e>
                    </m:acc>
                    <m:r>
                      <m:rPr>
                        <m:nor/>
                      </m:rPr>
                      <a:rPr kumimoji="0" lang="vi-V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72</m:t>
                    </m:r>
                    <m:r>
                      <m:rPr>
                        <m:nor/>
                      </m:rPr>
                      <a:rPr lang="en-US" sz="28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2800">
                    <a:solidFill>
                      <a:schemeClr val="bg1"/>
                    </a:solidFill>
                  </a:rPr>
                  <a:t>. </a:t>
                </a:r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(3)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AF59F909-FE3C-6F6B-D351-80345ADFB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43" y="5305547"/>
                <a:ext cx="10754197" cy="969561"/>
              </a:xfrm>
              <a:prstGeom prst="rect">
                <a:avLst/>
              </a:prstGeom>
              <a:blipFill>
                <a:blip r:embed="rId5"/>
                <a:stretch>
                  <a:fillRect l="-1133" t="-6289" b="-17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4D22E29-C9EF-FFD8-48AC-C8C794E27FAD}"/>
              </a:ext>
            </a:extLst>
          </p:cNvPr>
          <p:cNvSpPr txBox="1"/>
          <p:nvPr/>
        </p:nvSpPr>
        <p:spPr>
          <a:xfrm>
            <a:off x="284874" y="6157519"/>
            <a:ext cx="11532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thứ tứ sắp xếp đúng là 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(1) - (3) - (2) - (4)</a:t>
            </a:r>
          </a:p>
        </p:txBody>
      </p:sp>
    </p:spTree>
    <p:extLst>
      <p:ext uri="{BB962C8B-B14F-4D97-AF65-F5344CB8AC3E}">
        <p14:creationId xmlns:p14="http://schemas.microsoft.com/office/powerpoint/2010/main" val="160202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905000" y="838200"/>
            <a:ext cx="41910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124354" y="2484509"/>
            <a:ext cx="2308447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Mở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đầu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Hình ảnh 5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7035801" y="3511716"/>
            <a:ext cx="3073399" cy="297531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79395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992ADA-2F99-674B-DB6D-A8A7B900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85" y="2177937"/>
            <a:ext cx="4075045" cy="78528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cxnSp>
        <p:nvCxnSpPr>
          <p:cNvPr id="51" name="Straight Connector 5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D6C259-9F67-D398-3D9B-EEE8F0C327FD}"/>
              </a:ext>
            </a:extLst>
          </p:cNvPr>
          <p:cNvCxnSpPr/>
          <p:nvPr/>
        </p:nvCxnSpPr>
        <p:spPr>
          <a:xfrm>
            <a:off x="682486" y="2970840"/>
            <a:ext cx="4075044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C86D1D-AD22-9BC4-B848-6D801537F135}"/>
              </a:ext>
            </a:extLst>
          </p:cNvPr>
          <p:cNvSpPr txBox="1">
            <a:spLocks/>
          </p:cNvSpPr>
          <p:nvPr/>
        </p:nvSpPr>
        <p:spPr>
          <a:xfrm>
            <a:off x="1002264" y="3242446"/>
            <a:ext cx="3643624" cy="180663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D1C01CD-803F-7C6A-3C3D-5F55A7EE6352}"/>
              </a:ext>
            </a:extLst>
          </p:cNvPr>
          <p:cNvSpPr txBox="1">
            <a:spLocks/>
          </p:cNvSpPr>
          <p:nvPr/>
        </p:nvSpPr>
        <p:spPr>
          <a:xfrm>
            <a:off x="0" y="26643"/>
            <a:ext cx="12192000" cy="56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GÓC Ở TÂM. GÓC NỘI TIẾP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91C46A-8EEA-54FB-4618-2564A51EDB32}"/>
              </a:ext>
            </a:extLst>
          </p:cNvPr>
          <p:cNvSpPr txBox="1"/>
          <p:nvPr/>
        </p:nvSpPr>
        <p:spPr>
          <a:xfrm>
            <a:off x="2492799" y="115000"/>
            <a:ext cx="66650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 ÁN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F12A75-3DBE-4C4E-031F-FF832961D1CC}"/>
              </a:ext>
            </a:extLst>
          </p:cNvPr>
          <p:cNvSpPr txBox="1"/>
          <p:nvPr/>
        </p:nvSpPr>
        <p:spPr>
          <a:xfrm>
            <a:off x="688319" y="1141544"/>
            <a:ext cx="52229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 1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(SGK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117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en-US" sz="28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vi-VN" sz="28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GB" sz="2800" dirty="0">
              <a:solidFill>
                <a:schemeClr val="bg1"/>
              </a:solidFill>
            </a:endParaRP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68845F21-BE3B-C253-3E26-427EC66EC110}"/>
              </a:ext>
            </a:extLst>
          </p:cNvPr>
          <p:cNvGrpSpPr/>
          <p:nvPr/>
        </p:nvGrpSpPr>
        <p:grpSpPr>
          <a:xfrm>
            <a:off x="7015052" y="638220"/>
            <a:ext cx="3583706" cy="3972025"/>
            <a:chOff x="1299153" y="3187626"/>
            <a:chExt cx="2990952" cy="345715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E734B4A-E7D1-66E4-E700-CE3FA6866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004800"/>
                </a:clrFrom>
                <a:clrTo>
                  <a:srgbClr val="0048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99153" y="3187626"/>
              <a:ext cx="2990952" cy="304978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D12A98A-CFEB-4C76-4A3D-1673DF793FDB}"/>
                </a:ext>
              </a:extLst>
            </p:cNvPr>
            <p:cNvSpPr txBox="1"/>
            <p:nvPr/>
          </p:nvSpPr>
          <p:spPr>
            <a:xfrm>
              <a:off x="2093071" y="6275450"/>
              <a:ext cx="15621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i="1" dirty="0">
                  <a:solidFill>
                    <a:schemeClr val="bg1"/>
                  </a:solidFill>
                  <a:latin typeface="+mj-lt"/>
                </a:rPr>
                <a:t>Hình 62</a:t>
              </a:r>
              <a:endParaRPr lang="en-GB" b="1" i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D4BCD620-3351-25EC-A392-903BCA451D25}"/>
              </a:ext>
            </a:extLst>
          </p:cNvPr>
          <p:cNvSpPr txBox="1"/>
          <p:nvPr/>
        </p:nvSpPr>
        <p:spPr>
          <a:xfrm>
            <a:off x="4809241" y="794420"/>
            <a:ext cx="2573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1;3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E1D3C9FE-4025-FC9A-419B-03167EE9E81B}"/>
              </a:ext>
            </a:extLst>
          </p:cNvPr>
          <p:cNvSpPr txBox="1"/>
          <p:nvPr/>
        </p:nvSpPr>
        <p:spPr>
          <a:xfrm>
            <a:off x="688319" y="4506858"/>
            <a:ext cx="10573858" cy="1490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Sáu</a:t>
            </a:r>
            <a:r>
              <a:rPr lang="vi-VN" sz="32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góc ở tâm có hai cạnh lần lượt chứa hai điểm trong bốn điểm </a:t>
            </a:r>
            <a:r>
              <a:rPr lang="vi-VN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A, B, C, D</a:t>
            </a:r>
            <a:r>
              <a:rPr lang="vi-VN" sz="32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là: </a:t>
            </a:r>
            <a:endParaRPr lang="en-GB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926FA80-66BC-3F4E-3DD2-FB8D43CF8C54}"/>
                  </a:ext>
                </a:extLst>
              </p:cNvPr>
              <p:cNvSpPr txBox="1"/>
              <p:nvPr/>
            </p:nvSpPr>
            <p:spPr>
              <a:xfrm>
                <a:off x="3903661" y="5342477"/>
                <a:ext cx="6077463" cy="6025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vi-VN" sz="32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3200" b="0" i="1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AOB</m:t>
                          </m:r>
                        </m:e>
                      </m:acc>
                      <m:r>
                        <m:rPr>
                          <m:nor/>
                        </m:rPr>
                        <a:rPr lang="en-US" sz="3200" b="0" i="1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acc>
                        <m:accPr>
                          <m:chr m:val="̂"/>
                          <m:ctrlPr>
                            <a:rPr lang="vi-VN" sz="3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3200" b="0" i="1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vi-VN" sz="3200" i="1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  <m:r>
                            <m:rPr>
                              <m:nor/>
                            </m:rPr>
                            <a:rPr lang="en-US" sz="3200" b="0" i="1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</m:t>
                          </m:r>
                        </m:e>
                      </m:acc>
                      <m:r>
                        <m:rPr>
                          <m:nor/>
                        </m:rPr>
                        <a:rPr lang="en-US" sz="3200" b="0" i="1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acc>
                        <m:accPr>
                          <m:chr m:val="̂"/>
                          <m:ctrlPr>
                            <a:rPr lang="vi-VN" sz="3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3200" b="0" i="1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COD</m:t>
                          </m:r>
                        </m:e>
                      </m:acc>
                      <m:r>
                        <m:rPr>
                          <m:nor/>
                        </m:rPr>
                        <a:rPr lang="en-US" sz="3200" b="0" i="1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vi-VN" sz="3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3200" b="0" i="1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DOA</m:t>
                          </m:r>
                        </m:e>
                      </m:acc>
                      <m:r>
                        <m:rPr>
                          <m:nor/>
                        </m:rPr>
                        <a:rPr lang="en-US" sz="3200" b="0" i="1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acc>
                        <m:accPr>
                          <m:chr m:val="̂"/>
                          <m:ctrlPr>
                            <a:rPr lang="vi-VN" sz="3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3200" b="0" i="1" smtClea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AOC</m:t>
                          </m:r>
                        </m:e>
                      </m:acc>
                      <m:r>
                        <m:rPr>
                          <m:nor/>
                        </m:rPr>
                        <a:rPr lang="en-US" sz="3200" b="0" i="1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kumimoji="0" lang="vi-V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DOB</m:t>
                          </m:r>
                        </m:e>
                      </m:acc>
                    </m:oMath>
                  </m:oMathPara>
                </a14:m>
                <a:endPara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926FA80-66BC-3F4E-3DD2-FB8D43CF8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661" y="5342477"/>
                <a:ext cx="6077463" cy="6025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505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  <p:bldP spid="2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FA1918-B81A-C859-0FAF-A7EA6F1309E3}"/>
              </a:ext>
            </a:extLst>
          </p:cNvPr>
          <p:cNvSpPr txBox="1"/>
          <p:nvPr/>
        </p:nvSpPr>
        <p:spPr>
          <a:xfrm>
            <a:off x="641967" y="876179"/>
            <a:ext cx="42955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 4 (SGK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117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0D2C85-2DA5-9A80-0546-D9622F275767}"/>
              </a:ext>
            </a:extLst>
          </p:cNvPr>
          <p:cNvSpPr txBox="1"/>
          <p:nvPr/>
        </p:nvSpPr>
        <p:spPr>
          <a:xfrm>
            <a:off x="615282" y="1249184"/>
            <a:ext cx="8065153" cy="2970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kern="1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 cứ vào </a:t>
            </a:r>
            <a:r>
              <a:rPr lang="vi-VN" sz="3200" kern="1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 đồ </a:t>
            </a:r>
            <a:r>
              <a:rPr lang="en-US" sz="3200" i="1" kern="1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64</a:t>
            </a:r>
            <a:r>
              <a:rPr lang="vi-VN" sz="3200" kern="1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có:</a:t>
            </a:r>
            <a:endParaRPr lang="en-GB" sz="32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 tương ứng với phần biểu diễn thành </a:t>
            </a:r>
            <a:r>
              <a:rPr lang="vi-VN" sz="3200" kern="1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 </a:t>
            </a:r>
            <a:r>
              <a:rPr lang="en-US" sz="3200" kern="1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vi-VN" sz="3200" kern="1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iệt </a:t>
            </a:r>
            <a:r>
              <a:rPr lang="vi-VN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quất có số </a:t>
            </a:r>
            <a:r>
              <a:rPr lang="vi-VN" sz="3200" kern="1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 là</a:t>
            </a:r>
            <a:r>
              <a:rPr lang="en-US" sz="3200" kern="1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32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5">
                <a:extLst>
                  <a:ext uri="{FF2B5EF4-FFF2-40B4-BE49-F238E27FC236}">
                    <a16:creationId xmlns:a16="http://schemas.microsoft.com/office/drawing/2014/main" id="{9B517441-EF4A-6A0A-4A9F-E290A01E4343}"/>
                  </a:ext>
                </a:extLst>
              </p:cNvPr>
              <p:cNvSpPr txBox="1"/>
              <p:nvPr/>
            </p:nvSpPr>
            <p:spPr>
              <a:xfrm>
                <a:off x="4246622" y="2673413"/>
                <a:ext cx="3855464" cy="423801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100</m:t>
                          </m:r>
                        </m:den>
                      </m:f>
                      <m:r>
                        <m:rPr>
                          <m:nor/>
                        </m:rPr>
                        <a:rPr lang="en-US" sz="320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⋅360°=216</m:t>
                      </m:r>
                      <m:r>
                        <m:rPr>
                          <m:nor/>
                        </m:rPr>
                        <a:rPr lang="en-US" sz="320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Object 5">
                <a:extLst>
                  <a:ext uri="{FF2B5EF4-FFF2-40B4-BE49-F238E27FC236}">
                    <a16:creationId xmlns:a16="http://schemas.microsoft.com/office/drawing/2014/main" id="{9B517441-EF4A-6A0A-4A9F-E290A01E4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622" y="2673413"/>
                <a:ext cx="3855464" cy="423801"/>
              </a:xfrm>
              <a:prstGeom prst="rect">
                <a:avLst/>
              </a:prstGeom>
              <a:blipFill>
                <a:blip r:embed="rId2"/>
                <a:stretch>
                  <a:fillRect b="-128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9A72CBC-B632-221B-C75D-E2E4961590BC}"/>
              </a:ext>
            </a:extLst>
          </p:cNvPr>
          <p:cNvSpPr txBox="1"/>
          <p:nvPr/>
        </p:nvSpPr>
        <p:spPr>
          <a:xfrm>
            <a:off x="615282" y="3679541"/>
            <a:ext cx="107639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Cung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tương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32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32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áo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</a:t>
            </a:r>
            <a:r>
              <a:rPr lang="en-US" sz="32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là: </a:t>
            </a:r>
            <a:endParaRPr lang="en-GB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7">
                <a:extLst>
                  <a:ext uri="{FF2B5EF4-FFF2-40B4-BE49-F238E27FC236}">
                    <a16:creationId xmlns:a16="http://schemas.microsoft.com/office/drawing/2014/main" id="{BE771D86-395F-DCFE-6A69-B45C56E1A58D}"/>
                  </a:ext>
                </a:extLst>
              </p:cNvPr>
              <p:cNvSpPr txBox="1"/>
              <p:nvPr/>
            </p:nvSpPr>
            <p:spPr>
              <a:xfrm>
                <a:off x="4246622" y="4251255"/>
                <a:ext cx="3605722" cy="540376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100</m:t>
                          </m:r>
                        </m:den>
                      </m:f>
                      <m:r>
                        <m:rPr>
                          <m:nor/>
                        </m:rPr>
                        <a:rPr lang="en-US" sz="320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⋅360°=108°</m:t>
                      </m:r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Object 7">
                <a:extLst>
                  <a:ext uri="{FF2B5EF4-FFF2-40B4-BE49-F238E27FC236}">
                    <a16:creationId xmlns:a16="http://schemas.microsoft.com/office/drawing/2014/main" id="{BE771D86-395F-DCFE-6A69-B45C56E1A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622" y="4251255"/>
                <a:ext cx="3605722" cy="540376"/>
              </a:xfrm>
              <a:prstGeom prst="rect">
                <a:avLst/>
              </a:prstGeom>
              <a:blipFill>
                <a:blip r:embed="rId3"/>
                <a:stretch>
                  <a:fillRect b="-78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74629ED-E2BC-99D2-A449-5D94C8FBB7BF}"/>
              </a:ext>
            </a:extLst>
          </p:cNvPr>
          <p:cNvSpPr txBox="1"/>
          <p:nvPr/>
        </p:nvSpPr>
        <p:spPr>
          <a:xfrm>
            <a:off x="660315" y="5183058"/>
            <a:ext cx="11028078" cy="1179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 </a:t>
            </a:r>
            <a:r>
              <a:rPr lang="en-US" sz="3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kern="1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phần </a:t>
            </a:r>
            <a:r>
              <a:rPr lang="en-US" sz="3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kern="1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3200" kern="1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ật </a:t>
            </a:r>
            <a:r>
              <a:rPr lang="en-US" sz="3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3200" kern="1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là:</a:t>
            </a:r>
            <a:endParaRPr lang="en-GB" sz="32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9">
                <a:extLst>
                  <a:ext uri="{FF2B5EF4-FFF2-40B4-BE49-F238E27FC236}">
                    <a16:creationId xmlns:a16="http://schemas.microsoft.com/office/drawing/2014/main" id="{30607A27-1577-5108-174C-0381DDC3523F}"/>
                  </a:ext>
                </a:extLst>
              </p:cNvPr>
              <p:cNvSpPr txBox="1"/>
              <p:nvPr/>
            </p:nvSpPr>
            <p:spPr>
              <a:xfrm>
                <a:off x="4246622" y="5710373"/>
                <a:ext cx="3541687" cy="885377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100</m:t>
                          </m:r>
                        </m:den>
                      </m:f>
                      <m:r>
                        <m:rPr>
                          <m:nor/>
                        </m:rPr>
                        <a:rPr lang="en-US" sz="320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⋅360°=36°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Object 9">
                <a:extLst>
                  <a:ext uri="{FF2B5EF4-FFF2-40B4-BE49-F238E27FC236}">
                    <a16:creationId xmlns:a16="http://schemas.microsoft.com/office/drawing/2014/main" id="{30607A27-1577-5108-174C-0381DDC35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622" y="5710373"/>
                <a:ext cx="3541687" cy="885377"/>
              </a:xfrm>
              <a:prstGeom prst="rect">
                <a:avLst/>
              </a:prstGeom>
              <a:blipFill>
                <a:blip r:embed="rId4"/>
                <a:stretch>
                  <a:fillRect b="-9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2">
            <a:extLst>
              <a:ext uri="{FF2B5EF4-FFF2-40B4-BE49-F238E27FC236}">
                <a16:creationId xmlns:a16="http://schemas.microsoft.com/office/drawing/2014/main" id="{67C1AD61-18FC-C954-49AE-6E3FA29AB55F}"/>
              </a:ext>
            </a:extLst>
          </p:cNvPr>
          <p:cNvSpPr txBox="1"/>
          <p:nvPr/>
        </p:nvSpPr>
        <p:spPr>
          <a:xfrm>
            <a:off x="2492799" y="115000"/>
            <a:ext cx="6665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altLang="zh-CN" sz="3200" b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 ÁN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1016C3C6-4B35-4CB6-9E54-B81F444DDD00}"/>
              </a:ext>
            </a:extLst>
          </p:cNvPr>
          <p:cNvSpPr txBox="1"/>
          <p:nvPr/>
        </p:nvSpPr>
        <p:spPr>
          <a:xfrm>
            <a:off x="4910841" y="619482"/>
            <a:ext cx="2573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2;4</a:t>
            </a:r>
          </a:p>
        </p:txBody>
      </p:sp>
      <p:graphicFrame>
        <p:nvGraphicFramePr>
          <p:cNvPr id="13" name="Chart 4">
            <a:extLst>
              <a:ext uri="{FF2B5EF4-FFF2-40B4-BE49-F238E27FC236}">
                <a16:creationId xmlns:a16="http://schemas.microsoft.com/office/drawing/2014/main" id="{905204A0-0A10-68D5-F607-B62EF3E91E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2908776"/>
              </p:ext>
            </p:extLst>
          </p:nvPr>
        </p:nvGraphicFramePr>
        <p:xfrm>
          <a:off x="6819305" y="367734"/>
          <a:ext cx="6017054" cy="2832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4420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B210E0F-EAA9-9FC1-7D7E-C6C6E8F26D95}"/>
              </a:ext>
            </a:extLst>
          </p:cNvPr>
          <p:cNvSpPr/>
          <p:nvPr/>
        </p:nvSpPr>
        <p:spPr>
          <a:xfrm>
            <a:off x="419696" y="1507801"/>
            <a:ext cx="1991360" cy="54439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Góc ở tâm</a:t>
            </a:r>
            <a:endParaRPr lang="en-GB" sz="2800" b="1" dirty="0">
              <a:solidFill>
                <a:schemeClr val="bg1"/>
              </a:solidFill>
              <a:latin typeface="Calibri Light" panose="020F03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210FFD01-1974-1FA4-93E1-A237641DD7D5}"/>
                  </a:ext>
                </a:extLst>
              </p:cNvPr>
              <p:cNvSpPr/>
              <p:nvPr/>
            </p:nvSpPr>
            <p:spPr>
              <a:xfrm>
                <a:off x="2992962" y="2043993"/>
                <a:ext cx="3844718" cy="97958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b="1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vi-VN" sz="2800" b="1" i="1" dirty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AOB</m:t>
                        </m:r>
                      </m:e>
                    </m:acc>
                  </m:oMath>
                </a14:m>
                <a:r>
                  <a:rPr lang="vi-VN" sz="2800" b="1" i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b="1" dirty="0">
                    <a:solidFill>
                      <a:prstClr val="white"/>
                    </a:solidFill>
                    <a:latin typeface="+mj-lt"/>
                  </a:rPr>
                  <a:t>là </a:t>
                </a:r>
                <a:r>
                  <a:rPr lang="vi-VN" sz="2800" b="1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góc ở tâm</a:t>
                </a:r>
                <a:endParaRPr lang="en-GB" sz="2800" b="1" dirty="0">
                  <a:solidFill>
                    <a:prstClr val="white"/>
                  </a:solidFill>
                  <a:latin typeface="Calibri Light" panose="020F0302020204030204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210FFD01-1974-1FA4-93E1-A237641DD7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962" y="2043993"/>
                <a:ext cx="3844718" cy="97958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D5028BB-6527-4E62-A8B7-20B1C729AFB4}"/>
              </a:ext>
            </a:extLst>
          </p:cNvPr>
          <p:cNvSpPr/>
          <p:nvPr/>
        </p:nvSpPr>
        <p:spPr>
          <a:xfrm>
            <a:off x="2982802" y="711200"/>
            <a:ext cx="3844718" cy="106839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/>
            <a:r>
              <a:rPr lang="vi-VN" sz="28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Góc có đỉnh trùng với tâm đường tròn</a:t>
            </a:r>
            <a:endParaRPr lang="en-GB" sz="2800" b="1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625E21F-2A31-F48E-9356-83204E44AB90}"/>
              </a:ext>
            </a:extLst>
          </p:cNvPr>
          <p:cNvSpPr/>
          <p:nvPr/>
        </p:nvSpPr>
        <p:spPr>
          <a:xfrm rot="20484928">
            <a:off x="2479040" y="1452906"/>
            <a:ext cx="494908" cy="176753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62CA012-6FC1-CB5C-20A8-F24D0A4C98E5}"/>
              </a:ext>
            </a:extLst>
          </p:cNvPr>
          <p:cNvSpPr/>
          <p:nvPr/>
        </p:nvSpPr>
        <p:spPr>
          <a:xfrm rot="1498209">
            <a:off x="2455387" y="1875798"/>
            <a:ext cx="494908" cy="176753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00204F4-DD03-271E-9F44-9B3DA622EA69}"/>
              </a:ext>
            </a:extLst>
          </p:cNvPr>
          <p:cNvSpPr/>
          <p:nvPr/>
        </p:nvSpPr>
        <p:spPr>
          <a:xfrm>
            <a:off x="189602" y="3825938"/>
            <a:ext cx="2299276" cy="81975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Cung. </a:t>
            </a:r>
          </a:p>
          <a:p>
            <a:pPr algn="ctr" defTabSz="685800"/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Số đo cung</a:t>
            </a:r>
            <a:endParaRPr lang="en-GB" sz="2800" b="1" dirty="0">
              <a:solidFill>
                <a:schemeClr val="bg1"/>
              </a:solidFill>
              <a:latin typeface="Calibri Light" panose="020F03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DC5C4E74-505B-4FEF-01B0-B30D9B57D12E}"/>
                  </a:ext>
                </a:extLst>
              </p:cNvPr>
              <p:cNvSpPr/>
              <p:nvPr/>
            </p:nvSpPr>
            <p:spPr>
              <a:xfrm>
                <a:off x="3034615" y="5513307"/>
                <a:ext cx="5078329" cy="979581"/>
              </a:xfrm>
              <a:prstGeom prst="roundRect">
                <a:avLst/>
              </a:prstGeom>
              <a:solidFill>
                <a:srgbClr val="CC99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 defTabSz="685800"/>
                <a:r>
                  <a:rPr lang="en-US" sz="2800" b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vi-VN" sz="2800" b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 của </a:t>
                </a:r>
                <a:r>
                  <a:rPr lang="vi-VN" sz="2800" b="1" dirty="0">
                    <a:solidFill>
                      <a:prstClr val="white"/>
                    </a:solidFill>
                    <a:latin typeface="+mj-lt"/>
                    <a:cs typeface="Times New Roman" panose="02020603050405020304" pitchFamily="18" charset="0"/>
                  </a:rPr>
                  <a:t>nửa đường tròn bằng</a:t>
                </a:r>
                <a:r>
                  <a:rPr lang="en-US" sz="2800" b="1" dirty="0">
                    <a:solidFill>
                      <a:prstClr val="white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dirty="0" smtClean="0">
                        <a:solidFill>
                          <a:prstClr val="white"/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180</m:t>
                    </m:r>
                    <m:r>
                      <m:rPr>
                        <m:nor/>
                      </m:rPr>
                      <a:rPr lang="en-US" sz="2800" b="1" i="0">
                        <a:solidFill>
                          <a:prstClr val="white"/>
                        </a:solidFill>
                        <a:latin typeface="+mj-lt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GB" sz="28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DC5C4E74-505B-4FEF-01B0-B30D9B57D1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615" y="5513307"/>
                <a:ext cx="5078329" cy="979581"/>
              </a:xfrm>
              <a:prstGeom prst="roundRect">
                <a:avLst/>
              </a:prstGeom>
              <a:blipFill>
                <a:blip r:embed="rId3"/>
                <a:stretch>
                  <a:fillRect l="-1561" t="-4969" r="-14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9739613-70EA-5508-66A2-6CC1F2C1FD5B}"/>
              </a:ext>
            </a:extLst>
          </p:cNvPr>
          <p:cNvSpPr/>
          <p:nvPr/>
        </p:nvSpPr>
        <p:spPr>
          <a:xfrm>
            <a:off x="2989211" y="3264215"/>
            <a:ext cx="5123733" cy="97958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/>
            <a:r>
              <a:rPr lang="vi-VN" sz="28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Số đo cung nhỏ bằng số đo góc ở tâm chắn cung đó</a:t>
            </a:r>
            <a:endParaRPr lang="en-GB" sz="2800" b="1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7F30D78-5804-FA7A-EA19-0C294F229E55}"/>
              </a:ext>
            </a:extLst>
          </p:cNvPr>
          <p:cNvSpPr/>
          <p:nvPr/>
        </p:nvSpPr>
        <p:spPr>
          <a:xfrm rot="20484928">
            <a:off x="2517970" y="3714018"/>
            <a:ext cx="451797" cy="274706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AA7AEB1-C407-64CA-C2A8-7A68D87BFD49}"/>
              </a:ext>
            </a:extLst>
          </p:cNvPr>
          <p:cNvSpPr/>
          <p:nvPr/>
        </p:nvSpPr>
        <p:spPr>
          <a:xfrm rot="2348214">
            <a:off x="2079270" y="5039487"/>
            <a:ext cx="975629" cy="34097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3592A995-70C3-436D-F12B-E8EA36C7B0A0}"/>
              </a:ext>
            </a:extLst>
          </p:cNvPr>
          <p:cNvSpPr/>
          <p:nvPr/>
        </p:nvSpPr>
        <p:spPr>
          <a:xfrm rot="1218940">
            <a:off x="2556701" y="4359288"/>
            <a:ext cx="400962" cy="282750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14204CE-CA79-0F7E-52F4-D661722EB372}"/>
              </a:ext>
            </a:extLst>
          </p:cNvPr>
          <p:cNvSpPr/>
          <p:nvPr/>
        </p:nvSpPr>
        <p:spPr>
          <a:xfrm>
            <a:off x="8187943" y="3649185"/>
            <a:ext cx="333656" cy="176753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62ED846-AA74-727B-F15D-4D4BC8FCC04F}"/>
                  </a:ext>
                </a:extLst>
              </p:cNvPr>
              <p:cNvSpPr/>
              <p:nvPr/>
            </p:nvSpPr>
            <p:spPr>
              <a:xfrm>
                <a:off x="8521599" y="3355372"/>
                <a:ext cx="2815203" cy="660400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vi-VN" sz="2800" b="1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s</a:t>
                </a:r>
                <a:r>
                  <a:rPr lang="en-US" sz="2800" b="1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đ</a:t>
                </a:r>
                <a:r>
                  <a:rPr lang="vi-VN" sz="2800" b="1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vi-VN" sz="2800" b="1" i="1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AmB</m:t>
                        </m:r>
                      </m:e>
                    </m:acc>
                  </m:oMath>
                </a14:m>
                <a:r>
                  <a:rPr lang="vi-VN" sz="2800" b="1" i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vi-VN" sz="2800" b="1" i="1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AOB</m:t>
                        </m:r>
                      </m:e>
                    </m:acc>
                  </m:oMath>
                </a14:m>
                <a:endParaRPr lang="en-GB" sz="2800" b="1" i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62ED846-AA74-727B-F15D-4D4BC8FCC0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1599" y="3355372"/>
                <a:ext cx="2815203" cy="660400"/>
              </a:xfrm>
              <a:prstGeom prst="roundRect">
                <a:avLst/>
              </a:prstGeom>
              <a:blipFill>
                <a:blip r:embed="rId4"/>
                <a:stretch>
                  <a:fillRect b="-165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CF930FCE-B553-A178-D3B8-04C95D0DA760}"/>
                  </a:ext>
                </a:extLst>
              </p:cNvPr>
              <p:cNvSpPr/>
              <p:nvPr/>
            </p:nvSpPr>
            <p:spPr>
              <a:xfrm>
                <a:off x="3032235" y="4388761"/>
                <a:ext cx="5123734" cy="979581"/>
              </a:xfrm>
              <a:prstGeom prst="roundRect">
                <a:avLst/>
              </a:prstGeom>
              <a:solidFill>
                <a:srgbClr val="CC99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 defTabSz="685800"/>
                <a:r>
                  <a:rPr lang="vi-VN" sz="2800" b="1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Số đo cung lớn bằng hiệu của </a:t>
                </a:r>
                <a:r>
                  <a:rPr lang="en-US" sz="2800" b="1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360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m:rPr>
                        <m:nor/>
                      </m:rPr>
                      <a:rPr lang="en-US" sz="2800" b="1" i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2800" b="1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với số đo </a:t>
                </a:r>
                <a:r>
                  <a:rPr lang="vi-VN" sz="2800" b="1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cung nhỏ</a:t>
                </a:r>
                <a:r>
                  <a:rPr lang="en-US" sz="2800" b="1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.</a:t>
                </a:r>
                <a:endParaRPr lang="en-GB" sz="2800" b="1" dirty="0">
                  <a:solidFill>
                    <a:prstClr val="white"/>
                  </a:solidFill>
                  <a:latin typeface="Calibri Light" panose="020F0302020204030204"/>
                </a:endParaRPr>
              </a:p>
            </p:txBody>
          </p:sp>
        </mc:Choice>
        <mc:Fallback xmlns="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CF930FCE-B553-A178-D3B8-04C95D0DA7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235" y="4388761"/>
                <a:ext cx="5123734" cy="979581"/>
              </a:xfrm>
              <a:prstGeom prst="roundRect">
                <a:avLst/>
              </a:prstGeom>
              <a:blipFill>
                <a:blip r:embed="rId5"/>
                <a:stretch>
                  <a:fillRect l="-1427" t="-4969" r="-3329" b="-149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ow: Right 16">
            <a:extLst>
              <a:ext uri="{FF2B5EF4-FFF2-40B4-BE49-F238E27FC236}">
                <a16:creationId xmlns:a16="http://schemas.microsoft.com/office/drawing/2014/main" id="{760F759D-5EFE-8269-A8D4-34EB1A2F9A2B}"/>
              </a:ext>
            </a:extLst>
          </p:cNvPr>
          <p:cNvSpPr/>
          <p:nvPr/>
        </p:nvSpPr>
        <p:spPr>
          <a:xfrm>
            <a:off x="8187943" y="4702850"/>
            <a:ext cx="333656" cy="21336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7AD3611B-73EB-BCEA-D64A-C70ECD7BF3CB}"/>
                  </a:ext>
                </a:extLst>
              </p:cNvPr>
              <p:cNvSpPr/>
              <p:nvPr/>
            </p:nvSpPr>
            <p:spPr>
              <a:xfrm>
                <a:off x="8553573" y="4497090"/>
                <a:ext cx="3588689" cy="660400"/>
              </a:xfrm>
              <a:prstGeom prst="roundRect">
                <a:avLst/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vi-VN" sz="2800" b="1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s</a:t>
                </a:r>
                <a:r>
                  <a:rPr lang="en-US" sz="2800" b="1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đ</a:t>
                </a:r>
                <a:r>
                  <a:rPr lang="vi-VN" sz="2800" b="1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vi-VN" sz="2800" b="1" i="1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AnB</m:t>
                        </m:r>
                      </m:e>
                    </m:acc>
                  </m:oMath>
                </a14:m>
                <a:r>
                  <a:rPr lang="vi-VN" sz="2800" b="1" i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60</m:t>
                    </m:r>
                    <m:r>
                      <m:rPr>
                        <m:nor/>
                      </m:rPr>
                      <a:rPr lang="en-US" sz="2800" b="1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m:rPr>
                        <m:nor/>
                      </m:rPr>
                      <a:rPr lang="en-US" sz="2800" b="1" i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2800" b="1" i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vi-VN" sz="2800" b="1" i="1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AOB</m:t>
                        </m:r>
                      </m:e>
                    </m:acc>
                  </m:oMath>
                </a14:m>
                <a:endParaRPr lang="en-GB" sz="2800" b="1" i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7AD3611B-73EB-BCEA-D64A-C70ECD7BF3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3573" y="4497090"/>
                <a:ext cx="3588689" cy="660400"/>
              </a:xfrm>
              <a:prstGeom prst="roundRect">
                <a:avLst/>
              </a:prstGeom>
              <a:blipFill>
                <a:blip r:embed="rId6"/>
                <a:stretch>
                  <a:fillRect l="-1698"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C61C457B-6A48-13D0-BE27-594F9C68B05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004800"/>
              </a:clrFrom>
              <a:clrTo>
                <a:srgbClr val="0048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54771" y="80215"/>
            <a:ext cx="3157978" cy="294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6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0AE8C0B-F0B3-F38F-9134-38AB8564D00A}"/>
              </a:ext>
            </a:extLst>
          </p:cNvPr>
          <p:cNvSpPr/>
          <p:nvPr/>
        </p:nvSpPr>
        <p:spPr>
          <a:xfrm>
            <a:off x="707910" y="876090"/>
            <a:ext cx="5569605" cy="91807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HƯỚNG </a:t>
            </a: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DẪN VỀ NHÀ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extBox 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93BB5D9-B701-B99A-B334-6D8023462F41}"/>
              </a:ext>
            </a:extLst>
          </p:cNvPr>
          <p:cNvSpPr txBox="1"/>
          <p:nvPr/>
        </p:nvSpPr>
        <p:spPr>
          <a:xfrm>
            <a:off x="433728" y="2248213"/>
            <a:ext cx="1020417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duy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 thành bài tập 2, 3 (SGK trang 117)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Chuẩn bị bài </a:t>
            </a:r>
            <a:r>
              <a:rPr lang="vi-VN" sz="3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5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E52DF-0976-12F7-CC37-A995F7F08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559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NHANH HƠN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D5F13BD7-74A3-EC42-66CA-6FF69FBFAC27}"/>
              </a:ext>
            </a:extLst>
          </p:cNvPr>
          <p:cNvSpPr txBox="1"/>
          <p:nvPr/>
        </p:nvSpPr>
        <p:spPr>
          <a:xfrm>
            <a:off x="559904" y="1094632"/>
            <a:ext cx="11072192" cy="545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55"/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Mỗi HS có 1 bộ thẻ ghi sẵn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cái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3200" i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A,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3200" i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B,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3200" i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C,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3200" i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tham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trả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 câu hỏi trắc nghiệm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algn="just" defTabSz="914355"/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đứng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dậy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tham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trò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chơi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lvl="0" algn="just">
              <a:lnSpc>
                <a:spcPct val="115000"/>
              </a:lnSpc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Sau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HS có 10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giây suy ngh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ĩ,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hết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giờ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HS 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sử dụng thẻ để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loạt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giơ đáp án. 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+ HS có đáp án 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Sai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thì ngồi xuống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dừng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cuộc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chơi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lvl="0" algn="just">
              <a:lnSpc>
                <a:spcPct val="115000"/>
              </a:lnSpc>
            </a:pP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+ HS có đáp án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úng 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thì được quyền chơi tiếp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lvl="0" algn="just">
              <a:lnSpc>
                <a:spcPct val="115000"/>
              </a:lnSpc>
            </a:pP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+ Các HS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đứng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lại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cuối cùng là HS dành chiến thắng và được một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5055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ocument 5" descr="OPL20U25GSXzBJYl68kk8uQGfFKzs7yb1M4KJWUiLk6ZEvGF+qCIPSnY57AbBFCvTW2023.15.8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DA3838B-6461-BA88-1B92-B6E9000B3456}"/>
              </a:ext>
            </a:extLst>
          </p:cNvPr>
          <p:cNvSpPr/>
          <p:nvPr/>
        </p:nvSpPr>
        <p:spPr>
          <a:xfrm>
            <a:off x="643204" y="5260330"/>
            <a:ext cx="2542643" cy="1023257"/>
          </a:xfrm>
          <a:prstGeom prst="flowChartDocumen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685783"/>
            <a:r>
              <a:rPr lang="vi-VN" sz="4800" b="1" dirty="0">
                <a:solidFill>
                  <a:srgbClr val="FFC000"/>
                </a:solidFill>
                <a:latin typeface="Georgia"/>
              </a:rPr>
              <a:t>A</a:t>
            </a:r>
            <a:endParaRPr lang="en-US" sz="4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ĐẾM NGƯỢC 10 GIÂY- CÓ CHUÔNG BÁO HẾT GIỜ" descr="OPL20U25GSXzBJYl68kk8uQGfFKzs7yb1M4KJWUiLk6ZEvGF+qCIPSnY57AbBFCvTW2023.15.88+K4lPs7H94VUqPe2XwIsfPRnrXQE//QTEXxb8/8N4CNc6FpgZahzpTjFhMzSA7T/nHJa11DE8Ng2TP3iAmRczFlmslSuUNOgUeb6yRvs0=">
            <a:hlinkClick r:id="" action="ppaction://media"/>
            <a:extLst>
              <a:ext uri="{FF2B5EF4-FFF2-40B4-BE49-F238E27FC236}">
                <a16:creationId xmlns:a16="http://schemas.microsoft.com/office/drawing/2014/main" id="{817EA3C0-9572-4C1D-125D-D23A96AFED0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91838" y="5805298"/>
            <a:ext cx="1266337" cy="995329"/>
          </a:xfrm>
          <a:prstGeom prst="rect">
            <a:avLst/>
          </a:prstGeom>
        </p:spPr>
      </p:pic>
      <p:sp>
        <p:nvSpPr>
          <p:cNvPr id="13" name="AutoShape 3">
            <a:extLst>
              <a:ext uri="{FF2B5EF4-FFF2-40B4-BE49-F238E27FC236}">
                <a16:creationId xmlns:a16="http://schemas.microsoft.com/office/drawing/2014/main" id="{FEEC9D45-F560-4EAF-F2DB-79E836BCA64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4287" y="1790511"/>
            <a:ext cx="121920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1CFBF0A6-9F11-FA7E-396C-D982C56CA23E}"/>
              </a:ext>
            </a:extLst>
          </p:cNvPr>
          <p:cNvGrpSpPr/>
          <p:nvPr/>
        </p:nvGrpSpPr>
        <p:grpSpPr>
          <a:xfrm>
            <a:off x="85725" y="2438210"/>
            <a:ext cx="2121727" cy="2671763"/>
            <a:chOff x="85725" y="2438210"/>
            <a:chExt cx="2121727" cy="2671763"/>
          </a:xfrm>
        </p:grpSpPr>
        <p:grpSp>
          <p:nvGrpSpPr>
            <p:cNvPr id="33" name="Group 40">
              <a:extLst>
                <a:ext uri="{FF2B5EF4-FFF2-40B4-BE49-F238E27FC236}">
                  <a16:creationId xmlns:a16="http://schemas.microsoft.com/office/drawing/2014/main" id="{EBE582AF-A8F3-6914-88F6-75F835D903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6713" y="4135247"/>
              <a:ext cx="277813" cy="331788"/>
              <a:chOff x="1031" y="2670"/>
              <a:chExt cx="175" cy="209"/>
            </a:xfrm>
          </p:grpSpPr>
          <p:sp>
            <p:nvSpPr>
              <p:cNvPr id="98" name="Oval 37">
                <a:extLst>
                  <a:ext uri="{FF2B5EF4-FFF2-40B4-BE49-F238E27FC236}">
                    <a16:creationId xmlns:a16="http://schemas.microsoft.com/office/drawing/2014/main" id="{76B9C2E1-78F4-D68A-CEFA-AEC9959368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1" y="2670"/>
                <a:ext cx="43" cy="44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" name="Oval 38">
                <a:extLst>
                  <a:ext uri="{FF2B5EF4-FFF2-40B4-BE49-F238E27FC236}">
                    <a16:creationId xmlns:a16="http://schemas.microsoft.com/office/drawing/2014/main" id="{24F2D128-51F9-4194-AE48-3895F095E6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1" y="2670"/>
                <a:ext cx="43" cy="44"/>
              </a:xfrm>
              <a:prstGeom prst="ellipse">
                <a:avLst/>
              </a:prstGeom>
              <a:noFill/>
              <a:ln w="1111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" name="Rectangle 39">
                <a:extLst>
                  <a:ext uri="{FF2B5EF4-FFF2-40B4-BE49-F238E27FC236}">
                    <a16:creationId xmlns:a16="http://schemas.microsoft.com/office/drawing/2014/main" id="{18029C71-7F93-9061-7061-5326EDD0AF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8" y="2698"/>
                <a:ext cx="148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1" i="1" u="none" strike="noStrike" cap="none" normalizeH="0" baseline="0">
                    <a:ln>
                      <a:noFill/>
                    </a:ln>
                    <a:solidFill>
                      <a:srgbClr val="FDFDFD"/>
                    </a:solidFill>
                    <a:effectLst/>
                    <a:latin typeface="Times New Roman" panose="02020603050405020304" pitchFamily="18" charset="0"/>
                  </a:rPr>
                  <a:t>B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1" name="Group 72">
              <a:extLst>
                <a:ext uri="{FF2B5EF4-FFF2-40B4-BE49-F238E27FC236}">
                  <a16:creationId xmlns:a16="http://schemas.microsoft.com/office/drawing/2014/main" id="{915D1DC8-31F8-9F8A-4643-7F1BBD43E1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513" y="4047935"/>
              <a:ext cx="234950" cy="315913"/>
              <a:chOff x="103" y="2615"/>
              <a:chExt cx="148" cy="199"/>
            </a:xfrm>
          </p:grpSpPr>
          <p:sp>
            <p:nvSpPr>
              <p:cNvPr id="74" name="Oval 69">
                <a:extLst>
                  <a:ext uri="{FF2B5EF4-FFF2-40B4-BE49-F238E27FC236}">
                    <a16:creationId xmlns:a16="http://schemas.microsoft.com/office/drawing/2014/main" id="{4A5EE851-99C7-6E6D-1D9E-3ACA2EF1D5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" y="2615"/>
                <a:ext cx="44" cy="43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Oval 70">
                <a:extLst>
                  <a:ext uri="{FF2B5EF4-FFF2-40B4-BE49-F238E27FC236}">
                    <a16:creationId xmlns:a16="http://schemas.microsoft.com/office/drawing/2014/main" id="{29C6E739-5B6F-FFCE-DC81-4A95D73022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" y="2615"/>
                <a:ext cx="44" cy="43"/>
              </a:xfrm>
              <a:prstGeom prst="ellipse">
                <a:avLst/>
              </a:prstGeom>
              <a:noFill/>
              <a:ln w="1111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Rectangle 71">
                <a:extLst>
                  <a:ext uri="{FF2B5EF4-FFF2-40B4-BE49-F238E27FC236}">
                    <a16:creationId xmlns:a16="http://schemas.microsoft.com/office/drawing/2014/main" id="{0EB16431-25F9-5378-B046-E55C47ABB7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" y="2633"/>
                <a:ext cx="148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1" i="1" u="none" strike="noStrike" cap="none" normalizeH="0" baseline="0">
                    <a:ln>
                      <a:noFill/>
                    </a:ln>
                    <a:solidFill>
                      <a:srgbClr val="FDFDFD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12469412-101E-8F83-765E-0182AFE3310D}"/>
                </a:ext>
              </a:extLst>
            </p:cNvPr>
            <p:cNvGrpSpPr/>
            <p:nvPr/>
          </p:nvGrpSpPr>
          <p:grpSpPr>
            <a:xfrm>
              <a:off x="85725" y="2438210"/>
              <a:ext cx="2121727" cy="2671763"/>
              <a:chOff x="85725" y="2438210"/>
              <a:chExt cx="2121727" cy="2671763"/>
            </a:xfrm>
          </p:grpSpPr>
          <p:grpSp>
            <p:nvGrpSpPr>
              <p:cNvPr id="32" name="Group 36">
                <a:extLst>
                  <a:ext uri="{FF2B5EF4-FFF2-40B4-BE49-F238E27FC236}">
                    <a16:creationId xmlns:a16="http://schemas.microsoft.com/office/drawing/2014/main" id="{5ED5767F-99F0-B618-E73D-545CEEFFAE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3938" y="3127185"/>
                <a:ext cx="254000" cy="319088"/>
                <a:chOff x="645" y="2035"/>
                <a:chExt cx="160" cy="201"/>
              </a:xfrm>
            </p:grpSpPr>
            <p:sp>
              <p:nvSpPr>
                <p:cNvPr id="101" name="Oval 33">
                  <a:extLst>
                    <a:ext uri="{FF2B5EF4-FFF2-40B4-BE49-F238E27FC236}">
                      <a16:creationId xmlns:a16="http://schemas.microsoft.com/office/drawing/2014/main" id="{0378B3B3-EB90-D8B3-2990-191DAC80DC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5" y="2193"/>
                  <a:ext cx="44" cy="43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2" name="Oval 34">
                  <a:extLst>
                    <a:ext uri="{FF2B5EF4-FFF2-40B4-BE49-F238E27FC236}">
                      <a16:creationId xmlns:a16="http://schemas.microsoft.com/office/drawing/2014/main" id="{45CCCA64-2098-BEDC-A836-9CAF0DA6B9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5" y="2193"/>
                  <a:ext cx="44" cy="43"/>
                </a:xfrm>
                <a:prstGeom prst="ellipse">
                  <a:avLst/>
                </a:prstGeom>
                <a:noFill/>
                <a:ln w="11113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3" name="Rectangle 35">
                  <a:extLst>
                    <a:ext uri="{FF2B5EF4-FFF2-40B4-BE49-F238E27FC236}">
                      <a16:creationId xmlns:a16="http://schemas.microsoft.com/office/drawing/2014/main" id="{438473EC-4D9C-0A9B-25C8-FE98A4F5BF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1" y="2035"/>
                  <a:ext cx="154" cy="1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600" b="1" i="1" u="none" strike="noStrike" cap="none" normalizeH="0" baseline="0">
                      <a:ln>
                        <a:noFill/>
                      </a:ln>
                      <a:solidFill>
                        <a:srgbClr val="FDFDFD"/>
                      </a:solidFill>
                      <a:effectLst/>
                      <a:latin typeface="Times New Roman" panose="02020603050405020304" pitchFamily="18" charset="0"/>
                    </a:rPr>
                    <a:t>O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4" name="Nhóm 3">
                <a:extLst>
                  <a:ext uri="{FF2B5EF4-FFF2-40B4-BE49-F238E27FC236}">
                    <a16:creationId xmlns:a16="http://schemas.microsoft.com/office/drawing/2014/main" id="{3B701F77-55F6-B2D1-B959-9D4D027710C9}"/>
                  </a:ext>
                </a:extLst>
              </p:cNvPr>
              <p:cNvGrpSpPr/>
              <p:nvPr/>
            </p:nvGrpSpPr>
            <p:grpSpPr>
              <a:xfrm>
                <a:off x="85725" y="2438210"/>
                <a:ext cx="2121727" cy="2671763"/>
                <a:chOff x="85725" y="2438210"/>
                <a:chExt cx="2121727" cy="2671763"/>
              </a:xfrm>
            </p:grpSpPr>
            <p:grpSp>
              <p:nvGrpSpPr>
                <p:cNvPr id="2" name="Nhóm 1">
                  <a:extLst>
                    <a:ext uri="{FF2B5EF4-FFF2-40B4-BE49-F238E27FC236}">
                      <a16:creationId xmlns:a16="http://schemas.microsoft.com/office/drawing/2014/main" id="{199A0217-A406-3B58-9A14-87710C7B32E0}"/>
                    </a:ext>
                  </a:extLst>
                </p:cNvPr>
                <p:cNvGrpSpPr/>
                <p:nvPr/>
              </p:nvGrpSpPr>
              <p:grpSpPr>
                <a:xfrm>
                  <a:off x="85725" y="2438210"/>
                  <a:ext cx="1946275" cy="1947863"/>
                  <a:chOff x="85725" y="2438210"/>
                  <a:chExt cx="1946275" cy="1947863"/>
                </a:xfrm>
              </p:grpSpPr>
              <p:sp>
                <p:nvSpPr>
                  <p:cNvPr id="20" name="Oval 15">
                    <a:extLst>
                      <a:ext uri="{FF2B5EF4-FFF2-40B4-BE49-F238E27FC236}">
                        <a16:creationId xmlns:a16="http://schemas.microsoft.com/office/drawing/2014/main" id="{CD0120AF-3AEF-4908-A19F-FEF7CC1E05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5725" y="2438210"/>
                    <a:ext cx="1946275" cy="1947863"/>
                  </a:xfrm>
                  <a:prstGeom prst="ellipse">
                    <a:avLst/>
                  </a:prstGeom>
                  <a:noFill/>
                  <a:ln w="254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1" name="Line 16">
                    <a:extLst>
                      <a:ext uri="{FF2B5EF4-FFF2-40B4-BE49-F238E27FC236}">
                        <a16:creationId xmlns:a16="http://schemas.microsoft.com/office/drawing/2014/main" id="{7C3E0EF0-4C26-AE1D-6ECC-31FB5487132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2425" y="3411347"/>
                    <a:ext cx="706438" cy="671513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FDFD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2" name="Line 17">
                    <a:extLst>
                      <a:ext uri="{FF2B5EF4-FFF2-40B4-BE49-F238E27FC236}">
                        <a16:creationId xmlns:a16="http://schemas.microsoft.com/office/drawing/2014/main" id="{19020045-16FD-4B98-2D9A-94752365161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58863" y="3411347"/>
                    <a:ext cx="611188" cy="758825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FDFD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AB8AEA2F-478D-5499-E9BD-B57BD53ABCDA}"/>
                    </a:ext>
                  </a:extLst>
                </p:cNvPr>
                <p:cNvSpPr txBox="1"/>
                <p:nvPr/>
              </p:nvSpPr>
              <p:spPr>
                <a:xfrm>
                  <a:off x="645351" y="4740641"/>
                  <a:ext cx="15621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b="1" i="1" dirty="0">
                      <a:solidFill>
                        <a:schemeClr val="bg1"/>
                      </a:solidFill>
                      <a:latin typeface="+mj-lt"/>
                    </a:rPr>
                    <a:t>Hình a</a:t>
                  </a:r>
                  <a:endParaRPr lang="en-GB" b="1" i="1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</p:grpSp>
      </p:grpSp>
      <p:grpSp>
        <p:nvGrpSpPr>
          <p:cNvPr id="111" name="Nhóm 110">
            <a:extLst>
              <a:ext uri="{FF2B5EF4-FFF2-40B4-BE49-F238E27FC236}">
                <a16:creationId xmlns:a16="http://schemas.microsoft.com/office/drawing/2014/main" id="{8CDAC35F-B833-865E-18F1-FC6077B87B63}"/>
              </a:ext>
            </a:extLst>
          </p:cNvPr>
          <p:cNvGrpSpPr/>
          <p:nvPr/>
        </p:nvGrpSpPr>
        <p:grpSpPr>
          <a:xfrm>
            <a:off x="4710113" y="2489010"/>
            <a:ext cx="2344738" cy="2639458"/>
            <a:chOff x="4710113" y="2489010"/>
            <a:chExt cx="2344738" cy="2639458"/>
          </a:xfrm>
        </p:grpSpPr>
        <p:grpSp>
          <p:nvGrpSpPr>
            <p:cNvPr id="37" name="Group 56">
              <a:extLst>
                <a:ext uri="{FF2B5EF4-FFF2-40B4-BE49-F238E27FC236}">
                  <a16:creationId xmlns:a16="http://schemas.microsoft.com/office/drawing/2014/main" id="{5EBC6395-7314-053E-A257-884ED4CFC4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59413" y="2774760"/>
              <a:ext cx="288925" cy="309563"/>
              <a:chOff x="3439" y="1813"/>
              <a:chExt cx="182" cy="195"/>
            </a:xfrm>
          </p:grpSpPr>
          <p:sp>
            <p:nvSpPr>
              <p:cNvPr id="86" name="Oval 53">
                <a:extLst>
                  <a:ext uri="{FF2B5EF4-FFF2-40B4-BE49-F238E27FC236}">
                    <a16:creationId xmlns:a16="http://schemas.microsoft.com/office/drawing/2014/main" id="{67C58A3C-3178-4F3E-0AA2-BC6D72F625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9" y="1965"/>
                <a:ext cx="43" cy="43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" name="Oval 54">
                <a:extLst>
                  <a:ext uri="{FF2B5EF4-FFF2-40B4-BE49-F238E27FC236}">
                    <a16:creationId xmlns:a16="http://schemas.microsoft.com/office/drawing/2014/main" id="{ABE2EB66-B642-3535-42C8-00A94CE9C6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9" y="1965"/>
                <a:ext cx="43" cy="43"/>
              </a:xfrm>
              <a:prstGeom prst="ellipse">
                <a:avLst/>
              </a:prstGeom>
              <a:noFill/>
              <a:ln w="1111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" name="Rectangle 55">
                <a:extLst>
                  <a:ext uri="{FF2B5EF4-FFF2-40B4-BE49-F238E27FC236}">
                    <a16:creationId xmlns:a16="http://schemas.microsoft.com/office/drawing/2014/main" id="{6927DB20-A291-1DC9-EBF2-149341FF03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4" y="1813"/>
                <a:ext cx="177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1" i="1" u="none" strike="noStrike" cap="none" normalizeH="0" baseline="0">
                    <a:ln>
                      <a:noFill/>
                    </a:ln>
                    <a:solidFill>
                      <a:srgbClr val="FDFDFD"/>
                    </a:solidFill>
                    <a:effectLst/>
                    <a:latin typeface="Times New Roman" panose="02020603050405020304" pitchFamily="18" charset="0"/>
                  </a:rPr>
                  <a:t>M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4" name="Group 84">
              <a:extLst>
                <a:ext uri="{FF2B5EF4-FFF2-40B4-BE49-F238E27FC236}">
                  <a16:creationId xmlns:a16="http://schemas.microsoft.com/office/drawing/2014/main" id="{25D3A661-1B9F-2ACE-B64C-25281A880D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0113" y="3273235"/>
              <a:ext cx="268288" cy="287338"/>
              <a:chOff x="2967" y="2127"/>
              <a:chExt cx="169" cy="181"/>
            </a:xfrm>
          </p:grpSpPr>
          <p:sp>
            <p:nvSpPr>
              <p:cNvPr id="65" name="Oval 81">
                <a:extLst>
                  <a:ext uri="{FF2B5EF4-FFF2-40B4-BE49-F238E27FC236}">
                    <a16:creationId xmlns:a16="http://schemas.microsoft.com/office/drawing/2014/main" id="{77C0A199-2099-B535-AF0A-8CA705A6DA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3" y="2186"/>
                <a:ext cx="43" cy="43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Oval 82">
                <a:extLst>
                  <a:ext uri="{FF2B5EF4-FFF2-40B4-BE49-F238E27FC236}">
                    <a16:creationId xmlns:a16="http://schemas.microsoft.com/office/drawing/2014/main" id="{94AC4F89-975D-032F-093A-F48C6E9122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3" y="2186"/>
                <a:ext cx="43" cy="43"/>
              </a:xfrm>
              <a:prstGeom prst="ellipse">
                <a:avLst/>
              </a:prstGeom>
              <a:noFill/>
              <a:ln w="1111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Rectangle 83">
                <a:extLst>
                  <a:ext uri="{FF2B5EF4-FFF2-40B4-BE49-F238E27FC236}">
                    <a16:creationId xmlns:a16="http://schemas.microsoft.com/office/drawing/2014/main" id="{B501CDFF-2236-70D4-1126-E79DD438ED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7" y="2127"/>
                <a:ext cx="148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1" i="1" u="none" strike="noStrike" cap="none" normalizeH="0" baseline="0">
                    <a:ln>
                      <a:noFill/>
                    </a:ln>
                    <a:solidFill>
                      <a:srgbClr val="FDFDFD"/>
                    </a:solidFill>
                    <a:effectLst/>
                    <a:latin typeface="Times New Roman" panose="02020603050405020304" pitchFamily="18" charset="0"/>
                  </a:rPr>
                  <a:t>K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5" name="Group 88">
              <a:extLst>
                <a:ext uri="{FF2B5EF4-FFF2-40B4-BE49-F238E27FC236}">
                  <a16:creationId xmlns:a16="http://schemas.microsoft.com/office/drawing/2014/main" id="{C4DC8CEF-6DF7-1661-402F-042FBBB5AB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08650" y="4397185"/>
              <a:ext cx="244475" cy="361950"/>
              <a:chOff x="3596" y="2835"/>
              <a:chExt cx="154" cy="228"/>
            </a:xfrm>
          </p:grpSpPr>
          <p:sp>
            <p:nvSpPr>
              <p:cNvPr id="62" name="Oval 85">
                <a:extLst>
                  <a:ext uri="{FF2B5EF4-FFF2-40B4-BE49-F238E27FC236}">
                    <a16:creationId xmlns:a16="http://schemas.microsoft.com/office/drawing/2014/main" id="{4D345C10-DE36-CA8E-8717-38CC958683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8" y="2835"/>
                <a:ext cx="43" cy="44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Oval 86">
                <a:extLst>
                  <a:ext uri="{FF2B5EF4-FFF2-40B4-BE49-F238E27FC236}">
                    <a16:creationId xmlns:a16="http://schemas.microsoft.com/office/drawing/2014/main" id="{9CCB5DAA-1274-4504-6B51-B579400CAC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8" y="2835"/>
                <a:ext cx="43" cy="44"/>
              </a:xfrm>
              <a:prstGeom prst="ellipse">
                <a:avLst/>
              </a:prstGeom>
              <a:noFill/>
              <a:ln w="1111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Rectangle 87">
                <a:extLst>
                  <a:ext uri="{FF2B5EF4-FFF2-40B4-BE49-F238E27FC236}">
                    <a16:creationId xmlns:a16="http://schemas.microsoft.com/office/drawing/2014/main" id="{A5A8A610-30D9-91FE-95C8-84490052AE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6" y="2882"/>
                <a:ext cx="154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1" i="1" u="none" strike="noStrike" cap="none" normalizeH="0" baseline="0">
                    <a:ln>
                      <a:noFill/>
                    </a:ln>
                    <a:solidFill>
                      <a:srgbClr val="FDFDFD"/>
                    </a:solidFill>
                    <a:effectLst/>
                    <a:latin typeface="Times New Roman" panose="02020603050405020304" pitchFamily="18" charset="0"/>
                  </a:rPr>
                  <a:t>G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0" name="Nhóm 109">
              <a:extLst>
                <a:ext uri="{FF2B5EF4-FFF2-40B4-BE49-F238E27FC236}">
                  <a16:creationId xmlns:a16="http://schemas.microsoft.com/office/drawing/2014/main" id="{68EC3F90-4C2F-24C9-2B36-3D85FEC1C20D}"/>
                </a:ext>
              </a:extLst>
            </p:cNvPr>
            <p:cNvGrpSpPr/>
            <p:nvPr/>
          </p:nvGrpSpPr>
          <p:grpSpPr>
            <a:xfrm>
              <a:off x="4941888" y="2489010"/>
              <a:ext cx="2112963" cy="2639458"/>
              <a:chOff x="4941888" y="2489010"/>
              <a:chExt cx="2112963" cy="2639458"/>
            </a:xfrm>
          </p:grpSpPr>
          <p:grpSp>
            <p:nvGrpSpPr>
              <p:cNvPr id="15" name="Nhóm 14">
                <a:extLst>
                  <a:ext uri="{FF2B5EF4-FFF2-40B4-BE49-F238E27FC236}">
                    <a16:creationId xmlns:a16="http://schemas.microsoft.com/office/drawing/2014/main" id="{FD04AAD3-9C6E-693F-CFD0-8E02226A7578}"/>
                  </a:ext>
                </a:extLst>
              </p:cNvPr>
              <p:cNvGrpSpPr/>
              <p:nvPr/>
            </p:nvGrpSpPr>
            <p:grpSpPr>
              <a:xfrm>
                <a:off x="4941888" y="2489010"/>
                <a:ext cx="1946275" cy="1949450"/>
                <a:chOff x="4941888" y="2489010"/>
                <a:chExt cx="1946275" cy="1949450"/>
              </a:xfrm>
            </p:grpSpPr>
            <p:sp>
              <p:nvSpPr>
                <p:cNvPr id="18" name="Oval 13">
                  <a:extLst>
                    <a:ext uri="{FF2B5EF4-FFF2-40B4-BE49-F238E27FC236}">
                      <a16:creationId xmlns:a16="http://schemas.microsoft.com/office/drawing/2014/main" id="{BD9CDAE8-BB03-CD3D-9C6F-E7F11AC54E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1888" y="2489010"/>
                  <a:ext cx="1946275" cy="1949450"/>
                </a:xfrm>
                <a:prstGeom prst="ellipse">
                  <a:avLst/>
                </a:prstGeom>
                <a:noFill/>
                <a:ln w="254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" name="Line 20">
                  <a:extLst>
                    <a:ext uri="{FF2B5EF4-FFF2-40B4-BE49-F238E27FC236}">
                      <a16:creationId xmlns:a16="http://schemas.microsoft.com/office/drawing/2014/main" id="{C3FDAC6E-1848-DC70-5225-05D155A3C7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943475" y="3049397"/>
                  <a:ext cx="549275" cy="352425"/>
                </a:xfrm>
                <a:prstGeom prst="line">
                  <a:avLst/>
                </a:prstGeom>
                <a:noFill/>
                <a:ln w="25400" cap="flat">
                  <a:solidFill>
                    <a:srgbClr val="FDFD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" name="Line 21">
                  <a:extLst>
                    <a:ext uri="{FF2B5EF4-FFF2-40B4-BE49-F238E27FC236}">
                      <a16:creationId xmlns:a16="http://schemas.microsoft.com/office/drawing/2014/main" id="{EA16CEE0-C590-7BCF-B5FC-28B7EE4953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92750" y="3049397"/>
                  <a:ext cx="317500" cy="1382713"/>
                </a:xfrm>
                <a:prstGeom prst="line">
                  <a:avLst/>
                </a:prstGeom>
                <a:noFill/>
                <a:ln w="25400" cap="flat">
                  <a:solidFill>
                    <a:srgbClr val="FDFD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grpSp>
              <p:nvGrpSpPr>
                <p:cNvPr id="36" name="Group 52">
                  <a:extLst>
                    <a:ext uri="{FF2B5EF4-FFF2-40B4-BE49-F238E27FC236}">
                      <a16:creationId xmlns:a16="http://schemas.microsoft.com/office/drawing/2014/main" id="{84DF5293-BF1E-2F9C-D468-837F8D75D8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880100" y="3179572"/>
                  <a:ext cx="254000" cy="319088"/>
                  <a:chOff x="3704" y="2068"/>
                  <a:chExt cx="160" cy="201"/>
                </a:xfrm>
              </p:grpSpPr>
              <p:sp>
                <p:nvSpPr>
                  <p:cNvPr id="89" name="Oval 49">
                    <a:extLst>
                      <a:ext uri="{FF2B5EF4-FFF2-40B4-BE49-F238E27FC236}">
                        <a16:creationId xmlns:a16="http://schemas.microsoft.com/office/drawing/2014/main" id="{E3D919C5-B8FB-5295-DBEA-93D13BAB81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04" y="2225"/>
                    <a:ext cx="44" cy="4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0" name="Oval 50">
                    <a:extLst>
                      <a:ext uri="{FF2B5EF4-FFF2-40B4-BE49-F238E27FC236}">
                        <a16:creationId xmlns:a16="http://schemas.microsoft.com/office/drawing/2014/main" id="{FC06584B-E0E0-9DD2-16AE-26EB4B8C24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04" y="2225"/>
                    <a:ext cx="44" cy="44"/>
                  </a:xfrm>
                  <a:prstGeom prst="ellipse">
                    <a:avLst/>
                  </a:prstGeom>
                  <a:noFill/>
                  <a:ln w="11113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1" name="Rectangle 51">
                    <a:extLst>
                      <a:ext uri="{FF2B5EF4-FFF2-40B4-BE49-F238E27FC236}">
                        <a16:creationId xmlns:a16="http://schemas.microsoft.com/office/drawing/2014/main" id="{9A124AFC-FE32-9872-2221-AA7CE35EFDE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10" y="2068"/>
                    <a:ext cx="154" cy="18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1600" b="1" i="1" u="none" strike="noStrike" cap="none" normalizeH="0" baseline="0">
                        <a:ln>
                          <a:noFill/>
                        </a:ln>
                        <a:solidFill>
                          <a:srgbClr val="FDFDFD"/>
                        </a:solidFill>
                        <a:effectLst/>
                        <a:latin typeface="Times New Roman" panose="02020603050405020304" pitchFamily="18" charset="0"/>
                      </a:rPr>
                      <a:t>O</a:t>
                    </a:r>
                    <a:endParaRPr kumimoji="0" lang="en-US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10EF94FD-F9C1-5DE4-0B28-BD28F2CD40DA}"/>
                  </a:ext>
                </a:extLst>
              </p:cNvPr>
              <p:cNvSpPr txBox="1"/>
              <p:nvPr/>
            </p:nvSpPr>
            <p:spPr>
              <a:xfrm>
                <a:off x="5492750" y="4759136"/>
                <a:ext cx="15621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b="1" i="1" dirty="0">
                    <a:solidFill>
                      <a:schemeClr val="bg1"/>
                    </a:solidFill>
                    <a:latin typeface="+mj-lt"/>
                  </a:rPr>
                  <a:t>Hình c</a:t>
                </a:r>
                <a:endParaRPr lang="en-GB" b="1" i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C97EF476-A386-A6F2-66D1-F5AAA7C089C7}"/>
              </a:ext>
            </a:extLst>
          </p:cNvPr>
          <p:cNvGrpSpPr/>
          <p:nvPr/>
        </p:nvGrpSpPr>
        <p:grpSpPr>
          <a:xfrm>
            <a:off x="2505075" y="2223897"/>
            <a:ext cx="2095501" cy="2912870"/>
            <a:chOff x="2505075" y="2223897"/>
            <a:chExt cx="2095501" cy="2912870"/>
          </a:xfrm>
        </p:grpSpPr>
        <p:grpSp>
          <p:nvGrpSpPr>
            <p:cNvPr id="12" name="Nhóm 11">
              <a:extLst>
                <a:ext uri="{FF2B5EF4-FFF2-40B4-BE49-F238E27FC236}">
                  <a16:creationId xmlns:a16="http://schemas.microsoft.com/office/drawing/2014/main" id="{1189EBEC-A19F-85D7-DF2D-EA47564F43BF}"/>
                </a:ext>
              </a:extLst>
            </p:cNvPr>
            <p:cNvGrpSpPr/>
            <p:nvPr/>
          </p:nvGrpSpPr>
          <p:grpSpPr>
            <a:xfrm>
              <a:off x="2582863" y="2223897"/>
              <a:ext cx="1751013" cy="2293938"/>
              <a:chOff x="2582863" y="2223897"/>
              <a:chExt cx="1751013" cy="2293938"/>
            </a:xfrm>
          </p:grpSpPr>
          <p:grpSp>
            <p:nvGrpSpPr>
              <p:cNvPr id="34" name="Group 44">
                <a:extLst>
                  <a:ext uri="{FF2B5EF4-FFF2-40B4-BE49-F238E27FC236}">
                    <a16:creationId xmlns:a16="http://schemas.microsoft.com/office/drawing/2014/main" id="{BC8F825E-8EC8-CC77-C432-CC3CDDFA14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56063" y="4187635"/>
                <a:ext cx="277813" cy="330200"/>
                <a:chOff x="2555" y="2703"/>
                <a:chExt cx="175" cy="208"/>
              </a:xfrm>
            </p:grpSpPr>
            <p:sp>
              <p:nvSpPr>
                <p:cNvPr id="95" name="Oval 41">
                  <a:extLst>
                    <a:ext uri="{FF2B5EF4-FFF2-40B4-BE49-F238E27FC236}">
                      <a16:creationId xmlns:a16="http://schemas.microsoft.com/office/drawing/2014/main" id="{768A47EA-E37D-FBEE-06DF-132E68029D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55" y="2703"/>
                  <a:ext cx="43" cy="43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6" name="Freeform 42">
                  <a:extLst>
                    <a:ext uri="{FF2B5EF4-FFF2-40B4-BE49-F238E27FC236}">
                      <a16:creationId xmlns:a16="http://schemas.microsoft.com/office/drawing/2014/main" id="{E67D9C9B-A03A-5EF6-97E1-D953448B7C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5" y="2703"/>
                  <a:ext cx="43" cy="43"/>
                </a:xfrm>
                <a:custGeom>
                  <a:avLst/>
                  <a:gdLst>
                    <a:gd name="T0" fmla="*/ 43 w 43"/>
                    <a:gd name="T1" fmla="*/ 21 h 43"/>
                    <a:gd name="T2" fmla="*/ 21 w 43"/>
                    <a:gd name="T3" fmla="*/ 43 h 43"/>
                    <a:gd name="T4" fmla="*/ 0 w 43"/>
                    <a:gd name="T5" fmla="*/ 21 h 43"/>
                    <a:gd name="T6" fmla="*/ 21 w 43"/>
                    <a:gd name="T7" fmla="*/ 0 h 43"/>
                    <a:gd name="T8" fmla="*/ 43 w 43"/>
                    <a:gd name="T9" fmla="*/ 21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43">
                      <a:moveTo>
                        <a:pt x="43" y="21"/>
                      </a:moveTo>
                      <a:cubicBezTo>
                        <a:pt x="43" y="34"/>
                        <a:pt x="33" y="43"/>
                        <a:pt x="21" y="43"/>
                      </a:cubicBezTo>
                      <a:cubicBezTo>
                        <a:pt x="9" y="43"/>
                        <a:pt x="0" y="34"/>
                        <a:pt x="0" y="21"/>
                      </a:cubicBezTo>
                      <a:cubicBezTo>
                        <a:pt x="0" y="10"/>
                        <a:pt x="9" y="0"/>
                        <a:pt x="21" y="0"/>
                      </a:cubicBezTo>
                      <a:cubicBezTo>
                        <a:pt x="33" y="0"/>
                        <a:pt x="43" y="10"/>
                        <a:pt x="43" y="21"/>
                      </a:cubicBezTo>
                    </a:path>
                  </a:pathLst>
                </a:custGeom>
                <a:noFill/>
                <a:ln w="11113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7" name="Rectangle 43">
                  <a:extLst>
                    <a:ext uri="{FF2B5EF4-FFF2-40B4-BE49-F238E27FC236}">
                      <a16:creationId xmlns:a16="http://schemas.microsoft.com/office/drawing/2014/main" id="{092F25FC-7246-4CD6-7317-6340A49FA4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82" y="2730"/>
                  <a:ext cx="148" cy="1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600" b="1" i="1" u="none" strike="noStrike" cap="none" normalizeH="0" baseline="0">
                      <a:ln>
                        <a:noFill/>
                      </a:ln>
                      <a:solidFill>
                        <a:srgbClr val="FDFDFD"/>
                      </a:solidFill>
                      <a:effectLst/>
                      <a:latin typeface="Times New Roman" panose="02020603050405020304" pitchFamily="18" charset="0"/>
                    </a:rPr>
                    <a:t>F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42" name="Group 76">
                <a:extLst>
                  <a:ext uri="{FF2B5EF4-FFF2-40B4-BE49-F238E27FC236}">
                    <a16:creationId xmlns:a16="http://schemas.microsoft.com/office/drawing/2014/main" id="{6174ABDE-2009-F846-3E9A-BFA164BDAB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82863" y="4098735"/>
                <a:ext cx="234950" cy="315913"/>
                <a:chOff x="1627" y="2647"/>
                <a:chExt cx="148" cy="199"/>
              </a:xfrm>
            </p:grpSpPr>
            <p:sp>
              <p:nvSpPr>
                <p:cNvPr id="71" name="Oval 73">
                  <a:extLst>
                    <a:ext uri="{FF2B5EF4-FFF2-40B4-BE49-F238E27FC236}">
                      <a16:creationId xmlns:a16="http://schemas.microsoft.com/office/drawing/2014/main" id="{D7044ACA-BE29-F641-0913-2B0D1932F0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4" y="2647"/>
                  <a:ext cx="44" cy="44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2" name="Oval 74">
                  <a:extLst>
                    <a:ext uri="{FF2B5EF4-FFF2-40B4-BE49-F238E27FC236}">
                      <a16:creationId xmlns:a16="http://schemas.microsoft.com/office/drawing/2014/main" id="{9C740AAA-56F0-14E3-2E2F-808C067A7F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5" y="2647"/>
                  <a:ext cx="43" cy="44"/>
                </a:xfrm>
                <a:prstGeom prst="ellipse">
                  <a:avLst/>
                </a:prstGeom>
                <a:noFill/>
                <a:ln w="11113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3" name="Rectangle 75">
                  <a:extLst>
                    <a:ext uri="{FF2B5EF4-FFF2-40B4-BE49-F238E27FC236}">
                      <a16:creationId xmlns:a16="http://schemas.microsoft.com/office/drawing/2014/main" id="{AB9DFABE-EEC8-55FD-5B6A-56D94D60BA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7" y="2665"/>
                  <a:ext cx="148" cy="1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600" b="1" i="1" u="none" strike="noStrike" cap="none" normalizeH="0" baseline="0">
                      <a:ln>
                        <a:noFill/>
                      </a:ln>
                      <a:solidFill>
                        <a:srgbClr val="FDFDFD"/>
                      </a:solidFill>
                      <a:effectLst/>
                      <a:latin typeface="Times New Roman" panose="02020603050405020304" pitchFamily="18" charset="0"/>
                    </a:rPr>
                    <a:t>E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43" name="Group 80">
                <a:extLst>
                  <a:ext uri="{FF2B5EF4-FFF2-40B4-BE49-F238E27FC236}">
                    <a16:creationId xmlns:a16="http://schemas.microsoft.com/office/drawing/2014/main" id="{9C0B27F5-765B-63A0-8145-2D805A28C6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94050" y="2223897"/>
                <a:ext cx="280988" cy="315913"/>
                <a:chOff x="2012" y="1466"/>
                <a:chExt cx="177" cy="199"/>
              </a:xfrm>
            </p:grpSpPr>
            <p:sp>
              <p:nvSpPr>
                <p:cNvPr id="68" name="Oval 77">
                  <a:extLst>
                    <a:ext uri="{FF2B5EF4-FFF2-40B4-BE49-F238E27FC236}">
                      <a16:creationId xmlns:a16="http://schemas.microsoft.com/office/drawing/2014/main" id="{533B3A5B-1D87-8D0B-AD40-CD0A6FD763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0" y="1621"/>
                  <a:ext cx="43" cy="44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9" name="Oval 78">
                  <a:extLst>
                    <a:ext uri="{FF2B5EF4-FFF2-40B4-BE49-F238E27FC236}">
                      <a16:creationId xmlns:a16="http://schemas.microsoft.com/office/drawing/2014/main" id="{CBF0F52C-1332-26C5-8030-A61413F3AD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0" y="1621"/>
                  <a:ext cx="43" cy="44"/>
                </a:xfrm>
                <a:prstGeom prst="ellipse">
                  <a:avLst/>
                </a:prstGeom>
                <a:noFill/>
                <a:ln w="11113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0" name="Rectangle 79">
                  <a:extLst>
                    <a:ext uri="{FF2B5EF4-FFF2-40B4-BE49-F238E27FC236}">
                      <a16:creationId xmlns:a16="http://schemas.microsoft.com/office/drawing/2014/main" id="{AFF80221-1009-E112-35AC-0FE4F153CD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2" y="1466"/>
                  <a:ext cx="177" cy="1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600" b="1" i="1" u="none" strike="noStrike" cap="none" normalizeH="0" baseline="0">
                      <a:ln>
                        <a:noFill/>
                      </a:ln>
                      <a:solidFill>
                        <a:srgbClr val="FDFDFD"/>
                      </a:solidFill>
                      <a:effectLst/>
                      <a:latin typeface="Times New Roman" panose="02020603050405020304" pitchFamily="18" charset="0"/>
                    </a:rPr>
                    <a:t>M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C29D3476-D538-C0E8-2D53-386F5FE909CD}"/>
                </a:ext>
              </a:extLst>
            </p:cNvPr>
            <p:cNvGrpSpPr/>
            <p:nvPr/>
          </p:nvGrpSpPr>
          <p:grpSpPr>
            <a:xfrm>
              <a:off x="2505075" y="2489010"/>
              <a:ext cx="2095501" cy="2647757"/>
              <a:chOff x="2505075" y="2489010"/>
              <a:chExt cx="2095501" cy="2647757"/>
            </a:xfrm>
          </p:grpSpPr>
          <p:sp>
            <p:nvSpPr>
              <p:cNvPr id="24" name="Line 19">
                <a:extLst>
                  <a:ext uri="{FF2B5EF4-FFF2-40B4-BE49-F238E27FC236}">
                    <a16:creationId xmlns:a16="http://schemas.microsoft.com/office/drawing/2014/main" id="{823A15B4-E680-D43C-741C-266DDB40C2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05175" y="2504885"/>
                <a:ext cx="784225" cy="1716088"/>
              </a:xfrm>
              <a:prstGeom prst="line">
                <a:avLst/>
              </a:prstGeom>
              <a:noFill/>
              <a:ln w="25400" cap="flat">
                <a:solidFill>
                  <a:srgbClr val="FDFD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grpSp>
            <p:nvGrpSpPr>
              <p:cNvPr id="10" name="Nhóm 9">
                <a:extLst>
                  <a:ext uri="{FF2B5EF4-FFF2-40B4-BE49-F238E27FC236}">
                    <a16:creationId xmlns:a16="http://schemas.microsoft.com/office/drawing/2014/main" id="{100D77DE-56E8-257A-3701-655C197D2896}"/>
                  </a:ext>
                </a:extLst>
              </p:cNvPr>
              <p:cNvGrpSpPr/>
              <p:nvPr/>
            </p:nvGrpSpPr>
            <p:grpSpPr>
              <a:xfrm>
                <a:off x="2505075" y="2489010"/>
                <a:ext cx="2095501" cy="2647757"/>
                <a:chOff x="2505075" y="2489010"/>
                <a:chExt cx="2095501" cy="2647757"/>
              </a:xfrm>
            </p:grpSpPr>
            <p:grpSp>
              <p:nvGrpSpPr>
                <p:cNvPr id="9" name="Nhóm 8">
                  <a:extLst>
                    <a:ext uri="{FF2B5EF4-FFF2-40B4-BE49-F238E27FC236}">
                      <a16:creationId xmlns:a16="http://schemas.microsoft.com/office/drawing/2014/main" id="{C575B735-7CA0-4DA7-8B87-8C3DBC3D99E8}"/>
                    </a:ext>
                  </a:extLst>
                </p:cNvPr>
                <p:cNvGrpSpPr/>
                <p:nvPr/>
              </p:nvGrpSpPr>
              <p:grpSpPr>
                <a:xfrm>
                  <a:off x="2505075" y="2489010"/>
                  <a:ext cx="1947863" cy="1949450"/>
                  <a:chOff x="2505075" y="2489010"/>
                  <a:chExt cx="1947863" cy="1949450"/>
                </a:xfrm>
              </p:grpSpPr>
              <p:sp>
                <p:nvSpPr>
                  <p:cNvPr id="19" name="Oval 14">
                    <a:extLst>
                      <a:ext uri="{FF2B5EF4-FFF2-40B4-BE49-F238E27FC236}">
                        <a16:creationId xmlns:a16="http://schemas.microsoft.com/office/drawing/2014/main" id="{319AA62D-891C-3AEE-3C06-5290FAF3214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05075" y="2489010"/>
                    <a:ext cx="1947863" cy="1949450"/>
                  </a:xfrm>
                  <a:prstGeom prst="ellipse">
                    <a:avLst/>
                  </a:prstGeom>
                  <a:noFill/>
                  <a:ln w="254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" name="Line 18">
                    <a:extLst>
                      <a:ext uri="{FF2B5EF4-FFF2-40B4-BE49-F238E27FC236}">
                        <a16:creationId xmlns:a16="http://schemas.microsoft.com/office/drawing/2014/main" id="{09C8EEF5-08E4-C79D-74A0-EFDB266364B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71775" y="2504885"/>
                    <a:ext cx="533400" cy="1628775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FDFD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grpSp>
                <p:nvGrpSpPr>
                  <p:cNvPr id="35" name="Group 48">
                    <a:extLst>
                      <a:ext uri="{FF2B5EF4-FFF2-40B4-BE49-F238E27FC236}">
                        <a16:creationId xmlns:a16="http://schemas.microsoft.com/office/drawing/2014/main" id="{71741160-E3BA-3EC7-0068-B2B81B6A9B3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444875" y="3179572"/>
                    <a:ext cx="252413" cy="319088"/>
                    <a:chOff x="2170" y="2068"/>
                    <a:chExt cx="159" cy="201"/>
                  </a:xfrm>
                </p:grpSpPr>
                <p:sp>
                  <p:nvSpPr>
                    <p:cNvPr id="92" name="Oval 45">
                      <a:extLst>
                        <a:ext uri="{FF2B5EF4-FFF2-40B4-BE49-F238E27FC236}">
                          <a16:creationId xmlns:a16="http://schemas.microsoft.com/office/drawing/2014/main" id="{FB8CE68A-5A9B-CBB7-868E-3D43CBFF427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70" y="2225"/>
                      <a:ext cx="43" cy="44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3" name="Oval 46">
                      <a:extLst>
                        <a:ext uri="{FF2B5EF4-FFF2-40B4-BE49-F238E27FC236}">
                          <a16:creationId xmlns:a16="http://schemas.microsoft.com/office/drawing/2014/main" id="{C848E75A-0B8C-C387-3B0B-CF83C1EFB97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70" y="2225"/>
                      <a:ext cx="43" cy="44"/>
                    </a:xfrm>
                    <a:prstGeom prst="ellipse">
                      <a:avLst/>
                    </a:prstGeom>
                    <a:noFill/>
                    <a:ln w="11113" cap="flat">
                      <a:solidFill>
                        <a:srgbClr val="FFFFFF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4" name="Rectangle 47">
                      <a:extLst>
                        <a:ext uri="{FF2B5EF4-FFF2-40B4-BE49-F238E27FC236}">
                          <a16:creationId xmlns:a16="http://schemas.microsoft.com/office/drawing/2014/main" id="{E134572E-38CD-625F-B0A8-8B6B7DE9A7C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75" y="2068"/>
                      <a:ext cx="154" cy="18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FDFDFD"/>
                          </a:solidFill>
                          <a:effectLst/>
                          <a:latin typeface="Times New Roman" panose="02020603050405020304" pitchFamily="18" charset="0"/>
                        </a:rPr>
                        <a:t>O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</p:grpSp>
            </p:grpSp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E7877BA7-99B2-BFFA-F52D-57B4D77B046D}"/>
                    </a:ext>
                  </a:extLst>
                </p:cNvPr>
                <p:cNvSpPr txBox="1"/>
                <p:nvPr/>
              </p:nvSpPr>
              <p:spPr>
                <a:xfrm>
                  <a:off x="3038475" y="4767435"/>
                  <a:ext cx="15621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b="1" i="1" dirty="0">
                      <a:solidFill>
                        <a:schemeClr val="bg1"/>
                      </a:solidFill>
                      <a:latin typeface="+mj-lt"/>
                    </a:rPr>
                    <a:t>Hình b</a:t>
                  </a:r>
                  <a:endParaRPr lang="en-GB" b="1" i="1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</p:grpSp>
      </p:grpSp>
      <p:grpSp>
        <p:nvGrpSpPr>
          <p:cNvPr id="126" name="Nhóm 125">
            <a:extLst>
              <a:ext uri="{FF2B5EF4-FFF2-40B4-BE49-F238E27FC236}">
                <a16:creationId xmlns:a16="http://schemas.microsoft.com/office/drawing/2014/main" id="{1A3B944C-E06C-FC8A-5648-52CE3F9F8641}"/>
              </a:ext>
            </a:extLst>
          </p:cNvPr>
          <p:cNvGrpSpPr/>
          <p:nvPr/>
        </p:nvGrpSpPr>
        <p:grpSpPr>
          <a:xfrm>
            <a:off x="9248775" y="1939735"/>
            <a:ext cx="2928938" cy="3162578"/>
            <a:chOff x="9248775" y="1939735"/>
            <a:chExt cx="2928938" cy="3162578"/>
          </a:xfrm>
        </p:grpSpPr>
        <p:grpSp>
          <p:nvGrpSpPr>
            <p:cNvPr id="30" name="Group 28">
              <a:extLst>
                <a:ext uri="{FF2B5EF4-FFF2-40B4-BE49-F238E27FC236}">
                  <a16:creationId xmlns:a16="http://schemas.microsoft.com/office/drawing/2014/main" id="{D187A1DE-2249-70F4-0F13-EBFA185B4B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358438" y="2335022"/>
              <a:ext cx="234950" cy="317500"/>
              <a:chOff x="6525" y="1536"/>
              <a:chExt cx="148" cy="200"/>
            </a:xfrm>
          </p:grpSpPr>
          <p:sp>
            <p:nvSpPr>
              <p:cNvPr id="107" name="Oval 25">
                <a:extLst>
                  <a:ext uri="{FF2B5EF4-FFF2-40B4-BE49-F238E27FC236}">
                    <a16:creationId xmlns:a16="http://schemas.microsoft.com/office/drawing/2014/main" id="{05240299-279D-99C3-0D1C-D9B6CCD7AF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7" y="1692"/>
                <a:ext cx="43" cy="44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" name="Freeform 26">
                <a:extLst>
                  <a:ext uri="{FF2B5EF4-FFF2-40B4-BE49-F238E27FC236}">
                    <a16:creationId xmlns:a16="http://schemas.microsoft.com/office/drawing/2014/main" id="{1CD14705-A4EE-7F21-2FA6-970C1A338B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7" y="1692"/>
                <a:ext cx="43" cy="44"/>
              </a:xfrm>
              <a:custGeom>
                <a:avLst/>
                <a:gdLst>
                  <a:gd name="T0" fmla="*/ 43 w 43"/>
                  <a:gd name="T1" fmla="*/ 22 h 44"/>
                  <a:gd name="T2" fmla="*/ 22 w 43"/>
                  <a:gd name="T3" fmla="*/ 44 h 44"/>
                  <a:gd name="T4" fmla="*/ 0 w 43"/>
                  <a:gd name="T5" fmla="*/ 22 h 44"/>
                  <a:gd name="T6" fmla="*/ 22 w 43"/>
                  <a:gd name="T7" fmla="*/ 0 h 44"/>
                  <a:gd name="T8" fmla="*/ 43 w 43"/>
                  <a:gd name="T9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">
                    <a:moveTo>
                      <a:pt x="43" y="22"/>
                    </a:moveTo>
                    <a:cubicBezTo>
                      <a:pt x="43" y="34"/>
                      <a:pt x="33" y="44"/>
                      <a:pt x="22" y="44"/>
                    </a:cubicBezTo>
                    <a:cubicBezTo>
                      <a:pt x="9" y="44"/>
                      <a:pt x="0" y="34"/>
                      <a:pt x="0" y="22"/>
                    </a:cubicBezTo>
                    <a:cubicBezTo>
                      <a:pt x="0" y="10"/>
                      <a:pt x="9" y="0"/>
                      <a:pt x="22" y="0"/>
                    </a:cubicBezTo>
                    <a:cubicBezTo>
                      <a:pt x="33" y="0"/>
                      <a:pt x="43" y="10"/>
                      <a:pt x="43" y="22"/>
                    </a:cubicBezTo>
                  </a:path>
                </a:pathLst>
              </a:custGeom>
              <a:noFill/>
              <a:ln w="1111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" name="Rectangle 27">
                <a:extLst>
                  <a:ext uri="{FF2B5EF4-FFF2-40B4-BE49-F238E27FC236}">
                    <a16:creationId xmlns:a16="http://schemas.microsoft.com/office/drawing/2014/main" id="{6E7F86FB-9C5E-6EC2-BDE5-B4BF8946D1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25" y="1536"/>
                <a:ext cx="148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1" i="1" u="none" strike="noStrike" cap="none" normalizeH="0" baseline="0">
                    <a:ln>
                      <a:noFill/>
                    </a:ln>
                    <a:solidFill>
                      <a:srgbClr val="FDFDFD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0" name="Group 68">
              <a:extLst>
                <a:ext uri="{FF2B5EF4-FFF2-40B4-BE49-F238E27FC236}">
                  <a16:creationId xmlns:a16="http://schemas.microsoft.com/office/drawing/2014/main" id="{3BFAFFAF-43C0-635F-86C9-28B9B6C03A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48775" y="1939735"/>
              <a:ext cx="280988" cy="287338"/>
              <a:chOff x="5826" y="1287"/>
              <a:chExt cx="177" cy="181"/>
            </a:xfrm>
          </p:grpSpPr>
          <p:sp>
            <p:nvSpPr>
              <p:cNvPr id="77" name="Oval 65">
                <a:extLst>
                  <a:ext uri="{FF2B5EF4-FFF2-40B4-BE49-F238E27FC236}">
                    <a16:creationId xmlns:a16="http://schemas.microsoft.com/office/drawing/2014/main" id="{97364C2B-014C-2B55-6FB6-108CE7A232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3" y="1411"/>
                <a:ext cx="43" cy="44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" name="Oval 66">
                <a:extLst>
                  <a:ext uri="{FF2B5EF4-FFF2-40B4-BE49-F238E27FC236}">
                    <a16:creationId xmlns:a16="http://schemas.microsoft.com/office/drawing/2014/main" id="{C6A78BD0-6786-2508-D16D-821BD0FB43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3" y="1411"/>
                <a:ext cx="43" cy="44"/>
              </a:xfrm>
              <a:prstGeom prst="ellipse">
                <a:avLst/>
              </a:prstGeom>
              <a:noFill/>
              <a:ln w="1111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Rectangle 67">
                <a:extLst>
                  <a:ext uri="{FF2B5EF4-FFF2-40B4-BE49-F238E27FC236}">
                    <a16:creationId xmlns:a16="http://schemas.microsoft.com/office/drawing/2014/main" id="{66F3ED27-7A7F-8330-FDD2-89D7496BA6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6" y="1287"/>
                <a:ext cx="177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1" i="1" u="none" strike="noStrike" cap="none" normalizeH="0" baseline="0">
                    <a:ln>
                      <a:noFill/>
                    </a:ln>
                    <a:solidFill>
                      <a:srgbClr val="FDFDFD"/>
                    </a:solidFill>
                    <a:effectLst/>
                    <a:latin typeface="Times New Roman" panose="02020603050405020304" pitchFamily="18" charset="0"/>
                  </a:rPr>
                  <a:t>M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9" name="Group 104">
              <a:extLst>
                <a:ext uri="{FF2B5EF4-FFF2-40B4-BE49-F238E27FC236}">
                  <a16:creationId xmlns:a16="http://schemas.microsoft.com/office/drawing/2014/main" id="{FE500168-60FF-AD2B-1A51-B66801F877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42750" y="3101785"/>
              <a:ext cx="334963" cy="287338"/>
              <a:chOff x="7460" y="2019"/>
              <a:chExt cx="211" cy="181"/>
            </a:xfrm>
          </p:grpSpPr>
          <p:sp>
            <p:nvSpPr>
              <p:cNvPr id="50" name="Oval 101">
                <a:extLst>
                  <a:ext uri="{FF2B5EF4-FFF2-40B4-BE49-F238E27FC236}">
                    <a16:creationId xmlns:a16="http://schemas.microsoft.com/office/drawing/2014/main" id="{ED2F70F1-ECF9-7F51-41AD-0FD5533D84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60" y="2093"/>
                <a:ext cx="43" cy="44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Oval 102">
                <a:extLst>
                  <a:ext uri="{FF2B5EF4-FFF2-40B4-BE49-F238E27FC236}">
                    <a16:creationId xmlns:a16="http://schemas.microsoft.com/office/drawing/2014/main" id="{29C1CFCC-37FC-AABB-D55C-9FB374872E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60" y="2093"/>
                <a:ext cx="43" cy="44"/>
              </a:xfrm>
              <a:prstGeom prst="ellipse">
                <a:avLst/>
              </a:prstGeom>
              <a:noFill/>
              <a:ln w="1111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Rectangle 103">
                <a:extLst>
                  <a:ext uri="{FF2B5EF4-FFF2-40B4-BE49-F238E27FC236}">
                    <a16:creationId xmlns:a16="http://schemas.microsoft.com/office/drawing/2014/main" id="{93A240A6-71CC-7E43-E32A-57DA95B810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23" y="2019"/>
                <a:ext cx="148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1" i="1" u="none" strike="noStrike" cap="none" normalizeH="0" baseline="0">
                    <a:ln>
                      <a:noFill/>
                    </a:ln>
                    <a:solidFill>
                      <a:srgbClr val="FDFDFD"/>
                    </a:solidFill>
                    <a:effectLst/>
                    <a:latin typeface="Times New Roman" panose="02020603050405020304" pitchFamily="18" charset="0"/>
                  </a:rPr>
                  <a:t>B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1" name="Nhóm 120">
              <a:extLst>
                <a:ext uri="{FF2B5EF4-FFF2-40B4-BE49-F238E27FC236}">
                  <a16:creationId xmlns:a16="http://schemas.microsoft.com/office/drawing/2014/main" id="{06B329DE-81EB-30B6-C3D8-9BE33E76F06A}"/>
                </a:ext>
              </a:extLst>
            </p:cNvPr>
            <p:cNvGrpSpPr/>
            <p:nvPr/>
          </p:nvGrpSpPr>
          <p:grpSpPr>
            <a:xfrm>
              <a:off x="9436100" y="2171510"/>
              <a:ext cx="2466150" cy="2930803"/>
              <a:chOff x="9436100" y="2171510"/>
              <a:chExt cx="2466150" cy="2930803"/>
            </a:xfrm>
          </p:grpSpPr>
          <p:grpSp>
            <p:nvGrpSpPr>
              <p:cNvPr id="120" name="Nhóm 119">
                <a:extLst>
                  <a:ext uri="{FF2B5EF4-FFF2-40B4-BE49-F238E27FC236}">
                    <a16:creationId xmlns:a16="http://schemas.microsoft.com/office/drawing/2014/main" id="{0DFD2210-90DC-6BC2-69B4-6E9BA05A10D2}"/>
                  </a:ext>
                </a:extLst>
              </p:cNvPr>
              <p:cNvGrpSpPr/>
              <p:nvPr/>
            </p:nvGrpSpPr>
            <p:grpSpPr>
              <a:xfrm>
                <a:off x="9436100" y="2171510"/>
                <a:ext cx="2441575" cy="1217613"/>
                <a:chOff x="9436100" y="2171510"/>
                <a:chExt cx="2441575" cy="1217613"/>
              </a:xfrm>
            </p:grpSpPr>
            <p:sp>
              <p:nvSpPr>
                <p:cNvPr id="29" name="Line 24">
                  <a:extLst>
                    <a:ext uri="{FF2B5EF4-FFF2-40B4-BE49-F238E27FC236}">
                      <a16:creationId xmlns:a16="http://schemas.microsoft.com/office/drawing/2014/main" id="{F7E99D01-1261-E803-4AFB-2CEA473C03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436100" y="2171510"/>
                  <a:ext cx="2441575" cy="1082675"/>
                </a:xfrm>
                <a:prstGeom prst="line">
                  <a:avLst/>
                </a:prstGeom>
                <a:noFill/>
                <a:ln w="26988" cap="flat">
                  <a:solidFill>
                    <a:srgbClr val="FDFD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grpSp>
              <p:nvGrpSpPr>
                <p:cNvPr id="31" name="Group 32">
                  <a:extLst>
                    <a:ext uri="{FF2B5EF4-FFF2-40B4-BE49-F238E27FC236}">
                      <a16:creationId xmlns:a16="http://schemas.microsoft.com/office/drawing/2014/main" id="{1F14C38C-5BAE-F09D-8E6C-C5E6F017110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755188" y="3101785"/>
                  <a:ext cx="266700" cy="287338"/>
                  <a:chOff x="6145" y="2019"/>
                  <a:chExt cx="168" cy="181"/>
                </a:xfrm>
              </p:grpSpPr>
              <p:sp>
                <p:nvSpPr>
                  <p:cNvPr id="104" name="Oval 29">
                    <a:extLst>
                      <a:ext uri="{FF2B5EF4-FFF2-40B4-BE49-F238E27FC236}">
                        <a16:creationId xmlns:a16="http://schemas.microsoft.com/office/drawing/2014/main" id="{62525146-6F09-72D1-9B6C-9CE610DF07C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70" y="2062"/>
                    <a:ext cx="43" cy="4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5" name="Oval 30">
                    <a:extLst>
                      <a:ext uri="{FF2B5EF4-FFF2-40B4-BE49-F238E27FC236}">
                        <a16:creationId xmlns:a16="http://schemas.microsoft.com/office/drawing/2014/main" id="{D4A0C7D9-528A-4710-26D5-40B2D959EB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70" y="2062"/>
                    <a:ext cx="43" cy="43"/>
                  </a:xfrm>
                  <a:prstGeom prst="ellipse">
                    <a:avLst/>
                  </a:prstGeom>
                  <a:noFill/>
                  <a:ln w="11113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6" name="Rectangle 31">
                    <a:extLst>
                      <a:ext uri="{FF2B5EF4-FFF2-40B4-BE49-F238E27FC236}">
                        <a16:creationId xmlns:a16="http://schemas.microsoft.com/office/drawing/2014/main" id="{46A914B4-1E3C-E2FF-36AF-51C8A83799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45" y="2019"/>
                    <a:ext cx="148" cy="18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1600" b="1" i="1" u="none" strike="noStrike" cap="none" normalizeH="0" baseline="0">
                        <a:ln>
                          <a:noFill/>
                        </a:ln>
                        <a:solidFill>
                          <a:srgbClr val="FDFDFD"/>
                        </a:solidFill>
                        <a:effectLst/>
                        <a:latin typeface="Times New Roman" panose="02020603050405020304" pitchFamily="18" charset="0"/>
                      </a:rPr>
                      <a:t>C</a:t>
                    </a:r>
                    <a:endParaRPr kumimoji="0" lang="en-US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119" name="Nhóm 118">
                <a:extLst>
                  <a:ext uri="{FF2B5EF4-FFF2-40B4-BE49-F238E27FC236}">
                    <a16:creationId xmlns:a16="http://schemas.microsoft.com/office/drawing/2014/main" id="{754879AE-D01A-A94C-9ACC-507AB2A147F7}"/>
                  </a:ext>
                </a:extLst>
              </p:cNvPr>
              <p:cNvGrpSpPr/>
              <p:nvPr/>
            </p:nvGrpSpPr>
            <p:grpSpPr>
              <a:xfrm>
                <a:off x="9436100" y="2171510"/>
                <a:ext cx="2463800" cy="2266950"/>
                <a:chOff x="9436100" y="2171510"/>
                <a:chExt cx="2463800" cy="2266950"/>
              </a:xfrm>
            </p:grpSpPr>
            <p:sp>
              <p:nvSpPr>
                <p:cNvPr id="16" name="Oval 11">
                  <a:extLst>
                    <a:ext uri="{FF2B5EF4-FFF2-40B4-BE49-F238E27FC236}">
                      <a16:creationId xmlns:a16="http://schemas.microsoft.com/office/drawing/2014/main" id="{EF0BE3E8-ACB0-6952-086A-5D037945D4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953625" y="2490597"/>
                  <a:ext cx="1946275" cy="1947863"/>
                </a:xfrm>
                <a:prstGeom prst="ellipse">
                  <a:avLst/>
                </a:prstGeom>
                <a:noFill/>
                <a:ln w="26988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" name="Line 23">
                  <a:extLst>
                    <a:ext uri="{FF2B5EF4-FFF2-40B4-BE49-F238E27FC236}">
                      <a16:creationId xmlns:a16="http://schemas.microsoft.com/office/drawing/2014/main" id="{B84E04A1-026B-A3E6-2150-7220D644C0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436100" y="2171510"/>
                  <a:ext cx="1184275" cy="2217738"/>
                </a:xfrm>
                <a:prstGeom prst="line">
                  <a:avLst/>
                </a:prstGeom>
                <a:noFill/>
                <a:ln w="25400" cap="flat">
                  <a:solidFill>
                    <a:srgbClr val="FDFD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grpSp>
              <p:nvGrpSpPr>
                <p:cNvPr id="39" name="Group 64">
                  <a:extLst>
                    <a:ext uri="{FF2B5EF4-FFF2-40B4-BE49-F238E27FC236}">
                      <a16:creationId xmlns:a16="http://schemas.microsoft.com/office/drawing/2014/main" id="{28D5EFE2-2971-0F4B-E59F-6551BC8454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891838" y="3179572"/>
                  <a:ext cx="254000" cy="319088"/>
                  <a:chOff x="6861" y="2068"/>
                  <a:chExt cx="160" cy="201"/>
                </a:xfrm>
              </p:grpSpPr>
              <p:sp>
                <p:nvSpPr>
                  <p:cNvPr id="80" name="Oval 61">
                    <a:extLst>
                      <a:ext uri="{FF2B5EF4-FFF2-40B4-BE49-F238E27FC236}">
                        <a16:creationId xmlns:a16="http://schemas.microsoft.com/office/drawing/2014/main" id="{FAABED9D-9988-D588-1904-35F5553FFF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861" y="2225"/>
                    <a:ext cx="43" cy="4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1" name="Oval 62">
                    <a:extLst>
                      <a:ext uri="{FF2B5EF4-FFF2-40B4-BE49-F238E27FC236}">
                        <a16:creationId xmlns:a16="http://schemas.microsoft.com/office/drawing/2014/main" id="{6F4F63AA-3986-63BF-E7B9-D22714AE29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861" y="2225"/>
                    <a:ext cx="43" cy="44"/>
                  </a:xfrm>
                  <a:prstGeom prst="ellipse">
                    <a:avLst/>
                  </a:prstGeom>
                  <a:noFill/>
                  <a:ln w="11113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2" name="Rectangle 63">
                    <a:extLst>
                      <a:ext uri="{FF2B5EF4-FFF2-40B4-BE49-F238E27FC236}">
                        <a16:creationId xmlns:a16="http://schemas.microsoft.com/office/drawing/2014/main" id="{A109DE42-58F0-F0A1-6D81-3E0470E908E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867" y="2068"/>
                    <a:ext cx="154" cy="18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1600" b="1" i="1" u="none" strike="noStrike" cap="none" normalizeH="0" baseline="0">
                        <a:ln>
                          <a:noFill/>
                        </a:ln>
                        <a:solidFill>
                          <a:srgbClr val="FDFDFD"/>
                        </a:solidFill>
                        <a:effectLst/>
                        <a:latin typeface="Times New Roman" panose="02020603050405020304" pitchFamily="18" charset="0"/>
                      </a:rPr>
                      <a:t>O</a:t>
                    </a:r>
                    <a:endParaRPr kumimoji="0" lang="en-US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48" name="Group 100">
                <a:extLst>
                  <a:ext uri="{FF2B5EF4-FFF2-40B4-BE49-F238E27FC236}">
                    <a16:creationId xmlns:a16="http://schemas.microsoft.com/office/drawing/2014/main" id="{95C719BE-572C-8C99-ADB1-4F123D33C5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488613" y="4354322"/>
                <a:ext cx="244475" cy="354013"/>
                <a:chOff x="6607" y="2808"/>
                <a:chExt cx="154" cy="223"/>
              </a:xfrm>
            </p:grpSpPr>
            <p:sp>
              <p:nvSpPr>
                <p:cNvPr id="53" name="Oval 97">
                  <a:extLst>
                    <a:ext uri="{FF2B5EF4-FFF2-40B4-BE49-F238E27FC236}">
                      <a16:creationId xmlns:a16="http://schemas.microsoft.com/office/drawing/2014/main" id="{9467664B-E386-4FBB-9D70-E21DF3E82F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69" y="2808"/>
                  <a:ext cx="43" cy="43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4" name="Oval 98">
                  <a:extLst>
                    <a:ext uri="{FF2B5EF4-FFF2-40B4-BE49-F238E27FC236}">
                      <a16:creationId xmlns:a16="http://schemas.microsoft.com/office/drawing/2014/main" id="{17D4B866-DCAF-1FAA-2C5F-4E1F6180EE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69" y="2808"/>
                  <a:ext cx="43" cy="43"/>
                </a:xfrm>
                <a:prstGeom prst="ellipse">
                  <a:avLst/>
                </a:prstGeom>
                <a:noFill/>
                <a:ln w="11113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5" name="Rectangle 99">
                  <a:extLst>
                    <a:ext uri="{FF2B5EF4-FFF2-40B4-BE49-F238E27FC236}">
                      <a16:creationId xmlns:a16="http://schemas.microsoft.com/office/drawing/2014/main" id="{B9D5E8E7-CDB5-92D6-73E7-BAA6730EAC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07" y="2850"/>
                  <a:ext cx="154" cy="1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600" b="1" i="1" u="none" strike="noStrike" cap="none" normalizeH="0" baseline="0">
                      <a:ln>
                        <a:noFill/>
                      </a:ln>
                      <a:solidFill>
                        <a:srgbClr val="FDFDFD"/>
                      </a:solidFill>
                      <a:effectLst/>
                      <a:latin typeface="Times New Roman" panose="02020603050405020304" pitchFamily="18" charset="0"/>
                    </a:rPr>
                    <a:t>D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02F9C06A-B587-7B57-E6D1-8A53712EB8C0}"/>
                  </a:ext>
                </a:extLst>
              </p:cNvPr>
              <p:cNvSpPr txBox="1"/>
              <p:nvPr/>
            </p:nvSpPr>
            <p:spPr>
              <a:xfrm>
                <a:off x="10340149" y="4732981"/>
                <a:ext cx="15621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b="1" i="1" dirty="0">
                    <a:solidFill>
                      <a:schemeClr val="bg1"/>
                    </a:solidFill>
                    <a:latin typeface="+mj-lt"/>
                  </a:rPr>
                  <a:t>Hình e </a:t>
                </a:r>
                <a:endParaRPr lang="en-GB" b="1" i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113" name="Nhóm 112">
            <a:extLst>
              <a:ext uri="{FF2B5EF4-FFF2-40B4-BE49-F238E27FC236}">
                <a16:creationId xmlns:a16="http://schemas.microsoft.com/office/drawing/2014/main" id="{B29A8686-8F0C-B54A-FB6A-49F4BA4749ED}"/>
              </a:ext>
            </a:extLst>
          </p:cNvPr>
          <p:cNvGrpSpPr/>
          <p:nvPr/>
        </p:nvGrpSpPr>
        <p:grpSpPr>
          <a:xfrm>
            <a:off x="7396163" y="2523935"/>
            <a:ext cx="2190750" cy="2612832"/>
            <a:chOff x="7396163" y="2523935"/>
            <a:chExt cx="2190750" cy="2612832"/>
          </a:xfrm>
        </p:grpSpPr>
        <p:sp>
          <p:nvSpPr>
            <p:cNvPr id="27" name="Line 22">
              <a:extLst>
                <a:ext uri="{FF2B5EF4-FFF2-40B4-BE49-F238E27FC236}">
                  <a16:creationId xmlns:a16="http://schemas.microsoft.com/office/drawing/2014/main" id="{6E27845E-EF13-1BC8-76EE-DE6EA4CB4E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58088" y="3052572"/>
              <a:ext cx="1736725" cy="881063"/>
            </a:xfrm>
            <a:prstGeom prst="line">
              <a:avLst/>
            </a:prstGeom>
            <a:noFill/>
            <a:ln w="25400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12" name="Nhóm 111">
              <a:extLst>
                <a:ext uri="{FF2B5EF4-FFF2-40B4-BE49-F238E27FC236}">
                  <a16:creationId xmlns:a16="http://schemas.microsoft.com/office/drawing/2014/main" id="{775C457A-7D77-6DD7-2C73-914ACC60C7D5}"/>
                </a:ext>
              </a:extLst>
            </p:cNvPr>
            <p:cNvGrpSpPr/>
            <p:nvPr/>
          </p:nvGrpSpPr>
          <p:grpSpPr>
            <a:xfrm>
              <a:off x="7396163" y="2523935"/>
              <a:ext cx="2190750" cy="2612832"/>
              <a:chOff x="7396163" y="2523935"/>
              <a:chExt cx="2190750" cy="2612832"/>
            </a:xfrm>
          </p:grpSpPr>
          <p:sp>
            <p:nvSpPr>
              <p:cNvPr id="17" name="Oval 12">
                <a:extLst>
                  <a:ext uri="{FF2B5EF4-FFF2-40B4-BE49-F238E27FC236}">
                    <a16:creationId xmlns:a16="http://schemas.microsoft.com/office/drawing/2014/main" id="{18A3F3BA-0B01-23D5-D212-BFE2133505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56488" y="2523935"/>
                <a:ext cx="1946275" cy="1947863"/>
              </a:xfrm>
              <a:prstGeom prst="ellips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grpSp>
            <p:nvGrpSpPr>
              <p:cNvPr id="38" name="Group 60">
                <a:extLst>
                  <a:ext uri="{FF2B5EF4-FFF2-40B4-BE49-F238E27FC236}">
                    <a16:creationId xmlns:a16="http://schemas.microsoft.com/office/drawing/2014/main" id="{29CEB19D-0625-7809-0D02-BB9795C4D6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94700" y="3214497"/>
                <a:ext cx="254000" cy="317500"/>
                <a:chOff x="5288" y="2090"/>
                <a:chExt cx="160" cy="200"/>
              </a:xfrm>
            </p:grpSpPr>
            <p:sp>
              <p:nvSpPr>
                <p:cNvPr id="83" name="Oval 57">
                  <a:extLst>
                    <a:ext uri="{FF2B5EF4-FFF2-40B4-BE49-F238E27FC236}">
                      <a16:creationId xmlns:a16="http://schemas.microsoft.com/office/drawing/2014/main" id="{3B1F6581-4D55-654A-B158-07285632ED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8" y="2247"/>
                  <a:ext cx="44" cy="43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4" name="Oval 58">
                  <a:extLst>
                    <a:ext uri="{FF2B5EF4-FFF2-40B4-BE49-F238E27FC236}">
                      <a16:creationId xmlns:a16="http://schemas.microsoft.com/office/drawing/2014/main" id="{22FC07C3-CF97-FA87-D62C-C47772A700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8" y="2247"/>
                  <a:ext cx="44" cy="43"/>
                </a:xfrm>
                <a:prstGeom prst="ellipse">
                  <a:avLst/>
                </a:prstGeom>
                <a:noFill/>
                <a:ln w="11113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5" name="Rectangle 59">
                  <a:extLst>
                    <a:ext uri="{FF2B5EF4-FFF2-40B4-BE49-F238E27FC236}">
                      <a16:creationId xmlns:a16="http://schemas.microsoft.com/office/drawing/2014/main" id="{727E765E-E550-96FF-8E38-0A069FB354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94" y="2090"/>
                  <a:ext cx="154" cy="1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600" b="1" i="1" u="none" strike="noStrike" cap="none" normalizeH="0" baseline="0">
                      <a:ln>
                        <a:noFill/>
                      </a:ln>
                      <a:solidFill>
                        <a:srgbClr val="FDFDFD"/>
                      </a:solidFill>
                      <a:effectLst/>
                      <a:latin typeface="Times New Roman" panose="02020603050405020304" pitchFamily="18" charset="0"/>
                    </a:rPr>
                    <a:t>O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46" name="Group 92">
                <a:extLst>
                  <a:ext uri="{FF2B5EF4-FFF2-40B4-BE49-F238E27FC236}">
                    <a16:creationId xmlns:a16="http://schemas.microsoft.com/office/drawing/2014/main" id="{78E26BA8-5224-4714-9324-B6060A89E5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96163" y="3886010"/>
                <a:ext cx="244475" cy="287338"/>
                <a:chOff x="4659" y="2513"/>
                <a:chExt cx="154" cy="181"/>
              </a:xfrm>
            </p:grpSpPr>
            <p:sp>
              <p:nvSpPr>
                <p:cNvPr id="59" name="Oval 89">
                  <a:extLst>
                    <a:ext uri="{FF2B5EF4-FFF2-40B4-BE49-F238E27FC236}">
                      <a16:creationId xmlns:a16="http://schemas.microsoft.com/office/drawing/2014/main" id="{4E5F1CF7-1EFF-5A13-46DD-79E2642669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0" y="2522"/>
                  <a:ext cx="43" cy="43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0" name="Oval 90">
                  <a:extLst>
                    <a:ext uri="{FF2B5EF4-FFF2-40B4-BE49-F238E27FC236}">
                      <a16:creationId xmlns:a16="http://schemas.microsoft.com/office/drawing/2014/main" id="{2A8AEAE1-8987-EDF6-2D25-750558DBC2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0" y="2522"/>
                  <a:ext cx="43" cy="43"/>
                </a:xfrm>
                <a:prstGeom prst="ellipse">
                  <a:avLst/>
                </a:prstGeom>
                <a:noFill/>
                <a:ln w="11113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1" name="Rectangle 91">
                  <a:extLst>
                    <a:ext uri="{FF2B5EF4-FFF2-40B4-BE49-F238E27FC236}">
                      <a16:creationId xmlns:a16="http://schemas.microsoft.com/office/drawing/2014/main" id="{6E8DAF42-90AF-A2F6-476D-46F60D0B51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9" y="2513"/>
                  <a:ext cx="154" cy="1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600" b="1" i="1" u="none" strike="noStrike" cap="none" normalizeH="0" baseline="0">
                      <a:ln>
                        <a:noFill/>
                      </a:ln>
                      <a:solidFill>
                        <a:srgbClr val="FDFDFD"/>
                      </a:solidFill>
                      <a:effectLst/>
                      <a:latin typeface="Times New Roman" panose="02020603050405020304" pitchFamily="18" charset="0"/>
                    </a:rPr>
                    <a:t>D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47" name="Group 96">
                <a:extLst>
                  <a:ext uri="{FF2B5EF4-FFF2-40B4-BE49-F238E27FC236}">
                    <a16:creationId xmlns:a16="http://schemas.microsoft.com/office/drawing/2014/main" id="{A02048E0-251B-B011-009E-6EB6AD231C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261475" y="2852547"/>
                <a:ext cx="325438" cy="287338"/>
                <a:chOff x="5834" y="1862"/>
                <a:chExt cx="205" cy="181"/>
              </a:xfrm>
            </p:grpSpPr>
            <p:sp>
              <p:nvSpPr>
                <p:cNvPr id="56" name="Oval 93">
                  <a:extLst>
                    <a:ext uri="{FF2B5EF4-FFF2-40B4-BE49-F238E27FC236}">
                      <a16:creationId xmlns:a16="http://schemas.microsoft.com/office/drawing/2014/main" id="{CEB0CB1B-AE01-D54C-CF94-8AE2B4C693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34" y="1966"/>
                  <a:ext cx="43" cy="44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7" name="Oval 94">
                  <a:extLst>
                    <a:ext uri="{FF2B5EF4-FFF2-40B4-BE49-F238E27FC236}">
                      <a16:creationId xmlns:a16="http://schemas.microsoft.com/office/drawing/2014/main" id="{50D217FD-D626-7F62-43DA-E636268356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34" y="1966"/>
                  <a:ext cx="43" cy="44"/>
                </a:xfrm>
                <a:prstGeom prst="ellipse">
                  <a:avLst/>
                </a:prstGeom>
                <a:noFill/>
                <a:ln w="11113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8" name="Rectangle 95">
                  <a:extLst>
                    <a:ext uri="{FF2B5EF4-FFF2-40B4-BE49-F238E27FC236}">
                      <a16:creationId xmlns:a16="http://schemas.microsoft.com/office/drawing/2014/main" id="{C46AC1AA-E8A1-BE96-DB1B-97B6B40F3D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91" y="1862"/>
                  <a:ext cx="148" cy="1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600" b="1" i="1" u="none" strike="noStrike" cap="none" normalizeH="0" baseline="0">
                      <a:ln>
                        <a:noFill/>
                      </a:ln>
                      <a:solidFill>
                        <a:srgbClr val="FDFDFD"/>
                      </a:solidFill>
                      <a:effectLst/>
                      <a:latin typeface="Times New Roman" panose="02020603050405020304" pitchFamily="18" charset="0"/>
                    </a:rPr>
                    <a:t>C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8085E30C-EA90-AB3A-4C75-44CE207AA22E}"/>
                  </a:ext>
                </a:extLst>
              </p:cNvPr>
              <p:cNvSpPr txBox="1"/>
              <p:nvPr/>
            </p:nvSpPr>
            <p:spPr>
              <a:xfrm>
                <a:off x="8024812" y="4767435"/>
                <a:ext cx="15621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b="1" i="1" dirty="0">
                    <a:solidFill>
                      <a:schemeClr val="bg1"/>
                    </a:solidFill>
                    <a:latin typeface="+mj-lt"/>
                  </a:rPr>
                  <a:t>Hình d</a:t>
                </a:r>
                <a:endParaRPr lang="en-GB" b="1" i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7BB7C348-4D69-BFAD-8687-31BCFD9C3C37}"/>
                  </a:ext>
                </a:extLst>
              </p:cNvPr>
              <p:cNvSpPr txBox="1"/>
              <p:nvPr/>
            </p:nvSpPr>
            <p:spPr>
              <a:xfrm>
                <a:off x="705644" y="500643"/>
                <a:ext cx="11293374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685783"/>
                <a:r>
                  <a:rPr lang="fr-FR" sz="30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vi-VN" sz="30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vi-VN" sz="3000" b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pt-BR" sz="3000" b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 nào dưới đây có góc có đỉnh trùng với tâm đường tròn?</a:t>
                </a:r>
                <a:r>
                  <a:rPr lang="en-US" sz="30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 defTabSz="685783"/>
                <a:r>
                  <a:rPr lang="en-US" sz="3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pt-BR" sz="3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Hình </a:t>
                </a:r>
                <a:r>
                  <a:rPr lang="pt-BR" sz="30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d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b="1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3000" b="1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</m:t>
                    </m:r>
                  </m:oMath>
                </a14:m>
                <a:r>
                  <a:rPr lang="vi-VN" sz="3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vi-VN" sz="3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Hình </a:t>
                </a:r>
                <a:r>
                  <a:rPr lang="vi-VN" sz="30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vi-VN" sz="3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vi-VN" sz="3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3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:r>
                  <a:rPr lang="vi-VN" sz="3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 </a:t>
                </a:r>
                <a:r>
                  <a:rPr lang="vi-VN" sz="30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vi-VN" sz="30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       </a:t>
                </a:r>
                <a:r>
                  <a:rPr lang="en-US" sz="3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vi-VN" sz="3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Hình </a:t>
                </a:r>
                <a:r>
                  <a:rPr lang="vi-VN" sz="30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 c</a:t>
                </a:r>
                <a:r>
                  <a:rPr lang="vi-VN" sz="3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7BB7C348-4D69-BFAD-8687-31BCFD9C3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44" y="500643"/>
                <a:ext cx="11293374" cy="1015663"/>
              </a:xfrm>
              <a:prstGeom prst="rect">
                <a:avLst/>
              </a:prstGeom>
              <a:blipFill>
                <a:blip r:embed="rId5"/>
                <a:stretch>
                  <a:fillRect l="-1296" t="-7784" r="-1026" b="-17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084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90816">
                <p:cTn id="4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6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ĐẾM NGƯỢC 10 GIÂY- CÓ CHUÔNG BÁO HẾT GIỜ" descr="OPL20U25GSXzBJYl68kk8uQGfFKzs7yb1M4KJWUiLk6ZEvGF+qCIPSnY57AbBFCvTW2023.15.88+K4lPs7H94VUqPe2XwIsfPRnrXQE//QTEXxb8/8N4CNc6FpgZahzpTjFhMzSA7T/nHJa11DE8Ng2TP3iAmRczFlmslSuUNOgUeb6yRvs0=">
            <a:hlinkClick r:id="" action="ppaction://media"/>
            <a:extLst>
              <a:ext uri="{FF2B5EF4-FFF2-40B4-BE49-F238E27FC236}">
                <a16:creationId xmlns:a16="http://schemas.microsoft.com/office/drawing/2014/main" id="{8EF7FF16-46BA-2805-EE37-FFB37F428C4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456527" y="3325794"/>
            <a:ext cx="1266337" cy="995329"/>
          </a:xfrm>
          <a:prstGeom prst="rect">
            <a:avLst/>
          </a:prstGeom>
        </p:spPr>
      </p:pic>
      <p:sp>
        <p:nvSpPr>
          <p:cNvPr id="4" name="Flowchart: Document 3" descr="OPL20U25GSXzBJYl68kk8uQGfFKzs7yb1M4KJWUiLk6ZEvGF+qCIPSnY57AbBFCvTW2023.15.8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D125F06-9E19-AF50-B7D7-BA4BDDCD4A79}"/>
              </a:ext>
            </a:extLst>
          </p:cNvPr>
          <p:cNvSpPr/>
          <p:nvPr/>
        </p:nvSpPr>
        <p:spPr>
          <a:xfrm>
            <a:off x="5215128" y="3325794"/>
            <a:ext cx="2743200" cy="1032847"/>
          </a:xfrm>
          <a:prstGeom prst="flowChartDocumen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685783"/>
            <a:r>
              <a:rPr lang="en-US" sz="4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4C50E702-A2C6-8F50-6E56-B71867CC8F86}"/>
              </a:ext>
            </a:extLst>
          </p:cNvPr>
          <p:cNvGrpSpPr/>
          <p:nvPr/>
        </p:nvGrpSpPr>
        <p:grpSpPr>
          <a:xfrm>
            <a:off x="411480" y="292343"/>
            <a:ext cx="11369040" cy="1646605"/>
            <a:chOff x="411480" y="292343"/>
            <a:chExt cx="11369040" cy="1646605"/>
          </a:xfrm>
        </p:grpSpPr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561C1499-075A-01C7-D110-8412B7DA286E}"/>
                </a:ext>
              </a:extLst>
            </p:cNvPr>
            <p:cNvSpPr txBox="1"/>
            <p:nvPr/>
          </p:nvSpPr>
          <p:spPr>
            <a:xfrm>
              <a:off x="411480" y="292343"/>
              <a:ext cx="11369040" cy="16466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783">
                <a:spcBef>
                  <a:spcPts val="600"/>
                </a:spcBef>
              </a:pPr>
              <a:r>
                <a:rPr lang="fr-FR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2. </a:t>
              </a:r>
              <a:r>
                <a:rPr lang="pt-BR" sz="32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Kim giờ và kim phút đồng hồ tạo thành một góc có số đo là bao nhiêu độ vào thời điểm 3h?</a:t>
              </a:r>
              <a:endPara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defTabSz="685783">
                <a:spcBef>
                  <a:spcPts val="600"/>
                </a:spcBef>
              </a:pP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vi-V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</a:t>
              </a:r>
              <a:r>
                <a:rPr lang="en-US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  <a:r>
                <a:rPr lang="vi-V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</a:t>
              </a:r>
              <a:r>
                <a:rPr lang="en-US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vi-V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</a:t>
              </a:r>
              <a:r>
                <a:rPr lang="en-US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</a:t>
              </a:r>
              <a:r>
                <a:rPr lang="vi-V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" name="Nhóm 11">
              <a:extLst>
                <a:ext uri="{FF2B5EF4-FFF2-40B4-BE49-F238E27FC236}">
                  <a16:creationId xmlns:a16="http://schemas.microsoft.com/office/drawing/2014/main" id="{194CA812-5858-27DB-FF90-58AE2785A224}"/>
                </a:ext>
              </a:extLst>
            </p:cNvPr>
            <p:cNvGrpSpPr/>
            <p:nvPr/>
          </p:nvGrpSpPr>
          <p:grpSpPr>
            <a:xfrm>
              <a:off x="881761" y="1222513"/>
              <a:ext cx="8438882" cy="682005"/>
              <a:chOff x="881761" y="1222513"/>
              <a:chExt cx="8438882" cy="682005"/>
            </a:xfrm>
          </p:grpSpPr>
          <p:graphicFrame>
            <p:nvGraphicFramePr>
              <p:cNvPr id="8" name="Đối tượng 7">
                <a:extLst>
                  <a:ext uri="{FF2B5EF4-FFF2-40B4-BE49-F238E27FC236}">
                    <a16:creationId xmlns:a16="http://schemas.microsoft.com/office/drawing/2014/main" id="{11861FBC-1F8F-FC17-4019-9B4F7D38A05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31125316"/>
                  </p:ext>
                </p:extLst>
              </p:nvPr>
            </p:nvGraphicFramePr>
            <p:xfrm>
              <a:off x="881761" y="1267176"/>
              <a:ext cx="995847" cy="63734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317160" imgH="203040" progId="Equation.DSMT4">
                      <p:embed/>
                    </p:oleObj>
                  </mc:Choice>
                  <mc:Fallback>
                    <p:oleObj name="Equation" r:id="rId5" imgW="317160" imgH="20304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881761" y="1267176"/>
                            <a:ext cx="995847" cy="63734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" name="Đối tượng 8">
                <a:extLst>
                  <a:ext uri="{FF2B5EF4-FFF2-40B4-BE49-F238E27FC236}">
                    <a16:creationId xmlns:a16="http://schemas.microsoft.com/office/drawing/2014/main" id="{C3598C9F-45E9-5377-2CEA-A92E1A51F2B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76061612"/>
                  </p:ext>
                </p:extLst>
              </p:nvPr>
            </p:nvGraphicFramePr>
            <p:xfrm>
              <a:off x="3496640" y="1267176"/>
              <a:ext cx="995847" cy="63734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317160" imgH="203040" progId="Equation.DSMT4">
                      <p:embed/>
                    </p:oleObj>
                  </mc:Choice>
                  <mc:Fallback>
                    <p:oleObj name="Equation" r:id="rId7" imgW="317160" imgH="20304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3496640" y="1267176"/>
                            <a:ext cx="995847" cy="63734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" name="Đối tượng 9">
                <a:extLst>
                  <a:ext uri="{FF2B5EF4-FFF2-40B4-BE49-F238E27FC236}">
                    <a16:creationId xmlns:a16="http://schemas.microsoft.com/office/drawing/2014/main" id="{F0CC79E3-5AF8-5F33-5FCD-B7B1A9DF9B8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11580871"/>
                  </p:ext>
                </p:extLst>
              </p:nvPr>
            </p:nvGraphicFramePr>
            <p:xfrm>
              <a:off x="6111519" y="1262269"/>
              <a:ext cx="1003513" cy="642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317160" imgH="203040" progId="Equation.DSMT4">
                      <p:embed/>
                    </p:oleObj>
                  </mc:Choice>
                  <mc:Fallback>
                    <p:oleObj name="Equation" r:id="rId9" imgW="317160" imgH="20304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6111519" y="1262269"/>
                            <a:ext cx="1003513" cy="64224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" name="Đối tượng 10">
                <a:extLst>
                  <a:ext uri="{FF2B5EF4-FFF2-40B4-BE49-F238E27FC236}">
                    <a16:creationId xmlns:a16="http://schemas.microsoft.com/office/drawing/2014/main" id="{7FA6073E-0567-79C3-A85D-093EFA7C301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37736513"/>
                  </p:ext>
                </p:extLst>
              </p:nvPr>
            </p:nvGraphicFramePr>
            <p:xfrm>
              <a:off x="8468138" y="1222513"/>
              <a:ext cx="852505" cy="6820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1" imgW="253800" imgH="203040" progId="Equation.DSMT4">
                      <p:embed/>
                    </p:oleObj>
                  </mc:Choice>
                  <mc:Fallback>
                    <p:oleObj name="Equation" r:id="rId11" imgW="253800" imgH="20304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8468138" y="1222513"/>
                            <a:ext cx="852505" cy="682004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A070624A-D920-34CE-B1D7-83731158988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99" y="2381250"/>
            <a:ext cx="282892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8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ĐẾM NGƯỢC 10 GIÂY- CÓ CHUÔNG BÁO HẾT GIỜ" descr="OPL20U25GSXzBJYl68kk8uQGfFKzs7yb1M4KJWUiLk6ZEvGF+qCIPSnY57AbBFCvTW2023.15.88+K4lPs7H94VUqPe2XwIsfPRnrXQE//QTEXxb8/8N4CNc6FpgZahzpTjFhMzSA7T/nHJa11DE8Ng2TP3iAmRczFlmslSuUNOgUeb6yRvs0=">
            <a:hlinkClick r:id="" action="ppaction://media"/>
            <a:extLst>
              <a:ext uri="{FF2B5EF4-FFF2-40B4-BE49-F238E27FC236}">
                <a16:creationId xmlns:a16="http://schemas.microsoft.com/office/drawing/2014/main" id="{E7FBA59A-840F-3203-6896-E1D557703B2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12532" y="3270725"/>
            <a:ext cx="1266337" cy="995329"/>
          </a:xfrm>
          <a:prstGeom prst="rect">
            <a:avLst/>
          </a:prstGeom>
        </p:spPr>
      </p:pic>
      <p:sp>
        <p:nvSpPr>
          <p:cNvPr id="4" name="Flowchart: Document 3" descr="OPL20U25GSXzBJYl68kk8uQGfFKzs7yb1M4KJWUiLk6ZEvGF+qCIPSnY57AbBFCvTW2023.15.8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9FC7E1B-A387-4D90-B8A4-6EBE0F1E33D8}"/>
              </a:ext>
            </a:extLst>
          </p:cNvPr>
          <p:cNvSpPr/>
          <p:nvPr/>
        </p:nvSpPr>
        <p:spPr>
          <a:xfrm>
            <a:off x="4960718" y="3279140"/>
            <a:ext cx="2743200" cy="1032847"/>
          </a:xfrm>
          <a:prstGeom prst="flowChartDocumen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685783"/>
            <a:r>
              <a:rPr lang="vi-VN" sz="4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4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F4606746-B183-540A-46F0-F98BF38956C7}"/>
              </a:ext>
            </a:extLst>
          </p:cNvPr>
          <p:cNvGrpSpPr/>
          <p:nvPr/>
        </p:nvGrpSpPr>
        <p:grpSpPr>
          <a:xfrm>
            <a:off x="701503" y="292433"/>
            <a:ext cx="10752064" cy="2215991"/>
            <a:chOff x="701503" y="292433"/>
            <a:chExt cx="10752064" cy="2215991"/>
          </a:xfrm>
        </p:grpSpPr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AFF5F3BB-5AC3-41EC-AE7F-85CD83428195}"/>
                </a:ext>
              </a:extLst>
            </p:cNvPr>
            <p:cNvSpPr txBox="1"/>
            <p:nvPr/>
          </p:nvSpPr>
          <p:spPr>
            <a:xfrm>
              <a:off x="701503" y="292433"/>
              <a:ext cx="10752064" cy="22159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783">
                <a:spcBef>
                  <a:spcPts val="600"/>
                </a:spcBef>
              </a:pPr>
              <a:r>
                <a:rPr lang="fr-FR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</a:t>
              </a:r>
              <a:r>
                <a:rPr lang="vi-VN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fr-FR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pt-BR" sz="32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Kim giờ và kim phút đồng hồ tạo thành một góc có số đo là bao nhiêu độ vào thời điểm </a:t>
              </a:r>
              <a:r>
                <a:rPr lang="vi-VN" sz="32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  <a:r>
                <a:rPr lang="pt-BR" sz="3200" b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h?</a:t>
              </a:r>
              <a:endParaRPr lang="vi-VN" sz="32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defTabSz="685783">
                <a:spcBef>
                  <a:spcPts val="600"/>
                </a:spcBef>
              </a:pPr>
              <a:r>
                <a:rPr lang="vi-VN" sz="3200" b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A.                       B.                    C.                   D. </a:t>
              </a:r>
              <a:endPara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defTabSz="685783">
                <a:spcBef>
                  <a:spcPts val="600"/>
                </a:spcBef>
              </a:pPr>
              <a:r>
                <a:rPr lang="vi-VN" sz="3200" b="1">
                  <a:solidFill>
                    <a:schemeClr val="bg1"/>
                  </a:solidFill>
                </a:rPr>
                <a:t>    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  <p:graphicFrame>
          <p:nvGraphicFramePr>
            <p:cNvPr id="8" name="Đối tượng 7">
              <a:extLst>
                <a:ext uri="{FF2B5EF4-FFF2-40B4-BE49-F238E27FC236}">
                  <a16:creationId xmlns:a16="http://schemas.microsoft.com/office/drawing/2014/main" id="{E1DC8221-98F6-0368-8CCB-1C1E3E69DCC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2748853"/>
                </p:ext>
              </p:extLst>
            </p:nvPr>
          </p:nvGraphicFramePr>
          <p:xfrm>
            <a:off x="1231731" y="1252993"/>
            <a:ext cx="995847" cy="637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317160" imgH="203040" progId="Equation.DSMT4">
                    <p:embed/>
                  </p:oleObj>
                </mc:Choice>
                <mc:Fallback>
                  <p:oleObj name="Equation" r:id="rId6" imgW="317160" imgH="203040" progId="Equation.DSMT4">
                    <p:embed/>
                    <p:pic>
                      <p:nvPicPr>
                        <p:cNvPr id="8" name="Đối tượng 7">
                          <a:extLst>
                            <a:ext uri="{FF2B5EF4-FFF2-40B4-BE49-F238E27FC236}">
                              <a16:creationId xmlns:a16="http://schemas.microsoft.com/office/drawing/2014/main" id="{11861FBC-1F8F-FC17-4019-9B4F7D38A05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231731" y="1252993"/>
                          <a:ext cx="995847" cy="63734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Đối tượng 8">
              <a:extLst>
                <a:ext uri="{FF2B5EF4-FFF2-40B4-BE49-F238E27FC236}">
                  <a16:creationId xmlns:a16="http://schemas.microsoft.com/office/drawing/2014/main" id="{D4C0108C-60EB-04EB-4C27-73EDE0872CA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90880760"/>
                </p:ext>
              </p:extLst>
            </p:nvPr>
          </p:nvGraphicFramePr>
          <p:xfrm>
            <a:off x="3964871" y="1248087"/>
            <a:ext cx="1003513" cy="642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317160" imgH="203040" progId="Equation.DSMT4">
                    <p:embed/>
                  </p:oleObj>
                </mc:Choice>
                <mc:Fallback>
                  <p:oleObj name="Equation" r:id="rId8" imgW="317160" imgH="203040" progId="Equation.DSMT4">
                    <p:embed/>
                    <p:pic>
                      <p:nvPicPr>
                        <p:cNvPr id="9" name="Đối tượng 8">
                          <a:extLst>
                            <a:ext uri="{FF2B5EF4-FFF2-40B4-BE49-F238E27FC236}">
                              <a16:creationId xmlns:a16="http://schemas.microsoft.com/office/drawing/2014/main" id="{C3598C9F-45E9-5377-2CEA-A92E1A51F2B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964871" y="1248087"/>
                          <a:ext cx="1003513" cy="64224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Đối tượng 9">
              <a:extLst>
                <a:ext uri="{FF2B5EF4-FFF2-40B4-BE49-F238E27FC236}">
                  <a16:creationId xmlns:a16="http://schemas.microsoft.com/office/drawing/2014/main" id="{DF1E2AFC-5608-18BA-DA2F-4DFDCF7ED5C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85624362"/>
                </p:ext>
              </p:extLst>
            </p:nvPr>
          </p:nvGraphicFramePr>
          <p:xfrm>
            <a:off x="6403438" y="1252993"/>
            <a:ext cx="1003513" cy="642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317160" imgH="203040" progId="Equation.DSMT4">
                    <p:embed/>
                  </p:oleObj>
                </mc:Choice>
                <mc:Fallback>
                  <p:oleObj name="Equation" r:id="rId10" imgW="317160" imgH="203040" progId="Equation.DSMT4">
                    <p:embed/>
                    <p:pic>
                      <p:nvPicPr>
                        <p:cNvPr id="10" name="Đối tượng 9">
                          <a:extLst>
                            <a:ext uri="{FF2B5EF4-FFF2-40B4-BE49-F238E27FC236}">
                              <a16:creationId xmlns:a16="http://schemas.microsoft.com/office/drawing/2014/main" id="{F0CC79E3-5AF8-5F33-5FCD-B7B1A9DF9B8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403438" y="1252993"/>
                          <a:ext cx="1003513" cy="64224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Đối tượng 10">
              <a:extLst>
                <a:ext uri="{FF2B5EF4-FFF2-40B4-BE49-F238E27FC236}">
                  <a16:creationId xmlns:a16="http://schemas.microsoft.com/office/drawing/2014/main" id="{791F624A-BCCC-13C0-228B-831E207B078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0328975"/>
                </p:ext>
              </p:extLst>
            </p:nvPr>
          </p:nvGraphicFramePr>
          <p:xfrm>
            <a:off x="8693195" y="1311573"/>
            <a:ext cx="779279" cy="6234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253800" imgH="203040" progId="Equation.DSMT4">
                    <p:embed/>
                  </p:oleObj>
                </mc:Choice>
                <mc:Fallback>
                  <p:oleObj name="Equation" r:id="rId12" imgW="253800" imgH="203040" progId="Equation.DSMT4">
                    <p:embed/>
                    <p:pic>
                      <p:nvPicPr>
                        <p:cNvPr id="11" name="Đối tượng 10">
                          <a:extLst>
                            <a:ext uri="{FF2B5EF4-FFF2-40B4-BE49-F238E27FC236}">
                              <a16:creationId xmlns:a16="http://schemas.microsoft.com/office/drawing/2014/main" id="{7FA6073E-0567-79C3-A85D-093EFA7C301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8693195" y="1311573"/>
                          <a:ext cx="779279" cy="62342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D252241-98C5-B66D-54BB-326944439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21" y="2333626"/>
            <a:ext cx="306705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3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FC1CF0-44D0-9233-9635-7EFFA79137C9}"/>
              </a:ext>
            </a:extLst>
          </p:cNvPr>
          <p:cNvSpPr txBox="1">
            <a:spLocks/>
          </p:cNvSpPr>
          <p:nvPr/>
        </p:nvSpPr>
        <p:spPr>
          <a:xfrm>
            <a:off x="391818" y="2166533"/>
            <a:ext cx="5637034" cy="785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 THÀNH KIẾN THỨC</a:t>
            </a:r>
          </a:p>
        </p:txBody>
      </p:sp>
      <p:cxnSp>
        <p:nvCxnSpPr>
          <p:cNvPr id="3" name="Straight Connector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7952358-6350-B399-46AC-7131915460A4}"/>
              </a:ext>
            </a:extLst>
          </p:cNvPr>
          <p:cNvCxnSpPr>
            <a:cxnSpLocks/>
          </p:cNvCxnSpPr>
          <p:nvPr/>
        </p:nvCxnSpPr>
        <p:spPr>
          <a:xfrm>
            <a:off x="682486" y="2970840"/>
            <a:ext cx="5241235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DDA1E83-A68C-1238-82A7-A36E7F0E8F44}"/>
              </a:ext>
            </a:extLst>
          </p:cNvPr>
          <p:cNvSpPr txBox="1">
            <a:spLocks/>
          </p:cNvSpPr>
          <p:nvPr/>
        </p:nvSpPr>
        <p:spPr>
          <a:xfrm>
            <a:off x="589718" y="3202690"/>
            <a:ext cx="5241235" cy="180663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</a:rPr>
              <a:t>GÓC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</a:rPr>
              <a:t> Ở TÂM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baseline="0" dirty="0">
                <a:solidFill>
                  <a:prstClr val="white"/>
                </a:solidFill>
                <a:latin typeface="Times New Roman" panose="02020603050405020304" pitchFamily="18" charset="0"/>
              </a:rPr>
              <a:t>CUNG.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SỐ ĐO GÓC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CB6412A-A068-9ADE-93F2-CFFF5D8B3575}"/>
              </a:ext>
            </a:extLst>
          </p:cNvPr>
          <p:cNvSpPr txBox="1">
            <a:spLocks/>
          </p:cNvSpPr>
          <p:nvPr/>
        </p:nvSpPr>
        <p:spPr>
          <a:xfrm>
            <a:off x="121920" y="290803"/>
            <a:ext cx="12192000" cy="56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GÓC Ở TÂM. GÓC NỘI TIẾP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2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8D81AE2-E586-28ED-D52C-98693C71148E}"/>
                  </a:ext>
                </a:extLst>
              </p:cNvPr>
              <p:cNvSpPr txBox="1"/>
              <p:nvPr/>
            </p:nvSpPr>
            <p:spPr>
              <a:xfrm>
                <a:off x="477520" y="853057"/>
                <a:ext cx="11541760" cy="1093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32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Hoạt động 1 (SGK trang 111).</a:t>
                </a:r>
              </a:p>
              <a:p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Cho đường tròn (</a:t>
                </a:r>
                <a:r>
                  <a:rPr lang="vi-VN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O</a:t>
                </a:r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), hãy vẽ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có đỉnh là tâm của đường tròn đó. </a:t>
                </a:r>
                <a:endParaRPr lang="en-GB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8D81AE2-E586-28ED-D52C-98693C711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0" y="853057"/>
                <a:ext cx="11541760" cy="1093376"/>
              </a:xfrm>
              <a:prstGeom prst="rect">
                <a:avLst/>
              </a:prstGeom>
              <a:blipFill>
                <a:blip r:embed="rId3"/>
                <a:stretch>
                  <a:fillRect l="-1320" t="-7821" b="-16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692E8CE-3998-7375-37B5-4736A8442EF5}"/>
              </a:ext>
            </a:extLst>
          </p:cNvPr>
          <p:cNvSpPr txBox="1"/>
          <p:nvPr/>
        </p:nvSpPr>
        <p:spPr>
          <a:xfrm>
            <a:off x="7158499" y="4055171"/>
            <a:ext cx="42138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>
                <a:solidFill>
                  <a:srgbClr val="FFC000"/>
                </a:solidFill>
                <a:latin typeface="+mj-lt"/>
                <a:cs typeface="Times New Roman" panose="02020603050405020304" pitchFamily="18" charset="0"/>
              </a:rPr>
              <a:t>Thế nào </a:t>
            </a:r>
            <a:r>
              <a:rPr lang="vi-VN" sz="3200" b="1" i="1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</a:rPr>
              <a:t>là góc ở tâm?</a:t>
            </a:r>
            <a:endParaRPr lang="en-GB" sz="3200" b="1" i="1" dirty="0">
              <a:solidFill>
                <a:srgbClr val="FFC000"/>
              </a:solidFill>
              <a:latin typeface="+mj-lt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1C53B4-20D3-CC5D-C874-0225C15529BA}"/>
              </a:ext>
            </a:extLst>
          </p:cNvPr>
          <p:cNvSpPr txBox="1"/>
          <p:nvPr/>
        </p:nvSpPr>
        <p:spPr>
          <a:xfrm>
            <a:off x="1019179" y="5777632"/>
            <a:ext cx="953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FF00"/>
                </a:solidFill>
                <a:latin typeface="+mj-lt"/>
              </a:rPr>
              <a:t>Góc </a:t>
            </a:r>
            <a:r>
              <a:rPr lang="vi-VN" sz="3200" b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có </a:t>
            </a:r>
            <a:r>
              <a:rPr lang="vi-VN" sz="32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đỉnh là tâm đường tròn được gọi là góc </a:t>
            </a:r>
            <a:r>
              <a:rPr lang="vi-VN" sz="3200" b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ở tâm.</a:t>
            </a:r>
            <a:endParaRPr lang="en-GB" sz="32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4D0A33-6661-3A7B-F0BD-420DE306B963}"/>
              </a:ext>
            </a:extLst>
          </p:cNvPr>
          <p:cNvSpPr txBox="1"/>
          <p:nvPr/>
        </p:nvSpPr>
        <p:spPr>
          <a:xfrm>
            <a:off x="477520" y="265413"/>
            <a:ext cx="51206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GÓC Ở TÂM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1BFB60-2E99-075F-404A-4937C0C8F302}"/>
              </a:ext>
            </a:extLst>
          </p:cNvPr>
          <p:cNvSpPr txBox="1"/>
          <p:nvPr/>
        </p:nvSpPr>
        <p:spPr>
          <a:xfrm>
            <a:off x="3354922" y="2339743"/>
            <a:ext cx="4858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2BC2FF44-60CF-1C79-7177-4D3DE7C312B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156653" y="2787682"/>
            <a:ext cx="2516188" cy="237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7">
            <a:extLst>
              <a:ext uri="{FF2B5EF4-FFF2-40B4-BE49-F238E27FC236}">
                <a16:creationId xmlns:a16="http://schemas.microsoft.com/office/drawing/2014/main" id="{59C6E04D-69AE-EF85-D3B6-F798F6111FF7}"/>
              </a:ext>
            </a:extLst>
          </p:cNvPr>
          <p:cNvSpPr>
            <a:spLocks/>
          </p:cNvSpPr>
          <p:nvPr/>
        </p:nvSpPr>
        <p:spPr bwMode="auto">
          <a:xfrm>
            <a:off x="4070182" y="4172853"/>
            <a:ext cx="358775" cy="255587"/>
          </a:xfrm>
          <a:custGeom>
            <a:avLst/>
            <a:gdLst>
              <a:gd name="T0" fmla="*/ 1525 w 3760"/>
              <a:gd name="T1" fmla="*/ 2695 h 2695"/>
              <a:gd name="T2" fmla="*/ 0 w 3760"/>
              <a:gd name="T3" fmla="*/ 843 h 2695"/>
              <a:gd name="T4" fmla="*/ 3378 w 3760"/>
              <a:gd name="T5" fmla="*/ 1170 h 2695"/>
              <a:gd name="T6" fmla="*/ 3760 w 3760"/>
              <a:gd name="T7" fmla="*/ 1819 h 2695"/>
              <a:gd name="T8" fmla="*/ 1525 w 3760"/>
              <a:gd name="T9" fmla="*/ 2695 h 2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60" h="2695">
                <a:moveTo>
                  <a:pt x="1525" y="2695"/>
                </a:moveTo>
                <a:lnTo>
                  <a:pt x="0" y="843"/>
                </a:lnTo>
                <a:cubicBezTo>
                  <a:pt x="1023" y="0"/>
                  <a:pt x="2535" y="147"/>
                  <a:pt x="3378" y="1170"/>
                </a:cubicBezTo>
                <a:cubicBezTo>
                  <a:pt x="3539" y="1365"/>
                  <a:pt x="3668" y="1584"/>
                  <a:pt x="3760" y="1819"/>
                </a:cubicBezTo>
                <a:lnTo>
                  <a:pt x="1525" y="2695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1">
            <a:extLst>
              <a:ext uri="{FF2B5EF4-FFF2-40B4-BE49-F238E27FC236}">
                <a16:creationId xmlns:a16="http://schemas.microsoft.com/office/drawing/2014/main" id="{116F43DE-3F16-510D-B90F-0CC3AC788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5841" y="3363273"/>
            <a:ext cx="2154238" cy="2154237"/>
          </a:xfrm>
          <a:prstGeom prst="ellipse">
            <a:avLst/>
          </a:prstGeom>
          <a:noFill/>
          <a:ln w="2857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A99F13-C666-96AB-ACB0-351980A50D95}"/>
              </a:ext>
            </a:extLst>
          </p:cNvPr>
          <p:cNvGrpSpPr>
            <a:grpSpLocks/>
          </p:cNvGrpSpPr>
          <p:nvPr/>
        </p:nvGrpSpPr>
        <p:grpSpPr bwMode="auto">
          <a:xfrm>
            <a:off x="4127637" y="4369536"/>
            <a:ext cx="258763" cy="393700"/>
            <a:chOff x="1507" y="2109"/>
            <a:chExt cx="163" cy="248"/>
          </a:xfrm>
        </p:grpSpPr>
        <p:sp>
          <p:nvSpPr>
            <p:cNvPr id="27" name="Oval 14">
              <a:extLst>
                <a:ext uri="{FF2B5EF4-FFF2-40B4-BE49-F238E27FC236}">
                  <a16:creationId xmlns:a16="http://schemas.microsoft.com/office/drawing/2014/main" id="{792B2A99-D7E0-0AD3-08C2-82BF65F43B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0" y="2109"/>
              <a:ext cx="49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15">
              <a:extLst>
                <a:ext uri="{FF2B5EF4-FFF2-40B4-BE49-F238E27FC236}">
                  <a16:creationId xmlns:a16="http://schemas.microsoft.com/office/drawing/2014/main" id="{5A42E202-43D9-A480-B598-A1882F0EA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0" y="2109"/>
              <a:ext cx="49" cy="48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16">
              <a:extLst>
                <a:ext uri="{FF2B5EF4-FFF2-40B4-BE49-F238E27FC236}">
                  <a16:creationId xmlns:a16="http://schemas.microsoft.com/office/drawing/2014/main" id="{BB5E98A0-9E02-E3FF-5486-961322C80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7" y="2164"/>
              <a:ext cx="163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1" u="none" strike="noStrike" cap="none" normalizeH="0" baseline="0">
                  <a:ln>
                    <a:noFill/>
                  </a:ln>
                  <a:solidFill>
                    <a:srgbClr val="FDFDFD"/>
                  </a:solidFill>
                  <a:effectLst/>
                  <a:latin typeface="Times New Roman" panose="02020603050405020304" pitchFamily="18" charset="0"/>
                </a:rPr>
                <a:t>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4" name="Nhóm 33">
            <a:extLst>
              <a:ext uri="{FF2B5EF4-FFF2-40B4-BE49-F238E27FC236}">
                <a16:creationId xmlns:a16="http://schemas.microsoft.com/office/drawing/2014/main" id="{57571135-A026-D1B5-DD0D-010172C30A21}"/>
              </a:ext>
            </a:extLst>
          </p:cNvPr>
          <p:cNvGrpSpPr/>
          <p:nvPr/>
        </p:nvGrpSpPr>
        <p:grpSpPr>
          <a:xfrm>
            <a:off x="3239060" y="2831072"/>
            <a:ext cx="953769" cy="1569660"/>
            <a:chOff x="1272361" y="2009512"/>
            <a:chExt cx="1052513" cy="1563964"/>
          </a:xfrm>
        </p:grpSpPr>
        <p:sp>
          <p:nvSpPr>
            <p:cNvPr id="16" name="Line 12">
              <a:extLst>
                <a:ext uri="{FF2B5EF4-FFF2-40B4-BE49-F238E27FC236}">
                  <a16:creationId xmlns:a16="http://schemas.microsoft.com/office/drawing/2014/main" id="{28B396B6-69E2-D3D5-A4AD-4F18FEF594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1574" y="2397048"/>
              <a:ext cx="1003300" cy="1176428"/>
            </a:xfrm>
            <a:prstGeom prst="line">
              <a:avLst/>
            </a:prstGeom>
            <a:noFill/>
            <a:ln w="2857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9" name="Group 21">
              <a:extLst>
                <a:ext uri="{FF2B5EF4-FFF2-40B4-BE49-F238E27FC236}">
                  <a16:creationId xmlns:a16="http://schemas.microsoft.com/office/drawing/2014/main" id="{CDBEED5E-D21A-69E7-2071-1825C008D8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7125" y="2323111"/>
              <a:ext cx="334963" cy="460375"/>
              <a:chOff x="1099" y="1344"/>
              <a:chExt cx="211" cy="290"/>
            </a:xfrm>
          </p:grpSpPr>
          <p:sp>
            <p:nvSpPr>
              <p:cNvPr id="24" name="Oval 18">
                <a:extLst>
                  <a:ext uri="{FF2B5EF4-FFF2-40B4-BE49-F238E27FC236}">
                    <a16:creationId xmlns:a16="http://schemas.microsoft.com/office/drawing/2014/main" id="{C2D0FEA9-C2D1-18F4-2514-60F588FC4A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9" y="1585"/>
                <a:ext cx="48" cy="4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Oval 19">
                <a:extLst>
                  <a:ext uri="{FF2B5EF4-FFF2-40B4-BE49-F238E27FC236}">
                    <a16:creationId xmlns:a16="http://schemas.microsoft.com/office/drawing/2014/main" id="{F455FC58-C5D9-4DF4-93D4-35C9AAC35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9" y="1585"/>
                <a:ext cx="48" cy="49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20">
                <a:extLst>
                  <a:ext uri="{FF2B5EF4-FFF2-40B4-BE49-F238E27FC236}">
                    <a16:creationId xmlns:a16="http://schemas.microsoft.com/office/drawing/2014/main" id="{484C0F22-9D23-077D-DE8D-6EC8C9E6F2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4" y="1344"/>
                <a:ext cx="156" cy="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1" i="1" u="none" strike="noStrike" cap="none" normalizeH="0" baseline="0">
                    <a:ln>
                      <a:noFill/>
                    </a:ln>
                    <a:solidFill>
                      <a:srgbClr val="FDFDFD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1E3666DF-C0CA-596C-1ADD-D19C02CE88D3}"/>
                </a:ext>
              </a:extLst>
            </p:cNvPr>
            <p:cNvSpPr txBox="1"/>
            <p:nvPr/>
          </p:nvSpPr>
          <p:spPr>
            <a:xfrm>
              <a:off x="1272361" y="2009512"/>
              <a:ext cx="3528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p:grpSp>
        <p:nvGrpSpPr>
          <p:cNvPr id="35" name="Nhóm 34">
            <a:extLst>
              <a:ext uri="{FF2B5EF4-FFF2-40B4-BE49-F238E27FC236}">
                <a16:creationId xmlns:a16="http://schemas.microsoft.com/office/drawing/2014/main" id="{971BA8DE-D52B-CE56-9032-2B13E15A9600}"/>
              </a:ext>
            </a:extLst>
          </p:cNvPr>
          <p:cNvGrpSpPr/>
          <p:nvPr/>
        </p:nvGrpSpPr>
        <p:grpSpPr>
          <a:xfrm>
            <a:off x="4203044" y="3235583"/>
            <a:ext cx="1926774" cy="1184237"/>
            <a:chOff x="2371654" y="2418193"/>
            <a:chExt cx="1877155" cy="1134610"/>
          </a:xfrm>
        </p:grpSpPr>
        <p:sp>
          <p:nvSpPr>
            <p:cNvPr id="17" name="Line 13">
              <a:extLst>
                <a:ext uri="{FF2B5EF4-FFF2-40B4-BE49-F238E27FC236}">
                  <a16:creationId xmlns:a16="http://schemas.microsoft.com/office/drawing/2014/main" id="{6BC491C8-F8EB-A8ED-6B89-2827080170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71654" y="2832999"/>
              <a:ext cx="1846261" cy="719804"/>
            </a:xfrm>
            <a:prstGeom prst="line">
              <a:avLst/>
            </a:prstGeom>
            <a:noFill/>
            <a:ln w="2857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0" name="Group 25">
              <a:extLst>
                <a:ext uri="{FF2B5EF4-FFF2-40B4-BE49-F238E27FC236}">
                  <a16:creationId xmlns:a16="http://schemas.microsoft.com/office/drawing/2014/main" id="{9649BD89-7CB0-CE87-5BD4-B06D5E95E1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2281" y="2799306"/>
              <a:ext cx="331788" cy="411162"/>
              <a:chOff x="2163" y="1651"/>
              <a:chExt cx="209" cy="259"/>
            </a:xfrm>
          </p:grpSpPr>
          <p:sp>
            <p:nvSpPr>
              <p:cNvPr id="21" name="Oval 22">
                <a:extLst>
                  <a:ext uri="{FF2B5EF4-FFF2-40B4-BE49-F238E27FC236}">
                    <a16:creationId xmlns:a16="http://schemas.microsoft.com/office/drawing/2014/main" id="{C53293E9-99F4-BDAA-6EEC-5D1F61EF18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3" y="1862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Oval 23">
                <a:extLst>
                  <a:ext uri="{FF2B5EF4-FFF2-40B4-BE49-F238E27FC236}">
                    <a16:creationId xmlns:a16="http://schemas.microsoft.com/office/drawing/2014/main" id="{61B4FCB3-E25E-C872-6018-381C66C233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3" y="1862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24">
                <a:extLst>
                  <a:ext uri="{FF2B5EF4-FFF2-40B4-BE49-F238E27FC236}">
                    <a16:creationId xmlns:a16="http://schemas.microsoft.com/office/drawing/2014/main" id="{D6D208C1-EE5A-772F-CBB4-CB3A8557EF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6" y="1651"/>
                <a:ext cx="156" cy="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1" i="1" u="none" strike="noStrike" cap="none" normalizeH="0" baseline="0">
                    <a:ln>
                      <a:noFill/>
                    </a:ln>
                    <a:solidFill>
                      <a:srgbClr val="FDFDFD"/>
                    </a:solidFill>
                    <a:effectLst/>
                    <a:latin typeface="Times New Roman" panose="02020603050405020304" pitchFamily="18" charset="0"/>
                  </a:rPr>
                  <a:t>B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050A1A68-0664-39EC-9277-B55CE0B120CA}"/>
                </a:ext>
              </a:extLst>
            </p:cNvPr>
            <p:cNvSpPr txBox="1"/>
            <p:nvPr/>
          </p:nvSpPr>
          <p:spPr>
            <a:xfrm>
              <a:off x="3895945" y="2418193"/>
              <a:ext cx="3528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17C5D452-69F7-B8C2-FDFC-BE69CB1B3A5D}"/>
                  </a:ext>
                </a:extLst>
              </p:cNvPr>
              <p:cNvSpPr txBox="1"/>
              <p:nvPr/>
            </p:nvSpPr>
            <p:spPr>
              <a:xfrm>
                <a:off x="7145169" y="3237406"/>
                <a:ext cx="4054194" cy="6013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𝐴𝑂𝐵</m:t>
                        </m:r>
                      </m:e>
                    </m:acc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góc ở tâm.</a:t>
                </a:r>
                <a:endParaRPr lang="en-US" sz="3200" dirty="0"/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17C5D452-69F7-B8C2-FDFC-BE69CB1B3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169" y="3237406"/>
                <a:ext cx="4054194" cy="601383"/>
              </a:xfrm>
              <a:prstGeom prst="rect">
                <a:avLst/>
              </a:prstGeom>
              <a:blipFill>
                <a:blip r:embed="rId4"/>
                <a:stretch>
                  <a:fillRect t="-12121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750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0" grpId="1"/>
      <p:bldP spid="11" grpId="0"/>
      <p:bldP spid="12" grpId="0"/>
      <p:bldP spid="5" grpId="0"/>
      <p:bldP spid="31" grpId="0" animBg="1"/>
      <p:bldP spid="15" grpId="0" animBg="1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L20U25GSXzBJYl68kk8uQGfFKzs7yb1M4KJWUiLk6ZEvGF+qCIPSnY57AbBFCvTW2023.15.8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BF72FCC-2229-C581-8D56-A773F225D5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775526" y="5130311"/>
            <a:ext cx="1633682" cy="16336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B4522B-64AC-C7B6-BD0A-3EF714C68628}"/>
              </a:ext>
            </a:extLst>
          </p:cNvPr>
          <p:cNvSpPr txBox="1"/>
          <p:nvPr/>
        </p:nvSpPr>
        <p:spPr>
          <a:xfrm>
            <a:off x="352598" y="165424"/>
            <a:ext cx="11486804" cy="1745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32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32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(SGK </a:t>
            </a:r>
            <a:r>
              <a:rPr lang="en-US" sz="32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32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111).</a:t>
            </a:r>
            <a:r>
              <a:rPr lang="vi-VN" sz="32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kern="1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</a:t>
            </a:r>
            <a:r>
              <a:rPr lang="en-US" sz="3200" i="1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vi-VN" sz="3200" i="1" kern="1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ình </a:t>
            </a:r>
            <a:r>
              <a:rPr lang="vi-VN" sz="32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47</a:t>
            </a:r>
            <a:r>
              <a:rPr lang="vi-VN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coi mỗi khung đồng hồ là một đường tròn, kim giờ, kim phút là các tia. Số đo góc ở tâm trong mỗi hình 47</a:t>
            </a:r>
            <a:r>
              <a:rPr lang="vi-VN" sz="32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a, </a:t>
            </a:r>
            <a:r>
              <a:rPr lang="vi-VN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47</a:t>
            </a:r>
            <a:r>
              <a:rPr lang="vi-VN" sz="32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b, </a:t>
            </a:r>
            <a:r>
              <a:rPr lang="vi-VN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47</a:t>
            </a:r>
            <a:r>
              <a:rPr lang="vi-VN" sz="32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c, </a:t>
            </a:r>
            <a:r>
              <a:rPr lang="vi-VN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47</a:t>
            </a:r>
            <a:r>
              <a:rPr lang="vi-VN" sz="32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 </a:t>
            </a:r>
            <a:r>
              <a:rPr lang="vi-VN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bao nhiêu?</a:t>
            </a:r>
            <a:endParaRPr lang="en-GB" sz="32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0CA08F0E-E369-B915-49EA-036AA493EB83}"/>
              </a:ext>
            </a:extLst>
          </p:cNvPr>
          <p:cNvGrpSpPr/>
          <p:nvPr/>
        </p:nvGrpSpPr>
        <p:grpSpPr>
          <a:xfrm>
            <a:off x="733038" y="4409851"/>
            <a:ext cx="10507210" cy="2132350"/>
            <a:chOff x="586969" y="3791432"/>
            <a:chExt cx="10507210" cy="239575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AFAE7BF-D5B6-2EB6-7DC4-0FEB864436A3}"/>
                </a:ext>
              </a:extLst>
            </p:cNvPr>
            <p:cNvSpPr txBox="1"/>
            <p:nvPr/>
          </p:nvSpPr>
          <p:spPr>
            <a:xfrm>
              <a:off x="586969" y="3791432"/>
              <a:ext cx="10507210" cy="13080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1200"/>
                </a:spcAft>
              </a:pPr>
              <a:r>
                <a:rPr lang="en-US" sz="3200" b="1" kern="100" dirty="0" err="1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Lời</a:t>
              </a:r>
              <a:r>
                <a:rPr lang="en-US" sz="3200" b="1" kern="10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g</a:t>
              </a:r>
              <a:r>
                <a:rPr lang="vi-VN" sz="3200" b="1" kern="10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iải</a:t>
              </a:r>
              <a:r>
                <a:rPr lang="en-US" sz="3200" b="1" kern="10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vi-VN" sz="32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l">
                <a:spcBef>
                  <a:spcPts val="600"/>
                </a:spcBef>
                <a:spcAft>
                  <a:spcPts val="1200"/>
                </a:spcAft>
              </a:pPr>
              <a:r>
                <a:rPr lang="en-US" sz="3200" b="1" kern="10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1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3200" kern="1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1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</a:t>
              </a:r>
              <a:r>
                <a:rPr lang="en-US" sz="3200" kern="1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1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3200" kern="1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ở </a:t>
              </a:r>
              <a:r>
                <a:rPr lang="en-US" sz="3200" kern="1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tâm</a:t>
              </a:r>
              <a:r>
                <a:rPr lang="en-US" sz="3200" kern="1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1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3200" kern="1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1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mỗi</a:t>
              </a:r>
              <a:r>
                <a:rPr lang="en-US" sz="3200" kern="1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1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sz="3200" kern="1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47</a:t>
              </a:r>
              <a:r>
                <a:rPr lang="en-US" sz="3200" i="1" kern="1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a, </a:t>
              </a:r>
              <a:r>
                <a:rPr lang="en-US" sz="3200" kern="1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47</a:t>
              </a:r>
              <a:r>
                <a:rPr lang="en-US" sz="3200" i="1" kern="1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b, </a:t>
              </a:r>
              <a:r>
                <a:rPr lang="en-US" sz="3200" kern="1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47</a:t>
              </a:r>
              <a:r>
                <a:rPr lang="en-US" sz="3200" i="1" kern="1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c, </a:t>
              </a:r>
              <a:r>
                <a:rPr lang="en-US" sz="3200" kern="1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47</a:t>
              </a:r>
              <a:r>
                <a:rPr lang="en-US" sz="3200" i="1" kern="1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</a:t>
              </a:r>
              <a:r>
                <a:rPr lang="en-US" sz="3200" kern="1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1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lần</a:t>
              </a:r>
              <a:r>
                <a:rPr lang="en-US" sz="3200" kern="1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1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lượt</a:t>
              </a:r>
              <a:r>
                <a:rPr lang="en-US" sz="3200" kern="1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1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endParaRPr lang="en-GB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" name="Đối tượng 7">
              <a:extLst>
                <a:ext uri="{FF2B5EF4-FFF2-40B4-BE49-F238E27FC236}">
                  <a16:creationId xmlns:a16="http://schemas.microsoft.com/office/drawing/2014/main" id="{9E0DDA50-8A8D-D3B5-CF26-CA7C1E1E886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6582679"/>
                </p:ext>
              </p:extLst>
            </p:nvPr>
          </p:nvGraphicFramePr>
          <p:xfrm>
            <a:off x="2573500" y="5455486"/>
            <a:ext cx="1134542" cy="7027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68280" imgH="228600" progId="Equation.DSMT4">
                    <p:embed/>
                  </p:oleObj>
                </mc:Choice>
                <mc:Fallback>
                  <p:oleObj name="Equation" r:id="rId3" imgW="368280" imgH="228600" progId="Equation.DSMT4">
                    <p:embed/>
                    <p:pic>
                      <p:nvPicPr>
                        <p:cNvPr id="10" name="Đối tượng 9">
                          <a:extLst>
                            <a:ext uri="{FF2B5EF4-FFF2-40B4-BE49-F238E27FC236}">
                              <a16:creationId xmlns:a16="http://schemas.microsoft.com/office/drawing/2014/main" id="{F0CC79E3-5AF8-5F33-5FCD-B7B1A9DF9B8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573500" y="5455486"/>
                          <a:ext cx="1134542" cy="70270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Đối tượng 12">
              <a:extLst>
                <a:ext uri="{FF2B5EF4-FFF2-40B4-BE49-F238E27FC236}">
                  <a16:creationId xmlns:a16="http://schemas.microsoft.com/office/drawing/2014/main" id="{F8988468-C23E-DAAE-3F60-9B63159624B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67273140"/>
                </p:ext>
              </p:extLst>
            </p:nvPr>
          </p:nvGraphicFramePr>
          <p:xfrm>
            <a:off x="586969" y="5455486"/>
            <a:ext cx="955675" cy="7158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304560" imgH="228600" progId="Equation.DSMT4">
                    <p:embed/>
                  </p:oleObj>
                </mc:Choice>
                <mc:Fallback>
                  <p:oleObj name="Equation" r:id="rId5" imgW="304560" imgH="228600" progId="Equation.DSMT4">
                    <p:embed/>
                    <p:pic>
                      <p:nvPicPr>
                        <p:cNvPr id="6" name="Đối tượng 5">
                          <a:extLst>
                            <a:ext uri="{FF2B5EF4-FFF2-40B4-BE49-F238E27FC236}">
                              <a16:creationId xmlns:a16="http://schemas.microsoft.com/office/drawing/2014/main" id="{FF604928-4618-B387-F5FC-F9161742E6A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86969" y="5455486"/>
                          <a:ext cx="955675" cy="7158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Đối tượng 14">
              <a:extLst>
                <a:ext uri="{FF2B5EF4-FFF2-40B4-BE49-F238E27FC236}">
                  <a16:creationId xmlns:a16="http://schemas.microsoft.com/office/drawing/2014/main" id="{7D813D5B-EFCC-1909-61F9-3A88DDE2797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7073889"/>
                </p:ext>
              </p:extLst>
            </p:nvPr>
          </p:nvGraphicFramePr>
          <p:xfrm>
            <a:off x="3737136" y="5498299"/>
            <a:ext cx="1030855" cy="6099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342720" imgH="203040" progId="Equation.DSMT4">
                    <p:embed/>
                  </p:oleObj>
                </mc:Choice>
                <mc:Fallback>
                  <p:oleObj name="Equation" r:id="rId7" imgW="342720" imgH="203040" progId="Equation.DSMT4">
                    <p:embed/>
                    <p:pic>
                      <p:nvPicPr>
                        <p:cNvPr id="9" name="Đối tượng 8">
                          <a:extLst>
                            <a:ext uri="{FF2B5EF4-FFF2-40B4-BE49-F238E27FC236}">
                              <a16:creationId xmlns:a16="http://schemas.microsoft.com/office/drawing/2014/main" id="{570DCD3B-CD59-D1F1-7E24-0FE535C6C6A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737136" y="5498299"/>
                          <a:ext cx="1030855" cy="60998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Đối tượng 16">
              <a:extLst>
                <a:ext uri="{FF2B5EF4-FFF2-40B4-BE49-F238E27FC236}">
                  <a16:creationId xmlns:a16="http://schemas.microsoft.com/office/drawing/2014/main" id="{FD8D7BF1-B994-B1CD-9346-80A35392706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5327010"/>
                </p:ext>
              </p:extLst>
            </p:nvPr>
          </p:nvGraphicFramePr>
          <p:xfrm>
            <a:off x="1617824" y="5469638"/>
            <a:ext cx="955675" cy="717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304560" imgH="228600" progId="Equation.DSMT4">
                    <p:embed/>
                  </p:oleObj>
                </mc:Choice>
                <mc:Fallback>
                  <p:oleObj name="Equation" r:id="rId9" imgW="304560" imgH="228600" progId="Equation.DSMT4">
                    <p:embed/>
                    <p:pic>
                      <p:nvPicPr>
                        <p:cNvPr id="7" name="Đối tượng 6">
                          <a:extLst>
                            <a:ext uri="{FF2B5EF4-FFF2-40B4-BE49-F238E27FC236}">
                              <a16:creationId xmlns:a16="http://schemas.microsoft.com/office/drawing/2014/main" id="{8CCA2CF6-AF38-536D-46DE-9C802FB3BE9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617824" y="5469638"/>
                          <a:ext cx="955675" cy="7175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E4745B77-67F9-3893-9F60-12DC8DFB0591}"/>
              </a:ext>
            </a:extLst>
          </p:cNvPr>
          <p:cNvGrpSpPr/>
          <p:nvPr/>
        </p:nvGrpSpPr>
        <p:grpSpPr>
          <a:xfrm>
            <a:off x="952137" y="1940572"/>
            <a:ext cx="8844016" cy="2045772"/>
            <a:chOff x="1066131" y="2274095"/>
            <a:chExt cx="8814864" cy="2164441"/>
          </a:xfrm>
        </p:grpSpPr>
        <p:sp>
          <p:nvSpPr>
            <p:cNvPr id="4" name="TextBox 113">
              <a:extLst>
                <a:ext uri="{FF2B5EF4-FFF2-40B4-BE49-F238E27FC236}">
                  <a16:creationId xmlns:a16="http://schemas.microsoft.com/office/drawing/2014/main" id="{7E123166-D6F3-4845-209B-AFF085315C4C}"/>
                </a:ext>
              </a:extLst>
            </p:cNvPr>
            <p:cNvSpPr txBox="1"/>
            <p:nvPr/>
          </p:nvSpPr>
          <p:spPr>
            <a:xfrm>
              <a:off x="3325463" y="3763951"/>
              <a:ext cx="593995" cy="553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2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GB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113">
              <a:extLst>
                <a:ext uri="{FF2B5EF4-FFF2-40B4-BE49-F238E27FC236}">
                  <a16:creationId xmlns:a16="http://schemas.microsoft.com/office/drawing/2014/main" id="{986CD9DF-63D8-E7B5-84E4-ABED94BA4435}"/>
                </a:ext>
              </a:extLst>
            </p:cNvPr>
            <p:cNvSpPr txBox="1"/>
            <p:nvPr/>
          </p:nvSpPr>
          <p:spPr>
            <a:xfrm>
              <a:off x="5381207" y="3884966"/>
              <a:ext cx="808726" cy="553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  <a:endParaRPr lang="en-GB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113">
              <a:extLst>
                <a:ext uri="{FF2B5EF4-FFF2-40B4-BE49-F238E27FC236}">
                  <a16:creationId xmlns:a16="http://schemas.microsoft.com/office/drawing/2014/main" id="{C17978D5-8247-A407-704F-F4CCECDFC0D3}"/>
                </a:ext>
              </a:extLst>
            </p:cNvPr>
            <p:cNvSpPr txBox="1"/>
            <p:nvPr/>
          </p:nvSpPr>
          <p:spPr>
            <a:xfrm>
              <a:off x="9261369" y="3841910"/>
              <a:ext cx="619626" cy="488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d)</a:t>
              </a:r>
              <a:endParaRPr lang="en-GB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113">
              <a:extLst>
                <a:ext uri="{FF2B5EF4-FFF2-40B4-BE49-F238E27FC236}">
                  <a16:creationId xmlns:a16="http://schemas.microsoft.com/office/drawing/2014/main" id="{88C39C27-7326-38EF-92B4-B648926EA467}"/>
                </a:ext>
              </a:extLst>
            </p:cNvPr>
            <p:cNvSpPr txBox="1"/>
            <p:nvPr/>
          </p:nvSpPr>
          <p:spPr>
            <a:xfrm>
              <a:off x="7393484" y="3776785"/>
              <a:ext cx="501664" cy="553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c)</a:t>
              </a:r>
              <a:endParaRPr lang="en-GB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2" name="Nhóm 21">
              <a:extLst>
                <a:ext uri="{FF2B5EF4-FFF2-40B4-BE49-F238E27FC236}">
                  <a16:creationId xmlns:a16="http://schemas.microsoft.com/office/drawing/2014/main" id="{8AAAA7C8-CCD4-721F-0728-D60D54B82B46}"/>
                </a:ext>
              </a:extLst>
            </p:cNvPr>
            <p:cNvGrpSpPr/>
            <p:nvPr/>
          </p:nvGrpSpPr>
          <p:grpSpPr>
            <a:xfrm>
              <a:off x="1066131" y="2274095"/>
              <a:ext cx="7271111" cy="1610871"/>
              <a:chOff x="1052491" y="2110662"/>
              <a:chExt cx="7271111" cy="1610871"/>
            </a:xfrm>
          </p:grpSpPr>
          <p:pic>
            <p:nvPicPr>
              <p:cNvPr id="11" name="Picture 4" descr="Toán 2 - Tập một - Theo SGK Kết nối tri thức với cuộc sống | Chủ đề 6 Ngày  – Giờ, Giờ – Phút, Ngày – Tháng | Bài 29. Ngày –">
                <a:extLst>
                  <a:ext uri="{FF2B5EF4-FFF2-40B4-BE49-F238E27FC236}">
                    <a16:creationId xmlns:a16="http://schemas.microsoft.com/office/drawing/2014/main" id="{F60E2CB0-255D-ED37-D9E3-95687C1F46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6509" y="2110662"/>
                <a:ext cx="1571538" cy="15715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 descr="Toán 2 - Tập một - Theo SGK Kết nối tri thức với cuộc sống | Chủ đề 6 Ngày  – Giờ, Giờ – Phút, Ngày – Tháng | Bài 29. Ngày –">
                <a:extLst>
                  <a:ext uri="{FF2B5EF4-FFF2-40B4-BE49-F238E27FC236}">
                    <a16:creationId xmlns:a16="http://schemas.microsoft.com/office/drawing/2014/main" id="{ADFE53D7-2C7C-AF39-D875-DC1690A7B1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52064" y="2148903"/>
                <a:ext cx="1571538" cy="15726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43CCD64F-09E2-9C57-0FFF-3A773C2CF96D}"/>
                  </a:ext>
                </a:extLst>
              </p:cNvPr>
              <p:cNvSpPr txBox="1"/>
              <p:nvPr/>
            </p:nvSpPr>
            <p:spPr>
              <a:xfrm>
                <a:off x="1052491" y="2576217"/>
                <a:ext cx="1761605" cy="553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47</a:t>
                </a:r>
              </a:p>
            </p:txBody>
          </p:sp>
        </p:grp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F9400B35-2559-A021-1C10-97B4BE3BAD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693" y="1963036"/>
            <a:ext cx="1491313" cy="14913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0F72CFF-BFA7-3937-CBC9-E80B5615E4B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070" y="1942592"/>
            <a:ext cx="1486408" cy="148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0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2458</TotalTime>
  <Words>2109</Words>
  <Application>Microsoft Office PowerPoint</Application>
  <PresentationFormat>Widescreen</PresentationFormat>
  <Paragraphs>234</Paragraphs>
  <Slides>24</Slides>
  <Notes>1</Notes>
  <HiddenSlides>0</HiddenSlides>
  <MMClips>3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Georgia</vt:lpstr>
      <vt:lpstr>Times New Roman</vt:lpstr>
      <vt:lpstr>1_Office Theme</vt:lpstr>
      <vt:lpstr>Equation</vt:lpstr>
      <vt:lpstr>BÀI 4. GÓC Ở TÂM. GÓC NỘI TIẾP</vt:lpstr>
      <vt:lpstr>PowerPoint Presentation</vt:lpstr>
      <vt:lpstr>TRÒ CHƠI: AI NHANH HƠN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Nguyễn</dc:creator>
  <cp:lastModifiedBy>A36697 Dương Tuấn Anh</cp:lastModifiedBy>
  <cp:revision>139</cp:revision>
  <dcterms:created xsi:type="dcterms:W3CDTF">2024-04-24T02:27:15Z</dcterms:created>
  <dcterms:modified xsi:type="dcterms:W3CDTF">2025-01-20T01:11:58Z</dcterms:modified>
</cp:coreProperties>
</file>