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68" r:id="rId2"/>
    <p:sldId id="590" r:id="rId3"/>
    <p:sldId id="591" r:id="rId4"/>
    <p:sldId id="592" r:id="rId5"/>
    <p:sldId id="573" r:id="rId6"/>
    <p:sldId id="593" r:id="rId7"/>
    <p:sldId id="612" r:id="rId8"/>
    <p:sldId id="605" r:id="rId9"/>
    <p:sldId id="613" r:id="rId10"/>
    <p:sldId id="615" r:id="rId11"/>
    <p:sldId id="614" r:id="rId12"/>
    <p:sldId id="599" r:id="rId13"/>
    <p:sldId id="600" r:id="rId14"/>
    <p:sldId id="603" r:id="rId15"/>
    <p:sldId id="618" r:id="rId16"/>
    <p:sldId id="611" r:id="rId17"/>
    <p:sldId id="602" r:id="rId18"/>
    <p:sldId id="619" r:id="rId19"/>
    <p:sldId id="607" r:id="rId20"/>
    <p:sldId id="608" r:id="rId21"/>
    <p:sldId id="616" r:id="rId22"/>
    <p:sldId id="606" r:id="rId23"/>
    <p:sldId id="609" r:id="rId24"/>
    <p:sldId id="610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59" clrIdx="0">
    <p:extLst>
      <p:ext uri="{19B8F6BF-5375-455C-9EA6-DF929625EA0E}">
        <p15:presenceInfo xmlns:p15="http://schemas.microsoft.com/office/powerpoint/2012/main" userId="Win10" providerId="None"/>
      </p:ext>
    </p:extLst>
  </p:cmAuthor>
  <p:cmAuthor id="2" name="Phố núi Nho Quan" initials="" lastIdx="71" clrIdx="1">
    <p:extLst>
      <p:ext uri="{19B8F6BF-5375-455C-9EA6-DF929625EA0E}">
        <p15:presenceInfo xmlns:p15="http://schemas.microsoft.com/office/powerpoint/2012/main" userId="S::lamvlak52@3so365.onmicrosoft.com::cfc47931-7887-41bb-95fd-4f41c6dd8a38" providerId="AD"/>
      </p:ext>
    </p:extLst>
  </p:cmAuthor>
  <p:cmAuthor id="3" name="Trần Lệ Hiền _ Trường THCS Ban Mai" initials="" lastIdx="55" clrIdx="2">
    <p:extLst>
      <p:ext uri="{19B8F6BF-5375-455C-9EA6-DF929625EA0E}">
        <p15:presenceInfo xmlns:p15="http://schemas.microsoft.com/office/powerpoint/2012/main" userId="S::hientl@banmaischool.edu.vn::dfbb6332-d652-458a-9710-a69d189f76d2" providerId="AD"/>
      </p:ext>
    </p:extLst>
  </p:cmAuthor>
  <p:cmAuthor id="4" name="Kim Anh Trần" initials="KT" lastIdx="10" clrIdx="3">
    <p:extLst>
      <p:ext uri="{19B8F6BF-5375-455C-9EA6-DF929625EA0E}">
        <p15:presenceInfo xmlns:p15="http://schemas.microsoft.com/office/powerpoint/2012/main" userId="8511b4f13db7cdd5" providerId="Windows Live"/>
      </p:ext>
    </p:extLst>
  </p:cmAuthor>
  <p:cmAuthor id="5" name="Vũ Thị Hiền" initials="VTH" lastIdx="1" clrIdx="4">
    <p:extLst>
      <p:ext uri="{19B8F6BF-5375-455C-9EA6-DF929625EA0E}">
        <p15:presenceInfo xmlns:p15="http://schemas.microsoft.com/office/powerpoint/2012/main" userId="S::hien.vt@thcstrunghoa.edu.vn::f0e2df91-3e5d-4b7c-9fa0-e459bfe9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3FF"/>
    <a:srgbClr val="FFECAF"/>
    <a:srgbClr val="FF4FF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7B47C-2C56-46E9-AEFD-6A13698AE453}" v="511" dt="2024-05-13T05:44:2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054" autoAdjust="0"/>
  </p:normalViewPr>
  <p:slideViewPr>
    <p:cSldViewPr snapToGrid="0">
      <p:cViewPr varScale="1">
        <p:scale>
          <a:sx n="49" d="100"/>
          <a:sy n="49" d="100"/>
        </p:scale>
        <p:origin x="13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2T00:00:48.713" idx="54">
    <p:pos x="6304" y="3290"/>
    <p:text>Các kí tự toán học cần đổi sang font Tims new roman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1 </a:t>
            </a:r>
            <a:r>
              <a:rPr lang="en-US" dirty="0" err="1"/>
              <a:t>phút</a:t>
            </a:r>
            <a:r>
              <a:rPr lang="en-US" dirty="0"/>
              <a:t>,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1 </a:t>
            </a:r>
            <a:r>
              <a:rPr lang="en-US" dirty="0" err="1"/>
              <a:t>phút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68D-8FCB-433F-8108-738895A11DD3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462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68D-8FCB-433F-8108-738895A11DD3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29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2E68D-8FCB-433F-8108-738895A11DD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91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68D-8FCB-433F-8108-738895A11DD3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881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EOvpQ9HdpQ?feature=oembed" TargetMode="Externa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10.png"/><Relationship Id="rId7" Type="http://schemas.microsoft.com/office/2007/relationships/hdphoto" Target="../media/hdphoto1.wdp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120.png"/><Relationship Id="rId9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032" y="3384927"/>
            <a:ext cx="2180399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208FCB7-4ED9-E555-16AF-2D41E1DBF4D2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1718D1D-99EB-8E2A-E084-F7014F6D4F10}"/>
              </a:ext>
            </a:extLst>
          </p:cNvPr>
          <p:cNvSpPr txBox="1"/>
          <p:nvPr/>
        </p:nvSpPr>
        <p:spPr>
          <a:xfrm>
            <a:off x="302666" y="922345"/>
            <a:ext cx="8784771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5F209-249F-CCB5-68E3-684B0FD5E422}"/>
                  </a:ext>
                </a:extLst>
              </p:cNvPr>
              <p:cNvSpPr txBox="1"/>
              <p:nvPr/>
            </p:nvSpPr>
            <p:spPr>
              <a:xfrm>
                <a:off x="283029" y="1591608"/>
                <a:ext cx="6136848" cy="59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OAI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OBI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5F209-249F-CCB5-68E3-684B0FD5E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1591608"/>
                <a:ext cx="6136848" cy="592855"/>
              </a:xfrm>
              <a:prstGeom prst="rect">
                <a:avLst/>
              </a:prstGeom>
              <a:blipFill>
                <a:blip r:embed="rId2"/>
                <a:stretch>
                  <a:fillRect l="-2284" t="-6186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0645A-AC79-DF23-1336-F36DD7714C42}"/>
                  </a:ext>
                </a:extLst>
              </p:cNvPr>
              <p:cNvSpPr txBox="1"/>
              <p:nvPr/>
            </p:nvSpPr>
            <p:spPr>
              <a:xfrm>
                <a:off x="316022" y="2388111"/>
                <a:ext cx="8452970" cy="167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có: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OAI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(ĐL tổng ba góc của một tam giác).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tự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0645A-AC79-DF23-1336-F36DD7714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2" y="2388111"/>
                <a:ext cx="8452970" cy="1674305"/>
              </a:xfrm>
              <a:prstGeom prst="rect">
                <a:avLst/>
              </a:prstGeom>
              <a:blipFill>
                <a:blip r:embed="rId3"/>
                <a:stretch>
                  <a:fillRect l="-1732" t="-2190" r="-1732"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6F819C-9774-D762-44C8-D7BBCC49C154}"/>
                  </a:ext>
                </a:extLst>
              </p:cNvPr>
              <p:cNvSpPr txBox="1"/>
              <p:nvPr/>
            </p:nvSpPr>
            <p:spPr>
              <a:xfrm>
                <a:off x="304239" y="4304245"/>
                <a:ext cx="9292248" cy="1144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có: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(hai góc kề bù); 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(hai góc kề bù).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6F819C-9774-D762-44C8-D7BBCC49C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9" y="4304245"/>
                <a:ext cx="9292248" cy="1144159"/>
              </a:xfrm>
              <a:prstGeom prst="rect">
                <a:avLst/>
              </a:prstGeom>
              <a:blipFill>
                <a:blip r:embed="rId4"/>
                <a:stretch>
                  <a:fillRect l="-1575" t="-3191" b="-1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4537BC-6311-F244-5D0D-2210D210F24A}"/>
                  </a:ext>
                </a:extLst>
              </p:cNvPr>
              <p:cNvSpPr txBox="1"/>
              <p:nvPr/>
            </p:nvSpPr>
            <p:spPr>
              <a:xfrm>
                <a:off x="302666" y="5696399"/>
                <a:ext cx="8954454" cy="602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4537BC-6311-F244-5D0D-2210D210F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66" y="5696399"/>
                <a:ext cx="8954454" cy="602153"/>
              </a:xfrm>
              <a:prstGeom prst="rect">
                <a:avLst/>
              </a:prstGeom>
              <a:blipFill>
                <a:blip r:embed="rId5"/>
                <a:stretch>
                  <a:fillRect l="-1634" t="-606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4">
            <a:extLst>
              <a:ext uri="{FF2B5EF4-FFF2-40B4-BE49-F238E27FC236}">
                <a16:creationId xmlns:a16="http://schemas.microsoft.com/office/drawing/2014/main" id="{28413D52-68F2-52DE-E78C-E69E123BC6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77275" y="-60793"/>
            <a:ext cx="3514725" cy="4114800"/>
            <a:chOff x="2733" y="864"/>
            <a:chExt cx="2214" cy="2592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5D8F50CE-98BA-37ED-F6F6-2E2DC8224B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3" y="864"/>
              <a:ext cx="221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B3413FF9-1B97-FC3B-A569-55361A4F2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150"/>
              <a:ext cx="2032" cy="2032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Line 7">
              <a:extLst>
                <a:ext uri="{FF2B5EF4-FFF2-40B4-BE49-F238E27FC236}">
                  <a16:creationId xmlns:a16="http://schemas.microsoft.com/office/drawing/2014/main" id="{63447B44-5D16-7A1F-93CB-059B29C117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2692"/>
              <a:ext cx="1733" cy="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Line 8">
              <a:extLst>
                <a:ext uri="{FF2B5EF4-FFF2-40B4-BE49-F238E27FC236}">
                  <a16:creationId xmlns:a16="http://schemas.microsoft.com/office/drawing/2014/main" id="{C71A967C-75BB-F6C1-AC9A-0BC32F19C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198"/>
              <a:ext cx="558" cy="150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E85E00D3-C1D8-9E2F-B4FD-0A240A216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1175" cy="14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Line 10">
              <a:extLst>
                <a:ext uri="{FF2B5EF4-FFF2-40B4-BE49-F238E27FC236}">
                  <a16:creationId xmlns:a16="http://schemas.microsoft.com/office/drawing/2014/main" id="{233830AB-3429-25C6-C8D0-0CD4CFD3C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7" y="2166"/>
              <a:ext cx="869" cy="52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Line 11">
              <a:extLst>
                <a:ext uri="{FF2B5EF4-FFF2-40B4-BE49-F238E27FC236}">
                  <a16:creationId xmlns:a16="http://schemas.microsoft.com/office/drawing/2014/main" id="{53A8CB16-5B76-8A4D-FB70-1CBF27457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3" y="2166"/>
              <a:ext cx="864" cy="53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Line 12">
              <a:extLst>
                <a:ext uri="{FF2B5EF4-FFF2-40B4-BE49-F238E27FC236}">
                  <a16:creationId xmlns:a16="http://schemas.microsoft.com/office/drawing/2014/main" id="{28715AC3-CD9A-E82A-72DB-1883DE101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612" cy="193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6" name="Group 16">
              <a:extLst>
                <a:ext uri="{FF2B5EF4-FFF2-40B4-BE49-F238E27FC236}">
                  <a16:creationId xmlns:a16="http://schemas.microsoft.com/office/drawing/2014/main" id="{08A51C50-EED3-5C76-1DC2-AD04C5D5C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7" y="3110"/>
              <a:ext cx="233" cy="329"/>
              <a:chOff x="4077" y="3110"/>
              <a:chExt cx="233" cy="329"/>
            </a:xfrm>
          </p:grpSpPr>
          <p:sp>
            <p:nvSpPr>
              <p:cNvPr id="63" name="Oval 13">
                <a:extLst>
                  <a:ext uri="{FF2B5EF4-FFF2-40B4-BE49-F238E27FC236}">
                    <a16:creationId xmlns:a16="http://schemas.microsoft.com/office/drawing/2014/main" id="{1FA53427-73CC-24BB-8055-2C89BC3E3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4" name="Oval 14">
                <a:extLst>
                  <a:ext uri="{FF2B5EF4-FFF2-40B4-BE49-F238E27FC236}">
                    <a16:creationId xmlns:a16="http://schemas.microsoft.com/office/drawing/2014/main" id="{6C934345-3BFC-B17B-576C-58457A064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5" name="Rectangle 15">
                <a:extLst>
                  <a:ext uri="{FF2B5EF4-FFF2-40B4-BE49-F238E27FC236}">
                    <a16:creationId xmlns:a16="http://schemas.microsoft.com/office/drawing/2014/main" id="{DCE456A3-11C1-E17C-03B7-8DC7CF306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315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id="{A5D232D3-BC8A-C660-77D8-99FE00310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3" y="1908"/>
              <a:ext cx="294" cy="289"/>
              <a:chOff x="3783" y="1908"/>
              <a:chExt cx="294" cy="289"/>
            </a:xfrm>
          </p:grpSpPr>
          <p:sp>
            <p:nvSpPr>
              <p:cNvPr id="60" name="Oval 17">
                <a:extLst>
                  <a:ext uri="{FF2B5EF4-FFF2-40B4-BE49-F238E27FC236}">
                    <a16:creationId xmlns:a16="http://schemas.microsoft.com/office/drawing/2014/main" id="{AFD93F9F-3A71-B4E1-F99E-BBB63EFCE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Oval 18">
                <a:extLst>
                  <a:ext uri="{FF2B5EF4-FFF2-40B4-BE49-F238E27FC236}">
                    <a16:creationId xmlns:a16="http://schemas.microsoft.com/office/drawing/2014/main" id="{91B35D20-2118-27B1-0908-2D2AB24D4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Rectangle 19">
                <a:extLst>
                  <a:ext uri="{FF2B5EF4-FFF2-40B4-BE49-F238E27FC236}">
                    <a16:creationId xmlns:a16="http://schemas.microsoft.com/office/drawing/2014/main" id="{FCB036FD-9C2C-38C6-7216-E191F2BD4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908"/>
                <a:ext cx="24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24">
              <a:extLst>
                <a:ext uri="{FF2B5EF4-FFF2-40B4-BE49-F238E27FC236}">
                  <a16:creationId xmlns:a16="http://schemas.microsoft.com/office/drawing/2014/main" id="{D0F2103A-100F-D03C-093A-F54B5AEB6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676"/>
              <a:ext cx="233" cy="343"/>
              <a:chOff x="2794" y="2676"/>
              <a:chExt cx="233" cy="343"/>
            </a:xfrm>
          </p:grpSpPr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EBDFFA43-171A-9D47-1B62-6AC930874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Oval 22">
                <a:extLst>
                  <a:ext uri="{FF2B5EF4-FFF2-40B4-BE49-F238E27FC236}">
                    <a16:creationId xmlns:a16="http://schemas.microsoft.com/office/drawing/2014/main" id="{0218B87C-8A9F-5D3A-9618-D85942150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Rectangle 23">
                <a:extLst>
                  <a:ext uri="{FF2B5EF4-FFF2-40B4-BE49-F238E27FC236}">
                    <a16:creationId xmlns:a16="http://schemas.microsoft.com/office/drawing/2014/main" id="{0719DCAB-13C2-7F85-A87D-ECEBBF834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73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54BCA7C5-88D2-279D-A184-7770D16F5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2646"/>
              <a:ext cx="294" cy="289"/>
              <a:chOff x="4652" y="2646"/>
              <a:chExt cx="294" cy="289"/>
            </a:xfrm>
          </p:grpSpPr>
          <p:sp>
            <p:nvSpPr>
              <p:cNvPr id="54" name="Oval 25">
                <a:extLst>
                  <a:ext uri="{FF2B5EF4-FFF2-40B4-BE49-F238E27FC236}">
                    <a16:creationId xmlns:a16="http://schemas.microsoft.com/office/drawing/2014/main" id="{F8A55B6E-9DD6-9A67-D624-FC7A58E16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Oval 26">
                <a:extLst>
                  <a:ext uri="{FF2B5EF4-FFF2-40B4-BE49-F238E27FC236}">
                    <a16:creationId xmlns:a16="http://schemas.microsoft.com/office/drawing/2014/main" id="{7A5770D0-81B2-D38B-3776-24ED10EF9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Rectangle 27">
                <a:extLst>
                  <a:ext uri="{FF2B5EF4-FFF2-40B4-BE49-F238E27FC236}">
                    <a16:creationId xmlns:a16="http://schemas.microsoft.com/office/drawing/2014/main" id="{C61122FC-5263-2DF7-AD63-A692798B4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264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" name="Group 32">
              <a:extLst>
                <a:ext uri="{FF2B5EF4-FFF2-40B4-BE49-F238E27FC236}">
                  <a16:creationId xmlns:a16="http://schemas.microsoft.com/office/drawing/2014/main" id="{3D9C983A-9471-28C8-FC50-A029A8FD5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925"/>
              <a:ext cx="174" cy="297"/>
              <a:chOff x="3477" y="925"/>
              <a:chExt cx="174" cy="297"/>
            </a:xfrm>
          </p:grpSpPr>
          <p:sp>
            <p:nvSpPr>
              <p:cNvPr id="51" name="Oval 29">
                <a:extLst>
                  <a:ext uri="{FF2B5EF4-FFF2-40B4-BE49-F238E27FC236}">
                    <a16:creationId xmlns:a16="http://schemas.microsoft.com/office/drawing/2014/main" id="{B9E4D3D7-24E2-D6FF-C19A-55D5F8DAA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2" name="Oval 30">
                <a:extLst>
                  <a:ext uri="{FF2B5EF4-FFF2-40B4-BE49-F238E27FC236}">
                    <a16:creationId xmlns:a16="http://schemas.microsoft.com/office/drawing/2014/main" id="{8E584D68-3B20-102D-4F56-2CCB0BA64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Rectangle 31">
                <a:extLst>
                  <a:ext uri="{FF2B5EF4-FFF2-40B4-BE49-F238E27FC236}">
                    <a16:creationId xmlns:a16="http://schemas.microsoft.com/office/drawing/2014/main" id="{07A4AAF7-50DC-542E-ECE7-B5C84B142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925"/>
                <a:ext cx="17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3AB0C267-2250-547F-60A2-79F291AE8047}"/>
              </a:ext>
            </a:extLst>
          </p:cNvPr>
          <p:cNvSpPr txBox="1"/>
          <p:nvPr/>
        </p:nvSpPr>
        <p:spPr>
          <a:xfrm>
            <a:off x="9600859" y="4009023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7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208FCB7-4ED9-E555-16AF-2D41E1DBF4D2}"/>
              </a:ext>
            </a:extLst>
          </p:cNvPr>
          <p:cNvSpPr txBox="1"/>
          <p:nvPr/>
        </p:nvSpPr>
        <p:spPr>
          <a:xfrm>
            <a:off x="196850" y="96545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4">
                <a:extLst>
                  <a:ext uri="{FF2B5EF4-FFF2-40B4-BE49-F238E27FC236}">
                    <a16:creationId xmlns:a16="http://schemas.microsoft.com/office/drawing/2014/main" id="{E060689A-7145-C38D-F712-15B63D65256C}"/>
                  </a:ext>
                </a:extLst>
              </p:cNvPr>
              <p:cNvSpPr txBox="1"/>
              <p:nvPr/>
            </p:nvSpPr>
            <p:spPr>
              <a:xfrm>
                <a:off x="89294" y="834219"/>
                <a:ext cx="9313753" cy="1128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 tiếp đường tròn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IK</m:t>
                    </m:r>
                  </m:oMath>
                </a14:m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sao cho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trong góc đó (Hình 57).</a:t>
                </a:r>
              </a:p>
            </p:txBody>
          </p:sp>
        </mc:Choice>
        <mc:Fallback xmlns="">
          <p:sp>
            <p:nvSpPr>
              <p:cNvPr id="13" name="Hộp Văn bản 4">
                <a:extLst>
                  <a:ext uri="{FF2B5EF4-FFF2-40B4-BE49-F238E27FC236}">
                    <a16:creationId xmlns:a16="http://schemas.microsoft.com/office/drawing/2014/main" id="{E060689A-7145-C38D-F712-15B63D65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4" y="834219"/>
                <a:ext cx="9313753" cy="1128963"/>
              </a:xfrm>
              <a:prstGeom prst="rect">
                <a:avLst/>
              </a:prstGeom>
              <a:blipFill>
                <a:blip r:embed="rId2"/>
                <a:stretch>
                  <a:fillRect l="-1572" t="-3243" r="-1572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0">
            <a:extLst>
              <a:ext uri="{FF2B5EF4-FFF2-40B4-BE49-F238E27FC236}">
                <a16:creationId xmlns:a16="http://schemas.microsoft.com/office/drawing/2014/main" id="{EE6028F4-9477-F571-24FF-A773F6E3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" y="2759818"/>
            <a:ext cx="17684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128BBF-F2F9-884E-F66F-4BEAAB90C0A7}"/>
                  </a:ext>
                </a:extLst>
              </p:cNvPr>
              <p:cNvSpPr txBox="1"/>
              <p:nvPr/>
            </p:nvSpPr>
            <p:spPr>
              <a:xfrm>
                <a:off x="196850" y="3572784"/>
                <a:ext cx="6188696" cy="1694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KIA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30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...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128BBF-F2F9-884E-F66F-4BEAAB90C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572784"/>
                <a:ext cx="6188696" cy="1694182"/>
              </a:xfrm>
              <a:prstGeom prst="rect">
                <a:avLst/>
              </a:prstGeom>
              <a:blipFill>
                <a:blip r:embed="rId3"/>
                <a:stretch>
                  <a:fillRect t="-2158" b="-10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20295C-FEEB-0A45-C6B2-3A7BBB1FF40B}"/>
                  </a:ext>
                </a:extLst>
              </p:cNvPr>
              <p:cNvSpPr txBox="1"/>
              <p:nvPr/>
            </p:nvSpPr>
            <p:spPr>
              <a:xfrm>
                <a:off x="3538902" y="3526399"/>
                <a:ext cx="876693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AK</m:t>
                        </m:r>
                      </m:e>
                    </m:groupCh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20295C-FEEB-0A45-C6B2-3A7BBB1FF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902" y="3526399"/>
                <a:ext cx="876693" cy="628890"/>
              </a:xfrm>
              <a:prstGeom prst="rect">
                <a:avLst/>
              </a:prstGeom>
              <a:blipFill>
                <a:blip r:embed="rId4"/>
                <a:stretch>
                  <a:fillRect t="-1923" r="-4196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E3550D-BDC5-EDE3-ACBB-4500B125AD76}"/>
                  </a:ext>
                </a:extLst>
              </p:cNvPr>
              <p:cNvSpPr txBox="1"/>
              <p:nvPr/>
            </p:nvSpPr>
            <p:spPr>
              <a:xfrm>
                <a:off x="3873915" y="3982361"/>
                <a:ext cx="876693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  <m:brk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</m:groupCh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E3550D-BDC5-EDE3-ACBB-4500B125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15" y="3982361"/>
                <a:ext cx="876693" cy="628890"/>
              </a:xfrm>
              <a:prstGeom prst="rect">
                <a:avLst/>
              </a:prstGeom>
              <a:blipFill>
                <a:blip r:embed="rId5"/>
                <a:stretch>
                  <a:fillRect t="-2913" r="-4167" b="-27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325BF6-C105-F535-56A7-C4805B1DF639}"/>
                  </a:ext>
                </a:extLst>
              </p:cNvPr>
              <p:cNvSpPr txBox="1"/>
              <p:nvPr/>
            </p:nvSpPr>
            <p:spPr>
              <a:xfrm>
                <a:off x="3462143" y="4553799"/>
                <a:ext cx="876693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  <m:brk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325BF6-C105-F535-56A7-C4805B1DF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143" y="4553799"/>
                <a:ext cx="876693" cy="628890"/>
              </a:xfrm>
              <a:prstGeom prst="rect">
                <a:avLst/>
              </a:prstGeom>
              <a:blipFill>
                <a:blip r:embed="rId6"/>
                <a:stretch>
                  <a:fillRect r="-1389" b="-30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C696118-8FAD-6AA1-293E-C630833F4754}"/>
              </a:ext>
            </a:extLst>
          </p:cNvPr>
          <p:cNvSpPr txBox="1"/>
          <p:nvPr/>
        </p:nvSpPr>
        <p:spPr>
          <a:xfrm>
            <a:off x="9753128" y="5497826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2F1F1D0-5C82-40AF-D288-AC691A104D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77275" y="1394856"/>
            <a:ext cx="3514725" cy="4114800"/>
            <a:chOff x="2733" y="864"/>
            <a:chExt cx="2214" cy="259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C0F275B-B479-EA27-9AFA-9F3B375263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3" y="864"/>
              <a:ext cx="221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C6E0101E-7382-1A13-7A52-4869B18A1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150"/>
              <a:ext cx="2032" cy="2032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8E6790C9-C34B-DCBB-7B5E-D4498B09C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2692"/>
              <a:ext cx="1733" cy="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Line 8">
              <a:extLst>
                <a:ext uri="{FF2B5EF4-FFF2-40B4-BE49-F238E27FC236}">
                  <a16:creationId xmlns:a16="http://schemas.microsoft.com/office/drawing/2014/main" id="{E94243F0-1DE2-66B9-9111-EB4B62AC3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198"/>
              <a:ext cx="558" cy="150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Line 9">
              <a:extLst>
                <a:ext uri="{FF2B5EF4-FFF2-40B4-BE49-F238E27FC236}">
                  <a16:creationId xmlns:a16="http://schemas.microsoft.com/office/drawing/2014/main" id="{D59ED1E8-0A6F-B37F-6E2B-B8D2F7871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1175" cy="14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2EF6E76E-1356-3BEC-C74E-18353E003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7" y="2166"/>
              <a:ext cx="869" cy="52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469C66F1-D204-5E81-5F7E-68D3CD94B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3" y="2166"/>
              <a:ext cx="864" cy="53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B1524807-5D25-869D-2BB6-623AD7A05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612" cy="193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8" name="Group 16">
              <a:extLst>
                <a:ext uri="{FF2B5EF4-FFF2-40B4-BE49-F238E27FC236}">
                  <a16:creationId xmlns:a16="http://schemas.microsoft.com/office/drawing/2014/main" id="{C9A5ECEC-4A8E-2042-9E74-B6FDE8889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7" y="3110"/>
              <a:ext cx="145" cy="302"/>
              <a:chOff x="4077" y="3110"/>
              <a:chExt cx="145" cy="302"/>
            </a:xfrm>
          </p:grpSpPr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id="{E3B4F64B-B9FF-9606-FE16-7FA94807A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6" name="Oval 14">
                <a:extLst>
                  <a:ext uri="{FF2B5EF4-FFF2-40B4-BE49-F238E27FC236}">
                    <a16:creationId xmlns:a16="http://schemas.microsoft.com/office/drawing/2014/main" id="{D282B43E-A9A0-0B79-C411-FB1718D63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7" name="Rectangle 15">
                <a:extLst>
                  <a:ext uri="{FF2B5EF4-FFF2-40B4-BE49-F238E27FC236}">
                    <a16:creationId xmlns:a16="http://schemas.microsoft.com/office/drawing/2014/main" id="{41F7F5A9-8C66-1216-5E29-80C366414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3150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9" name="Group 20">
              <a:extLst>
                <a:ext uri="{FF2B5EF4-FFF2-40B4-BE49-F238E27FC236}">
                  <a16:creationId xmlns:a16="http://schemas.microsoft.com/office/drawing/2014/main" id="{D992AB6B-4D7A-FA43-209D-564ADFDFB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3" y="1908"/>
              <a:ext cx="206" cy="282"/>
              <a:chOff x="3783" y="1908"/>
              <a:chExt cx="206" cy="282"/>
            </a:xfrm>
          </p:grpSpPr>
          <p:sp>
            <p:nvSpPr>
              <p:cNvPr id="62" name="Oval 17">
                <a:extLst>
                  <a:ext uri="{FF2B5EF4-FFF2-40B4-BE49-F238E27FC236}">
                    <a16:creationId xmlns:a16="http://schemas.microsoft.com/office/drawing/2014/main" id="{0FBF3844-D5D4-72DD-0ABD-72D6B360A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3" name="Oval 18">
                <a:extLst>
                  <a:ext uri="{FF2B5EF4-FFF2-40B4-BE49-F238E27FC236}">
                    <a16:creationId xmlns:a16="http://schemas.microsoft.com/office/drawing/2014/main" id="{32521D26-0EE3-F596-F8EF-B62064F21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4" name="Rectangle 19">
                <a:extLst>
                  <a:ext uri="{FF2B5EF4-FFF2-40B4-BE49-F238E27FC236}">
                    <a16:creationId xmlns:a16="http://schemas.microsoft.com/office/drawing/2014/main" id="{A0936751-BF99-2556-243E-94936068D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908"/>
                <a:ext cx="15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0" name="Group 24">
              <a:extLst>
                <a:ext uri="{FF2B5EF4-FFF2-40B4-BE49-F238E27FC236}">
                  <a16:creationId xmlns:a16="http://schemas.microsoft.com/office/drawing/2014/main" id="{2132848F-CF4D-59D3-2922-F1DAFA5D9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676"/>
              <a:ext cx="173" cy="316"/>
              <a:chOff x="2794" y="2676"/>
              <a:chExt cx="173" cy="316"/>
            </a:xfrm>
          </p:grpSpPr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id="{706FA830-5EFF-ED28-9DD4-B656BE7DD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0" name="Oval 22">
                <a:extLst>
                  <a:ext uri="{FF2B5EF4-FFF2-40B4-BE49-F238E27FC236}">
                    <a16:creationId xmlns:a16="http://schemas.microsoft.com/office/drawing/2014/main" id="{7E440548-3F51-74AF-F192-98B21D34D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Rectangle 23">
                <a:extLst>
                  <a:ext uri="{FF2B5EF4-FFF2-40B4-BE49-F238E27FC236}">
                    <a16:creationId xmlns:a16="http://schemas.microsoft.com/office/drawing/2014/main" id="{012CB73B-4B11-1462-FBDD-40F1E5664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730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1" name="Group 28">
              <a:extLst>
                <a:ext uri="{FF2B5EF4-FFF2-40B4-BE49-F238E27FC236}">
                  <a16:creationId xmlns:a16="http://schemas.microsoft.com/office/drawing/2014/main" id="{EB067778-F28B-418A-3DB4-D76496AC5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2646"/>
              <a:ext cx="206" cy="262"/>
              <a:chOff x="4652" y="2646"/>
              <a:chExt cx="206" cy="262"/>
            </a:xfrm>
          </p:grpSpPr>
          <p:sp>
            <p:nvSpPr>
              <p:cNvPr id="56" name="Oval 25">
                <a:extLst>
                  <a:ext uri="{FF2B5EF4-FFF2-40B4-BE49-F238E27FC236}">
                    <a16:creationId xmlns:a16="http://schemas.microsoft.com/office/drawing/2014/main" id="{E3CAF99A-3649-854A-B20E-16A2EC655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7" name="Oval 26">
                <a:extLst>
                  <a:ext uri="{FF2B5EF4-FFF2-40B4-BE49-F238E27FC236}">
                    <a16:creationId xmlns:a16="http://schemas.microsoft.com/office/drawing/2014/main" id="{E47BA676-7F6E-1949-457F-504FBFDDF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Rectangle 27">
                <a:extLst>
                  <a:ext uri="{FF2B5EF4-FFF2-40B4-BE49-F238E27FC236}">
                    <a16:creationId xmlns:a16="http://schemas.microsoft.com/office/drawing/2014/main" id="{3DCBCA6B-831F-9249-D070-623897145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2646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2" name="Group 32">
              <a:extLst>
                <a:ext uri="{FF2B5EF4-FFF2-40B4-BE49-F238E27FC236}">
                  <a16:creationId xmlns:a16="http://schemas.microsoft.com/office/drawing/2014/main" id="{2484848C-C89D-DB1B-23BB-208CA5AD2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925"/>
              <a:ext cx="85" cy="297"/>
              <a:chOff x="3477" y="925"/>
              <a:chExt cx="85" cy="297"/>
            </a:xfrm>
          </p:grpSpPr>
          <p:sp>
            <p:nvSpPr>
              <p:cNvPr id="53" name="Oval 29">
                <a:extLst>
                  <a:ext uri="{FF2B5EF4-FFF2-40B4-BE49-F238E27FC236}">
                    <a16:creationId xmlns:a16="http://schemas.microsoft.com/office/drawing/2014/main" id="{F05FEF8C-6B67-EEE8-2A6E-3D0CC3C80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4" name="Oval 30">
                <a:extLst>
                  <a:ext uri="{FF2B5EF4-FFF2-40B4-BE49-F238E27FC236}">
                    <a16:creationId xmlns:a16="http://schemas.microsoft.com/office/drawing/2014/main" id="{E70FB1FB-5633-874A-B7A5-869A3A87E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Rectangle 31">
                <a:extLst>
                  <a:ext uri="{FF2B5EF4-FFF2-40B4-BE49-F238E27FC236}">
                    <a16:creationId xmlns:a16="http://schemas.microsoft.com/office/drawing/2014/main" id="{606E7709-2638-1ABF-EF99-AAA70CBA5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925"/>
                <a:ext cx="8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1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build="p"/>
      <p:bldP spid="8" grpId="0"/>
      <p:bldP spid="11" grpId="0"/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BCFF220-4ADB-C89D-254B-2A96C3291793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E4A59D4-6164-170F-6D6B-F87A7F1DFAE2}"/>
              </a:ext>
            </a:extLst>
          </p:cNvPr>
          <p:cNvSpPr txBox="1"/>
          <p:nvPr/>
        </p:nvSpPr>
        <p:spPr>
          <a:xfrm>
            <a:off x="283029" y="1148255"/>
            <a:ext cx="6640286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lí:</a:t>
            </a:r>
            <a:endParaRPr lang="vi-VN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góc ở tâm có số đo gấp hai lần số đo góc nội tiếp cùng chắn một cung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17B4B478-459D-5DBF-C99C-6D69A1F70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409" y="4835155"/>
                <a:ext cx="6669903" cy="1065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4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en-US" sz="3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vi-VN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17B4B478-459D-5DBF-C99C-6D69A1F70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1409" y="4835155"/>
                <a:ext cx="6669903" cy="1065228"/>
              </a:xfrm>
              <a:prstGeom prst="rect">
                <a:avLst/>
              </a:prstGeom>
              <a:blipFill>
                <a:blip r:embed="rId3"/>
                <a:stretch>
                  <a:fillRect l="-2559" t="-5714" r="-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A52BB863-86D2-6E3F-21A4-F4FD7194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31BDA8E8-29C7-8D56-8006-4B65AD5AF0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9396" y="0"/>
            <a:ext cx="4219575" cy="5043114"/>
            <a:chOff x="2846" y="972"/>
            <a:chExt cx="1988" cy="237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E532A1D-FE7A-803D-B87B-464D3C1BB9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46" y="972"/>
              <a:ext cx="1988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0" name="Group 8">
              <a:extLst>
                <a:ext uri="{FF2B5EF4-FFF2-40B4-BE49-F238E27FC236}">
                  <a16:creationId xmlns:a16="http://schemas.microsoft.com/office/drawing/2014/main" id="{BDFCDC5D-7E56-45C6-F5E7-D3645FC65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" y="2235"/>
              <a:ext cx="307" cy="144"/>
              <a:chOff x="3658" y="2235"/>
              <a:chExt cx="307" cy="144"/>
            </a:xfrm>
          </p:grpSpPr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58151B93-26F6-5B0F-1A80-F7190BA48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235"/>
                <a:ext cx="231" cy="89"/>
              </a:xfrm>
              <a:custGeom>
                <a:avLst/>
                <a:gdLst>
                  <a:gd name="T0" fmla="*/ 231 w 231"/>
                  <a:gd name="T1" fmla="*/ 0 h 89"/>
                  <a:gd name="T2" fmla="*/ 33 w 231"/>
                  <a:gd name="T3" fmla="*/ 48 h 89"/>
                  <a:gd name="T4" fmla="*/ 0 w 231"/>
                  <a:gd name="T5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89">
                    <a:moveTo>
                      <a:pt x="231" y="0"/>
                    </a:moveTo>
                    <a:cubicBezTo>
                      <a:pt x="190" y="68"/>
                      <a:pt x="101" y="89"/>
                      <a:pt x="33" y="48"/>
                    </a:cubicBezTo>
                    <a:cubicBezTo>
                      <a:pt x="21" y="41"/>
                      <a:pt x="10" y="32"/>
                      <a:pt x="0" y="21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BD6D8040-949F-6046-6375-EE6E8DF5A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2259"/>
                <a:ext cx="307" cy="120"/>
              </a:xfrm>
              <a:custGeom>
                <a:avLst/>
                <a:gdLst>
                  <a:gd name="T0" fmla="*/ 307 w 307"/>
                  <a:gd name="T1" fmla="*/ 0 h 120"/>
                  <a:gd name="T2" fmla="*/ 43 w 307"/>
                  <a:gd name="T3" fmla="*/ 65 h 120"/>
                  <a:gd name="T4" fmla="*/ 0 w 307"/>
                  <a:gd name="T5" fmla="*/ 2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120">
                    <a:moveTo>
                      <a:pt x="307" y="0"/>
                    </a:moveTo>
                    <a:cubicBezTo>
                      <a:pt x="252" y="91"/>
                      <a:pt x="134" y="120"/>
                      <a:pt x="43" y="65"/>
                    </a:cubicBezTo>
                    <a:cubicBezTo>
                      <a:pt x="27" y="55"/>
                      <a:pt x="12" y="43"/>
                      <a:pt x="0" y="29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82EE1FE-3713-B699-8D2A-7423EC61A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422"/>
              <a:ext cx="128" cy="38"/>
            </a:xfrm>
            <a:custGeom>
              <a:avLst/>
              <a:gdLst>
                <a:gd name="T0" fmla="*/ 128 w 128"/>
                <a:gd name="T1" fmla="*/ 0 h 38"/>
                <a:gd name="T2" fmla="*/ 0 w 128"/>
                <a:gd name="T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8">
                  <a:moveTo>
                    <a:pt x="128" y="0"/>
                  </a:moveTo>
                  <a:cubicBezTo>
                    <a:pt x="92" y="29"/>
                    <a:pt x="44" y="38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2" name="Group 12">
              <a:extLst>
                <a:ext uri="{FF2B5EF4-FFF2-40B4-BE49-F238E27FC236}">
                  <a16:creationId xmlns:a16="http://schemas.microsoft.com/office/drawing/2014/main" id="{EF30F21E-5144-B19D-517C-D5BC2A5E2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" y="1268"/>
              <a:ext cx="1786" cy="2063"/>
              <a:chOff x="2908" y="1268"/>
              <a:chExt cx="1786" cy="2063"/>
            </a:xfrm>
          </p:grpSpPr>
          <p:sp>
            <p:nvSpPr>
              <p:cNvPr id="64" name="Oval 10">
                <a:extLst>
                  <a:ext uri="{FF2B5EF4-FFF2-40B4-BE49-F238E27FC236}">
                    <a16:creationId xmlns:a16="http://schemas.microsoft.com/office/drawing/2014/main" id="{FB874D1C-E9A3-EAAB-709F-AAA87FB72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" y="1268"/>
                <a:ext cx="1786" cy="1784"/>
              </a:xfrm>
              <a:prstGeom prst="ellipse">
                <a:avLst/>
              </a:pr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5" name="Rectangle 11">
                <a:extLst>
                  <a:ext uri="{FF2B5EF4-FFF2-40B4-BE49-F238E27FC236}">
                    <a16:creationId xmlns:a16="http://schemas.microsoft.com/office/drawing/2014/main" id="{927A07E7-E163-02C6-7222-93D10906F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7" y="3042"/>
                <a:ext cx="25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" name="Line 13">
              <a:extLst>
                <a:ext uri="{FF2B5EF4-FFF2-40B4-BE49-F238E27FC236}">
                  <a16:creationId xmlns:a16="http://schemas.microsoft.com/office/drawing/2014/main" id="{64403E60-4C2A-9477-7E73-A8C2A7C94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2622"/>
              <a:ext cx="1431" cy="13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4E24EF0D-E7B5-ACC5-7106-77901FC49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1309"/>
              <a:ext cx="398" cy="144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F2FBDA4C-C6F1-4DC1-F2C3-3198174F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1309"/>
              <a:ext cx="1033" cy="13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8DD98939-B20A-A743-F137-59BBCA4DF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1" y="2160"/>
              <a:ext cx="764" cy="46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46304F96-A430-2F2F-F9DC-0D0A014B6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4" y="2160"/>
              <a:ext cx="667" cy="5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8" name="Group 21">
              <a:extLst>
                <a:ext uri="{FF2B5EF4-FFF2-40B4-BE49-F238E27FC236}">
                  <a16:creationId xmlns:a16="http://schemas.microsoft.com/office/drawing/2014/main" id="{AC23DAD1-1F45-97F0-1E6F-E37EE378A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" y="2730"/>
              <a:ext cx="234" cy="307"/>
              <a:chOff x="2972" y="2730"/>
              <a:chExt cx="234" cy="307"/>
            </a:xfrm>
          </p:grpSpPr>
          <p:sp>
            <p:nvSpPr>
              <p:cNvPr id="61" name="Oval 18">
                <a:extLst>
                  <a:ext uri="{FF2B5EF4-FFF2-40B4-BE49-F238E27FC236}">
                    <a16:creationId xmlns:a16="http://schemas.microsoft.com/office/drawing/2014/main" id="{54C1C656-A56A-DA68-9212-8CAB4FDA8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Oval 19">
                <a:extLst>
                  <a:ext uri="{FF2B5EF4-FFF2-40B4-BE49-F238E27FC236}">
                    <a16:creationId xmlns:a16="http://schemas.microsoft.com/office/drawing/2014/main" id="{BE3FC374-E4C2-75B4-8E79-1A016625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3" name="Rectangle 20">
                <a:extLst>
                  <a:ext uri="{FF2B5EF4-FFF2-40B4-BE49-F238E27FC236}">
                    <a16:creationId xmlns:a16="http://schemas.microsoft.com/office/drawing/2014/main" id="{0CFD890D-CB25-F9FD-9308-55793AEE2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274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" name="Group 25">
              <a:extLst>
                <a:ext uri="{FF2B5EF4-FFF2-40B4-BE49-F238E27FC236}">
                  <a16:creationId xmlns:a16="http://schemas.microsoft.com/office/drawing/2014/main" id="{B1227E3B-52E3-23BA-17DD-9AB0BB3F6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1884"/>
              <a:ext cx="245" cy="300"/>
              <a:chOff x="3765" y="1884"/>
              <a:chExt cx="245" cy="300"/>
            </a:xfrm>
          </p:grpSpPr>
          <p:sp>
            <p:nvSpPr>
              <p:cNvPr id="58" name="Oval 22">
                <a:extLst>
                  <a:ext uri="{FF2B5EF4-FFF2-40B4-BE49-F238E27FC236}">
                    <a16:creationId xmlns:a16="http://schemas.microsoft.com/office/drawing/2014/main" id="{8BB14269-0BB0-182E-A2A9-84B7D7E03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Oval 23">
                <a:extLst>
                  <a:ext uri="{FF2B5EF4-FFF2-40B4-BE49-F238E27FC236}">
                    <a16:creationId xmlns:a16="http://schemas.microsoft.com/office/drawing/2014/main" id="{52846E78-E099-E2DD-E5A1-2A2FF882F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0" name="Rectangle 24">
                <a:extLst>
                  <a:ext uri="{FF2B5EF4-FFF2-40B4-BE49-F238E27FC236}">
                    <a16:creationId xmlns:a16="http://schemas.microsoft.com/office/drawing/2014/main" id="{8C0B3DC9-9B71-4F55-AB82-51E42D6B9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1884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" name="Group 29">
              <a:extLst>
                <a:ext uri="{FF2B5EF4-FFF2-40B4-BE49-F238E27FC236}">
                  <a16:creationId xmlns:a16="http://schemas.microsoft.com/office/drawing/2014/main" id="{80B13984-7B74-BB42-0D28-01489B756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1" y="2598"/>
              <a:ext cx="293" cy="289"/>
              <a:chOff x="4541" y="2598"/>
              <a:chExt cx="293" cy="289"/>
            </a:xfrm>
          </p:grpSpPr>
          <p:sp>
            <p:nvSpPr>
              <p:cNvPr id="55" name="Oval 26">
                <a:extLst>
                  <a:ext uri="{FF2B5EF4-FFF2-40B4-BE49-F238E27FC236}">
                    <a16:creationId xmlns:a16="http://schemas.microsoft.com/office/drawing/2014/main" id="{C3574481-ACD6-D990-9A33-2383A92E8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id="{E6BB05BA-62D9-2693-C8EF-02A24F5BE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7" name="Rectangle 28">
                <a:extLst>
                  <a:ext uri="{FF2B5EF4-FFF2-40B4-BE49-F238E27FC236}">
                    <a16:creationId xmlns:a16="http://schemas.microsoft.com/office/drawing/2014/main" id="{FE753428-0FC1-00C2-AA60-BE3D812C7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259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" name="Group 33">
              <a:extLst>
                <a:ext uri="{FF2B5EF4-FFF2-40B4-BE49-F238E27FC236}">
                  <a16:creationId xmlns:a16="http://schemas.microsoft.com/office/drawing/2014/main" id="{86A52650-FE03-60F7-302E-E6C4A16FB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1033"/>
              <a:ext cx="221" cy="300"/>
              <a:chOff x="3507" y="1033"/>
              <a:chExt cx="221" cy="300"/>
            </a:xfrm>
          </p:grpSpPr>
          <p:sp>
            <p:nvSpPr>
              <p:cNvPr id="52" name="Oval 30">
                <a:extLst>
                  <a:ext uri="{FF2B5EF4-FFF2-40B4-BE49-F238E27FC236}">
                    <a16:creationId xmlns:a16="http://schemas.microsoft.com/office/drawing/2014/main" id="{08108F7D-89A5-5274-CEFB-8691554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Oval 31">
                <a:extLst>
                  <a:ext uri="{FF2B5EF4-FFF2-40B4-BE49-F238E27FC236}">
                    <a16:creationId xmlns:a16="http://schemas.microsoft.com/office/drawing/2014/main" id="{7B78D79C-39B0-9DD8-1789-BEEF8AD35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id="{71594385-04AE-20AC-19A1-69BEEB7FC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1033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8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BCFF220-4ADB-C89D-254B-2A96C3291793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E4A59D4-6164-170F-6D6B-F87A7F1DFAE2}"/>
                  </a:ext>
                </a:extLst>
              </p:cNvPr>
              <p:cNvSpPr txBox="1"/>
              <p:nvPr/>
            </p:nvSpPr>
            <p:spPr>
              <a:xfrm>
                <a:off x="408214" y="1123136"/>
                <a:ext cx="6640286" cy="2878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2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quả: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một đường tròn, góc nội tiếp có số đo bằng nửa số đo cung bị chắn. Góc nội tiếp chắn nửa đường tròn có số đo bằng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E4A59D4-6164-170F-6D6B-F87A7F1DF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" y="1123136"/>
                <a:ext cx="6640286" cy="2878480"/>
              </a:xfrm>
              <a:prstGeom prst="rect">
                <a:avLst/>
              </a:prstGeom>
              <a:blipFill>
                <a:blip r:embed="rId2"/>
                <a:stretch>
                  <a:fillRect l="-2388" t="-1907" r="-2296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17B4B478-459D-5DBF-C99C-6D69A1F70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3422" y="4956593"/>
                <a:ext cx="6913684" cy="801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vi-VN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kumimoji="0" lang="en-US" altLang="vi-VN" sz="3200" b="0" i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vi-VN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vi-VN" sz="3200" b="0" i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kumimoji="0" lang="en-US" altLang="vi-VN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(O),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𝐴𝐼𝐵</m:t>
                        </m:r>
                      </m:e>
                    </m:acc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𝐴𝑚𝐵</m:t>
                        </m:r>
                      </m:e>
                    </m:groupChr>
                  </m:oMath>
                </a14:m>
                <a:endParaRPr kumimoji="0" lang="en-US" altLang="vi-VN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17B4B478-459D-5DBF-C99C-6D69A1F70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3422" y="4956593"/>
                <a:ext cx="6913684" cy="801310"/>
              </a:xfrm>
              <a:prstGeom prst="rect">
                <a:avLst/>
              </a:prstGeom>
              <a:blipFill>
                <a:blip r:embed="rId3"/>
                <a:stretch>
                  <a:fillRect l="-2293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A52BB863-86D2-6E3F-21A4-F4FD7194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93EA89-3C96-DC94-C713-69144841E5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35396" y="0"/>
            <a:ext cx="4219575" cy="5043114"/>
            <a:chOff x="2846" y="972"/>
            <a:chExt cx="1988" cy="2376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70B9416B-CE43-7581-1E31-E0EB02B080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46" y="972"/>
              <a:ext cx="1988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9" name="Group 8">
              <a:extLst>
                <a:ext uri="{FF2B5EF4-FFF2-40B4-BE49-F238E27FC236}">
                  <a16:creationId xmlns:a16="http://schemas.microsoft.com/office/drawing/2014/main" id="{16975E11-A63D-2D6E-31B6-806A90F9E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" y="2235"/>
              <a:ext cx="307" cy="144"/>
              <a:chOff x="3658" y="2235"/>
              <a:chExt cx="307" cy="144"/>
            </a:xfrm>
          </p:grpSpPr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79122BD0-8909-4C2B-7E6B-A605F44C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235"/>
                <a:ext cx="231" cy="89"/>
              </a:xfrm>
              <a:custGeom>
                <a:avLst/>
                <a:gdLst>
                  <a:gd name="T0" fmla="*/ 231 w 231"/>
                  <a:gd name="T1" fmla="*/ 0 h 89"/>
                  <a:gd name="T2" fmla="*/ 33 w 231"/>
                  <a:gd name="T3" fmla="*/ 48 h 89"/>
                  <a:gd name="T4" fmla="*/ 0 w 231"/>
                  <a:gd name="T5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89">
                    <a:moveTo>
                      <a:pt x="231" y="0"/>
                    </a:moveTo>
                    <a:cubicBezTo>
                      <a:pt x="190" y="68"/>
                      <a:pt x="101" y="89"/>
                      <a:pt x="33" y="48"/>
                    </a:cubicBezTo>
                    <a:cubicBezTo>
                      <a:pt x="21" y="41"/>
                      <a:pt x="10" y="32"/>
                      <a:pt x="0" y="21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8FF70D9E-F04D-1A08-683A-8E1095EFB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2259"/>
                <a:ext cx="307" cy="120"/>
              </a:xfrm>
              <a:custGeom>
                <a:avLst/>
                <a:gdLst>
                  <a:gd name="T0" fmla="*/ 307 w 307"/>
                  <a:gd name="T1" fmla="*/ 0 h 120"/>
                  <a:gd name="T2" fmla="*/ 43 w 307"/>
                  <a:gd name="T3" fmla="*/ 65 h 120"/>
                  <a:gd name="T4" fmla="*/ 0 w 307"/>
                  <a:gd name="T5" fmla="*/ 2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120">
                    <a:moveTo>
                      <a:pt x="307" y="0"/>
                    </a:moveTo>
                    <a:cubicBezTo>
                      <a:pt x="252" y="91"/>
                      <a:pt x="134" y="120"/>
                      <a:pt x="43" y="65"/>
                    </a:cubicBezTo>
                    <a:cubicBezTo>
                      <a:pt x="27" y="55"/>
                      <a:pt x="12" y="43"/>
                      <a:pt x="0" y="29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5361508-8312-E874-3D0D-96FC080B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422"/>
              <a:ext cx="128" cy="38"/>
            </a:xfrm>
            <a:custGeom>
              <a:avLst/>
              <a:gdLst>
                <a:gd name="T0" fmla="*/ 128 w 128"/>
                <a:gd name="T1" fmla="*/ 0 h 38"/>
                <a:gd name="T2" fmla="*/ 0 w 128"/>
                <a:gd name="T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8">
                  <a:moveTo>
                    <a:pt x="128" y="0"/>
                  </a:moveTo>
                  <a:cubicBezTo>
                    <a:pt x="92" y="29"/>
                    <a:pt x="44" y="38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1" name="Group 12">
              <a:extLst>
                <a:ext uri="{FF2B5EF4-FFF2-40B4-BE49-F238E27FC236}">
                  <a16:creationId xmlns:a16="http://schemas.microsoft.com/office/drawing/2014/main" id="{73423DCE-B608-1692-A77F-9DA5042B4A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" y="1268"/>
              <a:ext cx="1786" cy="2063"/>
              <a:chOff x="2908" y="1268"/>
              <a:chExt cx="1786" cy="2063"/>
            </a:xfrm>
          </p:grpSpPr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3B2E2DA-7648-0EF5-8E86-58891A1E7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" y="1268"/>
                <a:ext cx="1786" cy="1784"/>
              </a:xfrm>
              <a:prstGeom prst="ellipse">
                <a:avLst/>
              </a:pr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4" name="Rectangle 11">
                <a:extLst>
                  <a:ext uri="{FF2B5EF4-FFF2-40B4-BE49-F238E27FC236}">
                    <a16:creationId xmlns:a16="http://schemas.microsoft.com/office/drawing/2014/main" id="{29422821-D4E5-5656-0615-5994D7EC5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7" y="3042"/>
                <a:ext cx="25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" name="Line 13">
              <a:extLst>
                <a:ext uri="{FF2B5EF4-FFF2-40B4-BE49-F238E27FC236}">
                  <a16:creationId xmlns:a16="http://schemas.microsoft.com/office/drawing/2014/main" id="{CC5FEF12-B002-7F71-5DC8-66016A985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2622"/>
              <a:ext cx="1431" cy="13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95AB0974-CC57-45A1-3090-DA96F6AAD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1309"/>
              <a:ext cx="398" cy="144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Line 15">
              <a:extLst>
                <a:ext uri="{FF2B5EF4-FFF2-40B4-BE49-F238E27FC236}">
                  <a16:creationId xmlns:a16="http://schemas.microsoft.com/office/drawing/2014/main" id="{D5C424D9-5202-634F-5C6E-0114F3EFC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1309"/>
              <a:ext cx="1033" cy="13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Line 16">
              <a:extLst>
                <a:ext uri="{FF2B5EF4-FFF2-40B4-BE49-F238E27FC236}">
                  <a16:creationId xmlns:a16="http://schemas.microsoft.com/office/drawing/2014/main" id="{AE4F1079-F662-4580-2497-0EDDCB606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1" y="2160"/>
              <a:ext cx="764" cy="46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id="{F909CC49-4500-90D2-0EB0-77837C4830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4" y="2160"/>
              <a:ext cx="667" cy="5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7" name="Group 21">
              <a:extLst>
                <a:ext uri="{FF2B5EF4-FFF2-40B4-BE49-F238E27FC236}">
                  <a16:creationId xmlns:a16="http://schemas.microsoft.com/office/drawing/2014/main" id="{AD72EBBF-303D-D9D6-C826-7CAC5F0BF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" y="2730"/>
              <a:ext cx="234" cy="307"/>
              <a:chOff x="2972" y="2730"/>
              <a:chExt cx="234" cy="307"/>
            </a:xfrm>
          </p:grpSpPr>
          <p:sp>
            <p:nvSpPr>
              <p:cNvPr id="60" name="Oval 18">
                <a:extLst>
                  <a:ext uri="{FF2B5EF4-FFF2-40B4-BE49-F238E27FC236}">
                    <a16:creationId xmlns:a16="http://schemas.microsoft.com/office/drawing/2014/main" id="{2A015211-0E2B-AB70-953E-7FB8F4C3A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Oval 19">
                <a:extLst>
                  <a:ext uri="{FF2B5EF4-FFF2-40B4-BE49-F238E27FC236}">
                    <a16:creationId xmlns:a16="http://schemas.microsoft.com/office/drawing/2014/main" id="{09298B3E-C86D-B2A5-0CB1-A0B183490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Rectangle 20">
                <a:extLst>
                  <a:ext uri="{FF2B5EF4-FFF2-40B4-BE49-F238E27FC236}">
                    <a16:creationId xmlns:a16="http://schemas.microsoft.com/office/drawing/2014/main" id="{D8AF810D-0A17-67A2-E239-80021407F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274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25">
              <a:extLst>
                <a:ext uri="{FF2B5EF4-FFF2-40B4-BE49-F238E27FC236}">
                  <a16:creationId xmlns:a16="http://schemas.microsoft.com/office/drawing/2014/main" id="{18DC0475-7FF9-A0C4-1FF9-143AFE88F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1884"/>
              <a:ext cx="245" cy="300"/>
              <a:chOff x="3765" y="1884"/>
              <a:chExt cx="245" cy="300"/>
            </a:xfrm>
          </p:grpSpPr>
          <p:sp>
            <p:nvSpPr>
              <p:cNvPr id="57" name="Oval 22">
                <a:extLst>
                  <a:ext uri="{FF2B5EF4-FFF2-40B4-BE49-F238E27FC236}">
                    <a16:creationId xmlns:a16="http://schemas.microsoft.com/office/drawing/2014/main" id="{35B31D89-910E-B949-F5AB-6221592C2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Oval 23">
                <a:extLst>
                  <a:ext uri="{FF2B5EF4-FFF2-40B4-BE49-F238E27FC236}">
                    <a16:creationId xmlns:a16="http://schemas.microsoft.com/office/drawing/2014/main" id="{9D6BE1DD-7A07-B7D8-BD3D-79B0E72BA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Rectangle 24">
                <a:extLst>
                  <a:ext uri="{FF2B5EF4-FFF2-40B4-BE49-F238E27FC236}">
                    <a16:creationId xmlns:a16="http://schemas.microsoft.com/office/drawing/2014/main" id="{C2DF71E2-965D-AD27-B6E0-32BDE2A0A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1884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E7DDF6B8-F88D-5328-BE94-1647903F6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1" y="2598"/>
              <a:ext cx="293" cy="289"/>
              <a:chOff x="4541" y="2598"/>
              <a:chExt cx="293" cy="289"/>
            </a:xfrm>
          </p:grpSpPr>
          <p:sp>
            <p:nvSpPr>
              <p:cNvPr id="54" name="Oval 26">
                <a:extLst>
                  <a:ext uri="{FF2B5EF4-FFF2-40B4-BE49-F238E27FC236}">
                    <a16:creationId xmlns:a16="http://schemas.microsoft.com/office/drawing/2014/main" id="{6B33C449-7F9D-BFF8-DAA7-F2A451895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Oval 27">
                <a:extLst>
                  <a:ext uri="{FF2B5EF4-FFF2-40B4-BE49-F238E27FC236}">
                    <a16:creationId xmlns:a16="http://schemas.microsoft.com/office/drawing/2014/main" id="{FA4BE0D6-AEDB-6266-9DDB-D22C5BDE9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Rectangle 28">
                <a:extLst>
                  <a:ext uri="{FF2B5EF4-FFF2-40B4-BE49-F238E27FC236}">
                    <a16:creationId xmlns:a16="http://schemas.microsoft.com/office/drawing/2014/main" id="{868ABCC3-F04F-4C83-E280-42CD9C722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259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" name="Group 33">
              <a:extLst>
                <a:ext uri="{FF2B5EF4-FFF2-40B4-BE49-F238E27FC236}">
                  <a16:creationId xmlns:a16="http://schemas.microsoft.com/office/drawing/2014/main" id="{F2C57CE5-CB80-D0C2-EADF-B4EB46F8B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1033"/>
              <a:ext cx="221" cy="300"/>
              <a:chOff x="3507" y="1033"/>
              <a:chExt cx="221" cy="300"/>
            </a:xfrm>
          </p:grpSpPr>
          <p:sp>
            <p:nvSpPr>
              <p:cNvPr id="51" name="Oval 30">
                <a:extLst>
                  <a:ext uri="{FF2B5EF4-FFF2-40B4-BE49-F238E27FC236}">
                    <a16:creationId xmlns:a16="http://schemas.microsoft.com/office/drawing/2014/main" id="{C544F31A-8103-AC5B-5D39-A6A812F65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2" name="Oval 31">
                <a:extLst>
                  <a:ext uri="{FF2B5EF4-FFF2-40B4-BE49-F238E27FC236}">
                    <a16:creationId xmlns:a16="http://schemas.microsoft.com/office/drawing/2014/main" id="{6570E4F9-731A-D402-BB81-D73E3DD94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05B4423C-E0A9-1971-CF18-694147AD4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1033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5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C92C851-F99F-32AF-43BA-9A48491AADA4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3CDBA58-C10C-045A-4FF8-49B8A2A4F304}"/>
              </a:ext>
            </a:extLst>
          </p:cNvPr>
          <p:cNvSpPr txBox="1"/>
          <p:nvPr/>
        </p:nvSpPr>
        <p:spPr>
          <a:xfrm>
            <a:off x="283028" y="768673"/>
            <a:ext cx="1251857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5 (SGK – trang 116).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60 và nêu mối liên hệ giữa: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7BB5E30-2C45-5263-CA21-09D108C9EFA4}"/>
                  </a:ext>
                </a:extLst>
              </p:cNvPr>
              <p:cNvSpPr txBox="1"/>
              <p:nvPr/>
            </p:nvSpPr>
            <p:spPr>
              <a:xfrm>
                <a:off x="185295" y="3157363"/>
                <a:ext cx="10104416" cy="120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Xét đường tròn (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8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7BB5E30-2C45-5263-CA21-09D108C9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5" y="3157363"/>
                <a:ext cx="10104416" cy="1209370"/>
              </a:xfrm>
              <a:prstGeom prst="rect">
                <a:avLst/>
              </a:prstGeom>
              <a:blipFill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E8D07F24-CE36-6984-0422-56A598AB26EF}"/>
                  </a:ext>
                </a:extLst>
              </p:cNvPr>
              <p:cNvSpPr txBox="1"/>
              <p:nvPr/>
            </p:nvSpPr>
            <p:spPr>
              <a:xfrm>
                <a:off x="185295" y="4085445"/>
                <a:ext cx="10104416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Xét đường tròn (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E8D07F24-CE36-6984-0422-56A598AB2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5" y="4085445"/>
                <a:ext cx="10104416" cy="778483"/>
              </a:xfrm>
              <a:prstGeom prst="rect">
                <a:avLst/>
              </a:prstGeom>
              <a:blipFill>
                <a:blip r:embed="rId4"/>
                <a:stretch>
                  <a:fillRect l="-1206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73BD528B-872C-DCCC-A6B0-82C40773D939}"/>
                  </a:ext>
                </a:extLst>
              </p:cNvPr>
              <p:cNvSpPr txBox="1"/>
              <p:nvPr/>
            </p:nvSpPr>
            <p:spPr>
              <a:xfrm>
                <a:off x="156422" y="4940990"/>
                <a:ext cx="8999344" cy="777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Xét đường tròn (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73BD528B-872C-DCCC-A6B0-82C40773D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2" y="4940990"/>
                <a:ext cx="8999344" cy="777970"/>
              </a:xfrm>
              <a:prstGeom prst="rect">
                <a:avLst/>
              </a:prstGeom>
              <a:blipFill>
                <a:blip r:embed="rId5"/>
                <a:stretch>
                  <a:fillRect l="-1423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68DA3C66-843F-3991-EAA1-7AAB337FA0D3}"/>
              </a:ext>
            </a:extLst>
          </p:cNvPr>
          <p:cNvSpPr txBox="1"/>
          <p:nvPr/>
        </p:nvSpPr>
        <p:spPr>
          <a:xfrm>
            <a:off x="4539676" y="2457433"/>
            <a:ext cx="6096000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03A65FC6-4DF5-A4EB-1BAD-F8B2F8D75328}"/>
              </a:ext>
            </a:extLst>
          </p:cNvPr>
          <p:cNvSpPr txBox="1"/>
          <p:nvPr/>
        </p:nvSpPr>
        <p:spPr>
          <a:xfrm>
            <a:off x="156422" y="5826978"/>
            <a:ext cx="11446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</a:t>
            </a:r>
            <a:r>
              <a:rPr lang="vi-VN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một đường tròn, hai góc nội tiếp cùng chắn một cung thì bằng nhau.</a:t>
            </a:r>
            <a:endParaRPr lang="vi-VN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49295-59B7-3E2F-D3D3-3E371B8A5C26}"/>
                  </a:ext>
                </a:extLst>
              </p:cNvPr>
              <p:cNvSpPr txBox="1"/>
              <p:nvPr/>
            </p:nvSpPr>
            <p:spPr>
              <a:xfrm>
                <a:off x="283028" y="1494275"/>
                <a:ext cx="3616531" cy="684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fr-FR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49295-59B7-3E2F-D3D3-3E371B8A5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1494275"/>
                <a:ext cx="3616531" cy="684675"/>
              </a:xfrm>
              <a:prstGeom prst="rect">
                <a:avLst/>
              </a:prstGeom>
              <a:blipFill>
                <a:blip r:embed="rId6"/>
                <a:stretch>
                  <a:fillRect l="-420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CECA7E-372C-B960-886A-334B60DF59DD}"/>
                  </a:ext>
                </a:extLst>
              </p:cNvPr>
              <p:cNvSpPr txBox="1"/>
              <p:nvPr/>
            </p:nvSpPr>
            <p:spPr>
              <a:xfrm>
                <a:off x="3888911" y="1494275"/>
                <a:ext cx="6400800" cy="684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CECA7E-372C-B960-886A-334B60DF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11" y="1494275"/>
                <a:ext cx="6400800" cy="684675"/>
              </a:xfrm>
              <a:prstGeom prst="rect">
                <a:avLst/>
              </a:prstGeom>
              <a:blipFill>
                <a:blip r:embed="rId7"/>
                <a:stretch>
                  <a:fillRect l="-247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669503-F990-F0AE-5F84-D39C6931ED0F}"/>
                  </a:ext>
                </a:extLst>
              </p:cNvPr>
              <p:cNvSpPr txBox="1"/>
              <p:nvPr/>
            </p:nvSpPr>
            <p:spPr>
              <a:xfrm>
                <a:off x="287555" y="2275879"/>
                <a:ext cx="6400800" cy="626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669503-F990-F0AE-5F84-D39C6931E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5" y="2275879"/>
                <a:ext cx="6400800" cy="626646"/>
              </a:xfrm>
              <a:prstGeom prst="rect">
                <a:avLst/>
              </a:prstGeom>
              <a:blipFill>
                <a:blip r:embed="rId8"/>
                <a:stretch>
                  <a:fillRect l="-2381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990E28C-A3E4-B66E-FE23-49647BA332C5}"/>
              </a:ext>
            </a:extLst>
          </p:cNvPr>
          <p:cNvSpPr txBox="1"/>
          <p:nvPr/>
        </p:nvSpPr>
        <p:spPr>
          <a:xfrm>
            <a:off x="9959022" y="4087065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75ACE31-7858-E4B3-BCE6-E0DA0640BC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05789" y="1144015"/>
            <a:ext cx="2659773" cy="3016448"/>
            <a:chOff x="2796" y="937"/>
            <a:chExt cx="2088" cy="236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A050B80-C5C2-0761-4FA5-3E72D3B7CA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96" y="937"/>
              <a:ext cx="2088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E555F063-1EA5-EC50-B826-E596FD4AA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293"/>
              <a:ext cx="1762" cy="1764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35AA7669-81DB-7C6B-3244-462CD3BF4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1488"/>
              <a:ext cx="270" cy="100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CA34D357-1296-31A6-3BCA-FA4568F4A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" y="1488"/>
              <a:ext cx="1294" cy="116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7976D679-D974-0E75-0C35-C77BACF2E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1299"/>
              <a:ext cx="925" cy="11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70FAE890-C53D-853D-1A0F-C081D234F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" y="1299"/>
              <a:ext cx="639" cy="135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D39A3556-BC5D-D278-7E48-CFD2D9D76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3016"/>
              <a:ext cx="2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C5A657D8-9FC5-A4FF-928C-24AA492CF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8" y="2151"/>
              <a:ext cx="245" cy="331"/>
              <a:chOff x="3798" y="2151"/>
              <a:chExt cx="245" cy="331"/>
            </a:xfrm>
          </p:grpSpPr>
          <p:sp>
            <p:nvSpPr>
              <p:cNvPr id="36" name="Oval 12">
                <a:extLst>
                  <a:ext uri="{FF2B5EF4-FFF2-40B4-BE49-F238E27FC236}">
                    <a16:creationId xmlns:a16="http://schemas.microsoft.com/office/drawing/2014/main" id="{51286ED8-49F9-91C0-F4B3-6793593AE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151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7" name="Oval 13">
                <a:extLst>
                  <a:ext uri="{FF2B5EF4-FFF2-40B4-BE49-F238E27FC236}">
                    <a16:creationId xmlns:a16="http://schemas.microsoft.com/office/drawing/2014/main" id="{C2BEDBD0-5D9A-666B-8EA0-4D70B46E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15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9A5784C8-CE56-E371-3E32-5E9A536E9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193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B87075-F7E8-92F0-28AF-9A6E4BA3D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469"/>
              <a:ext cx="233" cy="319"/>
              <a:chOff x="2857" y="2469"/>
              <a:chExt cx="233" cy="319"/>
            </a:xfrm>
          </p:grpSpPr>
          <p:sp>
            <p:nvSpPr>
              <p:cNvPr id="33" name="Oval 16">
                <a:extLst>
                  <a:ext uri="{FF2B5EF4-FFF2-40B4-BE49-F238E27FC236}">
                    <a16:creationId xmlns:a16="http://schemas.microsoft.com/office/drawing/2014/main" id="{A6912250-8AC2-59E2-64A1-7456A6A8C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469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id="{902478D8-2817-CC00-C433-94D9C2B94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469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" name="Rectangle 18">
                <a:extLst>
                  <a:ext uri="{FF2B5EF4-FFF2-40B4-BE49-F238E27FC236}">
                    <a16:creationId xmlns:a16="http://schemas.microsoft.com/office/drawing/2014/main" id="{BC7F40CD-9909-B6E4-5D5F-5181592EA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499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B4C690F6-D7D0-6A73-A7B8-6DCD864A9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8" y="1206"/>
              <a:ext cx="173" cy="306"/>
              <a:chOff x="3178" y="1206"/>
              <a:chExt cx="173" cy="306"/>
            </a:xfrm>
          </p:grpSpPr>
          <p:sp>
            <p:nvSpPr>
              <p:cNvPr id="30" name="Oval 20">
                <a:extLst>
                  <a:ext uri="{FF2B5EF4-FFF2-40B4-BE49-F238E27FC236}">
                    <a16:creationId xmlns:a16="http://schemas.microsoft.com/office/drawing/2014/main" id="{2B901A2C-C7A6-B6D1-7AB8-07B434CE8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146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id="{42E4177D-E801-D523-B7CE-62058D3F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146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3CF63F31-17B5-75E2-E0BF-E6CD2AB82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1206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18C9D1A7-B802-DF87-F522-BD73C0E33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8" y="2625"/>
              <a:ext cx="295" cy="289"/>
              <a:chOff x="4588" y="2625"/>
              <a:chExt cx="295" cy="289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378DC47A-E101-ACDE-2280-532A13B6E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627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" name="Oval 25">
                <a:extLst>
                  <a:ext uri="{FF2B5EF4-FFF2-40B4-BE49-F238E27FC236}">
                    <a16:creationId xmlns:a16="http://schemas.microsoft.com/office/drawing/2014/main" id="{160A0504-353F-388E-87B1-6E63FFC4D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62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799AFBD5-AC1D-7677-7B14-0A4A923C9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2625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31">
              <a:extLst>
                <a:ext uri="{FF2B5EF4-FFF2-40B4-BE49-F238E27FC236}">
                  <a16:creationId xmlns:a16="http://schemas.microsoft.com/office/drawing/2014/main" id="{B1D60062-9123-830B-5F10-480FF88CC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7" y="977"/>
              <a:ext cx="233" cy="346"/>
              <a:chOff x="3937" y="977"/>
              <a:chExt cx="233" cy="346"/>
            </a:xfrm>
          </p:grpSpPr>
          <p:sp>
            <p:nvSpPr>
              <p:cNvPr id="24" name="Oval 28">
                <a:extLst>
                  <a:ext uri="{FF2B5EF4-FFF2-40B4-BE49-F238E27FC236}">
                    <a16:creationId xmlns:a16="http://schemas.microsoft.com/office/drawing/2014/main" id="{526D14F2-97E6-F819-5DEE-59D0D1D3A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1275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" name="Oval 29">
                <a:extLst>
                  <a:ext uri="{FF2B5EF4-FFF2-40B4-BE49-F238E27FC236}">
                    <a16:creationId xmlns:a16="http://schemas.microsoft.com/office/drawing/2014/main" id="{0FF5F5F7-7B08-03F2-3BCC-C180F4765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127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" name="Rectangle 30">
                <a:extLst>
                  <a:ext uri="{FF2B5EF4-FFF2-40B4-BE49-F238E27FC236}">
                    <a16:creationId xmlns:a16="http://schemas.microsoft.com/office/drawing/2014/main" id="{D4B177FA-E212-8CB8-0B47-46993BE91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977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28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8" grpId="0"/>
      <p:bldP spid="6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07671" y="103761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07671" y="187356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B12D72-8C65-90E0-16F9-2C616D33BB58}"/>
              </a:ext>
            </a:extLst>
          </p:cNvPr>
          <p:cNvSpPr txBox="1"/>
          <p:nvPr/>
        </p:nvSpPr>
        <p:spPr>
          <a:xfrm>
            <a:off x="682486" y="1978092"/>
            <a:ext cx="5413514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1.b (SGK-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  <a:endParaRPr lang="vi-VN" sz="36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2165B891-070A-960E-9FB5-743B3A5CB10D}"/>
              </a:ext>
            </a:extLst>
          </p:cNvPr>
          <p:cNvSpPr txBox="1"/>
          <p:nvPr/>
        </p:nvSpPr>
        <p:spPr>
          <a:xfrm>
            <a:off x="682486" y="3182483"/>
            <a:ext cx="5546435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góc nội tiếp có hai cạnh lần lượt chứa ba điểm trong bốn điểm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1DEA1C-4446-909E-C691-BC6FFA009679}"/>
              </a:ext>
            </a:extLst>
          </p:cNvPr>
          <p:cNvSpPr txBox="1"/>
          <p:nvPr/>
        </p:nvSpPr>
        <p:spPr>
          <a:xfrm>
            <a:off x="141514" y="155662"/>
            <a:ext cx="60960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1.b (SGK-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A402701-ACB2-D3BE-CE00-E4FD92EF6691}"/>
              </a:ext>
            </a:extLst>
          </p:cNvPr>
          <p:cNvSpPr txBox="1"/>
          <p:nvPr/>
        </p:nvSpPr>
        <p:spPr>
          <a:xfrm>
            <a:off x="3408014" y="785529"/>
            <a:ext cx="5546435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góc nội tiếp có hai cạnh lần lượt chứa ba điểm trong bốn điểm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23E541B1-517F-0B1F-4421-A9A34D7EC46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1189" y="785529"/>
            <a:ext cx="31083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7" name="Oval 6">
            <a:extLst>
              <a:ext uri="{FF2B5EF4-FFF2-40B4-BE49-F238E27FC236}">
                <a16:creationId xmlns:a16="http://schemas.microsoft.com/office/drawing/2014/main" id="{411A3872-8A6F-9CC8-98F5-3167205B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64" y="1172879"/>
            <a:ext cx="2924175" cy="2922588"/>
          </a:xfrm>
          <a:prstGeom prst="ellips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8" name="Line 7">
            <a:extLst>
              <a:ext uri="{FF2B5EF4-FFF2-40B4-BE49-F238E27FC236}">
                <a16:creationId xmlns:a16="http://schemas.microsoft.com/office/drawing/2014/main" id="{2048830F-10D0-5DE0-1C63-4A1598EC5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7177" y="1315754"/>
            <a:ext cx="1268413" cy="3175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9" name="Line 8">
            <a:extLst>
              <a:ext uri="{FF2B5EF4-FFF2-40B4-BE49-F238E27FC236}">
                <a16:creationId xmlns:a16="http://schemas.microsoft.com/office/drawing/2014/main" id="{17D567D2-5313-4172-62A6-C8069DFC9A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489" y="3635092"/>
            <a:ext cx="2124075" cy="6350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0" name="Line 9">
            <a:extLst>
              <a:ext uri="{FF2B5EF4-FFF2-40B4-BE49-F238E27FC236}">
                <a16:creationId xmlns:a16="http://schemas.microsoft.com/office/drawing/2014/main" id="{453178DD-A113-D4C7-D7FA-7032CF0E5D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35352" y="2633379"/>
            <a:ext cx="1065213" cy="100171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" name="Line 10">
            <a:extLst>
              <a:ext uri="{FF2B5EF4-FFF2-40B4-BE49-F238E27FC236}">
                <a16:creationId xmlns:a16="http://schemas.microsoft.com/office/drawing/2014/main" id="{95E65BFA-CB2F-4140-0E05-37C9B7428E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5352" y="1315754"/>
            <a:ext cx="630238" cy="1317625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2" name="Line 11">
            <a:extLst>
              <a:ext uri="{FF2B5EF4-FFF2-40B4-BE49-F238E27FC236}">
                <a16:creationId xmlns:a16="http://schemas.microsoft.com/office/drawing/2014/main" id="{428C2E42-ECE2-FD9F-6639-894B08C53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177" y="1318929"/>
            <a:ext cx="638175" cy="1314450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3" name="Line 12">
            <a:extLst>
              <a:ext uri="{FF2B5EF4-FFF2-40B4-BE49-F238E27FC236}">
                <a16:creationId xmlns:a16="http://schemas.microsoft.com/office/drawing/2014/main" id="{ECA8FF7A-011C-D98E-E31B-061FDC245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489" y="2633379"/>
            <a:ext cx="1058863" cy="100806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4" name="Line 13">
            <a:extLst>
              <a:ext uri="{FF2B5EF4-FFF2-40B4-BE49-F238E27FC236}">
                <a16:creationId xmlns:a16="http://schemas.microsoft.com/office/drawing/2014/main" id="{E10ACEA4-7368-9159-E44F-3F91B7A7C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489" y="1318929"/>
            <a:ext cx="420688" cy="232251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5" name="Line 14">
            <a:extLst>
              <a:ext uri="{FF2B5EF4-FFF2-40B4-BE49-F238E27FC236}">
                <a16:creationId xmlns:a16="http://schemas.microsoft.com/office/drawing/2014/main" id="{96871C8B-08D9-86DF-BA5E-051571AA8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589" y="1315754"/>
            <a:ext cx="434975" cy="2319338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56" name="Group 18">
            <a:extLst>
              <a:ext uri="{FF2B5EF4-FFF2-40B4-BE49-F238E27FC236}">
                <a16:creationId xmlns:a16="http://schemas.microsoft.com/office/drawing/2014/main" id="{C6C5F501-99B2-0A18-21F7-2B874EDE0327}"/>
              </a:ext>
            </a:extLst>
          </p:cNvPr>
          <p:cNvGrpSpPr>
            <a:grpSpLocks/>
          </p:cNvGrpSpPr>
          <p:nvPr/>
        </p:nvGrpSpPr>
        <p:grpSpPr bwMode="auto">
          <a:xfrm>
            <a:off x="2662464" y="3596992"/>
            <a:ext cx="450850" cy="495300"/>
            <a:chOff x="4487" y="2860"/>
            <a:chExt cx="284" cy="312"/>
          </a:xfrm>
        </p:grpSpPr>
        <p:sp>
          <p:nvSpPr>
            <p:cNvPr id="73" name="Oval 15">
              <a:extLst>
                <a:ext uri="{FF2B5EF4-FFF2-40B4-BE49-F238E27FC236}">
                  <a16:creationId xmlns:a16="http://schemas.microsoft.com/office/drawing/2014/main" id="{AF9377B5-C73B-4D29-2E19-D44A2ED1A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860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Oval 16">
              <a:extLst>
                <a:ext uri="{FF2B5EF4-FFF2-40B4-BE49-F238E27FC236}">
                  <a16:creationId xmlns:a16="http://schemas.microsoft.com/office/drawing/2014/main" id="{3B257FA8-A65D-358B-899D-8638F6808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860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dirty="0"/>
            </a:p>
          </p:txBody>
        </p:sp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id="{EA95FFD1-A23F-7301-8AA1-76F6145D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2883"/>
              <a:ext cx="23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22">
            <a:extLst>
              <a:ext uri="{FF2B5EF4-FFF2-40B4-BE49-F238E27FC236}">
                <a16:creationId xmlns:a16="http://schemas.microsoft.com/office/drawing/2014/main" id="{752392F6-F546-5880-7943-9AB8BEB3A51F}"/>
              </a:ext>
            </a:extLst>
          </p:cNvPr>
          <p:cNvGrpSpPr>
            <a:grpSpLocks/>
          </p:cNvGrpSpPr>
          <p:nvPr/>
        </p:nvGrpSpPr>
        <p:grpSpPr bwMode="auto">
          <a:xfrm>
            <a:off x="814614" y="882367"/>
            <a:ext cx="371475" cy="474663"/>
            <a:chOff x="3323" y="1150"/>
            <a:chExt cx="234" cy="299"/>
          </a:xfrm>
        </p:grpSpPr>
        <p:sp>
          <p:nvSpPr>
            <p:cNvPr id="70" name="Oval 19">
              <a:extLst>
                <a:ext uri="{FF2B5EF4-FFF2-40B4-BE49-F238E27FC236}">
                  <a16:creationId xmlns:a16="http://schemas.microsoft.com/office/drawing/2014/main" id="{430CEC7C-80EB-AD9E-5D88-8CD2AD5DC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401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Oval 20">
              <a:extLst>
                <a:ext uri="{FF2B5EF4-FFF2-40B4-BE49-F238E27FC236}">
                  <a16:creationId xmlns:a16="http://schemas.microsoft.com/office/drawing/2014/main" id="{B09343F2-927B-2663-87C0-1E6F80F7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40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Rectangle 21">
              <a:extLst>
                <a:ext uri="{FF2B5EF4-FFF2-40B4-BE49-F238E27FC236}">
                  <a16:creationId xmlns:a16="http://schemas.microsoft.com/office/drawing/2014/main" id="{0E052CC6-24CE-D8C1-A596-4B3A873F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1150"/>
              <a:ext cx="23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Group 26">
            <a:extLst>
              <a:ext uri="{FF2B5EF4-FFF2-40B4-BE49-F238E27FC236}">
                <a16:creationId xmlns:a16="http://schemas.microsoft.com/office/drawing/2014/main" id="{2E16B4EA-6438-6AE0-79D8-E98B190AE59A}"/>
              </a:ext>
            </a:extLst>
          </p:cNvPr>
          <p:cNvGrpSpPr>
            <a:grpSpLocks/>
          </p:cNvGrpSpPr>
          <p:nvPr/>
        </p:nvGrpSpPr>
        <p:grpSpPr bwMode="auto">
          <a:xfrm>
            <a:off x="1568677" y="2595279"/>
            <a:ext cx="388938" cy="544513"/>
            <a:chOff x="3798" y="2229"/>
            <a:chExt cx="245" cy="343"/>
          </a:xfrm>
        </p:grpSpPr>
        <p:sp>
          <p:nvSpPr>
            <p:cNvPr id="67" name="Oval 23">
              <a:extLst>
                <a:ext uri="{FF2B5EF4-FFF2-40B4-BE49-F238E27FC236}">
                  <a16:creationId xmlns:a16="http://schemas.microsoft.com/office/drawing/2014/main" id="{980E1A22-FBCE-FB0D-9604-7CAD1C907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229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Oval 24">
              <a:extLst>
                <a:ext uri="{FF2B5EF4-FFF2-40B4-BE49-F238E27FC236}">
                  <a16:creationId xmlns:a16="http://schemas.microsoft.com/office/drawing/2014/main" id="{BEC15D4D-BE82-E5AA-E17C-7B1B4033A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229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CF8C0E38-270F-0C7F-66E4-BA2162B7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283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up 30">
            <a:extLst>
              <a:ext uri="{FF2B5EF4-FFF2-40B4-BE49-F238E27FC236}">
                <a16:creationId xmlns:a16="http://schemas.microsoft.com/office/drawing/2014/main" id="{B4AB2514-1FC7-5BB7-E00E-06951AB714E4}"/>
              </a:ext>
            </a:extLst>
          </p:cNvPr>
          <p:cNvGrpSpPr>
            <a:grpSpLocks/>
          </p:cNvGrpSpPr>
          <p:nvPr/>
        </p:nvGrpSpPr>
        <p:grpSpPr bwMode="auto">
          <a:xfrm>
            <a:off x="385989" y="3603342"/>
            <a:ext cx="388938" cy="527050"/>
            <a:chOff x="3053" y="2864"/>
            <a:chExt cx="245" cy="332"/>
          </a:xfrm>
        </p:grpSpPr>
        <p:sp>
          <p:nvSpPr>
            <p:cNvPr id="64" name="Oval 27">
              <a:extLst>
                <a:ext uri="{FF2B5EF4-FFF2-40B4-BE49-F238E27FC236}">
                  <a16:creationId xmlns:a16="http://schemas.microsoft.com/office/drawing/2014/main" id="{9D1E70A0-101E-BC85-6BF5-46E38623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864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Oval 28">
              <a:extLst>
                <a:ext uri="{FF2B5EF4-FFF2-40B4-BE49-F238E27FC236}">
                  <a16:creationId xmlns:a16="http://schemas.microsoft.com/office/drawing/2014/main" id="{158570A4-4FDC-9D22-054D-40B06DA0C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86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131A1764-DCBA-288D-77B5-9B61074AF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2907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Group 34">
            <a:extLst>
              <a:ext uri="{FF2B5EF4-FFF2-40B4-BE49-F238E27FC236}">
                <a16:creationId xmlns:a16="http://schemas.microsoft.com/office/drawing/2014/main" id="{EFD13434-653C-9DDD-BD48-A002A17B8C8F}"/>
              </a:ext>
            </a:extLst>
          </p:cNvPr>
          <p:cNvGrpSpPr>
            <a:grpSpLocks/>
          </p:cNvGrpSpPr>
          <p:nvPr/>
        </p:nvGrpSpPr>
        <p:grpSpPr bwMode="auto">
          <a:xfrm>
            <a:off x="2227489" y="909354"/>
            <a:ext cx="484188" cy="458788"/>
            <a:chOff x="4213" y="1167"/>
            <a:chExt cx="305" cy="289"/>
          </a:xfrm>
        </p:grpSpPr>
        <p:sp>
          <p:nvSpPr>
            <p:cNvPr id="61" name="Oval 31">
              <a:extLst>
                <a:ext uri="{FF2B5EF4-FFF2-40B4-BE49-F238E27FC236}">
                  <a16:creationId xmlns:a16="http://schemas.microsoft.com/office/drawing/2014/main" id="{33F3BC8D-8110-A564-3379-72A19BC12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99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Oval 32">
              <a:extLst>
                <a:ext uri="{FF2B5EF4-FFF2-40B4-BE49-F238E27FC236}">
                  <a16:creationId xmlns:a16="http://schemas.microsoft.com/office/drawing/2014/main" id="{642EBC94-69BE-0C97-4E8B-8EA5A9CB9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99"/>
              <a:ext cx="29" cy="29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E9A60093-3BAA-1B67-F3DC-7C2E98100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1167"/>
              <a:ext cx="23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2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1DEA1C-4446-909E-C691-BC6FFA009679}"/>
              </a:ext>
            </a:extLst>
          </p:cNvPr>
          <p:cNvSpPr txBox="1"/>
          <p:nvPr/>
        </p:nvSpPr>
        <p:spPr>
          <a:xfrm>
            <a:off x="141514" y="155662"/>
            <a:ext cx="609600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1.b (SGK-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  <a:endParaRPr lang="vi-VN" sz="2800" dirty="0">
              <a:solidFill>
                <a:srgbClr val="FFC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A402701-ACB2-D3BE-CE00-E4FD92EF6691}"/>
              </a:ext>
            </a:extLst>
          </p:cNvPr>
          <p:cNvSpPr txBox="1"/>
          <p:nvPr/>
        </p:nvSpPr>
        <p:spPr>
          <a:xfrm>
            <a:off x="3477215" y="783532"/>
            <a:ext cx="5798209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Bốn góc nội tiếp có hai cạnh lần lượt chứa ba điểm trong bốn điểm </a:t>
            </a:r>
            <a:r>
              <a:rPr lang="vi-VN" sz="28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vi-VN" sz="2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7EEEE165-EBCA-AE6B-CF68-F65362681E38}"/>
                  </a:ext>
                </a:extLst>
              </p:cNvPr>
              <p:cNvSpPr txBox="1"/>
              <p:nvPr/>
            </p:nvSpPr>
            <p:spPr>
              <a:xfrm>
                <a:off x="3477215" y="2322671"/>
                <a:ext cx="7620000" cy="2988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nội tiếp chắn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nội tiếp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DA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nội tiếp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nội tiếp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7EEEE165-EBCA-AE6B-CF68-F65362681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15" y="2322671"/>
                <a:ext cx="7620000" cy="2988575"/>
              </a:xfrm>
              <a:prstGeom prst="rect">
                <a:avLst/>
              </a:prstGeom>
              <a:blipFill>
                <a:blip r:embed="rId3"/>
                <a:stretch>
                  <a:fillRect b="-5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Nhóm 67">
            <a:extLst>
              <a:ext uri="{FF2B5EF4-FFF2-40B4-BE49-F238E27FC236}">
                <a16:creationId xmlns:a16="http://schemas.microsoft.com/office/drawing/2014/main" id="{52E08E78-1EDD-736D-A384-7C88CE80D868}"/>
              </a:ext>
            </a:extLst>
          </p:cNvPr>
          <p:cNvGrpSpPr/>
          <p:nvPr/>
        </p:nvGrpSpPr>
        <p:grpSpPr>
          <a:xfrm>
            <a:off x="81189" y="785529"/>
            <a:ext cx="3108325" cy="3400425"/>
            <a:chOff x="81189" y="785529"/>
            <a:chExt cx="3108325" cy="3400425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257CC365-86B4-1DCE-61C1-4AD2F2A511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1189" y="785529"/>
              <a:ext cx="3108325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ECBF5F93-2B90-E316-A117-184B04D1F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64" y="1172879"/>
              <a:ext cx="2924175" cy="2922588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7380856F-F00A-A673-416A-8ED6E9C20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177" y="1315754"/>
              <a:ext cx="1268413" cy="317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66C1FDF7-210F-D0A8-CF32-8BDCBB6BD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489" y="3635092"/>
              <a:ext cx="2124075" cy="635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D8FB252C-3C3D-2EEF-1AC5-4E059D38B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5352" y="2633379"/>
              <a:ext cx="1065213" cy="10017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F34EF34E-3895-1365-0875-71AA0D470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5352" y="1315754"/>
              <a:ext cx="630238" cy="13176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03CF096-2239-23ED-E721-BC8535732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177" y="1318929"/>
              <a:ext cx="638175" cy="131445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4D72F667-02B1-9DF1-285A-AAF50A965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489" y="2633379"/>
              <a:ext cx="1058863" cy="100806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F6D62F7E-0082-5770-7D79-48694CD12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489" y="1318929"/>
              <a:ext cx="420688" cy="23225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AF94C57F-B063-79FE-F875-FBE82D439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589" y="1315754"/>
              <a:ext cx="434975" cy="231933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0B6A8711-66E0-6495-B630-6B779B36C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2464" y="3596992"/>
              <a:ext cx="450850" cy="495300"/>
              <a:chOff x="4487" y="2860"/>
              <a:chExt cx="284" cy="312"/>
            </a:xfrm>
          </p:grpSpPr>
          <p:sp>
            <p:nvSpPr>
              <p:cNvPr id="49" name="Oval 15">
                <a:extLst>
                  <a:ext uri="{FF2B5EF4-FFF2-40B4-BE49-F238E27FC236}">
                    <a16:creationId xmlns:a16="http://schemas.microsoft.com/office/drawing/2014/main" id="{38AB05A9-3051-6245-7278-7048C907B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86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Oval 16">
                <a:extLst>
                  <a:ext uri="{FF2B5EF4-FFF2-40B4-BE49-F238E27FC236}">
                    <a16:creationId xmlns:a16="http://schemas.microsoft.com/office/drawing/2014/main" id="{7B0F66B2-218B-915E-66E3-9AD35D8F6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86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dirty="0"/>
              </a:p>
            </p:txBody>
          </p:sp>
          <p:sp>
            <p:nvSpPr>
              <p:cNvPr id="51" name="Rectangle 17">
                <a:extLst>
                  <a:ext uri="{FF2B5EF4-FFF2-40B4-BE49-F238E27FC236}">
                    <a16:creationId xmlns:a16="http://schemas.microsoft.com/office/drawing/2014/main" id="{540A1E23-65F0-CD03-4D84-E4D1A0F43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" y="2883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" name="Group 22">
              <a:extLst>
                <a:ext uri="{FF2B5EF4-FFF2-40B4-BE49-F238E27FC236}">
                  <a16:creationId xmlns:a16="http://schemas.microsoft.com/office/drawing/2014/main" id="{BA11B691-AC28-28A1-0BE4-D0218F4AE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614" y="882367"/>
              <a:ext cx="371475" cy="474663"/>
              <a:chOff x="3323" y="1150"/>
              <a:chExt cx="234" cy="299"/>
            </a:xfrm>
          </p:grpSpPr>
          <p:sp>
            <p:nvSpPr>
              <p:cNvPr id="53" name="Oval 19">
                <a:extLst>
                  <a:ext uri="{FF2B5EF4-FFF2-40B4-BE49-F238E27FC236}">
                    <a16:creationId xmlns:a16="http://schemas.microsoft.com/office/drawing/2014/main" id="{099B8AF7-F6FF-DC89-1242-D2B59A768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" y="1401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4" name="Oval 20">
                <a:extLst>
                  <a:ext uri="{FF2B5EF4-FFF2-40B4-BE49-F238E27FC236}">
                    <a16:creationId xmlns:a16="http://schemas.microsoft.com/office/drawing/2014/main" id="{0511D22F-F285-8AF7-A094-0FAB93D47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" y="140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55776066-9BFA-FA62-2E09-2697AB012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1150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7D8DBFD8-F10C-059A-A3F6-3A807CE9F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8677" y="2595279"/>
              <a:ext cx="388938" cy="544513"/>
              <a:chOff x="3798" y="2229"/>
              <a:chExt cx="245" cy="343"/>
            </a:xfrm>
          </p:grpSpPr>
          <p:sp>
            <p:nvSpPr>
              <p:cNvPr id="57" name="Oval 23">
                <a:extLst>
                  <a:ext uri="{FF2B5EF4-FFF2-40B4-BE49-F238E27FC236}">
                    <a16:creationId xmlns:a16="http://schemas.microsoft.com/office/drawing/2014/main" id="{A4A163BA-0D21-A3BD-714F-8678F8B06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9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Oval 24">
                <a:extLst>
                  <a:ext uri="{FF2B5EF4-FFF2-40B4-BE49-F238E27FC236}">
                    <a16:creationId xmlns:a16="http://schemas.microsoft.com/office/drawing/2014/main" id="{CF363DF7-4AE4-8DD2-BE65-4F59593E8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9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Rectangle 25">
                <a:extLst>
                  <a:ext uri="{FF2B5EF4-FFF2-40B4-BE49-F238E27FC236}">
                    <a16:creationId xmlns:a16="http://schemas.microsoft.com/office/drawing/2014/main" id="{BE317CB0-31DF-9914-32B7-AF61C148A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283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" name="Group 30">
              <a:extLst>
                <a:ext uri="{FF2B5EF4-FFF2-40B4-BE49-F238E27FC236}">
                  <a16:creationId xmlns:a16="http://schemas.microsoft.com/office/drawing/2014/main" id="{472F4A02-8ADC-B264-A101-35AA463B9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989" y="3603342"/>
              <a:ext cx="388938" cy="527050"/>
              <a:chOff x="3053" y="2864"/>
              <a:chExt cx="245" cy="332"/>
            </a:xfrm>
          </p:grpSpPr>
          <p:sp>
            <p:nvSpPr>
              <p:cNvPr id="61" name="Oval 27">
                <a:extLst>
                  <a:ext uri="{FF2B5EF4-FFF2-40B4-BE49-F238E27FC236}">
                    <a16:creationId xmlns:a16="http://schemas.microsoft.com/office/drawing/2014/main" id="{B06D246A-C615-E5E0-8230-20C6FD8F4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86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Oval 28">
                <a:extLst>
                  <a:ext uri="{FF2B5EF4-FFF2-40B4-BE49-F238E27FC236}">
                    <a16:creationId xmlns:a16="http://schemas.microsoft.com/office/drawing/2014/main" id="{29D4C5E3-6F4F-B935-4843-E430909E4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86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3" name="Rectangle 29">
                <a:extLst>
                  <a:ext uri="{FF2B5EF4-FFF2-40B4-BE49-F238E27FC236}">
                    <a16:creationId xmlns:a16="http://schemas.microsoft.com/office/drawing/2014/main" id="{EABBE9F3-F020-2F02-A44E-B92F69222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" y="2907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" name="Group 34">
              <a:extLst>
                <a:ext uri="{FF2B5EF4-FFF2-40B4-BE49-F238E27FC236}">
                  <a16:creationId xmlns:a16="http://schemas.microsoft.com/office/drawing/2014/main" id="{A677CB70-3F58-1912-D9B6-3EADB4A4C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7489" y="909354"/>
              <a:ext cx="484188" cy="458788"/>
              <a:chOff x="4213" y="1167"/>
              <a:chExt cx="305" cy="289"/>
            </a:xfrm>
          </p:grpSpPr>
          <p:sp>
            <p:nvSpPr>
              <p:cNvPr id="65" name="Oval 31">
                <a:extLst>
                  <a:ext uri="{FF2B5EF4-FFF2-40B4-BE49-F238E27FC236}">
                    <a16:creationId xmlns:a16="http://schemas.microsoft.com/office/drawing/2014/main" id="{3BBC87D4-AA57-EF4F-1F47-FCBD7857C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99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6" name="Oval 32">
                <a:extLst>
                  <a:ext uri="{FF2B5EF4-FFF2-40B4-BE49-F238E27FC236}">
                    <a16:creationId xmlns:a16="http://schemas.microsoft.com/office/drawing/2014/main" id="{3FDB7E18-196E-4A63-39B6-5585B6421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99"/>
                <a:ext cx="29" cy="29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7" name="Rectangle 33">
                <a:extLst>
                  <a:ext uri="{FF2B5EF4-FFF2-40B4-BE49-F238E27FC236}">
                    <a16:creationId xmlns:a16="http://schemas.microsoft.com/office/drawing/2014/main" id="{C3419FCB-08CA-D2E5-9CB3-56C05483D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" y="1167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1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07671" y="103761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en-GB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VẬN DỤNG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07671" y="187356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B12D72-8C65-90E0-16F9-2C616D33BB58}"/>
              </a:ext>
            </a:extLst>
          </p:cNvPr>
          <p:cNvSpPr txBox="1"/>
          <p:nvPr/>
        </p:nvSpPr>
        <p:spPr>
          <a:xfrm>
            <a:off x="607671" y="2270654"/>
            <a:ext cx="5413514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7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2EE0C182-9866-06F0-3719-341D662E1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3" r="21037" b="1"/>
          <a:stretch/>
        </p:blipFill>
        <p:spPr>
          <a:xfrm>
            <a:off x="43801" y="1010946"/>
            <a:ext cx="3628389" cy="3628413"/>
          </a:xfrm>
          <a:prstGeom prst="rect">
            <a:avLst/>
          </a:prstGeom>
        </p:spPr>
      </p:pic>
      <p:sp>
        <p:nvSpPr>
          <p:cNvPr id="37" name="Chỗ dành sẵn cho Văn bản 15">
            <a:extLst>
              <a:ext uri="{FF2B5EF4-FFF2-40B4-BE49-F238E27FC236}">
                <a16:creationId xmlns:a16="http://schemas.microsoft.com/office/drawing/2014/main" id="{C51AD3E2-70B7-9B0C-75BA-AAFDD68AD20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189693" y="1254996"/>
            <a:ext cx="7579646" cy="460482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Pe-nan-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7,32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55" name="Picture 11" descr="Top 41+ bài viết: cách làm việc nhóm hiệu quả vừa cập nhật - lagroup.edu.vn">
            <a:extLst>
              <a:ext uri="{FF2B5EF4-FFF2-40B4-BE49-F238E27FC236}">
                <a16:creationId xmlns:a16="http://schemas.microsoft.com/office/drawing/2014/main" id="{958292D7-A597-786A-8037-2932C2C8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08" y="88823"/>
            <a:ext cx="2078067" cy="116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igit 120">
            <a:extLst>
              <a:ext uri="{FF2B5EF4-FFF2-40B4-BE49-F238E27FC236}">
                <a16:creationId xmlns:a16="http://schemas.microsoft.com/office/drawing/2014/main" id="{0D786733-7320-E9FF-631C-E9E241BF5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1" y="5727154"/>
            <a:ext cx="1678472" cy="9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834927" y="5478360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Nhóm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Nhóm 1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Nhóm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Google Shape;162;p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Nhóm 1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4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ABE5F8-1EF6-C985-97B7-A6BB5CE88B24}"/>
                  </a:ext>
                </a:extLst>
              </p:cNvPr>
              <p:cNvSpPr txBox="1"/>
              <p:nvPr/>
            </p:nvSpPr>
            <p:spPr>
              <a:xfrm>
                <a:off x="3359327" y="542256"/>
                <a:ext cx="8621030" cy="2502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sút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PQ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PQ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HP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HQ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PQ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3,66 (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ABE5F8-1EF6-C985-97B7-A6BB5CE8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27" y="542256"/>
                <a:ext cx="8621030" cy="2502608"/>
              </a:xfrm>
              <a:prstGeom prst="rect">
                <a:avLst/>
              </a:prstGeom>
              <a:blipFill>
                <a:blip r:embed="rId3"/>
                <a:stretch>
                  <a:fillRect l="-1414" t="-2683" r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04BD6B99-1524-A56F-0405-7B23052C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607" y="28545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86CEEE6-D8C3-DB88-0726-6856C6EEB5D2}"/>
                  </a:ext>
                </a:extLst>
              </p:cNvPr>
              <p:cNvSpPr txBox="1"/>
              <p:nvPr/>
            </p:nvSpPr>
            <p:spPr>
              <a:xfrm>
                <a:off x="3269673" y="2693915"/>
                <a:ext cx="9732350" cy="811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800"/>
                  </a:lnSpc>
                </a:pPr>
                <a:r>
                  <a:rPr lang="fr-FR" alt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PMH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800"/>
                  </a:lnSpc>
                </a:pPr>
                <a:endParaRPr lang="fr-FR" sz="28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800"/>
                  </a:lnSpc>
                </a:pP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MH</a:t>
                </a: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</a:t>
                </a: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PQ.</a:t>
                </a:r>
                <a:endParaRPr lang="vi-V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86CEEE6-D8C3-DB88-0726-6856C6EEB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73" y="2693915"/>
                <a:ext cx="9732350" cy="811248"/>
              </a:xfrm>
              <a:prstGeom prst="rect">
                <a:avLst/>
              </a:prstGeom>
              <a:blipFill>
                <a:blip r:embed="rId4"/>
                <a:stretch>
                  <a:fillRect l="-1252" t="-29323" b="-20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0630CDB-E014-2610-B12B-540DC240EAEA}"/>
              </a:ext>
            </a:extLst>
          </p:cNvPr>
          <p:cNvSpPr txBox="1"/>
          <p:nvPr/>
        </p:nvSpPr>
        <p:spPr>
          <a:xfrm>
            <a:off x="235297" y="4143363"/>
            <a:ext cx="11429375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vuông có: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A1D0E3CC-13E5-0C46-DE47-541BFBF806EF}"/>
                  </a:ext>
                </a:extLst>
              </p:cNvPr>
              <p:cNvSpPr txBox="1"/>
              <p:nvPr/>
            </p:nvSpPr>
            <p:spPr>
              <a:xfrm>
                <a:off x="311327" y="5493017"/>
                <a:ext cx="6096000" cy="599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sút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37°1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A1D0E3CC-13E5-0C46-DE47-541BFBF8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7" y="5493017"/>
                <a:ext cx="6096000" cy="599395"/>
              </a:xfrm>
              <a:prstGeom prst="rect">
                <a:avLst/>
              </a:prstGeom>
              <a:blipFill>
                <a:blip r:embed="rId5"/>
                <a:stretch>
                  <a:fillRect l="-2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ADDA3C-2A02-9F91-85A1-1C64BBB1E9A7}"/>
                  </a:ext>
                </a:extLst>
              </p:cNvPr>
              <p:cNvSpPr txBox="1"/>
              <p:nvPr/>
            </p:nvSpPr>
            <p:spPr>
              <a:xfrm>
                <a:off x="1886984" y="4680984"/>
                <a:ext cx="4501573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HM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3,66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0,333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ADDA3C-2A02-9F91-85A1-1C64BBB1E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84" y="4680984"/>
                <a:ext cx="4501573" cy="778483"/>
              </a:xfrm>
              <a:prstGeom prst="rect">
                <a:avLst/>
              </a:prstGeom>
              <a:blipFill>
                <a:blip r:embed="rId7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2E8564-7054-1BE7-D244-F5A2108A6BBA}"/>
                  </a:ext>
                </a:extLst>
              </p:cNvPr>
              <p:cNvSpPr txBox="1"/>
              <p:nvPr/>
            </p:nvSpPr>
            <p:spPr>
              <a:xfrm>
                <a:off x="6220393" y="5017756"/>
                <a:ext cx="3244241" cy="348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800"/>
                  </a:lnSpc>
                </a:pP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18°3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2E8564-7054-1BE7-D244-F5A2108A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93" y="5017756"/>
                <a:ext cx="3244241" cy="348878"/>
              </a:xfrm>
              <a:prstGeom prst="rect">
                <a:avLst/>
              </a:prstGeom>
              <a:blipFill>
                <a:blip r:embed="rId8"/>
                <a:stretch>
                  <a:fillRect l="-3752" t="-66667" b="-49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7">
            <a:extLst>
              <a:ext uri="{FF2B5EF4-FFF2-40B4-BE49-F238E27FC236}">
                <a16:creationId xmlns:a16="http://schemas.microsoft.com/office/drawing/2014/main" id="{31A24528-882F-2DE5-FAF6-3AD024CE69B6}"/>
              </a:ext>
            </a:extLst>
          </p:cNvPr>
          <p:cNvSpPr>
            <a:spLocks/>
          </p:cNvSpPr>
          <p:nvPr/>
        </p:nvSpPr>
        <p:spPr bwMode="auto">
          <a:xfrm>
            <a:off x="23221" y="530740"/>
            <a:ext cx="3155451" cy="2642088"/>
          </a:xfrm>
          <a:custGeom>
            <a:avLst/>
            <a:gdLst>
              <a:gd name="T0" fmla="*/ 1665 w 2096"/>
              <a:gd name="T1" fmla="*/ 0 h 1755"/>
              <a:gd name="T2" fmla="*/ 1755 w 2096"/>
              <a:gd name="T3" fmla="*/ 1324 h 1755"/>
              <a:gd name="T4" fmla="*/ 431 w 2096"/>
              <a:gd name="T5" fmla="*/ 1414 h 1755"/>
              <a:gd name="T6" fmla="*/ 341 w 2096"/>
              <a:gd name="T7" fmla="*/ 90 h 1755"/>
              <a:gd name="T8" fmla="*/ 412 w 2096"/>
              <a:gd name="T9" fmla="*/ 17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6" h="1755">
                <a:moveTo>
                  <a:pt x="1665" y="0"/>
                </a:moveTo>
                <a:cubicBezTo>
                  <a:pt x="2056" y="341"/>
                  <a:pt x="2096" y="934"/>
                  <a:pt x="1755" y="1324"/>
                </a:cubicBezTo>
                <a:cubicBezTo>
                  <a:pt x="1414" y="1715"/>
                  <a:pt x="821" y="1755"/>
                  <a:pt x="431" y="1414"/>
                </a:cubicBezTo>
                <a:cubicBezTo>
                  <a:pt x="41" y="1073"/>
                  <a:pt x="0" y="481"/>
                  <a:pt x="341" y="90"/>
                </a:cubicBezTo>
                <a:cubicBezTo>
                  <a:pt x="363" y="64"/>
                  <a:pt x="387" y="40"/>
                  <a:pt x="412" y="17"/>
                </a:cubicBezTo>
              </a:path>
            </a:pathLst>
          </a:cu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311C550E-79C6-637B-35D6-D7236F6BBD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3472" y="556333"/>
            <a:ext cx="977046" cy="2452400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AB770BDE-75E3-4CB5-306B-81971342A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0518" y="530740"/>
            <a:ext cx="909300" cy="247799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52B8D5B-C604-8A40-2321-3C2CB9BE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403" y="97167"/>
            <a:ext cx="707568" cy="4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700" b="1" i="0" u="none" strike="noStrike" cap="none" normalizeH="0" baseline="0" dirty="0">
                <a:ln>
                  <a:noFill/>
                </a:ln>
                <a:solidFill>
                  <a:srgbClr val="FBFBFB"/>
                </a:solidFill>
                <a:effectLst/>
                <a:latin typeface="Times New Roman" panose="02020603050405020304" pitchFamily="18" charset="0"/>
              </a:rPr>
              <a:t>7,32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23E188D-F368-D97C-D612-5E3D74D8B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143" y="1479182"/>
            <a:ext cx="463683" cy="4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700" b="1" i="0" u="none" strike="noStrike" cap="none" normalizeH="0" baseline="0" dirty="0">
                <a:ln>
                  <a:noFill/>
                </a:ln>
                <a:solidFill>
                  <a:srgbClr val="FBFBFB"/>
                </a:solidFill>
                <a:effectLst/>
                <a:latin typeface="Times New Roman" panose="02020603050405020304" pitchFamily="18" charset="0"/>
              </a:rPr>
              <a:t>11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E0FE7F28-B2F9-9A8C-1088-3B25518880FF}"/>
              </a:ext>
            </a:extLst>
          </p:cNvPr>
          <p:cNvGrpSpPr>
            <a:grpSpLocks/>
          </p:cNvGrpSpPr>
          <p:nvPr/>
        </p:nvGrpSpPr>
        <p:grpSpPr bwMode="auto">
          <a:xfrm>
            <a:off x="1530190" y="2972602"/>
            <a:ext cx="423035" cy="511858"/>
            <a:chOff x="3790" y="2973"/>
            <a:chExt cx="281" cy="340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12566DD8-83C1-EBC2-3AAA-EC5C0335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973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84238E1C-21F2-04B5-3697-E5B98586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973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CE02FA7B-618E-E28D-9FCB-401A3258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024"/>
              <a:ext cx="28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073BC394-B39C-5184-09AC-AD8E2CF6D067}"/>
              </a:ext>
            </a:extLst>
          </p:cNvPr>
          <p:cNvGrpSpPr>
            <a:grpSpLocks/>
          </p:cNvGrpSpPr>
          <p:nvPr/>
        </p:nvGrpSpPr>
        <p:grpSpPr bwMode="auto">
          <a:xfrm>
            <a:off x="1257701" y="508158"/>
            <a:ext cx="386904" cy="483254"/>
            <a:chOff x="3609" y="1336"/>
            <a:chExt cx="257" cy="321"/>
          </a:xfrm>
        </p:grpSpPr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08625DDC-C2B1-9FBE-6A20-6590B68B4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336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F19998-6810-40B6-9FE9-65867E46B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33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82B137-A63D-C977-B912-8126484D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1368"/>
              <a:ext cx="2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35AA7B40-99D0-FA60-97C0-F05B436C0784}"/>
              </a:ext>
            </a:extLst>
          </p:cNvPr>
          <p:cNvGrpSpPr>
            <a:grpSpLocks/>
          </p:cNvGrpSpPr>
          <p:nvPr/>
        </p:nvGrpSpPr>
        <p:grpSpPr bwMode="auto">
          <a:xfrm>
            <a:off x="571210" y="140825"/>
            <a:ext cx="332707" cy="451639"/>
            <a:chOff x="3153" y="1092"/>
            <a:chExt cx="221" cy="300"/>
          </a:xfrm>
        </p:grpSpPr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852A01FB-ECEA-722D-5B55-E2EF6CE23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344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89937599-C0EB-36FB-2B3C-70430DFA1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34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02E5059A-608D-4E55-82C6-474A01C7A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092"/>
              <a:ext cx="22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P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5F3C4322-BB64-3241-5AC4-8D5D70950A61}"/>
              </a:ext>
            </a:extLst>
          </p:cNvPr>
          <p:cNvGrpSpPr>
            <a:grpSpLocks/>
          </p:cNvGrpSpPr>
          <p:nvPr/>
        </p:nvGrpSpPr>
        <p:grpSpPr bwMode="auto">
          <a:xfrm>
            <a:off x="2493686" y="115232"/>
            <a:ext cx="380882" cy="451639"/>
            <a:chOff x="4430" y="1075"/>
            <a:chExt cx="253" cy="300"/>
          </a:xfrm>
        </p:grpSpPr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1A4D99A4-C02C-5370-327F-AD6D0520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327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42CE67B3-9046-83B2-12BE-CF0B875C3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327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0C66B1F0-0CB4-09A4-E38F-4B9ABA98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1075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Q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192" name="Freeform 6">
            <a:extLst>
              <a:ext uri="{FF2B5EF4-FFF2-40B4-BE49-F238E27FC236}">
                <a16:creationId xmlns:a16="http://schemas.microsoft.com/office/drawing/2014/main" id="{4553AE43-3FEF-B9B9-CE26-31B8C0FEB40F}"/>
              </a:ext>
            </a:extLst>
          </p:cNvPr>
          <p:cNvSpPr>
            <a:spLocks/>
          </p:cNvSpPr>
          <p:nvPr/>
        </p:nvSpPr>
        <p:spPr bwMode="auto">
          <a:xfrm>
            <a:off x="1576935" y="529987"/>
            <a:ext cx="153557" cy="155063"/>
          </a:xfrm>
          <a:custGeom>
            <a:avLst/>
            <a:gdLst>
              <a:gd name="T0" fmla="*/ 100 w 102"/>
              <a:gd name="T1" fmla="*/ 0 h 103"/>
              <a:gd name="T2" fmla="*/ 102 w 102"/>
              <a:gd name="T3" fmla="*/ 102 h 103"/>
              <a:gd name="T4" fmla="*/ 0 w 102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03">
                <a:moveTo>
                  <a:pt x="100" y="0"/>
                </a:moveTo>
                <a:lnTo>
                  <a:pt x="102" y="102"/>
                </a:lnTo>
                <a:lnTo>
                  <a:pt x="0" y="103"/>
                </a:lnTo>
              </a:path>
            </a:pathLst>
          </a:cu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93" name="Line 8">
            <a:extLst>
              <a:ext uri="{FF2B5EF4-FFF2-40B4-BE49-F238E27FC236}">
                <a16:creationId xmlns:a16="http://schemas.microsoft.com/office/drawing/2014/main" id="{8B853EEA-8C2F-38EF-B2AA-72645C0EA5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504" y="519449"/>
            <a:ext cx="1886345" cy="2559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94" name="Line 9">
            <a:extLst>
              <a:ext uri="{FF2B5EF4-FFF2-40B4-BE49-F238E27FC236}">
                <a16:creationId xmlns:a16="http://schemas.microsoft.com/office/drawing/2014/main" id="{C20C23EF-023B-7004-73EA-021C7FE7C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5429" y="532998"/>
            <a:ext cx="33120" cy="246444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71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9" grpId="0"/>
      <p:bldP spid="24" grpId="0"/>
      <p:bldP spid="17" grpId="0"/>
      <p:bldP spid="23" grpId="0"/>
      <p:bldP spid="2" grpId="0" animBg="1"/>
      <p:bldP spid="3" grpId="0" animBg="1"/>
      <p:bldP spid="5" grpId="0" animBg="1"/>
      <p:bldP spid="6" grpId="0"/>
      <p:bldP spid="8" grpId="0"/>
      <p:bldP spid="8192" grpId="0" animBg="1"/>
      <p:bldP spid="8193" grpId="0" animBg="1"/>
      <p:bldP spid="81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4BD6B99-1524-A56F-0405-7B23052C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607" y="28545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86C6F10-387C-862F-FABB-33432DB96083}"/>
              </a:ext>
            </a:extLst>
          </p:cNvPr>
          <p:cNvSpPr txBox="1"/>
          <p:nvPr/>
        </p:nvSpPr>
        <p:spPr>
          <a:xfrm>
            <a:off x="3333750" y="386822"/>
            <a:ext cx="7380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+mn-cs"/>
              </a:rPr>
              <a:t>Có những vị trí khác trên sân có cùng "góc sút" như quả phạt 11 mét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+mn-cs"/>
              </a:rPr>
              <a:t> Đó là các góc có đỉnh nằm trên cung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PMQ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+mn-cs"/>
              </a:rPr>
              <a:t>.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9919A4AC-A444-C579-4D5A-57B4D6AD72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82464"/>
            <a:ext cx="2790825" cy="3003551"/>
            <a:chOff x="67" y="105"/>
            <a:chExt cx="1758" cy="1892"/>
          </a:xfrm>
        </p:grpSpPr>
        <p:sp>
          <p:nvSpPr>
            <p:cNvPr id="4" name="Freeform 34">
              <a:extLst>
                <a:ext uri="{FF2B5EF4-FFF2-40B4-BE49-F238E27FC236}">
                  <a16:creationId xmlns:a16="http://schemas.microsoft.com/office/drawing/2014/main" id="{65D58E08-4A45-C247-2AAB-6694CA8C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353"/>
              <a:ext cx="85" cy="86"/>
            </a:xfrm>
            <a:custGeom>
              <a:avLst/>
              <a:gdLst>
                <a:gd name="T0" fmla="*/ 84 w 85"/>
                <a:gd name="T1" fmla="*/ 0 h 86"/>
                <a:gd name="T2" fmla="*/ 85 w 85"/>
                <a:gd name="T3" fmla="*/ 85 h 86"/>
                <a:gd name="T4" fmla="*/ 0 w 85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4" y="0"/>
                  </a:moveTo>
                  <a:lnTo>
                    <a:pt x="85" y="85"/>
                  </a:lnTo>
                  <a:lnTo>
                    <a:pt x="0" y="86"/>
                  </a:ln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id="{415233D2-B377-ECC3-A15D-75B6D141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347"/>
              <a:ext cx="1758" cy="1472"/>
            </a:xfrm>
            <a:custGeom>
              <a:avLst/>
              <a:gdLst>
                <a:gd name="T0" fmla="*/ 1396 w 1758"/>
                <a:gd name="T1" fmla="*/ 0 h 1472"/>
                <a:gd name="T2" fmla="*/ 1472 w 1758"/>
                <a:gd name="T3" fmla="*/ 1111 h 1472"/>
                <a:gd name="T4" fmla="*/ 361 w 1758"/>
                <a:gd name="T5" fmla="*/ 1186 h 1472"/>
                <a:gd name="T6" fmla="*/ 286 w 1758"/>
                <a:gd name="T7" fmla="*/ 75 h 1472"/>
                <a:gd name="T8" fmla="*/ 345 w 1758"/>
                <a:gd name="T9" fmla="*/ 1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72">
                  <a:moveTo>
                    <a:pt x="1396" y="0"/>
                  </a:moveTo>
                  <a:cubicBezTo>
                    <a:pt x="1724" y="286"/>
                    <a:pt x="1758" y="783"/>
                    <a:pt x="1472" y="1111"/>
                  </a:cubicBezTo>
                  <a:cubicBezTo>
                    <a:pt x="1186" y="1438"/>
                    <a:pt x="688" y="1472"/>
                    <a:pt x="361" y="1186"/>
                  </a:cubicBezTo>
                  <a:cubicBezTo>
                    <a:pt x="33" y="900"/>
                    <a:pt x="0" y="403"/>
                    <a:pt x="286" y="75"/>
                  </a:cubicBezTo>
                  <a:cubicBezTo>
                    <a:pt x="304" y="54"/>
                    <a:pt x="324" y="33"/>
                    <a:pt x="345" y="14"/>
                  </a:cubicBez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8DE8E5AE-EA53-2817-1492-0B366606B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" y="347"/>
              <a:ext cx="1051" cy="14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Line 37">
              <a:extLst>
                <a:ext uri="{FF2B5EF4-FFF2-40B4-BE49-F238E27FC236}">
                  <a16:creationId xmlns:a16="http://schemas.microsoft.com/office/drawing/2014/main" id="{459F176B-571B-2F44-6081-C301E89E4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354"/>
              <a:ext cx="18" cy="1373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Line 38">
              <a:extLst>
                <a:ext uri="{FF2B5EF4-FFF2-40B4-BE49-F238E27FC236}">
                  <a16:creationId xmlns:a16="http://schemas.microsoft.com/office/drawing/2014/main" id="{BEDA4519-F5A6-98FA-9CCF-B7A9A35E2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" y="361"/>
              <a:ext cx="544" cy="1366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39">
              <a:extLst>
                <a:ext uri="{FF2B5EF4-FFF2-40B4-BE49-F238E27FC236}">
                  <a16:creationId xmlns:a16="http://schemas.microsoft.com/office/drawing/2014/main" id="{8963B1B8-2474-C6EC-798D-39C10660B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" y="347"/>
              <a:ext cx="507" cy="1380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91F1AF53-0BEA-B910-C8A9-5B3869EBD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217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altLang="vi-VN" sz="1500" b="1" i="1" dirty="0">
                  <a:solidFill>
                    <a:srgbClr val="FDFDFD"/>
                  </a:solidFill>
                  <a:latin typeface="Times New Roman" panose="02020603050405020304" pitchFamily="18" charset="0"/>
                </a:rPr>
                <a:t>α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01231804-2A0C-4FD3-D975-53AD1EA4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105"/>
              <a:ext cx="40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300" b="1" i="0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7,32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42">
              <a:extLst>
                <a:ext uri="{FF2B5EF4-FFF2-40B4-BE49-F238E27FC236}">
                  <a16:creationId xmlns:a16="http://schemas.microsoft.com/office/drawing/2014/main" id="{D27C39D1-C6BE-74B9-917B-A9E525732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875"/>
              <a:ext cx="26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300" b="1" i="0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11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4" name="Group 46">
              <a:extLst>
                <a:ext uri="{FF2B5EF4-FFF2-40B4-BE49-F238E27FC236}">
                  <a16:creationId xmlns:a16="http://schemas.microsoft.com/office/drawing/2014/main" id="{27B8070F-4D9C-7688-812C-AAAB20572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" y="1707"/>
              <a:ext cx="240" cy="290"/>
              <a:chOff x="906" y="1707"/>
              <a:chExt cx="240" cy="290"/>
            </a:xfrm>
          </p:grpSpPr>
          <p:sp>
            <p:nvSpPr>
              <p:cNvPr id="54" name="Oval 43">
                <a:extLst>
                  <a:ext uri="{FF2B5EF4-FFF2-40B4-BE49-F238E27FC236}">
                    <a16:creationId xmlns:a16="http://schemas.microsoft.com/office/drawing/2014/main" id="{262B829A-C52B-071D-1E2A-1602B26C1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" y="170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Oval 44">
                <a:extLst>
                  <a:ext uri="{FF2B5EF4-FFF2-40B4-BE49-F238E27FC236}">
                    <a16:creationId xmlns:a16="http://schemas.microsoft.com/office/drawing/2014/main" id="{AAA1C494-09FA-BB63-4D6D-DC2D5E902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" y="170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Rectangle 45">
                <a:extLst>
                  <a:ext uri="{FF2B5EF4-FFF2-40B4-BE49-F238E27FC236}">
                    <a16:creationId xmlns:a16="http://schemas.microsoft.com/office/drawing/2014/main" id="{4B70E8D8-CE5F-6789-AB0F-FBEC4B1CD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751"/>
                <a:ext cx="24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3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9D060FD7-D0A3-140E-6BC7-5B889098A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" y="334"/>
              <a:ext cx="219" cy="273"/>
              <a:chOff x="754" y="334"/>
              <a:chExt cx="219" cy="273"/>
            </a:xfrm>
          </p:grpSpPr>
          <p:sp>
            <p:nvSpPr>
              <p:cNvPr id="51" name="Oval 47">
                <a:extLst>
                  <a:ext uri="{FF2B5EF4-FFF2-40B4-BE49-F238E27FC236}">
                    <a16:creationId xmlns:a16="http://schemas.microsoft.com/office/drawing/2014/main" id="{0309A191-9768-2757-40C5-15FCA2452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" y="334"/>
                <a:ext cx="41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2" name="Oval 48">
                <a:extLst>
                  <a:ext uri="{FF2B5EF4-FFF2-40B4-BE49-F238E27FC236}">
                    <a16:creationId xmlns:a16="http://schemas.microsoft.com/office/drawing/2014/main" id="{ACB75382-63E1-353A-457D-AC1F6DF9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" y="334"/>
                <a:ext cx="41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1B064FE4-8D54-B849-D4DE-F25EE7B40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61"/>
                <a:ext cx="21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3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54">
              <a:extLst>
                <a:ext uri="{FF2B5EF4-FFF2-40B4-BE49-F238E27FC236}">
                  <a16:creationId xmlns:a16="http://schemas.microsoft.com/office/drawing/2014/main" id="{CD4091C7-D2FC-FAAE-F00F-207EC8E5E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" y="129"/>
              <a:ext cx="188" cy="252"/>
              <a:chOff x="372" y="129"/>
              <a:chExt cx="188" cy="252"/>
            </a:xfrm>
          </p:grpSpPr>
          <p:sp>
            <p:nvSpPr>
              <p:cNvPr id="48" name="Oval 51">
                <a:extLst>
                  <a:ext uri="{FF2B5EF4-FFF2-40B4-BE49-F238E27FC236}">
                    <a16:creationId xmlns:a16="http://schemas.microsoft.com/office/drawing/2014/main" id="{F4418B30-8B05-C9DC-AA4F-E3DC84516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341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9" name="Oval 52">
                <a:extLst>
                  <a:ext uri="{FF2B5EF4-FFF2-40B4-BE49-F238E27FC236}">
                    <a16:creationId xmlns:a16="http://schemas.microsoft.com/office/drawing/2014/main" id="{B9D4E7A5-64F5-3C26-B8B9-B283EB473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341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Rectangle 53">
                <a:extLst>
                  <a:ext uri="{FF2B5EF4-FFF2-40B4-BE49-F238E27FC236}">
                    <a16:creationId xmlns:a16="http://schemas.microsoft.com/office/drawing/2014/main" id="{88F0FE22-CA6F-1B4D-09F9-2146AA1E6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" y="129"/>
                <a:ext cx="1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3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P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" name="Group 58">
              <a:extLst>
                <a:ext uri="{FF2B5EF4-FFF2-40B4-BE49-F238E27FC236}">
                  <a16:creationId xmlns:a16="http://schemas.microsoft.com/office/drawing/2014/main" id="{55A77681-A944-A23C-18FD-ADFC948D1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3" y="115"/>
              <a:ext cx="215" cy="252"/>
              <a:chOff x="1443" y="115"/>
              <a:chExt cx="215" cy="252"/>
            </a:xfrm>
          </p:grpSpPr>
          <p:sp>
            <p:nvSpPr>
              <p:cNvPr id="45" name="Oval 55">
                <a:extLst>
                  <a:ext uri="{FF2B5EF4-FFF2-40B4-BE49-F238E27FC236}">
                    <a16:creationId xmlns:a16="http://schemas.microsoft.com/office/drawing/2014/main" id="{F8BF977D-7A38-8D7E-2185-688617E9B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32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" name="Oval 56">
                <a:extLst>
                  <a:ext uri="{FF2B5EF4-FFF2-40B4-BE49-F238E27FC236}">
                    <a16:creationId xmlns:a16="http://schemas.microsoft.com/office/drawing/2014/main" id="{5EDCF76C-3B5F-DE8F-1C74-64D2A1577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32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" name="Rectangle 57">
                <a:extLst>
                  <a:ext uri="{FF2B5EF4-FFF2-40B4-BE49-F238E27FC236}">
                    <a16:creationId xmlns:a16="http://schemas.microsoft.com/office/drawing/2014/main" id="{9E3D1C6B-F1F5-950A-3D65-2B3B54256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" y="115"/>
                <a:ext cx="2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3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Q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hương tiện Trực tuyến 19" title="Loạt đá luân lưu ITALIA vs PHÁP chung kết world cup 2006 l BL tiếng Việt">
            <a:hlinkClick r:id="" action="ppaction://media"/>
            <a:extLst>
              <a:ext uri="{FF2B5EF4-FFF2-40B4-BE49-F238E27FC236}">
                <a16:creationId xmlns:a16="http://schemas.microsoft.com/office/drawing/2014/main" id="{B4D8C72E-518D-BF13-7446-0C6A8EFB79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9F47E2-A6A1-FCA3-E1AD-9ACABBD49FEA}"/>
              </a:ext>
            </a:extLst>
          </p:cNvPr>
          <p:cNvSpPr txBox="1"/>
          <p:nvPr/>
        </p:nvSpPr>
        <p:spPr>
          <a:xfrm>
            <a:off x="3789485" y="68743"/>
            <a:ext cx="5732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 HỢP KIẾN THỨC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BCADDA-B725-591C-8B2A-219618E286C7}"/>
              </a:ext>
            </a:extLst>
          </p:cNvPr>
          <p:cNvSpPr/>
          <p:nvPr/>
        </p:nvSpPr>
        <p:spPr>
          <a:xfrm>
            <a:off x="4643120" y="955040"/>
            <a:ext cx="2926080" cy="12598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 NỘI TIẾP</a:t>
            </a:r>
            <a:endParaRPr lang="vi-VN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 Ở TÂM</a:t>
            </a:r>
            <a:endParaRPr lang="vi-VN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ộp chú thích: Mũi tên Xuống 14">
            <a:extLst>
              <a:ext uri="{FF2B5EF4-FFF2-40B4-BE49-F238E27FC236}">
                <a16:creationId xmlns:a16="http://schemas.microsoft.com/office/drawing/2014/main" id="{B827FA56-2E12-62D3-3E85-78CF088F9041}"/>
              </a:ext>
            </a:extLst>
          </p:cNvPr>
          <p:cNvSpPr/>
          <p:nvPr/>
        </p:nvSpPr>
        <p:spPr>
          <a:xfrm>
            <a:off x="8566952" y="609966"/>
            <a:ext cx="3017520" cy="2079523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A,B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endParaRPr lang="vi-VN" dirty="0"/>
          </a:p>
        </p:txBody>
      </p:sp>
      <p:sp>
        <p:nvSpPr>
          <p:cNvPr id="16" name="Hình chữ nhật: Góc Chéo Tròn 15">
            <a:extLst>
              <a:ext uri="{FF2B5EF4-FFF2-40B4-BE49-F238E27FC236}">
                <a16:creationId xmlns:a16="http://schemas.microsoft.com/office/drawing/2014/main" id="{2CDE8ECC-2657-C608-DED2-E367BAA8783E}"/>
              </a:ext>
            </a:extLst>
          </p:cNvPr>
          <p:cNvSpPr/>
          <p:nvPr/>
        </p:nvSpPr>
        <p:spPr>
          <a:xfrm>
            <a:off x="257281" y="2368771"/>
            <a:ext cx="3665025" cy="161485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Cung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  <p:sp>
        <p:nvSpPr>
          <p:cNvPr id="17" name="Hình chữ nhật: Góc Chéo Tròn 16">
            <a:extLst>
              <a:ext uri="{FF2B5EF4-FFF2-40B4-BE49-F238E27FC236}">
                <a16:creationId xmlns:a16="http://schemas.microsoft.com/office/drawing/2014/main" id="{BD9CDFB9-2190-5C78-755A-3AC1184D729F}"/>
              </a:ext>
            </a:extLst>
          </p:cNvPr>
          <p:cNvSpPr/>
          <p:nvPr/>
        </p:nvSpPr>
        <p:spPr>
          <a:xfrm>
            <a:off x="4735517" y="2883904"/>
            <a:ext cx="3123465" cy="106113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Ở TÂM</a:t>
            </a:r>
            <a:endParaRPr lang="vi-VN" sz="18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có đỉnh trùng với tâm đường tròn được gọi là </a:t>
            </a:r>
            <a:r>
              <a:rPr lang="vi-VN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ở tâm.</a:t>
            </a:r>
            <a:endParaRPr lang="vi-VN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2BF5DB0-2FBA-C1B5-C0BF-19E534FAE668}"/>
              </a:ext>
            </a:extLst>
          </p:cNvPr>
          <p:cNvSpPr txBox="1"/>
          <p:nvPr/>
        </p:nvSpPr>
        <p:spPr>
          <a:xfrm>
            <a:off x="9814560" y="247379"/>
            <a:ext cx="1280160" cy="40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19EAD65E-0C53-5FD3-F73F-2F7F1D758426}"/>
              </a:ext>
            </a:extLst>
          </p:cNvPr>
          <p:cNvSpPr/>
          <p:nvPr/>
        </p:nvSpPr>
        <p:spPr>
          <a:xfrm>
            <a:off x="8123769" y="2297982"/>
            <a:ext cx="1810607" cy="244749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2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ình chữ nhật: Góc Tròn 36">
                <a:extLst>
                  <a:ext uri="{FF2B5EF4-FFF2-40B4-BE49-F238E27FC236}">
                    <a16:creationId xmlns:a16="http://schemas.microsoft.com/office/drawing/2014/main" id="{6FF3606F-4644-291C-51D9-C8E293C82AC2}"/>
                  </a:ext>
                </a:extLst>
              </p:cNvPr>
              <p:cNvSpPr/>
              <p:nvPr/>
            </p:nvSpPr>
            <p:spPr>
              <a:xfrm>
                <a:off x="10206309" y="2271938"/>
                <a:ext cx="1818276" cy="2435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 </a:t>
                </a:r>
                <a:r>
                  <a:rPr lang="en-US" sz="18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18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360</m:t>
                        </m:r>
                      </m:e>
                      <m:sup>
                        <m:r>
                          <a:rPr lang="en-US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000" i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ình chữ nhật: Góc Tròn 36">
                <a:extLst>
                  <a:ext uri="{FF2B5EF4-FFF2-40B4-BE49-F238E27FC236}">
                    <a16:creationId xmlns:a16="http://schemas.microsoft.com/office/drawing/2014/main" id="{6FF3606F-4644-291C-51D9-C8E293C82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309" y="2271938"/>
                <a:ext cx="1818276" cy="2435082"/>
              </a:xfrm>
              <a:prstGeom prst="roundRect">
                <a:avLst/>
              </a:prstGeom>
              <a:blipFill>
                <a:blip r:embed="rId2"/>
                <a:stretch>
                  <a:fillRect b="-99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0E8B792B-016C-2628-98D7-B2B7C7DC86AD}"/>
              </a:ext>
            </a:extLst>
          </p:cNvPr>
          <p:cNvSpPr txBox="1"/>
          <p:nvPr/>
        </p:nvSpPr>
        <p:spPr>
          <a:xfrm>
            <a:off x="2223457" y="1987852"/>
            <a:ext cx="1787796" cy="40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NỘI TIẾP</a:t>
            </a:r>
            <a:endParaRPr lang="vi-VN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ộp chú thích: Mũi tên Lên 41">
                <a:extLst>
                  <a:ext uri="{FF2B5EF4-FFF2-40B4-BE49-F238E27FC236}">
                    <a16:creationId xmlns:a16="http://schemas.microsoft.com/office/drawing/2014/main" id="{8BB6B7AE-9DC5-5FD3-F7EC-295BF767C2AC}"/>
                  </a:ext>
                </a:extLst>
              </p:cNvPr>
              <p:cNvSpPr/>
              <p:nvPr/>
            </p:nvSpPr>
            <p:spPr>
              <a:xfrm>
                <a:off x="8153784" y="4423125"/>
                <a:ext cx="3870801" cy="2447491"/>
              </a:xfrm>
              <a:prstGeom prst="upArrow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 b="1" kern="1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*</a:t>
                </a:r>
                <a:r>
                  <a:rPr lang="vi-VN" sz="2000" b="1" kern="1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QUY ƯỚC: </a:t>
                </a:r>
                <a:endParaRPr lang="vi-VN" sz="1600" b="1" kern="1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342900" lvl="0" indent="-342900">
                  <a:lnSpc>
                    <a:spcPct val="125000"/>
                  </a:lnSpc>
                  <a:spcBef>
                    <a:spcPts val="300"/>
                  </a:spcBef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vi-VN" sz="1600" b="1" kern="1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342900" lvl="0" indent="-342900">
                  <a:lnSpc>
                    <a:spcPct val="125000"/>
                  </a:lnSpc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16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Khi hai mút của cung trùng nhau, ta có “cung không” với số đo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16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và cung cả đường tròn có số đo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𝟔𝟎</m:t>
                        </m:r>
                      </m:e>
                      <m:sup>
                        <m: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16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vi-VN" sz="1600" b="1" kern="1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ctr"/>
                <a:endParaRPr lang="vi-VN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42" name="Hộp chú thích: Mũi tên Lên 41">
                <a:extLst>
                  <a:ext uri="{FF2B5EF4-FFF2-40B4-BE49-F238E27FC236}">
                    <a16:creationId xmlns:a16="http://schemas.microsoft.com/office/drawing/2014/main" id="{8BB6B7AE-9DC5-5FD3-F7EC-295BF767C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784" y="4423125"/>
                <a:ext cx="3870801" cy="2447491"/>
              </a:xfrm>
              <a:prstGeom prst="upArrowCallout">
                <a:avLst/>
              </a:prstGeom>
              <a:blipFill>
                <a:blip r:embed="rId3"/>
                <a:stretch>
                  <a:fillRect l="-784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00E30DDE-1525-14D9-2585-0B26108BF312}"/>
              </a:ext>
            </a:extLst>
          </p:cNvPr>
          <p:cNvSpPr/>
          <p:nvPr/>
        </p:nvSpPr>
        <p:spPr>
          <a:xfrm>
            <a:off x="453306" y="4942608"/>
            <a:ext cx="3371192" cy="17442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608978A9-006B-8A7A-2D65-DECCB4F0D279}"/>
                  </a:ext>
                </a:extLst>
              </p:cNvPr>
              <p:cNvSpPr/>
              <p:nvPr/>
            </p:nvSpPr>
            <p:spPr>
              <a:xfrm>
                <a:off x="4334730" y="4707020"/>
                <a:ext cx="3554267" cy="197983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nội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nửa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bị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chắn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nội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chắn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nửa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2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vi-VN" sz="2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608978A9-006B-8A7A-2D65-DECCB4F0D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730" y="4707020"/>
                <a:ext cx="3554267" cy="1979831"/>
              </a:xfrm>
              <a:prstGeom prst="roundRect">
                <a:avLst/>
              </a:prstGeom>
              <a:blipFill>
                <a:blip r:embed="rId4"/>
                <a:stretch>
                  <a:fillRect t="-917" b="-611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49621DD-3F2A-9269-7A00-CAC307D7B13B}"/>
              </a:ext>
            </a:extLst>
          </p:cNvPr>
          <p:cNvSpPr txBox="1"/>
          <p:nvPr/>
        </p:nvSpPr>
        <p:spPr>
          <a:xfrm>
            <a:off x="1928304" y="4492095"/>
            <a:ext cx="1163596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 LÍ </a:t>
            </a:r>
            <a:endParaRPr lang="vi-VN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F70D3563-BE0B-A2ED-CD8F-AD2369FD0C82}"/>
              </a:ext>
            </a:extLst>
          </p:cNvPr>
          <p:cNvSpPr txBox="1"/>
          <p:nvPr/>
        </p:nvSpPr>
        <p:spPr>
          <a:xfrm>
            <a:off x="5178033" y="4263089"/>
            <a:ext cx="61087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 QUẢ</a:t>
            </a:r>
            <a:endParaRPr lang="vi-VN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id="{D876E746-3E68-E201-9D0E-EC288B0009C6}"/>
              </a:ext>
            </a:extLst>
          </p:cNvPr>
          <p:cNvSpPr/>
          <p:nvPr/>
        </p:nvSpPr>
        <p:spPr>
          <a:xfrm>
            <a:off x="612416" y="94253"/>
            <a:ext cx="3017519" cy="172157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 XÉT: 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035" name="AutoShape 11">
            <a:extLst>
              <a:ext uri="{FF2B5EF4-FFF2-40B4-BE49-F238E27FC236}">
                <a16:creationId xmlns:a16="http://schemas.microsoft.com/office/drawing/2014/main" id="{F2D6F8EA-F91F-523B-DC85-B3D9C722067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914776" y="1863342"/>
            <a:ext cx="742591" cy="50542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1F3763"/>
                  </a:outerShdw>
                </a:effectLst>
              </a14:hiddenEffects>
            </a:ext>
          </a:extLst>
        </p:spPr>
      </p:cxnSp>
      <p:cxnSp>
        <p:nvCxnSpPr>
          <p:cNvPr id="58" name="AutoShape 11">
            <a:extLst>
              <a:ext uri="{FF2B5EF4-FFF2-40B4-BE49-F238E27FC236}">
                <a16:creationId xmlns:a16="http://schemas.microsoft.com/office/drawing/2014/main" id="{0B73E574-329E-180D-770D-51F0EE13BC9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769006" y="1967447"/>
            <a:ext cx="471707" cy="26349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1F3763"/>
                  </a:outerShdw>
                </a:effectLst>
              </a14:hiddenEffects>
            </a:ext>
          </a:extLst>
        </p:spPr>
      </p:cxnSp>
      <p:cxnSp>
        <p:nvCxnSpPr>
          <p:cNvPr id="61" name="AutoShape 11">
            <a:extLst>
              <a:ext uri="{FF2B5EF4-FFF2-40B4-BE49-F238E27FC236}">
                <a16:creationId xmlns:a16="http://schemas.microsoft.com/office/drawing/2014/main" id="{150A33BC-6A89-D0A5-E682-3420006E9F8C}"/>
              </a:ext>
            </a:extLst>
          </p:cNvPr>
          <p:cNvCxnSpPr>
            <a:cxnSpLocks noChangeShapeType="1"/>
            <a:stCxn id="10" idx="3"/>
            <a:endCxn id="15" idx="1"/>
          </p:cNvCxnSpPr>
          <p:nvPr/>
        </p:nvCxnSpPr>
        <p:spPr bwMode="auto">
          <a:xfrm flipV="1">
            <a:off x="7569200" y="1285572"/>
            <a:ext cx="997752" cy="2993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1F3763"/>
                  </a:outerShdw>
                </a:effectLst>
              </a14:hiddenEffects>
            </a:ext>
          </a:extLst>
        </p:spPr>
      </p:cxnSp>
      <p:cxnSp>
        <p:nvCxnSpPr>
          <p:cNvPr id="1033" name="AutoShape 11">
            <a:extLst>
              <a:ext uri="{FF2B5EF4-FFF2-40B4-BE49-F238E27FC236}">
                <a16:creationId xmlns:a16="http://schemas.microsoft.com/office/drawing/2014/main" id="{8FFBE843-0BAA-D53E-18D8-B072F2C88B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999449" y="2390753"/>
            <a:ext cx="668249" cy="29758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1F3763"/>
                  </a:outerShdw>
                </a:effectLst>
              </a14:hiddenEffects>
            </a:ext>
          </a:extLst>
        </p:spPr>
      </p:cxnSp>
      <p:cxnSp>
        <p:nvCxnSpPr>
          <p:cNvPr id="1041" name="Đường nối Thẳng 1040">
            <a:extLst>
              <a:ext uri="{FF2B5EF4-FFF2-40B4-BE49-F238E27FC236}">
                <a16:creationId xmlns:a16="http://schemas.microsoft.com/office/drawing/2014/main" id="{2165F152-FE0A-A533-5AD1-618117EE023C}"/>
              </a:ext>
            </a:extLst>
          </p:cNvPr>
          <p:cNvCxnSpPr/>
          <p:nvPr/>
        </p:nvCxnSpPr>
        <p:spPr>
          <a:xfrm>
            <a:off x="2349500" y="3983622"/>
            <a:ext cx="0" cy="283578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Đường nối Thẳng 1042">
            <a:extLst>
              <a:ext uri="{FF2B5EF4-FFF2-40B4-BE49-F238E27FC236}">
                <a16:creationId xmlns:a16="http://schemas.microsoft.com/office/drawing/2014/main" id="{4A934998-D673-2FB1-1C8A-8918A09B3537}"/>
              </a:ext>
            </a:extLst>
          </p:cNvPr>
          <p:cNvCxnSpPr>
            <a:cxnSpLocks/>
          </p:cNvCxnSpPr>
          <p:nvPr/>
        </p:nvCxnSpPr>
        <p:spPr>
          <a:xfrm>
            <a:off x="2349500" y="4267200"/>
            <a:ext cx="390906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Đường nối Thẳng 1044">
            <a:extLst>
              <a:ext uri="{FF2B5EF4-FFF2-40B4-BE49-F238E27FC236}">
                <a16:creationId xmlns:a16="http://schemas.microsoft.com/office/drawing/2014/main" id="{658661C4-4270-5904-D238-0B68B1E876D9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6297250" y="3945038"/>
            <a:ext cx="0" cy="376219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Mũi tên: Xuống 1047">
            <a:extLst>
              <a:ext uri="{FF2B5EF4-FFF2-40B4-BE49-F238E27FC236}">
                <a16:creationId xmlns:a16="http://schemas.microsoft.com/office/drawing/2014/main" id="{636DE1EA-CE83-9743-3DFE-7AD6CB45A712}"/>
              </a:ext>
            </a:extLst>
          </p:cNvPr>
          <p:cNvSpPr/>
          <p:nvPr/>
        </p:nvSpPr>
        <p:spPr>
          <a:xfrm>
            <a:off x="3965981" y="4267199"/>
            <a:ext cx="652217" cy="31192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49" name="Picture 7" descr="C:\Users\ADMIN\Desktop\Giai cuu dai duong 2\700_FO65125975_f041b01242bb3572e28f8de758886853.jpg">
            <a:hlinkClick r:id="rId5" action="ppaction://hlinksldjump"/>
            <a:extLst>
              <a:ext uri="{FF2B5EF4-FFF2-40B4-BE49-F238E27FC236}">
                <a16:creationId xmlns:a16="http://schemas.microsoft.com/office/drawing/2014/main" id="{BB762D26-1FA2-A8E5-1E3D-ED7475F2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614" y="68743"/>
            <a:ext cx="1011041" cy="8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C7213D59-EF48-3D93-648B-9F6CE4AAA6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21" y="3924809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33" grpId="0"/>
      <p:bldP spid="34" grpId="0" animBg="1"/>
      <p:bldP spid="37" grpId="0" animBg="1"/>
      <p:bldP spid="40" grpId="0"/>
      <p:bldP spid="42" grpId="0" animBg="1"/>
      <p:bldP spid="44" grpId="0" animBg="1"/>
      <p:bldP spid="45" grpId="0" animBg="1"/>
      <p:bldP spid="49" grpId="0"/>
      <p:bldP spid="54" grpId="0"/>
      <p:bldP spid="55" grpId="0" animBg="1"/>
      <p:bldP spid="10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200" y="685801"/>
            <a:ext cx="11785600" cy="2257091"/>
          </a:xfrm>
          <a:prstGeom prst="rect">
            <a:avLst/>
          </a:prstGeom>
          <a:noFill/>
        </p:spPr>
        <p:txBody>
          <a:bodyPr wrap="square" lIns="121917" tIns="60959" rIns="121917" bIns="60959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4267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87CD02C-21E5-2895-3718-998A755E2B17}"/>
              </a:ext>
            </a:extLst>
          </p:cNvPr>
          <p:cNvSpPr txBox="1"/>
          <p:nvPr/>
        </p:nvSpPr>
        <p:spPr>
          <a:xfrm>
            <a:off x="595359" y="1925562"/>
            <a:ext cx="8641947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Ôn tập định nghĩa, tính chất và hệ quả của góc ở tâm và góc nội tiếp.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Hoàn thành bài tập 2, 3, 4, 5 ( SGK – 117).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Vẽ sơ đồ tư duy kiến thức Bài Góc ở tâm – góc nội tiếp – Hoạt động nhóm đôi (vẽ giấy A3).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06" y="0"/>
            <a:ext cx="5404491" cy="5815340"/>
          </a:xfrm>
          <a:prstGeom prst="cloud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58" y="1827711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03" y="119743"/>
            <a:ext cx="3107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17" y="2656419"/>
            <a:ext cx="5253797" cy="350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07671" y="1037618"/>
            <a:ext cx="6237972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07671" y="187356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B12D72-8C65-90E0-16F9-2C616D33BB58}"/>
              </a:ext>
            </a:extLst>
          </p:cNvPr>
          <p:cNvSpPr txBox="1"/>
          <p:nvPr/>
        </p:nvSpPr>
        <p:spPr>
          <a:xfrm>
            <a:off x="855202" y="1978092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A4C2A80-BC32-CBEF-AD61-C28FA93E8629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FC76C32-B911-77BC-D52B-611AC964724F}"/>
                  </a:ext>
                </a:extLst>
              </p:cNvPr>
              <p:cNvSpPr txBox="1"/>
              <p:nvPr/>
            </p:nvSpPr>
            <p:spPr>
              <a:xfrm>
                <a:off x="56981" y="666998"/>
                <a:ext cx="9040872" cy="1994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0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 động 3. (SGK- </a:t>
                </a:r>
                <a:r>
                  <a:rPr lang="en-US" sz="30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 </a:t>
                </a:r>
                <a:r>
                  <a:rPr lang="vi-VN" sz="30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115)</a:t>
                </a:r>
              </a:p>
              <a:p>
                <a:pPr algn="just"/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Hình 55, đỉnh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thuộc đường tròn hay không? 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cạnh của góc chứa hai dây cung nào của đường tròn?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FC76C32-B911-77BC-D52B-611AC964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1" y="666998"/>
                <a:ext cx="9040872" cy="1994329"/>
              </a:xfrm>
              <a:prstGeom prst="rect">
                <a:avLst/>
              </a:prstGeom>
              <a:blipFill>
                <a:blip r:embed="rId2"/>
                <a:stretch>
                  <a:fillRect l="-1551" t="-3963" r="-1618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D2A1BD-15D1-4EB6-D69B-DADD7C356060}"/>
              </a:ext>
            </a:extLst>
          </p:cNvPr>
          <p:cNvSpPr txBox="1"/>
          <p:nvPr/>
        </p:nvSpPr>
        <p:spPr>
          <a:xfrm>
            <a:off x="9820178" y="3501741"/>
            <a:ext cx="2343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55</a:t>
            </a:r>
            <a:endParaRPr lang="vi-VN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Nhóm 55">
            <a:extLst>
              <a:ext uri="{FF2B5EF4-FFF2-40B4-BE49-F238E27FC236}">
                <a16:creationId xmlns:a16="http://schemas.microsoft.com/office/drawing/2014/main" id="{2F0631D5-79B9-2786-A3B4-02FDA74C6F15}"/>
              </a:ext>
            </a:extLst>
          </p:cNvPr>
          <p:cNvGrpSpPr/>
          <p:nvPr/>
        </p:nvGrpSpPr>
        <p:grpSpPr>
          <a:xfrm>
            <a:off x="9097853" y="152400"/>
            <a:ext cx="2971800" cy="3276600"/>
            <a:chOff x="9056590" y="90346"/>
            <a:chExt cx="2971800" cy="3276600"/>
          </a:xfrm>
        </p:grpSpPr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421A3737-EBF9-28B1-D1E1-21E5FED46A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56590" y="90346"/>
              <a:ext cx="29718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60D7149-9F13-CCBF-4DF5-B077906B2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378" y="806309"/>
              <a:ext cx="176213" cy="52388"/>
            </a:xfrm>
            <a:custGeom>
              <a:avLst/>
              <a:gdLst>
                <a:gd name="T0" fmla="*/ 111 w 111"/>
                <a:gd name="T1" fmla="*/ 0 h 33"/>
                <a:gd name="T2" fmla="*/ 0 w 111"/>
                <a:gd name="T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33">
                  <a:moveTo>
                    <a:pt x="111" y="0"/>
                  </a:moveTo>
                  <a:cubicBezTo>
                    <a:pt x="79" y="24"/>
                    <a:pt x="39" y="33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1DF6833E-45BB-6A21-994F-9A4B0F176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015" y="484046"/>
              <a:ext cx="2774950" cy="2774950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A2CD0C19-486C-C155-9C0A-BF1A0D37E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623746"/>
              <a:ext cx="395288" cy="220980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9A2E5B1E-F05E-9750-4CB0-33AA8278A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653" y="623746"/>
              <a:ext cx="1620838" cy="21939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10">
              <a:extLst>
                <a:ext uri="{FF2B5EF4-FFF2-40B4-BE49-F238E27FC236}">
                  <a16:creationId xmlns:a16="http://schemas.microsoft.com/office/drawing/2014/main" id="{F6DCC835-8156-C36B-0B15-158253CD3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2817671"/>
              <a:ext cx="2016125" cy="1587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BB511EB0-3895-856E-936A-C6FF58FBF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8182" y="1833425"/>
              <a:ext cx="250825" cy="484188"/>
              <a:chOff x="3768" y="2226"/>
              <a:chExt cx="158" cy="305"/>
            </a:xfrm>
          </p:grpSpPr>
          <p:sp>
            <p:nvSpPr>
              <p:cNvPr id="53" name="Oval 11">
                <a:extLst>
                  <a:ext uri="{FF2B5EF4-FFF2-40B4-BE49-F238E27FC236}">
                    <a16:creationId xmlns:a16="http://schemas.microsoft.com/office/drawing/2014/main" id="{831B5D1D-3244-8C43-9850-DA560FF7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val 12">
                <a:extLst>
                  <a:ext uri="{FF2B5EF4-FFF2-40B4-BE49-F238E27FC236}">
                    <a16:creationId xmlns:a16="http://schemas.microsoft.com/office/drawing/2014/main" id="{77E9A197-F6D2-333B-495E-2606A0655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13">
                <a:extLst>
                  <a:ext uri="{FF2B5EF4-FFF2-40B4-BE49-F238E27FC236}">
                    <a16:creationId xmlns:a16="http://schemas.microsoft.com/office/drawing/2014/main" id="{9502BDB5-D165-1480-703B-82160752B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269"/>
                <a:ext cx="15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FE6C0E9E-0216-5339-2572-A465FE632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1528" y="2795442"/>
              <a:ext cx="388938" cy="501650"/>
              <a:chOff x="2989" y="2832"/>
              <a:chExt cx="245" cy="316"/>
            </a:xfrm>
          </p:grpSpPr>
          <p:sp>
            <p:nvSpPr>
              <p:cNvPr id="50" name="Oval 15">
                <a:extLst>
                  <a:ext uri="{FF2B5EF4-FFF2-40B4-BE49-F238E27FC236}">
                    <a16:creationId xmlns:a16="http://schemas.microsoft.com/office/drawing/2014/main" id="{1171BB41-C17A-8E83-9090-83781677D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id="{A836D84A-2112-0D62-5F9D-6034805FF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17">
                <a:extLst>
                  <a:ext uri="{FF2B5EF4-FFF2-40B4-BE49-F238E27FC236}">
                    <a16:creationId xmlns:a16="http://schemas.microsoft.com/office/drawing/2014/main" id="{160D76AC-2937-2E53-408E-B7C4E0C27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886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22">
              <a:extLst>
                <a:ext uri="{FF2B5EF4-FFF2-40B4-BE49-F238E27FC236}">
                  <a16:creationId xmlns:a16="http://schemas.microsoft.com/office/drawing/2014/main" id="{95A93A98-BBB3-EE7C-7037-3E71084AC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9553" y="187184"/>
              <a:ext cx="158750" cy="474663"/>
              <a:chOff x="3435" y="1189"/>
              <a:chExt cx="100" cy="299"/>
            </a:xfrm>
          </p:grpSpPr>
          <p:sp>
            <p:nvSpPr>
              <p:cNvPr id="47" name="Oval 19">
                <a:extLst>
                  <a:ext uri="{FF2B5EF4-FFF2-40B4-BE49-F238E27FC236}">
                    <a16:creationId xmlns:a16="http://schemas.microsoft.com/office/drawing/2014/main" id="{12716D38-5CE5-24A2-0B9E-30F218219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20">
                <a:extLst>
                  <a:ext uri="{FF2B5EF4-FFF2-40B4-BE49-F238E27FC236}">
                    <a16:creationId xmlns:a16="http://schemas.microsoft.com/office/drawing/2014/main" id="{1047805C-FDB4-DEB8-C618-126F8D84A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1345F014-7581-0FC8-60E8-1A260B95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189"/>
                <a:ext cx="8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26">
              <a:extLst>
                <a:ext uri="{FF2B5EF4-FFF2-40B4-BE49-F238E27FC236}">
                  <a16:creationId xmlns:a16="http://schemas.microsoft.com/office/drawing/2014/main" id="{1F8D54C1-9853-D7AF-F112-5B144723F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0394" y="2779576"/>
              <a:ext cx="309563" cy="452438"/>
              <a:chOff x="4456" y="2822"/>
              <a:chExt cx="195" cy="285"/>
            </a:xfrm>
          </p:grpSpPr>
          <p:sp>
            <p:nvSpPr>
              <p:cNvPr id="44" name="Oval 23">
                <a:extLst>
                  <a:ext uri="{FF2B5EF4-FFF2-40B4-BE49-F238E27FC236}">
                    <a16:creationId xmlns:a16="http://schemas.microsoft.com/office/drawing/2014/main" id="{F11B93C9-FFBE-4398-B85A-2C709C709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24">
                <a:extLst>
                  <a:ext uri="{FF2B5EF4-FFF2-40B4-BE49-F238E27FC236}">
                    <a16:creationId xmlns:a16="http://schemas.microsoft.com/office/drawing/2014/main" id="{F5C71E6F-EDB8-F968-9597-E8308F13D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id="{68DD132D-7AB9-9AEF-09B8-7182EC0B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45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6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A4C2A80-BC32-CBEF-AD61-C28FA93E8629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FC76C32-B911-77BC-D52B-611AC964724F}"/>
                  </a:ext>
                </a:extLst>
              </p:cNvPr>
              <p:cNvSpPr txBox="1"/>
              <p:nvPr/>
            </p:nvSpPr>
            <p:spPr>
              <a:xfrm>
                <a:off x="253954" y="925450"/>
                <a:ext cx="857519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động 3. (SGK- 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 Light"/>
                    <a:ea typeface="Times New Roman" panose="02020603050405020304" pitchFamily="18" charset="0"/>
                  </a:rPr>
                  <a:t> 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115)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noProof="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Đ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có thuộc đường tròn không? 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Hai cạnh của góc chứa hai dây cung nào của đường tròn?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FC76C32-B911-77BC-D52B-611AC964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54" y="925450"/>
                <a:ext cx="8575194" cy="1938992"/>
              </a:xfrm>
              <a:prstGeom prst="rect">
                <a:avLst/>
              </a:prstGeom>
              <a:blipFill>
                <a:blip r:embed="rId2"/>
                <a:stretch>
                  <a:fillRect l="-1707" t="-4403" b="-9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F048409-41B8-00E4-F2E3-3F4992C9EF2E}"/>
                  </a:ext>
                </a:extLst>
              </p:cNvPr>
              <p:cNvSpPr txBox="1"/>
              <p:nvPr/>
            </p:nvSpPr>
            <p:spPr>
              <a:xfrm>
                <a:off x="283028" y="2800013"/>
                <a:ext cx="8546119" cy="2430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Lời</a:t>
                </a:r>
                <a:r>
                  <a:rPr kumimoji="0" lang="vi-VN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giải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 đỉnh 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nằm trên đường tròn.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Hai cạnh của góc chứa hai dây cung của đường tròn là dây cung 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IA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và dây cung 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IB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 góc nội tiếp của đường tròn (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O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F048409-41B8-00E4-F2E3-3F4992C9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2800013"/>
                <a:ext cx="8546119" cy="2430922"/>
              </a:xfrm>
              <a:prstGeom prst="rect">
                <a:avLst/>
              </a:prstGeom>
              <a:blipFill>
                <a:blip r:embed="rId3"/>
                <a:stretch>
                  <a:fillRect l="-1641" t="-3258" r="-1712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C915748-37B7-BD76-12AA-CD105D4B0E5B}"/>
              </a:ext>
            </a:extLst>
          </p:cNvPr>
          <p:cNvSpPr txBox="1"/>
          <p:nvPr/>
        </p:nvSpPr>
        <p:spPr>
          <a:xfrm>
            <a:off x="5577892" y="6046011"/>
            <a:ext cx="6458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chắn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F9089D2-88C8-7F15-56C1-7A0F1B77FE21}"/>
              </a:ext>
            </a:extLst>
          </p:cNvPr>
          <p:cNvGrpSpPr/>
          <p:nvPr/>
        </p:nvGrpSpPr>
        <p:grpSpPr>
          <a:xfrm>
            <a:off x="9097853" y="152400"/>
            <a:ext cx="2971800" cy="3276600"/>
            <a:chOff x="9056590" y="90346"/>
            <a:chExt cx="2971800" cy="327660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2910C58-EBF0-AAF7-15D8-5A31E74B42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56590" y="90346"/>
              <a:ext cx="29718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A39221D-5844-409A-6114-7D429C2DF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378" y="806309"/>
              <a:ext cx="176213" cy="52388"/>
            </a:xfrm>
            <a:custGeom>
              <a:avLst/>
              <a:gdLst>
                <a:gd name="T0" fmla="*/ 111 w 111"/>
                <a:gd name="T1" fmla="*/ 0 h 33"/>
                <a:gd name="T2" fmla="*/ 0 w 111"/>
                <a:gd name="T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33">
                  <a:moveTo>
                    <a:pt x="111" y="0"/>
                  </a:moveTo>
                  <a:cubicBezTo>
                    <a:pt x="79" y="24"/>
                    <a:pt x="39" y="33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E9768BB0-0BC2-F33A-84D7-2050D7580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015" y="484046"/>
              <a:ext cx="2774950" cy="2774950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BF11D3E-1590-E6DF-DD2D-8BB2107F4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623746"/>
              <a:ext cx="395288" cy="220980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98E91225-1992-BE25-1568-48EE7E713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653" y="623746"/>
              <a:ext cx="1620838" cy="21939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76A9C63E-D569-7A89-6F0F-7BB1A3613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2817671"/>
              <a:ext cx="2016125" cy="1587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C8A146C7-D931-A1D0-29E0-C57BB37C9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8190" y="1833421"/>
              <a:ext cx="388938" cy="527050"/>
              <a:chOff x="3768" y="2226"/>
              <a:chExt cx="245" cy="332"/>
            </a:xfrm>
          </p:grpSpPr>
          <p:sp>
            <p:nvSpPr>
              <p:cNvPr id="49" name="Oval 11">
                <a:extLst>
                  <a:ext uri="{FF2B5EF4-FFF2-40B4-BE49-F238E27FC236}">
                    <a16:creationId xmlns:a16="http://schemas.microsoft.com/office/drawing/2014/main" id="{50A45915-9F4B-19B6-EFE9-6C73C46D5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Oval 12">
                <a:extLst>
                  <a:ext uri="{FF2B5EF4-FFF2-40B4-BE49-F238E27FC236}">
                    <a16:creationId xmlns:a16="http://schemas.microsoft.com/office/drawing/2014/main" id="{2525847A-5397-A8FC-16B3-DCE6F00B6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1" name="Rectangle 13">
                <a:extLst>
                  <a:ext uri="{FF2B5EF4-FFF2-40B4-BE49-F238E27FC236}">
                    <a16:creationId xmlns:a16="http://schemas.microsoft.com/office/drawing/2014/main" id="{4703FB4F-5C3A-B305-2B0E-B2D8B32A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269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18">
              <a:extLst>
                <a:ext uri="{FF2B5EF4-FFF2-40B4-BE49-F238E27FC236}">
                  <a16:creationId xmlns:a16="http://schemas.microsoft.com/office/drawing/2014/main" id="{FF8238B9-9CEF-6A32-F238-D30019520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1528" y="2795446"/>
              <a:ext cx="388938" cy="544513"/>
              <a:chOff x="2989" y="2832"/>
              <a:chExt cx="245" cy="343"/>
            </a:xfrm>
          </p:grpSpPr>
          <p:sp>
            <p:nvSpPr>
              <p:cNvPr id="46" name="Oval 15">
                <a:extLst>
                  <a:ext uri="{FF2B5EF4-FFF2-40B4-BE49-F238E27FC236}">
                    <a16:creationId xmlns:a16="http://schemas.microsoft.com/office/drawing/2014/main" id="{D59D23CD-103C-A7E1-8405-3E044B1E4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" name="Oval 16">
                <a:extLst>
                  <a:ext uri="{FF2B5EF4-FFF2-40B4-BE49-F238E27FC236}">
                    <a16:creationId xmlns:a16="http://schemas.microsoft.com/office/drawing/2014/main" id="{0BCD1862-FCC5-8C98-B54C-6418532A7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8" name="Rectangle 17">
                <a:extLst>
                  <a:ext uri="{FF2B5EF4-FFF2-40B4-BE49-F238E27FC236}">
                    <a16:creationId xmlns:a16="http://schemas.microsoft.com/office/drawing/2014/main" id="{CA00C641-5B85-A9FC-322D-11EEA1481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88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00846ACE-220D-FB1D-6DBE-AC5D764CD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9553" y="187184"/>
              <a:ext cx="298450" cy="474663"/>
              <a:chOff x="3435" y="1189"/>
              <a:chExt cx="188" cy="299"/>
            </a:xfrm>
          </p:grpSpPr>
          <p:sp>
            <p:nvSpPr>
              <p:cNvPr id="43" name="Oval 19">
                <a:extLst>
                  <a:ext uri="{FF2B5EF4-FFF2-40B4-BE49-F238E27FC236}">
                    <a16:creationId xmlns:a16="http://schemas.microsoft.com/office/drawing/2014/main" id="{DDA0AA07-860A-D3EA-25A5-96427AC33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4" name="Oval 20">
                <a:extLst>
                  <a:ext uri="{FF2B5EF4-FFF2-40B4-BE49-F238E27FC236}">
                    <a16:creationId xmlns:a16="http://schemas.microsoft.com/office/drawing/2014/main" id="{3B42407B-F4C1-9A26-3204-BE3934E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B676FFEC-6A84-89E2-7AEE-DEAD7E187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189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26">
              <a:extLst>
                <a:ext uri="{FF2B5EF4-FFF2-40B4-BE49-F238E27FC236}">
                  <a16:creationId xmlns:a16="http://schemas.microsoft.com/office/drawing/2014/main" id="{0C05A643-E011-CF75-952B-D96AFDBA1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0390" y="2779571"/>
              <a:ext cx="449263" cy="495300"/>
              <a:chOff x="4456" y="2822"/>
              <a:chExt cx="283" cy="312"/>
            </a:xfrm>
          </p:grpSpPr>
          <p:sp>
            <p:nvSpPr>
              <p:cNvPr id="40" name="Oval 23">
                <a:extLst>
                  <a:ext uri="{FF2B5EF4-FFF2-40B4-BE49-F238E27FC236}">
                    <a16:creationId xmlns:a16="http://schemas.microsoft.com/office/drawing/2014/main" id="{A682378D-5DF8-E9A6-8D76-84A52E6D6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1" name="Oval 24">
                <a:extLst>
                  <a:ext uri="{FF2B5EF4-FFF2-40B4-BE49-F238E27FC236}">
                    <a16:creationId xmlns:a16="http://schemas.microsoft.com/office/drawing/2014/main" id="{712E7DED-D78A-6BEC-895B-7FD79E7A6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2" name="Rectangle 25">
                <a:extLst>
                  <a:ext uri="{FF2B5EF4-FFF2-40B4-BE49-F238E27FC236}">
                    <a16:creationId xmlns:a16="http://schemas.microsoft.com/office/drawing/2014/main" id="{939477FE-2B6F-C686-115A-730E07761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45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D544F6D-C287-15A2-B5E2-EE18DC50DE75}"/>
              </a:ext>
            </a:extLst>
          </p:cNvPr>
          <p:cNvSpPr txBox="1"/>
          <p:nvPr/>
        </p:nvSpPr>
        <p:spPr>
          <a:xfrm>
            <a:off x="9820178" y="3501741"/>
            <a:ext cx="2343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i="1" dirty="0">
                <a:solidFill>
                  <a:schemeClr val="bg1"/>
                </a:solidFill>
                <a:latin typeface="+mj-lt"/>
              </a:rPr>
              <a:t>Hình 55</a:t>
            </a:r>
            <a:endParaRPr lang="vi-VN" sz="3000" i="1" dirty="0"/>
          </a:p>
        </p:txBody>
      </p:sp>
    </p:spTree>
    <p:extLst>
      <p:ext uri="{BB962C8B-B14F-4D97-AF65-F5344CB8AC3E}">
        <p14:creationId xmlns:p14="http://schemas.microsoft.com/office/powerpoint/2010/main" val="5132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109A1841-1187-03FD-888A-F2DB86256757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0F2AFDF8-0DF1-532A-1690-2EE892C95DED}"/>
                  </a:ext>
                </a:extLst>
              </p:cNvPr>
              <p:cNvSpPr txBox="1"/>
              <p:nvPr/>
            </p:nvSpPr>
            <p:spPr>
              <a:xfrm>
                <a:off x="3024414" y="6201201"/>
                <a:ext cx="7121768" cy="537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1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là góc nội tiếp của đường tròn 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2800" b="1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0F2AFDF8-0DF1-532A-1690-2EE892C95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14" y="6201201"/>
                <a:ext cx="7121768" cy="537263"/>
              </a:xfrm>
              <a:prstGeom prst="rect">
                <a:avLst/>
              </a:prstGeom>
              <a:blipFill>
                <a:blip r:embed="rId2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3668BC8-C734-E3B4-2443-989BDA198C63}"/>
              </a:ext>
            </a:extLst>
          </p:cNvPr>
          <p:cNvSpPr txBox="1"/>
          <p:nvPr/>
        </p:nvSpPr>
        <p:spPr>
          <a:xfrm>
            <a:off x="631821" y="930031"/>
            <a:ext cx="11038563" cy="164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FD132EFB-EE72-8010-5A38-394A3ABF021B}"/>
              </a:ext>
            </a:extLst>
          </p:cNvPr>
          <p:cNvGrpSpPr/>
          <p:nvPr/>
        </p:nvGrpSpPr>
        <p:grpSpPr>
          <a:xfrm>
            <a:off x="4688681" y="2708490"/>
            <a:ext cx="2814638" cy="3152775"/>
            <a:chOff x="4479925" y="3021439"/>
            <a:chExt cx="2814638" cy="3152775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8148B12F-C00C-1F69-3E6C-E94691FE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3640564"/>
              <a:ext cx="176213" cy="52388"/>
            </a:xfrm>
            <a:custGeom>
              <a:avLst/>
              <a:gdLst>
                <a:gd name="T0" fmla="*/ 111 w 111"/>
                <a:gd name="T1" fmla="*/ 0 h 33"/>
                <a:gd name="T2" fmla="*/ 0 w 111"/>
                <a:gd name="T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33">
                  <a:moveTo>
                    <a:pt x="111" y="0"/>
                  </a:moveTo>
                  <a:cubicBezTo>
                    <a:pt x="79" y="24"/>
                    <a:pt x="39" y="33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8B401C41-908C-B552-64FA-43EEE0C5F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925" y="3318301"/>
              <a:ext cx="2774950" cy="2774950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69334A5B-61F0-C237-BA5F-7CF96D4D0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7275" y="3458001"/>
              <a:ext cx="395288" cy="220980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3ADE1CEB-877B-C2A1-334A-2713E6C0C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2563" y="3458001"/>
              <a:ext cx="1620838" cy="21939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BC87CF20-C52E-7DD0-9440-A40013A7C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3100" y="4667676"/>
              <a:ext cx="388938" cy="527050"/>
              <a:chOff x="3768" y="2226"/>
              <a:chExt cx="245" cy="332"/>
            </a:xfrm>
          </p:grpSpPr>
          <p:sp>
            <p:nvSpPr>
              <p:cNvPr id="49" name="Oval 10">
                <a:extLst>
                  <a:ext uri="{FF2B5EF4-FFF2-40B4-BE49-F238E27FC236}">
                    <a16:creationId xmlns:a16="http://schemas.microsoft.com/office/drawing/2014/main" id="{320CB2A0-22D9-C496-D174-282633871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Oval 11">
                <a:extLst>
                  <a:ext uri="{FF2B5EF4-FFF2-40B4-BE49-F238E27FC236}">
                    <a16:creationId xmlns:a16="http://schemas.microsoft.com/office/drawing/2014/main" id="{0146A6DD-E791-9650-1E9B-FC6BD98F0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1" name="Rectangle 12">
                <a:extLst>
                  <a:ext uri="{FF2B5EF4-FFF2-40B4-BE49-F238E27FC236}">
                    <a16:creationId xmlns:a16="http://schemas.microsoft.com/office/drawing/2014/main" id="{3A0EE4E5-7225-45E6-56CD-B6BA6DA41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269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17">
              <a:extLst>
                <a:ext uri="{FF2B5EF4-FFF2-40B4-BE49-F238E27FC236}">
                  <a16:creationId xmlns:a16="http://schemas.microsoft.com/office/drawing/2014/main" id="{FA3C19AE-A1C8-BE56-E6E0-EE1DC649E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6438" y="5629701"/>
              <a:ext cx="388938" cy="544513"/>
              <a:chOff x="2989" y="2832"/>
              <a:chExt cx="245" cy="343"/>
            </a:xfrm>
          </p:grpSpPr>
          <p:sp>
            <p:nvSpPr>
              <p:cNvPr id="46" name="Oval 14">
                <a:extLst>
                  <a:ext uri="{FF2B5EF4-FFF2-40B4-BE49-F238E27FC236}">
                    <a16:creationId xmlns:a16="http://schemas.microsoft.com/office/drawing/2014/main" id="{F93DD020-18C7-EBAC-466E-068B20BE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" name="Oval 15">
                <a:extLst>
                  <a:ext uri="{FF2B5EF4-FFF2-40B4-BE49-F238E27FC236}">
                    <a16:creationId xmlns:a16="http://schemas.microsoft.com/office/drawing/2014/main" id="{7257FE53-9A41-EFA1-BC61-F318B625D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08B60242-6CCF-68C6-BBCC-719C7C824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88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id="{FDE8D28F-D9C7-F2AF-B920-293387A1A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4463" y="3021439"/>
              <a:ext cx="298450" cy="474663"/>
              <a:chOff x="3435" y="1189"/>
              <a:chExt cx="188" cy="299"/>
            </a:xfrm>
          </p:grpSpPr>
          <p:sp>
            <p:nvSpPr>
              <p:cNvPr id="43" name="Oval 18">
                <a:extLst>
                  <a:ext uri="{FF2B5EF4-FFF2-40B4-BE49-F238E27FC236}">
                    <a16:creationId xmlns:a16="http://schemas.microsoft.com/office/drawing/2014/main" id="{659BD6F2-9DDE-ED1A-7DCB-5A8F557FC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4" name="Oval 19">
                <a:extLst>
                  <a:ext uri="{FF2B5EF4-FFF2-40B4-BE49-F238E27FC236}">
                    <a16:creationId xmlns:a16="http://schemas.microsoft.com/office/drawing/2014/main" id="{D585DD3C-2857-54C6-7085-321939606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53C4016E-F989-506A-3A39-91C1219A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189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2647CC23-8BAB-AD4E-D4CF-CECFBFEBA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5300" y="5613826"/>
              <a:ext cx="449263" cy="495300"/>
              <a:chOff x="4456" y="2822"/>
              <a:chExt cx="283" cy="312"/>
            </a:xfrm>
          </p:grpSpPr>
          <p:sp>
            <p:nvSpPr>
              <p:cNvPr id="40" name="Oval 22">
                <a:extLst>
                  <a:ext uri="{FF2B5EF4-FFF2-40B4-BE49-F238E27FC236}">
                    <a16:creationId xmlns:a16="http://schemas.microsoft.com/office/drawing/2014/main" id="{F631E183-1928-B389-641E-8A4B35AAF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1" name="Oval 23">
                <a:extLst>
                  <a:ext uri="{FF2B5EF4-FFF2-40B4-BE49-F238E27FC236}">
                    <a16:creationId xmlns:a16="http://schemas.microsoft.com/office/drawing/2014/main" id="{47714F4C-CD8A-256E-02D2-C2548CE95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2" name="Rectangle 24">
                <a:extLst>
                  <a:ext uri="{FF2B5EF4-FFF2-40B4-BE49-F238E27FC236}">
                    <a16:creationId xmlns:a16="http://schemas.microsoft.com/office/drawing/2014/main" id="{ED00E40C-AAAC-4976-A1C9-AFF1E82A9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45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15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208FCB7-4ED9-E555-16AF-2D41E1DBF4D2}"/>
              </a:ext>
            </a:extLst>
          </p:cNvPr>
          <p:cNvSpPr txBox="1"/>
          <p:nvPr/>
        </p:nvSpPr>
        <p:spPr>
          <a:xfrm>
            <a:off x="0" y="28219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1718D1D-99EB-8E2A-E084-F7014F6D4F10}"/>
              </a:ext>
            </a:extLst>
          </p:cNvPr>
          <p:cNvSpPr txBox="1"/>
          <p:nvPr/>
        </p:nvSpPr>
        <p:spPr>
          <a:xfrm>
            <a:off x="0" y="706546"/>
            <a:ext cx="11659857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115).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phiếu bài tập số 1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0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4">
                <a:extLst>
                  <a:ext uri="{FF2B5EF4-FFF2-40B4-BE49-F238E27FC236}">
                    <a16:creationId xmlns:a16="http://schemas.microsoft.com/office/drawing/2014/main" id="{E060689A-7145-C38D-F712-15B63D65256C}"/>
                  </a:ext>
                </a:extLst>
              </p:cNvPr>
              <p:cNvSpPr txBox="1"/>
              <p:nvPr/>
            </p:nvSpPr>
            <p:spPr>
              <a:xfrm>
                <a:off x="-1" y="1536564"/>
                <a:ext cx="9313753" cy="1165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nội tiếp đường tròn tâm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𝐼𝐾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sao cho tâm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nằm trong góc đó (Hình 57).</a:t>
                </a: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4">
                <a:extLst>
                  <a:ext uri="{FF2B5EF4-FFF2-40B4-BE49-F238E27FC236}">
                    <a16:creationId xmlns:a16="http://schemas.microsoft.com/office/drawing/2014/main" id="{E060689A-7145-C38D-F712-15B63D65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36564"/>
                <a:ext cx="9313753" cy="1165575"/>
              </a:xfrm>
              <a:prstGeom prst="rect">
                <a:avLst/>
              </a:prstGeom>
              <a:blipFill>
                <a:blip r:embed="rId4"/>
                <a:stretch>
                  <a:fillRect l="-1505" t="-3141" r="-1505" b="-12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EE6028F4-9477-F571-24FF-A773F6E30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836" y="2751581"/>
                <a:ext cx="7961538" cy="1031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514350" indent="-51435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AutoNum type="alphaLcParenR"/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</m:t>
                        </m:r>
                      </m:e>
                    </m:acc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IA</m:t>
                        </m:r>
                      </m:e>
                    </m:acc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alt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EE6028F4-9477-F571-24FF-A773F6E30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836" y="2751581"/>
                <a:ext cx="7961538" cy="1031886"/>
              </a:xfrm>
              <a:prstGeom prst="rect">
                <a:avLst/>
              </a:prstGeom>
              <a:blipFill>
                <a:blip r:embed="rId5"/>
                <a:stretch>
                  <a:fillRect l="-1761" t="-5294" b="-1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D8A675-B695-1C63-B7AF-A48316D31CAA}"/>
                  </a:ext>
                </a:extLst>
              </p:cNvPr>
              <p:cNvSpPr txBox="1"/>
              <p:nvPr/>
            </p:nvSpPr>
            <p:spPr>
              <a:xfrm>
                <a:off x="202676" y="3886898"/>
                <a:ext cx="7791254" cy="59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D8A675-B695-1C63-B7AF-A48316D3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3886898"/>
                <a:ext cx="7791254" cy="593368"/>
              </a:xfrm>
              <a:prstGeom prst="rect">
                <a:avLst/>
              </a:prstGeom>
              <a:blipFill>
                <a:blip r:embed="rId6"/>
                <a:stretch>
                  <a:fillRect l="-1800" t="-6186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CF979E-BD61-E76D-8F2A-516C74AF9BFB}"/>
                  </a:ext>
                </a:extLst>
              </p:cNvPr>
              <p:cNvSpPr txBox="1"/>
              <p:nvPr/>
            </p:nvSpPr>
            <p:spPr>
              <a:xfrm>
                <a:off x="202676" y="4720975"/>
                <a:ext cx="9271262" cy="59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CF979E-BD61-E76D-8F2A-516C74AF9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4720975"/>
                <a:ext cx="9271262" cy="593176"/>
              </a:xfrm>
              <a:prstGeom prst="rect">
                <a:avLst/>
              </a:prstGeom>
              <a:blipFill>
                <a:blip r:embed="rId7"/>
                <a:stretch>
                  <a:fillRect l="-1512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91071C0-7043-D265-28D2-BB567FCBA7BD}"/>
                  </a:ext>
                </a:extLst>
              </p:cNvPr>
              <p:cNvSpPr txBox="1"/>
              <p:nvPr/>
            </p:nvSpPr>
            <p:spPr>
              <a:xfrm>
                <a:off x="202676" y="5543175"/>
                <a:ext cx="9111076" cy="59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So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IA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91071C0-7043-D265-28D2-BB567FCB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5543175"/>
                <a:ext cx="9111076" cy="593176"/>
              </a:xfrm>
              <a:prstGeom prst="rect">
                <a:avLst/>
              </a:prstGeom>
              <a:blipFill>
                <a:blip r:embed="rId8"/>
                <a:stretch>
                  <a:fillRect l="-1538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1A6405-0195-DC69-ABAE-12675816B7FA}"/>
              </a:ext>
            </a:extLst>
          </p:cNvPr>
          <p:cNvSpPr txBox="1"/>
          <p:nvPr/>
        </p:nvSpPr>
        <p:spPr>
          <a:xfrm>
            <a:off x="9705415" y="6271385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12C89D83-1485-EC29-156C-C4AD4A3357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8112" y="2188638"/>
            <a:ext cx="3514725" cy="4114800"/>
            <a:chOff x="2733" y="864"/>
            <a:chExt cx="2214" cy="2592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ABF53DD5-8264-C5C2-2A2F-1AC787E817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3" y="864"/>
              <a:ext cx="221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8BAAFBAE-376B-B034-2353-D84CEFCA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150"/>
              <a:ext cx="2032" cy="2032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Line 7">
              <a:extLst>
                <a:ext uri="{FF2B5EF4-FFF2-40B4-BE49-F238E27FC236}">
                  <a16:creationId xmlns:a16="http://schemas.microsoft.com/office/drawing/2014/main" id="{CA9656A0-A6A6-2953-C768-7980901FA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2692"/>
              <a:ext cx="1733" cy="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id="{1AD6565F-6EE9-6E32-2643-9AF5D8060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198"/>
              <a:ext cx="558" cy="150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E61E604D-EF51-21E5-B6CC-15DCEA2D2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1175" cy="14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Line 10">
              <a:extLst>
                <a:ext uri="{FF2B5EF4-FFF2-40B4-BE49-F238E27FC236}">
                  <a16:creationId xmlns:a16="http://schemas.microsoft.com/office/drawing/2014/main" id="{16CCCD73-4184-A008-2D38-2D8761E55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7" y="2166"/>
              <a:ext cx="869" cy="52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Line 11">
              <a:extLst>
                <a:ext uri="{FF2B5EF4-FFF2-40B4-BE49-F238E27FC236}">
                  <a16:creationId xmlns:a16="http://schemas.microsoft.com/office/drawing/2014/main" id="{90876F26-707A-C946-A0D0-21E1E78BF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3" y="2166"/>
              <a:ext cx="864" cy="53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8B87826C-7F3E-C5D1-65F4-4A511188E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612" cy="193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3" name="Group 16">
              <a:extLst>
                <a:ext uri="{FF2B5EF4-FFF2-40B4-BE49-F238E27FC236}">
                  <a16:creationId xmlns:a16="http://schemas.microsoft.com/office/drawing/2014/main" id="{0C46706A-15BA-B4EE-45A5-C36934433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7" y="3110"/>
              <a:ext cx="233" cy="329"/>
              <a:chOff x="4077" y="3110"/>
              <a:chExt cx="233" cy="329"/>
            </a:xfrm>
          </p:grpSpPr>
          <p:sp>
            <p:nvSpPr>
              <p:cNvPr id="60" name="Oval 13">
                <a:extLst>
                  <a:ext uri="{FF2B5EF4-FFF2-40B4-BE49-F238E27FC236}">
                    <a16:creationId xmlns:a16="http://schemas.microsoft.com/office/drawing/2014/main" id="{D8B65B27-AA83-2B8E-107A-95B3FB975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Oval 14">
                <a:extLst>
                  <a:ext uri="{FF2B5EF4-FFF2-40B4-BE49-F238E27FC236}">
                    <a16:creationId xmlns:a16="http://schemas.microsoft.com/office/drawing/2014/main" id="{0AADE700-3143-1A39-8DD5-60451EE5D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id="{F52A5539-0E30-D06C-6D55-E6FACE19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315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" name="Group 20">
              <a:extLst>
                <a:ext uri="{FF2B5EF4-FFF2-40B4-BE49-F238E27FC236}">
                  <a16:creationId xmlns:a16="http://schemas.microsoft.com/office/drawing/2014/main" id="{EBC69FDE-09B5-BC1A-368E-49D28032E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3" y="1908"/>
              <a:ext cx="294" cy="289"/>
              <a:chOff x="3783" y="1908"/>
              <a:chExt cx="294" cy="289"/>
            </a:xfrm>
          </p:grpSpPr>
          <p:sp>
            <p:nvSpPr>
              <p:cNvPr id="57" name="Oval 17">
                <a:extLst>
                  <a:ext uri="{FF2B5EF4-FFF2-40B4-BE49-F238E27FC236}">
                    <a16:creationId xmlns:a16="http://schemas.microsoft.com/office/drawing/2014/main" id="{149E9316-8566-B4AA-15CD-E02663169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Oval 18">
                <a:extLst>
                  <a:ext uri="{FF2B5EF4-FFF2-40B4-BE49-F238E27FC236}">
                    <a16:creationId xmlns:a16="http://schemas.microsoft.com/office/drawing/2014/main" id="{324F3B8C-A804-986D-904E-355DCCDC8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id="{80F18182-6346-F9DF-1C8E-C6AE58040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908"/>
                <a:ext cx="24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0271F24A-EC5C-D812-40AB-E3C102527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676"/>
              <a:ext cx="233" cy="343"/>
              <a:chOff x="2794" y="2676"/>
              <a:chExt cx="233" cy="343"/>
            </a:xfrm>
          </p:grpSpPr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id="{5898E190-7FB7-F6FC-633C-5B18765E0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4D896B94-5EE2-573A-0894-051F4D94D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Rectangle 23">
                <a:extLst>
                  <a:ext uri="{FF2B5EF4-FFF2-40B4-BE49-F238E27FC236}">
                    <a16:creationId xmlns:a16="http://schemas.microsoft.com/office/drawing/2014/main" id="{6F5685AA-973C-647D-B4B9-61EE7F203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73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" name="Group 28">
              <a:extLst>
                <a:ext uri="{FF2B5EF4-FFF2-40B4-BE49-F238E27FC236}">
                  <a16:creationId xmlns:a16="http://schemas.microsoft.com/office/drawing/2014/main" id="{819107A9-8515-F70E-73C3-F5CC36EAF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2646"/>
              <a:ext cx="294" cy="289"/>
              <a:chOff x="4652" y="2646"/>
              <a:chExt cx="294" cy="289"/>
            </a:xfrm>
          </p:grpSpPr>
          <p:sp>
            <p:nvSpPr>
              <p:cNvPr id="51" name="Oval 25">
                <a:extLst>
                  <a:ext uri="{FF2B5EF4-FFF2-40B4-BE49-F238E27FC236}">
                    <a16:creationId xmlns:a16="http://schemas.microsoft.com/office/drawing/2014/main" id="{F249C6D7-349C-51F9-0FA6-59C5B27CD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2" name="Oval 26">
                <a:extLst>
                  <a:ext uri="{FF2B5EF4-FFF2-40B4-BE49-F238E27FC236}">
                    <a16:creationId xmlns:a16="http://schemas.microsoft.com/office/drawing/2014/main" id="{A18D83B7-8DF2-2405-EB91-489CB7209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Rectangle 27">
                <a:extLst>
                  <a:ext uri="{FF2B5EF4-FFF2-40B4-BE49-F238E27FC236}">
                    <a16:creationId xmlns:a16="http://schemas.microsoft.com/office/drawing/2014/main" id="{68885364-DAE4-973E-680B-4B2044181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264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" name="Group 32">
              <a:extLst>
                <a:ext uri="{FF2B5EF4-FFF2-40B4-BE49-F238E27FC236}">
                  <a16:creationId xmlns:a16="http://schemas.microsoft.com/office/drawing/2014/main" id="{E7858883-0C92-A56D-86A5-9D070E57F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925"/>
              <a:ext cx="174" cy="297"/>
              <a:chOff x="3477" y="925"/>
              <a:chExt cx="174" cy="297"/>
            </a:xfrm>
          </p:grpSpPr>
          <p:sp>
            <p:nvSpPr>
              <p:cNvPr id="48" name="Oval 29">
                <a:extLst>
                  <a:ext uri="{FF2B5EF4-FFF2-40B4-BE49-F238E27FC236}">
                    <a16:creationId xmlns:a16="http://schemas.microsoft.com/office/drawing/2014/main" id="{B816BB08-0AF6-00DC-F7E3-171DC14E6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9" name="Oval 30">
                <a:extLst>
                  <a:ext uri="{FF2B5EF4-FFF2-40B4-BE49-F238E27FC236}">
                    <a16:creationId xmlns:a16="http://schemas.microsoft.com/office/drawing/2014/main" id="{892BB850-C20B-122B-DB87-0842BA183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id="{2109BF6D-DC7D-082D-B4B9-77A80579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925"/>
                <a:ext cx="17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6" grpId="0"/>
      <p:bldP spid="29" grpId="0"/>
      <p:bldP spid="1024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7118</TotalTime>
  <Words>1674</Words>
  <Application>Microsoft Office PowerPoint</Application>
  <PresentationFormat>Widescreen</PresentationFormat>
  <Paragraphs>226</Paragraphs>
  <Slides>24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1_Office Theme</vt:lpstr>
      <vt:lpstr>BÀI 4. GÓC Ở TÂM – GÓC NỘI TIẾP</vt:lpstr>
      <vt:lpstr>PowerPoint Presentation</vt:lpstr>
      <vt:lpstr>PowerPoint Presentation</vt:lpstr>
      <vt:lpstr>PowerPoint Presentation</vt:lpstr>
      <vt:lpstr>BÀI 4. GÓC Ở TÂM – GÓC NỘI TIẾP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4. GÓC Ở TÂM – GÓC NỘI TIẾP</vt:lpstr>
      <vt:lpstr>PowerPoint Presentation</vt:lpstr>
      <vt:lpstr>PowerPoint Presentation</vt:lpstr>
      <vt:lpstr>BÀI 4. GÓC Ở TÂM – GÓC NỘI TIẾP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A36697 Dương Tuấn Anh</cp:lastModifiedBy>
  <cp:revision>491</cp:revision>
  <dcterms:created xsi:type="dcterms:W3CDTF">2022-08-03T11:07:12Z</dcterms:created>
  <dcterms:modified xsi:type="dcterms:W3CDTF">2025-01-20T01:09:46Z</dcterms:modified>
</cp:coreProperties>
</file>