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sv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65B3A5-A190-2545-51E9-648367980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2643" y="2140150"/>
            <a:ext cx="10201498" cy="3007582"/>
          </a:xfrm>
        </p:spPr>
        <p:txBody>
          <a:bodyPr/>
          <a:lstStyle/>
          <a:p>
            <a:r>
              <a:rPr lang="vi-VN" b="1" i="1" dirty="0">
                <a:solidFill>
                  <a:srgbClr val="FF0000"/>
                </a:solidFill>
              </a:rPr>
              <a:t>Chương X: sinh </a:t>
            </a:r>
            <a:r>
              <a:rPr lang="vi-VN" b="1" i="1" dirty="0" err="1">
                <a:solidFill>
                  <a:srgbClr val="FF0000"/>
                </a:solidFill>
              </a:rPr>
              <a:t>sản</a:t>
            </a:r>
            <a:r>
              <a:rPr lang="vi-VN" b="1" i="1" dirty="0">
                <a:solidFill>
                  <a:srgbClr val="FF0000"/>
                </a:solidFill>
              </a:rPr>
              <a:t> ở sinh </a:t>
            </a:r>
            <a:r>
              <a:rPr lang="vi-VN" b="1" i="1" dirty="0" err="1">
                <a:solidFill>
                  <a:srgbClr val="FF0000"/>
                </a:solidFill>
              </a:rPr>
              <a:t>vật</a:t>
            </a:r>
            <a:r>
              <a:rPr lang="vi-VN" b="1" i="1" dirty="0">
                <a:solidFill>
                  <a:srgbClr val="FF0000"/>
                </a:solidFill>
              </a:rPr>
              <a:t> </a:t>
            </a:r>
            <a:br>
              <a:rPr lang="vi-VN" b="1" i="1" dirty="0">
                <a:solidFill>
                  <a:srgbClr val="FF0000"/>
                </a:solidFill>
              </a:rPr>
            </a:br>
            <a:r>
              <a:rPr lang="vi-VN" b="1" i="1" dirty="0" err="1">
                <a:solidFill>
                  <a:srgbClr val="FF0000"/>
                </a:solidFill>
              </a:rPr>
              <a:t>Bài</a:t>
            </a:r>
            <a:r>
              <a:rPr lang="vi-VN" b="1" i="1" dirty="0">
                <a:solidFill>
                  <a:srgbClr val="FF0000"/>
                </a:solidFill>
              </a:rPr>
              <a:t> 39: SINH SẢN VÔ TÍNH Ở SINH VẬT</a:t>
            </a:r>
            <a:br>
              <a:rPr lang="vi-VN" b="1" i="1" dirty="0">
                <a:solidFill>
                  <a:srgbClr val="FF0000"/>
                </a:solidFill>
              </a:rPr>
            </a:br>
            <a:r>
              <a:rPr lang="vi-VN" b="1" i="1" dirty="0">
                <a:solidFill>
                  <a:srgbClr val="FF0000"/>
                </a:solidFill>
              </a:rPr>
              <a:t>( </a:t>
            </a:r>
            <a:r>
              <a:rPr lang="vi-VN" b="1" i="1" dirty="0" err="1">
                <a:solidFill>
                  <a:srgbClr val="FF0000"/>
                </a:solidFill>
              </a:rPr>
              <a:t>tiết</a:t>
            </a:r>
            <a:r>
              <a:rPr lang="vi-VN" b="1" i="1" dirty="0">
                <a:solidFill>
                  <a:srgbClr val="FF0000"/>
                </a:solidFill>
              </a:rPr>
              <a:t> 1)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D04114E-E489-899B-0A83-1C744B1DFF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EF690-99C8-8E69-D2F8-609DEC9A8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78441" y="3554077"/>
            <a:ext cx="4617124" cy="677742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17868A4-8E6B-31E2-4304-61EA10617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30841" y="3706477"/>
            <a:ext cx="4617124" cy="677742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16E22C7-8AB0-F188-38DC-F103921B3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77924" y="0"/>
            <a:ext cx="5514076" cy="18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0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A7E9EC-E010-F433-76AC-26F89EFD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A/ </a:t>
            </a:r>
            <a:r>
              <a:rPr lang="vi-VN" dirty="0" err="1"/>
              <a:t>Mở</a:t>
            </a:r>
            <a:r>
              <a:rPr lang="vi-VN" dirty="0"/>
              <a:t> </a:t>
            </a:r>
            <a:r>
              <a:rPr lang="vi-VN" dirty="0" err="1"/>
              <a:t>Đầu</a:t>
            </a:r>
            <a:r>
              <a:rPr lang="vi-VN" dirty="0"/>
              <a:t> </a:t>
            </a:r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2DA4441D-7E99-B462-6F7A-7D073E715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204937"/>
            <a:ext cx="8596312" cy="2896620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82C771A-A54B-4622-4F88-275FC6801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16488" y="0"/>
            <a:ext cx="6975512" cy="237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0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317D5DE-473A-E999-A66B-A9D9A90A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i="1" dirty="0">
                <a:solidFill>
                  <a:schemeClr val="tx1"/>
                </a:solidFill>
                <a:cs typeface="Aldhabi" pitchFamily="2" charset="-78"/>
              </a:rPr>
              <a:t>I/ SINH SẢN LÀ GÌ ?: 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91B521-A892-C755-08C6-C79F07743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3600" b="1" i="1" dirty="0">
                <a:solidFill>
                  <a:srgbClr val="FF0000"/>
                </a:solidFill>
              </a:rPr>
              <a:t>? </a:t>
            </a:r>
            <a:r>
              <a:rPr lang="vi-VN" sz="3600" b="1" i="1" dirty="0" err="1">
                <a:solidFill>
                  <a:srgbClr val="FF0000"/>
                </a:solidFill>
              </a:rPr>
              <a:t>Hãy</a:t>
            </a:r>
            <a:r>
              <a:rPr lang="vi-VN" sz="3600" b="1" i="1" dirty="0">
                <a:solidFill>
                  <a:srgbClr val="FF0000"/>
                </a:solidFill>
              </a:rPr>
              <a:t> nêu </a:t>
            </a:r>
            <a:r>
              <a:rPr lang="vi-VN" sz="3600" b="1" i="1" dirty="0" err="1">
                <a:solidFill>
                  <a:srgbClr val="FF0000"/>
                </a:solidFill>
              </a:rPr>
              <a:t>hiểu</a:t>
            </a:r>
            <a:r>
              <a:rPr lang="vi-VN" sz="3600" b="1" i="1" dirty="0">
                <a:solidFill>
                  <a:srgbClr val="FF0000"/>
                </a:solidFill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</a:rPr>
              <a:t>biết</a:t>
            </a:r>
            <a:r>
              <a:rPr lang="vi-VN" sz="3600" b="1" i="1" dirty="0">
                <a:solidFill>
                  <a:srgbClr val="FF0000"/>
                </a:solidFill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</a:rPr>
              <a:t>của</a:t>
            </a:r>
            <a:r>
              <a:rPr lang="vi-VN" sz="3600" b="1" i="1" dirty="0">
                <a:solidFill>
                  <a:srgbClr val="FF0000"/>
                </a:solidFill>
              </a:rPr>
              <a:t> em </a:t>
            </a:r>
            <a:r>
              <a:rPr lang="vi-VN" sz="3600" b="1" i="1" dirty="0" err="1">
                <a:solidFill>
                  <a:srgbClr val="FF0000"/>
                </a:solidFill>
              </a:rPr>
              <a:t>về</a:t>
            </a:r>
            <a:r>
              <a:rPr lang="vi-VN" sz="3600" b="1" i="1" dirty="0">
                <a:solidFill>
                  <a:srgbClr val="FF0000"/>
                </a:solidFill>
              </a:rPr>
              <a:t> sinh </a:t>
            </a:r>
            <a:r>
              <a:rPr lang="vi-VN" sz="3600" b="1" i="1" dirty="0" err="1">
                <a:solidFill>
                  <a:srgbClr val="FF0000"/>
                </a:solidFill>
              </a:rPr>
              <a:t>sản</a:t>
            </a:r>
            <a:r>
              <a:rPr lang="vi-VN" sz="3600" b="1" i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19BA283-2126-FCDA-E37C-A18D29D21E2A}"/>
              </a:ext>
            </a:extLst>
          </p:cNvPr>
          <p:cNvSpPr txBox="1"/>
          <p:nvPr/>
        </p:nvSpPr>
        <p:spPr>
          <a:xfrm>
            <a:off x="778213" y="3429000"/>
            <a:ext cx="12156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i="1" dirty="0" err="1"/>
              <a:t>Trả</a:t>
            </a:r>
            <a:r>
              <a:rPr lang="vi-VN" sz="2400" b="1" i="1" dirty="0"/>
              <a:t> </a:t>
            </a:r>
            <a:r>
              <a:rPr lang="vi-VN" sz="2400" b="1" i="1" dirty="0" err="1"/>
              <a:t>lời</a:t>
            </a:r>
            <a:r>
              <a:rPr lang="vi-VN" sz="2400" b="1" i="1" dirty="0"/>
              <a:t> : Sinh </a:t>
            </a:r>
            <a:r>
              <a:rPr lang="vi-VN" sz="2400" b="1" i="1" dirty="0" err="1"/>
              <a:t>sản</a:t>
            </a:r>
            <a:r>
              <a:rPr lang="vi-VN" sz="2400" b="1" i="1" dirty="0"/>
              <a:t> </a:t>
            </a:r>
            <a:r>
              <a:rPr lang="vi-VN" sz="2400" b="1" i="1" dirty="0" err="1"/>
              <a:t>là</a:t>
            </a:r>
            <a:r>
              <a:rPr lang="vi-VN" sz="2400" b="1" i="1" dirty="0"/>
              <a:t> </a:t>
            </a:r>
            <a:r>
              <a:rPr lang="vi-VN" sz="2400" b="1" i="1" dirty="0" err="1"/>
              <a:t>đặc</a:t>
            </a:r>
            <a:r>
              <a:rPr lang="vi-VN" sz="2400" b="1" i="1" dirty="0"/>
              <a:t> trưng cơ </a:t>
            </a:r>
            <a:r>
              <a:rPr lang="vi-VN" sz="2400" b="1" i="1" dirty="0" err="1"/>
              <a:t>bản</a:t>
            </a:r>
            <a:r>
              <a:rPr lang="vi-VN" sz="2400" b="1" i="1" dirty="0"/>
              <a:t> </a:t>
            </a:r>
            <a:r>
              <a:rPr lang="vi-VN" sz="2400" b="1" i="1" dirty="0" err="1"/>
              <a:t>của</a:t>
            </a:r>
            <a:r>
              <a:rPr lang="vi-VN" sz="2400" b="1" i="1" dirty="0"/>
              <a:t> cơ </a:t>
            </a:r>
            <a:r>
              <a:rPr lang="vi-VN" sz="2400" b="1" i="1" dirty="0" err="1"/>
              <a:t>thể</a:t>
            </a:r>
            <a:r>
              <a:rPr lang="vi-VN" sz="2400" b="1" i="1" dirty="0"/>
              <a:t> </a:t>
            </a:r>
            <a:r>
              <a:rPr lang="vi-VN" sz="2400" b="1" i="1" dirty="0" err="1"/>
              <a:t>sống</a:t>
            </a:r>
            <a:r>
              <a:rPr lang="vi-VN" sz="2400" b="1" i="1" dirty="0"/>
              <a:t>.</a:t>
            </a:r>
          </a:p>
          <a:p>
            <a:pPr algn="l"/>
            <a:r>
              <a:rPr lang="vi-VN" sz="2400" b="1" i="1" dirty="0" err="1"/>
              <a:t>Có</a:t>
            </a:r>
            <a:r>
              <a:rPr lang="vi-VN" sz="2400" b="1" i="1" dirty="0"/>
              <a:t> 2 </a:t>
            </a:r>
            <a:r>
              <a:rPr lang="vi-VN" sz="2400" b="1" i="1" dirty="0" err="1"/>
              <a:t>hình</a:t>
            </a:r>
            <a:r>
              <a:rPr lang="vi-VN" sz="2400" b="1" i="1" dirty="0"/>
              <a:t> </a:t>
            </a:r>
            <a:r>
              <a:rPr lang="vi-VN" sz="2400" b="1" i="1" dirty="0" err="1"/>
              <a:t>thức</a:t>
            </a:r>
            <a:r>
              <a:rPr lang="vi-VN" sz="2400" b="1" i="1" dirty="0"/>
              <a:t> sinh </a:t>
            </a:r>
            <a:r>
              <a:rPr lang="vi-VN" sz="2400" b="1" i="1" dirty="0" err="1"/>
              <a:t>sản</a:t>
            </a:r>
            <a:r>
              <a:rPr lang="vi-VN" sz="2400" b="1" i="1" dirty="0"/>
              <a:t>: SS vô </a:t>
            </a:r>
            <a:r>
              <a:rPr lang="vi-VN" sz="2400" b="1" i="1" dirty="0" err="1"/>
              <a:t>tính</a:t>
            </a:r>
            <a:r>
              <a:rPr lang="vi-VN" sz="2400" b="1" i="1" dirty="0"/>
              <a:t> </a:t>
            </a:r>
            <a:r>
              <a:rPr lang="vi-VN" sz="2400" b="1" i="1" dirty="0" err="1"/>
              <a:t>và</a:t>
            </a:r>
            <a:r>
              <a:rPr lang="vi-VN" sz="2400" b="1" i="1" dirty="0"/>
              <a:t> SS </a:t>
            </a:r>
            <a:r>
              <a:rPr lang="vi-VN" sz="2400" b="1" i="1" dirty="0" err="1"/>
              <a:t>hữu</a:t>
            </a:r>
            <a:r>
              <a:rPr lang="vi-VN" sz="2400" b="1" i="1" dirty="0"/>
              <a:t> </a:t>
            </a:r>
            <a:r>
              <a:rPr lang="vi-VN" sz="2400" b="1" i="1" dirty="0" err="1"/>
              <a:t>tính</a:t>
            </a:r>
            <a:r>
              <a:rPr lang="vi-VN" sz="2400" b="1" i="1" dirty="0"/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5D7129-B382-E48E-CCB5-565AE3C8A969}"/>
              </a:ext>
            </a:extLst>
          </p:cNvPr>
          <p:cNvSpPr txBox="1"/>
          <p:nvPr/>
        </p:nvSpPr>
        <p:spPr>
          <a:xfrm>
            <a:off x="603790" y="4105465"/>
            <a:ext cx="11083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400" b="1" i="1" dirty="0">
                <a:solidFill>
                  <a:srgbClr val="FF0000"/>
                </a:solidFill>
              </a:rPr>
              <a:t>? </a:t>
            </a:r>
            <a:r>
              <a:rPr lang="vi-VN" sz="4400" b="1" i="1" dirty="0" err="1">
                <a:solidFill>
                  <a:srgbClr val="FF0000"/>
                </a:solidFill>
              </a:rPr>
              <a:t>Lấy</a:t>
            </a:r>
            <a:r>
              <a:rPr lang="vi-VN" sz="4400" b="1" i="1" dirty="0">
                <a:solidFill>
                  <a:srgbClr val="FF0000"/>
                </a:solidFill>
              </a:rPr>
              <a:t> VD </a:t>
            </a:r>
            <a:r>
              <a:rPr lang="vi-VN" sz="4400" b="1" i="1" dirty="0" err="1">
                <a:solidFill>
                  <a:srgbClr val="FF0000"/>
                </a:solidFill>
              </a:rPr>
              <a:t>về</a:t>
            </a:r>
            <a:r>
              <a:rPr lang="vi-VN" sz="4400" b="1" i="1" dirty="0">
                <a:solidFill>
                  <a:srgbClr val="FF0000"/>
                </a:solidFill>
              </a:rPr>
              <a:t> sinh </a:t>
            </a:r>
            <a:r>
              <a:rPr lang="vi-VN" sz="4400" b="1" i="1" dirty="0" err="1">
                <a:solidFill>
                  <a:srgbClr val="FF0000"/>
                </a:solidFill>
              </a:rPr>
              <a:t>sản</a:t>
            </a:r>
            <a:r>
              <a:rPr lang="vi-VN" sz="4400" b="1" i="1" dirty="0">
                <a:solidFill>
                  <a:srgbClr val="FF0000"/>
                </a:solidFill>
              </a:rPr>
              <a:t>. 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43F736E-2951-1AFF-E4F9-9A68E9E8EFC5}"/>
              </a:ext>
            </a:extLst>
          </p:cNvPr>
          <p:cNvSpPr txBox="1"/>
          <p:nvPr/>
        </p:nvSpPr>
        <p:spPr>
          <a:xfrm>
            <a:off x="1060609" y="4660127"/>
            <a:ext cx="5259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b="1" i="1" dirty="0"/>
              <a:t>T</a:t>
            </a:r>
            <a:r>
              <a:rPr lang="vi-VN" sz="2800" b="1" i="1" dirty="0"/>
              <a:t>TRẢ LỜI : </a:t>
            </a:r>
            <a:r>
              <a:rPr lang="vi-VN" sz="2800" b="1" i="1" dirty="0" err="1"/>
              <a:t>Ss</a:t>
            </a:r>
            <a:r>
              <a:rPr lang="vi-VN" sz="2800" b="1" i="1" dirty="0"/>
              <a:t> ở </a:t>
            </a:r>
            <a:r>
              <a:rPr lang="vi-VN" sz="2800" b="1" i="1" dirty="0" err="1"/>
              <a:t>mèo</a:t>
            </a:r>
            <a:endParaRPr lang="vi-VN" b="1" i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6ECF397-93D9-D008-164B-4F15FA5E7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06739" y="-352484"/>
            <a:ext cx="7315200" cy="24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195790D-7E6E-B366-9581-4D9D27191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67627"/>
            <a:ext cx="8596668" cy="3880773"/>
          </a:xfrm>
        </p:spPr>
        <p:txBody>
          <a:bodyPr>
            <a:normAutofit/>
          </a:bodyPr>
          <a:lstStyle/>
          <a:p>
            <a:r>
              <a:rPr lang="vi-VN" sz="3600" b="1" i="1" dirty="0">
                <a:solidFill>
                  <a:schemeClr val="tx1"/>
                </a:solidFill>
              </a:rPr>
              <a:t>- Sinh </a:t>
            </a:r>
            <a:r>
              <a:rPr lang="vi-VN" sz="3600" b="1" i="1" dirty="0" err="1">
                <a:solidFill>
                  <a:schemeClr val="tx1"/>
                </a:solidFill>
              </a:rPr>
              <a:t>sản</a:t>
            </a:r>
            <a:r>
              <a:rPr lang="vi-VN" sz="3600" b="1" i="1" dirty="0">
                <a:solidFill>
                  <a:schemeClr val="tx1"/>
                </a:solidFill>
              </a:rPr>
              <a:t> </a:t>
            </a:r>
            <a:r>
              <a:rPr lang="vi-VN" sz="3600" b="1" i="1" dirty="0" err="1">
                <a:solidFill>
                  <a:schemeClr val="tx1"/>
                </a:solidFill>
              </a:rPr>
              <a:t>là</a:t>
            </a:r>
            <a:r>
              <a:rPr lang="vi-VN" sz="3600" b="1" i="1" dirty="0">
                <a:solidFill>
                  <a:schemeClr val="tx1"/>
                </a:solidFill>
              </a:rPr>
              <a:t> </a:t>
            </a:r>
            <a:r>
              <a:rPr lang="vi-VN" sz="3600" b="1" i="1" dirty="0" err="1">
                <a:solidFill>
                  <a:schemeClr val="tx1"/>
                </a:solidFill>
              </a:rPr>
              <a:t>đặc</a:t>
            </a:r>
            <a:r>
              <a:rPr lang="vi-VN" sz="3600" b="1" i="1" dirty="0">
                <a:solidFill>
                  <a:schemeClr val="tx1"/>
                </a:solidFill>
              </a:rPr>
              <a:t> trưng cơ </a:t>
            </a:r>
            <a:r>
              <a:rPr lang="vi-VN" sz="3600" b="1" i="1" dirty="0" err="1">
                <a:solidFill>
                  <a:schemeClr val="tx1"/>
                </a:solidFill>
              </a:rPr>
              <a:t>bản</a:t>
            </a:r>
            <a:r>
              <a:rPr lang="vi-VN" sz="3600" b="1" i="1" dirty="0">
                <a:solidFill>
                  <a:schemeClr val="tx1"/>
                </a:solidFill>
              </a:rPr>
              <a:t> </a:t>
            </a:r>
            <a:r>
              <a:rPr lang="vi-VN" sz="3600" b="1" i="1" dirty="0" err="1">
                <a:solidFill>
                  <a:schemeClr val="tx1"/>
                </a:solidFill>
              </a:rPr>
              <a:t>của</a:t>
            </a:r>
            <a:r>
              <a:rPr lang="vi-VN" sz="3600" b="1" i="1" dirty="0">
                <a:solidFill>
                  <a:schemeClr val="tx1"/>
                </a:solidFill>
              </a:rPr>
              <a:t> cơ </a:t>
            </a:r>
            <a:r>
              <a:rPr lang="vi-VN" sz="3600" b="1" i="1" dirty="0" err="1">
                <a:solidFill>
                  <a:schemeClr val="tx1"/>
                </a:solidFill>
              </a:rPr>
              <a:t>thể</a:t>
            </a:r>
            <a:r>
              <a:rPr lang="vi-VN" sz="3600" b="1" i="1" dirty="0">
                <a:solidFill>
                  <a:schemeClr val="tx1"/>
                </a:solidFill>
              </a:rPr>
              <a:t> </a:t>
            </a:r>
            <a:r>
              <a:rPr lang="vi-VN" sz="3600" b="1" i="1" dirty="0" err="1">
                <a:solidFill>
                  <a:schemeClr val="tx1"/>
                </a:solidFill>
              </a:rPr>
              <a:t>sống</a:t>
            </a:r>
            <a:r>
              <a:rPr lang="vi-VN" sz="3600" b="1" i="1" dirty="0">
                <a:solidFill>
                  <a:schemeClr val="tx1"/>
                </a:solidFill>
              </a:rPr>
              <a:t>.</a:t>
            </a:r>
          </a:p>
          <a:p>
            <a:r>
              <a:rPr lang="vi-VN" sz="3600" b="1" i="1" dirty="0">
                <a:solidFill>
                  <a:schemeClr val="tx1"/>
                </a:solidFill>
              </a:rPr>
              <a:t>- </a:t>
            </a:r>
            <a:r>
              <a:rPr lang="vi-VN" sz="3600" b="1" i="1" dirty="0" err="1">
                <a:solidFill>
                  <a:schemeClr val="tx1"/>
                </a:solidFill>
              </a:rPr>
              <a:t>Có</a:t>
            </a:r>
            <a:r>
              <a:rPr lang="vi-VN" sz="3600" b="1" i="1" dirty="0">
                <a:solidFill>
                  <a:schemeClr val="tx1"/>
                </a:solidFill>
              </a:rPr>
              <a:t> 2 </a:t>
            </a:r>
            <a:r>
              <a:rPr lang="vi-VN" sz="3600" b="1" i="1" dirty="0" err="1">
                <a:solidFill>
                  <a:schemeClr val="tx1"/>
                </a:solidFill>
              </a:rPr>
              <a:t>hình</a:t>
            </a:r>
            <a:r>
              <a:rPr lang="vi-VN" sz="3600" b="1" i="1" dirty="0">
                <a:solidFill>
                  <a:schemeClr val="tx1"/>
                </a:solidFill>
              </a:rPr>
              <a:t> </a:t>
            </a:r>
            <a:r>
              <a:rPr lang="vi-VN" sz="3600" b="1" i="1" dirty="0" err="1">
                <a:solidFill>
                  <a:schemeClr val="tx1"/>
                </a:solidFill>
              </a:rPr>
              <a:t>thức</a:t>
            </a:r>
            <a:r>
              <a:rPr lang="vi-VN" sz="3600" b="1" i="1" dirty="0">
                <a:solidFill>
                  <a:schemeClr val="tx1"/>
                </a:solidFill>
              </a:rPr>
              <a:t> sinh </a:t>
            </a:r>
            <a:r>
              <a:rPr lang="vi-VN" sz="3600" b="1" i="1" dirty="0" err="1">
                <a:solidFill>
                  <a:schemeClr val="tx1"/>
                </a:solidFill>
              </a:rPr>
              <a:t>sản</a:t>
            </a:r>
            <a:r>
              <a:rPr lang="vi-VN" sz="3600" b="1" i="1" dirty="0">
                <a:solidFill>
                  <a:schemeClr val="tx1"/>
                </a:solidFill>
              </a:rPr>
              <a:t>: SS vô </a:t>
            </a:r>
            <a:r>
              <a:rPr lang="vi-VN" sz="3600" b="1" i="1" dirty="0" err="1">
                <a:solidFill>
                  <a:schemeClr val="tx1"/>
                </a:solidFill>
              </a:rPr>
              <a:t>tính</a:t>
            </a:r>
            <a:r>
              <a:rPr lang="vi-VN" sz="3600" b="1" i="1" dirty="0">
                <a:solidFill>
                  <a:schemeClr val="tx1"/>
                </a:solidFill>
              </a:rPr>
              <a:t> </a:t>
            </a:r>
            <a:r>
              <a:rPr lang="vi-VN" sz="3600" b="1" i="1" dirty="0" err="1">
                <a:solidFill>
                  <a:schemeClr val="tx1"/>
                </a:solidFill>
              </a:rPr>
              <a:t>và</a:t>
            </a:r>
            <a:r>
              <a:rPr lang="vi-VN" sz="3600" b="1" i="1" dirty="0">
                <a:solidFill>
                  <a:schemeClr val="tx1"/>
                </a:solidFill>
              </a:rPr>
              <a:t> SS </a:t>
            </a:r>
            <a:r>
              <a:rPr lang="vi-VN" sz="3600" b="1" i="1" dirty="0" err="1">
                <a:solidFill>
                  <a:schemeClr val="tx1"/>
                </a:solidFill>
              </a:rPr>
              <a:t>hữu</a:t>
            </a:r>
            <a:r>
              <a:rPr lang="vi-VN" sz="3600" b="1" i="1" dirty="0">
                <a:solidFill>
                  <a:schemeClr val="tx1"/>
                </a:solidFill>
              </a:rPr>
              <a:t> </a:t>
            </a:r>
            <a:r>
              <a:rPr lang="vi-VN" sz="3600" b="1" i="1" dirty="0" err="1">
                <a:solidFill>
                  <a:schemeClr val="tx1"/>
                </a:solidFill>
              </a:rPr>
              <a:t>tính</a:t>
            </a:r>
            <a:r>
              <a:rPr lang="vi-VN" sz="3600" b="1" i="1" dirty="0">
                <a:solidFill>
                  <a:schemeClr val="tx1"/>
                </a:solidFill>
              </a:rPr>
              <a:t>.</a:t>
            </a:r>
          </a:p>
          <a:p>
            <a:r>
              <a:rPr lang="vi-VN" sz="3600" b="1" i="1" dirty="0">
                <a:solidFill>
                  <a:schemeClr val="tx1"/>
                </a:solidFill>
              </a:rPr>
              <a:t>- </a:t>
            </a:r>
            <a:r>
              <a:rPr lang="vi-VN" sz="3600" b="1" i="1" dirty="0" err="1">
                <a:solidFill>
                  <a:schemeClr val="tx1"/>
                </a:solidFill>
              </a:rPr>
              <a:t>Vd</a:t>
            </a:r>
            <a:r>
              <a:rPr lang="vi-VN" sz="3600" b="1" i="1" dirty="0">
                <a:solidFill>
                  <a:schemeClr val="tx1"/>
                </a:solidFill>
              </a:rPr>
              <a:t> : Sinh </a:t>
            </a:r>
            <a:r>
              <a:rPr lang="vi-VN" sz="3600" b="1" i="1" dirty="0" err="1">
                <a:solidFill>
                  <a:schemeClr val="tx1"/>
                </a:solidFill>
              </a:rPr>
              <a:t>sản</a:t>
            </a:r>
            <a:r>
              <a:rPr lang="vi-VN" sz="3600" b="1" i="1" dirty="0">
                <a:solidFill>
                  <a:schemeClr val="tx1"/>
                </a:solidFill>
              </a:rPr>
              <a:t>  ở </a:t>
            </a:r>
            <a:r>
              <a:rPr lang="vi-VN" sz="3600" b="1" i="1" dirty="0" err="1">
                <a:solidFill>
                  <a:schemeClr val="tx1"/>
                </a:solidFill>
              </a:rPr>
              <a:t>mèo</a:t>
            </a:r>
            <a:endParaRPr lang="vi-VN" sz="3600" b="1" i="1" dirty="0">
              <a:solidFill>
                <a:schemeClr val="tx1"/>
              </a:solidFill>
            </a:endParaRPr>
          </a:p>
        </p:txBody>
      </p:sp>
      <p:sp>
        <p:nvSpPr>
          <p:cNvPr id="5" name="Tiêu đề 1">
            <a:extLst>
              <a:ext uri="{FF2B5EF4-FFF2-40B4-BE49-F238E27FC236}">
                <a16:creationId xmlns:a16="http://schemas.microsoft.com/office/drawing/2014/main" id="{4B655C98-E38C-630A-CCEF-122FE1651FAB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i="1" dirty="0">
                <a:solidFill>
                  <a:schemeClr val="tx1"/>
                </a:solidFill>
                <a:cs typeface="Aldhabi" pitchFamily="2" charset="-78"/>
              </a:rPr>
              <a:t>I/ SINH SẢN LÀ GÌ ?: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EE9FB3-F2B1-CFD9-DCB6-E5B8DC3FBA33}"/>
              </a:ext>
            </a:extLst>
          </p:cNvPr>
          <p:cNvSpPr txBox="1"/>
          <p:nvPr/>
        </p:nvSpPr>
        <p:spPr>
          <a:xfrm>
            <a:off x="6490712" y="1441128"/>
            <a:ext cx="2783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dirty="0"/>
              <a:t>✍️</a:t>
            </a:r>
          </a:p>
        </p:txBody>
      </p:sp>
    </p:spTree>
    <p:extLst>
      <p:ext uri="{BB962C8B-B14F-4D97-AF65-F5344CB8AC3E}">
        <p14:creationId xmlns:p14="http://schemas.microsoft.com/office/powerpoint/2010/main" val="3504215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C3EBBE-6F6C-92FF-F353-CB39FAC0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94" y="2160589"/>
            <a:ext cx="11196306" cy="3104597"/>
          </a:xfrm>
        </p:spPr>
        <p:txBody>
          <a:bodyPr>
            <a:normAutofit/>
          </a:bodyPr>
          <a:lstStyle/>
          <a:p>
            <a:r>
              <a:rPr lang="vi-VN" b="1" i="1" dirty="0"/>
              <a:t>* </a:t>
            </a:r>
            <a:r>
              <a:rPr lang="vi-VN" b="1" i="1" dirty="0" err="1"/>
              <a:t>luyện</a:t>
            </a:r>
            <a:r>
              <a:rPr lang="vi-VN" b="1" i="1" dirty="0"/>
              <a:t> </a:t>
            </a:r>
            <a:r>
              <a:rPr lang="vi-VN" b="1" i="1" dirty="0" err="1"/>
              <a:t>tập</a:t>
            </a:r>
            <a:r>
              <a:rPr lang="vi-VN" b="1" i="1" dirty="0"/>
              <a:t> : </a:t>
            </a:r>
            <a:br>
              <a:rPr lang="vi-VN" b="1" i="1" dirty="0"/>
            </a:br>
            <a:r>
              <a:rPr lang="vi-VN" b="1" i="1" dirty="0" err="1"/>
              <a:t>Đề</a:t>
            </a:r>
            <a:r>
              <a:rPr lang="vi-VN" b="1" i="1" dirty="0"/>
              <a:t> </a:t>
            </a:r>
            <a:r>
              <a:rPr lang="vi-VN" b="1" i="1" dirty="0" err="1"/>
              <a:t>Bài</a:t>
            </a:r>
            <a:r>
              <a:rPr lang="vi-VN" b="1" i="1" dirty="0"/>
              <a:t> : </a:t>
            </a:r>
            <a:r>
              <a:rPr lang="vi-VN" b="1" i="1" dirty="0" err="1"/>
              <a:t>Các</a:t>
            </a:r>
            <a:r>
              <a:rPr lang="vi-VN" b="1" i="1" dirty="0"/>
              <a:t> em </a:t>
            </a:r>
            <a:r>
              <a:rPr lang="vi-VN" b="1" i="1" dirty="0" err="1"/>
              <a:t>hãy</a:t>
            </a:r>
            <a:r>
              <a:rPr lang="vi-VN" b="1" i="1" dirty="0"/>
              <a:t> cho </a:t>
            </a:r>
            <a:r>
              <a:rPr lang="vi-VN" b="1" i="1" dirty="0" err="1"/>
              <a:t>biết</a:t>
            </a:r>
            <a:r>
              <a:rPr lang="vi-VN" b="1" i="1" dirty="0"/>
              <a:t> </a:t>
            </a:r>
            <a:r>
              <a:rPr lang="vi-VN" b="1" i="1" dirty="0" err="1"/>
              <a:t>các</a:t>
            </a:r>
            <a:r>
              <a:rPr lang="vi-VN" b="1" i="1" dirty="0"/>
              <a:t> sinh </a:t>
            </a:r>
            <a:r>
              <a:rPr lang="vi-VN" b="1" i="1" dirty="0" err="1"/>
              <a:t>vật</a:t>
            </a:r>
            <a:r>
              <a:rPr lang="vi-VN" b="1" i="1" dirty="0"/>
              <a:t> duy </a:t>
            </a:r>
            <a:r>
              <a:rPr lang="vi-VN" b="1" i="1" dirty="0" err="1"/>
              <a:t>trì</a:t>
            </a:r>
            <a:r>
              <a:rPr lang="vi-VN" b="1" i="1" dirty="0"/>
              <a:t> </a:t>
            </a:r>
            <a:r>
              <a:rPr lang="vi-VN" b="1" i="1" dirty="0" err="1"/>
              <a:t>nòi</a:t>
            </a:r>
            <a:r>
              <a:rPr lang="vi-VN" b="1" i="1" dirty="0"/>
              <a:t> </a:t>
            </a:r>
            <a:r>
              <a:rPr lang="vi-VN" b="1" i="1" dirty="0" err="1"/>
              <a:t>giống</a:t>
            </a:r>
            <a:r>
              <a:rPr lang="vi-VN" b="1" i="1" dirty="0"/>
              <a:t> </a:t>
            </a:r>
            <a:r>
              <a:rPr lang="vi-VN" b="1" i="1" dirty="0" err="1"/>
              <a:t>bằng</a:t>
            </a:r>
            <a:r>
              <a:rPr lang="vi-VN" b="1" i="1" dirty="0"/>
              <a:t> </a:t>
            </a:r>
            <a:r>
              <a:rPr lang="vi-VN" b="1" i="1" dirty="0" err="1"/>
              <a:t>cách</a:t>
            </a:r>
            <a:r>
              <a:rPr lang="vi-VN" b="1" i="1" dirty="0"/>
              <a:t> </a:t>
            </a:r>
            <a:r>
              <a:rPr lang="vi-VN" b="1" i="1" dirty="0" err="1"/>
              <a:t>nào</a:t>
            </a:r>
            <a:r>
              <a:rPr lang="vi-VN" b="1" i="1" dirty="0"/>
              <a:t>. </a:t>
            </a:r>
            <a:r>
              <a:rPr lang="vi-VN" b="1" i="1" dirty="0" err="1"/>
              <a:t>Lấy</a:t>
            </a:r>
            <a:r>
              <a:rPr lang="vi-VN" b="1" i="1" dirty="0"/>
              <a:t> </a:t>
            </a:r>
            <a:r>
              <a:rPr lang="vi-VN" b="1" i="1" dirty="0" err="1"/>
              <a:t>ví</a:t>
            </a:r>
            <a:r>
              <a:rPr lang="vi-VN" b="1" i="1" dirty="0"/>
              <a:t> </a:t>
            </a:r>
            <a:r>
              <a:rPr lang="vi-VN" b="1" i="1" dirty="0" err="1"/>
              <a:t>dụ</a:t>
            </a:r>
            <a:r>
              <a:rPr lang="vi-VN" b="1" i="1" dirty="0"/>
              <a:t>?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0FFF0A4-E118-C287-7A78-299DA0D2E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172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B73344-05F2-B5FF-2FD5-D76B1521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Câu </a:t>
            </a:r>
            <a:r>
              <a:rPr lang="vi-VN" dirty="0" err="1"/>
              <a:t>Trả</a:t>
            </a:r>
            <a:r>
              <a:rPr lang="vi-VN" dirty="0"/>
              <a:t> </a:t>
            </a:r>
            <a:r>
              <a:rPr lang="vi-VN" dirty="0" err="1"/>
              <a:t>lời</a:t>
            </a:r>
            <a:r>
              <a:rPr lang="vi-VN" dirty="0"/>
              <a:t> tham </a:t>
            </a:r>
            <a:r>
              <a:rPr lang="vi-VN" dirty="0" err="1"/>
              <a:t>khảo</a:t>
            </a:r>
            <a:r>
              <a:rPr lang="vi-VN" dirty="0"/>
              <a:t> : </a:t>
            </a:r>
            <a:br>
              <a:rPr lang="vi-VN" dirty="0"/>
            </a:b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BA435A6-3BC4-229A-FFE8-776CEAABB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b="1" i="1" dirty="0" err="1"/>
              <a:t>Các</a:t>
            </a:r>
            <a:r>
              <a:rPr lang="vi-VN" sz="2800" b="1" i="1" dirty="0"/>
              <a:t> sinh </a:t>
            </a:r>
            <a:r>
              <a:rPr lang="vi-VN" sz="2800" b="1" i="1" dirty="0" err="1"/>
              <a:t>vật</a:t>
            </a:r>
            <a:r>
              <a:rPr lang="vi-VN" sz="2800" b="1" i="1" dirty="0"/>
              <a:t> duy </a:t>
            </a:r>
            <a:r>
              <a:rPr lang="vi-VN" sz="2800" b="1" i="1" dirty="0" err="1"/>
              <a:t>trì</a:t>
            </a:r>
            <a:r>
              <a:rPr lang="vi-VN" sz="2800" b="1" i="1" dirty="0"/>
              <a:t> </a:t>
            </a:r>
            <a:r>
              <a:rPr lang="vi-VN" sz="2800" b="1" i="1" dirty="0" err="1"/>
              <a:t>nòi</a:t>
            </a:r>
            <a:r>
              <a:rPr lang="vi-VN" sz="2800" b="1" i="1" dirty="0"/>
              <a:t> </a:t>
            </a:r>
            <a:r>
              <a:rPr lang="vi-VN" sz="2800" b="1" i="1" dirty="0" err="1"/>
              <a:t>giống</a:t>
            </a:r>
            <a:r>
              <a:rPr lang="vi-VN" sz="2800" b="1" i="1" dirty="0"/>
              <a:t> </a:t>
            </a:r>
            <a:r>
              <a:rPr lang="vi-VN" sz="2800" b="1" i="1" dirty="0" err="1"/>
              <a:t>bằng</a:t>
            </a:r>
            <a:r>
              <a:rPr lang="vi-VN" sz="2800" b="1" i="1" dirty="0"/>
              <a:t> </a:t>
            </a:r>
            <a:r>
              <a:rPr lang="vi-VN" sz="2800" b="1" i="1" dirty="0" err="1"/>
              <a:t>cách</a:t>
            </a:r>
            <a:r>
              <a:rPr lang="vi-VN" sz="2800" b="1" i="1" dirty="0"/>
              <a:t> sinh </a:t>
            </a:r>
            <a:r>
              <a:rPr lang="vi-VN" sz="2800" b="1" i="1" dirty="0" err="1"/>
              <a:t>sản</a:t>
            </a:r>
            <a:r>
              <a:rPr lang="vi-VN" sz="2800" b="1" i="1" dirty="0"/>
              <a:t>, </a:t>
            </a:r>
            <a:r>
              <a:rPr lang="vi-VN" sz="2800" b="1" i="1" dirty="0" err="1"/>
              <a:t>đẻ</a:t>
            </a:r>
            <a:r>
              <a:rPr lang="vi-VN" sz="2800" b="1" i="1" dirty="0"/>
              <a:t> con…</a:t>
            </a:r>
          </a:p>
        </p:txBody>
      </p:sp>
    </p:spTree>
    <p:extLst>
      <p:ext uri="{BB962C8B-B14F-4D97-AF65-F5344CB8AC3E}">
        <p14:creationId xmlns:p14="http://schemas.microsoft.com/office/powerpoint/2010/main" val="262068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4025FF-253C-C404-5D7D-53C9E327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458" y="2614087"/>
            <a:ext cx="8596668" cy="132080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Cảm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ơn </a:t>
            </a: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các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em </a:t>
            </a: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đã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</a:t>
            </a: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lắng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nghe </a:t>
            </a: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bài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</a:t>
            </a: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giảng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</a:t>
            </a: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nhé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</a:t>
            </a: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hẹn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</a:t>
            </a: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gặp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</a:t>
            </a: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lại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</a:t>
            </a: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và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</a:t>
            </a: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chuẩn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</a:t>
            </a: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bị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cho </a:t>
            </a: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tiết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2 </a:t>
            </a: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là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</a:t>
            </a: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phần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II </a:t>
            </a:r>
            <a:r>
              <a:rPr lang="vi-VN" b="1" i="1" dirty="0" err="1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nhé</a:t>
            </a:r>
            <a:r>
              <a:rPr lang="vi-VN" b="1" i="1" dirty="0">
                <a:solidFill>
                  <a:srgbClr val="FF0000"/>
                </a:solidFill>
                <a:latin typeface="Aptos Black" panose="02000000000000000000" pitchFamily="2" charset="0"/>
                <a:ea typeface="Aptos Black" panose="02000000000000000000" pitchFamily="2" charset="0"/>
              </a:rPr>
              <a:t> !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E74387A-3565-0389-B271-CC9DBB681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6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hương diện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Màn hình rộng</PresentationFormat>
  <Slides>7</Slides>
  <Notes>0</Notes>
  <HiddenSlides>0</HiddenSlide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8" baseType="lpstr">
      <vt:lpstr>Phương diện</vt:lpstr>
      <vt:lpstr>Chương X: sinh sản ở sinh vật  Bài 39: SINH SẢN VÔ TÍNH Ở SINH VẬT ( tiết 1)</vt:lpstr>
      <vt:lpstr>A/ Mở Đầu </vt:lpstr>
      <vt:lpstr>I/ SINH SẢN LÀ GÌ ?: </vt:lpstr>
      <vt:lpstr>Bản trình bày PowerPoint</vt:lpstr>
      <vt:lpstr>* luyện tập :  Đề Bài : Các em hãy cho biết các sinh vật duy trì nòi giống bằng cách nào. Lấy ví dụ?</vt:lpstr>
      <vt:lpstr>Câu Trả lời tham khảo :  </vt:lpstr>
      <vt:lpstr>Cảm ơn các em đã lắng nghe bài giảng nhé hẹn gặp lại và chuẩn bị cho tiết 2 là phần II nhé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X: sinh sản ở sinh vật  Bài 39: SINH SẢN VÔ TÍNH Ở SINH VẬT ( tiết 1)</dc:title>
  <dc:creator>Người dùng Khách</dc:creator>
  <cp:lastModifiedBy>Người dùng Khách</cp:lastModifiedBy>
  <cp:revision>3</cp:revision>
  <dcterms:created xsi:type="dcterms:W3CDTF">2025-04-16T13:39:11Z</dcterms:created>
  <dcterms:modified xsi:type="dcterms:W3CDTF">2025-04-16T14:02:42Z</dcterms:modified>
</cp:coreProperties>
</file>