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65" r:id="rId4"/>
    <p:sldId id="266" r:id="rId5"/>
    <p:sldId id="267" r:id="rId6"/>
    <p:sldId id="280" r:id="rId7"/>
    <p:sldId id="281" r:id="rId8"/>
    <p:sldId id="270" r:id="rId9"/>
    <p:sldId id="271" r:id="rId10"/>
    <p:sldId id="259" r:id="rId11"/>
    <p:sldId id="268" r:id="rId12"/>
    <p:sldId id="290" r:id="rId13"/>
    <p:sldId id="284" r:id="rId14"/>
    <p:sldId id="283" r:id="rId15"/>
    <p:sldId id="261" r:id="rId16"/>
    <p:sldId id="285" r:id="rId17"/>
    <p:sldId id="286" r:id="rId18"/>
    <p:sldId id="272" r:id="rId19"/>
    <p:sldId id="273" r:id="rId20"/>
    <p:sldId id="274" r:id="rId21"/>
    <p:sldId id="275" r:id="rId22"/>
    <p:sldId id="276" r:id="rId23"/>
    <p:sldId id="277" r:id="rId24"/>
    <p:sldId id="262" r:id="rId25"/>
    <p:sldId id="288"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BB72B-D54F-4F4E-8795-AB22B4F3B3A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BB72B-D54F-4F4E-8795-AB22B4F3B3A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BB72B-D54F-4F4E-8795-AB22B4F3B3A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BB72B-D54F-4F4E-8795-AB22B4F3B3A3}"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BB72B-D54F-4F4E-8795-AB22B4F3B3A3}"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BB72B-D54F-4F4E-8795-AB22B4F3B3A3}"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BB72B-D54F-4F4E-8795-AB22B4F3B3A3}" type="datetimeFigureOut">
              <a:rPr lang="en-US" smtClean="0"/>
              <a:pPr/>
              <a:t>4/11/2022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469BA-42F2-4DF8-B4FF-56ADD3855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Downloads\%5bKHTN6%5d-Gi&#7843;i%20th&#237;ch%20c&#225;c%20h&#236;nh%20d&#7841;ng%20nh&#236;n%20th&#7845;y%20c&#7911;a%20m&#7863;t%20tr&#259;ng.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nen ppt lich su 9"/>
          <p:cNvPicPr>
            <a:picLocks noChangeAspect="1" noChangeArrowheads="1"/>
          </p:cNvPicPr>
          <p:nvPr/>
        </p:nvPicPr>
        <p:blipFill>
          <a:blip r:embed="rId2"/>
          <a:srcRect/>
          <a:stretch>
            <a:fillRect/>
          </a:stretch>
        </p:blipFill>
        <p:spPr bwMode="auto">
          <a:xfrm>
            <a:off x="0" y="0"/>
            <a:ext cx="9228138" cy="6858000"/>
          </a:xfrm>
          <a:prstGeom prst="rect">
            <a:avLst/>
          </a:prstGeom>
          <a:noFill/>
          <a:ln w="9525">
            <a:noFill/>
            <a:miter lim="800000"/>
            <a:headEnd/>
            <a:tailEnd/>
          </a:ln>
        </p:spPr>
      </p:pic>
      <p:sp>
        <p:nvSpPr>
          <p:cNvPr id="2051" name="WordArt 14"/>
          <p:cNvSpPr>
            <a:spLocks noChangeArrowheads="1" noChangeShapeType="1" noTextEdit="1"/>
          </p:cNvSpPr>
          <p:nvPr/>
        </p:nvSpPr>
        <p:spPr bwMode="auto">
          <a:xfrm>
            <a:off x="1143000" y="3276600"/>
            <a:ext cx="6858000" cy="1196975"/>
          </a:xfrm>
          <a:prstGeom prst="rect">
            <a:avLst/>
          </a:prstGeom>
        </p:spPr>
        <p:txBody>
          <a:bodyPr wrap="none" fromWordArt="1">
            <a:prstTxWarp prst="textPlain">
              <a:avLst>
                <a:gd name="adj" fmla="val 50000"/>
              </a:avLst>
            </a:prstTxWarp>
          </a:bodyPr>
          <a:lstStyle/>
          <a:p>
            <a:pPr algn="ctr"/>
            <a:r>
              <a:rPr lang="vi-VN" sz="3600" b="1" kern="10" smtClean="0">
                <a:ln w="12700">
                  <a:solidFill>
                    <a:srgbClr val="FF3300"/>
                  </a:solidFill>
                  <a:round/>
                  <a:headEnd/>
                  <a:tailEnd/>
                </a:ln>
                <a:solidFill>
                  <a:srgbClr val="0000FF">
                    <a:alpha val="50195"/>
                  </a:srgbClr>
                </a:solidFill>
                <a:effectLst>
                  <a:outerShdw dist="45791" dir="2021404" algn="ctr" rotWithShape="0">
                    <a:srgbClr val="9999FF"/>
                  </a:outerShdw>
                </a:effectLst>
                <a:latin typeface="Times New Roman"/>
                <a:cs typeface="Times New Roman"/>
              </a:rPr>
              <a:t>KHTN </a:t>
            </a:r>
            <a:endParaRPr lang="en-US" sz="3600" b="1" kern="10" dirty="0">
              <a:ln w="12700">
                <a:solidFill>
                  <a:srgbClr val="FF3300"/>
                </a:solidFill>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sp>
        <p:nvSpPr>
          <p:cNvPr id="6" name="Rectangle 5"/>
          <p:cNvSpPr/>
          <p:nvPr/>
        </p:nvSpPr>
        <p:spPr>
          <a:xfrm>
            <a:off x="0" y="533400"/>
            <a:ext cx="8991600" cy="1754326"/>
          </a:xfrm>
          <a:prstGeom prst="rect">
            <a:avLst/>
          </a:prstGeom>
          <a:noFill/>
        </p:spPr>
        <p:txBody>
          <a:bodyPr>
            <a:spAutoFit/>
          </a:bodyPr>
          <a:lstStyle/>
          <a:p>
            <a:pPr algn="ctr">
              <a:defRPr/>
            </a:pPr>
            <a:r>
              <a:rPr lang="vi-VN"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C</a:t>
            </a:r>
            <a:r>
              <a:rPr lang="en-US"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HÀO MỪNG QUÝ THẦY</a:t>
            </a:r>
            <a:endParaRPr lang="vi-VN"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endParaRPr>
          </a:p>
          <a:p>
            <a:pPr algn="ctr">
              <a:defRPr/>
            </a:pPr>
            <a:r>
              <a:rPr lang="en-US" sz="5400" b="1" i="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a:cs typeface="Times New Roman"/>
              </a:rPr>
              <a:t> CÔ ĐẾN DỰ GIỜ</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2" name="Group 8"/>
          <p:cNvGrpSpPr>
            <a:grpSpLocks noChangeAspect="1"/>
          </p:cNvGrpSpPr>
          <p:nvPr/>
        </p:nvGrpSpPr>
        <p:grpSpPr bwMode="auto">
          <a:xfrm>
            <a:off x="0" y="4648200"/>
            <a:ext cx="2690813" cy="2362200"/>
            <a:chOff x="0" y="0"/>
            <a:chExt cx="3024" cy="2407"/>
          </a:xfrm>
        </p:grpSpPr>
        <p:pic>
          <p:nvPicPr>
            <p:cNvPr id="2054" name="Picture 7" descr="hoc tro 5"/>
            <p:cNvPicPr>
              <a:picLocks noChangeAspect="1" noChangeArrowheads="1"/>
            </p:cNvPicPr>
            <p:nvPr/>
          </p:nvPicPr>
          <p:blipFill>
            <a:blip r:embed="rId3"/>
            <a:srcRect/>
            <a:stretch>
              <a:fillRect/>
            </a:stretch>
          </p:blipFill>
          <p:spPr bwMode="auto">
            <a:xfrm>
              <a:off x="0" y="0"/>
              <a:ext cx="3024" cy="2346"/>
            </a:xfrm>
            <a:prstGeom prst="rect">
              <a:avLst/>
            </a:prstGeom>
            <a:noFill/>
            <a:ln w="9525">
              <a:noFill/>
              <a:miter lim="800000"/>
              <a:headEnd/>
              <a:tailEnd/>
            </a:ln>
          </p:spPr>
        </p:pic>
        <p:pic>
          <p:nvPicPr>
            <p:cNvPr id="2055" name="Picture 8" descr="RDJ427"/>
            <p:cNvPicPr>
              <a:picLocks noChangeAspect="1" noChangeArrowheads="1"/>
            </p:cNvPicPr>
            <p:nvPr/>
          </p:nvPicPr>
          <p:blipFill>
            <a:blip r:embed="rId4"/>
            <a:srcRect/>
            <a:stretch>
              <a:fillRect/>
            </a:stretch>
          </p:blipFill>
          <p:spPr bwMode="auto">
            <a:xfrm>
              <a:off x="1593" y="1783"/>
              <a:ext cx="1302" cy="62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?1.Em có nhận xét gì về Trăng khuyết ở nửa đầu tháng và ở nửa cuối tháng?</a:t>
            </a:r>
            <a:endParaRPr lang="en-US" sz="3200" dirty="0">
              <a:latin typeface="Times New Roman" pitchFamily="18" charset="0"/>
              <a:cs typeface="Times New Roman" pitchFamily="18" charset="0"/>
            </a:endParaRPr>
          </a:p>
        </p:txBody>
      </p:sp>
      <p:sp>
        <p:nvSpPr>
          <p:cNvPr id="5" name="Rounded Rectangle 4"/>
          <p:cNvSpPr/>
          <p:nvPr/>
        </p:nvSpPr>
        <p:spPr>
          <a:xfrm>
            <a:off x="228600" y="1143000"/>
            <a:ext cx="42672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Trăng nửa đầu tháng</a:t>
            </a:r>
            <a:endParaRPr lang="en-US" sz="3200" dirty="0">
              <a:latin typeface="Times New Roman" pitchFamily="18" charset="0"/>
              <a:cs typeface="Times New Roman" pitchFamily="18" charset="0"/>
            </a:endParaRPr>
          </a:p>
        </p:txBody>
      </p:sp>
      <p:sp>
        <p:nvSpPr>
          <p:cNvPr id="6" name="Rounded Rectangle 5"/>
          <p:cNvSpPr/>
          <p:nvPr/>
        </p:nvSpPr>
        <p:spPr>
          <a:xfrm>
            <a:off x="4648200" y="1143000"/>
            <a:ext cx="42672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Trăng nửa cuối tháng</a:t>
            </a:r>
            <a:endParaRPr lang="en-US" sz="3200" dirty="0">
              <a:latin typeface="Times New Roman" pitchFamily="18" charset="0"/>
              <a:cs typeface="Times New Roman" pitchFamily="18" charset="0"/>
            </a:endParaRPr>
          </a:p>
        </p:txBody>
      </p:sp>
      <p:sp>
        <p:nvSpPr>
          <p:cNvPr id="7" name="Rectangle 6"/>
          <p:cNvSpPr/>
          <p:nvPr/>
        </p:nvSpPr>
        <p:spPr>
          <a:xfrm>
            <a:off x="152400" y="2057400"/>
            <a:ext cx="2382383" cy="584775"/>
          </a:xfrm>
          <a:prstGeom prst="rect">
            <a:avLst/>
          </a:prstGeom>
        </p:spPr>
        <p:txBody>
          <a:bodyPr wrap="none">
            <a:spAutoFit/>
          </a:bodyPr>
          <a:lstStyle/>
          <a:p>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vi-VN"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2438400" y="2057400"/>
            <a:ext cx="3548344" cy="584775"/>
          </a:xfrm>
          <a:prstGeom prst="rect">
            <a:avLst/>
          </a:prstGeom>
        </p:spPr>
        <p:txBody>
          <a:bodyPr wrap="none">
            <a:spAutoFit/>
          </a:bodyPr>
          <a:lstStyle/>
          <a:p>
            <a:r>
              <a:rPr lang="vi-VN" sz="3200" dirty="0" smtClean="0">
                <a:latin typeface="Times New Roman" pitchFamily="18" charset="0"/>
                <a:cs typeface="Times New Roman" pitchFamily="18" charset="0"/>
              </a:rPr>
              <a:t>Đều là Trăng khuyết</a:t>
            </a:r>
            <a:endParaRPr lang="en-US" sz="3200" dirty="0">
              <a:latin typeface="Times New Roman" pitchFamily="18" charset="0"/>
              <a:cs typeface="Times New Roman" pitchFamily="18" charset="0"/>
            </a:endParaRPr>
          </a:p>
        </p:txBody>
      </p:sp>
      <p:sp>
        <p:nvSpPr>
          <p:cNvPr id="9" name="Rectangle 8"/>
          <p:cNvSpPr/>
          <p:nvPr/>
        </p:nvSpPr>
        <p:spPr>
          <a:xfrm>
            <a:off x="3352800" y="2438400"/>
            <a:ext cx="2109873" cy="584775"/>
          </a:xfrm>
          <a:prstGeom prst="rect">
            <a:avLst/>
          </a:prstGeom>
        </p:spPr>
        <p:txBody>
          <a:bodyPr wrap="none">
            <a:spAutoFit/>
          </a:bodyPr>
          <a:lstStyle/>
          <a:p>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cxnSp>
        <p:nvCxnSpPr>
          <p:cNvPr id="11" name="Straight Connector 10"/>
          <p:cNvCxnSpPr/>
          <p:nvPr/>
        </p:nvCxnSpPr>
        <p:spPr>
          <a:xfrm rot="5400000">
            <a:off x="2743200" y="5105400"/>
            <a:ext cx="350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2971800"/>
            <a:ext cx="4495800" cy="954107"/>
          </a:xfrm>
          <a:prstGeom prst="rect">
            <a:avLst/>
          </a:prstGeom>
        </p:spPr>
        <p:txBody>
          <a:bodyPr wrap="square">
            <a:spAutoFit/>
          </a:bodyPr>
          <a:lstStyle/>
          <a:p>
            <a:r>
              <a:rPr lang="vi-VN" sz="2800" dirty="0" smtClean="0">
                <a:latin typeface="Times New Roman" pitchFamily="18" charset="0"/>
                <a:cs typeface="Times New Roman" pitchFamily="18" charset="0"/>
              </a:rPr>
              <a:t>Thời điểm nhìn thấy:buổi chiều và đêm.</a:t>
            </a:r>
            <a:endParaRPr lang="en-US" sz="2800" dirty="0">
              <a:latin typeface="Times New Roman" pitchFamily="18" charset="0"/>
              <a:cs typeface="Times New Roman" pitchFamily="18" charset="0"/>
            </a:endParaRPr>
          </a:p>
        </p:txBody>
      </p:sp>
      <p:sp>
        <p:nvSpPr>
          <p:cNvPr id="13" name="Rectangle 12"/>
          <p:cNvSpPr/>
          <p:nvPr/>
        </p:nvSpPr>
        <p:spPr>
          <a:xfrm>
            <a:off x="4572000" y="2971800"/>
            <a:ext cx="4572000" cy="954107"/>
          </a:xfrm>
          <a:prstGeom prst="rect">
            <a:avLst/>
          </a:prstGeom>
        </p:spPr>
        <p:txBody>
          <a:bodyPr wrap="square">
            <a:spAutoFit/>
          </a:bodyPr>
          <a:lstStyle/>
          <a:p>
            <a:r>
              <a:rPr lang="vi-VN" dirty="0" smtClean="0"/>
              <a:t> </a:t>
            </a:r>
            <a:r>
              <a:rPr lang="vi-VN" sz="2800" dirty="0" smtClean="0">
                <a:latin typeface="Times New Roman" pitchFamily="18" charset="0"/>
                <a:cs typeface="Times New Roman" pitchFamily="18" charset="0"/>
              </a:rPr>
              <a:t>Thời điểm nhìn thấy:đêm và sáng sớm.</a:t>
            </a:r>
            <a:endParaRPr lang="en-US" sz="2800" dirty="0">
              <a:latin typeface="Times New Roman" pitchFamily="18" charset="0"/>
              <a:cs typeface="Times New Roman" pitchFamily="18" charset="0"/>
            </a:endParaRPr>
          </a:p>
        </p:txBody>
      </p:sp>
      <p:sp>
        <p:nvSpPr>
          <p:cNvPr id="14" name="Rectangle 13"/>
          <p:cNvSpPr/>
          <p:nvPr/>
        </p:nvSpPr>
        <p:spPr>
          <a:xfrm>
            <a:off x="0" y="3810000"/>
            <a:ext cx="4495800" cy="954107"/>
          </a:xfrm>
          <a:prstGeom prst="rect">
            <a:avLst/>
          </a:prstGeom>
        </p:spPr>
        <p:txBody>
          <a:bodyPr wrap="square">
            <a:spAutoFit/>
          </a:bodyPr>
          <a:lstStyle/>
          <a:p>
            <a:r>
              <a:rPr lang="vi-VN" sz="2800" dirty="0" smtClean="0">
                <a:latin typeface="Times New Roman" pitchFamily="18" charset="0"/>
                <a:cs typeface="Times New Roman" pitchFamily="18" charset="0"/>
              </a:rPr>
              <a:t>Ở Bắc bán cầu: nhìn thấy bên phải của Mặt Trăng.</a:t>
            </a:r>
            <a:endParaRPr lang="en-US" sz="2800" dirty="0">
              <a:latin typeface="Times New Roman" pitchFamily="18" charset="0"/>
              <a:cs typeface="Times New Roman" pitchFamily="18" charset="0"/>
            </a:endParaRPr>
          </a:p>
        </p:txBody>
      </p:sp>
      <p:sp>
        <p:nvSpPr>
          <p:cNvPr id="15" name="Rectangle 14"/>
          <p:cNvSpPr/>
          <p:nvPr/>
        </p:nvSpPr>
        <p:spPr>
          <a:xfrm>
            <a:off x="4495800" y="3810000"/>
            <a:ext cx="4419600" cy="954107"/>
          </a:xfrm>
          <a:prstGeom prst="rect">
            <a:avLst/>
          </a:prstGeom>
        </p:spPr>
        <p:txBody>
          <a:bodyPr wrap="square">
            <a:spAutoFit/>
          </a:bodyPr>
          <a:lstStyle/>
          <a:p>
            <a:r>
              <a:rPr lang="vi-VN" sz="2800" dirty="0" smtClean="0">
                <a:latin typeface="Times New Roman" pitchFamily="18" charset="0"/>
                <a:cs typeface="Times New Roman" pitchFamily="18" charset="0"/>
              </a:rPr>
              <a:t>Ở Bắc bán cầu: nhìn thấy bên trái của Mặt Trăng.</a:t>
            </a:r>
            <a:endParaRPr lang="en-US" sz="2800" dirty="0">
              <a:latin typeface="Times New Roman" pitchFamily="18" charset="0"/>
              <a:cs typeface="Times New Roman" pitchFamily="18" charset="0"/>
            </a:endParaRPr>
          </a:p>
        </p:txBody>
      </p:sp>
      <p:sp>
        <p:nvSpPr>
          <p:cNvPr id="16" name="Rectangle 15"/>
          <p:cNvSpPr/>
          <p:nvPr/>
        </p:nvSpPr>
        <p:spPr>
          <a:xfrm>
            <a:off x="0" y="4648200"/>
            <a:ext cx="4648200" cy="954107"/>
          </a:xfrm>
          <a:prstGeom prst="rect">
            <a:avLst/>
          </a:prstGeom>
        </p:spPr>
        <p:txBody>
          <a:bodyPr wrap="square">
            <a:spAutoFit/>
          </a:bodyPr>
          <a:lstStyle/>
          <a:p>
            <a:r>
              <a:rPr lang="vi-VN" sz="2800" dirty="0" smtClean="0">
                <a:latin typeface="Times New Roman" pitchFamily="18" charset="0"/>
                <a:cs typeface="Times New Roman" pitchFamily="18" charset="0"/>
              </a:rPr>
              <a:t>Ở Nam bán cầu: nhìn thấy bên trái của Mặt Trăng.</a:t>
            </a:r>
            <a:endParaRPr lang="en-US" sz="2800" dirty="0">
              <a:latin typeface="Times New Roman" pitchFamily="18" charset="0"/>
              <a:cs typeface="Times New Roman" pitchFamily="18" charset="0"/>
            </a:endParaRPr>
          </a:p>
        </p:txBody>
      </p:sp>
      <p:sp>
        <p:nvSpPr>
          <p:cNvPr id="17" name="Rectangle 16"/>
          <p:cNvSpPr/>
          <p:nvPr/>
        </p:nvSpPr>
        <p:spPr>
          <a:xfrm>
            <a:off x="4572000" y="4648200"/>
            <a:ext cx="4572000" cy="1015663"/>
          </a:xfrm>
          <a:prstGeom prst="rect">
            <a:avLst/>
          </a:prstGeom>
        </p:spPr>
        <p:txBody>
          <a:bodyPr wrap="square">
            <a:spAutoFit/>
          </a:bodyPr>
          <a:lstStyle/>
          <a:p>
            <a:r>
              <a:rPr lang="vi-VN" sz="2800" dirty="0" smtClean="0">
                <a:latin typeface="Times New Roman" pitchFamily="18" charset="0"/>
                <a:cs typeface="Times New Roman" pitchFamily="18" charset="0"/>
              </a:rPr>
              <a:t>Ở Nam bán cầu:nhìn thấy bên phải của Mặt Trăng</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8" name="Rectangle 17"/>
          <p:cNvSpPr/>
          <p:nvPr/>
        </p:nvSpPr>
        <p:spPr>
          <a:xfrm>
            <a:off x="0" y="5473005"/>
            <a:ext cx="4648200" cy="1384995"/>
          </a:xfrm>
          <a:prstGeom prst="rect">
            <a:avLst/>
          </a:prstGeom>
        </p:spPr>
        <p:txBody>
          <a:bodyPr wrap="square">
            <a:spAutoFit/>
          </a:bodyPr>
          <a:lstStyle/>
          <a:p>
            <a:r>
              <a:rPr lang="vi-VN" sz="2800" dirty="0" smtClean="0">
                <a:latin typeface="Times New Roman" pitchFamily="18" charset="0"/>
                <a:cs typeface="Times New Roman" pitchFamily="18" charset="0"/>
              </a:rPr>
              <a:t>Hình ảnh Mặt Trăng có xu hướng tròn dần, tăng dần diện tích chiếu sáng.</a:t>
            </a:r>
            <a:endParaRPr lang="en-US" sz="2800" dirty="0">
              <a:latin typeface="Times New Roman" pitchFamily="18" charset="0"/>
              <a:cs typeface="Times New Roman" pitchFamily="18" charset="0"/>
            </a:endParaRPr>
          </a:p>
        </p:txBody>
      </p:sp>
      <p:sp>
        <p:nvSpPr>
          <p:cNvPr id="19" name="Rectangle 18"/>
          <p:cNvSpPr/>
          <p:nvPr/>
        </p:nvSpPr>
        <p:spPr>
          <a:xfrm>
            <a:off x="4572000" y="5473005"/>
            <a:ext cx="4724400" cy="1384995"/>
          </a:xfrm>
          <a:prstGeom prst="rect">
            <a:avLst/>
          </a:prstGeom>
        </p:spPr>
        <p:txBody>
          <a:bodyPr wrap="square">
            <a:spAutoFit/>
          </a:bodyPr>
          <a:lstStyle/>
          <a:p>
            <a:r>
              <a:rPr lang="vi-VN" sz="2800" dirty="0" smtClean="0">
                <a:latin typeface="Times New Roman" pitchFamily="18" charset="0"/>
                <a:cs typeface="Times New Roman" pitchFamily="18" charset="0"/>
              </a:rPr>
              <a:t>Hình ảnh Mặt Trăng có xu hướng giảm dần diện tích chiếu sáng.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80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plus(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plus(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plus(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4)">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0.70"/>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plus(in)">
                                      <p:cBhvr>
                                        <p:cTn id="74" dur="2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7"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0" fill="hold"/>
                                        <p:tgtEl>
                                          <p:spTgt spid="19"/>
                                        </p:tgtEl>
                                        <p:attrNameLst>
                                          <p:attrName>ppt_x</p:attrName>
                                        </p:attrNameLst>
                                      </p:cBhvr>
                                      <p:tavLst>
                                        <p:tav tm="0">
                                          <p:val>
                                            <p:strVal val="#ppt_x"/>
                                          </p:val>
                                        </p:tav>
                                        <p:tav tm="100000">
                                          <p:val>
                                            <p:strVal val="#ppt_x"/>
                                          </p:val>
                                        </p:tav>
                                      </p:tavLst>
                                    </p:anim>
                                    <p:anim calcmode="lin" valueType="num">
                                      <p:cBhvr additive="base">
                                        <p:cTn id="85"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?2.Giữa hai lần Trăng tròn liên tiếp cách nhau bao nhiêu tuần?</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0" y="1219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Giữa hai lần Trăng tròn liên tiếp cách nhau 4 tuần, vì:</a:t>
            </a:r>
            <a:endParaRPr lang="en-US" sz="3600" dirty="0">
              <a:latin typeface="Times New Roman" pitchFamily="18" charset="0"/>
              <a:cs typeface="Times New Roman" pitchFamily="18" charset="0"/>
            </a:endParaRPr>
          </a:p>
        </p:txBody>
      </p:sp>
      <p:sp>
        <p:nvSpPr>
          <p:cNvPr id="5" name="Rectangle 4"/>
          <p:cNvSpPr/>
          <p:nvPr/>
        </p:nvSpPr>
        <p:spPr>
          <a:xfrm>
            <a:off x="0" y="2438400"/>
            <a:ext cx="9144000" cy="1200329"/>
          </a:xfrm>
          <a:prstGeom prst="rect">
            <a:avLst/>
          </a:prstGeom>
        </p:spPr>
        <p:txBody>
          <a:bodyPr wrap="square">
            <a:spAutoFit/>
          </a:bodyPr>
          <a:lstStyle/>
          <a:p>
            <a:r>
              <a:rPr lang="vi-VN" dirty="0" smtClean="0"/>
              <a:t> </a:t>
            </a:r>
            <a:r>
              <a:rPr lang="vi-VN" sz="3600" b="1" dirty="0" smtClean="0">
                <a:solidFill>
                  <a:srgbClr val="7030A0"/>
                </a:solidFill>
                <a:latin typeface="Times New Roman" pitchFamily="18" charset="0"/>
                <a:cs typeface="Times New Roman" pitchFamily="18" charset="0"/>
              </a:rPr>
              <a:t>Chuyển từ Trăng tròn đến không Trăng là hai tuần</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3581400"/>
            <a:ext cx="91440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Chuyển từ không Trăng đến Trăng tròn là hai tuần.</a:t>
            </a:r>
            <a:endParaRPr lang="en-US" sz="3600" b="1" dirty="0">
              <a:solidFill>
                <a:srgbClr val="C00000"/>
              </a:solidFill>
              <a:latin typeface="Times New Roman" pitchFamily="18" charset="0"/>
              <a:cs typeface="Times New Roman" pitchFamily="18" charset="0"/>
            </a:endParaRPr>
          </a:p>
        </p:txBody>
      </p:sp>
      <p:sp>
        <p:nvSpPr>
          <p:cNvPr id="7" name="Rectangle 6"/>
          <p:cNvSpPr/>
          <p:nvPr/>
        </p:nvSpPr>
        <p:spPr>
          <a:xfrm>
            <a:off x="0" y="487680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II.</a:t>
            </a:r>
            <a:r>
              <a:rPr lang="en-US" sz="3200" b="1" dirty="0" smtClean="0">
                <a:latin typeface="Times New Roman" pitchFamily="18" charset="0"/>
                <a:cs typeface="Times New Roman" pitchFamily="18" charset="0"/>
              </a:rPr>
              <a:t>GIẢI THÍCH SỰ KHÁC NHAU VỀ HÌNH DẠNG NHÌN THẤY CỦA MẶT TRĂNG (CÁC PHA CỦA MẶT TRĂNG)</a:t>
            </a:r>
            <a:endParaRPr lang="en-US" sz="3200" dirty="0">
              <a:latin typeface="Times New Roman" pitchFamily="18" charset="0"/>
              <a:cs typeface="Times New Roman" pitchFamily="18" charset="0"/>
            </a:endParaRPr>
          </a:p>
        </p:txBody>
      </p:sp>
      <p:sp>
        <p:nvSpPr>
          <p:cNvPr id="25602" name="AutoShape 2"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Horizont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HTN6]-Giải thích các hình dạng nhìn thấy của mặt trăng.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0"/>
            <a:ext cx="9372600" cy="1077218"/>
          </a:xfrm>
          <a:prstGeom prst="rect">
            <a:avLst/>
          </a:prstGeom>
        </p:spPr>
        <p:txBody>
          <a:bodyPr wrap="square">
            <a:spAutoFit/>
          </a:bodyPr>
          <a:lstStyle/>
          <a:p>
            <a:r>
              <a:rPr lang="vi-VN" sz="3200" dirty="0" smtClean="0">
                <a:latin typeface="+mj-lt"/>
              </a:rPr>
              <a:t>- Mặt Trăng quay quanh Trái Đất mất khoảng một tháng để đi hết một vòng.</a:t>
            </a:r>
            <a:endParaRPr lang="en-US" sz="3200" dirty="0">
              <a:latin typeface="+mj-lt"/>
            </a:endParaRPr>
          </a:p>
        </p:txBody>
      </p:sp>
      <p:sp>
        <p:nvSpPr>
          <p:cNvPr id="36866"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990600"/>
            <a:ext cx="9144000" cy="1569660"/>
          </a:xfrm>
          <a:prstGeom prst="rect">
            <a:avLst/>
          </a:prstGeom>
        </p:spPr>
        <p:txBody>
          <a:bodyPr wrap="square">
            <a:spAutoFit/>
          </a:bodyPr>
          <a:lstStyle/>
          <a:p>
            <a:r>
              <a:rPr lang="vi-VN" sz="3200" dirty="0" smtClean="0">
                <a:latin typeface="+mj-lt"/>
              </a:rPr>
              <a:t>Khi Mặt Trăng ở cùng phía với Mặt Trời, mặt tối của nó quay về phía Trái Đất cho nên chúng ta không thấy Mặt Trăng. Đó là ngày không trăng.</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ree Moon Phase Vectors, 1,000+ Images in AI, EPS format"/>
          <p:cNvPicPr>
            <a:picLocks noChangeAspect="1" noChangeArrowheads="1"/>
          </p:cNvPicPr>
          <p:nvPr/>
        </p:nvPicPr>
        <p:blipFill>
          <a:blip r:embed="rId2"/>
          <a:srcRect/>
          <a:stretch>
            <a:fillRect/>
          </a:stretch>
        </p:blipFill>
        <p:spPr bwMode="auto">
          <a:xfrm>
            <a:off x="0" y="0"/>
            <a:ext cx="9144000" cy="4876800"/>
          </a:xfrm>
          <a:prstGeom prst="rect">
            <a:avLst/>
          </a:prstGeom>
          <a:noFill/>
        </p:spPr>
      </p:pic>
      <p:sp>
        <p:nvSpPr>
          <p:cNvPr id="6" name="Rectangle 5"/>
          <p:cNvSpPr/>
          <p:nvPr/>
        </p:nvSpPr>
        <p:spPr>
          <a:xfrm>
            <a:off x="0" y="5103674"/>
            <a:ext cx="9144000" cy="1754326"/>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 thấy các hình dạng khác nhau của Mặt trăng trong tuần trăng là do ta nhìn mặt trăng ở các góc nhìn khác nhau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Mặt Trăng quay quanh Trái Đất mất khoảng một tháng để đi hết một vòng.</a:t>
            </a:r>
            <a:endParaRPr lang="en-US" sz="3200" dirty="0">
              <a:latin typeface="Times New Roman" pitchFamily="18" charset="0"/>
              <a:cs typeface="Times New Roman" pitchFamily="18" charset="0"/>
            </a:endParaRPr>
          </a:p>
        </p:txBody>
      </p:sp>
      <p:sp>
        <p:nvSpPr>
          <p:cNvPr id="10" name="Rectangle 9"/>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ảnh này cho ta thấy vị trí Mặt Trăng ở các thời điểm khác nhau trên quỹ đạo của nó.</a:t>
            </a:r>
          </a:p>
        </p:txBody>
      </p:sp>
      <p:pic>
        <p:nvPicPr>
          <p:cNvPr id="11268" name="Picture 4" descr="Lý thuyết Các hình dạng nhìn thấy của Mặt Trăng KHTN 6 Cánh diều | KHTN lớp  6 - Cánh Diều"/>
          <p:cNvPicPr>
            <a:picLocks noChangeAspect="1" noChangeArrowheads="1"/>
          </p:cNvPicPr>
          <p:nvPr/>
        </p:nvPicPr>
        <p:blipFill>
          <a:blip r:embed="rId2"/>
          <a:srcRect/>
          <a:stretch>
            <a:fillRect/>
          </a:stretch>
        </p:blipFill>
        <p:spPr bwMode="auto">
          <a:xfrm>
            <a:off x="0" y="1981200"/>
            <a:ext cx="9144000" cy="2971800"/>
          </a:xfrm>
          <a:prstGeom prst="rect">
            <a:avLst/>
          </a:prstGeom>
          <a:noFill/>
        </p:spPr>
      </p:pic>
      <p:sp>
        <p:nvSpPr>
          <p:cNvPr id="13" name="Rectangle 12"/>
          <p:cNvSpPr/>
          <p:nvPr/>
        </p:nvSpPr>
        <p:spPr>
          <a:xfrm>
            <a:off x="0" y="4953000"/>
            <a:ext cx="9296400" cy="1569660"/>
          </a:xfrm>
          <a:prstGeom prst="rect">
            <a:avLst/>
          </a:prstGeom>
        </p:spPr>
        <p:txBody>
          <a:bodyPr wrap="square">
            <a:spAutoFit/>
          </a:bodyPr>
          <a:lstStyle/>
          <a:p>
            <a:r>
              <a:rPr lang="vi-VN" sz="3200" dirty="0" smtClean="0">
                <a:latin typeface="Times New Roman" pitchFamily="18" charset="0"/>
                <a:cs typeface="Times New Roman" pitchFamily="18" charset="0"/>
              </a:rPr>
              <a:t>Tim mặt trăng có dạng hình cầu nên mặt trời luôn chỉ chiếu sáng được một nửa Mặt Trăng.Tại thời điểm này nửa tối của Mặt Trăng hướng hoàn toànvề phía Trái đất</a:t>
            </a:r>
          </a:p>
        </p:txBody>
      </p:sp>
      <p:pic>
        <p:nvPicPr>
          <p:cNvPr id="14" name="Picture 2" descr="Hình nền Powerpoint đơn giản, đẹp (59)"/>
          <p:cNvPicPr>
            <a:picLocks noChangeAspect="1" noChangeArrowheads="1"/>
          </p:cNvPicPr>
          <p:nvPr/>
        </p:nvPicPr>
        <p:blipFill>
          <a:blip r:embed="rId3"/>
          <a:srcRect/>
          <a:stretch>
            <a:fillRect/>
          </a:stretch>
        </p:blipFill>
        <p:spPr bwMode="auto">
          <a:xfrm>
            <a:off x="0" y="0"/>
            <a:ext cx="9245600" cy="6934200"/>
          </a:xfrm>
          <a:prstGeom prst="rect">
            <a:avLst/>
          </a:prstGeom>
          <a:noFill/>
        </p:spPr>
      </p:pic>
      <p:sp>
        <p:nvSpPr>
          <p:cNvPr id="15" name="Rectangle 14"/>
          <p:cNvSpPr/>
          <p:nvPr/>
        </p:nvSpPr>
        <p:spPr>
          <a:xfrm>
            <a:off x="0" y="0"/>
            <a:ext cx="9144000" cy="2062103"/>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Do đó mà ta không nhìn thấy Trăng , ở vị trí tiếp theo đa số vùng tối và chỉ có một vùng sáng nhỏ của Mặt Trăng  hướng về phái Trái đất.Khi đó ta nhìn thấy trăng lưỡi liềm</a:t>
            </a:r>
            <a:endParaRPr lang="en-US" sz="3200" dirty="0">
              <a:latin typeface="Times New Roman" pitchFamily="18" charset="0"/>
              <a:cs typeface="Times New Roman" pitchFamily="18" charset="0"/>
            </a:endParaRPr>
          </a:p>
        </p:txBody>
      </p:sp>
      <p:pic>
        <p:nvPicPr>
          <p:cNvPr id="11270" name="Picture 6" descr="Nguyệt thực là gì? 6 sự kiện thiên văn hot nhất nửa cuối năm"/>
          <p:cNvPicPr>
            <a:picLocks noChangeAspect="1" noChangeArrowheads="1"/>
          </p:cNvPicPr>
          <p:nvPr/>
        </p:nvPicPr>
        <p:blipFill>
          <a:blip r:embed="rId4"/>
          <a:srcRect/>
          <a:stretch>
            <a:fillRect/>
          </a:stretch>
        </p:blipFill>
        <p:spPr bwMode="auto">
          <a:xfrm>
            <a:off x="0" y="2209800"/>
            <a:ext cx="9144000" cy="4648200"/>
          </a:xfrm>
          <a:prstGeom prst="rect">
            <a:avLst/>
          </a:prstGeom>
          <a:noFill/>
        </p:spPr>
      </p:pic>
    </p:spTree>
    <p:extLst>
      <p:ext uri="{BB962C8B-B14F-4D97-AF65-F5344CB8AC3E}">
        <p14:creationId xmlns:p14="http://schemas.microsoft.com/office/powerpoint/2010/main" xmlns="" val="8938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4)">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4)">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additive="base">
                                        <p:cTn id="17" dur="5000" fill="hold"/>
                                        <p:tgtEl>
                                          <p:spTgt spid="11268"/>
                                        </p:tgtEl>
                                        <p:attrNameLst>
                                          <p:attrName>ppt_x</p:attrName>
                                        </p:attrNameLst>
                                      </p:cBhvr>
                                      <p:tavLst>
                                        <p:tav tm="0">
                                          <p:val>
                                            <p:strVal val="#ppt_x"/>
                                          </p:val>
                                        </p:tav>
                                        <p:tav tm="100000">
                                          <p:val>
                                            <p:strVal val="#ppt_x"/>
                                          </p:val>
                                        </p:tav>
                                      </p:tavLst>
                                    </p:anim>
                                    <p:anim calcmode="lin" valueType="num">
                                      <p:cBhvr additive="base">
                                        <p:cTn id="18" dur="50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heel(4)">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ơn giản, đẹp (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solidFill>
                  <a:schemeClr val="dk1"/>
                </a:solidFill>
                <a:latin typeface="Times New Roman" pitchFamily="18" charset="0"/>
                <a:cs typeface="Times New Roman" pitchFamily="18" charset="0"/>
              </a:rPr>
              <a:t>Tiếp theo vị trí Trăng bán nguyệt. Bán nguyệt có nghĩa là nửa trăng , ở vị trí này chỉ có một nửa vùng sáng của Mặt trăng hướng về phía Trái đất </a:t>
            </a:r>
            <a:endParaRPr lang="en-US" sz="3600" dirty="0">
              <a:latin typeface="Times New Roman" pitchFamily="18" charset="0"/>
              <a:cs typeface="Times New Roman" pitchFamily="18" charset="0"/>
            </a:endParaRPr>
          </a:p>
        </p:txBody>
      </p:sp>
      <p:pic>
        <p:nvPicPr>
          <p:cNvPr id="4" name="Picture 6" descr="Nguyệt thực là gì? 6 sự kiện thiên văn hot nhất nửa cuối năm"/>
          <p:cNvPicPr>
            <a:picLocks noChangeAspect="1" noChangeArrowheads="1"/>
          </p:cNvPicPr>
          <p:nvPr/>
        </p:nvPicPr>
        <p:blipFill>
          <a:blip r:embed="rId3"/>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Còn ta nhìn thấy Trăng khuyết khi đa số vùng sáng của Mặt trăng hướng về phía Trái đất </a:t>
            </a:r>
            <a:endParaRPr lang="en-US"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 Ta nhìn thấy Trăng tròn khi toàn bộ vùng sáng của Mặt trăng hướng về phía Trái đất </a:t>
            </a:r>
            <a:endParaRPr lang="en-US" sz="3200" dirty="0">
              <a:latin typeface="Times New Roman" pitchFamily="18" charset="0"/>
              <a:cs typeface="Times New Roman" pitchFamily="18" charset="0"/>
            </a:endParaRPr>
          </a:p>
        </p:txBody>
      </p:sp>
      <p:sp>
        <p:nvSpPr>
          <p:cNvPr id="6" name="Rectangle 5"/>
          <p:cNvSpPr/>
          <p:nvPr/>
        </p:nvSpPr>
        <p:spPr>
          <a:xfrm>
            <a:off x="0" y="2133600"/>
            <a:ext cx="9144000" cy="1077218"/>
          </a:xfrm>
          <a:prstGeom prst="rect">
            <a:avLst/>
          </a:prstGeom>
        </p:spPr>
        <p:txBody>
          <a:bodyPr wrap="square">
            <a:spAutoFit/>
          </a:bodyPr>
          <a:lstStyle/>
          <a:p>
            <a:r>
              <a:rPr lang="vi-VN" sz="3200" dirty="0" smtClean="0">
                <a:solidFill>
                  <a:schemeClr val="dk1"/>
                </a:solidFill>
                <a:latin typeface="Times New Roman" pitchFamily="18" charset="0"/>
                <a:cs typeface="Times New Roman" pitchFamily="18" charset="0"/>
              </a:rPr>
              <a:t>Từ đó các em có thể giải thích các dạng hình dạng nhìn thấy còn lại của Mặt trăng.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ình nền powerpoint đẹp nhất"/>
          <p:cNvPicPr>
            <a:picLocks noChangeAspect="1" noChangeArrowheads="1"/>
          </p:cNvPicPr>
          <p:nvPr/>
        </p:nvPicPr>
        <p:blipFill>
          <a:blip r:embed="rId2"/>
          <a:srcRect/>
          <a:stretch>
            <a:fillRect/>
          </a:stretch>
        </p:blipFill>
        <p:spPr bwMode="auto">
          <a:xfrm>
            <a:off x="0" y="0"/>
            <a:ext cx="9144000" cy="6781800"/>
          </a:xfrm>
          <a:prstGeom prst="rect">
            <a:avLst/>
          </a:prstGeom>
          <a:noFill/>
        </p:spPr>
      </p:pic>
      <p:sp>
        <p:nvSpPr>
          <p:cNvPr id="3" name="Rectangle 2"/>
          <p:cNvSpPr/>
          <p:nvPr/>
        </p:nvSpPr>
        <p:spPr>
          <a:xfrm>
            <a:off x="1371600" y="304800"/>
            <a:ext cx="7391400" cy="584775"/>
          </a:xfrm>
          <a:prstGeom prst="rect">
            <a:avLst/>
          </a:prstGeom>
        </p:spPr>
        <p:txBody>
          <a:bodyPr wrap="square">
            <a:spAutoFit/>
          </a:bodyPr>
          <a:lstStyle/>
          <a:p>
            <a:r>
              <a:rPr lang="vi-VN" sz="3200" b="1" dirty="0" smtClean="0">
                <a:latin typeface="Times New Roman" pitchFamily="18" charset="0"/>
                <a:cs typeface="Times New Roman" pitchFamily="18" charset="0"/>
              </a:rPr>
              <a:t>Mô hình quan sát các pha của Mặt Trăng</a:t>
            </a:r>
            <a:endParaRPr lang="en-US" sz="3200" dirty="0">
              <a:latin typeface="Times New Roman" pitchFamily="18" charset="0"/>
              <a:cs typeface="Times New Roman" pitchFamily="18" charset="0"/>
            </a:endParaRPr>
          </a:p>
        </p:txBody>
      </p:sp>
      <p:sp>
        <p:nvSpPr>
          <p:cNvPr id="4" name="Rectangle 3"/>
          <p:cNvSpPr/>
          <p:nvPr/>
        </p:nvSpPr>
        <p:spPr>
          <a:xfrm>
            <a:off x="228600" y="838200"/>
            <a:ext cx="3206327" cy="584775"/>
          </a:xfrm>
          <a:prstGeom prst="rect">
            <a:avLst/>
          </a:prstGeom>
        </p:spPr>
        <p:txBody>
          <a:bodyPr wrap="none">
            <a:spAutoFit/>
          </a:bodyPr>
          <a:lstStyle/>
          <a:p>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304800" y="1371600"/>
            <a:ext cx="8382000" cy="2062103"/>
          </a:xfrm>
          <a:prstGeom prst="rect">
            <a:avLst/>
          </a:prstGeom>
        </p:spPr>
        <p:txBody>
          <a:bodyPr wrap="square">
            <a:spAutoFit/>
          </a:bodyPr>
          <a:lstStyle/>
          <a:p>
            <a:r>
              <a:rPr lang="vi-VN" sz="3200" dirty="0" smtClean="0">
                <a:latin typeface="Times New Roman" pitchFamily="18" charset="0"/>
                <a:cs typeface="Times New Roman" pitchFamily="18" charset="0"/>
              </a:rPr>
              <a:t>Một, vài tắm bìa các-tông (làm buông tối).</a:t>
            </a:r>
          </a:p>
          <a:p>
            <a:r>
              <a:rPr lang="vi-VN" sz="3200" dirty="0" smtClean="0">
                <a:latin typeface="Times New Roman" pitchFamily="18" charset="0"/>
                <a:cs typeface="Times New Roman" pitchFamily="18" charset="0"/>
              </a:rPr>
              <a:t>Một quả bóng nhỏ (làm Mặt Trăng).</a:t>
            </a:r>
          </a:p>
          <a:p>
            <a:r>
              <a:rPr lang="vi-VN" sz="3200" dirty="0" smtClean="0">
                <a:latin typeface="Times New Roman" pitchFamily="18" charset="0"/>
                <a:cs typeface="Times New Roman" pitchFamily="18" charset="0"/>
              </a:rPr>
              <a:t>Một đèn pin (làm Mặt Trời).</a:t>
            </a:r>
          </a:p>
          <a:p>
            <a:r>
              <a:rPr lang="vi-VN" sz="3200" dirty="0" smtClean="0">
                <a:latin typeface="Times New Roman" pitchFamily="18" charset="0"/>
                <a:cs typeface="Times New Roman" pitchFamily="18" charset="0"/>
              </a:rPr>
              <a:t>Băng dính, kéo, sợi dây treo.</a:t>
            </a:r>
            <a:endParaRPr lang="vi-VN" sz="3200" dirty="0">
              <a:latin typeface="Times New Roman" pitchFamily="18" charset="0"/>
              <a:cs typeface="Times New Roman" pitchFamily="18" charset="0"/>
            </a:endParaRPr>
          </a:p>
        </p:txBody>
      </p:sp>
      <p:pic>
        <p:nvPicPr>
          <p:cNvPr id="29698" name="Picture 2" descr="Sử dụng mô hình quan sát các pha của Mặt Trăng Hình 53.4 | VietJack.com"/>
          <p:cNvPicPr>
            <a:picLocks noChangeAspect="1" noChangeArrowheads="1"/>
          </p:cNvPicPr>
          <p:nvPr/>
        </p:nvPicPr>
        <p:blipFill>
          <a:blip r:embed="rId3"/>
          <a:srcRect/>
          <a:stretch>
            <a:fillRect/>
          </a:stretch>
        </p:blipFill>
        <p:spPr bwMode="auto">
          <a:xfrm>
            <a:off x="5029200" y="3126782"/>
            <a:ext cx="4114800" cy="3731218"/>
          </a:xfrm>
          <a:prstGeom prst="rect">
            <a:avLst/>
          </a:prstGeom>
          <a:noFill/>
        </p:spPr>
      </p:pic>
      <p:sp>
        <p:nvSpPr>
          <p:cNvPr id="7" name="Rectangle 6"/>
          <p:cNvSpPr/>
          <p:nvPr/>
        </p:nvSpPr>
        <p:spPr>
          <a:xfrm>
            <a:off x="381001" y="3352800"/>
            <a:ext cx="4572000" cy="1077218"/>
          </a:xfrm>
          <a:prstGeom prst="rect">
            <a:avLst/>
          </a:prstGeom>
        </p:spPr>
        <p:txBody>
          <a:bodyPr wrap="square">
            <a:spAutoFit/>
          </a:bodyPr>
          <a:lstStyle/>
          <a:p>
            <a:r>
              <a:rPr lang="vi-VN" sz="3200" dirty="0" smtClean="0">
                <a:latin typeface="Times New Roman" pitchFamily="18" charset="0"/>
                <a:cs typeface="Times New Roman" pitchFamily="18" charset="0"/>
              </a:rPr>
              <a:t>Chế tạo mô hình như hình vẽ bên.</a:t>
            </a:r>
            <a:endParaRPr lang="en-US" sz="3200" dirty="0">
              <a:latin typeface="Times New Roman" pitchFamily="18" charset="0"/>
              <a:cs typeface="Times New Roman" pitchFamily="18" charset="0"/>
            </a:endParaRPr>
          </a:p>
        </p:txBody>
      </p:sp>
      <p:sp>
        <p:nvSpPr>
          <p:cNvPr id="9" name="Rectangle 8"/>
          <p:cNvSpPr/>
          <p:nvPr/>
        </p:nvSpPr>
        <p:spPr>
          <a:xfrm>
            <a:off x="381000" y="4191000"/>
            <a:ext cx="1633781" cy="584775"/>
          </a:xfrm>
          <a:prstGeom prst="rect">
            <a:avLst/>
          </a:prstGeom>
        </p:spPr>
        <p:txBody>
          <a:bodyPr wrap="none">
            <a:spAutoFit/>
          </a:bodyPr>
          <a:lstStyle/>
          <a:p>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endParaRPr lang="en-US" sz="3200" dirty="0">
              <a:latin typeface="Times New Roman" pitchFamily="18" charset="0"/>
              <a:cs typeface="Times New Roman" pitchFamily="18" charset="0"/>
            </a:endParaRPr>
          </a:p>
        </p:txBody>
      </p:sp>
      <p:sp>
        <p:nvSpPr>
          <p:cNvPr id="10" name="Rectangle 9"/>
          <p:cNvSpPr/>
          <p:nvPr/>
        </p:nvSpPr>
        <p:spPr>
          <a:xfrm>
            <a:off x="304800" y="4795897"/>
            <a:ext cx="4800600" cy="2062103"/>
          </a:xfrm>
          <a:prstGeom prst="rect">
            <a:avLst/>
          </a:prstGeom>
        </p:spPr>
        <p:txBody>
          <a:bodyPr wrap="square">
            <a:spAutoFit/>
          </a:bodyPr>
          <a:lstStyle/>
          <a:p>
            <a:r>
              <a:rPr lang="vi-VN" sz="3200" dirty="0" smtClean="0">
                <a:latin typeface="Times New Roman" pitchFamily="18" charset="0"/>
                <a:cs typeface="Times New Roman" pitchFamily="18" charset="0"/>
              </a:rPr>
              <a:t>Vẽ sơ đồ vị trí của Mặt Trời, Trái Đất, Mặt Trăng ứng với trường hợp nhìn thấy bán nguyệt.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lide(fromBottom)">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lide(fromBottom)">
                                      <p:cBhvr>
                                        <p:cTn id="21" dur="500"/>
                                        <p:tgtEl>
                                          <p:spTgt spid="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lide(fromBottom)">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9698"/>
                                        </p:tgtEl>
                                        <p:attrNameLst>
                                          <p:attrName>style.visibility</p:attrName>
                                        </p:attrNameLst>
                                      </p:cBhvr>
                                      <p:to>
                                        <p:strVal val="visible"/>
                                      </p:to>
                                    </p:set>
                                    <p:animEffect transition="in" filter="slide(fromBottom)">
                                      <p:cBhvr>
                                        <p:cTn id="37" dur="500"/>
                                        <p:tgtEl>
                                          <p:spTgt spid="2969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arn(in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0" fill="hold"/>
                                        <p:tgtEl>
                                          <p:spTgt spid="10"/>
                                        </p:tgtEl>
                                        <p:attrNameLst>
                                          <p:attrName>ppt_x</p:attrName>
                                        </p:attrNameLst>
                                      </p:cBhvr>
                                      <p:tavLst>
                                        <p:tav tm="0">
                                          <p:val>
                                            <p:strVal val="#ppt_x"/>
                                          </p:val>
                                        </p:tav>
                                        <p:tav tm="100000">
                                          <p:val>
                                            <p:strVal val="#ppt_x"/>
                                          </p:val>
                                        </p:tav>
                                      </p:tavLst>
                                    </p:anim>
                                    <p:anim calcmode="lin" valueType="num">
                                      <p:cBhvr additive="base">
                                        <p:cTn id="4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Sơ đồ vị trí của Mặt Trời, Mặt Trăng và Trái Đất khi ta quan sát thấy bán nguyệt.</a:t>
            </a:r>
            <a:endParaRPr lang="en-US" sz="3200" dirty="0">
              <a:latin typeface="Times New Roman" pitchFamily="18" charset="0"/>
              <a:cs typeface="Times New Roman" pitchFamily="18" charset="0"/>
            </a:endParaRPr>
          </a:p>
        </p:txBody>
      </p:sp>
      <p:pic>
        <p:nvPicPr>
          <p:cNvPr id="30722" name="Picture 2" descr="Vẽ một sơ đồ cho thấy vị trí của Mặt Trời, Mặt Trăng và Trái Đất khi ta quan sát thấy bán nguyệt"/>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nhà khoa học phát hiện: Mặt Trăng đang co lạ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 y="0"/>
            <a:ext cx="9144323" cy="6096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D54E5201-D191-4109-A38B-0DA9F439800B}"/>
              </a:ext>
            </a:extLst>
          </p:cNvPr>
          <p:cNvSpPr txBox="1"/>
          <p:nvPr/>
        </p:nvSpPr>
        <p:spPr>
          <a:xfrm>
            <a:off x="838200" y="5105400"/>
            <a:ext cx="7650178" cy="1015663"/>
          </a:xfrm>
          <a:prstGeom prst="rect">
            <a:avLst/>
          </a:prstGeom>
          <a:solidFill>
            <a:schemeClr val="bg1">
              <a:lumMod val="65000"/>
              <a:alpha val="68000"/>
            </a:schemeClr>
          </a:solid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BÀI 53. MẶT TRĂNG</a:t>
            </a:r>
          </a:p>
        </p:txBody>
      </p:sp>
      <p:sp>
        <p:nvSpPr>
          <p:cNvPr id="4" name="Rectangle 3"/>
          <p:cNvSpPr/>
          <p:nvPr/>
        </p:nvSpPr>
        <p:spPr>
          <a:xfrm>
            <a:off x="1143000" y="6027003"/>
            <a:ext cx="7059946" cy="830997"/>
          </a:xfrm>
          <a:prstGeom prst="rect">
            <a:avLst/>
          </a:prstGeom>
        </p:spPr>
        <p:txBody>
          <a:bodyPr wrap="none">
            <a:spAutoFit/>
          </a:bodyPr>
          <a:lstStyle/>
          <a:p>
            <a:pPr lvl="0" algn="ctr" eaLnBrk="0" fontAlgn="base" hangingPunct="0">
              <a:spcBef>
                <a:spcPct val="0"/>
              </a:spcBef>
              <a:spcAft>
                <a:spcPct val="0"/>
              </a:spcAft>
              <a:defRPr/>
            </a:pPr>
            <a:r>
              <a:rPr lang="vi-VN" altLang="en-US" sz="4800" kern="0" dirty="0" smtClean="0">
                <a:solidFill>
                  <a:srgbClr val="FF0066"/>
                </a:solidFill>
                <a:latin typeface="Times New Roman" panose="02020603050405020304" pitchFamily="18" charset="0"/>
              </a:rPr>
              <a:t>Thờilượng:2tiết(T123+124)</a:t>
            </a:r>
            <a:endParaRPr lang="en-US" altLang="en-US" sz="4800" b="1" kern="0" dirty="0" smtClean="0">
              <a:solidFill>
                <a:srgbClr val="FF0066"/>
              </a:solidFill>
              <a:latin typeface="Times New Roman" panose="02020603050405020304" pitchFamily="18" charset="0"/>
            </a:endParaRPr>
          </a:p>
        </p:txBody>
      </p:sp>
    </p:spTree>
    <p:extLst>
      <p:ext uri="{BB962C8B-B14F-4D97-AF65-F5344CB8AC3E}">
        <p14:creationId xmlns:p14="http://schemas.microsoft.com/office/powerpoint/2010/main" xmlns="" val="3333799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smtClean="0">
                <a:latin typeface="Times New Roman" pitchFamily="18" charset="0"/>
                <a:cs typeface="Times New Roman" pitchFamily="18" charset="0"/>
              </a:rPr>
              <a:t>Câu 1: </a:t>
            </a:r>
            <a:r>
              <a:rPr lang="vi-VN" sz="3200" dirty="0" smtClean="0">
                <a:latin typeface="Times New Roman" pitchFamily="18" charset="0"/>
                <a:cs typeface="Times New Roman" pitchFamily="18" charset="0"/>
              </a:rPr>
              <a:t>Hãy khoanh vào từ </a:t>
            </a:r>
            <a:r>
              <a:rPr lang="vi-VN" sz="3200" b="1" dirty="0" smtClean="0">
                <a:latin typeface="Times New Roman" pitchFamily="18" charset="0"/>
                <a:cs typeface="Times New Roman" pitchFamily="18" charset="0"/>
              </a:rPr>
              <a:t>Đúng</a:t>
            </a:r>
            <a:r>
              <a:rPr lang="vi-VN" sz="3200" dirty="0" smtClean="0">
                <a:latin typeface="Times New Roman" pitchFamily="18" charset="0"/>
                <a:cs typeface="Times New Roman" pitchFamily="18" charset="0"/>
              </a:rPr>
              <a:t> hoặc </a:t>
            </a:r>
            <a:r>
              <a:rPr lang="vi-VN" sz="3200" b="1" dirty="0" smtClean="0">
                <a:latin typeface="Times New Roman" pitchFamily="18" charset="0"/>
                <a:cs typeface="Times New Roman" pitchFamily="18" charset="0"/>
              </a:rPr>
              <a:t>Sai</a:t>
            </a:r>
            <a:r>
              <a:rPr lang="vi-VN" sz="3200" dirty="0" smtClean="0">
                <a:latin typeface="Times New Roman" pitchFamily="18" charset="0"/>
                <a:cs typeface="Times New Roman" pitchFamily="18" charset="0"/>
              </a:rPr>
              <a:t> để đánh giá các câu dưới đây :</a:t>
            </a:r>
            <a:endParaRPr lang="vi-VN" sz="32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0" y="1397000"/>
          <a:ext cx="8991600" cy="5024120"/>
        </p:xfrm>
        <a:graphic>
          <a:graphicData uri="http://schemas.openxmlformats.org/drawingml/2006/table">
            <a:tbl>
              <a:tblPr firstRow="1" bandRow="1">
                <a:tableStyleId>{5C22544A-7EE6-4342-B048-85BDC9FD1C3A}</a:tableStyleId>
              </a:tblPr>
              <a:tblGrid>
                <a:gridCol w="990600"/>
                <a:gridCol w="6277610"/>
                <a:gridCol w="1723390"/>
              </a:tblGrid>
              <a:tr h="817880">
                <a:tc>
                  <a:txBody>
                    <a:bodyPr/>
                    <a:lstStyle/>
                    <a:p>
                      <a:r>
                        <a:rPr lang="vi-VN" sz="2800" dirty="0" smtClean="0">
                          <a:latin typeface="Times New Roman" pitchFamily="18" charset="0"/>
                          <a:cs typeface="Times New Roman" pitchFamily="18" charset="0"/>
                        </a:rPr>
                        <a:t>STT</a:t>
                      </a:r>
                      <a:endParaRPr lang="en-US" sz="2800" dirty="0">
                        <a:latin typeface="Times New Roman" pitchFamily="18" charset="0"/>
                        <a:cs typeface="Times New Roman" pitchFamily="18" charset="0"/>
                      </a:endParaRPr>
                    </a:p>
                  </a:txBody>
                  <a:tcPr/>
                </a:tc>
                <a:tc>
                  <a:txBody>
                    <a:bodyPr/>
                    <a:lstStyle/>
                    <a:p>
                      <a:r>
                        <a:rPr lang="vi-VN" sz="2800" dirty="0" smtClean="0">
                          <a:latin typeface="Times New Roman" pitchFamily="18" charset="0"/>
                          <a:cs typeface="Times New Roman" pitchFamily="18" charset="0"/>
                        </a:rPr>
                        <a:t>Nói</a:t>
                      </a:r>
                      <a:r>
                        <a:rPr lang="vi-VN" sz="2800" baseline="0" dirty="0" smtClean="0">
                          <a:latin typeface="Times New Roman" pitchFamily="18" charset="0"/>
                          <a:cs typeface="Times New Roman" pitchFamily="18" charset="0"/>
                        </a:rPr>
                        <a:t> về mặt trăng </a:t>
                      </a:r>
                      <a:endParaRPr lang="en-US" sz="2800" dirty="0">
                        <a:latin typeface="Times New Roman" pitchFamily="18" charset="0"/>
                        <a:cs typeface="Times New Roman" pitchFamily="18" charset="0"/>
                      </a:endParaRPr>
                    </a:p>
                  </a:txBody>
                  <a:tcPr/>
                </a:tc>
                <a:tc>
                  <a:txBody>
                    <a:bodyPr/>
                    <a:lstStyle/>
                    <a:p>
                      <a:r>
                        <a:rPr lang="vi-VN" sz="2800" dirty="0" smtClean="0">
                          <a:latin typeface="Times New Roman" pitchFamily="18" charset="0"/>
                          <a:cs typeface="Times New Roman" pitchFamily="18" charset="0"/>
                        </a:rPr>
                        <a:t>Đánh</a:t>
                      </a:r>
                      <a:r>
                        <a:rPr lang="vi-VN" sz="2800" baseline="0" dirty="0" smtClean="0">
                          <a:latin typeface="Times New Roman" pitchFamily="18" charset="0"/>
                          <a:cs typeface="Times New Roman" pitchFamily="18" charset="0"/>
                        </a:rPr>
                        <a:t> giá</a:t>
                      </a:r>
                      <a:endParaRPr lang="en-US" sz="2800" dirty="0">
                        <a:latin typeface="Times New Roman" pitchFamily="18" charset="0"/>
                        <a:cs typeface="Times New Roman" pitchFamily="18" charset="0"/>
                      </a:endParaRPr>
                    </a:p>
                  </a:txBody>
                  <a:tcPr/>
                </a:tc>
              </a:tr>
              <a:tr h="817880">
                <a:tc>
                  <a:txBody>
                    <a:bodyPr/>
                    <a:lstStyle/>
                    <a:p>
                      <a:pPr algn="ctr"/>
                      <a:r>
                        <a:rPr lang="vi-VN"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Mặt trăng là một ngôi sao quay quanh trái đất.</a:t>
                      </a:r>
                      <a:endParaRPr lang="en-US" sz="28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r h="817880">
                <a:tc>
                  <a:txBody>
                    <a:bodyPr/>
                    <a:lstStyle/>
                    <a:p>
                      <a:pPr algn="ctr"/>
                      <a:r>
                        <a:rPr lang="vi-VN"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Chỉ có một nửa Mặt Trăng luôn được Mặt Trời chiếu sáng.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817880">
                <a:tc>
                  <a:txBody>
                    <a:bodyPr/>
                    <a:lstStyle/>
                    <a:p>
                      <a:pPr algn="ctr"/>
                      <a:r>
                        <a:rPr lang="vi-VN"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Nhìn thấy Trăng tròn khi vị trí của Mặt trời, Trái đất, Mặt Trăng theo thứ tự: Mặt Trời- Mặt Trăng-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817880">
                <a:tc>
                  <a:txBody>
                    <a:bodyPr/>
                    <a:lstStyle/>
                    <a:p>
                      <a:pPr algn="ctr"/>
                      <a:r>
                        <a:rPr lang="vi-VN"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Mặt Trăng là vệ tinh tự nhiên duy nhất của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sp>
        <p:nvSpPr>
          <p:cNvPr id="7" name="Rectangle 6"/>
          <p:cNvSpPr/>
          <p:nvPr/>
        </p:nvSpPr>
        <p:spPr>
          <a:xfrm>
            <a:off x="7696200" y="23622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7696200" y="33528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7696200" y="4495800"/>
            <a:ext cx="811441" cy="584775"/>
          </a:xfrm>
          <a:prstGeom prst="rect">
            <a:avLst/>
          </a:prstGeom>
        </p:spPr>
        <p:txBody>
          <a:bodyPr wrap="none">
            <a:spAutoFit/>
          </a:bodyPr>
          <a:lstStyle/>
          <a:p>
            <a:pPr algn="ctr"/>
            <a:r>
              <a:rPr lang="en-US" sz="3200" dirty="0" err="1" smtClean="0">
                <a:solidFill>
                  <a:schemeClr val="dk1"/>
                </a:solidFill>
                <a:latin typeface="Times New Roman" pitchFamily="18" charset="0"/>
                <a:cs typeface="Times New Roman" pitchFamily="18" charset="0"/>
              </a:rPr>
              <a:t>Sai</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p:nvPr/>
        </p:nvSpPr>
        <p:spPr>
          <a:xfrm>
            <a:off x="7620000" y="5638800"/>
            <a:ext cx="1199367" cy="584775"/>
          </a:xfrm>
          <a:prstGeom prst="rect">
            <a:avLst/>
          </a:prstGeom>
        </p:spPr>
        <p:txBody>
          <a:bodyPr wrap="none">
            <a:spAutoFit/>
          </a:bodyPr>
          <a:lstStyle/>
          <a:p>
            <a:pPr algn="ctr"/>
            <a:r>
              <a:rPr lang="vi-VN" sz="3200" dirty="0" smtClean="0">
                <a:solidFill>
                  <a:schemeClr val="dk1"/>
                </a:solidFill>
                <a:latin typeface="Times New Roman" pitchFamily="18" charset="0"/>
                <a:cs typeface="Times New Roman" pitchFamily="18" charset="0"/>
              </a:rPr>
              <a:t>Đúng</a:t>
            </a:r>
            <a:r>
              <a:rPr lang="en-US" sz="3200" dirty="0" smtClean="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b="1" dirty="0" smtClean="0">
                <a:latin typeface="Times New Roman" pitchFamily="18" charset="0"/>
                <a:cs typeface="Times New Roman" pitchFamily="18" charset="0"/>
              </a:rPr>
              <a:t>Câu 2: </a:t>
            </a:r>
            <a:r>
              <a:rPr lang="vi-VN" sz="3200" dirty="0" smtClean="0">
                <a:latin typeface="Times New Roman" pitchFamily="18" charset="0"/>
                <a:cs typeface="Times New Roman" pitchFamily="18" charset="0"/>
              </a:rPr>
              <a:t>Ban đêm nhìn thấy Mặt Trăng vì:</a:t>
            </a:r>
          </a:p>
          <a:p>
            <a:r>
              <a:rPr lang="vi-VN" sz="3200" dirty="0" smtClean="0">
                <a:latin typeface="Times New Roman" pitchFamily="18" charset="0"/>
                <a:cs typeface="Times New Roman" pitchFamily="18" charset="0"/>
              </a:rPr>
              <a:t>  A. Mặt Trăng phát ra ánh sáng.</a:t>
            </a:r>
          </a:p>
          <a:p>
            <a:r>
              <a:rPr lang="vi-VN" sz="3200" dirty="0" smtClean="0">
                <a:latin typeface="Times New Roman" pitchFamily="18" charset="0"/>
                <a:cs typeface="Times New Roman" pitchFamily="18" charset="0"/>
              </a:rPr>
              <a:t>  B. Mặt Trăng phản chiếu ánh sáng Mặt Trời.</a:t>
            </a:r>
          </a:p>
          <a:p>
            <a:r>
              <a:rPr lang="vi-VN" sz="3200" dirty="0" smtClean="0">
                <a:latin typeface="Times New Roman" pitchFamily="18" charset="0"/>
                <a:cs typeface="Times New Roman" pitchFamily="18" charset="0"/>
              </a:rPr>
              <a:t>  C. Mặt Trăng là một ngôi sao.</a:t>
            </a:r>
          </a:p>
          <a:p>
            <a:r>
              <a:rPr lang="vi-VN" sz="3200" dirty="0" smtClean="0">
                <a:latin typeface="Times New Roman" pitchFamily="18" charset="0"/>
                <a:cs typeface="Times New Roman" pitchFamily="18" charset="0"/>
              </a:rPr>
              <a:t>  D. Mặt Trăng là vệ tinh của Trái Đất.</a:t>
            </a:r>
            <a:endParaRPr lang="vi-VN" sz="3200" dirty="0">
              <a:latin typeface="Times New Roman" pitchFamily="18" charset="0"/>
              <a:cs typeface="Times New Roman" pitchFamily="18" charset="0"/>
            </a:endParaRPr>
          </a:p>
        </p:txBody>
      </p:sp>
      <p:sp>
        <p:nvSpPr>
          <p:cNvPr id="5" name="Oval 4"/>
          <p:cNvSpPr/>
          <p:nvPr/>
        </p:nvSpPr>
        <p:spPr>
          <a:xfrm>
            <a:off x="228600" y="990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590800"/>
            <a:ext cx="9144000" cy="3539430"/>
          </a:xfrm>
          <a:prstGeom prst="rect">
            <a:avLst/>
          </a:prstGeom>
        </p:spPr>
        <p:txBody>
          <a:bodyPr wrap="square">
            <a:spAutoFit/>
          </a:bodyPr>
          <a:lstStyle/>
          <a:p>
            <a:r>
              <a:rPr lang="vi-VN" sz="3200" b="1" dirty="0" smtClean="0">
                <a:latin typeface="Times New Roman" pitchFamily="18" charset="0"/>
                <a:cs typeface="Times New Roman" pitchFamily="18" charset="0"/>
              </a:rPr>
              <a:t>Câu 3: </a:t>
            </a:r>
            <a:r>
              <a:rPr lang="vi-VN" sz="3200" dirty="0" smtClean="0">
                <a:latin typeface="Times New Roman" pitchFamily="18" charset="0"/>
                <a:cs typeface="Times New Roman" pitchFamily="18" charset="0"/>
              </a:rPr>
              <a:t>Ta nhìn thấy các hình dạng khác nhau của Mặt Trăng vì</a:t>
            </a:r>
          </a:p>
          <a:p>
            <a:r>
              <a:rPr lang="vi-VN" sz="3200" dirty="0" smtClean="0">
                <a:latin typeface="Times New Roman" pitchFamily="18" charset="0"/>
                <a:cs typeface="Times New Roman" pitchFamily="18" charset="0"/>
              </a:rPr>
              <a:t>A. Mặt Trăng thay đổi hình dạng liên tục.</a:t>
            </a:r>
          </a:p>
          <a:p>
            <a:r>
              <a:rPr lang="vi-VN" sz="3200" dirty="0" smtClean="0">
                <a:latin typeface="Times New Roman" pitchFamily="18" charset="0"/>
                <a:cs typeface="Times New Roman" pitchFamily="18" charset="0"/>
              </a:rPr>
              <a:t>B. Mặt Trăng thay đối độ sáng liên tục.</a:t>
            </a:r>
          </a:p>
          <a:p>
            <a:r>
              <a:rPr lang="vi-VN" sz="3200" dirty="0" smtClean="0">
                <a:latin typeface="Times New Roman" pitchFamily="18" charset="0"/>
                <a:cs typeface="Times New Roman" pitchFamily="18" charset="0"/>
              </a:rPr>
              <a:t>C. Ở mặt đất, ta thấy các phần khác nhau của Mặt Trăng được chiếu sáng bởi Mặt Trời.</a:t>
            </a:r>
          </a:p>
          <a:p>
            <a:r>
              <a:rPr lang="vi-VN" sz="3200" dirty="0" smtClean="0">
                <a:latin typeface="Times New Roman" pitchFamily="18" charset="0"/>
                <a:cs typeface="Times New Roman" pitchFamily="18" charset="0"/>
              </a:rPr>
              <a:t>D. Trái Đất tự quay quanh trục của nó liên tục.</a:t>
            </a:r>
            <a:endParaRPr lang="vi-VN" sz="3200" dirty="0">
              <a:latin typeface="Times New Roman" pitchFamily="18" charset="0"/>
              <a:cs typeface="Times New Roman" pitchFamily="18" charset="0"/>
            </a:endParaRPr>
          </a:p>
        </p:txBody>
      </p:sp>
      <p:sp>
        <p:nvSpPr>
          <p:cNvPr id="7" name="Oval 6"/>
          <p:cNvSpPr/>
          <p:nvPr/>
        </p:nvSpPr>
        <p:spPr>
          <a:xfrm>
            <a:off x="0" y="4572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lide(fromBottom)">
                                      <p:cBhvr>
                                        <p:cTn id="16" dur="500"/>
                                        <p:tgtEl>
                                          <p:spTgt spid="4">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lide(fromBottom)">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plus(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363147" cy="584775"/>
          </a:xfrm>
          <a:prstGeom prst="rect">
            <a:avLst/>
          </a:prstGeom>
        </p:spPr>
        <p:txBody>
          <a:bodyPr wrap="none">
            <a:spAutoFit/>
          </a:bodyPr>
          <a:lstStyle/>
          <a:p>
            <a:r>
              <a:rPr lang="en-US" sz="3200" b="1" dirty="0" smtClean="0">
                <a:latin typeface="Times New Roman" pitchFamily="18" charset="0"/>
                <a:cs typeface="Times New Roman" pitchFamily="18" charset="0"/>
              </a:rPr>
              <a:t>VẬN DỤNG</a:t>
            </a:r>
            <a:endParaRPr lang="en-US" sz="3200" b="1" dirty="0">
              <a:latin typeface="Times New Roman" pitchFamily="18" charset="0"/>
              <a:cs typeface="Times New Roman" pitchFamily="18" charset="0"/>
            </a:endParaRPr>
          </a:p>
        </p:txBody>
      </p:sp>
      <p:sp>
        <p:nvSpPr>
          <p:cNvPr id="5" name="Rectangle 4"/>
          <p:cNvSpPr/>
          <p:nvPr/>
        </p:nvSpPr>
        <p:spPr>
          <a:xfrm>
            <a:off x="0" y="533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Dựa vào hình dạng nhìn thấy của Mặt Trăng để dự đoán ngày âm lịch trong tháng.</a:t>
            </a:r>
            <a:endParaRPr lang="en-US" sz="3200" dirty="0">
              <a:latin typeface="Times New Roman" pitchFamily="18" charset="0"/>
              <a:cs typeface="Times New Roman" pitchFamily="18" charset="0"/>
            </a:endParaRPr>
          </a:p>
        </p:txBody>
      </p:sp>
      <p:pic>
        <p:nvPicPr>
          <p:cNvPr id="32770" name="Picture 2" descr="Lý giải vì sao mặt trăng lại phát sáng - MVietQ"/>
          <p:cNvPicPr>
            <a:picLocks noChangeAspect="1" noChangeArrowheads="1"/>
          </p:cNvPicPr>
          <p:nvPr/>
        </p:nvPicPr>
        <p:blipFill>
          <a:blip r:embed="rId2"/>
          <a:srcRect/>
          <a:stretch>
            <a:fillRect/>
          </a:stretch>
        </p:blipFill>
        <p:spPr bwMode="auto">
          <a:xfrm>
            <a:off x="0" y="1600200"/>
            <a:ext cx="9144000" cy="3657600"/>
          </a:xfrm>
          <a:prstGeom prst="rect">
            <a:avLst/>
          </a:prstGeom>
          <a:noFill/>
        </p:spPr>
      </p:pic>
      <p:sp>
        <p:nvSpPr>
          <p:cNvPr id="7" name="Rectangle 6"/>
          <p:cNvSpPr/>
          <p:nvPr/>
        </p:nvSpPr>
        <p:spPr>
          <a:xfrm>
            <a:off x="0" y="54102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Nhìn thấy hình dạng Trăng tròn: ta đoán là ngày rằm (giữa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2770"/>
                                        </p:tgtEl>
                                        <p:attrNameLst>
                                          <p:attrName>style.visibility</p:attrName>
                                        </p:attrNameLst>
                                      </p:cBhvr>
                                      <p:to>
                                        <p:strVal val="visible"/>
                                      </p:to>
                                    </p:set>
                                    <p:animEffect transition="in" filter="slide(fromBottom)">
                                      <p:cBhvr>
                                        <p:cTn id="20" dur="500"/>
                                        <p:tgtEl>
                                          <p:spTgt spid="3277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không Trăng ta đoán là ngày mồng 1 (đầu tháng).</a:t>
            </a:r>
            <a:endParaRPr lang="en-US" sz="3200" dirty="0">
              <a:latin typeface="Times New Roman" pitchFamily="18" charset="0"/>
              <a:cs typeface="Times New Roman" pitchFamily="18" charset="0"/>
            </a:endParaRPr>
          </a:p>
        </p:txBody>
      </p:sp>
      <p:sp>
        <p:nvSpPr>
          <p:cNvPr id="5" name="Rectangle 4"/>
          <p:cNvSpPr/>
          <p:nvPr/>
        </p:nvSpPr>
        <p:spPr>
          <a:xfrm>
            <a:off x="0" y="1143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Trăng khuyết có khả năng tròn dần là ngày đầu nửa tháng</a:t>
            </a:r>
            <a:endParaRPr lang="en-US" sz="3200" dirty="0">
              <a:latin typeface="Times New Roman" pitchFamily="18" charset="0"/>
              <a:cs typeface="Times New Roman" pitchFamily="18" charset="0"/>
            </a:endParaRPr>
          </a:p>
        </p:txBody>
      </p:sp>
      <p:sp>
        <p:nvSpPr>
          <p:cNvPr id="6" name="Rectangle 5"/>
          <p:cNvSpPr/>
          <p:nvPr/>
        </p:nvSpPr>
        <p:spPr>
          <a:xfrm>
            <a:off x="0" y="2362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Nhìn thấy hình dạng Trăng khuyết có khả năng khuyết dần nữa là ngày đầu cuối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47807752"/>
              </p:ext>
            </p:extLst>
          </p:nvPr>
        </p:nvGraphicFramePr>
        <p:xfrm>
          <a:off x="0" y="191071"/>
          <a:ext cx="9144000" cy="6678677"/>
        </p:xfrm>
        <a:graphic>
          <a:graphicData uri="http://schemas.openxmlformats.org/drawingml/2006/table">
            <a:tbl>
              <a:tblPr firstRow="1" firstCol="1" bandRow="1">
                <a:tableStyleId>{BC89EF96-8CEA-46FF-86C4-4CE0E7609802}</a:tableStyleId>
              </a:tblPr>
              <a:tblGrid>
                <a:gridCol w="4784521">
                  <a:extLst>
                    <a:ext uri="{9D8B030D-6E8A-4147-A177-3AD203B41FA5}">
                      <a16:colId xmlns:a16="http://schemas.microsoft.com/office/drawing/2014/main" xmlns="" val="486513680"/>
                    </a:ext>
                  </a:extLst>
                </a:gridCol>
                <a:gridCol w="4359479">
                  <a:extLst>
                    <a:ext uri="{9D8B030D-6E8A-4147-A177-3AD203B41FA5}">
                      <a16:colId xmlns:a16="http://schemas.microsoft.com/office/drawing/2014/main" xmlns="" val="3184006587"/>
                    </a:ext>
                  </a:extLst>
                </a:gridCol>
              </a:tblGrid>
              <a:tr h="460649">
                <a:tc gridSpan="2">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CÁC</a:t>
                      </a:r>
                      <a:r>
                        <a:rPr lang="en-US" sz="2400" baseline="0" dirty="0">
                          <a:effectLst/>
                          <a:latin typeface="Times New Roman" pitchFamily="18" charset="0"/>
                          <a:cs typeface="Times New Roman" pitchFamily="18" charset="0"/>
                        </a:rPr>
                        <a:t> HÌNH DẠNG NHÌN THẤY CỦA MẶT TRĂNG (PHA CỦA MẶT TRĂNG)</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hMerge="1">
                  <a:txBody>
                    <a:bodyPr/>
                    <a:lstStyle/>
                    <a:p>
                      <a:pPr marL="0" marR="0">
                        <a:lnSpc>
                          <a:spcPct val="107000"/>
                        </a:lnSpc>
                        <a:spcBef>
                          <a:spcPts val="0"/>
                        </a:spcBef>
                        <a:spcAft>
                          <a:spcPts val="0"/>
                        </a:spcAft>
                        <a:tabLst>
                          <a:tab pos="3200400" algn="l"/>
                          <a:tab pos="4343400" algn="l"/>
                        </a:tabLs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653272544"/>
                  </a:ext>
                </a:extLst>
              </a:tr>
              <a:tr h="426453">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A</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B</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067855387"/>
                  </a:ext>
                </a:extLst>
              </a:tr>
              <a:tr h="694902">
                <a:tc>
                  <a:txBody>
                    <a:bodyPr/>
                    <a:lstStyle/>
                    <a:p>
                      <a:pPr marL="0" marR="0" indent="0" algn="l" defTabSz="914400" rtl="0" eaLnBrk="1" fontAlgn="auto" latinLnBrk="0" hangingPunct="1">
                        <a:lnSpc>
                          <a:spcPct val="107000"/>
                        </a:lnSpc>
                        <a:spcBef>
                          <a:spcPts val="0"/>
                        </a:spcBef>
                        <a:spcAft>
                          <a:spcPts val="0"/>
                        </a:spcAft>
                        <a:buClrTx/>
                        <a:buSzTx/>
                        <a:buFontTx/>
                        <a:buNone/>
                        <a:tabLst>
                          <a:tab pos="3200400" algn="l"/>
                          <a:tab pos="4343400" algn="l"/>
                        </a:tabLst>
                        <a:defRPr/>
                      </a:pP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ứng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ngày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smtClean="0">
                          <a:effectLst/>
                          <a:latin typeface="Times New Roman" pitchFamily="18" charset="0"/>
                          <a:cs typeface="Times New Roman" pitchFamily="18" charset="0"/>
                        </a:rPr>
                        <a:t>)</a:t>
                      </a:r>
                      <a:endParaRPr lang="en-US" sz="2400" dirty="0">
                        <a:effectLst/>
                        <a:latin typeface="Times New Roman" pitchFamily="18" charset="0"/>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694455774"/>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4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995547567"/>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8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2213731382"/>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12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552668636"/>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tròn (ứng với 16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090755048"/>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19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3918888725"/>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23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3188020503"/>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27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xmlns="" val="1005024630"/>
                  </a:ext>
                </a:extLst>
              </a:tr>
            </a:tbl>
          </a:graphicData>
        </a:graphic>
      </p:graphicFrame>
      <p:pic>
        <p:nvPicPr>
          <p:cNvPr id="13" name="Picture 12"/>
          <p:cNvPicPr/>
          <p:nvPr/>
        </p:nvPicPr>
        <p:blipFill>
          <a:blip r:embed="rId2">
            <a:extLst>
              <a:ext uri="{28A0092B-C50C-407E-A947-70E740481C1C}">
                <a14:useLocalDpi xmlns:a14="http://schemas.microsoft.com/office/drawing/2010/main" xmlns="" val="0"/>
              </a:ext>
            </a:extLst>
          </a:blip>
          <a:stretch>
            <a:fillRect/>
          </a:stretch>
        </p:blipFill>
        <p:spPr>
          <a:xfrm>
            <a:off x="7391400" y="2209800"/>
            <a:ext cx="628014" cy="647065"/>
          </a:xfrm>
          <a:prstGeom prst="rect">
            <a:avLst/>
          </a:prstGeom>
        </p:spPr>
      </p:pic>
      <p:pic>
        <p:nvPicPr>
          <p:cNvPr id="14" name="Picture 13"/>
          <p:cNvPicPr/>
          <p:nvPr/>
        </p:nvPicPr>
        <p:blipFill>
          <a:blip r:embed="rId3"/>
          <a:stretch>
            <a:fillRect/>
          </a:stretch>
        </p:blipFill>
        <p:spPr>
          <a:xfrm>
            <a:off x="7391400" y="6184836"/>
            <a:ext cx="683768" cy="673164"/>
          </a:xfrm>
          <a:prstGeom prst="rect">
            <a:avLst/>
          </a:prstGeom>
        </p:spPr>
      </p:pic>
      <p:pic>
        <p:nvPicPr>
          <p:cNvPr id="15" name="Picture 14"/>
          <p:cNvPicPr/>
          <p:nvPr/>
        </p:nvPicPr>
        <p:blipFill>
          <a:blip r:embed="rId4"/>
          <a:stretch>
            <a:fillRect/>
          </a:stretch>
        </p:blipFill>
        <p:spPr>
          <a:xfrm>
            <a:off x="5791200" y="5486400"/>
            <a:ext cx="664591" cy="713232"/>
          </a:xfrm>
          <a:prstGeom prst="rect">
            <a:avLst/>
          </a:prstGeom>
        </p:spPr>
      </p:pic>
      <p:pic>
        <p:nvPicPr>
          <p:cNvPr id="16" name="Picture 15"/>
          <p:cNvPicPr/>
          <p:nvPr/>
        </p:nvPicPr>
        <p:blipFill>
          <a:blip r:embed="rId5"/>
          <a:stretch>
            <a:fillRect/>
          </a:stretch>
        </p:blipFill>
        <p:spPr>
          <a:xfrm>
            <a:off x="7391400" y="4876800"/>
            <a:ext cx="683768" cy="640080"/>
          </a:xfrm>
          <a:prstGeom prst="rect">
            <a:avLst/>
          </a:prstGeom>
        </p:spPr>
      </p:pic>
      <p:pic>
        <p:nvPicPr>
          <p:cNvPr id="17" name="Picture 16"/>
          <p:cNvPicPr/>
          <p:nvPr/>
        </p:nvPicPr>
        <p:blipFill>
          <a:blip r:embed="rId6"/>
          <a:stretch>
            <a:fillRect/>
          </a:stretch>
        </p:blipFill>
        <p:spPr>
          <a:xfrm>
            <a:off x="5715000" y="4191000"/>
            <a:ext cx="664591" cy="680148"/>
          </a:xfrm>
          <a:prstGeom prst="rect">
            <a:avLst/>
          </a:prstGeom>
        </p:spPr>
      </p:pic>
      <p:pic>
        <p:nvPicPr>
          <p:cNvPr id="18" name="Picture 17"/>
          <p:cNvPicPr/>
          <p:nvPr/>
        </p:nvPicPr>
        <p:blipFill>
          <a:blip r:embed="rId7">
            <a:extLst>
              <a:ext uri="{28A0092B-C50C-407E-A947-70E740481C1C}">
                <a14:useLocalDpi xmlns:a14="http://schemas.microsoft.com/office/drawing/2010/main" xmlns="" val="0"/>
              </a:ext>
            </a:extLst>
          </a:blip>
          <a:stretch>
            <a:fillRect/>
          </a:stretch>
        </p:blipFill>
        <p:spPr>
          <a:xfrm>
            <a:off x="5715000" y="1524000"/>
            <a:ext cx="656590" cy="637540"/>
          </a:xfrm>
          <a:prstGeom prst="rect">
            <a:avLst/>
          </a:prstGeom>
        </p:spPr>
      </p:pic>
      <p:pic>
        <p:nvPicPr>
          <p:cNvPr id="19" name="Picture 18"/>
          <p:cNvPicPr/>
          <p:nvPr/>
        </p:nvPicPr>
        <p:blipFill>
          <a:blip r:embed="rId8">
            <a:extLst>
              <a:ext uri="{28A0092B-C50C-407E-A947-70E740481C1C}">
                <a14:useLocalDpi xmlns:a14="http://schemas.microsoft.com/office/drawing/2010/main" xmlns="" val="0"/>
              </a:ext>
            </a:extLst>
          </a:blip>
          <a:stretch>
            <a:fillRect/>
          </a:stretch>
        </p:blipFill>
        <p:spPr>
          <a:xfrm>
            <a:off x="7391400" y="3505200"/>
            <a:ext cx="664591" cy="683080"/>
          </a:xfrm>
          <a:prstGeom prst="rect">
            <a:avLst/>
          </a:prstGeom>
        </p:spPr>
      </p:pic>
      <p:pic>
        <p:nvPicPr>
          <p:cNvPr id="20" name="Picture 19"/>
          <p:cNvPicPr/>
          <p:nvPr/>
        </p:nvPicPr>
        <p:blipFill>
          <a:blip r:embed="rId9"/>
          <a:stretch>
            <a:fillRect/>
          </a:stretch>
        </p:blipFill>
        <p:spPr>
          <a:xfrm>
            <a:off x="5715000" y="2895600"/>
            <a:ext cx="683768" cy="662601"/>
          </a:xfrm>
          <a:prstGeom prst="rect">
            <a:avLst/>
          </a:prstGeom>
        </p:spPr>
      </p:pic>
    </p:spTree>
    <p:extLst>
      <p:ext uri="{BB962C8B-B14F-4D97-AF65-F5344CB8AC3E}">
        <p14:creationId xmlns:p14="http://schemas.microsoft.com/office/powerpoint/2010/main" xmlns="" val="235551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img.loigiaihay.com/picture/2021/1013/mat-trang-chinh-thuc.png"/>
          <p:cNvPicPr>
            <a:picLocks noChangeAspect="1" noChangeArrowheads="1"/>
          </p:cNvPicPr>
          <p:nvPr/>
        </p:nvPicPr>
        <p:blipFill>
          <a:blip r:embed="rId2"/>
          <a:srcRect/>
          <a:stretch>
            <a:fillRect/>
          </a:stretch>
        </p:blipFill>
        <p:spPr bwMode="auto">
          <a:xfrm>
            <a:off x="0" y="0"/>
            <a:ext cx="9144000" cy="689001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185214"/>
          </a:xfrm>
          <a:prstGeom prst="rect">
            <a:avLst/>
          </a:prstGeom>
        </p:spPr>
        <p:txBody>
          <a:bodyPr wrap="square">
            <a:spAutoFit/>
          </a:bodyPr>
          <a:lstStyle/>
          <a:p>
            <a:pPr>
              <a:buFontTx/>
              <a:buChar char="-"/>
            </a:pPr>
            <a:r>
              <a:rPr lang="en-US" altLang="en-US" sz="4400" b="1" dirty="0" err="1" smtClean="0">
                <a:solidFill>
                  <a:schemeClr val="bg1"/>
                </a:solidFill>
                <a:latin typeface="Times New Roman" panose="02020603050405020304" pitchFamily="18" charset="0"/>
              </a:rPr>
              <a:t>Học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theo</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nội</a:t>
            </a:r>
            <a:r>
              <a:rPr lang="en-US" altLang="en-US" sz="4400" b="1" dirty="0" smtClean="0">
                <a:solidFill>
                  <a:schemeClr val="bg1"/>
                </a:solidFill>
                <a:latin typeface="Times New Roman" panose="02020603050405020304" pitchFamily="18" charset="0"/>
              </a:rPr>
              <a:t> dung </a:t>
            </a:r>
            <a:r>
              <a:rPr lang="en-US" altLang="en-US" sz="4400" b="1" dirty="0" err="1" smtClean="0">
                <a:solidFill>
                  <a:schemeClr val="bg1"/>
                </a:solidFill>
                <a:latin typeface="Times New Roman" panose="02020603050405020304" pitchFamily="18" charset="0"/>
              </a:rPr>
              <a:t>vở</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ghi</a:t>
            </a:r>
            <a:endParaRPr lang="en-US" altLang="en-US" sz="4400" b="1" dirty="0" smtClean="0">
              <a:solidFill>
                <a:schemeClr val="bg1"/>
              </a:solidFill>
              <a:latin typeface="Times New Roman" panose="02020603050405020304" pitchFamily="18" charset="0"/>
            </a:endParaRPr>
          </a:p>
          <a:p>
            <a:r>
              <a:rPr lang="vi-VN" altLang="en-US" sz="4400" b="1" dirty="0" smtClean="0">
                <a:solidFill>
                  <a:schemeClr val="bg1"/>
                </a:solidFill>
                <a:latin typeface="Times New Roman" panose="02020603050405020304" pitchFamily="18" charset="0"/>
              </a:rPr>
              <a:t>-</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Làm</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trong</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sách</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endParaRPr lang="en-US" altLang="en-US" sz="4400" b="1" dirty="0" smtClean="0">
              <a:solidFill>
                <a:schemeClr val="bg1"/>
              </a:solidFill>
              <a:latin typeface="Times New Roman" panose="02020603050405020304" pitchFamily="18" charset="0"/>
            </a:endParaRPr>
          </a:p>
          <a:p>
            <a:pPr>
              <a:buFontTx/>
              <a:buChar char="-"/>
            </a:pPr>
            <a:r>
              <a:rPr lang="en-US" altLang="en-US" sz="4400" b="1" dirty="0" err="1" smtClean="0">
                <a:solidFill>
                  <a:schemeClr val="bg1"/>
                </a:solidFill>
                <a:latin typeface="Times New Roman" panose="02020603050405020304" pitchFamily="18" charset="0"/>
              </a:rPr>
              <a:t>Đọc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trước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vi-VN" sz="4800" dirty="0" smtClean="0">
                <a:solidFill>
                  <a:schemeClr val="bg1"/>
                </a:solidFill>
                <a:latin typeface="Times New Roman" pitchFamily="18" charset="0"/>
                <a:cs typeface="Times New Roman" pitchFamily="18" charset="0"/>
              </a:rPr>
              <a:t>5</a:t>
            </a:r>
            <a:r>
              <a:rPr lang="vi-VN" sz="4800" b="1" dirty="0" smtClean="0">
                <a:solidFill>
                  <a:schemeClr val="bg1"/>
                </a:solidFill>
                <a:latin typeface="Times New Roman" panose="02020603050405020304" pitchFamily="18" charset="0"/>
                <a:cs typeface="Times New Roman" pitchFamily="18" charset="0"/>
              </a:rPr>
              <a:t>4</a:t>
            </a:r>
            <a:r>
              <a:rPr lang="en-US" altLang="en-US" sz="4400" b="1" dirty="0" smtClean="0">
                <a:solidFill>
                  <a:schemeClr val="bg1"/>
                </a:solidFill>
                <a:latin typeface="Times New Roman" panose="02020603050405020304" pitchFamily="18" charset="0"/>
              </a:rPr>
              <a:t>:</a:t>
            </a:r>
            <a:r>
              <a:rPr lang="vi-VN" altLang="en-US" sz="4400" b="1" dirty="0" smtClean="0">
                <a:solidFill>
                  <a:schemeClr val="bg1"/>
                </a:solidFill>
                <a:latin typeface="Times New Roman" panose="02020603050405020304" pitchFamily="18" charset="0"/>
              </a:rPr>
              <a:t>Hệ mặt trời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pattFill prst="plaid">
                  <a:fgClr>
                    <a:srgbClr val="FF0066"/>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1"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
        <p:nvSpPr>
          <p:cNvPr id="4" name="Rectangle 3"/>
          <p:cNvSpPr/>
          <p:nvPr/>
        </p:nvSpPr>
        <p:spPr>
          <a:xfrm>
            <a:off x="0" y="0"/>
            <a:ext cx="9144000" cy="1569660"/>
          </a:xfrm>
          <a:prstGeom prst="rect">
            <a:avLst/>
          </a:prstGeom>
        </p:spPr>
        <p:txBody>
          <a:bodyPr wrap="square">
            <a:spAutoFit/>
          </a:bodyPr>
          <a:lstStyle/>
          <a:p>
            <a:r>
              <a:rPr lang="vi-VN" sz="3200" dirty="0" smtClean="0">
                <a:latin typeface="+mj-lt"/>
              </a:rPr>
              <a:t>Em hãy mô tả các hình dạng của Mặt Trăng mà em đã nhìn thấy vào ban đêm. Vì sao chúng ta nhìn thấy Mặt Trăng có hình dạng khác nhau?</a:t>
            </a:r>
            <a:endParaRPr lang="en-US" sz="3200" dirty="0">
              <a:latin typeface="+mj-lt"/>
            </a:endParaRPr>
          </a:p>
        </p:txBody>
      </p:sp>
      <p:pic>
        <p:nvPicPr>
          <p:cNvPr id="1026" name="Picture 2" descr="Sinh ra vào ngày trăng khuyết hay trăng tròn có ảnh hưởng đến tính cách?"/>
          <p:cNvPicPr>
            <a:picLocks noChangeAspect="1" noChangeArrowheads="1"/>
          </p:cNvPicPr>
          <p:nvPr/>
        </p:nvPicPr>
        <p:blipFill>
          <a:blip r:embed="rId3"/>
          <a:srcRect/>
          <a:stretch>
            <a:fillRect/>
          </a:stretch>
        </p:blipFill>
        <p:spPr bwMode="auto">
          <a:xfrm>
            <a:off x="152400" y="1600200"/>
            <a:ext cx="8877640" cy="5257800"/>
          </a:xfrm>
          <a:prstGeom prst="rect">
            <a:avLst/>
          </a:prstGeom>
          <a:noFill/>
        </p:spPr>
      </p:pic>
    </p:spTree>
    <p:extLst>
      <p:ext uri="{BB962C8B-B14F-4D97-AF65-F5344CB8AC3E}">
        <p14:creationId xmlns=""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strVal val="#ppt_w*0.70"/>
                                          </p:val>
                                        </p:tav>
                                        <p:tav tm="100000">
                                          <p:val>
                                            <p:strVal val="#ppt_w"/>
                                          </p:val>
                                        </p:tav>
                                      </p:tavLst>
                                    </p:anim>
                                    <p:anim calcmode="lin" valueType="num">
                                      <p:cBhvr>
                                        <p:cTn id="14" dur="1000" fill="hold"/>
                                        <p:tgtEl>
                                          <p:spTgt spid="1026"/>
                                        </p:tgtEl>
                                        <p:attrNameLst>
                                          <p:attrName>ppt_h</p:attrName>
                                        </p:attrNameLst>
                                      </p:cBhvr>
                                      <p:tavLst>
                                        <p:tav tm="0">
                                          <p:val>
                                            <p:strVal val="#ppt_h"/>
                                          </p:val>
                                        </p:tav>
                                        <p:tav tm="100000">
                                          <p:val>
                                            <p:strVal val="#ppt_h"/>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hãy nêu các hình dạng nhìn thấy của Mặt trăng mà em biết | [Chân trời  sáng tạo] Khoa học tự nhiên 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71935" cy="584775"/>
          </a:xfrm>
          <a:prstGeom prst="rect">
            <a:avLst/>
          </a:prstGeom>
        </p:spPr>
        <p:txBody>
          <a:bodyPr wrap="none">
            <a:spAutoFit/>
          </a:bodyPr>
          <a:lstStyle/>
          <a:p>
            <a:r>
              <a:rPr lang="vi-VN" sz="3200" b="1" dirty="0" smtClean="0">
                <a:latin typeface="+mj-lt"/>
              </a:rPr>
              <a:t>I.</a:t>
            </a:r>
            <a:r>
              <a:rPr lang="en-US" sz="2800" b="1" dirty="0" smtClean="0">
                <a:latin typeface="Times New Roman" pitchFamily="18" charset="0"/>
                <a:cs typeface="Times New Roman" pitchFamily="18" charset="0"/>
              </a:rPr>
              <a:t>MẶT TRĂNG VÀ CÁC HÌNH DẠNG NHÌN THẤY</a:t>
            </a:r>
            <a:endParaRPr lang="en-US" sz="2800" dirty="0">
              <a:latin typeface="Times New Roman" pitchFamily="18" charset="0"/>
              <a:cs typeface="Times New Roman" pitchFamily="18" charset="0"/>
            </a:endParaRPr>
          </a:p>
        </p:txBody>
      </p:sp>
      <p:sp>
        <p:nvSpPr>
          <p:cNvPr id="4" name="Rectangle 3"/>
          <p:cNvSpPr/>
          <p:nvPr/>
        </p:nvSpPr>
        <p:spPr>
          <a:xfrm>
            <a:off x="0" y="533400"/>
            <a:ext cx="2381358" cy="584775"/>
          </a:xfrm>
          <a:prstGeom prst="rect">
            <a:avLst/>
          </a:prstGeom>
        </p:spPr>
        <p:txBody>
          <a:bodyPr wrap="none">
            <a:spAutoFit/>
          </a:bodyPr>
          <a:lstStyle/>
          <a:p>
            <a:r>
              <a:rPr lang="vi-VN" sz="3200" b="1" dirty="0" smtClean="0">
                <a:latin typeface="Times New Roman" pitchFamily="18" charset="0"/>
                <a:cs typeface="Times New Roman" pitchFamily="18" charset="0"/>
              </a:rPr>
              <a:t>1.Mặt Trăng</a:t>
            </a:r>
            <a:endParaRPr lang="vi-VN" sz="3200" dirty="0">
              <a:latin typeface="Times New Roman" pitchFamily="18" charset="0"/>
              <a:cs typeface="Times New Roman" pitchFamily="18" charset="0"/>
            </a:endParaRPr>
          </a:p>
        </p:txBody>
      </p:sp>
      <p:sp>
        <p:nvSpPr>
          <p:cNvPr id="5" name="Cloud Callout 4"/>
          <p:cNvSpPr/>
          <p:nvPr/>
        </p:nvSpPr>
        <p:spPr>
          <a:xfrm>
            <a:off x="3429000" y="838200"/>
            <a:ext cx="45720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itchFamily="18" charset="0"/>
                <a:cs typeface="Times New Roman" pitchFamily="18" charset="0"/>
              </a:rPr>
              <a:t>Vì sao ta nhìn thấy Mặt Trăng?</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304800" y="1143000"/>
            <a:ext cx="8153400" cy="3896702"/>
          </a:xfrm>
          <a:prstGeom prst="rect">
            <a:avLst/>
          </a:prstGeom>
        </p:spPr>
      </p:pic>
      <p:sp>
        <p:nvSpPr>
          <p:cNvPr id="7" name="Rectangle 6"/>
          <p:cNvSpPr/>
          <p:nvPr/>
        </p:nvSpPr>
        <p:spPr>
          <a:xfrm>
            <a:off x="0" y="5105400"/>
            <a:ext cx="9372600" cy="1569660"/>
          </a:xfrm>
          <a:prstGeom prst="rect">
            <a:avLst/>
          </a:prstGeom>
        </p:spPr>
        <p:txBody>
          <a:bodyPr wrap="square">
            <a:spAutoFit/>
          </a:bodyPr>
          <a:lstStyle/>
          <a:p>
            <a:r>
              <a:rPr lang="vi-VN" sz="3200" dirty="0" smtClean="0">
                <a:latin typeface="Times New Roman" pitchFamily="18" charset="0"/>
                <a:cs typeface="Times New Roman" pitchFamily="18" charset="0"/>
              </a:rPr>
              <a:t>Mặt trăng đã được con người biết đến từ thời tiền sử,do</a:t>
            </a:r>
          </a:p>
          <a:p>
            <a:r>
              <a:rPr lang="vi-VN" sz="3200" dirty="0" smtClean="0">
                <a:latin typeface="Times New Roman" pitchFamily="18" charset="0"/>
                <a:cs typeface="Times New Roman" pitchFamily="18" charset="0"/>
              </a:rPr>
              <a:t>nó sáng thứ nhì và chỉ đứng sau Mặt trời. Mặt trăng là một thiên thể gần có hình cầu với kích thước bằng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plus(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arn(inHorizontal)">
                                      <p:cBhvr>
                                        <p:cTn id="4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Khoảng 27 kích thước Trái đất. Ta có khối lượng bằng khoảng 1,23 khối lượng Trái đất .</a:t>
            </a:r>
            <a:endParaRPr lang="en-US" sz="3200" dirty="0">
              <a:latin typeface="Times New Roman" pitchFamily="18" charset="0"/>
              <a:cs typeface="Times New Roman" pitchFamily="18" charset="0"/>
            </a:endParaRPr>
          </a:p>
        </p:txBody>
      </p:sp>
      <p:sp>
        <p:nvSpPr>
          <p:cNvPr id="8" name="Rectangle 7"/>
          <p:cNvSpPr/>
          <p:nvPr/>
        </p:nvSpPr>
        <p:spPr>
          <a:xfrm>
            <a:off x="0" y="1066800"/>
            <a:ext cx="9144000" cy="1569660"/>
          </a:xfrm>
          <a:prstGeom prst="rect">
            <a:avLst/>
          </a:prstGeom>
        </p:spPr>
        <p:txBody>
          <a:bodyPr wrap="square">
            <a:spAutoFit/>
          </a:bodyPr>
          <a:lstStyle/>
          <a:p>
            <a:r>
              <a:rPr lang="vi-VN" sz="3200" dirty="0" smtClean="0">
                <a:latin typeface="+mj-lt"/>
              </a:rPr>
              <a:t>Mặt Trăng là một vệ tinh của Trái Đất mà chúng ta có thể nhìn thấy trên bầu trời. Đôi khi chúng ta thấy nó rất sáng vào đêm.</a:t>
            </a:r>
            <a:endParaRPr lang="en-US" sz="3200" dirty="0">
              <a:latin typeface="+mj-lt"/>
            </a:endParaRPr>
          </a:p>
        </p:txBody>
      </p:sp>
      <p:sp>
        <p:nvSpPr>
          <p:cNvPr id="9" name="Rectangle 8"/>
          <p:cNvSpPr/>
          <p:nvPr/>
        </p:nvSpPr>
        <p:spPr>
          <a:xfrm>
            <a:off x="0" y="2590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Vệ tinh không tự phát sáng được vậy tại sao ta lại nhìn thấy Mặt trăng</a:t>
            </a:r>
            <a:endParaRPr lang="en-US" sz="3200" dirty="0">
              <a:latin typeface="Times New Roman" pitchFamily="18" charset="0"/>
              <a:cs typeface="Times New Roman" pitchFamily="18" charset="0"/>
            </a:endParaRPr>
          </a:p>
        </p:txBody>
      </p:sp>
      <p:sp>
        <p:nvSpPr>
          <p:cNvPr id="1026" name="AutoShape 2"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Lý thuyết Chuyển động nhìn thấy của Mặt Trăng KHTN 6 Chân trời sáng tạo |  KHTN lớp 6 - Chân trời sáng tạo"/>
          <p:cNvPicPr>
            <a:picLocks noChangeAspect="1" noChangeArrowheads="1"/>
          </p:cNvPicPr>
          <p:nvPr/>
        </p:nvPicPr>
        <p:blipFill>
          <a:blip r:embed="rId2"/>
          <a:srcRect/>
          <a:stretch>
            <a:fillRect/>
          </a:stretch>
        </p:blipFill>
        <p:spPr bwMode="auto">
          <a:xfrm>
            <a:off x="0" y="3657600"/>
            <a:ext cx="9144000" cy="3246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308324"/>
          </a:xfrm>
          <a:prstGeom prst="rect">
            <a:avLst/>
          </a:prstGeom>
        </p:spPr>
        <p:txBody>
          <a:bodyPr wrap="square">
            <a:spAutoFit/>
          </a:bodyPr>
          <a:lstStyle/>
          <a:p>
            <a:r>
              <a:rPr lang="vi-VN" sz="3600" dirty="0" smtClean="0">
                <a:latin typeface="+mj-lt"/>
              </a:rPr>
              <a:t>Mặt Trăng có dạng hình cầu nên lúc nào cũng chỉ có một nửa Mặt trăng được Mặt trời chiếu sáng, nửa còn lại nằm trong bóng tối ta không nhìn thấy được gọi là phần tối.</a:t>
            </a:r>
            <a:endParaRPr lang="en-US" sz="3600" dirty="0">
              <a:latin typeface="+mj-lt"/>
            </a:endParaRPr>
          </a:p>
        </p:txBody>
      </p:sp>
      <p:sp>
        <p:nvSpPr>
          <p:cNvPr id="5" name="Rectangle 4"/>
          <p:cNvSpPr/>
          <p:nvPr/>
        </p:nvSpPr>
        <p:spPr>
          <a:xfrm>
            <a:off x="0" y="2590800"/>
            <a:ext cx="9144000" cy="2308324"/>
          </a:xfrm>
          <a:prstGeom prst="rect">
            <a:avLst/>
          </a:prstGeom>
        </p:spPr>
        <p:txBody>
          <a:bodyPr wrap="square">
            <a:spAutoFit/>
          </a:bodyPr>
          <a:lstStyle/>
          <a:p>
            <a:r>
              <a:rPr lang="vi-VN" sz="3600" dirty="0" smtClean="0">
                <a:latin typeface="+mj-lt"/>
              </a:rPr>
              <a:t>Thực tế thì quỹ đạo của Mặt trăng quay quanh Trái đất không phải hình tròn mà là hình elip. Nên chúng ta có thể nhìn thấy được  9    của bề mặt Mặt trăng.</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34500" cy="584775"/>
          </a:xfrm>
          <a:prstGeom prst="rect">
            <a:avLst/>
          </a:prstGeom>
        </p:spPr>
        <p:txBody>
          <a:bodyPr wrap="none">
            <a:spAutoFit/>
          </a:bodyPr>
          <a:lstStyle/>
          <a:p>
            <a:r>
              <a:rPr lang="vi-VN" sz="3200" b="1" dirty="0" smtClean="0">
                <a:latin typeface="Times New Roman" pitchFamily="18" charset="0"/>
                <a:cs typeface="Times New Roman" pitchFamily="18" charset="0"/>
              </a:rPr>
              <a:t>2.Hình dạng nhìn thấy của Mặt Trăng</a:t>
            </a:r>
            <a:endParaRPr lang="vi-VN" sz="3200" dirty="0">
              <a:latin typeface="Times New Roman" pitchFamily="18" charset="0"/>
              <a:cs typeface="Times New Roman" pitchFamily="18" charset="0"/>
            </a:endParaRPr>
          </a:p>
        </p:txBody>
      </p:sp>
      <p:pic>
        <p:nvPicPr>
          <p:cNvPr id="23556" name="Picture 4" descr="Khoa học tự nhiên 6 Kết nối tri thức Bài 53: Mặt Trăng"/>
          <p:cNvPicPr>
            <a:picLocks noChangeAspect="1" noChangeArrowheads="1"/>
          </p:cNvPicPr>
          <p:nvPr/>
        </p:nvPicPr>
        <p:blipFill>
          <a:blip r:embed="rId2"/>
          <a:srcRect/>
          <a:stretch>
            <a:fillRect/>
          </a:stretch>
        </p:blipFill>
        <p:spPr bwMode="auto">
          <a:xfrm>
            <a:off x="0" y="533400"/>
            <a:ext cx="9144000" cy="4495800"/>
          </a:xfrm>
          <a:prstGeom prst="rect">
            <a:avLst/>
          </a:prstGeom>
          <a:noFill/>
        </p:spPr>
      </p:pic>
      <p:sp>
        <p:nvSpPr>
          <p:cNvPr id="6" name="Rectangle 5"/>
          <p:cNvSpPr/>
          <p:nvPr/>
        </p:nvSpPr>
        <p:spPr>
          <a:xfrm>
            <a:off x="0" y="5181600"/>
            <a:ext cx="9144000" cy="1754326"/>
          </a:xfrm>
          <a:prstGeom prst="rect">
            <a:avLst/>
          </a:prstGeom>
        </p:spPr>
        <p:txBody>
          <a:bodyPr wrap="square">
            <a:spAutoFit/>
          </a:bodyPr>
          <a:lstStyle/>
          <a:p>
            <a:r>
              <a:rPr lang="vi-VN" sz="3600" dirty="0" smtClean="0">
                <a:latin typeface="+mj-lt"/>
              </a:rPr>
              <a:t>Hình dạng Mặt Trăng ta nhìn thấy trên bầu trời thay đổi mỗi ngày. Người ta nói đó là các pha của Mặt Trăng.</a:t>
            </a:r>
            <a:endParaRPr lang="en-US" sz="3600" dirty="0">
              <a:latin typeface="+mj-lt"/>
            </a:endParaRPr>
          </a:p>
        </p:txBody>
      </p:sp>
    </p:spTree>
    <p:extLst>
      <p:ext uri="{BB962C8B-B14F-4D97-AF65-F5344CB8AC3E}">
        <p14:creationId xmlns:p14="http://schemas.microsoft.com/office/powerpoint/2010/main" xmlns="" val="38992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plus(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dạng nhìn thấy của Mặt Trăng là phần bề mặt của Mặt Trăng được nhìn thấy khi quan sát từ Trái Đất.</a:t>
            </a:r>
            <a:endParaRPr lang="en-US" sz="3200" dirty="0">
              <a:latin typeface="Times New Roman" pitchFamily="18" charset="0"/>
              <a:cs typeface="Times New Roman" pitchFamily="18" charset="0"/>
            </a:endParaRPr>
          </a:p>
        </p:txBody>
      </p:sp>
      <p:sp>
        <p:nvSpPr>
          <p:cNvPr id="3" name="Rectangle 2"/>
          <p:cNvSpPr/>
          <p:nvPr/>
        </p:nvSpPr>
        <p:spPr>
          <a:xfrm>
            <a:off x="0" y="1143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Mỗi thời điểm, phần bề mặt Mặt Trăng hướng về Trái Đất được Mặt Trời chiếu sáng có diện tích khác nhau nên ta thấy hình dạng Mặt Trăng là khác nhau.</a:t>
            </a:r>
            <a:endParaRPr lang="en-US" sz="3200" dirty="0">
              <a:latin typeface="Times New Roman" pitchFamily="18" charset="0"/>
              <a:cs typeface="Times New Roman" pitchFamily="18" charset="0"/>
            </a:endParaRPr>
          </a:p>
        </p:txBody>
      </p:sp>
      <p:sp>
        <p:nvSpPr>
          <p:cNvPr id="4" name="Rectangle 3"/>
          <p:cNvSpPr/>
          <p:nvPr/>
        </p:nvSpPr>
        <p:spPr>
          <a:xfrm>
            <a:off x="0" y="2743200"/>
            <a:ext cx="9144000" cy="1569660"/>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Các hình dạng nhìn thấy của Mặt Trăng là: Trăng tròn, Trăng khuyết, Trăng bán nguyệt, Trăng lưỡi liềm, không Trăng.</a:t>
            </a:r>
            <a:endParaRPr lang="en-US" sz="3200" dirty="0">
              <a:solidFill>
                <a:srgbClr val="7030A0"/>
              </a:solidFill>
              <a:latin typeface="Times New Roman" pitchFamily="18" charset="0"/>
              <a:cs typeface="Times New Roman" pitchFamily="18" charset="0"/>
            </a:endParaRPr>
          </a:p>
        </p:txBody>
      </p:sp>
      <p:sp>
        <p:nvSpPr>
          <p:cNvPr id="5" name="Rectangle 4"/>
          <p:cNvSpPr/>
          <p:nvPr/>
        </p:nvSpPr>
        <p:spPr>
          <a:xfrm>
            <a:off x="0" y="4191000"/>
            <a:ext cx="8991600" cy="1569660"/>
          </a:xfrm>
          <a:prstGeom prst="rect">
            <a:avLst/>
          </a:prstGeom>
        </p:spPr>
        <p:txBody>
          <a:bodyPr wrap="square">
            <a:spAutoFit/>
          </a:bodyPr>
          <a:lstStyle/>
          <a:p>
            <a:r>
              <a:rPr lang="vi-VN" sz="3200" dirty="0" smtClean="0">
                <a:latin typeface="Times New Roman" pitchFamily="18" charset="0"/>
                <a:cs typeface="Times New Roman" pitchFamily="18" charset="0"/>
              </a:rPr>
              <a:t>Khoảng thời gian để Mặt Trăng quay trở lại vị trí nằm giữa Mặt Trời và Trái Đất là 29,5 ngày và người ta gọi là Tuần Trăng.</a:t>
            </a:r>
            <a:endParaRPr lang="en-US" sz="3200" dirty="0">
              <a:latin typeface="Times New Roman" pitchFamily="18" charset="0"/>
              <a:cs typeface="Times New Roman" pitchFamily="18" charset="0"/>
            </a:endParaRPr>
          </a:p>
        </p:txBody>
      </p:sp>
      <p:sp>
        <p:nvSpPr>
          <p:cNvPr id="6" name="Rectangle 5"/>
          <p:cNvSpPr/>
          <p:nvPr/>
        </p:nvSpPr>
        <p:spPr>
          <a:xfrm>
            <a:off x="0"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Hình ảnh Mặt Trăng ta quan sát được trong các Tuần Trăng là giống nhau.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1284</Words>
  <Application>Microsoft Office PowerPoint</Application>
  <PresentationFormat>On-screen Show (4:3)</PresentationFormat>
  <Paragraphs>117</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80</cp:revision>
  <dcterms:created xsi:type="dcterms:W3CDTF">2022-02-20T11:36:53Z</dcterms:created>
  <dcterms:modified xsi:type="dcterms:W3CDTF">2022-04-11T12:51:56Z</dcterms:modified>
</cp:coreProperties>
</file>