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514" r:id="rId2"/>
    <p:sldId id="257" r:id="rId3"/>
    <p:sldId id="475" r:id="rId4"/>
    <p:sldId id="465" r:id="rId5"/>
    <p:sldId id="261" r:id="rId6"/>
    <p:sldId id="262" r:id="rId7"/>
    <p:sldId id="469" r:id="rId8"/>
    <p:sldId id="477" r:id="rId9"/>
    <p:sldId id="467" r:id="rId10"/>
    <p:sldId id="501" r:id="rId11"/>
    <p:sldId id="478" r:id="rId12"/>
    <p:sldId id="480" r:id="rId13"/>
    <p:sldId id="271" r:id="rId14"/>
    <p:sldId id="481" r:id="rId15"/>
    <p:sldId id="433" r:id="rId16"/>
    <p:sldId id="482" r:id="rId17"/>
    <p:sldId id="483" r:id="rId18"/>
    <p:sldId id="484" r:id="rId19"/>
    <p:sldId id="502" r:id="rId20"/>
    <p:sldId id="503" r:id="rId21"/>
    <p:sldId id="504" r:id="rId22"/>
    <p:sldId id="488" r:id="rId23"/>
    <p:sldId id="489" r:id="rId24"/>
    <p:sldId id="435" r:id="rId25"/>
    <p:sldId id="507" r:id="rId26"/>
    <p:sldId id="490" r:id="rId27"/>
    <p:sldId id="491" r:id="rId28"/>
    <p:sldId id="492" r:id="rId29"/>
    <p:sldId id="493" r:id="rId30"/>
    <p:sldId id="259" r:id="rId31"/>
    <p:sldId id="495" r:id="rId32"/>
    <p:sldId id="496" r:id="rId33"/>
    <p:sldId id="497" r:id="rId34"/>
    <p:sldId id="500" r:id="rId35"/>
    <p:sldId id="285" r:id="rId36"/>
    <p:sldId id="508" r:id="rId37"/>
    <p:sldId id="509" r:id="rId38"/>
    <p:sldId id="510" r:id="rId39"/>
    <p:sldId id="511" r:id="rId40"/>
    <p:sldId id="512" r:id="rId41"/>
    <p:sldId id="513" r:id="rId42"/>
  </p:sldIdLst>
  <p:sldSz cx="12192000" cy="6858000"/>
  <p:notesSz cx="6858000" cy="9144000"/>
  <p:embeddedFontLst>
    <p:embeddedFont>
      <p:font typeface="字魂95号-手刻宋" panose="020B0604020202020204" charset="-122"/>
      <p:regular r:id="rId44"/>
    </p:embeddedFont>
    <p:embeddedFont>
      <p:font typeface="#9Slide03 Cabin Bold" panose="020B0604020202020204" charset="0"/>
      <p:bold r:id="rId45"/>
    </p:embeddedFont>
    <p:embeddedFont>
      <p:font typeface="#9Slide03 Inconsolata Bold" panose="020B0604020202020204" charset="0"/>
      <p:bold r:id="rId46"/>
    </p:embeddedFont>
    <p:embeddedFont>
      <p:font typeface="#9Slide04 Philosopher" panose="020B0604020202020204" charset="0"/>
      <p:regular r:id="rId47"/>
    </p:embeddedFont>
    <p:embeddedFont>
      <p:font typeface="#9Slide05 FS Blonde Script" panose="020B0604020202020204" charset="0"/>
      <p:italic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微软用户" initials="微软用户" lastIdx="0" clrIdx="0"/>
  <p:cmAuthor id="1" name="幸全" initials="幸全" lastIdx="1" clrIdx="0"/>
  <p:cmAuthor id="2" name="作者" initials="A" lastIdx="0" clrIdx="1"/>
  <p:cmAuthor id="3" name="Administrator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A3B"/>
    <a:srgbClr val="18407F"/>
    <a:srgbClr val="FDB301"/>
    <a:srgbClr val="0E6954"/>
    <a:srgbClr val="EC6C66"/>
    <a:srgbClr val="EC8337"/>
    <a:srgbClr val="92B54E"/>
    <a:srgbClr val="FF5892"/>
    <a:srgbClr val="BFE9FF"/>
    <a:srgbClr val="D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0774" autoAdjust="0"/>
  </p:normalViewPr>
  <p:slideViewPr>
    <p:cSldViewPr snapToGrid="0">
      <p:cViewPr varScale="1">
        <p:scale>
          <a:sx n="70" d="100"/>
          <a:sy n="70" d="100"/>
        </p:scale>
        <p:origin x="112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95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#9Slide03 Inconsolata Bold" panose="00000809000000000000" pitchFamily="50" charset="0"/>
              </a:rPr>
              <a:t>Lá cây sẽ khép lại để giảm sự sát thương do tác động của ngoại lực</a:t>
            </a:r>
            <a:endParaRPr lang="vi-VN" sz="12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#9Slide03 Inconsolata Bold" panose="00000809000000000000" pitchFamily="50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800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4468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724263" y="252349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3" name="文本框 2"/>
          <p:cNvSpPr txBox="1"/>
          <p:nvPr userDrawn="1"/>
        </p:nvSpPr>
        <p:spPr>
          <a:xfrm>
            <a:off x="724263" y="330104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校园-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70" cy="6857365"/>
          </a:xfrm>
          <a:prstGeom prst="rect">
            <a:avLst/>
          </a:prstGeom>
        </p:spPr>
      </p:pic>
      <p:pic>
        <p:nvPicPr>
          <p:cNvPr id="6" name="图片 5" descr="校园-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文本框 13"/>
          <p:cNvSpPr txBox="1"/>
          <p:nvPr userDrawn="1"/>
        </p:nvSpPr>
        <p:spPr>
          <a:xfrm>
            <a:off x="63873108" y="274320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15" name="文本框 14"/>
          <p:cNvSpPr txBox="1"/>
          <p:nvPr userDrawn="1"/>
        </p:nvSpPr>
        <p:spPr>
          <a:xfrm>
            <a:off x="63873108" y="352075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-103359857" y="2096770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-103359857" y="2874321"/>
            <a:ext cx="1088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>
                <a:noFill/>
              </a:rPr>
              <a:t>此模板版权为熊猫办公网所有！提示：此</a:t>
            </a:r>
            <a:r>
              <a:rPr lang="en-US" altLang="zh-CN" dirty="0">
                <a:noFill/>
              </a:rPr>
              <a:t>PPT</a:t>
            </a:r>
            <a:r>
              <a:rPr lang="zh-CN" altLang="en-US" dirty="0">
                <a:noFill/>
              </a:rPr>
              <a:t>为盗版熊猫办公网模板，如下载使用，会因兼容问题导致软件崩溃，请勿下载！！！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AF95A-15FE-4A4A-88E4-648C1FB269B8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01962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2025/2/25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gif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Users\TT\Downloads\Sinh%207.4\video%20b&#7885;%20ng&#7921;a_ng&#7885;c%20anh.mp4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9295883"/>
              </p:ext>
            </p:extLst>
          </p:nvPr>
        </p:nvGraphicFramePr>
        <p:xfrm>
          <a:off x="203201" y="1640840"/>
          <a:ext cx="11887201" cy="5217160"/>
        </p:xfrm>
        <a:graphic>
          <a:graphicData uri="http://schemas.openxmlformats.org/drawingml/2006/table">
            <a:tbl>
              <a:tblPr/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3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417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599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33.1</a:t>
                      </a: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Kích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thích</a:t>
                      </a:r>
                      <a:endParaRPr lang="en-US" sz="3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ứng</a:t>
                      </a:r>
                      <a:endParaRPr lang="en-US" sz="3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71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e</a:t>
                      </a: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Ánh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endParaRPr lang="en-US" sz="3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Ngọn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cây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hướng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về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phía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có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ánh</a:t>
                      </a: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endParaRPr lang="en-US" sz="3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?</a:t>
                      </a: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747" y="0"/>
            <a:ext cx="12160253" cy="787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5925" y="735704"/>
            <a:ext cx="83897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i="1" u="sng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i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926854072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31040" cy="957431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solidFill>
                  <a:srgbClr val="FFFF00"/>
                </a:solidFill>
                <a:latin typeface="#9Slide05 FS Blonde Script" pitchFamily="65" charset="0"/>
              </a:rPr>
              <a:t>Cảm</a:t>
            </a:r>
            <a:r>
              <a:rPr lang="en-US" sz="60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5 FS Blonde Script" pitchFamily="65" charset="0"/>
              </a:rPr>
              <a:t>ứng</a:t>
            </a:r>
            <a:r>
              <a:rPr lang="en-US" sz="6000" dirty="0">
                <a:solidFill>
                  <a:srgbClr val="FFFF00"/>
                </a:solidFill>
                <a:latin typeface="#9Slide05 FS Blonde Script" pitchFamily="65" charset="0"/>
              </a:rPr>
              <a:t> ở </a:t>
            </a:r>
            <a:r>
              <a:rPr lang="en-US" sz="6000" dirty="0" err="1">
                <a:solidFill>
                  <a:srgbClr val="FFFF00"/>
                </a:solidFill>
                <a:latin typeface="#9Slide05 FS Blonde Script" pitchFamily="65" charset="0"/>
              </a:rPr>
              <a:t>thực</a:t>
            </a:r>
            <a:r>
              <a:rPr lang="en-US" sz="60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6000" dirty="0" err="1">
                <a:solidFill>
                  <a:srgbClr val="FFFF00"/>
                </a:solidFill>
                <a:latin typeface="#9Slide05 FS Blonde Script" pitchFamily="65" charset="0"/>
              </a:rPr>
              <a:t>vật</a:t>
            </a:r>
            <a:endParaRPr lang="en-US" sz="60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7" name="Picture 6" descr="A hand holding a small plant&#10;&#10;Description automatically generated with low confidence">
            <a:extLst>
              <a:ext uri="{FF2B5EF4-FFF2-40B4-BE49-F238E27FC236}">
                <a16:creationId xmlns:a16="http://schemas.microsoft.com/office/drawing/2014/main" id="{1F67654B-AA29-EB8E-7313-ECCF79ABD5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19" y="1118346"/>
            <a:ext cx="5739653" cy="5739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5983042" y="2076995"/>
            <a:ext cx="600097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Chạm</a:t>
            </a:r>
            <a:r>
              <a:rPr lang="en-US" sz="5400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tay</a:t>
            </a:r>
            <a:r>
              <a:rPr lang="en-US" sz="5400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vào</a:t>
            </a:r>
            <a:r>
              <a:rPr lang="en-US" sz="5400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cây</a:t>
            </a:r>
            <a:r>
              <a:rPr lang="en-US" sz="5400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xấu</a:t>
            </a:r>
            <a:r>
              <a:rPr lang="en-US" sz="5400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5400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hổ</a:t>
            </a:r>
            <a:endParaRPr lang="en-US" sz="5400" u="sng" dirty="0">
              <a:solidFill>
                <a:srgbClr val="0E6954"/>
              </a:solidFill>
              <a:latin typeface="#9Slide05 FS Blonde Script" panose="03000503000000000000" pitchFamily="65" charset="0"/>
            </a:endParaRPr>
          </a:p>
          <a:p>
            <a:endParaRPr lang="en-US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6103170" y="3670116"/>
            <a:ext cx="57607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Tác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nhân</a:t>
            </a:r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: </a:t>
            </a:r>
            <a:r>
              <a:rPr lang="en-US" sz="4800" dirty="0" err="1">
                <a:latin typeface="#9Slide05 FS Blonde Script" panose="03000503000000000000" pitchFamily="65" charset="0"/>
              </a:rPr>
              <a:t>lực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của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ngón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tay</a:t>
            </a:r>
            <a:endParaRPr lang="en-US" sz="4800" dirty="0">
              <a:latin typeface="#9Slide05 FS Blonde Script" panose="03000503000000000000" pitchFamily="65" charset="0"/>
            </a:endParaRPr>
          </a:p>
          <a:p>
            <a:r>
              <a:rPr lang="en-US" sz="4800" dirty="0" err="1">
                <a:solidFill>
                  <a:srgbClr val="00B050"/>
                </a:solidFill>
                <a:latin typeface="#9Slide05 FS Blonde Script" panose="03000503000000000000" pitchFamily="65" charset="0"/>
              </a:rPr>
              <a:t>Phản</a:t>
            </a:r>
            <a:r>
              <a:rPr lang="en-US" sz="4800" dirty="0">
                <a:solidFill>
                  <a:srgbClr val="00B05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#9Slide05 FS Blonde Script" panose="03000503000000000000" pitchFamily="65" charset="0"/>
              </a:rPr>
              <a:t>ứng</a:t>
            </a:r>
            <a:r>
              <a:rPr lang="en-US" sz="4800" dirty="0">
                <a:solidFill>
                  <a:srgbClr val="00B050"/>
                </a:solidFill>
                <a:latin typeface="#9Slide05 FS Blonde Script" panose="03000503000000000000" pitchFamily="65" charset="0"/>
              </a:rPr>
              <a:t>: </a:t>
            </a:r>
            <a:r>
              <a:rPr lang="en-US" sz="4800" dirty="0" err="1">
                <a:latin typeface="#9Slide05 FS Blonde Script" panose="03000503000000000000" pitchFamily="65" charset="0"/>
              </a:rPr>
              <a:t>Lá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cây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cụp</a:t>
            </a:r>
            <a:r>
              <a:rPr lang="en-US" sz="4800" dirty="0">
                <a:latin typeface="#9Slide05 FS Blonde Script" panose="03000503000000000000" pitchFamily="65" charset="0"/>
              </a:rPr>
              <a:t> </a:t>
            </a:r>
            <a:r>
              <a:rPr lang="en-US" sz="4800" dirty="0" err="1">
                <a:latin typeface="#9Slide05 FS Blonde Script" panose="03000503000000000000" pitchFamily="65" charset="0"/>
              </a:rPr>
              <a:t>lại</a:t>
            </a:r>
            <a:endParaRPr lang="en-US" sz="4800" dirty="0">
              <a:latin typeface="#9Slide05 FS Blonde Script" panose="03000503000000000000" pitchFamily="65" charset="0"/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837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3E2F9E3-8372-AF70-1FC5-B4D0CB8B08CE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12131040" cy="1076045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FF00"/>
                </a:solidFill>
                <a:latin typeface="#9Slide05 FS Blonde Script" pitchFamily="65" charset="0"/>
              </a:rPr>
              <a:t>Cảm</a:t>
            </a:r>
            <a:r>
              <a:rPr lang="en-US" sz="66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5 FS Blonde Script" pitchFamily="65" charset="0"/>
              </a:rPr>
              <a:t>ứng</a:t>
            </a:r>
            <a:r>
              <a:rPr lang="en-US" sz="6600" dirty="0">
                <a:solidFill>
                  <a:srgbClr val="FFFF00"/>
                </a:solidFill>
                <a:latin typeface="#9Slide05 FS Blonde Script" pitchFamily="65" charset="0"/>
              </a:rPr>
              <a:t> ở </a:t>
            </a:r>
            <a:r>
              <a:rPr lang="en-US" sz="6600" dirty="0" err="1">
                <a:solidFill>
                  <a:srgbClr val="FFFF00"/>
                </a:solidFill>
                <a:latin typeface="#9Slide05 FS Blonde Script" pitchFamily="65" charset="0"/>
              </a:rPr>
              <a:t>động</a:t>
            </a:r>
            <a:r>
              <a:rPr lang="en-US" sz="66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6600" dirty="0" err="1">
                <a:solidFill>
                  <a:srgbClr val="FFFF00"/>
                </a:solidFill>
                <a:latin typeface="#9Slide05 FS Blonde Script" pitchFamily="65" charset="0"/>
              </a:rPr>
              <a:t>vật</a:t>
            </a:r>
            <a:endParaRPr lang="en-US" sz="66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9E0080-3BE1-0B77-8432-C3081549A558}"/>
              </a:ext>
            </a:extLst>
          </p:cNvPr>
          <p:cNvSpPr txBox="1"/>
          <p:nvPr/>
        </p:nvSpPr>
        <p:spPr>
          <a:xfrm>
            <a:off x="5347551" y="1884403"/>
            <a:ext cx="66482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Trời</a:t>
            </a:r>
            <a:r>
              <a:rPr lang="en-US" sz="6000" i="1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i="1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lạnh</a:t>
            </a:r>
            <a:r>
              <a:rPr lang="en-US" sz="6000" i="1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i="1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người</a:t>
            </a:r>
            <a:r>
              <a:rPr lang="en-US" sz="6000" i="1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i="1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nổi</a:t>
            </a:r>
            <a:r>
              <a:rPr lang="en-US" sz="6000" i="1" u="sng" dirty="0">
                <a:solidFill>
                  <a:srgbClr val="0E6954"/>
                </a:solidFill>
                <a:latin typeface="#9Slide05 FS Blonde Script" panose="03000503000000000000" pitchFamily="65" charset="0"/>
              </a:rPr>
              <a:t> da </a:t>
            </a:r>
            <a:r>
              <a:rPr lang="en-US" sz="6000" i="1" u="sng" dirty="0" err="1">
                <a:solidFill>
                  <a:srgbClr val="0E6954"/>
                </a:solidFill>
                <a:latin typeface="#9Slide05 FS Blonde Script" panose="03000503000000000000" pitchFamily="65" charset="0"/>
              </a:rPr>
              <a:t>gà</a:t>
            </a:r>
            <a:endParaRPr lang="en-US" sz="6000" i="1" u="sng" dirty="0">
              <a:latin typeface="#9Slide05 FS Blonde Script" panose="03000503000000000000" pitchFamily="65" charset="0"/>
            </a:endParaRPr>
          </a:p>
          <a:p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8B433F-FDF7-7A09-BD25-3E01C5F17FE5}"/>
              </a:ext>
            </a:extLst>
          </p:cNvPr>
          <p:cNvSpPr txBox="1"/>
          <p:nvPr/>
        </p:nvSpPr>
        <p:spPr>
          <a:xfrm>
            <a:off x="5934635" y="4385534"/>
            <a:ext cx="63936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Tác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nhân</a:t>
            </a:r>
            <a:r>
              <a:rPr lang="en-US" sz="6000" dirty="0">
                <a:solidFill>
                  <a:schemeClr val="accent2">
                    <a:lumMod val="75000"/>
                  </a:schemeClr>
                </a:solidFill>
                <a:latin typeface="#9Slide05 FS Blonde Script" panose="03000503000000000000" pitchFamily="65" charset="0"/>
              </a:rPr>
              <a:t>: </a:t>
            </a:r>
            <a:r>
              <a:rPr lang="en-US" sz="6000" dirty="0" err="1">
                <a:latin typeface="#9Slide05 FS Blonde Script" panose="03000503000000000000" pitchFamily="65" charset="0"/>
              </a:rPr>
              <a:t>nhiệt</a:t>
            </a:r>
            <a:r>
              <a:rPr lang="en-US" sz="6000" dirty="0"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latin typeface="#9Slide05 FS Blonde Script" panose="03000503000000000000" pitchFamily="65" charset="0"/>
              </a:rPr>
              <a:t>độ</a:t>
            </a:r>
            <a:r>
              <a:rPr lang="en-US" sz="6000" dirty="0"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latin typeface="#9Slide05 FS Blonde Script" panose="03000503000000000000" pitchFamily="65" charset="0"/>
              </a:rPr>
              <a:t>thấp</a:t>
            </a:r>
            <a:endParaRPr lang="en-US" sz="6000" dirty="0">
              <a:latin typeface="#9Slide05 FS Blonde Script" panose="03000503000000000000" pitchFamily="65" charset="0"/>
            </a:endParaRPr>
          </a:p>
          <a:p>
            <a:r>
              <a:rPr lang="en-US" sz="6000" dirty="0" err="1">
                <a:solidFill>
                  <a:srgbClr val="00B050"/>
                </a:solidFill>
                <a:latin typeface="#9Slide05 FS Blonde Script" panose="03000503000000000000" pitchFamily="65" charset="0"/>
              </a:rPr>
              <a:t>Phản</a:t>
            </a:r>
            <a:r>
              <a:rPr lang="en-US" sz="6000" dirty="0">
                <a:solidFill>
                  <a:srgbClr val="00B050"/>
                </a:solidFill>
                <a:latin typeface="#9Slide05 FS Blonde Script" panose="03000503000000000000" pitchFamily="65" charset="0"/>
              </a:rPr>
              <a:t> </a:t>
            </a:r>
            <a:r>
              <a:rPr lang="en-US" sz="6000" dirty="0" err="1">
                <a:solidFill>
                  <a:srgbClr val="00B050"/>
                </a:solidFill>
                <a:latin typeface="#9Slide05 FS Blonde Script" panose="03000503000000000000" pitchFamily="65" charset="0"/>
              </a:rPr>
              <a:t>ứng</a:t>
            </a:r>
            <a:r>
              <a:rPr lang="en-US" sz="6000" dirty="0">
                <a:solidFill>
                  <a:srgbClr val="00B050"/>
                </a:solidFill>
                <a:latin typeface="#9Slide05 FS Blonde Script" panose="03000503000000000000" pitchFamily="65" charset="0"/>
              </a:rPr>
              <a:t>: </a:t>
            </a:r>
            <a:r>
              <a:rPr lang="en-US" sz="6000" dirty="0" err="1">
                <a:latin typeface="#9Slide05 FS Blonde Script" panose="03000503000000000000" pitchFamily="65" charset="0"/>
              </a:rPr>
              <a:t>Nổi</a:t>
            </a:r>
            <a:r>
              <a:rPr lang="en-US" sz="6000" dirty="0">
                <a:latin typeface="#9Slide05 FS Blonde Script" panose="03000503000000000000" pitchFamily="65" charset="0"/>
              </a:rPr>
              <a:t> da </a:t>
            </a:r>
            <a:r>
              <a:rPr lang="en-US" sz="6000" dirty="0" err="1">
                <a:latin typeface="#9Slide05 FS Blonde Script" panose="03000503000000000000" pitchFamily="65" charset="0"/>
              </a:rPr>
              <a:t>gà</a:t>
            </a:r>
            <a:endParaRPr lang="en-US" sz="6000" dirty="0">
              <a:solidFill>
                <a:srgbClr val="FF0000"/>
              </a:solidFill>
              <a:latin typeface="#9Slide05 FS Blonde Script" panose="03000503000000000000" pitchFamily="65" charset="0"/>
            </a:endParaRPr>
          </a:p>
          <a:p>
            <a:endParaRPr lang="en-US" sz="4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CD8AEE-6531-A493-D11F-5EBE855BF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26" y="1076045"/>
            <a:ext cx="2708245" cy="2352955"/>
          </a:xfrm>
          <a:prstGeom prst="rect">
            <a:avLst/>
          </a:prstGeom>
        </p:spPr>
      </p:pic>
      <p:pic>
        <p:nvPicPr>
          <p:cNvPr id="10" name="Picture 2" descr="Nếu bạn “nổi gai ốc” khi nghe nhạc, bạn là người… rất đặc biệt | Báo Dân trí">
            <a:extLst>
              <a:ext uri="{FF2B5EF4-FFF2-40B4-BE49-F238E27FC236}">
                <a16:creationId xmlns:a16="http://schemas.microsoft.com/office/drawing/2014/main" id="{42503583-2D48-20F2-F974-0B229F445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11" y="3025447"/>
            <a:ext cx="5717563" cy="383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57BD47-5729-7D6F-394C-753A76048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169" y="76842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87780" y="737351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400" b="1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6304169" y="1229964"/>
            <a:ext cx="549204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Theo </a:t>
            </a: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em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cảm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ứng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gì</a:t>
            </a:r>
            <a:r>
              <a:rPr lang="en-US" altLang="zh-CN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?</a:t>
            </a:r>
            <a:endParaRPr lang="zh-CN" alt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pic>
        <p:nvPicPr>
          <p:cNvPr id="5" name="Picture 4" descr="A picture containing indoor, flower, plant, dark&#10;&#10;Description automatically generated">
            <a:extLst>
              <a:ext uri="{FF2B5EF4-FFF2-40B4-BE49-F238E27FC236}">
                <a16:creationId xmlns:a16="http://schemas.microsoft.com/office/drawing/2014/main" id="{3F73BDC6-AA95-9C49-332D-0C4127D052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0" y="298762"/>
            <a:ext cx="5784029" cy="60846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6767707" y="2528047"/>
            <a:ext cx="4774127" cy="3477875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400" b="1" dirty="0" err="1"/>
              <a:t>Kết</a:t>
            </a:r>
            <a:r>
              <a:rPr lang="en-US" sz="4400" b="1" dirty="0"/>
              <a:t> </a:t>
            </a:r>
            <a:r>
              <a:rPr lang="en-US" sz="4400" b="1" dirty="0" err="1"/>
              <a:t>luận</a:t>
            </a:r>
            <a:r>
              <a:rPr lang="en-US" sz="4400" b="1" dirty="0"/>
              <a:t>: </a:t>
            </a:r>
            <a:r>
              <a:rPr lang="en-US" sz="4400" b="1" dirty="0" err="1">
                <a:solidFill>
                  <a:srgbClr val="C00000"/>
                </a:solidFill>
              </a:rPr>
              <a:t>Cảm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ứng</a:t>
            </a:r>
            <a:r>
              <a:rPr lang="en-US" sz="4400" b="1" dirty="0">
                <a:solidFill>
                  <a:srgbClr val="C00000"/>
                </a:solidFill>
              </a:rPr>
              <a:t>  </a:t>
            </a:r>
            <a:r>
              <a:rPr lang="en-US" sz="4400" b="1" dirty="0" err="1"/>
              <a:t>là</a:t>
            </a:r>
            <a:r>
              <a:rPr lang="en-US" sz="4400" b="1" dirty="0"/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phản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ứng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/>
              <a:t>của</a:t>
            </a:r>
            <a:r>
              <a:rPr lang="en-US" sz="4400" b="1" dirty="0"/>
              <a:t> </a:t>
            </a:r>
            <a:r>
              <a:rPr lang="en-US" sz="4400" b="1" dirty="0" err="1"/>
              <a:t>sinh</a:t>
            </a:r>
            <a:r>
              <a:rPr lang="en-US" sz="4400" b="1" dirty="0"/>
              <a:t> </a:t>
            </a:r>
            <a:r>
              <a:rPr lang="en-US" sz="4400" b="1" dirty="0" err="1"/>
              <a:t>vật</a:t>
            </a:r>
            <a:r>
              <a:rPr lang="en-US" sz="4400" b="1" dirty="0"/>
              <a:t> </a:t>
            </a:r>
            <a:r>
              <a:rPr lang="en-US" sz="4400" b="1" dirty="0" err="1"/>
              <a:t>đối</a:t>
            </a:r>
            <a:r>
              <a:rPr lang="en-US" sz="4400" b="1" dirty="0"/>
              <a:t> </a:t>
            </a:r>
            <a:r>
              <a:rPr lang="en-US" sz="4400" b="1" dirty="0" err="1"/>
              <a:t>với</a:t>
            </a:r>
            <a:r>
              <a:rPr lang="en-US" sz="4400" b="1" dirty="0"/>
              <a:t> </a:t>
            </a:r>
            <a:r>
              <a:rPr lang="en-US" sz="4400" b="1" dirty="0" err="1"/>
              <a:t>các</a:t>
            </a:r>
            <a:r>
              <a:rPr lang="en-US" sz="4400" b="1" dirty="0"/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kích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thích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/>
              <a:t>đến</a:t>
            </a:r>
            <a:r>
              <a:rPr lang="en-US" sz="4400" b="1" dirty="0"/>
              <a:t> </a:t>
            </a:r>
            <a:r>
              <a:rPr lang="en-US" sz="4400" b="1" dirty="0" err="1"/>
              <a:t>từ</a:t>
            </a:r>
            <a:r>
              <a:rPr lang="en-US" sz="4400" b="1" dirty="0"/>
              <a:t> </a:t>
            </a:r>
            <a:r>
              <a:rPr lang="en-US" sz="4400" b="1" dirty="0" err="1"/>
              <a:t>môi</a:t>
            </a:r>
            <a:r>
              <a:rPr lang="en-US" sz="4400" b="1" dirty="0"/>
              <a:t> </a:t>
            </a:r>
            <a:r>
              <a:rPr lang="en-US" sz="4400" b="1" dirty="0" err="1"/>
              <a:t>trường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9833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948156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2082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614" y="5367"/>
              <a:ext cx="4193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32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32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7" y="2956221"/>
            <a:ext cx="889657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2.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Vai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trò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của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cảm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ứng</a:t>
            </a:r>
            <a:endParaRPr lang="zh-CN" altLang="en-US" sz="6000" b="1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739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2903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" y="203112"/>
            <a:ext cx="1283970" cy="152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2050D41-8D2D-1DBA-E6BB-78650E58FC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1" b="79078" l="5429" r="96286">
                        <a14:foregroundMark x1="5429" y1="43262" x2="6857" y2="47872"/>
                        <a14:foregroundMark x1="93143" y1="60638" x2="96286" y2="60638"/>
                        <a14:foregroundMark x1="52571" y1="79078" x2="52571" y2="79078"/>
                      </a14:backgroundRemoval>
                    </a14:imgEffect>
                  </a14:imgLayer>
                </a14:imgProps>
              </a:ext>
            </a:extLst>
          </a:blip>
          <a:srcRect b="13454"/>
          <a:stretch/>
        </p:blipFill>
        <p:spPr>
          <a:xfrm>
            <a:off x="241300" y="2236192"/>
            <a:ext cx="5295556" cy="4418061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33D9BD4F-B456-4C97-45B5-63B49B4CE8EA}"/>
              </a:ext>
            </a:extLst>
          </p:cNvPr>
          <p:cNvSpPr/>
          <p:nvPr/>
        </p:nvSpPr>
        <p:spPr>
          <a:xfrm>
            <a:off x="4840941" y="759796"/>
            <a:ext cx="6314740" cy="3704628"/>
          </a:xfrm>
          <a:prstGeom prst="wedgeEllipseCallout">
            <a:avLst>
              <a:gd name="adj1" fmla="val -66039"/>
              <a:gd name="adj2" fmla="val 30558"/>
            </a:avLst>
          </a:prstGeom>
          <a:noFill/>
          <a:ln w="28575">
            <a:solidFill>
              <a:srgbClr val="EC6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E6954"/>
                </a:solidFill>
              </a:rPr>
              <a:t>Nếu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sinh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vật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có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phản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ứng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đối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với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các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kích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thích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đến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từ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môi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trường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rgbClr val="0E6954"/>
                </a:solidFill>
              </a:rPr>
              <a:t>thì</a:t>
            </a:r>
            <a:r>
              <a:rPr lang="en-US" sz="4000" b="1" dirty="0">
                <a:solidFill>
                  <a:srgbClr val="0E6954"/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điều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sẽ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xảy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</a:rPr>
              <a:t>ra</a:t>
            </a:r>
            <a:r>
              <a:rPr lang="en-US" sz="4000" b="1" dirty="0">
                <a:solidFill>
                  <a:srgbClr val="0E695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444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637540" y="292035"/>
            <a:ext cx="1002919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ctr"/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trò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của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cảm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ứng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đối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với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sinh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vật</a:t>
            </a:r>
            <a:r>
              <a:rPr lang="en-US" altLang="zh-CN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?</a:t>
            </a:r>
            <a:endParaRPr lang="zh-CN" altLang="en-US" sz="6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1233159" y="2653142"/>
            <a:ext cx="10075556" cy="415498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6600" b="1" dirty="0" err="1"/>
              <a:t>Kết</a:t>
            </a:r>
            <a:r>
              <a:rPr lang="en-US" sz="6600" b="1" dirty="0"/>
              <a:t> </a:t>
            </a:r>
            <a:r>
              <a:rPr lang="en-US" sz="6600" b="1" dirty="0" err="1"/>
              <a:t>luận</a:t>
            </a:r>
            <a:r>
              <a:rPr lang="en-US" sz="6600" b="1" dirty="0"/>
              <a:t>: </a:t>
            </a:r>
            <a:r>
              <a:rPr lang="en-US" sz="6600" b="1" dirty="0" err="1">
                <a:solidFill>
                  <a:srgbClr val="7030A0"/>
                </a:solidFill>
              </a:rPr>
              <a:t>Cảm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ứng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giúp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sinh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vật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thích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nghi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với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những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thay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đổi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của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môi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trường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để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tồn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tại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và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phát</a:t>
            </a:r>
            <a:r>
              <a:rPr lang="en-US" sz="6600" b="1" dirty="0">
                <a:solidFill>
                  <a:srgbClr val="7030A0"/>
                </a:solidFill>
              </a:rPr>
              <a:t> </a:t>
            </a:r>
            <a:r>
              <a:rPr lang="en-US" sz="6600" b="1" dirty="0" err="1">
                <a:solidFill>
                  <a:srgbClr val="7030A0"/>
                </a:solidFill>
              </a:rPr>
              <a:t>triển</a:t>
            </a:r>
            <a:r>
              <a:rPr lang="en-US" sz="6600" b="1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82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5"/>
            <a:ext cx="9026525" cy="1339535"/>
            <a:chOff x="2010" y="5367"/>
            <a:chExt cx="5205" cy="1424"/>
          </a:xfrm>
        </p:grpSpPr>
        <p:sp>
          <p:nvSpPr>
            <p:cNvPr id="23" name="圆角矩形 22"/>
            <p:cNvSpPr/>
            <p:nvPr/>
          </p:nvSpPr>
          <p:spPr>
            <a:xfrm>
              <a:off x="2010" y="5367"/>
              <a:ext cx="5205" cy="142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4206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3600" b="1" kern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36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36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7100046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6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</a:t>
            </a:r>
            <a:r>
              <a:rPr lang="en-US" altLang="zh-CN" sz="66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Tập</a:t>
            </a:r>
            <a:r>
              <a:rPr lang="en-US" altLang="zh-CN" sz="66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6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tính</a:t>
            </a:r>
            <a:r>
              <a:rPr lang="en-US" altLang="zh-CN" sz="66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6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là</a:t>
            </a:r>
            <a:r>
              <a:rPr lang="en-US" altLang="zh-CN" sz="66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6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gì</a:t>
            </a:r>
            <a:endParaRPr lang="zh-CN" altLang="en-US" sz="6600" b="1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307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2372472" y="307901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BA484-0CA5-D047-CDB9-34530902C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875" y="910422"/>
            <a:ext cx="5219626" cy="556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4FCC762-DE47-C8A2-E8D1-7D9A87B7E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609" y="398789"/>
            <a:ext cx="5315632" cy="29397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82" y="682042"/>
            <a:ext cx="5279618" cy="281951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64538" y="-82586"/>
            <a:ext cx="12160253" cy="7874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782" y="4162744"/>
            <a:ext cx="5279618" cy="2707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99200" y="4004452"/>
            <a:ext cx="5103906" cy="2853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87292" y="3417240"/>
            <a:ext cx="10922000" cy="6667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733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1259" y="2734963"/>
            <a:ext cx="5181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0825" y="2734963"/>
            <a:ext cx="426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7292" y="4134876"/>
            <a:ext cx="4064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3106" y="4046458"/>
            <a:ext cx="5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non</a:t>
            </a:r>
          </a:p>
        </p:txBody>
      </p:sp>
    </p:spTree>
    <p:extLst>
      <p:ext uri="{BB962C8B-B14F-4D97-AF65-F5344CB8AC3E}">
        <p14:creationId xmlns:p14="http://schemas.microsoft.com/office/powerpoint/2010/main" val="812636460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7AB44E5A-6662-44C9-BCB2-602EB864EB92}"/>
              </a:ext>
            </a:extLst>
          </p:cNvPr>
          <p:cNvGrpSpPr/>
          <p:nvPr/>
        </p:nvGrpSpPr>
        <p:grpSpPr>
          <a:xfrm>
            <a:off x="600299" y="520065"/>
            <a:ext cx="11521440" cy="5760720"/>
            <a:chOff x="645160" y="568325"/>
            <a:chExt cx="1152144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708691" y="2653696"/>
            <a:ext cx="93046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ln w="12700" cmpd="sng">
                  <a:noFill/>
                  <a:prstDash val="solid"/>
                </a:ln>
                <a:solidFill>
                  <a:srgbClr val="FF0000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CẢM ỨNG Ở SINH VẬT VÀ TẬP TÍNH Ở ĐỘNG VẬT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rgbClr val="FF0000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39513" y="1014001"/>
            <a:ext cx="85925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dirty="0">
                <a:ln w="12700" cmpd="sng">
                  <a:noFill/>
                  <a:prstDash val="solid"/>
                </a:ln>
                <a:solidFill>
                  <a:srgbClr val="18407F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CHÀO MỪNG CÁC THẦY CÔ GIÁO TỚI DỰ TIẾT KHTN LỚP 7</a:t>
            </a:r>
            <a:endParaRPr lang="zh-CN" altLang="en-US" sz="2000" dirty="0">
              <a:ln w="12700" cmpd="sng">
                <a:noFill/>
                <a:prstDash val="solid"/>
              </a:ln>
              <a:solidFill>
                <a:srgbClr val="18407F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</a:endParaRPr>
          </a:p>
        </p:txBody>
      </p:sp>
      <p:sp>
        <p:nvSpPr>
          <p:cNvPr id="19" name="对角圆角矩形 18"/>
          <p:cNvSpPr/>
          <p:nvPr/>
        </p:nvSpPr>
        <p:spPr>
          <a:xfrm>
            <a:off x="1989978" y="5220652"/>
            <a:ext cx="6800850" cy="484505"/>
          </a:xfrm>
          <a:prstGeom prst="round2Diag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Giáo</a:t>
            </a:r>
            <a:r>
              <a:rPr lang="en-US" altLang="zh-CN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viên</a:t>
            </a:r>
            <a:r>
              <a:rPr lang="en-US" altLang="zh-CN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: </a:t>
            </a:r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Hoàng</a:t>
            </a:r>
            <a:r>
              <a:rPr lang="en-US" altLang="zh-CN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Thị</a:t>
            </a:r>
            <a:r>
              <a:rPr lang="en-US" altLang="zh-CN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Kiều</a:t>
            </a:r>
            <a:r>
              <a:rPr lang="en-US" altLang="zh-CN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dirty="0" err="1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Trang</a:t>
            </a:r>
            <a:endParaRPr lang="zh-CN" altLang="en-US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87301" y="5816077"/>
            <a:ext cx="319341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14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Năm</a:t>
            </a:r>
            <a:r>
              <a:rPr lang="en-US" altLang="zh-CN" sz="14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 </a:t>
            </a:r>
            <a:r>
              <a:rPr lang="en-US" altLang="zh-CN" sz="14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học</a:t>
            </a:r>
            <a:r>
              <a:rPr lang="en-US" altLang="zh-CN" sz="14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</a:rPr>
              <a:t> 2023-2024</a:t>
            </a:r>
          </a:p>
        </p:txBody>
      </p:sp>
      <p:pic>
        <p:nvPicPr>
          <p:cNvPr id="11" name="图片 10" descr="未标题-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1415" y="3982085"/>
            <a:ext cx="3169285" cy="2646680"/>
          </a:xfrm>
          <a:prstGeom prst="rect">
            <a:avLst/>
          </a:prstGeom>
        </p:spPr>
      </p:pic>
      <p:pic>
        <p:nvPicPr>
          <p:cNvPr id="29" name="5fec79d5758c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15800" y="-1057910"/>
            <a:ext cx="609600" cy="609600"/>
          </a:xfrm>
          <a:prstGeom prst="rect">
            <a:avLst/>
          </a:prstGeom>
        </p:spPr>
      </p:pic>
      <p:sp>
        <p:nvSpPr>
          <p:cNvPr id="15" name="文本框 15">
            <a:extLst>
              <a:ext uri="{FF2B5EF4-FFF2-40B4-BE49-F238E27FC236}">
                <a16:creationId xmlns:a16="http://schemas.microsoft.com/office/drawing/2014/main" id="{4D255DDC-8053-A154-17D9-F232FDF75AA1}"/>
              </a:ext>
            </a:extLst>
          </p:cNvPr>
          <p:cNvSpPr txBox="1"/>
          <p:nvPr/>
        </p:nvSpPr>
        <p:spPr>
          <a:xfrm>
            <a:off x="815022" y="1520166"/>
            <a:ext cx="7330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Tiết</a:t>
            </a:r>
            <a:r>
              <a:rPr lang="en-US" altLang="zh-CN" sz="48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 116 - 117: </a:t>
            </a:r>
            <a:r>
              <a:rPr lang="en-US" altLang="zh-CN" sz="4800" dirty="0" err="1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Bài</a:t>
            </a:r>
            <a:r>
              <a:rPr lang="en-US" altLang="zh-CN" sz="4800" dirty="0">
                <a:ln w="12700" cmpd="sng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 33</a:t>
            </a:r>
            <a:endParaRPr lang="zh-CN" altLang="en-US" sz="4800" dirty="0">
              <a:ln w="12700" cmpd="sng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6" presetClass="entr" presetSubtype="37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6" grpId="0" animBg="1"/>
      <p:bldP spid="16" grpId="1"/>
      <p:bldP spid="16" grpId="2"/>
      <p:bldP spid="17" grpId="1"/>
      <p:bldP spid="17" grpId="2"/>
      <p:bldP spid="19" grpId="1" animBg="1"/>
      <p:bldP spid="19" grpId="2" animBg="1"/>
      <p:bldP spid="20" grpId="1"/>
      <p:bldP spid="20" grpId="2"/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1601" y="-34636"/>
            <a:ext cx="12284337" cy="787400"/>
          </a:xfrm>
        </p:spPr>
        <p:txBody>
          <a:bodyPr>
            <a:noAutofit/>
          </a:bodyPr>
          <a:lstStyle/>
          <a:p>
            <a:r>
              <a:rPr lang="en-US" sz="1867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  <a:endParaRPr lang="en-US" sz="1867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video bọ ngựa_ngọc an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01" y="752764"/>
            <a:ext cx="11951746" cy="61052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8946" y="44878"/>
            <a:ext cx="1031833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76804654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52800" y="787400"/>
            <a:ext cx="5181600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5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956905" y="52560"/>
            <a:ext cx="10188017" cy="7874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502595"/>
              </p:ext>
            </p:extLst>
          </p:nvPr>
        </p:nvGraphicFramePr>
        <p:xfrm>
          <a:off x="208913" y="1867982"/>
          <a:ext cx="11684000" cy="4990018"/>
        </p:xfrm>
        <a:graphic>
          <a:graphicData uri="http://schemas.openxmlformats.org/drawingml/2006/table">
            <a:tbl>
              <a:tblPr/>
              <a:tblGrid>
                <a:gridCol w="11247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4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642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92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tập</a:t>
                      </a: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tính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3200" b="1" dirty="0" err="1">
                          <a:solidFill>
                            <a:srgbClr val="00B05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endParaRPr lang="en-US" sz="3200" b="1" dirty="0">
                        <a:solidFill>
                          <a:srgbClr val="00B05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08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33.2a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33.2b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33.2с</a:t>
                      </a:r>
                    </a:p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33.2d</a:t>
                      </a: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sz="3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99200" y="5208943"/>
            <a:ext cx="5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mồi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22400" y="5196206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ăn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8400" y="3934801"/>
            <a:ext cx="46060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săn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kẻ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thù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3916860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9200" y="333860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Di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rét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600" y="3269222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5872344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Con non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20800" y="5758975"/>
            <a:ext cx="497840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con non</a:t>
            </a:r>
          </a:p>
        </p:txBody>
      </p:sp>
    </p:spTree>
    <p:extLst>
      <p:ext uri="{BB962C8B-B14F-4D97-AF65-F5344CB8AC3E}">
        <p14:creationId xmlns:p14="http://schemas.microsoft.com/office/powerpoint/2010/main" val="3693160983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/>
      <p:bldP spid="9" grpId="0"/>
      <p:bldP spid="8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501388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2800" b="1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261086" y="815047"/>
            <a:ext cx="8699565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Em</a:t>
            </a: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hiểu</a:t>
            </a: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tập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tính</a:t>
            </a:r>
            <a:r>
              <a:rPr lang="en-US" altLang="zh-CN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</a:t>
            </a: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5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gì</a:t>
            </a:r>
            <a:r>
              <a:rPr lang="en-US" altLang="zh-CN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?</a:t>
            </a:r>
            <a:endParaRPr lang="zh-CN" alt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5075011" y="2216398"/>
            <a:ext cx="6354280" cy="3785652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#9Slide04 Philosopher" panose="00000500000000000000" pitchFamily="2" charset="0"/>
              </a:rPr>
              <a:t>Kết</a:t>
            </a:r>
            <a:r>
              <a:rPr lang="en-US" sz="4800" b="1" dirty="0"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latin typeface="#9Slide04 Philosopher" panose="00000500000000000000" pitchFamily="2" charset="0"/>
              </a:rPr>
              <a:t>luận</a:t>
            </a:r>
            <a:r>
              <a:rPr lang="en-US" sz="4800" b="1" dirty="0">
                <a:latin typeface="#9Slide04 Philosopher" panose="00000500000000000000" pitchFamily="2" charset="0"/>
              </a:rPr>
              <a:t>: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Tập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tính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là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chuỗi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những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phản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ứng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trả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lời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kích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thích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đến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từ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môi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trường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bên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trong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hoặc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bên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ngoài</a:t>
            </a:r>
            <a:r>
              <a:rPr lang="en-US" sz="48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.</a:t>
            </a:r>
            <a:endParaRPr lang="en-US" sz="4800" b="1" dirty="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643583"/>
            <a:ext cx="4064989" cy="424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386" name="Picture 656385" descr="vitphaibietb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75" y="171043"/>
            <a:ext cx="3531298" cy="260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0" name="Picture 656389" descr="104416912410074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222" y="161230"/>
            <a:ext cx="3083953" cy="261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6395" name="Rectangle 656394"/>
          <p:cNvSpPr/>
          <p:nvPr/>
        </p:nvSpPr>
        <p:spPr>
          <a:xfrm>
            <a:off x="4041500" y="2861771"/>
            <a:ext cx="3881438" cy="534988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6000" b="1" dirty="0">
                <a:solidFill>
                  <a:srgbClr val="FDB30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bẩm sinh</a:t>
            </a:r>
          </a:p>
        </p:txBody>
      </p:sp>
      <p:sp>
        <p:nvSpPr>
          <p:cNvPr id="656396" name="Rectangle 656395"/>
          <p:cNvSpPr/>
          <p:nvPr/>
        </p:nvSpPr>
        <p:spPr>
          <a:xfrm>
            <a:off x="3872873" y="3751209"/>
            <a:ext cx="4187772" cy="381000"/>
          </a:xfrm>
          <a:prstGeom prst="rect">
            <a:avLst/>
          </a:prstGeom>
          <a:noFill/>
          <a:ln w="9525">
            <a:noFill/>
          </a:ln>
        </p:spPr>
        <p:txBody>
          <a:bodyPr wrap="none" lIns="91425" tIns="45710" rIns="91425" bIns="45710" anchor="ctr"/>
          <a:lstStyle/>
          <a:p>
            <a:pPr algn="ctr" eaLnBrk="0" hangingPunct="0"/>
            <a:r>
              <a:rPr lang="en-US" alt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pitchFamily="34" charset="0"/>
              </a:rPr>
              <a:t>Tập tính học được</a:t>
            </a:r>
          </a:p>
        </p:txBody>
      </p:sp>
      <p:sp>
        <p:nvSpPr>
          <p:cNvPr id="656398" name="Straight Connector 656397"/>
          <p:cNvSpPr>
            <a:spLocks noChangeShapeType="1"/>
          </p:cNvSpPr>
          <p:nvPr/>
        </p:nvSpPr>
        <p:spPr bwMode="auto">
          <a:xfrm>
            <a:off x="1736071" y="3587682"/>
            <a:ext cx="8461375" cy="0"/>
          </a:xfrm>
          <a:prstGeom prst="line">
            <a:avLst/>
          </a:prstGeom>
          <a:ln>
            <a:headEnd/>
            <a:tailEnd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en-US" sz="3600"/>
          </a:p>
        </p:txBody>
      </p:sp>
      <p:sp>
        <p:nvSpPr>
          <p:cNvPr id="29704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5859694-6C38-4020-97B9-A6EDDC02695A}" type="slidenum">
              <a:rPr altLang="en-US" sz="2400"/>
              <a:pPr/>
              <a:t>23</a:t>
            </a:fld>
            <a:endParaRPr lang="en-US" altLang="en-US" sz="2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58" y="171043"/>
            <a:ext cx="3881438" cy="2464937"/>
          </a:xfrm>
          <a:prstGeom prst="rect">
            <a:avLst/>
          </a:prstGeom>
        </p:spPr>
      </p:pic>
      <p:pic>
        <p:nvPicPr>
          <p:cNvPr id="12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58" y="4441114"/>
            <a:ext cx="3557402" cy="2280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307532-FF7F-B458-AF06-36BE34103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302" y="4441113"/>
            <a:ext cx="3353061" cy="22803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FEC1AF-F6DD-B1B8-D8D6-8C7033A7A4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212" y="4441114"/>
            <a:ext cx="4053975" cy="2280361"/>
          </a:xfrm>
          <a:prstGeom prst="rect">
            <a:avLst/>
          </a:prstGeo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5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63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5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5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5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5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6395" grpId="0"/>
      <p:bldP spid="656396" grpId="0"/>
      <p:bldP spid="65639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585433" y="548322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>
                <a:solidFill>
                  <a:srgbClr val="FFFF00"/>
                </a:solidFill>
                <a:latin typeface="#9Slide05 FS Blonde Script" pitchFamily="65" charset="0"/>
              </a:rPr>
              <a:t>Có</a:t>
            </a:r>
            <a:r>
              <a:rPr lang="en-US" sz="4800" dirty="0">
                <a:solidFill>
                  <a:srgbClr val="FFFF00"/>
                </a:solidFill>
                <a:latin typeface="#9Slide05 FS Blonde Script" pitchFamily="65" charset="0"/>
              </a:rPr>
              <a:t> 2 </a:t>
            </a:r>
            <a:r>
              <a:rPr lang="en-US" sz="4800" dirty="0" err="1">
                <a:solidFill>
                  <a:srgbClr val="FFFF00"/>
                </a:solidFill>
                <a:latin typeface="#9Slide05 FS Blonde Script" pitchFamily="65" charset="0"/>
              </a:rPr>
              <a:t>loại</a:t>
            </a:r>
            <a:r>
              <a:rPr lang="en-US" sz="48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#9Slide05 FS Blonde Script" pitchFamily="65" charset="0"/>
              </a:rPr>
              <a:t>tập</a:t>
            </a:r>
            <a:r>
              <a:rPr lang="en-US" sz="4800" dirty="0">
                <a:solidFill>
                  <a:srgbClr val="FFFF00"/>
                </a:solidFill>
                <a:latin typeface="#9Slide05 FS Blonde Script" pitchFamily="65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#9Slide05 FS Blonde Script" pitchFamily="65" charset="0"/>
              </a:rPr>
              <a:t>tính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8570" y="1694522"/>
            <a:ext cx="107109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- </a:t>
            </a:r>
            <a:r>
              <a:rPr lang="vi-VN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Tập tính bẩm sinh:</a:t>
            </a:r>
            <a:r>
              <a:rPr lang="en-US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Là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loại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tập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tính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vi-VN" sz="4800" b="1" dirty="0">
                <a:latin typeface="#9Slide04 Philosopher" panose="020B0604020202020204" charset="0"/>
              </a:rPr>
              <a:t>sinh ra đã có, đặc trưng cho loài.</a:t>
            </a:r>
            <a:endParaRPr lang="en-US" sz="4800" b="1" dirty="0">
              <a:latin typeface="#9Slide04 Philosopher" panose="020B0604020202020204" charset="0"/>
            </a:endParaRPr>
          </a:p>
          <a:p>
            <a:r>
              <a:rPr lang="en-US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- </a:t>
            </a:r>
            <a:r>
              <a:rPr lang="vi-VN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Tập tính học được:</a:t>
            </a:r>
            <a:r>
              <a:rPr lang="en-US" sz="4800" b="1" u="sng" dirty="0">
                <a:solidFill>
                  <a:srgbClr val="0070C0"/>
                </a:solidFill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Là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loại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tập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en-US" sz="4800" b="1" dirty="0" err="1">
                <a:latin typeface="#9Slide04 Philosopher" panose="020B0604020202020204" charset="0"/>
              </a:rPr>
              <a:t>tính</a:t>
            </a:r>
            <a:r>
              <a:rPr lang="en-US" sz="4800" b="1" dirty="0">
                <a:latin typeface="#9Slide04 Philosopher" panose="020B0604020202020204" charset="0"/>
              </a:rPr>
              <a:t> </a:t>
            </a:r>
            <a:r>
              <a:rPr lang="vi-VN" sz="4800" b="1" dirty="0">
                <a:latin typeface="#9Slide04 Philosopher" panose="020B0604020202020204" charset="0"/>
              </a:rPr>
              <a:t>hình thành trong quá trình sống, thông qua học tập và rút kinh nghiệm, đặc trưng cho từng cá thể.</a:t>
            </a:r>
            <a:endParaRPr lang="en-US" sz="4800" b="1" dirty="0">
              <a:latin typeface="#9Slide04 Philosophe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7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585433" y="548322"/>
            <a:ext cx="11531600" cy="598157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535430" y="721086"/>
            <a:ext cx="9660367" cy="973435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Các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loài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tập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tính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thường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gặp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ở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động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 </a:t>
            </a:r>
            <a:r>
              <a:rPr lang="en-US" sz="5400" dirty="0" err="1">
                <a:solidFill>
                  <a:srgbClr val="FFFF00"/>
                </a:solidFill>
                <a:latin typeface="#9Slide05 FS Blonde Script" panose="020B0604020202020204" charset="0"/>
              </a:rPr>
              <a:t>vật</a:t>
            </a:r>
            <a:r>
              <a:rPr lang="en-US" sz="5400" dirty="0">
                <a:solidFill>
                  <a:srgbClr val="FFFF00"/>
                </a:solidFill>
                <a:latin typeface="#9Slide05 FS Blonde Script" panose="020B0604020202020204" charset="0"/>
              </a:rPr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8570" y="1733455"/>
            <a:ext cx="1071091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latin typeface="#9Slide04 Philosopher" panose="020B0604020202020204" charset="0"/>
              </a:rPr>
              <a:t>- </a:t>
            </a:r>
            <a:r>
              <a:rPr lang="en-US" sz="6000" b="1" dirty="0" err="1">
                <a:latin typeface="#9Slide04 Philosopher" panose="020B0604020202020204" charset="0"/>
              </a:rPr>
              <a:t>Tập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tính</a:t>
            </a:r>
            <a:r>
              <a:rPr lang="en-US" sz="6000" b="1" dirty="0">
                <a:latin typeface="#9Slide04 Philosopher" panose="020B0604020202020204" charset="0"/>
              </a:rPr>
              <a:t> di </a:t>
            </a:r>
            <a:r>
              <a:rPr lang="en-US" sz="6000" b="1" dirty="0" err="1">
                <a:latin typeface="#9Slide04 Philosopher" panose="020B0604020202020204" charset="0"/>
              </a:rPr>
              <a:t>cư</a:t>
            </a:r>
            <a:r>
              <a:rPr lang="en-US" sz="6000" b="1" dirty="0">
                <a:latin typeface="#9Slide04 Philosopher" panose="020B0604020202020204" charset="0"/>
              </a:rPr>
              <a:t>…</a:t>
            </a:r>
          </a:p>
          <a:p>
            <a:r>
              <a:rPr lang="en-US" sz="6000" b="1" dirty="0">
                <a:latin typeface="#9Slide04 Philosopher" panose="020B0604020202020204" charset="0"/>
              </a:rPr>
              <a:t>- </a:t>
            </a:r>
            <a:r>
              <a:rPr lang="en-US" sz="6000" b="1" dirty="0" err="1">
                <a:latin typeface="#9Slide04 Philosopher" panose="020B0604020202020204" charset="0"/>
              </a:rPr>
              <a:t>Tập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tính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kiếm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ăn</a:t>
            </a:r>
            <a:endParaRPr lang="en-US" sz="6000" b="1" dirty="0">
              <a:latin typeface="#9Slide04 Philosopher" panose="020B0604020202020204" charset="0"/>
            </a:endParaRPr>
          </a:p>
          <a:p>
            <a:r>
              <a:rPr lang="en-US" sz="6000" b="1" dirty="0">
                <a:latin typeface="#9Slide04 Philosopher" panose="020B0604020202020204" charset="0"/>
              </a:rPr>
              <a:t>- </a:t>
            </a:r>
            <a:r>
              <a:rPr lang="en-US" sz="6000" b="1" dirty="0" err="1">
                <a:latin typeface="#9Slide04 Philosopher" panose="020B0604020202020204" charset="0"/>
              </a:rPr>
              <a:t>Tập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tính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sinh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sản</a:t>
            </a:r>
            <a:endParaRPr lang="en-US" sz="6000" b="1" dirty="0">
              <a:latin typeface="#9Slide04 Philosopher" panose="020B0604020202020204" charset="0"/>
            </a:endParaRPr>
          </a:p>
          <a:p>
            <a:r>
              <a:rPr lang="en-US" sz="6000" b="1" dirty="0">
                <a:latin typeface="#9Slide04 Philosopher" panose="020B0604020202020204" charset="0"/>
              </a:rPr>
              <a:t>- </a:t>
            </a:r>
            <a:r>
              <a:rPr lang="en-US" sz="6000" b="1" dirty="0" err="1">
                <a:latin typeface="#9Slide04 Philosopher" panose="020B0604020202020204" charset="0"/>
              </a:rPr>
              <a:t>Tập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tính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bảo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vệ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lãnh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thổ</a:t>
            </a:r>
            <a:endParaRPr lang="en-US" sz="6000" b="1" dirty="0">
              <a:latin typeface="#9Slide04 Philosopher" panose="020B0604020202020204" charset="0"/>
            </a:endParaRPr>
          </a:p>
          <a:p>
            <a:r>
              <a:rPr lang="en-US" sz="6000" b="1" dirty="0">
                <a:latin typeface="#9Slide04 Philosopher" panose="020B0604020202020204" charset="0"/>
              </a:rPr>
              <a:t>- </a:t>
            </a:r>
            <a:r>
              <a:rPr lang="en-US" sz="6000" b="1" dirty="0" err="1">
                <a:latin typeface="#9Slide04 Philosopher" panose="020B0604020202020204" charset="0"/>
              </a:rPr>
              <a:t>Tập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tính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chăm</a:t>
            </a:r>
            <a:r>
              <a:rPr lang="en-US" sz="6000" b="1" dirty="0">
                <a:latin typeface="#9Slide04 Philosopher" panose="020B0604020202020204" charset="0"/>
              </a:rPr>
              <a:t> </a:t>
            </a:r>
            <a:r>
              <a:rPr lang="en-US" sz="6000" b="1" dirty="0" err="1">
                <a:latin typeface="#9Slide04 Philosopher" panose="020B0604020202020204" charset="0"/>
              </a:rPr>
              <a:t>sóc</a:t>
            </a:r>
            <a:r>
              <a:rPr lang="en-US" sz="6000" b="1" dirty="0">
                <a:latin typeface="#9Slide04 Philosopher" panose="020B0604020202020204" charset="0"/>
              </a:rPr>
              <a:t> con non</a:t>
            </a:r>
          </a:p>
        </p:txBody>
      </p:sp>
    </p:spTree>
    <p:extLst>
      <p:ext uri="{BB962C8B-B14F-4D97-AF65-F5344CB8AC3E}">
        <p14:creationId xmlns:p14="http://schemas.microsoft.com/office/powerpoint/2010/main" val="154735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52FB916F-509B-7D59-7113-6E35225DF569}"/>
              </a:ext>
            </a:extLst>
          </p:cNvPr>
          <p:cNvSpPr txBox="1">
            <a:spLocks/>
          </p:cNvSpPr>
          <p:nvPr/>
        </p:nvSpPr>
        <p:spPr>
          <a:xfrm>
            <a:off x="1865162" y="648335"/>
            <a:ext cx="8444530" cy="768424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srgbClr val="FFFF00"/>
                </a:solidFill>
                <a:latin typeface="#9Slide05 FS Blonde Script" pitchFamily="65" charset="0"/>
              </a:rPr>
              <a:t>Các tập tính thường gặp</a:t>
            </a:r>
            <a:endParaRPr lang="en-US" sz="4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0C066-7B52-053D-AE68-C03F1D7F5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284" y="1549623"/>
            <a:ext cx="10429876" cy="466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05ED14-FB96-E71E-114B-9BD20DD8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6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Loài kiến và những điều thú vị về kiến bạn không nên bỏ qua - USA Pest  Control - Kiểm soát côn trùng Hoa Kỳ ( Mỹ )">
            <a:extLst>
              <a:ext uri="{FF2B5EF4-FFF2-40B4-BE49-F238E27FC236}">
                <a16:creationId xmlns:a16="http://schemas.microsoft.com/office/drawing/2014/main" id="{92DD2C59-E9D8-B29C-67A5-7864E92AB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4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18017" y="841043"/>
            <a:ext cx="9026525" cy="1455437"/>
            <a:chOff x="2010" y="5367"/>
            <a:chExt cx="5205" cy="1703"/>
          </a:xfrm>
        </p:grpSpPr>
        <p:sp>
          <p:nvSpPr>
            <p:cNvPr id="23" name="圆角矩形 22"/>
            <p:cNvSpPr/>
            <p:nvPr/>
          </p:nvSpPr>
          <p:spPr>
            <a:xfrm>
              <a:off x="2010" y="5687"/>
              <a:ext cx="5205" cy="1104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130" y="5367"/>
              <a:ext cx="5085" cy="1703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4000" b="1" kern="2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II</a:t>
              </a:r>
              <a:r>
                <a:rPr lang="en-US" altLang="zh-CN" sz="40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. TẬP TÍNH Ở ĐỘNG VẬT</a:t>
              </a:r>
              <a:endParaRPr lang="en-US" sz="40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762462" y="2347601"/>
            <a:ext cx="8737002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Vai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trò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của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tập</a:t>
            </a:r>
            <a:r>
              <a:rPr lang="en-US" altLang="zh-CN" sz="6000" b="1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6000" b="1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tính</a:t>
            </a:r>
            <a:endParaRPr lang="zh-CN" altLang="en-US" sz="6000" b="1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6479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7CD78E-E662-CAC9-4D95-6176EBFC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84871" cy="6858000"/>
          </a:xfrm>
          <a:prstGeom prst="rect">
            <a:avLst/>
          </a:prstGeom>
        </p:spPr>
      </p:pic>
      <p:sp>
        <p:nvSpPr>
          <p:cNvPr id="5" name="Rounded Rectangular Callout 2">
            <a:extLst>
              <a:ext uri="{FF2B5EF4-FFF2-40B4-BE49-F238E27FC236}">
                <a16:creationId xmlns:a16="http://schemas.microsoft.com/office/drawing/2014/main" id="{E7F6C1A5-9521-6A17-386F-1621765EC786}"/>
              </a:ext>
            </a:extLst>
          </p:cNvPr>
          <p:cNvSpPr/>
          <p:nvPr/>
        </p:nvSpPr>
        <p:spPr bwMode="auto">
          <a:xfrm>
            <a:off x="4684871" y="493058"/>
            <a:ext cx="7105510" cy="3777727"/>
          </a:xfrm>
          <a:prstGeom prst="wedgeRoundRectCallout">
            <a:avLst>
              <a:gd name="adj1" fmla="val -74242"/>
              <a:gd name="adj2" fmla="val 44082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defRPr/>
            </a:pP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dirty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8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997058"/>
              </p:ext>
            </p:extLst>
          </p:nvPr>
        </p:nvGraphicFramePr>
        <p:xfrm>
          <a:off x="0" y="614398"/>
          <a:ext cx="12192000" cy="624360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648687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4543313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767743">
                <a:tc>
                  <a:txBody>
                    <a:bodyPr/>
                    <a:lstStyle/>
                    <a:p>
                      <a:pPr algn="ctr"/>
                      <a:r>
                        <a:rPr lang="en-US" sz="3200" b="1" cap="none" spc="0" dirty="0" err="1">
                          <a:solidFill>
                            <a:srgbClr val="660033"/>
                          </a:solidFill>
                          <a:effectLst/>
                        </a:rPr>
                        <a:t>Tập</a:t>
                      </a:r>
                      <a:r>
                        <a:rPr lang="en-US" sz="3200" b="1" cap="none" spc="0" dirty="0">
                          <a:solidFill>
                            <a:srgbClr val="660033"/>
                          </a:solidFill>
                          <a:effectLst/>
                        </a:rPr>
                        <a:t> </a:t>
                      </a:r>
                      <a:r>
                        <a:rPr lang="en-US" sz="3200" b="1" cap="none" spc="0" dirty="0" err="1">
                          <a:solidFill>
                            <a:srgbClr val="660033"/>
                          </a:solidFill>
                          <a:effectLst/>
                        </a:rPr>
                        <a:t>tính</a:t>
                      </a:r>
                      <a:r>
                        <a:rPr lang="en-US" sz="3200" b="1" cap="none" spc="0" dirty="0">
                          <a:solidFill>
                            <a:srgbClr val="660033"/>
                          </a:solidFill>
                          <a:effectLst/>
                        </a:rPr>
                        <a:t> ở </a:t>
                      </a:r>
                      <a:r>
                        <a:rPr lang="en-US" sz="3200" b="1" cap="none" spc="0" dirty="0" err="1">
                          <a:solidFill>
                            <a:srgbClr val="660033"/>
                          </a:solidFill>
                          <a:effectLst/>
                        </a:rPr>
                        <a:t>động</a:t>
                      </a:r>
                      <a:r>
                        <a:rPr lang="en-US" sz="3200" b="1" cap="none" spc="0" dirty="0">
                          <a:solidFill>
                            <a:srgbClr val="660033"/>
                          </a:solidFill>
                          <a:effectLst/>
                        </a:rPr>
                        <a:t> </a:t>
                      </a:r>
                      <a:r>
                        <a:rPr lang="en-US" sz="3200" b="1" cap="none" spc="0" dirty="0" err="1">
                          <a:solidFill>
                            <a:srgbClr val="660033"/>
                          </a:solidFill>
                          <a:effectLst/>
                        </a:rPr>
                        <a:t>vật</a:t>
                      </a:r>
                      <a:endParaRPr lang="en-US" sz="3200" b="1" cap="none" spc="0" dirty="0">
                        <a:solidFill>
                          <a:srgbClr val="660033"/>
                        </a:solidFill>
                        <a:effectLst/>
                      </a:endParaRP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cap="none" spc="0">
                          <a:solidFill>
                            <a:srgbClr val="660033"/>
                          </a:solidFill>
                          <a:effectLst/>
                        </a:rPr>
                        <a:t>Tác dụng đối với động vật</a:t>
                      </a: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209313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/>
                      <a:endParaRPr lang="vi-VN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909130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915239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621903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621903">
                <a:tc>
                  <a:txBody>
                    <a:bodyPr/>
                    <a:lstStyle/>
                    <a:p>
                      <a:r>
                        <a:rPr lang="vi-VN" sz="2600" b="1" cap="none" spc="0" dirty="0">
                          <a:solidFill>
                            <a:schemeClr val="tx1"/>
                          </a:solidFill>
                          <a:effectLst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cap="none" spc="0" dirty="0">
                        <a:solidFill>
                          <a:srgbClr val="9933FF"/>
                        </a:solidFill>
                        <a:effectLst/>
                      </a:endParaRP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0884AA67-564C-9FDD-E55C-ECDDD2993418}"/>
              </a:ext>
            </a:extLst>
          </p:cNvPr>
          <p:cNvSpPr txBox="1">
            <a:spLocks/>
          </p:cNvSpPr>
          <p:nvPr/>
        </p:nvSpPr>
        <p:spPr>
          <a:xfrm>
            <a:off x="3130476" y="107576"/>
            <a:ext cx="5572460" cy="522992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Hoàn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bảng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FS Blonde Script" panose="020B0604020202020204" charset="0"/>
              </a:rPr>
              <a:t> 33.2</a:t>
            </a:r>
          </a:p>
        </p:txBody>
      </p:sp>
    </p:spTree>
    <p:extLst>
      <p:ext uri="{BB962C8B-B14F-4D97-AF65-F5344CB8AC3E}">
        <p14:creationId xmlns:p14="http://schemas.microsoft.com/office/powerpoint/2010/main" val="202728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1A5C7B0-132F-D16E-9B1F-858337C55A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617274"/>
              </p:ext>
            </p:extLst>
          </p:nvPr>
        </p:nvGraphicFramePr>
        <p:xfrm>
          <a:off x="0" y="557976"/>
          <a:ext cx="12192000" cy="63215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862456">
                  <a:extLst>
                    <a:ext uri="{9D8B030D-6E8A-4147-A177-3AD203B41FA5}">
                      <a16:colId xmlns:a16="http://schemas.microsoft.com/office/drawing/2014/main" val="1137580752"/>
                    </a:ext>
                  </a:extLst>
                </a:gridCol>
                <a:gridCol w="7329544">
                  <a:extLst>
                    <a:ext uri="{9D8B030D-6E8A-4147-A177-3AD203B41FA5}">
                      <a16:colId xmlns:a16="http://schemas.microsoft.com/office/drawing/2014/main" val="2755000111"/>
                    </a:ext>
                  </a:extLst>
                </a:gridCol>
              </a:tblGrid>
              <a:tr h="462577"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tính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ở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động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vật</a:t>
                      </a:r>
                      <a:endParaRPr lang="en-US" sz="2800" b="0" cap="none" spc="0" dirty="0">
                        <a:solidFill>
                          <a:srgbClr val="660033"/>
                        </a:solidFill>
                        <a:effectLst/>
                        <a:latin typeface="#9Slide03 Cabin Bold" panose="00000800000000000000" pitchFamily="2" charset="0"/>
                      </a:endParaRP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Tác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dụng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đối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với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động</a:t>
                      </a:r>
                      <a:r>
                        <a:rPr lang="en-US" sz="2800" b="0" cap="none" spc="0" dirty="0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800" b="0" cap="none" spc="0" dirty="0" err="1">
                          <a:solidFill>
                            <a:srgbClr val="660033"/>
                          </a:solidFill>
                          <a:effectLst/>
                          <a:latin typeface="#9Slide03 Cabin Bold" panose="00000800000000000000" pitchFamily="2" charset="0"/>
                        </a:rPr>
                        <a:t>vật</a:t>
                      </a:r>
                      <a:endParaRPr lang="en-US" sz="2800" b="0" cap="none" spc="0" dirty="0">
                        <a:solidFill>
                          <a:srgbClr val="660033"/>
                        </a:solidFill>
                        <a:effectLst/>
                        <a:latin typeface="#9Slide03 Cabin Bold" panose="00000800000000000000" pitchFamily="2" charset="0"/>
                      </a:endParaRPr>
                    </a:p>
                  </a:txBody>
                  <a:tcPr marL="139814" marR="75843" marT="107550" marB="10755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659610"/>
                  </a:ext>
                </a:extLst>
              </a:tr>
              <a:tr h="745914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Mèo bắt chuột thường rình mồi, vồ mồi, vờn mồi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mèo bắt được chuột (kiếm được thức ăn).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685446"/>
                  </a:ext>
                </a:extLst>
              </a:tr>
              <a:tr h="1068697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công đực thường múa, khoe bộ lông sặc sỡ để quyến rũ con cái vào mùa sinh sản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công đực thu hút được công cái để thực hiện giao phối, duy trì nòi giống.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2595309"/>
                  </a:ext>
                </a:extLst>
              </a:tr>
              <a:tr h="649201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Chim én di cư về phương nam vào cuối mùa thu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chim én tìm được môi trường mới thuận lợi hơn (ấm hơn, có nhiều thức ăn hơn).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4051914"/>
                  </a:ext>
                </a:extLst>
              </a:tr>
              <a:tr h="724558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Chó sói thường đánh dấu lãnh thổ bằng nước tiểu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 chó sói bảo vệ được vùng lãnh thổ (thức ăn, bạn tình,…) của bản thân, tránh việc cạnh tranh cùng loài.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392282"/>
                  </a:ext>
                </a:extLst>
              </a:tr>
              <a:tr h="811277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Trâu rừng thường sống theo đàn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trâu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rừng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hỗ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trợ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nhau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khi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gặp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nguy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hiểm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hoặc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điều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kiện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không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thuận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lợi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,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đảm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bảo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sự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tồn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tại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của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loài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31510"/>
                  </a:ext>
                </a:extLst>
              </a:tr>
              <a:tr h="557616">
                <a:tc>
                  <a:txBody>
                    <a:bodyPr/>
                    <a:lstStyle/>
                    <a:p>
                      <a:r>
                        <a:rPr lang="vi-VN" sz="2400" cap="none" spc="0" dirty="0">
                          <a:solidFill>
                            <a:srgbClr val="002060"/>
                          </a:solidFill>
                          <a:effectLst/>
                          <a:latin typeface="#9Slide03 Cabin Bold" panose="00000800000000000000" pitchFamily="2" charset="0"/>
                        </a:rPr>
                        <a:t>Tập thể dục buổi sáng ở người</a:t>
                      </a:r>
                    </a:p>
                  </a:txBody>
                  <a:tcPr marL="139814" marR="75843" marT="107550" marB="10755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Giúp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nâng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cao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sức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khỏe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cho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bản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 </a:t>
                      </a:r>
                      <a:r>
                        <a:rPr lang="en-US" sz="2400" cap="none" spc="0" dirty="0" err="1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thân</a:t>
                      </a:r>
                      <a:r>
                        <a:rPr lang="en-US" sz="2400" cap="none" spc="0" dirty="0">
                          <a:solidFill>
                            <a:srgbClr val="C00000"/>
                          </a:solidFill>
                          <a:effectLst/>
                          <a:latin typeface="#9Slide03 Cabin Bold" panose="00000800000000000000" pitchFamily="2" charset="0"/>
                        </a:rPr>
                        <a:t>.</a:t>
                      </a:r>
                    </a:p>
                  </a:txBody>
                  <a:tcPr marL="139814" marR="75843" marT="107550" marB="10755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5592861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0884AA67-564C-9FDD-E55C-ECDDD2993418}"/>
              </a:ext>
            </a:extLst>
          </p:cNvPr>
          <p:cNvSpPr txBox="1">
            <a:spLocks/>
          </p:cNvSpPr>
          <p:nvPr/>
        </p:nvSpPr>
        <p:spPr>
          <a:xfrm>
            <a:off x="4055632" y="0"/>
            <a:ext cx="2786232" cy="527125"/>
          </a:xfrm>
          <a:prstGeom prst="rect">
            <a:avLst/>
          </a:prstGeom>
          <a:solidFill>
            <a:srgbClr val="002060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err="1">
                <a:solidFill>
                  <a:srgbClr val="FFFF00"/>
                </a:solidFill>
                <a:latin typeface="#9Slide05 FS Blonde Script" pitchFamily="65" charset="0"/>
              </a:rPr>
              <a:t>Bảng</a:t>
            </a:r>
            <a:r>
              <a:rPr lang="en-US" sz="2800" dirty="0">
                <a:solidFill>
                  <a:srgbClr val="FFFF00"/>
                </a:solidFill>
                <a:latin typeface="#9Slide05 FS Blonde Script" pitchFamily="65" charset="0"/>
              </a:rPr>
              <a:t> 33.2</a:t>
            </a:r>
            <a:endParaRPr lang="en-US" sz="2800" b="1" dirty="0">
              <a:solidFill>
                <a:srgbClr val="FFFF00"/>
              </a:solidFill>
              <a:latin typeface="#9Slide05 FS Blonde Script" pitchFamily="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6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6000" b="1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709400" cy="5760720"/>
            <a:chOff x="660400" y="608965"/>
            <a:chExt cx="117094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 sz="6000" b="1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6992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889000" y="566360"/>
            <a:ext cx="10019254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l"/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Vai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trò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của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tập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tính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là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gì</a:t>
            </a:r>
            <a:r>
              <a:rPr lang="en-US" altLang="zh-CN" sz="6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?</a:t>
            </a:r>
            <a:endParaRPr lang="zh-CN" altLang="en-US" sz="6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6F3D80-9DC2-EBE4-DB95-4CE2B786C6B8}"/>
              </a:ext>
            </a:extLst>
          </p:cNvPr>
          <p:cNvSpPr txBox="1"/>
          <p:nvPr/>
        </p:nvSpPr>
        <p:spPr>
          <a:xfrm>
            <a:off x="3888833" y="1759262"/>
            <a:ext cx="8061867" cy="4154984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#9Slide04 Philosopher" panose="00000500000000000000" pitchFamily="2" charset="0"/>
              </a:rPr>
              <a:t>Kết</a:t>
            </a:r>
            <a:r>
              <a:rPr lang="en-US" sz="6600" b="1" dirty="0"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latin typeface="#9Slide04 Philosopher" panose="00000500000000000000" pitchFamily="2" charset="0"/>
              </a:rPr>
              <a:t>luận</a:t>
            </a:r>
            <a:r>
              <a:rPr lang="en-US" sz="6600" b="1" dirty="0">
                <a:latin typeface="#9Slide04 Philosopher" panose="00000500000000000000" pitchFamily="2" charset="0"/>
              </a:rPr>
              <a:t>: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Tập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tính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giúp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động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vật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thích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ứng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với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môi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trường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để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tồn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tại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và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phát</a:t>
            </a:r>
            <a:r>
              <a:rPr lang="en-US" sz="6600" b="1" dirty="0">
                <a:solidFill>
                  <a:srgbClr val="C00000"/>
                </a:solidFill>
                <a:latin typeface="#9Slide04 Philosopher" panose="00000500000000000000" pitchFamily="2" charset="0"/>
              </a:rPr>
              <a:t> </a:t>
            </a:r>
            <a:r>
              <a:rPr lang="en-US" sz="6600" b="1" dirty="0" err="1">
                <a:solidFill>
                  <a:srgbClr val="C00000"/>
                </a:solidFill>
                <a:latin typeface="#9Slide04 Philosopher" panose="00000500000000000000" pitchFamily="2" charset="0"/>
              </a:rPr>
              <a:t>triển</a:t>
            </a:r>
            <a:endParaRPr lang="en-US" sz="6600" b="1" dirty="0">
              <a:latin typeface="#9Slide04 Philosopher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845" y="2302417"/>
            <a:ext cx="3521448" cy="36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D8212B-FC38-E5DB-45D8-02672D1C2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3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3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69CB8801-F900-4AE7-B5EE-F9B98AAC787F}"/>
              </a:ext>
            </a:extLst>
          </p:cNvPr>
          <p:cNvGrpSpPr/>
          <p:nvPr/>
        </p:nvGrpSpPr>
        <p:grpSpPr>
          <a:xfrm>
            <a:off x="878840" y="451416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072890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66730" y="292035"/>
            <a:ext cx="1283970" cy="152082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70CDCDB1-F14B-4ABE-A212-A93D44E92F1D}"/>
              </a:ext>
            </a:extLst>
          </p:cNvPr>
          <p:cNvSpPr txBox="1"/>
          <p:nvPr/>
        </p:nvSpPr>
        <p:spPr>
          <a:xfrm>
            <a:off x="1356618" y="1036725"/>
            <a:ext cx="9706351" cy="4154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dist">
              <a:defRPr sz="32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  <a:cs typeface="汉仪雅酷黑 85W" panose="020B0904020202020204" charset="-122"/>
              </a:defRPr>
            </a:lvl1pPr>
          </a:lstStyle>
          <a:p>
            <a:pPr lvl="0" algn="ctr"/>
            <a:r>
              <a:rPr lang="en-US" altLang="zh-CN" sz="66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Bài</a:t>
            </a:r>
            <a:r>
              <a:rPr lang="en-US" altLang="zh-CN" sz="6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tập</a:t>
            </a:r>
            <a:r>
              <a:rPr lang="en-US" altLang="zh-CN" sz="6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về</a:t>
            </a:r>
            <a:r>
              <a:rPr lang="en-US" altLang="zh-CN" sz="6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i="1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nhà</a:t>
            </a:r>
            <a:r>
              <a:rPr lang="en-US" altLang="zh-CN" sz="66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: </a:t>
            </a:r>
          </a:p>
          <a:p>
            <a:pPr lvl="0" algn="ctr"/>
            <a:r>
              <a:rPr lang="en-US" altLang="zh-CN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Vẽ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sơ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đồ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tư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 </a:t>
            </a:r>
            <a:r>
              <a:rPr lang="en-US" altLang="zh-CN" sz="6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duy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: </a:t>
            </a:r>
          </a:p>
          <a:p>
            <a:pPr lvl="0" algn="l"/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Cảm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ứng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sinh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vật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tập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tính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ở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động</a:t>
            </a:r>
            <a:r>
              <a:rPr lang="en-US" sz="6600" b="1" dirty="0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字魂95号-手刻宋" panose="020B0604020202020204" charset="-122"/>
                <a:ea typeface="字魂95号-手刻宋" panose="020B0604020202020204" charset="-122"/>
                <a:cs typeface="Times New Roman" pitchFamily="18" charset="0"/>
              </a:rPr>
              <a:t>vật</a:t>
            </a:r>
            <a:r>
              <a:rPr lang="en-US" altLang="zh-CN" sz="6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20B0604020202020204" charset="-122"/>
                <a:ea typeface="字魂95号-手刻宋" panose="020B0604020202020204" charset="-122"/>
                <a:sym typeface="+mn-ea"/>
              </a:rPr>
              <a:t> </a:t>
            </a:r>
            <a:endParaRPr lang="zh-CN" altLang="en-US" sz="6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95号-手刻宋" panose="020B0604020202020204" charset="-122"/>
              <a:ea typeface="字魂95号-手刻宋" panose="020B0604020202020204" charset="-122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29D315-A477-68F0-3F7B-BC86449EA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8722" y="5191709"/>
            <a:ext cx="1228556" cy="12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0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4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3"/>
          <a:stretch/>
        </p:blipFill>
        <p:spPr>
          <a:xfrm>
            <a:off x="0" y="2368817"/>
            <a:ext cx="4851699" cy="4489183"/>
          </a:xfrm>
        </p:spPr>
      </p:pic>
      <p:sp>
        <p:nvSpPr>
          <p:cNvPr id="5" name="Cloud 4"/>
          <p:cNvSpPr/>
          <p:nvPr/>
        </p:nvSpPr>
        <p:spPr>
          <a:xfrm>
            <a:off x="3969573" y="75304"/>
            <a:ext cx="8057476" cy="647610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KẾ HOẠCH HÌNH THÀNH THÓI QUEN TỐT CHO BẢN THÂN</a:t>
            </a:r>
          </a:p>
        </p:txBody>
      </p:sp>
    </p:spTree>
    <p:extLst>
      <p:ext uri="{BB962C8B-B14F-4D97-AF65-F5344CB8AC3E}">
        <p14:creationId xmlns:p14="http://schemas.microsoft.com/office/powerpoint/2010/main" val="6513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976581" y="3806237"/>
            <a:ext cx="711200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733" b="1"/>
          </a:p>
        </p:txBody>
      </p:sp>
      <p:sp>
        <p:nvSpPr>
          <p:cNvPr id="4" name="TextBox 3"/>
          <p:cNvSpPr txBox="1"/>
          <p:nvPr/>
        </p:nvSpPr>
        <p:spPr>
          <a:xfrm>
            <a:off x="0" y="159424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30400" y="3004134"/>
            <a:ext cx="670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8873" y="3705982"/>
            <a:ext cx="690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0400" y="5251847"/>
            <a:ext cx="812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phản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6581" y="4463602"/>
            <a:ext cx="843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747" y="0"/>
            <a:ext cx="12160253" cy="787400"/>
          </a:xfrm>
        </p:spPr>
        <p:txBody>
          <a:bodyPr>
            <a:noAutofit/>
          </a:bodyPr>
          <a:lstStyle/>
          <a:p>
            <a:r>
              <a:rPr lang="en-US" sz="2667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70400" y="889000"/>
            <a:ext cx="467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29874947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/>
      <p:bldP spid="5" grpId="0"/>
      <p:bldP spid="6" grpId="0"/>
      <p:bldP spid="7" grpId="0"/>
      <p:bldP spid="8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" y="1905000"/>
            <a:ext cx="508000" cy="508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67" b="1"/>
          </a:p>
        </p:txBody>
      </p:sp>
      <p:sp>
        <p:nvSpPr>
          <p:cNvPr id="4" name="TextBox 3"/>
          <p:cNvSpPr txBox="1"/>
          <p:nvPr/>
        </p:nvSpPr>
        <p:spPr>
          <a:xfrm>
            <a:off x="304800" y="458450"/>
            <a:ext cx="11765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bẩm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797447"/>
            <a:ext cx="680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sầu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kêu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ả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508647"/>
            <a:ext cx="59944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Sáo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931047"/>
            <a:ext cx="11176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chuồng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kẻng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219847"/>
            <a:ext cx="68072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Khỉ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828274" y="-49550"/>
            <a:ext cx="12160253" cy="7874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</p:spTree>
    <p:extLst>
      <p:ext uri="{BB962C8B-B14F-4D97-AF65-F5344CB8AC3E}">
        <p14:creationId xmlns:p14="http://schemas.microsoft.com/office/powerpoint/2010/main" val="16620752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5" grpId="0"/>
      <p:bldP spid="6" grpId="0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6029" y="564589"/>
            <a:ext cx="105938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3.Tìm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146927" y="78156"/>
            <a:ext cx="8742907" cy="78740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7143013"/>
              </p:ext>
            </p:extLst>
          </p:nvPr>
        </p:nvGraphicFramePr>
        <p:xfrm>
          <a:off x="0" y="1853545"/>
          <a:ext cx="11864490" cy="4933178"/>
        </p:xfrm>
        <a:graphic>
          <a:graphicData uri="http://schemas.openxmlformats.org/drawingml/2006/table">
            <a:tbl>
              <a:tblPr/>
              <a:tblGrid>
                <a:gridCol w="747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8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70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Hiện</a:t>
                      </a:r>
                      <a:r>
                        <a:rPr lang="en-US" sz="36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tượng</a:t>
                      </a:r>
                      <a:endParaRPr lang="en-US" sz="36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b="1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3600" b="1" baseline="0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solidFill>
                            <a:srgbClr val="7030A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ứng</a:t>
                      </a:r>
                      <a:endParaRPr lang="en-US" sz="3600" b="1" dirty="0">
                        <a:solidFill>
                          <a:srgbClr val="7030A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1129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endParaRPr lang="en-US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83833" marR="8383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7626574" y="4134164"/>
            <a:ext cx="599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sủa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902" y="4007312"/>
            <a:ext cx="54433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Chó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8381" y="2413000"/>
            <a:ext cx="43528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8890" y="2387197"/>
            <a:ext cx="57643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diều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hâu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73042" y="5583818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Bú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6029" y="5528953"/>
            <a:ext cx="6202599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00577" y="2427269"/>
            <a:ext cx="41575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atin typeface="Times New Roman" pitchFamily="18" charset="0"/>
                <a:cs typeface="Times New Roman" pitchFamily="18" charset="0"/>
              </a:rPr>
              <a:t>đàn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88776263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6" grpId="0"/>
      <p:bldP spid="21" grpId="0"/>
      <p:bldP spid="22" grpId="0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747" y="0"/>
            <a:ext cx="12160253" cy="787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304800" y="1295239"/>
            <a:ext cx="11379200" cy="46374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?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Trước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kì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ngủ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đông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gấu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thói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quen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ăn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thật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nhiều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để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cơ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thể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béo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lên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nhanh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chóng</a:t>
            </a:r>
            <a:r>
              <a:rPr lang="en-US" sz="5867" b="1" dirty="0">
                <a:solidFill>
                  <a:srgbClr val="FFFF0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. </a:t>
            </a:r>
          </a:p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Em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hãy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giải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thích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ý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nghĩa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thói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quen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này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ở </a:t>
            </a:r>
            <a:r>
              <a:rPr lang="en-US" sz="5867" b="1" dirty="0" err="1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gấu</a:t>
            </a:r>
            <a:r>
              <a:rPr lang="en-US" sz="5867" b="1" dirty="0">
                <a:solidFill>
                  <a:schemeClr val="bg1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?</a:t>
            </a:r>
            <a:endParaRPr lang="en-US" sz="5867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787176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BF33-4046-DB2D-D912-0E1556E31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1338"/>
            <a:ext cx="10515600" cy="692710"/>
          </a:xfrm>
        </p:spPr>
        <p:txBody>
          <a:bodyPr>
            <a:normAutofit fontScale="90000"/>
          </a:bodyPr>
          <a:lstStyle/>
          <a:p>
            <a:r>
              <a:rPr lang="en-US"/>
              <a:t>Mời các em xem đoạn video sau</a:t>
            </a:r>
          </a:p>
        </p:txBody>
      </p:sp>
      <p:pic>
        <p:nvPicPr>
          <p:cNvPr id="4" name="Cây xấu hổ - hoa trinh nữ">
            <a:hlinkClick r:id="" action="ppaction://media"/>
            <a:extLst>
              <a:ext uri="{FF2B5EF4-FFF2-40B4-BE49-F238E27FC236}">
                <a16:creationId xmlns:a16="http://schemas.microsoft.com/office/drawing/2014/main" id="{1E42A977-E61D-44AD-183C-D813D3FFCB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004048"/>
            <a:ext cx="10515600" cy="5398032"/>
          </a:xfrm>
        </p:spPr>
      </p:pic>
    </p:spTree>
    <p:extLst>
      <p:ext uri="{BB962C8B-B14F-4D97-AF65-F5344CB8AC3E}">
        <p14:creationId xmlns:p14="http://schemas.microsoft.com/office/powerpoint/2010/main" val="363483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72038" y="879564"/>
            <a:ext cx="3670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666964"/>
            <a:ext cx="11379200" cy="491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733" b="1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Học</a:t>
            </a:r>
            <a:r>
              <a:rPr lang="en-US" sz="3733" b="1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bài</a:t>
            </a:r>
            <a:endParaRPr lang="en-US" sz="3733" b="1" dirty="0">
              <a:latin typeface="Times New Roman" pitchFamily="18" charset="0"/>
              <a:ea typeface="Arial" pitchFamily="34" charset="0"/>
              <a:cs typeface="Times New Roman" pitchFamily="18" charset="0"/>
            </a:endParaRP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Tìm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hiểu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hiện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tượng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cảm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ứng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có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ở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loài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sinh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xung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quanh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em</a:t>
            </a:r>
            <a:r>
              <a:rPr lang="en-US" sz="3733" b="1" dirty="0">
                <a:solidFill>
                  <a:srgbClr val="F08A3B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Em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hãy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tìm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hiểu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việc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ứng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dụng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tập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tính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của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động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vật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vào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trong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sản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xuất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và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chăn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nuôi</a:t>
            </a:r>
            <a:r>
              <a:rPr lang="en-US" sz="3733" b="1" dirty="0">
                <a:solidFill>
                  <a:srgbClr val="7030A0"/>
                </a:solidFill>
                <a:latin typeface="Times New Roman" pitchFamily="18" charset="0"/>
                <a:ea typeface="Arial" pitchFamily="34" charset="0"/>
                <a:cs typeface="Times New Roman" pitchFamily="18" charset="0"/>
              </a:rPr>
              <a:t>.</a:t>
            </a:r>
          </a:p>
          <a:p>
            <a:pPr lvl="0" algn="just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733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92164"/>
            <a:ext cx="11560885" cy="7874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33: CẢM ỨNG Ở SINH VẬT VÀ TẬP TÍNH Ở ĐỘNG VẬT</a:t>
            </a:r>
          </a:p>
        </p:txBody>
      </p:sp>
    </p:spTree>
    <p:extLst>
      <p:ext uri="{BB962C8B-B14F-4D97-AF65-F5344CB8AC3E}">
        <p14:creationId xmlns:p14="http://schemas.microsoft.com/office/powerpoint/2010/main" val="1889231942"/>
      </p:ext>
    </p:extLst>
  </p:cSld>
  <p:clrMapOvr>
    <a:masterClrMapping/>
  </p:clrMapOvr>
  <p:transition>
    <p:zo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FC2BA-83EA-1043-EF84-3A3DA66C3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9AE9-6648-1E38-079F-D43B9FA9FE7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95401" y="2648309"/>
            <a:ext cx="9601196" cy="322755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22" name="Picture 2" descr="Tải về bộ hình nền Cảm Ơn cực đẹp và chuyên nghiệp cho PowerPoint">
            <a:extLst>
              <a:ext uri="{FF2B5EF4-FFF2-40B4-BE49-F238E27FC236}">
                <a16:creationId xmlns:a16="http://schemas.microsoft.com/office/drawing/2014/main" id="{6440C7BB-9A4F-7670-2106-F59BA8882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54"/>
            <a:ext cx="12192000" cy="68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48199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4B52FA6-657B-411A-A962-9BDCE2915EAC}"/>
              </a:ext>
            </a:extLst>
          </p:cNvPr>
          <p:cNvGrpSpPr/>
          <p:nvPr/>
        </p:nvGrpSpPr>
        <p:grpSpPr>
          <a:xfrm>
            <a:off x="660400" y="648335"/>
            <a:ext cx="11521440" cy="5790565"/>
            <a:chOff x="660400" y="648335"/>
            <a:chExt cx="11521440" cy="5790565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0" y="67818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2" name="图片 1" descr="600a91c61ef7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3680" y="3216275"/>
            <a:ext cx="4485005" cy="364172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701165" y="659130"/>
            <a:ext cx="8841329" cy="1492716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dist">
              <a:lnSpc>
                <a:spcPct val="180000"/>
              </a:lnSpc>
              <a:spcBef>
                <a:spcPts val="0"/>
              </a:spcBef>
              <a:buClrTx/>
              <a:buSzTx/>
              <a:buFontTx/>
            </a:pPr>
            <a:r>
              <a:rPr lang="en-US" altLang="zh-CN" sz="6000" b="1">
                <a:solidFill>
                  <a:srgbClr val="FF5892"/>
                </a:solidFill>
                <a:latin typeface="字魂95号-手刻宋" panose="00000500000000000000" charset="-122"/>
                <a:ea typeface="字魂95号-手刻宋" panose="00000500000000000000" charset="-122"/>
                <a:sym typeface="Arial" panose="020B0604020202020204" pitchFamily="34" charset="0"/>
              </a:rPr>
              <a:t>NỘI DUNG BÀI HỌC</a:t>
            </a:r>
            <a:endParaRPr lang="zh-CN" altLang="en-US" sz="6000" b="1" dirty="0">
              <a:solidFill>
                <a:srgbClr val="FF5892"/>
              </a:solidFill>
              <a:latin typeface="字魂95号-手刻宋" panose="00000500000000000000" charset="-122"/>
              <a:ea typeface="字魂95号-手刻宋" panose="00000500000000000000" charset="-122"/>
              <a:sym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792604" y="2543175"/>
            <a:ext cx="9610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n w="12700" cmpd="sng">
                  <a:noFill/>
                  <a:prstDash val="solid"/>
                </a:ln>
                <a:solidFill>
                  <a:srgbClr val="0E6954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01. CẢM ỨNG VÀ VAI TRÒ CỦA CẢM ỨNG</a:t>
            </a:r>
            <a:endParaRPr lang="zh-CN" altLang="en-US" sz="3200" b="1" dirty="0">
              <a:ln w="12700" cmpd="sng">
                <a:noFill/>
                <a:prstDash val="solid"/>
              </a:ln>
              <a:solidFill>
                <a:srgbClr val="0E6954"/>
              </a:solidFill>
              <a:effectLst/>
              <a:latin typeface="字魂95号-手刻宋" panose="00000500000000000000" charset="-122"/>
              <a:ea typeface="字魂95号-手刻宋" panose="000005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97050" y="3315335"/>
            <a:ext cx="7902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3200" b="1" dirty="0">
                <a:ln w="12700" cmpd="sng">
                  <a:noFill/>
                  <a:prstDash val="solid"/>
                </a:ln>
                <a:solidFill>
                  <a:srgbClr val="EC8337"/>
                </a:solidFill>
                <a:effectLst/>
                <a:latin typeface="字魂95号-手刻宋" panose="00000500000000000000" charset="-122"/>
                <a:ea typeface="字魂95号-手刻宋" panose="00000500000000000000" charset="-122"/>
              </a:rPr>
              <a:t>02. </a:t>
            </a:r>
            <a:r>
              <a:rPr lang="en-US" altLang="zh-CN" sz="3200" b="1" spc="150" dirty="0">
                <a:solidFill>
                  <a:srgbClr val="EC8337"/>
                </a:solidFill>
                <a:latin typeface="字魂95号-手刻宋" panose="00000500000000000000" charset="-122"/>
                <a:ea typeface="字魂95号-手刻宋" panose="00000500000000000000" charset="-122"/>
                <a:cs typeface="思源黑体 CN Medium" panose="020B0600000000000000" charset="-122"/>
                <a:sym typeface="+mn-ea"/>
              </a:rPr>
              <a:t>TẬP TÍNH Ở ĐỘNG VẬT</a:t>
            </a:r>
            <a:endParaRPr lang="zh-CN" altLang="en-US" sz="3200" b="1" spc="150" dirty="0">
              <a:ln w="12700" cmpd="sng">
                <a:noFill/>
                <a:prstDash val="solid"/>
              </a:ln>
              <a:solidFill>
                <a:srgbClr val="EC8337"/>
              </a:solidFill>
              <a:effectLst/>
              <a:latin typeface="字魂95号-手刻宋" panose="00000500000000000000" charset="-122"/>
              <a:ea typeface="字魂95号-手刻宋" panose="000005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1"/>
      <p:bldP spid="4" grpId="2"/>
      <p:bldP spid="34" grpId="0"/>
      <p:bldP spid="34" grpId="1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3BB9DC-ABC0-4951-A056-8701FD613CE6}"/>
              </a:ext>
            </a:extLst>
          </p:cNvPr>
          <p:cNvGrpSpPr/>
          <p:nvPr/>
        </p:nvGrpSpPr>
        <p:grpSpPr>
          <a:xfrm>
            <a:off x="660400" y="608965"/>
            <a:ext cx="11531600" cy="5760720"/>
            <a:chOff x="660400" y="608965"/>
            <a:chExt cx="11531600" cy="5760720"/>
          </a:xfrm>
        </p:grpSpPr>
        <p:sp>
          <p:nvSpPr>
            <p:cNvPr id="7" name="矩形 6"/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图片 20" descr="erw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0560" y="60896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1560" y="2245360"/>
            <a:ext cx="739140" cy="3228975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3" name="图片 2" descr="6030f5204ee9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01" y="2947182"/>
            <a:ext cx="8418606" cy="3681583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1943734" y="1008067"/>
            <a:ext cx="9026525" cy="1719131"/>
            <a:chOff x="2010" y="5367"/>
            <a:chExt cx="5205" cy="2402"/>
          </a:xfrm>
        </p:grpSpPr>
        <p:sp>
          <p:nvSpPr>
            <p:cNvPr id="23" name="圆角矩形 22"/>
            <p:cNvSpPr/>
            <p:nvPr/>
          </p:nvSpPr>
          <p:spPr>
            <a:xfrm>
              <a:off x="2010" y="5552"/>
              <a:ext cx="5205" cy="2217"/>
            </a:xfrm>
            <a:prstGeom prst="roundRect">
              <a:avLst>
                <a:gd name="adj" fmla="val 5221"/>
              </a:avLst>
            </a:prstGeom>
            <a:solidFill>
              <a:srgbClr val="F08A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b="1" dirty="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24" name="标题 1"/>
            <p:cNvSpPr>
              <a:spLocks noGrp="1"/>
            </p:cNvSpPr>
            <p:nvPr/>
          </p:nvSpPr>
          <p:spPr>
            <a:xfrm>
              <a:off x="2897" y="5367"/>
              <a:ext cx="3349" cy="1369"/>
            </a:xfr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indent="0" algn="ctr" rtl="0">
                <a:lnSpc>
                  <a:spcPct val="180000"/>
                </a:lnSpc>
                <a:spcBef>
                  <a:spcPts val="0"/>
                </a:spcBef>
              </a:pPr>
              <a:r>
                <a:rPr lang="en-US" altLang="zh-CN" sz="2800" b="1" i="0" u="none" strike="noStrike" kern="2200" baseline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  <a:cs typeface="思源黑体 CN Light" panose="020B0300000000000000" charset="-122"/>
                </a:rPr>
                <a:t>I.  CẢM ỨNG VÀ VAI TRÒ CỦA CẢM ỨNG Ở  SINH VẬT</a:t>
              </a:r>
              <a:endParaRPr lang="en-US" sz="2800" b="1" i="0" u="none" strike="noStrike" kern="2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  <a:cs typeface="思源黑体 CN Light" panose="020B0300000000000000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528047" y="2956221"/>
            <a:ext cx="844221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1.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Cảm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ứng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ở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sinh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vật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là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 </a:t>
            </a:r>
            <a:r>
              <a:rPr lang="en-US" altLang="zh-CN" sz="4800" kern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gì</a:t>
            </a:r>
            <a:r>
              <a:rPr lang="en-US" altLang="zh-CN" sz="4800" kern="2200" dirty="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?</a:t>
            </a:r>
            <a:endParaRPr lang="zh-CN" altLang="en-US" sz="4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1"/>
      <p:bldP spid="5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603468" y="4741948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 SÁT HÌNH ẢNH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4" t="12938" r="1" b="16472"/>
          <a:stretch/>
        </p:blipFill>
        <p:spPr>
          <a:xfrm>
            <a:off x="111616" y="321735"/>
            <a:ext cx="3807366" cy="22097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4338563" y="298996"/>
            <a:ext cx="2747591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030898" y="248745"/>
            <a:ext cx="3797984" cy="16159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0176701" y="2531464"/>
            <a:ext cx="1595718" cy="146198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270" r="3456" b="-8180"/>
          <a:stretch/>
        </p:blipFill>
        <p:spPr>
          <a:xfrm>
            <a:off x="36981" y="3030071"/>
            <a:ext cx="3797983" cy="38279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8240325" y="2517197"/>
            <a:ext cx="1936376" cy="1441047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79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32D4FF-BB8D-D30E-B4F6-3B94B13E1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0" r="13590" b="-3"/>
          <a:stretch/>
        </p:blipFill>
        <p:spPr>
          <a:xfrm>
            <a:off x="8464422" y="175401"/>
            <a:ext cx="3300688" cy="3827930"/>
          </a:xfrm>
          <a:prstGeom prst="rect">
            <a:avLst/>
          </a:prstGeom>
        </p:spPr>
      </p:pic>
      <p:pic>
        <p:nvPicPr>
          <p:cNvPr id="5" name="Picture 4" descr="A picture containing window, indoor, plant, table&#10;&#10;Description automatically generated">
            <a:extLst>
              <a:ext uri="{FF2B5EF4-FFF2-40B4-BE49-F238E27FC236}">
                <a16:creationId xmlns:a16="http://schemas.microsoft.com/office/drawing/2014/main" id="{82A1588D-0E28-AAAD-5509-7F4D30B5A0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95"/>
          <a:stretch/>
        </p:blipFill>
        <p:spPr>
          <a:xfrm>
            <a:off x="87053" y="175401"/>
            <a:ext cx="3985838" cy="1819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B76A7-FFEB-455F-12EB-C1E1D0C5DA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4" r="1" b="37028"/>
          <a:stretch/>
        </p:blipFill>
        <p:spPr>
          <a:xfrm>
            <a:off x="1907622" y="2929719"/>
            <a:ext cx="1929272" cy="209365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AE62A2-B8A4-9364-B249-DB3B1F3D0F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1" t="34076" r="3456" b="5275"/>
          <a:stretch/>
        </p:blipFill>
        <p:spPr>
          <a:xfrm>
            <a:off x="4072891" y="-45962"/>
            <a:ext cx="3644884" cy="1997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2939E7-EF24-1592-161F-FD4BE3B377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7674" r="15327" b="27807"/>
          <a:stretch/>
        </p:blipFill>
        <p:spPr>
          <a:xfrm>
            <a:off x="-405" y="2929720"/>
            <a:ext cx="1936376" cy="2025614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AA8007A-665C-AF2A-00D8-2B49AEAE337A}"/>
              </a:ext>
            </a:extLst>
          </p:cNvPr>
          <p:cNvSpPr txBox="1"/>
          <p:nvPr/>
        </p:nvSpPr>
        <p:spPr>
          <a:xfrm>
            <a:off x="95590" y="1966948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a. Phản ứng của cây đối với ánh sáng chiếu từ một phía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D7224-B0DC-03A3-8C0B-F88D78C9303C}"/>
              </a:ext>
            </a:extLst>
          </p:cNvPr>
          <p:cNvSpPr txBox="1"/>
          <p:nvPr/>
        </p:nvSpPr>
        <p:spPr>
          <a:xfrm>
            <a:off x="4323246" y="2047182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b. Phản ứng của  rễ cây đối với nguồn nước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4AC535-CAC6-2DD3-6578-F025454B1E17}"/>
              </a:ext>
            </a:extLst>
          </p:cNvPr>
          <p:cNvSpPr txBox="1"/>
          <p:nvPr/>
        </p:nvSpPr>
        <p:spPr>
          <a:xfrm>
            <a:off x="154183" y="5240996"/>
            <a:ext cx="33945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c. Phản ứng của cơ thể người đối với nhiệt độ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06CDC7-9D00-28E1-52DB-141A899183DB}"/>
              </a:ext>
            </a:extLst>
          </p:cNvPr>
          <p:cNvSpPr/>
          <p:nvPr/>
        </p:nvSpPr>
        <p:spPr>
          <a:xfrm>
            <a:off x="3885037" y="4292382"/>
            <a:ext cx="8211373" cy="2512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3800E5-365B-5D71-4AE1-C5A424BFDFF3}"/>
              </a:ext>
            </a:extLst>
          </p:cNvPr>
          <p:cNvSpPr/>
          <p:nvPr/>
        </p:nvSpPr>
        <p:spPr>
          <a:xfrm>
            <a:off x="4876800" y="5112256"/>
            <a:ext cx="6923773" cy="158146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A52941-2340-6957-D446-3DDA01F0CDA4}"/>
              </a:ext>
            </a:extLst>
          </p:cNvPr>
          <p:cNvSpPr txBox="1"/>
          <p:nvPr/>
        </p:nvSpPr>
        <p:spPr>
          <a:xfrm>
            <a:off x="4971053" y="5471972"/>
            <a:ext cx="6829520" cy="8620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SÁT HÌNH ẢNH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47ECD11-2430-CEB5-6F91-85B7DDE2FFEF}"/>
              </a:ext>
            </a:extLst>
          </p:cNvPr>
          <p:cNvCxnSpPr/>
          <p:nvPr/>
        </p:nvCxnSpPr>
        <p:spPr>
          <a:xfrm>
            <a:off x="5235388" y="6334003"/>
            <a:ext cx="41134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8864B3-B783-78A0-06B2-7C11381D6238}"/>
              </a:ext>
            </a:extLst>
          </p:cNvPr>
          <p:cNvSpPr txBox="1"/>
          <p:nvPr/>
        </p:nvSpPr>
        <p:spPr>
          <a:xfrm>
            <a:off x="4118917" y="4453077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d. Phản ứng của gà con đối với tiếng kêu của gà mẹ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20FDA2B-74CF-7F15-3DA5-F70072C6642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714" t="12938" r="1" b="16472"/>
          <a:stretch/>
        </p:blipFill>
        <p:spPr>
          <a:xfrm>
            <a:off x="4118917" y="2769764"/>
            <a:ext cx="3214208" cy="17457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9E863B-1427-749F-A189-488572BAE17A}"/>
              </a:ext>
            </a:extLst>
          </p:cNvPr>
          <p:cNvSpPr txBox="1"/>
          <p:nvPr/>
        </p:nvSpPr>
        <p:spPr>
          <a:xfrm>
            <a:off x="8119068" y="4176972"/>
            <a:ext cx="405769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/>
              <a:t>e. Phản ứng của thân cây trầu bà với giá thể</a:t>
            </a:r>
          </a:p>
        </p:txBody>
      </p:sp>
    </p:spTree>
    <p:extLst>
      <p:ext uri="{BB962C8B-B14F-4D97-AF65-F5344CB8AC3E}">
        <p14:creationId xmlns:p14="http://schemas.microsoft.com/office/powerpoint/2010/main" val="19316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未标题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3160" y="3843655"/>
            <a:ext cx="637540" cy="2785110"/>
          </a:xfrm>
          <a:prstGeom prst="rect">
            <a:avLst/>
          </a:prstGeom>
        </p:spPr>
      </p:pic>
      <p:pic>
        <p:nvPicPr>
          <p:cNvPr id="14" name="图片 13" descr="未标题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28600"/>
            <a:ext cx="1283970" cy="152082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730487" y="519718"/>
            <a:ext cx="873102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kern="2200">
                <a:solidFill>
                  <a:schemeClr val="tx1">
                    <a:lumMod val="75000"/>
                    <a:lumOff val="25000"/>
                  </a:schemeClr>
                </a:solidFill>
                <a:latin typeface="字魂95号-手刻宋" panose="00000500000000000000" charset="-122"/>
                <a:ea typeface="字魂95号-手刻宋" panose="00000500000000000000" charset="-122"/>
                <a:cs typeface="字魂95号-手刻宋" panose="00000500000000000000" charset="-122"/>
                <a:sym typeface="+mn-ea"/>
              </a:rPr>
              <a:t>HOÀN THÀNH  PHIẾU HỌC TẬP </a:t>
            </a:r>
            <a:endParaRPr lang="zh-CN" altLang="en-US" sz="2800" kern="2200" dirty="0">
              <a:solidFill>
                <a:schemeClr val="tx1">
                  <a:lumMod val="75000"/>
                  <a:lumOff val="25000"/>
                </a:schemeClr>
              </a:solidFill>
              <a:latin typeface="字魂95号-手刻宋" panose="00000500000000000000" charset="-122"/>
              <a:ea typeface="字魂95号-手刻宋" panose="00000500000000000000" charset="-122"/>
              <a:cs typeface="字魂95号-手刻宋" panose="00000500000000000000" charset="-122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17EC5-0286-FBF1-582F-5DBA8B83C4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7" t="2771" r="6365" b="24464"/>
          <a:stretch/>
        </p:blipFill>
        <p:spPr>
          <a:xfrm>
            <a:off x="3586689" y="1306763"/>
            <a:ext cx="4660840" cy="505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/>
      <p:bldP spid="2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" val="14"/>
  <p:tag name="KSO_WM_UNIT_TEXT_FILL_TYPE" val="1"/>
  <p:tag name="KSO_WM_UNIT_USESOURCEFORMAT_APPLY" val="1"/>
  <p:tag name="KSO_WM_UNIT_ISCONTENTSTITLE" val="1"/>
  <p:tag name="KSO_WM_UNIT_ISNUMDGMTITLE" val="0"/>
  <p:tag name="KSO_WM_UNIT_NOCLEAR" val="0"/>
  <p:tag name="KSO_WM_UNIT_VALUE" val="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0255_4*a*1"/>
  <p:tag name="KSO_WM_TEMPLATE_CATEGORY" val="custom"/>
  <p:tag name="KSO_WM_TEMPLATE_INDEX" val="20200255"/>
  <p:tag name="KSO_WM_UNIT_LAYERLEVEL" val="1"/>
  <p:tag name="KSO_WM_TAG_VERSION" val="1.0"/>
  <p:tag name="KSO_WM_BEAUTIFY_FLAG" val="#wm#"/>
  <p:tag name="KSO_WM_UNIT_PRESET_TEXT" val="目录"/>
  <p:tag name="KSO_WM_UNIT_BLOCK" val="0"/>
  <p:tag name="KSO_WM_UNIT_DEC_AREA_ID" val="7a120c4db423481cba5ae62f120ac8e1"/>
  <p:tag name="KSO_WM_CHIP_GROUPID" val="5ec7af6d8193540dcf6eab84"/>
  <p:tag name="KSO_WM_CHIP_XID" val="5ec7af6d8193540dcf6eab85"/>
  <p:tag name="KSO_WM_CHIP_FILLAREA_FILL_RULE" val="{&quot;fill_align&quot;:&quot;cm&quot;,&quot;fill_mode&quot;:&quot;adaptive&quot;,&quot;sacle_strategy&quot;:&quot;smart&quot;}"/>
  <p:tag name="KSO_WM_ASSEMBLE_CHIP_INDEX" val="57a66a125f4f488bab80f817c5c25db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1385</Words>
  <Application>Microsoft Office PowerPoint</Application>
  <PresentationFormat>Widescreen</PresentationFormat>
  <Paragraphs>166</Paragraphs>
  <Slides>41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#9Slide03 Inconsolata Bold</vt:lpstr>
      <vt:lpstr>Times New Roman</vt:lpstr>
      <vt:lpstr>Arial</vt:lpstr>
      <vt:lpstr>思源黑体 CN Light</vt:lpstr>
      <vt:lpstr>Calibri</vt:lpstr>
      <vt:lpstr>字魂95号-手刻宋</vt:lpstr>
      <vt:lpstr>#9Slide05 FS Blonde Script</vt:lpstr>
      <vt:lpstr>#9Slide04 Philosopher</vt:lpstr>
      <vt:lpstr>#9Slide03 Cabin Bold</vt:lpstr>
      <vt:lpstr>Office 主题</vt:lpstr>
      <vt:lpstr>PowerPoint Presentation</vt:lpstr>
      <vt:lpstr>PowerPoint Presentation</vt:lpstr>
      <vt:lpstr>PowerPoint Presentation</vt:lpstr>
      <vt:lpstr>Mời các em xem đoạn video sau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33: CẢM ỨNG Ở SINH VẬT VÀ TẬP TÍNH Ở 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33: CẢM ỨNG Ở SINH VẬT VÀ TẬP TÍNH Ở ĐỘNG VẬT</vt:lpstr>
      <vt:lpstr>BÀI 33: CẢM ỨNG Ở SINH VẬT VÀ TẬP TÍNH Ở ĐỘNG VẬT</vt:lpstr>
      <vt:lpstr>BÀI 33: CẢM ỨNG Ở SINH VẬT VÀ TẬP TÍNH Ở ĐỘNG VẬT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33: CẢM ỨNG Ở SINH VẬT VÀ TẬP TÍNH Ở ĐỘNG VẬT</vt:lpstr>
      <vt:lpstr>BÀI 33: CẢM ỨNG Ở SINH VẬT VÀ TẬP TÍNH Ở ĐỘNG VẬT</vt:lpstr>
      <vt:lpstr>BÀI 33: CẢM ỨNG Ở SINH VẬT VÀ TẬP TÍNH Ở ĐỘNG VẬT</vt:lpstr>
      <vt:lpstr>BÀI 33: CẢM ỨNG Ở SINH VẬT VÀ TẬP TÍNH Ở ĐỘNG VẬT</vt:lpstr>
      <vt:lpstr>BÀI 33: CẢM ỨNG Ở SINH VẬT VÀ TẬP TÍNH Ở ĐỘNG VẬT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Windows 10</cp:lastModifiedBy>
  <cp:revision>43</cp:revision>
  <dcterms:created xsi:type="dcterms:W3CDTF">2022-01-27T01:00:00Z</dcterms:created>
  <dcterms:modified xsi:type="dcterms:W3CDTF">2025-02-25T04:06:43Z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6109821F37BE42F2A07072DF8402CFFB</vt:lpwstr>
  </property>
  <property fmtid="{D5CDD505-2E9C-101B-9397-08002B2CF9AE}" pid="3" name="KSOProductBuildVer">
    <vt:lpwstr>2052-11.1.0.11294</vt:lpwstr>
  </property>
</Properties>
</file>